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32" r:id="rId1"/>
  </p:sldMasterIdLst>
  <p:notesMasterIdLst>
    <p:notesMasterId r:id="rId50"/>
  </p:notesMasterIdLst>
  <p:sldIdLst>
    <p:sldId id="427" r:id="rId2"/>
    <p:sldId id="331" r:id="rId3"/>
    <p:sldId id="408" r:id="rId4"/>
    <p:sldId id="407" r:id="rId5"/>
    <p:sldId id="406" r:id="rId6"/>
    <p:sldId id="288" r:id="rId7"/>
    <p:sldId id="262" r:id="rId8"/>
    <p:sldId id="263" r:id="rId9"/>
    <p:sldId id="402" r:id="rId10"/>
    <p:sldId id="375" r:id="rId11"/>
    <p:sldId id="409" r:id="rId12"/>
    <p:sldId id="377" r:id="rId13"/>
    <p:sldId id="411" r:id="rId14"/>
    <p:sldId id="410" r:id="rId15"/>
    <p:sldId id="381" r:id="rId16"/>
    <p:sldId id="412" r:id="rId17"/>
    <p:sldId id="340" r:id="rId18"/>
    <p:sldId id="413" r:id="rId19"/>
    <p:sldId id="383" r:id="rId20"/>
    <p:sldId id="342" r:id="rId21"/>
    <p:sldId id="272" r:id="rId22"/>
    <p:sldId id="343" r:id="rId23"/>
    <p:sldId id="344" r:id="rId24"/>
    <p:sldId id="414" r:id="rId25"/>
    <p:sldId id="417" r:id="rId26"/>
    <p:sldId id="416" r:id="rId27"/>
    <p:sldId id="369" r:id="rId28"/>
    <p:sldId id="419" r:id="rId29"/>
    <p:sldId id="418" r:id="rId30"/>
    <p:sldId id="298" r:id="rId31"/>
    <p:sldId id="349" r:id="rId32"/>
    <p:sldId id="350" r:id="rId33"/>
    <p:sldId id="351" r:id="rId34"/>
    <p:sldId id="365" r:id="rId35"/>
    <p:sldId id="327" r:id="rId36"/>
    <p:sldId id="421" r:id="rId37"/>
    <p:sldId id="420" r:id="rId38"/>
    <p:sldId id="370" r:id="rId39"/>
    <p:sldId id="424" r:id="rId40"/>
    <p:sldId id="423" r:id="rId41"/>
    <p:sldId id="422" r:id="rId42"/>
    <p:sldId id="401" r:id="rId43"/>
    <p:sldId id="425" r:id="rId44"/>
    <p:sldId id="277" r:id="rId45"/>
    <p:sldId id="403" r:id="rId46"/>
    <p:sldId id="426" r:id="rId47"/>
    <p:sldId id="405" r:id="rId48"/>
    <p:sldId id="399"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1pPr>
    <a:lvl2pPr marL="4572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2pPr>
    <a:lvl3pPr marL="9144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3pPr>
    <a:lvl4pPr marL="13716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4pPr>
    <a:lvl5pPr marL="1828800" algn="l" rtl="0" eaLnBrk="0" fontAlgn="base" hangingPunct="0">
      <a:spcBef>
        <a:spcPct val="0"/>
      </a:spcBef>
      <a:spcAft>
        <a:spcPct val="0"/>
      </a:spcAft>
      <a:defRPr lang="en-US" kern="1200">
        <a:solidFill>
          <a:schemeClr val="tx1"/>
        </a:solidFill>
        <a:latin typeface="+mn-lt"/>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3EFF8"/>
    <a:srgbClr val="006699"/>
    <a:srgbClr val="6BA6C4"/>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72" autoAdjust="0"/>
    <p:restoredTop sz="95915" autoAdjust="0"/>
  </p:normalViewPr>
  <p:slideViewPr>
    <p:cSldViewPr snapToGrid="0">
      <p:cViewPr varScale="1">
        <p:scale>
          <a:sx n="67" d="100"/>
          <a:sy n="67" d="100"/>
        </p:scale>
        <p:origin x="796" y="44"/>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EDC72748-966F-4C55-AC6B-835B080FA509}" type="datetimeFigureOut">
              <a:rPr lang="de-DE"/>
              <a:pPr>
                <a:defRPr/>
              </a:pPr>
              <a:t>17.08.2022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22F8A46D-BC9C-4260-9E1D-B32ECB79BD45}" type="slidenum">
              <a:rPr lang="de-DE" altLang="de-DE"/>
              <a:pPr/>
              <a:t>‹Nr.›</a:t>
            </a:fld>
            <a:endParaRPr lang="de-DE" altLang="de-DE"/>
          </a:p>
        </p:txBody>
      </p:sp>
    </p:spTree>
    <p:extLst>
      <p:ext uri="{BB962C8B-B14F-4D97-AF65-F5344CB8AC3E}">
        <p14:creationId xmlns:p14="http://schemas.microsoft.com/office/powerpoint/2010/main" val="11035220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7987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7EFB91C-E4DC-441C-A19D-CD3A362138C4}" type="slidenum">
              <a:rPr lang="de-DE" altLang="de-DE"/>
              <a:pPr>
                <a:spcBef>
                  <a:spcPct val="0"/>
                </a:spcBef>
              </a:pPr>
              <a:t>2</a:t>
            </a:fld>
            <a:endParaRPr lang="de-DE" altLang="de-DE"/>
          </a:p>
        </p:txBody>
      </p:sp>
    </p:spTree>
    <p:extLst>
      <p:ext uri="{BB962C8B-B14F-4D97-AF65-F5344CB8AC3E}">
        <p14:creationId xmlns:p14="http://schemas.microsoft.com/office/powerpoint/2010/main" val="1331362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7987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7EFB91C-E4DC-441C-A19D-CD3A362138C4}" type="slidenum">
              <a:rPr lang="de-DE" altLang="de-DE"/>
              <a:pPr>
                <a:spcBef>
                  <a:spcPct val="0"/>
                </a:spcBef>
              </a:pPr>
              <a:t>3</a:t>
            </a:fld>
            <a:endParaRPr lang="de-DE" altLang="de-DE"/>
          </a:p>
        </p:txBody>
      </p:sp>
    </p:spTree>
    <p:extLst>
      <p:ext uri="{BB962C8B-B14F-4D97-AF65-F5344CB8AC3E}">
        <p14:creationId xmlns:p14="http://schemas.microsoft.com/office/powerpoint/2010/main" val="1331362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7987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7EFB91C-E4DC-441C-A19D-CD3A362138C4}" type="slidenum">
              <a:rPr lang="de-DE" altLang="de-DE"/>
              <a:pPr>
                <a:spcBef>
                  <a:spcPct val="0"/>
                </a:spcBef>
              </a:pPr>
              <a:t>4</a:t>
            </a:fld>
            <a:endParaRPr lang="de-DE" altLang="de-DE"/>
          </a:p>
        </p:txBody>
      </p:sp>
    </p:spTree>
    <p:extLst>
      <p:ext uri="{BB962C8B-B14F-4D97-AF65-F5344CB8AC3E}">
        <p14:creationId xmlns:p14="http://schemas.microsoft.com/office/powerpoint/2010/main" val="1331362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7987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7EFB91C-E4DC-441C-A19D-CD3A362138C4}" type="slidenum">
              <a:rPr lang="de-DE" altLang="de-DE"/>
              <a:pPr>
                <a:spcBef>
                  <a:spcPct val="0"/>
                </a:spcBef>
              </a:pPr>
              <a:t>5</a:t>
            </a:fld>
            <a:endParaRPr lang="de-DE" altLang="de-DE"/>
          </a:p>
        </p:txBody>
      </p:sp>
    </p:spTree>
    <p:extLst>
      <p:ext uri="{BB962C8B-B14F-4D97-AF65-F5344CB8AC3E}">
        <p14:creationId xmlns:p14="http://schemas.microsoft.com/office/powerpoint/2010/main" val="1331362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6</a:t>
            </a:fld>
            <a:endParaRPr lang="de-DE" altLang="de-DE"/>
          </a:p>
        </p:txBody>
      </p:sp>
    </p:spTree>
    <p:extLst>
      <p:ext uri="{BB962C8B-B14F-4D97-AF65-F5344CB8AC3E}">
        <p14:creationId xmlns:p14="http://schemas.microsoft.com/office/powerpoint/2010/main" val="1813214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80900"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D61816C-5396-4C8A-B617-6D1FB76AFCAF}" type="slidenum">
              <a:rPr lang="de-DE" altLang="de-DE"/>
              <a:pPr>
                <a:spcBef>
                  <a:spcPct val="0"/>
                </a:spcBef>
              </a:pPr>
              <a:t>7</a:t>
            </a:fld>
            <a:endParaRPr lang="de-DE" altLang="de-DE"/>
          </a:p>
        </p:txBody>
      </p:sp>
    </p:spTree>
    <p:extLst>
      <p:ext uri="{BB962C8B-B14F-4D97-AF65-F5344CB8AC3E}">
        <p14:creationId xmlns:p14="http://schemas.microsoft.com/office/powerpoint/2010/main" val="1970115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lienbildplatzhalter 1"/>
          <p:cNvSpPr>
            <a:spLocks noGrp="1" noRot="1" noChangeAspect="1" noTextEdit="1"/>
          </p:cNvSpPr>
          <p:nvPr>
            <p:ph type="sldImg"/>
          </p:nvPr>
        </p:nvSpPr>
        <p:spPr bwMode="auto">
          <a:xfrm>
            <a:off x="138113" y="768350"/>
            <a:ext cx="68230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8192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4F1990-66CD-4773-9304-F91A71E2890B}" type="slidenum">
              <a:rPr lang="de-DE" altLang="de-DE">
                <a:solidFill>
                  <a:srgbClr val="000000"/>
                </a:solidFill>
              </a:rPr>
              <a:pPr>
                <a:spcBef>
                  <a:spcPct val="0"/>
                </a:spcBef>
              </a:pPr>
              <a:t>8</a:t>
            </a:fld>
            <a:endParaRPr lang="de-DE" altLang="de-DE">
              <a:solidFill>
                <a:srgbClr val="000000"/>
              </a:solidFill>
            </a:endParaRPr>
          </a:p>
        </p:txBody>
      </p:sp>
    </p:spTree>
    <p:extLst>
      <p:ext uri="{BB962C8B-B14F-4D97-AF65-F5344CB8AC3E}">
        <p14:creationId xmlns:p14="http://schemas.microsoft.com/office/powerpoint/2010/main" val="2307456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9</a:t>
            </a:fld>
            <a:endParaRPr lang="de-DE" altLang="de-DE"/>
          </a:p>
        </p:txBody>
      </p:sp>
    </p:spTree>
    <p:extLst>
      <p:ext uri="{BB962C8B-B14F-4D97-AF65-F5344CB8AC3E}">
        <p14:creationId xmlns:p14="http://schemas.microsoft.com/office/powerpoint/2010/main" val="4038873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8397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8B4963-4F28-4EC7-80F9-0C5BB24110A7}" type="slidenum">
              <a:rPr lang="de-DE" altLang="de-DE"/>
              <a:pPr>
                <a:spcBef>
                  <a:spcPct val="0"/>
                </a:spcBef>
              </a:pPr>
              <a:t>10</a:t>
            </a:fld>
            <a:endParaRPr lang="de-DE" altLang="de-DE"/>
          </a:p>
        </p:txBody>
      </p:sp>
    </p:spTree>
    <p:extLst>
      <p:ext uri="{BB962C8B-B14F-4D97-AF65-F5344CB8AC3E}">
        <p14:creationId xmlns:p14="http://schemas.microsoft.com/office/powerpoint/2010/main" val="2086830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8397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8B4963-4F28-4EC7-80F9-0C5BB24110A7}" type="slidenum">
              <a:rPr lang="de-DE" altLang="de-DE"/>
              <a:pPr>
                <a:spcBef>
                  <a:spcPct val="0"/>
                </a:spcBef>
              </a:pPr>
              <a:t>11</a:t>
            </a:fld>
            <a:endParaRPr lang="de-DE" altLang="de-DE"/>
          </a:p>
        </p:txBody>
      </p:sp>
    </p:spTree>
    <p:extLst>
      <p:ext uri="{BB962C8B-B14F-4D97-AF65-F5344CB8AC3E}">
        <p14:creationId xmlns:p14="http://schemas.microsoft.com/office/powerpoint/2010/main" val="2086830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8704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63CD788-4D2B-44F4-99DA-F06B68CA27FB}" type="slidenum">
              <a:rPr lang="de-DE" altLang="de-DE"/>
              <a:pPr>
                <a:spcBef>
                  <a:spcPct val="0"/>
                </a:spcBef>
              </a:pPr>
              <a:t>12</a:t>
            </a:fld>
            <a:endParaRPr lang="de-DE" altLang="de-DE"/>
          </a:p>
        </p:txBody>
      </p:sp>
    </p:spTree>
    <p:extLst>
      <p:ext uri="{BB962C8B-B14F-4D97-AF65-F5344CB8AC3E}">
        <p14:creationId xmlns:p14="http://schemas.microsoft.com/office/powerpoint/2010/main" val="2918674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8704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63CD788-4D2B-44F4-99DA-F06B68CA27FB}" type="slidenum">
              <a:rPr lang="de-DE" altLang="de-DE"/>
              <a:pPr>
                <a:spcBef>
                  <a:spcPct val="0"/>
                </a:spcBef>
              </a:pPr>
              <a:t>13</a:t>
            </a:fld>
            <a:endParaRPr lang="de-DE" altLang="de-DE"/>
          </a:p>
        </p:txBody>
      </p:sp>
    </p:spTree>
    <p:extLst>
      <p:ext uri="{BB962C8B-B14F-4D97-AF65-F5344CB8AC3E}">
        <p14:creationId xmlns:p14="http://schemas.microsoft.com/office/powerpoint/2010/main" val="2918674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8704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63CD788-4D2B-44F4-99DA-F06B68CA27FB}" type="slidenum">
              <a:rPr lang="de-DE" altLang="de-DE"/>
              <a:pPr>
                <a:spcBef>
                  <a:spcPct val="0"/>
                </a:spcBef>
              </a:pPr>
              <a:t>14</a:t>
            </a:fld>
            <a:endParaRPr lang="de-DE" altLang="de-DE"/>
          </a:p>
        </p:txBody>
      </p:sp>
    </p:spTree>
    <p:extLst>
      <p:ext uri="{BB962C8B-B14F-4D97-AF65-F5344CB8AC3E}">
        <p14:creationId xmlns:p14="http://schemas.microsoft.com/office/powerpoint/2010/main" val="2918674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Folienbildplatzhalter 1"/>
          <p:cNvSpPr>
            <a:spLocks noGrp="1" noRot="1" noChangeAspect="1" noTextEdit="1"/>
          </p:cNvSpPr>
          <p:nvPr>
            <p:ph type="sldImg"/>
          </p:nvPr>
        </p:nvSpPr>
        <p:spPr bwMode="auto">
          <a:xfrm>
            <a:off x="138113" y="768350"/>
            <a:ext cx="68230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b="1"/>
          </a:p>
        </p:txBody>
      </p:sp>
      <p:sp>
        <p:nvSpPr>
          <p:cNvPr id="8909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46BF2DF-606E-4D1B-8A8D-F03B595A8961}" type="slidenum">
              <a:rPr lang="de-DE" altLang="de-DE">
                <a:solidFill>
                  <a:srgbClr val="000000"/>
                </a:solidFill>
              </a:rPr>
              <a:pPr>
                <a:spcBef>
                  <a:spcPct val="0"/>
                </a:spcBef>
              </a:pPr>
              <a:t>15</a:t>
            </a:fld>
            <a:endParaRPr lang="de-DE" altLang="de-DE">
              <a:solidFill>
                <a:srgbClr val="000000"/>
              </a:solidFill>
            </a:endParaRPr>
          </a:p>
        </p:txBody>
      </p:sp>
    </p:spTree>
    <p:extLst>
      <p:ext uri="{BB962C8B-B14F-4D97-AF65-F5344CB8AC3E}">
        <p14:creationId xmlns:p14="http://schemas.microsoft.com/office/powerpoint/2010/main" val="2584101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Folienbildplatzhalter 1"/>
          <p:cNvSpPr>
            <a:spLocks noGrp="1" noRot="1" noChangeAspect="1" noTextEdit="1"/>
          </p:cNvSpPr>
          <p:nvPr>
            <p:ph type="sldImg"/>
          </p:nvPr>
        </p:nvSpPr>
        <p:spPr bwMode="auto">
          <a:xfrm>
            <a:off x="138113" y="768350"/>
            <a:ext cx="68230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b="1"/>
          </a:p>
        </p:txBody>
      </p:sp>
      <p:sp>
        <p:nvSpPr>
          <p:cNvPr id="8909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46BF2DF-606E-4D1B-8A8D-F03B595A8961}" type="slidenum">
              <a:rPr lang="de-DE" altLang="de-DE">
                <a:solidFill>
                  <a:srgbClr val="000000"/>
                </a:solidFill>
              </a:rPr>
              <a:pPr>
                <a:spcBef>
                  <a:spcPct val="0"/>
                </a:spcBef>
              </a:pPr>
              <a:t>16</a:t>
            </a:fld>
            <a:endParaRPr lang="de-DE" altLang="de-DE">
              <a:solidFill>
                <a:srgbClr val="000000"/>
              </a:solidFill>
            </a:endParaRPr>
          </a:p>
        </p:txBody>
      </p:sp>
    </p:spTree>
    <p:extLst>
      <p:ext uri="{BB962C8B-B14F-4D97-AF65-F5344CB8AC3E}">
        <p14:creationId xmlns:p14="http://schemas.microsoft.com/office/powerpoint/2010/main" val="2584101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17</a:t>
            </a:fld>
            <a:endParaRPr lang="de-DE" altLang="de-DE"/>
          </a:p>
        </p:txBody>
      </p:sp>
    </p:spTree>
    <p:extLst>
      <p:ext uri="{BB962C8B-B14F-4D97-AF65-F5344CB8AC3E}">
        <p14:creationId xmlns:p14="http://schemas.microsoft.com/office/powerpoint/2010/main" val="3544676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18</a:t>
            </a:fld>
            <a:endParaRPr lang="de-DE" altLang="de-DE"/>
          </a:p>
        </p:txBody>
      </p:sp>
    </p:spTree>
    <p:extLst>
      <p:ext uri="{BB962C8B-B14F-4D97-AF65-F5344CB8AC3E}">
        <p14:creationId xmlns:p14="http://schemas.microsoft.com/office/powerpoint/2010/main" val="3406460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de-DE"/>
          </a:p>
        </p:txBody>
      </p:sp>
      <p:sp>
        <p:nvSpPr>
          <p:cNvPr id="9011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2EAB78-4306-470B-906E-4626F7BF3364}" type="slidenum">
              <a:rPr lang="de-DE" altLang="de-DE"/>
              <a:pPr>
                <a:spcBef>
                  <a:spcPct val="0"/>
                </a:spcBef>
              </a:pPr>
              <a:t>19</a:t>
            </a:fld>
            <a:endParaRPr lang="de-DE" altLang="de-DE"/>
          </a:p>
        </p:txBody>
      </p:sp>
    </p:spTree>
    <p:extLst>
      <p:ext uri="{BB962C8B-B14F-4D97-AF65-F5344CB8AC3E}">
        <p14:creationId xmlns:p14="http://schemas.microsoft.com/office/powerpoint/2010/main" val="4222835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de-DE"/>
          </a:p>
        </p:txBody>
      </p:sp>
      <p:sp>
        <p:nvSpPr>
          <p:cNvPr id="91140"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BAE62C7-D34B-465E-853A-E457BABE66E6}" type="slidenum">
              <a:rPr lang="de-DE" altLang="de-DE"/>
              <a:pPr>
                <a:spcBef>
                  <a:spcPct val="0"/>
                </a:spcBef>
              </a:pPr>
              <a:t>20</a:t>
            </a:fld>
            <a:endParaRPr lang="de-DE" altLang="de-DE"/>
          </a:p>
        </p:txBody>
      </p:sp>
    </p:spTree>
    <p:extLst>
      <p:ext uri="{BB962C8B-B14F-4D97-AF65-F5344CB8AC3E}">
        <p14:creationId xmlns:p14="http://schemas.microsoft.com/office/powerpoint/2010/main" val="3304535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21</a:t>
            </a:fld>
            <a:endParaRPr lang="de-DE" altLang="de-DE"/>
          </a:p>
        </p:txBody>
      </p:sp>
    </p:spTree>
    <p:extLst>
      <p:ext uri="{BB962C8B-B14F-4D97-AF65-F5344CB8AC3E}">
        <p14:creationId xmlns:p14="http://schemas.microsoft.com/office/powerpoint/2010/main" val="20182553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22</a:t>
            </a:fld>
            <a:endParaRPr lang="de-DE" altLang="de-DE"/>
          </a:p>
        </p:txBody>
      </p:sp>
    </p:spTree>
    <p:extLst>
      <p:ext uri="{BB962C8B-B14F-4D97-AF65-F5344CB8AC3E}">
        <p14:creationId xmlns:p14="http://schemas.microsoft.com/office/powerpoint/2010/main" val="16267224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23</a:t>
            </a:fld>
            <a:endParaRPr lang="de-DE" altLang="de-DE"/>
          </a:p>
        </p:txBody>
      </p:sp>
    </p:spTree>
    <p:extLst>
      <p:ext uri="{BB962C8B-B14F-4D97-AF65-F5344CB8AC3E}">
        <p14:creationId xmlns:p14="http://schemas.microsoft.com/office/powerpoint/2010/main" val="1808296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9421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C72DDA0-CBB0-48E4-B8AA-044444E47A0C}" type="slidenum">
              <a:rPr lang="de-DE" altLang="de-DE"/>
              <a:pPr>
                <a:spcBef>
                  <a:spcPct val="0"/>
                </a:spcBef>
              </a:pPr>
              <a:t>24</a:t>
            </a:fld>
            <a:endParaRPr lang="de-DE" altLang="de-DE"/>
          </a:p>
        </p:txBody>
      </p:sp>
    </p:spTree>
    <p:extLst>
      <p:ext uri="{BB962C8B-B14F-4D97-AF65-F5344CB8AC3E}">
        <p14:creationId xmlns:p14="http://schemas.microsoft.com/office/powerpoint/2010/main" val="908342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9421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C72DDA0-CBB0-48E4-B8AA-044444E47A0C}" type="slidenum">
              <a:rPr lang="de-DE" altLang="de-DE"/>
              <a:pPr>
                <a:spcBef>
                  <a:spcPct val="0"/>
                </a:spcBef>
              </a:pPr>
              <a:t>25</a:t>
            </a:fld>
            <a:endParaRPr lang="de-DE" altLang="de-DE"/>
          </a:p>
        </p:txBody>
      </p:sp>
    </p:spTree>
    <p:extLst>
      <p:ext uri="{BB962C8B-B14F-4D97-AF65-F5344CB8AC3E}">
        <p14:creationId xmlns:p14="http://schemas.microsoft.com/office/powerpoint/2010/main" val="9083421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9421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C72DDA0-CBB0-48E4-B8AA-044444E47A0C}" type="slidenum">
              <a:rPr lang="de-DE" altLang="de-DE"/>
              <a:pPr>
                <a:spcBef>
                  <a:spcPct val="0"/>
                </a:spcBef>
              </a:pPr>
              <a:t>26</a:t>
            </a:fld>
            <a:endParaRPr lang="de-DE" altLang="de-DE"/>
          </a:p>
        </p:txBody>
      </p:sp>
    </p:spTree>
    <p:extLst>
      <p:ext uri="{BB962C8B-B14F-4D97-AF65-F5344CB8AC3E}">
        <p14:creationId xmlns:p14="http://schemas.microsoft.com/office/powerpoint/2010/main" val="9083421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27</a:t>
            </a:fld>
            <a:endParaRPr lang="de-DE" altLang="de-DE"/>
          </a:p>
        </p:txBody>
      </p:sp>
    </p:spTree>
    <p:extLst>
      <p:ext uri="{BB962C8B-B14F-4D97-AF65-F5344CB8AC3E}">
        <p14:creationId xmlns:p14="http://schemas.microsoft.com/office/powerpoint/2010/main" val="33574148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28</a:t>
            </a:fld>
            <a:endParaRPr lang="de-DE" altLang="de-DE"/>
          </a:p>
        </p:txBody>
      </p:sp>
    </p:spTree>
    <p:extLst>
      <p:ext uri="{BB962C8B-B14F-4D97-AF65-F5344CB8AC3E}">
        <p14:creationId xmlns:p14="http://schemas.microsoft.com/office/powerpoint/2010/main" val="10422756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29</a:t>
            </a:fld>
            <a:endParaRPr lang="de-DE" altLang="de-DE"/>
          </a:p>
        </p:txBody>
      </p:sp>
    </p:spTree>
    <p:extLst>
      <p:ext uri="{BB962C8B-B14F-4D97-AF65-F5344CB8AC3E}">
        <p14:creationId xmlns:p14="http://schemas.microsoft.com/office/powerpoint/2010/main" val="20311591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
        <p:nvSpPr>
          <p:cNvPr id="9523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714A1A-0744-4906-BA8F-710130D9592C}" type="slidenum">
              <a:rPr lang="de-DE" altLang="de-DE"/>
              <a:pPr>
                <a:spcBef>
                  <a:spcPct val="0"/>
                </a:spcBef>
              </a:pPr>
              <a:t>30</a:t>
            </a:fld>
            <a:endParaRPr lang="de-DE" altLang="de-DE"/>
          </a:p>
        </p:txBody>
      </p:sp>
    </p:spTree>
    <p:extLst>
      <p:ext uri="{BB962C8B-B14F-4D97-AF65-F5344CB8AC3E}">
        <p14:creationId xmlns:p14="http://schemas.microsoft.com/office/powerpoint/2010/main" val="1330584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31</a:t>
            </a:fld>
            <a:endParaRPr lang="de-DE" altLang="de-DE"/>
          </a:p>
        </p:txBody>
      </p:sp>
    </p:spTree>
    <p:extLst>
      <p:ext uri="{BB962C8B-B14F-4D97-AF65-F5344CB8AC3E}">
        <p14:creationId xmlns:p14="http://schemas.microsoft.com/office/powerpoint/2010/main" val="41158726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32</a:t>
            </a:fld>
            <a:endParaRPr lang="de-DE" altLang="de-DE"/>
          </a:p>
        </p:txBody>
      </p:sp>
    </p:spTree>
    <p:extLst>
      <p:ext uri="{BB962C8B-B14F-4D97-AF65-F5344CB8AC3E}">
        <p14:creationId xmlns:p14="http://schemas.microsoft.com/office/powerpoint/2010/main" val="38473316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33</a:t>
            </a:fld>
            <a:endParaRPr lang="de-DE" altLang="de-DE"/>
          </a:p>
        </p:txBody>
      </p:sp>
    </p:spTree>
    <p:extLst>
      <p:ext uri="{BB962C8B-B14F-4D97-AF65-F5344CB8AC3E}">
        <p14:creationId xmlns:p14="http://schemas.microsoft.com/office/powerpoint/2010/main" val="20085402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F930D60-2EB8-4197-973D-9DA53B4D0FE1}" type="slidenum">
              <a:rPr lang="de-DE" altLang="de-DE"/>
              <a:pPr>
                <a:spcBef>
                  <a:spcPct val="0"/>
                </a:spcBef>
              </a:pPr>
              <a:t>34</a:t>
            </a:fld>
            <a:endParaRPr lang="de-DE" altLang="de-DE"/>
          </a:p>
        </p:txBody>
      </p:sp>
      <p:sp>
        <p:nvSpPr>
          <p:cNvPr id="9625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p>
        </p:txBody>
      </p:sp>
    </p:spTree>
    <p:extLst>
      <p:ext uri="{BB962C8B-B14F-4D97-AF65-F5344CB8AC3E}">
        <p14:creationId xmlns:p14="http://schemas.microsoft.com/office/powerpoint/2010/main" val="19519680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35</a:t>
            </a:fld>
            <a:endParaRPr lang="de-DE" altLang="de-DE"/>
          </a:p>
        </p:txBody>
      </p:sp>
    </p:spTree>
    <p:extLst>
      <p:ext uri="{BB962C8B-B14F-4D97-AF65-F5344CB8AC3E}">
        <p14:creationId xmlns:p14="http://schemas.microsoft.com/office/powerpoint/2010/main" val="41708375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36</a:t>
            </a:fld>
            <a:endParaRPr lang="de-DE" altLang="de-DE"/>
          </a:p>
        </p:txBody>
      </p:sp>
    </p:spTree>
    <p:extLst>
      <p:ext uri="{BB962C8B-B14F-4D97-AF65-F5344CB8AC3E}">
        <p14:creationId xmlns:p14="http://schemas.microsoft.com/office/powerpoint/2010/main" val="14522912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37</a:t>
            </a:fld>
            <a:endParaRPr lang="de-DE" altLang="de-DE"/>
          </a:p>
        </p:txBody>
      </p:sp>
    </p:spTree>
    <p:extLst>
      <p:ext uri="{BB962C8B-B14F-4D97-AF65-F5344CB8AC3E}">
        <p14:creationId xmlns:p14="http://schemas.microsoft.com/office/powerpoint/2010/main" val="5222175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38</a:t>
            </a:fld>
            <a:endParaRPr lang="de-DE" altLang="de-DE"/>
          </a:p>
        </p:txBody>
      </p:sp>
    </p:spTree>
    <p:extLst>
      <p:ext uri="{BB962C8B-B14F-4D97-AF65-F5344CB8AC3E}">
        <p14:creationId xmlns:p14="http://schemas.microsoft.com/office/powerpoint/2010/main" val="676094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39</a:t>
            </a:fld>
            <a:endParaRPr lang="de-DE" altLang="de-DE"/>
          </a:p>
        </p:txBody>
      </p:sp>
    </p:spTree>
    <p:extLst>
      <p:ext uri="{BB962C8B-B14F-4D97-AF65-F5344CB8AC3E}">
        <p14:creationId xmlns:p14="http://schemas.microsoft.com/office/powerpoint/2010/main" val="30029804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40</a:t>
            </a:fld>
            <a:endParaRPr lang="de-DE" altLang="de-DE"/>
          </a:p>
        </p:txBody>
      </p:sp>
    </p:spTree>
    <p:extLst>
      <p:ext uri="{BB962C8B-B14F-4D97-AF65-F5344CB8AC3E}">
        <p14:creationId xmlns:p14="http://schemas.microsoft.com/office/powerpoint/2010/main" val="18401339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41</a:t>
            </a:fld>
            <a:endParaRPr lang="de-DE" altLang="de-DE"/>
          </a:p>
        </p:txBody>
      </p:sp>
    </p:spTree>
    <p:extLst>
      <p:ext uri="{BB962C8B-B14F-4D97-AF65-F5344CB8AC3E}">
        <p14:creationId xmlns:p14="http://schemas.microsoft.com/office/powerpoint/2010/main" val="32361730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42</a:t>
            </a:fld>
            <a:endParaRPr lang="de-DE" altLang="de-DE"/>
          </a:p>
        </p:txBody>
      </p:sp>
    </p:spTree>
    <p:extLst>
      <p:ext uri="{BB962C8B-B14F-4D97-AF65-F5344CB8AC3E}">
        <p14:creationId xmlns:p14="http://schemas.microsoft.com/office/powerpoint/2010/main" val="20221131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43</a:t>
            </a:fld>
            <a:endParaRPr lang="de-DE" altLang="de-DE"/>
          </a:p>
        </p:txBody>
      </p:sp>
    </p:spTree>
    <p:extLst>
      <p:ext uri="{BB962C8B-B14F-4D97-AF65-F5344CB8AC3E}">
        <p14:creationId xmlns:p14="http://schemas.microsoft.com/office/powerpoint/2010/main" val="42437144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 typeface="Wingdings" panose="05000000000000000000" pitchFamily="2" charset="2"/>
              <a:buChar char="Ø"/>
            </a:pPr>
            <a:endParaRPr lang="en-US" altLang="de-DE"/>
          </a:p>
        </p:txBody>
      </p:sp>
      <p:sp>
        <p:nvSpPr>
          <p:cNvPr id="9728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F84663C-C0D5-4235-972A-469A4471B01C}" type="slidenum">
              <a:rPr lang="de-DE" altLang="de-DE"/>
              <a:pPr>
                <a:spcBef>
                  <a:spcPct val="0"/>
                </a:spcBef>
              </a:pPr>
              <a:t>44</a:t>
            </a:fld>
            <a:endParaRPr lang="de-DE" altLang="de-DE"/>
          </a:p>
        </p:txBody>
      </p:sp>
    </p:spTree>
    <p:extLst>
      <p:ext uri="{BB962C8B-B14F-4D97-AF65-F5344CB8AC3E}">
        <p14:creationId xmlns:p14="http://schemas.microsoft.com/office/powerpoint/2010/main" val="37173632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45</a:t>
            </a:fld>
            <a:endParaRPr lang="de-DE" altLang="de-DE"/>
          </a:p>
        </p:txBody>
      </p:sp>
    </p:spTree>
    <p:extLst>
      <p:ext uri="{BB962C8B-B14F-4D97-AF65-F5344CB8AC3E}">
        <p14:creationId xmlns:p14="http://schemas.microsoft.com/office/powerpoint/2010/main" val="37303763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F8A46D-BC9C-4260-9E1D-B32ECB79BD45}" type="slidenum">
              <a:rPr lang="de-DE" altLang="de-DE" smtClean="0"/>
              <a:pPr/>
              <a:t>46</a:t>
            </a:fld>
            <a:endParaRPr lang="de-DE" altLang="de-DE"/>
          </a:p>
        </p:txBody>
      </p:sp>
    </p:spTree>
    <p:extLst>
      <p:ext uri="{BB962C8B-B14F-4D97-AF65-F5344CB8AC3E}">
        <p14:creationId xmlns:p14="http://schemas.microsoft.com/office/powerpoint/2010/main" val="3303245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Calibri" panose="020F0502020204030204" pitchFamily="34" charset="0"/>
              </a:defRPr>
            </a:lvl1pPr>
            <a:lvl2pPr marL="742950" indent="-285750" defTabSz="990600">
              <a:spcBef>
                <a:spcPct val="30000"/>
              </a:spcBef>
              <a:defRPr sz="1200">
                <a:solidFill>
                  <a:schemeClr val="tx1"/>
                </a:solidFill>
                <a:latin typeface="Calibri" panose="020F0502020204030204" pitchFamily="34" charset="0"/>
              </a:defRPr>
            </a:lvl2pPr>
            <a:lvl3pPr marL="1143000" indent="-228600" defTabSz="990600">
              <a:spcBef>
                <a:spcPct val="30000"/>
              </a:spcBef>
              <a:defRPr sz="1200">
                <a:solidFill>
                  <a:schemeClr val="tx1"/>
                </a:solidFill>
                <a:latin typeface="Calibri" panose="020F0502020204030204" pitchFamily="34" charset="0"/>
              </a:defRPr>
            </a:lvl3pPr>
            <a:lvl4pPr marL="1600200" indent="-228600" defTabSz="990600">
              <a:spcBef>
                <a:spcPct val="30000"/>
              </a:spcBef>
              <a:defRPr sz="1200">
                <a:solidFill>
                  <a:schemeClr val="tx1"/>
                </a:solidFill>
                <a:latin typeface="Calibri" panose="020F0502020204030204" pitchFamily="34" charset="0"/>
              </a:defRPr>
            </a:lvl4pPr>
            <a:lvl5pPr marL="2057400" indent="-228600" defTabSz="990600">
              <a:spcBef>
                <a:spcPct val="30000"/>
              </a:spcBef>
              <a:defRPr sz="1200">
                <a:solidFill>
                  <a:schemeClr val="tx1"/>
                </a:solidFill>
                <a:latin typeface="Calibri" panose="020F0502020204030204" pitchFamily="34" charset="0"/>
              </a:defRPr>
            </a:lvl5pPr>
            <a:lvl6pPr marL="2514600" indent="-228600" defTabSz="990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90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90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90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D5A57B2-DD73-4479-AB43-C913C3C7D8EC}" type="slidenum">
              <a:rPr lang="de-DE" altLang="de-DE" sz="1300">
                <a:solidFill>
                  <a:srgbClr val="000000"/>
                </a:solidFill>
                <a:latin typeface="Times New Roman" panose="02020603050405020304" pitchFamily="18" charset="0"/>
              </a:rPr>
              <a:pPr>
                <a:spcBef>
                  <a:spcPct val="0"/>
                </a:spcBef>
              </a:pPr>
              <a:t>48</a:t>
            </a:fld>
            <a:endParaRPr lang="de-DE" altLang="de-DE" sz="1300">
              <a:solidFill>
                <a:srgbClr val="000000"/>
              </a:solidFill>
              <a:latin typeface="Times New Roman" panose="02020603050405020304" pitchFamily="18" charset="0"/>
            </a:endParaRPr>
          </a:p>
        </p:txBody>
      </p:sp>
      <p:sp>
        <p:nvSpPr>
          <p:cNvPr id="98307" name="Rectangle 2"/>
          <p:cNvSpPr>
            <a:spLocks noGrp="1" noRot="1" noChangeAspect="1" noChangeArrowheads="1" noTextEdit="1"/>
          </p:cNvSpPr>
          <p:nvPr>
            <p:ph type="sldImg"/>
          </p:nvPr>
        </p:nvSpPr>
        <p:spPr bwMode="auto">
          <a:xfrm>
            <a:off x="138113" y="768350"/>
            <a:ext cx="68230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a:p>
        </p:txBody>
      </p:sp>
    </p:spTree>
    <p:extLst>
      <p:ext uri="{BB962C8B-B14F-4D97-AF65-F5344CB8AC3E}">
        <p14:creationId xmlns:p14="http://schemas.microsoft.com/office/powerpoint/2010/main" val="13707273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9 – Sebevědomí</a:t>
            </a:r>
          </a:p>
        </p:txBody>
      </p:sp>
      <p:sp>
        <p:nvSpPr>
          <p:cNvPr id="4" name="Slide Number Placeholder 3"/>
          <p:cNvSpPr>
            <a:spLocks noGrp="1"/>
          </p:cNvSpPr>
          <p:nvPr>
            <p:ph type="sldNum" sz="quarter" idx="12"/>
          </p:nvPr>
        </p:nvSpPr>
        <p:spPr bwMode="gray"/>
        <p:txBody>
          <a:bodyPr/>
          <a:lstStyle>
            <a:lvl1pPr>
              <a:defRPr b="0"/>
            </a:lvl1pPr>
          </a:lstStyle>
          <a:p>
            <a:fld id="{942FEA6B-A763-4E5E-8E2C-64DA880BF1A3}"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9 – Sebevědomí</a:t>
            </a:r>
          </a:p>
        </p:txBody>
      </p:sp>
      <p:sp>
        <p:nvSpPr>
          <p:cNvPr id="6" name="Slide Number Placeholder 5"/>
          <p:cNvSpPr>
            <a:spLocks noGrp="1"/>
          </p:cNvSpPr>
          <p:nvPr>
            <p:ph type="sldNum" sz="quarter" idx="12"/>
          </p:nvPr>
        </p:nvSpPr>
        <p:spPr bwMode="gray"/>
        <p:txBody>
          <a:bodyPr>
            <a:noAutofit/>
          </a:bodyPr>
          <a:lstStyle>
            <a:lvl1pPr>
              <a:defRPr b="0"/>
            </a:lvl1pPr>
          </a:lstStyle>
          <a:p>
            <a:fld id="{31CEDF72-601B-4766-94F1-4C8F5126C7D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9 – Sebevědomí</a:t>
            </a:r>
          </a:p>
        </p:txBody>
      </p:sp>
      <p:sp>
        <p:nvSpPr>
          <p:cNvPr id="7" name="Slide Number Placeholder 6"/>
          <p:cNvSpPr>
            <a:spLocks noGrp="1"/>
          </p:cNvSpPr>
          <p:nvPr>
            <p:ph type="sldNum" sz="quarter" idx="12"/>
          </p:nvPr>
        </p:nvSpPr>
        <p:spPr bwMode="gray"/>
        <p:txBody>
          <a:bodyPr/>
          <a:lstStyle>
            <a:lvl1pPr>
              <a:defRPr b="0"/>
            </a:lvl1pPr>
          </a:lstStyle>
          <a:p>
            <a:fld id="{073787DA-3005-498F-B041-3E67A12D6533}"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9 – Sebevědomí</a:t>
            </a:r>
          </a:p>
        </p:txBody>
      </p:sp>
      <p:sp>
        <p:nvSpPr>
          <p:cNvPr id="7" name="Slide Number Placeholder 6"/>
          <p:cNvSpPr>
            <a:spLocks noGrp="1"/>
          </p:cNvSpPr>
          <p:nvPr>
            <p:ph type="sldNum" sz="quarter" idx="12"/>
          </p:nvPr>
        </p:nvSpPr>
        <p:spPr bwMode="gray"/>
        <p:txBody>
          <a:bodyPr/>
          <a:lstStyle>
            <a:lvl1pPr>
              <a:defRPr b="0"/>
            </a:lvl1pPr>
          </a:lstStyle>
          <a:p>
            <a:fld id="{942FEA6B-A763-4E5E-8E2C-64DA880BF1A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9 – Sebevědomí</a:t>
            </a:r>
          </a:p>
        </p:txBody>
      </p:sp>
      <p:sp>
        <p:nvSpPr>
          <p:cNvPr id="7" name="Slide Number Placeholder 6"/>
          <p:cNvSpPr>
            <a:spLocks noGrp="1"/>
          </p:cNvSpPr>
          <p:nvPr>
            <p:ph type="sldNum" sz="quarter" idx="12"/>
          </p:nvPr>
        </p:nvSpPr>
        <p:spPr bwMode="gray"/>
        <p:txBody>
          <a:bodyPr/>
          <a:lstStyle>
            <a:lvl1pPr>
              <a:defRPr b="0"/>
            </a:lvl1pPr>
          </a:lstStyle>
          <a:p>
            <a:fld id="{942FEA6B-A763-4E5E-8E2C-64DA880BF1A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9 – Sebevědomí</a:t>
            </a:r>
          </a:p>
        </p:txBody>
      </p:sp>
      <p:sp>
        <p:nvSpPr>
          <p:cNvPr id="5" name="Slide Number Placeholder 4"/>
          <p:cNvSpPr>
            <a:spLocks noGrp="1"/>
          </p:cNvSpPr>
          <p:nvPr>
            <p:ph type="sldNum" sz="quarter" idx="12"/>
          </p:nvPr>
        </p:nvSpPr>
        <p:spPr bwMode="gray"/>
        <p:txBody>
          <a:bodyPr/>
          <a:lstStyle>
            <a:lvl1pPr>
              <a:defRPr b="0"/>
            </a:lvl1pPr>
          </a:lstStyle>
          <a:p>
            <a:fld id="{E8278954-F2EE-4718-ADCD-C287CE79B341}"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9 – Sebevědomí</a:t>
            </a:r>
          </a:p>
        </p:txBody>
      </p:sp>
      <p:sp>
        <p:nvSpPr>
          <p:cNvPr id="4" name="Slide Number Placeholder 3"/>
          <p:cNvSpPr>
            <a:spLocks noGrp="1"/>
          </p:cNvSpPr>
          <p:nvPr>
            <p:ph type="sldNum" sz="quarter" idx="12"/>
          </p:nvPr>
        </p:nvSpPr>
        <p:spPr bwMode="gray"/>
        <p:txBody>
          <a:bodyPr/>
          <a:lstStyle>
            <a:lvl1pPr>
              <a:defRPr b="0"/>
            </a:lvl1pPr>
          </a:lstStyle>
          <a:p>
            <a:fld id="{476B1D2C-B2A5-41C6-B4A3-73372C725CA3}"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9 – Sebevědomí</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42FEA6B-A763-4E5E-8E2C-64DA880BF1A3}"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233" r:id="rId1"/>
    <p:sldLayoutId id="2147484234" r:id="rId2"/>
    <p:sldLayoutId id="2147484235" r:id="rId3"/>
    <p:sldLayoutId id="2147484236" r:id="rId4"/>
    <p:sldLayoutId id="2147484237" r:id="rId5"/>
    <p:sldLayoutId id="2147484238" r:id="rId6"/>
    <p:sldLayoutId id="2147484239" r:id="rId7"/>
    <p:sldLayoutId id="2147484240" r:id="rId8"/>
    <p:sldLayoutId id="2147484241" r:id="rId9"/>
    <p:sldLayoutId id="2147484242" r:id="rId10"/>
    <p:sldLayoutId id="2147484243" r:id="rId11"/>
    <p:sldLayoutId id="214748424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9 I – </a:t>
            </a:r>
            <a:r>
              <a:rPr lang="pl-PL" altLang="ko-KR" dirty="0">
                <a:latin typeface="+mn-lt"/>
                <a:ea typeface="+mn-ea"/>
                <a:cs typeface="+mn-cs"/>
              </a:rPr>
              <a:t>Sebevědomí</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16979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Sebevědomí: Co je to?</a:t>
            </a:r>
            <a:endParaRPr lang="de-DE" altLang="de-DE" sz="3600">
              <a:latin typeface="+mn-lt"/>
              <a:ea typeface="+mn-ea"/>
              <a:cs typeface="+mn-cs"/>
            </a:endParaRPr>
          </a:p>
        </p:txBody>
      </p:sp>
      <p:sp>
        <p:nvSpPr>
          <p:cNvPr id="31746" name="Rectangle 3"/>
          <p:cNvSpPr>
            <a:spLocks noGrp="1" noChangeArrowheads="1"/>
          </p:cNvSpPr>
          <p:nvPr>
            <p:ph idx="1"/>
          </p:nvPr>
        </p:nvSpPr>
        <p:spPr>
          <a:xfrm>
            <a:off x="6420897" y="2204864"/>
            <a:ext cx="5328057" cy="4248000"/>
          </a:xfrm>
        </p:spPr>
        <p:txBody>
          <a:bodyPr>
            <a:noAutofit/>
          </a:bodyPr>
          <a:lstStyle/>
          <a:p>
            <a:pPr eaLnBrk="1" hangingPunct="1">
              <a:buClr>
                <a:srgbClr val="333333"/>
              </a:buClr>
            </a:pPr>
            <a:r>
              <a:rPr lang="en-US"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2</a:t>
            </a:fld>
            <a:endParaRPr lang="de-DE" altLang="de-DE">
              <a:latin typeface="+mn-lt"/>
              <a:cs typeface="+mn-cs"/>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Sebevědomí: Co je to?</a:t>
            </a:r>
            <a:endParaRPr lang="de-DE" altLang="de-DE" sz="3600">
              <a:latin typeface="+mn-lt"/>
              <a:ea typeface="+mn-ea"/>
              <a:cs typeface="+mn-cs"/>
            </a:endParaRPr>
          </a:p>
        </p:txBody>
      </p:sp>
      <p:sp>
        <p:nvSpPr>
          <p:cNvPr id="31746" name="Rectangle 3"/>
          <p:cNvSpPr>
            <a:spLocks noGrp="1" noChangeArrowheads="1"/>
          </p:cNvSpPr>
          <p:nvPr>
            <p:ph idx="1"/>
          </p:nvPr>
        </p:nvSpPr>
        <p:spPr>
          <a:xfrm>
            <a:off x="6420897" y="2204864"/>
            <a:ext cx="5328057" cy="4248000"/>
          </a:xfrm>
        </p:spPr>
        <p:txBody>
          <a:bodyPr>
            <a:noAutofit/>
          </a:bodyPr>
          <a:lstStyle/>
          <a:p>
            <a:pPr marL="342900" indent="-342900" eaLnBrk="1" hangingPunct="1">
              <a:buClr>
                <a:srgbClr val="333333"/>
              </a:buClr>
              <a:buFont typeface="WingDings"/>
              <a:buChar char=""/>
            </a:pPr>
            <a:r>
              <a:rPr lang="cs-CZ" altLang="de-DE" sz="2400" dirty="0">
                <a:solidFill>
                  <a:srgbClr val="333333"/>
                </a:solidFill>
              </a:rPr>
              <a:t>Hodnota, kterou přiznáváme sami sobě</a:t>
            </a: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3</a:t>
            </a:fld>
            <a:endParaRPr lang="de-DE" altLang="de-DE">
              <a:latin typeface="+mn-lt"/>
              <a:cs typeface="+mn-cs"/>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155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Sebevědomí: Co je to?</a:t>
            </a:r>
            <a:endParaRPr lang="de-DE" altLang="de-DE" sz="3600">
              <a:latin typeface="+mn-lt"/>
              <a:ea typeface="+mn-ea"/>
              <a:cs typeface="+mn-cs"/>
            </a:endParaRPr>
          </a:p>
        </p:txBody>
      </p:sp>
      <p:sp>
        <p:nvSpPr>
          <p:cNvPr id="31746" name="Rectangle 3"/>
          <p:cNvSpPr>
            <a:spLocks noGrp="1" noChangeArrowheads="1"/>
          </p:cNvSpPr>
          <p:nvPr>
            <p:ph idx="1"/>
          </p:nvPr>
        </p:nvSpPr>
        <p:spPr>
          <a:xfrm>
            <a:off x="6420897" y="2204864"/>
            <a:ext cx="5328057" cy="4248000"/>
          </a:xfrm>
        </p:spPr>
        <p:txBody>
          <a:bodyPr>
            <a:noAutofit/>
          </a:bodyPr>
          <a:lstStyle/>
          <a:p>
            <a:pPr marL="342900" indent="-342900" eaLnBrk="1" hangingPunct="1">
              <a:buClr>
                <a:srgbClr val="333333"/>
              </a:buClr>
              <a:buFont typeface="WingDings"/>
              <a:buChar char=""/>
            </a:pPr>
            <a:r>
              <a:rPr lang="cs-CZ" altLang="de-DE" sz="2400" dirty="0">
                <a:solidFill>
                  <a:srgbClr val="333333"/>
                </a:solidFill>
              </a:rPr>
              <a:t>Hodnota, kterou přiznáváme sami sobě</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Subjektivní ocenění sebe </a:t>
            </a:r>
            <a:r>
              <a:rPr lang="cs-CZ" altLang="de-DE" sz="2400">
                <a:solidFill>
                  <a:srgbClr val="333333"/>
                </a:solidFill>
              </a:rPr>
              <a:t>sama</a:t>
            </a:r>
            <a:r>
              <a:rPr lang="de-DE" altLang="de-DE" sz="240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4</a:t>
            </a:fld>
            <a:endParaRPr lang="de-DE" altLang="de-DE">
              <a:latin typeface="+mn-lt"/>
              <a:cs typeface="+mn-cs"/>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865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Sebevědomí: Co je to?</a:t>
            </a:r>
            <a:endParaRPr lang="de-DE" altLang="de-DE" sz="3600">
              <a:latin typeface="+mn-lt"/>
              <a:ea typeface="+mn-ea"/>
              <a:cs typeface="+mn-cs"/>
            </a:endParaRPr>
          </a:p>
        </p:txBody>
      </p:sp>
      <p:sp>
        <p:nvSpPr>
          <p:cNvPr id="31746" name="Rectangle 3"/>
          <p:cNvSpPr>
            <a:spLocks noGrp="1" noChangeArrowheads="1"/>
          </p:cNvSpPr>
          <p:nvPr>
            <p:ph idx="1"/>
          </p:nvPr>
        </p:nvSpPr>
        <p:spPr>
          <a:xfrm>
            <a:off x="6420897" y="2204864"/>
            <a:ext cx="5328057" cy="4248000"/>
          </a:xfrm>
        </p:spPr>
        <p:txBody>
          <a:bodyPr>
            <a:noAutofit/>
          </a:bodyPr>
          <a:lstStyle/>
          <a:p>
            <a:pPr marL="342900" indent="-342900" eaLnBrk="1" hangingPunct="1">
              <a:buClr>
                <a:srgbClr val="333333"/>
              </a:buClr>
              <a:buFont typeface="WingDings"/>
              <a:buChar char=""/>
            </a:pPr>
            <a:r>
              <a:rPr lang="cs-CZ" altLang="de-DE" sz="2400" dirty="0">
                <a:solidFill>
                  <a:srgbClr val="333333"/>
                </a:solidFill>
              </a:rPr>
              <a:t>Hodnota, kterou přiznáváme sami sobě</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Subjektivní ocenění sebe sama</a:t>
            </a:r>
            <a:r>
              <a:rPr lang="de-DE" altLang="de-DE" sz="2400" dirty="0">
                <a:solidFill>
                  <a:srgbClr val="333333"/>
                </a:solidFill>
              </a:rPr>
              <a:t>.</a:t>
            </a:r>
          </a:p>
          <a:p>
            <a:pPr marL="342900" indent="-342900">
              <a:buClr>
                <a:srgbClr val="333333"/>
              </a:buClr>
              <a:buFont typeface="WingDings"/>
              <a:buChar char=""/>
            </a:pPr>
            <a:r>
              <a:rPr lang="cs-CZ" altLang="de-DE" sz="2400" dirty="0">
                <a:solidFill>
                  <a:srgbClr val="333333"/>
                </a:solidFill>
              </a:rPr>
              <a:t>Nemusí vůbec souviset s tím, jak nás vidí druzí</a:t>
            </a: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5</a:t>
            </a:fld>
            <a:endParaRPr lang="de-DE" altLang="de-DE">
              <a:latin typeface="+mn-lt"/>
              <a:cs typeface="+mn-cs"/>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965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Nízké sebevědomí může mít vliv na naše duševní zdraví</a:t>
            </a:r>
            <a:endParaRPr lang="de-DE" altLang="de-DE" sz="3600">
              <a:latin typeface="+mn-lt"/>
              <a:ea typeface="+mn-ea"/>
              <a:cs typeface="+mn-cs"/>
            </a:endParaRPr>
          </a:p>
        </p:txBody>
      </p:sp>
      <p:sp>
        <p:nvSpPr>
          <p:cNvPr id="32771" name="Inhaltsplatzhalter 2"/>
          <p:cNvSpPr>
            <a:spLocks noGrp="1"/>
          </p:cNvSpPr>
          <p:nvPr>
            <p:ph idx="1"/>
          </p:nvPr>
        </p:nvSpPr>
        <p:spPr/>
        <p:txBody>
          <a:bodyPr>
            <a:noAutofit/>
          </a:bodyPr>
          <a:lstStyle/>
          <a:p>
            <a:pPr marL="342900" indent="-342900">
              <a:buClr>
                <a:srgbClr val="333333"/>
              </a:buClr>
              <a:buFont typeface="WingDings"/>
              <a:buChar char=""/>
            </a:pPr>
            <a:r>
              <a:rPr lang="cs-CZ" altLang="de-DE" sz="2400" dirty="0">
                <a:solidFill>
                  <a:srgbClr val="333333"/>
                </a:solidFill>
              </a:rPr>
              <a:t>Lidé s duševní nemocí často trpí nízkým sebevědomím</a:t>
            </a:r>
            <a:r>
              <a:rPr lang="de-DE" altLang="de-DE" sz="2400" dirty="0">
                <a:solidFill>
                  <a:srgbClr val="333333"/>
                </a:solidFill>
              </a:rPr>
              <a:t>.</a:t>
            </a:r>
            <a:endParaRPr lang="en-US" altLang="de-DE" sz="2400" dirty="0">
              <a:solidFill>
                <a:srgbClr val="333333"/>
              </a:solidFill>
            </a:endParaRPr>
          </a:p>
          <a:p>
            <a:pPr marL="342900" indent="-342900">
              <a:buClr>
                <a:srgbClr val="333333"/>
              </a:buClr>
              <a:buFont typeface="WingDings"/>
              <a:buChar char=""/>
            </a:pPr>
            <a:r>
              <a:rPr lang="cs-CZ" altLang="de-DE" sz="2400" dirty="0">
                <a:solidFill>
                  <a:srgbClr val="333333"/>
                </a:solidFill>
              </a:rPr>
              <a:t>Nízké sebevědomí může přispívat k psychickým problémům jako jsou</a:t>
            </a:r>
            <a:r>
              <a:rPr lang="en-US" altLang="de-DE" sz="2400" dirty="0">
                <a:solidFill>
                  <a:srgbClr val="333333"/>
                </a:solidFill>
              </a:rPr>
              <a:t>:</a:t>
            </a:r>
            <a:endParaRPr lang="de-DE" altLang="de-DE" sz="2400" dirty="0">
              <a:solidFill>
                <a:srgbClr val="333333"/>
              </a:solidFill>
            </a:endParaRPr>
          </a:p>
          <a:p>
            <a:pPr marL="774827" lvl="3" indent="-342900">
              <a:spcBef>
                <a:spcPts val="1999"/>
              </a:spcBef>
              <a:buClr>
                <a:srgbClr val="333333"/>
              </a:buClr>
              <a:buFont typeface="WingDings"/>
              <a:buChar char=""/>
            </a:pPr>
            <a:r>
              <a:rPr lang="cs-CZ" altLang="de-DE" sz="2400" dirty="0">
                <a:solidFill>
                  <a:srgbClr val="333333"/>
                </a:solidFill>
              </a:rPr>
              <a:t>Pochyby o sobě</a:t>
            </a:r>
            <a:endParaRPr lang="de-DE" altLang="de-DE" sz="2400" dirty="0">
              <a:solidFill>
                <a:srgbClr val="333333"/>
              </a:solidFill>
            </a:endParaRPr>
          </a:p>
          <a:p>
            <a:pPr marL="774827" lvl="3" indent="-342900">
              <a:spcBef>
                <a:spcPts val="1999"/>
              </a:spcBef>
              <a:buClr>
                <a:srgbClr val="333333"/>
              </a:buClr>
              <a:buFont typeface="WingDings"/>
              <a:buChar char=""/>
            </a:pPr>
            <a:r>
              <a:rPr lang="cs-CZ" altLang="de-DE" sz="2400" dirty="0">
                <a:solidFill>
                  <a:srgbClr val="333333"/>
                </a:solidFill>
              </a:rPr>
              <a:t>Strach</a:t>
            </a:r>
            <a:endParaRPr lang="de-DE" altLang="de-DE" sz="2400" dirty="0">
              <a:solidFill>
                <a:srgbClr val="333333"/>
              </a:solidFill>
            </a:endParaRPr>
          </a:p>
          <a:p>
            <a:pPr marL="774827" lvl="3" indent="-342900">
              <a:spcBef>
                <a:spcPts val="1999"/>
              </a:spcBef>
              <a:buClr>
                <a:srgbClr val="333333"/>
              </a:buClr>
              <a:buFont typeface="WingDings"/>
              <a:buChar char=""/>
            </a:pPr>
            <a:r>
              <a:rPr lang="cs-CZ" altLang="de-DE" sz="2400" dirty="0">
                <a:solidFill>
                  <a:srgbClr val="333333"/>
                </a:solidFill>
              </a:rPr>
              <a:t>Depresivní příznaky</a:t>
            </a:r>
            <a:endParaRPr lang="de-DE" altLang="de-DE" sz="2400" dirty="0">
              <a:solidFill>
                <a:srgbClr val="333333"/>
              </a:solidFill>
            </a:endParaRPr>
          </a:p>
          <a:p>
            <a:pPr marL="774827" lvl="3" indent="-342900">
              <a:spcBef>
                <a:spcPts val="1999"/>
              </a:spcBef>
              <a:buClr>
                <a:srgbClr val="333333"/>
              </a:buClr>
              <a:buFont typeface="WingDings"/>
              <a:buChar char=""/>
            </a:pPr>
            <a:r>
              <a:rPr lang="cs-CZ" altLang="de-DE" sz="2400" dirty="0">
                <a:solidFill>
                  <a:srgbClr val="333333"/>
                </a:solidFill>
              </a:rPr>
              <a:t>Osamělost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6</a:t>
            </a:fld>
            <a:endParaRPr lang="de-DE" altLang="de-DE">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cs-CZ" altLang="de-DE" sz="3600" dirty="0">
                <a:latin typeface="+mn-lt"/>
                <a:ea typeface="+mn-ea"/>
                <a:cs typeface="+mn-cs"/>
              </a:rPr>
              <a:t>Rozdíl mezi přehnaným sebevědomím</a:t>
            </a:r>
            <a:r>
              <a:rPr lang="en-US" altLang="de-DE" sz="3600" dirty="0">
                <a:latin typeface="+mn-lt"/>
                <a:ea typeface="+mn-ea"/>
                <a:cs typeface="+mn-cs"/>
              </a:rPr>
              <a:t> </a:t>
            </a:r>
            <a:r>
              <a:rPr lang="cs-CZ" altLang="de-DE" sz="3600" dirty="0">
                <a:latin typeface="+mn-lt"/>
                <a:ea typeface="+mn-ea"/>
                <a:cs typeface="+mn-cs"/>
              </a:rPr>
              <a:t>a zdravým sebevědomím</a:t>
            </a:r>
            <a:endParaRPr lang="de-DE" altLang="de-DE" sz="3600" dirty="0">
              <a:latin typeface="+mn-lt"/>
              <a:ea typeface="+mn-ea"/>
              <a:cs typeface="+mn-cs"/>
            </a:endParaRPr>
          </a:p>
        </p:txBody>
      </p:sp>
      <p:sp>
        <p:nvSpPr>
          <p:cNvPr id="38914" name="Inhaltsplatzhalter 2"/>
          <p:cNvSpPr>
            <a:spLocks noGrp="1"/>
          </p:cNvSpPr>
          <p:nvPr>
            <p:ph idx="1"/>
          </p:nvPr>
        </p:nvSpPr>
        <p:spPr/>
        <p:txBody>
          <a:bodyPr>
            <a:noAutofit/>
          </a:bodyPr>
          <a:lstStyle/>
          <a:p>
            <a:pPr>
              <a:lnSpc>
                <a:spcPct val="100000"/>
              </a:lnSpc>
              <a:spcBef>
                <a:spcPts val="1200"/>
              </a:spcBef>
              <a:defRPr/>
            </a:pPr>
            <a:r>
              <a:rPr lang="cs-CZ" altLang="de-DE" sz="2000" dirty="0">
                <a:solidFill>
                  <a:srgbClr val="333333"/>
                </a:solidFill>
              </a:rPr>
              <a:t>Během psychotické ataky se mnozí postižení </a:t>
            </a:r>
            <a:r>
              <a:rPr lang="en-US" altLang="de-DE" sz="2000" dirty="0">
                <a:solidFill>
                  <a:srgbClr val="333333"/>
                </a:solidFill>
              </a:rPr>
              <a:t>(</a:t>
            </a:r>
            <a:r>
              <a:rPr lang="cs-CZ" altLang="de-DE" sz="2000" dirty="0">
                <a:solidFill>
                  <a:srgbClr val="333333"/>
                </a:solidFill>
              </a:rPr>
              <a:t>ale ne všichni) cítí pronásledovaní a obviňovaní</a:t>
            </a:r>
            <a:r>
              <a:rPr lang="en-US" altLang="de-DE" sz="2000" dirty="0">
                <a:solidFill>
                  <a:srgbClr val="333333"/>
                </a:solidFill>
              </a:rPr>
              <a:t>. </a:t>
            </a:r>
            <a:r>
              <a:rPr lang="cs-CZ" altLang="de-DE" sz="2000" dirty="0">
                <a:solidFill>
                  <a:srgbClr val="333333"/>
                </a:solidFill>
              </a:rPr>
              <a:t>To u nich může vést ke sníženému sebevědomí</a:t>
            </a:r>
            <a:r>
              <a:rPr lang="en-US" altLang="de-DE" sz="2000" dirty="0">
                <a:solidFill>
                  <a:srgbClr val="333333"/>
                </a:solidFill>
              </a:rPr>
              <a:t>. </a:t>
            </a:r>
            <a:r>
              <a:rPr lang="cs-CZ" altLang="de-DE" sz="2000" dirty="0">
                <a:solidFill>
                  <a:srgbClr val="333333"/>
                </a:solidFill>
              </a:rPr>
              <a:t>Na druhé straně mohou někteří cítit zvýšené sebevědomí, pokud si myslí, že mají nějaké zvláštní schopnosti nebo jsou přesvědčeni, že jsou vyvoleni pro nějaké zvláštní poslání</a:t>
            </a:r>
            <a:r>
              <a:rPr lang="en-US" altLang="de-DE" sz="2000" dirty="0">
                <a:solidFill>
                  <a:srgbClr val="333333"/>
                </a:solidFill>
              </a:rPr>
              <a:t>.</a:t>
            </a:r>
          </a:p>
          <a:p>
            <a:pPr>
              <a:defRPr/>
            </a:pPr>
            <a:endParaRPr lang="en-US" altLang="de-DE" sz="2000" dirty="0">
              <a:solidFill>
                <a:srgbClr val="333333"/>
              </a:solidFill>
            </a:endParaRPr>
          </a:p>
          <a:p>
            <a:pPr>
              <a:defRPr/>
            </a:pPr>
            <a:endParaRPr lang="de-DE" altLang="de-DE" sz="2000" dirty="0">
              <a:solidFill>
                <a:srgbClr val="333333"/>
              </a:solidFill>
            </a:endParaRPr>
          </a:p>
          <a:p>
            <a:pPr>
              <a:lnSpc>
                <a:spcPct val="100000"/>
              </a:lnSpc>
              <a:spcBef>
                <a:spcPts val="1200"/>
              </a:spcBef>
              <a:defRPr/>
            </a:pPr>
            <a:endParaRPr lang="de-DE" altLang="de-DE" sz="2000" dirty="0">
              <a:solidFill>
                <a:srgbClr val="333333"/>
              </a:solidFill>
            </a:endParaRPr>
          </a:p>
          <a:p>
            <a:pPr>
              <a:lnSpc>
                <a:spcPct val="100000"/>
              </a:lnSpc>
              <a:spcBef>
                <a:spcPts val="1200"/>
              </a:spcBef>
              <a:defRPr/>
            </a:pPr>
            <a:r>
              <a:rPr lang="cs-CZ" altLang="de-DE" sz="2000" b="1" dirty="0">
                <a:solidFill>
                  <a:srgbClr val="004992"/>
                </a:solidFill>
              </a:rPr>
              <a:t>POZOR</a:t>
            </a:r>
            <a:r>
              <a:rPr lang="en-US" altLang="de-DE" sz="2000" b="1" dirty="0">
                <a:solidFill>
                  <a:srgbClr val="004992"/>
                </a:solidFill>
              </a:rPr>
              <a:t>: </a:t>
            </a:r>
            <a:r>
              <a:rPr lang="cs-CZ" altLang="de-DE" sz="2000" dirty="0">
                <a:solidFill>
                  <a:srgbClr val="333333"/>
                </a:solidFill>
              </a:rPr>
              <a:t>Megalomanické představy </a:t>
            </a:r>
            <a:r>
              <a:rPr lang="en-US" altLang="de-DE" sz="2000" dirty="0">
                <a:solidFill>
                  <a:srgbClr val="333333"/>
                </a:solidFill>
              </a:rPr>
              <a:t>(</a:t>
            </a:r>
            <a:r>
              <a:rPr lang="cs-CZ" altLang="de-DE" sz="2000" dirty="0">
                <a:solidFill>
                  <a:srgbClr val="333333"/>
                </a:solidFill>
              </a:rPr>
              <a:t>například přesvědčení, že jsem mocnější nebo důležitější než druzí lidé</a:t>
            </a:r>
            <a:r>
              <a:rPr lang="en-US" altLang="de-DE" sz="2000" dirty="0">
                <a:solidFill>
                  <a:srgbClr val="333333"/>
                </a:solidFill>
              </a:rPr>
              <a:t>) </a:t>
            </a:r>
            <a:r>
              <a:rPr lang="cs-CZ" altLang="de-DE" sz="2000" dirty="0">
                <a:solidFill>
                  <a:srgbClr val="333333"/>
                </a:solidFill>
              </a:rPr>
              <a:t>nám sice mohou dočasně zvýšit pocit vlastní hodnoty, ale nemají nic společného </a:t>
            </a:r>
            <a:r>
              <a:rPr lang="cs-CZ" altLang="de-DE" sz="2000">
                <a:solidFill>
                  <a:srgbClr val="333333"/>
                </a:solidFill>
              </a:rPr>
              <a:t>se </a:t>
            </a:r>
            <a:r>
              <a:rPr lang="de-DE" altLang="de-DE" sz="2000">
                <a:solidFill>
                  <a:srgbClr val="333333"/>
                </a:solidFill>
              </a:rPr>
              <a:t>“</a:t>
            </a:r>
            <a:r>
              <a:rPr lang="cs-CZ" altLang="de-DE" sz="2000">
                <a:solidFill>
                  <a:srgbClr val="333333"/>
                </a:solidFill>
              </a:rPr>
              <a:t>zdravým</a:t>
            </a:r>
            <a:r>
              <a:rPr lang="de-DE" altLang="de-DE" sz="2000" kern="1200">
                <a:solidFill>
                  <a:srgbClr val="333333"/>
                </a:solidFill>
              </a:rPr>
              <a:t>”</a:t>
            </a:r>
            <a:r>
              <a:rPr lang="cs-CZ" altLang="de-DE" sz="2000">
                <a:solidFill>
                  <a:srgbClr val="333333"/>
                </a:solidFill>
              </a:rPr>
              <a:t> </a:t>
            </a:r>
            <a:r>
              <a:rPr lang="cs-CZ" altLang="de-DE" sz="2000" dirty="0">
                <a:solidFill>
                  <a:srgbClr val="333333"/>
                </a:solidFill>
              </a:rPr>
              <a:t>sebevědomím</a:t>
            </a:r>
            <a:r>
              <a:rPr lang="en-US" altLang="de-DE" sz="2000" dirty="0">
                <a:solidFill>
                  <a:srgbClr val="333333"/>
                </a:solidFill>
              </a:rPr>
              <a:t>!</a:t>
            </a:r>
          </a:p>
          <a:p>
            <a:pPr marL="342900" indent="-342900">
              <a:lnSpc>
                <a:spcPct val="100000"/>
              </a:lnSpc>
              <a:spcBef>
                <a:spcPts val="1200"/>
              </a:spcBef>
              <a:buClr>
                <a:srgbClr val="333333"/>
              </a:buClr>
              <a:buFont typeface="WingDings"/>
              <a:buChar char=""/>
              <a:defRPr/>
            </a:pPr>
            <a:r>
              <a:rPr lang="cs-CZ" altLang="de-DE" sz="2000" dirty="0">
                <a:solidFill>
                  <a:srgbClr val="333333"/>
                </a:solidFill>
              </a:rPr>
              <a:t>Tento pocit dlouho netrvá</a:t>
            </a:r>
            <a:endParaRPr lang="en-US" altLang="de-DE" sz="2000" dirty="0">
              <a:solidFill>
                <a:srgbClr val="333333"/>
              </a:solidFill>
            </a:endParaRPr>
          </a:p>
          <a:p>
            <a:pPr marL="342900" indent="-342900">
              <a:lnSpc>
                <a:spcPct val="100000"/>
              </a:lnSpc>
              <a:spcBef>
                <a:spcPts val="1200"/>
              </a:spcBef>
              <a:buClr>
                <a:srgbClr val="333333"/>
              </a:buClr>
              <a:buFont typeface="WingDings"/>
              <a:buChar char=""/>
              <a:defRPr/>
            </a:pPr>
            <a:r>
              <a:rPr lang="en-US" altLang="de-DE" sz="2000" dirty="0">
                <a:solidFill>
                  <a:srgbClr val="333333"/>
                </a:solidFill>
              </a:rPr>
              <a:t>... </a:t>
            </a:r>
            <a:r>
              <a:rPr lang="cs-CZ" altLang="de-DE" sz="2000" dirty="0">
                <a:solidFill>
                  <a:srgbClr val="333333"/>
                </a:solidFill>
              </a:rPr>
              <a:t>a nevychází z reality a skutečných osobních předností</a:t>
            </a:r>
            <a:r>
              <a:rPr lang="en-US" altLang="de-DE" sz="2000" dirty="0">
                <a:solidFill>
                  <a:srgbClr val="333333"/>
                </a:solidFill>
              </a:rPr>
              <a:t>!</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7</a:t>
            </a:fld>
            <a:endParaRPr lang="de-DE" altLang="de-DE">
              <a:latin typeface="+mn-lt"/>
              <a:cs typeface="+mn-cs"/>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Ale…</a:t>
            </a:r>
            <a:endParaRPr lang="de-DE" altLang="de-DE" sz="3600" dirty="0">
              <a:latin typeface="+mn-lt"/>
              <a:ea typeface="+mn-ea"/>
              <a:cs typeface="+mn-cs"/>
            </a:endParaRPr>
          </a:p>
        </p:txBody>
      </p:sp>
      <p:sp>
        <p:nvSpPr>
          <p:cNvPr id="34819" name="Inhaltsplatzhalter 2"/>
          <p:cNvSpPr>
            <a:spLocks noGrp="1"/>
          </p:cNvSpPr>
          <p:nvPr>
            <p:ph idx="1"/>
          </p:nvPr>
        </p:nvSpPr>
        <p:spPr/>
        <p:txBody>
          <a:bodyPr>
            <a:noAutofit/>
          </a:bodyPr>
          <a:lstStyle/>
          <a:p>
            <a:pPr marL="342900" indent="-342900">
              <a:buClr>
                <a:srgbClr val="333333"/>
              </a:buClr>
              <a:buFont typeface="WingDings"/>
              <a:buChar char=""/>
            </a:pPr>
            <a:r>
              <a:rPr lang="cs-CZ" altLang="de-DE" sz="2400" dirty="0">
                <a:solidFill>
                  <a:srgbClr val="333333"/>
                </a:solidFill>
              </a:rPr>
              <a:t>Každý člověk má skutečné přednosti</a:t>
            </a:r>
            <a:r>
              <a:rPr lang="en-US" altLang="de-DE" sz="2400" dirty="0">
                <a:solidFill>
                  <a:srgbClr val="333333"/>
                </a:solidFill>
              </a:rPr>
              <a:t>, </a:t>
            </a:r>
            <a:r>
              <a:rPr lang="cs-CZ" altLang="de-DE" sz="2400" dirty="0">
                <a:solidFill>
                  <a:srgbClr val="333333"/>
                </a:solidFill>
              </a:rPr>
              <a:t>které často jen čekají na to, aby je objevil</a:t>
            </a:r>
            <a:r>
              <a:rPr lang="en-US" altLang="de-DE" sz="2400" dirty="0">
                <a:solidFill>
                  <a:srgbClr val="333333"/>
                </a:solidFill>
              </a:rPr>
              <a:t>.</a:t>
            </a:r>
            <a:endParaRPr lang="de-DE" altLang="de-DE" sz="2400" dirty="0">
              <a:solidFill>
                <a:srgbClr val="333333"/>
              </a:solidFill>
            </a:endParaRPr>
          </a:p>
          <a:p>
            <a:pPr marL="342900" indent="-342900">
              <a:buClr>
                <a:srgbClr val="333333"/>
              </a:buClr>
              <a:buFont typeface="WingDings"/>
              <a:buChar char=""/>
            </a:pPr>
            <a:r>
              <a:rPr lang="cs-CZ" altLang="de-DE" sz="2400" dirty="0">
                <a:solidFill>
                  <a:srgbClr val="333333"/>
                </a:solidFill>
              </a:rPr>
              <a:t>Můžete a měli byste být na tyto své přednosti hrdí!</a:t>
            </a:r>
            <a:endParaRPr lang="de-DE" altLang="de-DE" sz="2400" dirty="0">
              <a:solidFill>
                <a:srgbClr val="333333"/>
              </a:solidFill>
            </a:endParaRPr>
          </a:p>
          <a:p>
            <a:pPr marL="342900" indent="-342900">
              <a:buClr>
                <a:srgbClr val="333333"/>
              </a:buClr>
              <a:buFont typeface="WingDings"/>
              <a:buChar char=""/>
            </a:pPr>
            <a:r>
              <a:rPr lang="cs-CZ" altLang="de-DE" sz="2400" dirty="0">
                <a:solidFill>
                  <a:srgbClr val="333333"/>
                </a:solidFill>
              </a:rPr>
              <a:t>Základem vašeho sebevědomí je to, že si tyto své přednosti uvědomíte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8</a:t>
            </a:fld>
            <a:endParaRPr lang="de-DE" altLang="de-DE">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err="1">
                <a:solidFill>
                  <a:srgbClr val="333333"/>
                </a:solidFill>
              </a:rPr>
              <a:t>Mnozí</a:t>
            </a:r>
            <a:r>
              <a:rPr lang="de-DE" sz="2400" dirty="0">
                <a:solidFill>
                  <a:srgbClr val="333333"/>
                </a:solidFill>
              </a:rPr>
              <a:t> (</a:t>
            </a:r>
            <a:r>
              <a:rPr lang="de-DE" sz="2400" dirty="0" err="1">
                <a:solidFill>
                  <a:srgbClr val="333333"/>
                </a:solidFill>
              </a:rPr>
              <a:t>ale</a:t>
            </a:r>
            <a:r>
              <a:rPr lang="de-DE" sz="2400" dirty="0">
                <a:solidFill>
                  <a:srgbClr val="333333"/>
                </a:solidFill>
              </a:rPr>
              <a:t> ne </a:t>
            </a:r>
            <a:r>
              <a:rPr lang="de-DE" sz="2400" dirty="0" err="1">
                <a:solidFill>
                  <a:srgbClr val="333333"/>
                </a:solidFill>
              </a:rPr>
              <a:t>všichni</a:t>
            </a:r>
            <a:r>
              <a:rPr lang="de-DE" sz="2400" dirty="0">
                <a:solidFill>
                  <a:srgbClr val="333333"/>
                </a:solidFill>
              </a:rPr>
              <a:t>!) </a:t>
            </a:r>
            <a:r>
              <a:rPr lang="de-DE" sz="2400" dirty="0" err="1">
                <a:solidFill>
                  <a:srgbClr val="333333"/>
                </a:solidFill>
              </a:rPr>
              <a:t>lidé</a:t>
            </a:r>
            <a:r>
              <a:rPr lang="de-DE" sz="2400" dirty="0">
                <a:solidFill>
                  <a:srgbClr val="333333"/>
                </a:solidFill>
              </a:rPr>
              <a:t> s </a:t>
            </a:r>
            <a:r>
              <a:rPr lang="de-DE" sz="2400" dirty="0" err="1">
                <a:solidFill>
                  <a:srgbClr val="333333"/>
                </a:solidFill>
              </a:rPr>
              <a:t>psychózou</a:t>
            </a:r>
            <a:r>
              <a:rPr lang="de-DE" sz="2400" dirty="0">
                <a:solidFill>
                  <a:srgbClr val="333333"/>
                </a:solidFill>
              </a:rPr>
              <a:t> </a:t>
            </a:r>
            <a:r>
              <a:rPr lang="de-DE" sz="2400" dirty="0" err="1">
                <a:solidFill>
                  <a:srgbClr val="333333"/>
                </a:solidFill>
              </a:rPr>
              <a:t>mají</a:t>
            </a:r>
            <a:r>
              <a:rPr lang="de-DE" sz="2400" dirty="0">
                <a:solidFill>
                  <a:srgbClr val="333333"/>
                </a:solidFill>
              </a:rPr>
              <a:t> </a:t>
            </a:r>
            <a:r>
              <a:rPr lang="de-DE" sz="2400" dirty="0" err="1">
                <a:solidFill>
                  <a:srgbClr val="333333"/>
                </a:solidFill>
              </a:rPr>
              <a:t>nízké</a:t>
            </a:r>
            <a:r>
              <a:rPr lang="de-DE" sz="2400" dirty="0">
                <a:solidFill>
                  <a:srgbClr val="333333"/>
                </a:solidFill>
              </a:rPr>
              <a:t> </a:t>
            </a:r>
            <a:r>
              <a:rPr lang="de-DE" sz="2400" dirty="0" err="1">
                <a:solidFill>
                  <a:srgbClr val="333333"/>
                </a:solidFill>
              </a:rPr>
              <a:t>sebevědomí</a:t>
            </a:r>
            <a:r>
              <a:rPr lang="de-DE" sz="2400" dirty="0">
                <a:solidFill>
                  <a:srgbClr val="333333"/>
                </a:solidFill>
              </a:rPr>
              <a:t>, </a:t>
            </a:r>
            <a:r>
              <a:rPr lang="de-DE" sz="2400" dirty="0" err="1">
                <a:solidFill>
                  <a:srgbClr val="333333"/>
                </a:solidFill>
              </a:rPr>
              <a:t>často</a:t>
            </a:r>
            <a:r>
              <a:rPr lang="de-DE" sz="2400" dirty="0">
                <a:solidFill>
                  <a:srgbClr val="333333"/>
                </a:solidFill>
              </a:rPr>
              <a:t> v </a:t>
            </a:r>
            <a:r>
              <a:rPr lang="de-DE" sz="2400" dirty="0" err="1">
                <a:solidFill>
                  <a:srgbClr val="333333"/>
                </a:solidFill>
              </a:rPr>
              <a:t>důsledku</a:t>
            </a:r>
            <a:r>
              <a:rPr lang="de-DE" sz="2400" dirty="0">
                <a:solidFill>
                  <a:srgbClr val="333333"/>
                </a:solidFill>
              </a:rPr>
              <a:t> </a:t>
            </a:r>
            <a:r>
              <a:rPr lang="de-DE" sz="2400" dirty="0" err="1">
                <a:solidFill>
                  <a:srgbClr val="333333"/>
                </a:solidFill>
              </a:rPr>
              <a:t>negativních</a:t>
            </a:r>
            <a:r>
              <a:rPr lang="de-DE" sz="2400" dirty="0">
                <a:solidFill>
                  <a:srgbClr val="333333"/>
                </a:solidFill>
              </a:rPr>
              <a:t> </a:t>
            </a:r>
            <a:r>
              <a:rPr lang="de-DE" sz="2400" dirty="0" err="1">
                <a:solidFill>
                  <a:srgbClr val="333333"/>
                </a:solidFill>
              </a:rPr>
              <a:t>zážitků</a:t>
            </a:r>
            <a:r>
              <a:rPr lang="de-DE" sz="2400" dirty="0">
                <a:solidFill>
                  <a:srgbClr val="333333"/>
                </a:solidFill>
              </a:rPr>
              <a:t> v </a:t>
            </a:r>
            <a:r>
              <a:rPr lang="de-DE" sz="2400" dirty="0" err="1">
                <a:solidFill>
                  <a:srgbClr val="333333"/>
                </a:solidFill>
              </a:rPr>
              <a:t>mezilidských</a:t>
            </a:r>
            <a:r>
              <a:rPr lang="de-DE" sz="2400" dirty="0">
                <a:solidFill>
                  <a:srgbClr val="333333"/>
                </a:solidFill>
              </a:rPr>
              <a:t> </a:t>
            </a:r>
            <a:r>
              <a:rPr lang="de-DE" sz="2400" dirty="0" err="1">
                <a:solidFill>
                  <a:srgbClr val="333333"/>
                </a:solidFill>
              </a:rPr>
              <a:t>vztazích</a:t>
            </a:r>
            <a:r>
              <a:rPr lang="de-DE" sz="2400" dirty="0">
                <a:solidFill>
                  <a:srgbClr val="333333"/>
                </a:solidFill>
              </a:rPr>
              <a:t>. </a:t>
            </a:r>
            <a:r>
              <a:rPr lang="de-DE" sz="2400" dirty="0" err="1">
                <a:solidFill>
                  <a:srgbClr val="333333"/>
                </a:solidFill>
              </a:rPr>
              <a:t>Zvýšení</a:t>
            </a:r>
            <a:r>
              <a:rPr lang="de-DE" sz="2400" dirty="0">
                <a:solidFill>
                  <a:srgbClr val="333333"/>
                </a:solidFill>
              </a:rPr>
              <a:t> </a:t>
            </a:r>
            <a:r>
              <a:rPr lang="de-DE" sz="2400" dirty="0" err="1">
                <a:solidFill>
                  <a:srgbClr val="333333"/>
                </a:solidFill>
              </a:rPr>
              <a:t>sebevědomí</a:t>
            </a:r>
            <a:r>
              <a:rPr lang="de-DE" sz="2400" dirty="0">
                <a:solidFill>
                  <a:srgbClr val="333333"/>
                </a:solidFill>
              </a:rPr>
              <a:t> a </a:t>
            </a:r>
            <a:r>
              <a:rPr lang="de-DE" sz="2400" dirty="0" err="1">
                <a:solidFill>
                  <a:srgbClr val="333333"/>
                </a:solidFill>
              </a:rPr>
              <a:t>zmírnění</a:t>
            </a:r>
            <a:r>
              <a:rPr lang="de-DE" sz="2400" dirty="0">
                <a:solidFill>
                  <a:srgbClr val="333333"/>
                </a:solidFill>
              </a:rPr>
              <a:t> </a:t>
            </a:r>
            <a:r>
              <a:rPr lang="de-DE" sz="2400" dirty="0" err="1">
                <a:solidFill>
                  <a:srgbClr val="333333"/>
                </a:solidFill>
              </a:rPr>
              <a:t>příznaků</a:t>
            </a:r>
            <a:r>
              <a:rPr lang="de-DE" sz="2400" dirty="0">
                <a:solidFill>
                  <a:srgbClr val="333333"/>
                </a:solidFill>
              </a:rPr>
              <a:t> </a:t>
            </a:r>
            <a:r>
              <a:rPr lang="de-DE" sz="2400" dirty="0" err="1">
                <a:solidFill>
                  <a:srgbClr val="333333"/>
                </a:solidFill>
              </a:rPr>
              <a:t>deprese</a:t>
            </a:r>
            <a:r>
              <a:rPr lang="de-DE" sz="2400" dirty="0">
                <a:solidFill>
                  <a:srgbClr val="333333"/>
                </a:solidFill>
              </a:rPr>
              <a:t> </a:t>
            </a:r>
            <a:r>
              <a:rPr lang="de-DE" sz="2400" dirty="0" err="1">
                <a:solidFill>
                  <a:srgbClr val="333333"/>
                </a:solidFill>
              </a:rPr>
              <a:t>zlepšuje</a:t>
            </a:r>
            <a:r>
              <a:rPr lang="de-DE" sz="2400" dirty="0">
                <a:solidFill>
                  <a:srgbClr val="333333"/>
                </a:solidFill>
              </a:rPr>
              <a:t> </a:t>
            </a:r>
            <a:r>
              <a:rPr lang="de-DE" sz="2400" dirty="0" err="1">
                <a:solidFill>
                  <a:srgbClr val="333333"/>
                </a:solidFill>
              </a:rPr>
              <a:t>psychickou</a:t>
            </a:r>
            <a:r>
              <a:rPr lang="de-DE" sz="2400" dirty="0">
                <a:solidFill>
                  <a:srgbClr val="333333"/>
                </a:solidFill>
              </a:rPr>
              <a:t> </a:t>
            </a:r>
            <a:r>
              <a:rPr lang="de-DE" sz="2400" dirty="0" err="1">
                <a:solidFill>
                  <a:srgbClr val="333333"/>
                </a:solidFill>
              </a:rPr>
              <a:t>vyrovnanost</a:t>
            </a:r>
            <a:r>
              <a:rPr lang="de-DE" sz="2400" dirty="0">
                <a:solidFill>
                  <a:srgbClr val="333333"/>
                </a:solidFill>
              </a:rPr>
              <a:t>. </a:t>
            </a:r>
            <a:r>
              <a:rPr lang="de-DE" sz="2400" dirty="0" err="1">
                <a:solidFill>
                  <a:srgbClr val="333333"/>
                </a:solidFill>
              </a:rPr>
              <a:t>Může</a:t>
            </a:r>
            <a:r>
              <a:rPr lang="de-DE" sz="2400" dirty="0">
                <a:solidFill>
                  <a:srgbClr val="333333"/>
                </a:solidFill>
              </a:rPr>
              <a:t> </a:t>
            </a:r>
            <a:r>
              <a:rPr lang="de-DE" sz="2400" dirty="0" err="1">
                <a:solidFill>
                  <a:srgbClr val="333333"/>
                </a:solidFill>
              </a:rPr>
              <a:t>také</a:t>
            </a:r>
            <a:r>
              <a:rPr lang="de-DE" sz="2400" dirty="0">
                <a:solidFill>
                  <a:srgbClr val="333333"/>
                </a:solidFill>
              </a:rPr>
              <a:t> </a:t>
            </a:r>
            <a:r>
              <a:rPr lang="de-DE" sz="2400" dirty="0" err="1">
                <a:solidFill>
                  <a:srgbClr val="333333"/>
                </a:solidFill>
              </a:rPr>
              <a:t>pomoci</a:t>
            </a:r>
            <a:r>
              <a:rPr lang="de-DE" sz="2400" dirty="0">
                <a:solidFill>
                  <a:srgbClr val="333333"/>
                </a:solidFill>
              </a:rPr>
              <a:t> </a:t>
            </a:r>
            <a:r>
              <a:rPr lang="de-DE" sz="2400" dirty="0" err="1">
                <a:solidFill>
                  <a:srgbClr val="333333"/>
                </a:solidFill>
              </a:rPr>
              <a:t>zmírnit</a:t>
            </a:r>
            <a:r>
              <a:rPr lang="de-DE" sz="2400" dirty="0">
                <a:solidFill>
                  <a:srgbClr val="333333"/>
                </a:solidFill>
              </a:rPr>
              <a:t> </a:t>
            </a:r>
            <a:r>
              <a:rPr lang="de-DE" sz="2400" dirty="0" err="1">
                <a:solidFill>
                  <a:srgbClr val="333333"/>
                </a:solidFill>
              </a:rPr>
              <a:t>psychotické</a:t>
            </a:r>
            <a:r>
              <a:rPr lang="de-DE" sz="2400" dirty="0">
                <a:solidFill>
                  <a:srgbClr val="333333"/>
                </a:solidFill>
              </a:rPr>
              <a:t> </a:t>
            </a:r>
            <a:r>
              <a:rPr lang="de-DE" sz="2400" err="1">
                <a:solidFill>
                  <a:srgbClr val="333333"/>
                </a:solidFill>
              </a:rPr>
              <a:t>příznaky</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5" name="Slide Number Placeholder 4"/>
          <p:cNvSpPr>
            <a:spLocks noGrp="1"/>
          </p:cNvSpPr>
          <p:nvPr>
            <p:ph type="sldNum" sz="quarter" idx="12"/>
          </p:nvPr>
        </p:nvSpPr>
        <p:spPr/>
        <p:txBody>
          <a:bodyPr/>
          <a:lstStyle/>
          <a:p>
            <a:fld id="{31CEDF72-601B-4766-94F1-4C8F5126C7D1}" type="slidenum">
              <a:rPr lang="de-DE" altLang="de-DE" smtClean="0">
                <a:latin typeface="+mn-lt"/>
                <a:cs typeface="+mn-cs"/>
              </a:rPr>
              <a:pPr/>
              <a:t>9</a:t>
            </a:fld>
            <a:endParaRPr lang="de-DE" altLang="de-DE">
              <a:latin typeface="+mn-lt"/>
              <a:cs typeface="+mn-cs"/>
            </a:endParaRPr>
          </a:p>
        </p:txBody>
      </p:sp>
    </p:spTree>
    <p:extLst>
      <p:ext uri="{BB962C8B-B14F-4D97-AF65-F5344CB8AC3E}">
        <p14:creationId xmlns:p14="http://schemas.microsoft.com/office/powerpoint/2010/main" val="4138818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36867"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Zdroje sebevědomí</a:t>
            </a:r>
            <a:endParaRPr lang="de-DE" altLang="de-DE" sz="3600">
              <a:latin typeface="+mn-lt"/>
              <a:ea typeface="+mn-ea"/>
              <a:cs typeface="+mn-cs"/>
            </a:endParaRPr>
          </a:p>
        </p:txBody>
      </p:sp>
      <p:sp>
        <p:nvSpPr>
          <p:cNvPr id="36866"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cs-CZ" altLang="de-DE" sz="2400" dirty="0">
                <a:solidFill>
                  <a:srgbClr val="333333"/>
                </a:solidFill>
              </a:rPr>
              <a:t>Sebevědomí není něco neměnného, ale může se projevovat v různých oblastech našeho života a v různých podobách </a:t>
            </a:r>
            <a:r>
              <a:rPr lang="en-US" altLang="de-DE" sz="2400" dirty="0">
                <a:solidFill>
                  <a:srgbClr val="333333"/>
                </a:solidFill>
              </a:rPr>
              <a:t>(</a:t>
            </a:r>
            <a:r>
              <a:rPr lang="cs-CZ" altLang="de-DE" sz="2400" dirty="0">
                <a:solidFill>
                  <a:srgbClr val="333333"/>
                </a:solidFill>
              </a:rPr>
              <a:t>symbolizovaných jako poličky na obrázku vpravo</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10</a:t>
            </a:fld>
            <a:endParaRPr lang="de-DE" altLang="de-DE">
              <a:latin typeface="+mn-lt"/>
              <a:cs typeface="+mn-cs"/>
            </a:endParaRPr>
          </a:p>
        </p:txBody>
      </p:sp>
      <p:sp>
        <p:nvSpPr>
          <p:cNvPr id="1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Vztahy s lidmi</a:t>
            </a:r>
            <a:endParaRPr lang="de-DE" dirty="0">
              <a:solidFill>
                <a:srgbClr val="333333"/>
              </a:solidFill>
              <a:latin typeface="Calibri Light"/>
              <a:cs typeface="Verdana"/>
            </a:endParaRPr>
          </a:p>
        </p:txBody>
      </p:sp>
      <p:sp>
        <p:nvSpPr>
          <p:cNvPr id="1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Práce</a:t>
            </a:r>
          </a:p>
        </p:txBody>
      </p:sp>
      <p:sp>
        <p:nvSpPr>
          <p:cNvPr id="1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Vzhled</a:t>
            </a:r>
            <a:endParaRPr lang="de-DE" dirty="0">
              <a:solidFill>
                <a:srgbClr val="333333"/>
              </a:solidFill>
              <a:latin typeface="Calibri Light"/>
              <a:cs typeface="Verdana"/>
            </a:endParaRPr>
          </a:p>
        </p:txBody>
      </p:sp>
      <p:sp>
        <p:nvSpPr>
          <p:cNvPr id="1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1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Záliby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36867"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Zdroje sebevědomí</a:t>
            </a:r>
            <a:endParaRPr lang="de-DE" altLang="de-DE" sz="3600">
              <a:latin typeface="+mn-lt"/>
              <a:ea typeface="+mn-ea"/>
              <a:cs typeface="+mn-cs"/>
            </a:endParaRPr>
          </a:p>
        </p:txBody>
      </p:sp>
      <p:sp>
        <p:nvSpPr>
          <p:cNvPr id="36866"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cs-CZ" altLang="de-DE" sz="2400" dirty="0">
                <a:solidFill>
                  <a:srgbClr val="333333"/>
                </a:solidFill>
              </a:rPr>
              <a:t>Sebevědomí není něco neměnného, ale může se projevovat v různých oblastech našeho života a v různých podobách </a:t>
            </a:r>
            <a:r>
              <a:rPr lang="en-US" altLang="de-DE" sz="2400" dirty="0">
                <a:solidFill>
                  <a:srgbClr val="333333"/>
                </a:solidFill>
              </a:rPr>
              <a:t>(</a:t>
            </a:r>
            <a:r>
              <a:rPr lang="cs-CZ" altLang="de-DE" sz="2400" dirty="0">
                <a:solidFill>
                  <a:srgbClr val="333333"/>
                </a:solidFill>
              </a:rPr>
              <a:t>symbolizovaných jako poličky na obrázku vpravo</a:t>
            </a:r>
            <a:r>
              <a:rPr lang="en-US" altLang="de-DE" sz="2400" dirty="0">
                <a:solidFill>
                  <a:srgbClr val="333333"/>
                </a:solidFill>
              </a:rPr>
              <a:t>).</a:t>
            </a:r>
            <a:endParaRPr lang="cs-CZ" altLang="de-DE" sz="2400" dirty="0">
              <a:solidFill>
                <a:srgbClr val="333333"/>
              </a:solidFill>
            </a:endParaRPr>
          </a:p>
          <a:p>
            <a:pPr marL="342900" indent="-342900" eaLnBrk="1" hangingPunct="1">
              <a:buClr>
                <a:srgbClr val="333333"/>
              </a:buClr>
              <a:buFont typeface="WingDings"/>
              <a:buChar char=""/>
            </a:pPr>
            <a:r>
              <a:rPr lang="cs-CZ" altLang="de-DE" sz="2400">
                <a:solidFill>
                  <a:srgbClr val="333333"/>
                </a:solidFill>
              </a:rPr>
              <a:t>Záleží na tom, zda se zaměřujeme jen na své nedostatky </a:t>
            </a:r>
            <a:r>
              <a:rPr lang="en-US" altLang="de-DE" sz="2400" dirty="0">
                <a:solidFill>
                  <a:srgbClr val="333333"/>
                </a:solidFill>
              </a:rPr>
              <a:t>(= </a:t>
            </a:r>
            <a:r>
              <a:rPr lang="cs-CZ" altLang="de-DE" sz="2400" dirty="0">
                <a:solidFill>
                  <a:srgbClr val="333333"/>
                </a:solidFill>
              </a:rPr>
              <a:t>prázdná místa na poličkách</a:t>
            </a:r>
            <a:r>
              <a:rPr lang="en-US" altLang="de-DE" sz="2400" dirty="0">
                <a:solidFill>
                  <a:srgbClr val="333333"/>
                </a:solidFill>
              </a:rPr>
              <a:t>)</a:t>
            </a:r>
            <a:r>
              <a:rPr lang="cs-CZ" altLang="de-DE" sz="2400" dirty="0">
                <a:solidFill>
                  <a:srgbClr val="333333"/>
                </a:solidFill>
              </a:rPr>
              <a:t>, místo abychom si všímali i svých schopností a předností (plné poličky</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11</a:t>
            </a:fld>
            <a:endParaRPr lang="de-DE" altLang="de-DE">
              <a:latin typeface="+mn-lt"/>
              <a:cs typeface="+mn-cs"/>
            </a:endParaRPr>
          </a:p>
        </p:txBody>
      </p:sp>
      <p:sp>
        <p:nvSpPr>
          <p:cNvPr id="1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Vztahy s lidmi</a:t>
            </a:r>
            <a:endParaRPr lang="de-DE" dirty="0">
              <a:solidFill>
                <a:srgbClr val="333333"/>
              </a:solidFill>
              <a:latin typeface="Calibri Light"/>
              <a:cs typeface="Verdana"/>
            </a:endParaRPr>
          </a:p>
        </p:txBody>
      </p:sp>
      <p:sp>
        <p:nvSpPr>
          <p:cNvPr id="1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Práce</a:t>
            </a:r>
          </a:p>
        </p:txBody>
      </p:sp>
      <p:sp>
        <p:nvSpPr>
          <p:cNvPr id="1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Vzhled</a:t>
            </a:r>
            <a:endParaRPr lang="de-DE" dirty="0">
              <a:solidFill>
                <a:srgbClr val="333333"/>
              </a:solidFill>
              <a:latin typeface="Calibri Light"/>
              <a:cs typeface="Verdana"/>
            </a:endParaRPr>
          </a:p>
        </p:txBody>
      </p:sp>
      <p:sp>
        <p:nvSpPr>
          <p:cNvPr id="1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1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Záliby</a:t>
            </a:r>
          </a:p>
        </p:txBody>
      </p:sp>
    </p:spTree>
    <p:extLst>
      <p:ext uri="{BB962C8B-B14F-4D97-AF65-F5344CB8AC3E}">
        <p14:creationId xmlns:p14="http://schemas.microsoft.com/office/powerpoint/2010/main" val="1411691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Lidé s nízkým sebevědomím</a:t>
            </a:r>
            <a:endParaRPr lang="de-DE" altLang="de-DE" sz="3600">
              <a:latin typeface="+mn-lt"/>
              <a:ea typeface="+mn-ea"/>
              <a:cs typeface="+mn-cs"/>
            </a:endParaRPr>
          </a:p>
        </p:txBody>
      </p:sp>
      <p:sp>
        <p:nvSpPr>
          <p:cNvPr id="51203"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defRPr/>
            </a:pPr>
            <a:r>
              <a:rPr lang="de-DE" altLang="de-DE" sz="2400" dirty="0">
                <a:solidFill>
                  <a:srgbClr val="333333"/>
                </a:solidFill>
              </a:rPr>
              <a:t>… </a:t>
            </a:r>
            <a:r>
              <a:rPr lang="cs-CZ" altLang="de-DE" sz="2400" dirty="0">
                <a:solidFill>
                  <a:srgbClr val="333333"/>
                </a:solidFill>
              </a:rPr>
              <a:t>mají sklon zaměřovat se na své vlastní prázdné poličky a zároveň na plné poličky druhých </a:t>
            </a:r>
            <a:r>
              <a:rPr lang="cs-CZ" altLang="de-DE" sz="2400">
                <a:solidFill>
                  <a:srgbClr val="333333"/>
                </a:solidFill>
              </a:rPr>
              <a:t>lidí</a:t>
            </a:r>
            <a:r>
              <a:rPr lang="de-DE" altLang="de-DE"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12</a:t>
            </a:fld>
            <a:endParaRPr lang="de-DE" altLang="de-DE">
              <a:latin typeface="+mn-lt"/>
              <a:cs typeface="+mn-cs"/>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0"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Vztahy s lidmi</a:t>
            </a:r>
            <a:endParaRPr lang="de-DE" dirty="0">
              <a:solidFill>
                <a:srgbClr val="333333"/>
              </a:solidFill>
              <a:latin typeface="Calibri Light"/>
              <a:cs typeface="Verdana"/>
            </a:endParaRPr>
          </a:p>
        </p:txBody>
      </p:sp>
      <p:sp>
        <p:nvSpPr>
          <p:cNvPr id="21"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Práce</a:t>
            </a:r>
          </a:p>
        </p:txBody>
      </p:sp>
      <p:sp>
        <p:nvSpPr>
          <p:cNvPr id="22"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Vzhled</a:t>
            </a:r>
            <a:endParaRPr lang="de-DE" dirty="0">
              <a:solidFill>
                <a:srgbClr val="333333"/>
              </a:solidFill>
              <a:latin typeface="Calibri Light"/>
              <a:cs typeface="Verdana"/>
            </a:endParaRPr>
          </a:p>
        </p:txBody>
      </p:sp>
      <p:sp>
        <p:nvSpPr>
          <p:cNvPr id="23"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4"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Záliby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Lidé s nízkým sebevědomím</a:t>
            </a:r>
            <a:endParaRPr lang="de-DE" altLang="de-DE" sz="3600">
              <a:latin typeface="+mn-lt"/>
              <a:ea typeface="+mn-ea"/>
              <a:cs typeface="+mn-cs"/>
            </a:endParaRPr>
          </a:p>
        </p:txBody>
      </p:sp>
      <p:sp>
        <p:nvSpPr>
          <p:cNvPr id="51203"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defRPr/>
            </a:pPr>
            <a:r>
              <a:rPr lang="de-DE" altLang="de-DE" sz="2400" dirty="0">
                <a:solidFill>
                  <a:srgbClr val="333333"/>
                </a:solidFill>
              </a:rPr>
              <a:t>… </a:t>
            </a:r>
            <a:r>
              <a:rPr lang="cs-CZ" altLang="de-DE" sz="2400" dirty="0">
                <a:solidFill>
                  <a:srgbClr val="333333"/>
                </a:solidFill>
              </a:rPr>
              <a:t>mají sklon zaměřovat se na své vlastní prázdné poličky a zároveň na plné poličky druhých lidí</a:t>
            </a:r>
            <a:r>
              <a:rPr lang="de-DE" altLang="de-DE" sz="2400" dirty="0">
                <a:solidFill>
                  <a:srgbClr val="333333"/>
                </a:solidFill>
              </a:rPr>
              <a:t>.</a:t>
            </a:r>
            <a:endParaRPr lang="cs-CZ" altLang="de-DE" sz="2400" dirty="0">
              <a:solidFill>
                <a:srgbClr val="333333"/>
              </a:solidFill>
            </a:endParaRPr>
          </a:p>
          <a:p>
            <a:pPr marL="342900" indent="-342900" eaLnBrk="1" hangingPunct="1">
              <a:buClr>
                <a:srgbClr val="333333"/>
              </a:buClr>
              <a:buFont typeface="WingDings"/>
              <a:buChar char=""/>
              <a:defRPr/>
            </a:pPr>
            <a:r>
              <a:rPr lang="cs-CZ" altLang="de-DE" sz="2400" dirty="0">
                <a:solidFill>
                  <a:srgbClr val="333333"/>
                </a:solidFill>
              </a:rPr>
              <a:t>…</a:t>
            </a:r>
            <a:r>
              <a:rPr lang="de-DE" altLang="de-DE" sz="2400" dirty="0">
                <a:solidFill>
                  <a:srgbClr val="333333"/>
                </a:solidFill>
              </a:rPr>
              <a:t> </a:t>
            </a:r>
            <a:r>
              <a:rPr lang="cs-CZ" altLang="de-DE" sz="2400" dirty="0">
                <a:solidFill>
                  <a:srgbClr val="333333"/>
                </a:solidFill>
              </a:rPr>
              <a:t>mají sklon hodnotit sami sebe všeobecně negativně (např</a:t>
            </a:r>
            <a:r>
              <a:rPr lang="cs-CZ" altLang="de-DE" sz="2400">
                <a:solidFill>
                  <a:srgbClr val="333333"/>
                </a:solidFill>
              </a:rPr>
              <a:t>. “Jsem k ničemu</a:t>
            </a:r>
            <a:r>
              <a:rPr lang="de-DE" altLang="de-DE" sz="2400" kern="1200">
                <a:solidFill>
                  <a:srgbClr val="333333"/>
                </a:solidFill>
              </a:rPr>
              <a:t>”</a:t>
            </a:r>
            <a:r>
              <a:rPr lang="cs-CZ" altLang="de-DE" sz="2400">
                <a:solidFill>
                  <a:srgbClr val="333333"/>
                </a:solidFill>
              </a:rPr>
              <a:t>)</a:t>
            </a:r>
            <a:r>
              <a:rPr lang="de-DE" altLang="de-DE"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13</a:t>
            </a:fld>
            <a:endParaRPr lang="de-DE" altLang="de-DE">
              <a:latin typeface="+mn-lt"/>
              <a:cs typeface="+mn-cs"/>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0"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Vztahy s lidmi</a:t>
            </a:r>
            <a:endParaRPr lang="de-DE" dirty="0">
              <a:solidFill>
                <a:srgbClr val="333333"/>
              </a:solidFill>
              <a:latin typeface="Calibri Light"/>
              <a:cs typeface="Verdana"/>
            </a:endParaRPr>
          </a:p>
        </p:txBody>
      </p:sp>
      <p:sp>
        <p:nvSpPr>
          <p:cNvPr id="21"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Práce</a:t>
            </a:r>
          </a:p>
        </p:txBody>
      </p:sp>
      <p:sp>
        <p:nvSpPr>
          <p:cNvPr id="22"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Vzhled</a:t>
            </a:r>
            <a:endParaRPr lang="de-DE" dirty="0">
              <a:solidFill>
                <a:srgbClr val="333333"/>
              </a:solidFill>
              <a:latin typeface="Calibri Light"/>
              <a:cs typeface="Verdana"/>
            </a:endParaRPr>
          </a:p>
        </p:txBody>
      </p:sp>
      <p:sp>
        <p:nvSpPr>
          <p:cNvPr id="23"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4"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Záliby</a:t>
            </a:r>
          </a:p>
        </p:txBody>
      </p:sp>
    </p:spTree>
    <p:extLst>
      <p:ext uri="{BB962C8B-B14F-4D97-AF65-F5344CB8AC3E}">
        <p14:creationId xmlns:p14="http://schemas.microsoft.com/office/powerpoint/2010/main" val="4176463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Lidé s nízkým sebevědomím</a:t>
            </a:r>
            <a:endParaRPr lang="de-DE" altLang="de-DE" sz="3600">
              <a:latin typeface="+mn-lt"/>
              <a:ea typeface="+mn-ea"/>
              <a:cs typeface="+mn-cs"/>
            </a:endParaRPr>
          </a:p>
        </p:txBody>
      </p:sp>
      <p:sp>
        <p:nvSpPr>
          <p:cNvPr id="51203"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defRPr/>
            </a:pPr>
            <a:r>
              <a:rPr lang="de-DE" altLang="de-DE" sz="2400" dirty="0">
                <a:solidFill>
                  <a:srgbClr val="333333"/>
                </a:solidFill>
              </a:rPr>
              <a:t>… </a:t>
            </a:r>
            <a:r>
              <a:rPr lang="cs-CZ" altLang="de-DE" sz="2400" dirty="0">
                <a:solidFill>
                  <a:srgbClr val="333333"/>
                </a:solidFill>
              </a:rPr>
              <a:t>mají sklon zaměřovat se na své vlastní prázdné poličky a zároveň na plné poličky druhých lidí</a:t>
            </a:r>
            <a:r>
              <a:rPr lang="de-DE" altLang="de-DE" sz="2400" dirty="0">
                <a:solidFill>
                  <a:srgbClr val="333333"/>
                </a:solidFill>
              </a:rPr>
              <a:t>.</a:t>
            </a:r>
            <a:endParaRPr lang="cs-CZ" altLang="de-DE" sz="2400" dirty="0">
              <a:solidFill>
                <a:srgbClr val="333333"/>
              </a:solidFill>
            </a:endParaRPr>
          </a:p>
          <a:p>
            <a:pPr marL="342900" indent="-342900" eaLnBrk="1" hangingPunct="1">
              <a:buClr>
                <a:srgbClr val="333333"/>
              </a:buClr>
              <a:buFont typeface="WingDings"/>
              <a:buChar char=""/>
              <a:defRPr/>
            </a:pPr>
            <a:r>
              <a:rPr lang="cs-CZ" altLang="de-DE" sz="2400" dirty="0">
                <a:solidFill>
                  <a:srgbClr val="333333"/>
                </a:solidFill>
              </a:rPr>
              <a:t>…</a:t>
            </a:r>
            <a:r>
              <a:rPr lang="de-DE" altLang="de-DE" sz="2400" dirty="0">
                <a:solidFill>
                  <a:srgbClr val="333333"/>
                </a:solidFill>
              </a:rPr>
              <a:t> </a:t>
            </a:r>
            <a:r>
              <a:rPr lang="cs-CZ" altLang="de-DE" sz="2400" dirty="0">
                <a:solidFill>
                  <a:srgbClr val="333333"/>
                </a:solidFill>
              </a:rPr>
              <a:t>mají sklon hodnotit sami sebe všeobecně negativně (např</a:t>
            </a:r>
            <a:r>
              <a:rPr lang="cs-CZ" altLang="de-DE" sz="2400">
                <a:solidFill>
                  <a:srgbClr val="333333"/>
                </a:solidFill>
              </a:rPr>
              <a:t>. “Jsem k ničemu</a:t>
            </a:r>
            <a:r>
              <a:rPr lang="de-DE" altLang="de-DE" sz="2400" kern="1200">
                <a:solidFill>
                  <a:srgbClr val="333333"/>
                </a:solidFill>
              </a:rPr>
              <a:t>”</a:t>
            </a:r>
            <a:r>
              <a:rPr lang="cs-CZ" altLang="de-DE" sz="2400">
                <a:solidFill>
                  <a:srgbClr val="333333"/>
                </a:solidFill>
              </a:rPr>
              <a:t>)</a:t>
            </a:r>
            <a:r>
              <a:rPr lang="de-DE" altLang="de-DE" sz="2400" dirty="0">
                <a:solidFill>
                  <a:srgbClr val="333333"/>
                </a:solidFill>
              </a:rPr>
              <a:t>.</a:t>
            </a:r>
            <a:endParaRPr lang="cs-CZ" altLang="de-DE" sz="2400" dirty="0">
              <a:solidFill>
                <a:srgbClr val="333333"/>
              </a:solidFill>
            </a:endParaRPr>
          </a:p>
          <a:p>
            <a:pPr marL="342900" indent="-342900" eaLnBrk="1" hangingPunct="1">
              <a:buClr>
                <a:srgbClr val="333333"/>
              </a:buClr>
              <a:buFont typeface="WingDings"/>
              <a:buChar char=""/>
              <a:defRPr/>
            </a:pPr>
            <a:r>
              <a:rPr lang="cs-CZ" altLang="de-DE" sz="2400" dirty="0">
                <a:solidFill>
                  <a:srgbClr val="333333"/>
                </a:solidFill>
              </a:rPr>
              <a:t>…</a:t>
            </a:r>
            <a:r>
              <a:rPr lang="de-DE" altLang="de-DE" sz="2400" dirty="0">
                <a:solidFill>
                  <a:srgbClr val="333333"/>
                </a:solidFill>
              </a:rPr>
              <a:t> </a:t>
            </a:r>
            <a:r>
              <a:rPr lang="cs-CZ" altLang="de-DE" sz="2400" dirty="0">
                <a:solidFill>
                  <a:srgbClr val="333333"/>
                </a:solidFill>
              </a:rPr>
              <a:t>nerozlišují mezi svou osobou a svým určitým chováním (např</a:t>
            </a:r>
            <a:r>
              <a:rPr lang="cs-CZ" altLang="de-DE" sz="2400">
                <a:solidFill>
                  <a:srgbClr val="333333"/>
                </a:solidFill>
              </a:rPr>
              <a:t>. “Když </a:t>
            </a:r>
            <a:r>
              <a:rPr lang="cs-CZ" altLang="de-DE" sz="2400" dirty="0">
                <a:solidFill>
                  <a:srgbClr val="333333"/>
                </a:solidFill>
              </a:rPr>
              <a:t>se mi něco nepovede, znamená to, že jsem </a:t>
            </a:r>
            <a:r>
              <a:rPr lang="cs-CZ" altLang="de-DE" sz="2400">
                <a:solidFill>
                  <a:srgbClr val="333333"/>
                </a:solidFill>
              </a:rPr>
              <a:t>k ničemu</a:t>
            </a:r>
            <a:r>
              <a:rPr lang="de-DE" altLang="de-DE" sz="2400" kern="1200">
                <a:solidFill>
                  <a:srgbClr val="333333"/>
                </a:solidFill>
              </a:rPr>
              <a:t>”</a:t>
            </a:r>
            <a:r>
              <a:rPr lang="cs-CZ" altLang="de-DE" sz="2400">
                <a:solidFill>
                  <a:srgbClr val="333333"/>
                </a:solidFill>
              </a:rPr>
              <a:t>)</a:t>
            </a:r>
            <a:r>
              <a:rPr lang="de-DE" altLang="de-DE" sz="240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14</a:t>
            </a:fld>
            <a:endParaRPr lang="de-DE" altLang="de-DE">
              <a:latin typeface="+mn-lt"/>
              <a:cs typeface="+mn-cs"/>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0"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Vztahy s lidmi</a:t>
            </a:r>
            <a:endParaRPr lang="de-DE" dirty="0">
              <a:solidFill>
                <a:srgbClr val="333333"/>
              </a:solidFill>
              <a:latin typeface="Calibri Light"/>
              <a:cs typeface="Verdana"/>
            </a:endParaRPr>
          </a:p>
        </p:txBody>
      </p:sp>
      <p:sp>
        <p:nvSpPr>
          <p:cNvPr id="21"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Práce</a:t>
            </a:r>
          </a:p>
        </p:txBody>
      </p:sp>
      <p:sp>
        <p:nvSpPr>
          <p:cNvPr id="22"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Vzhled</a:t>
            </a:r>
            <a:endParaRPr lang="de-DE" dirty="0">
              <a:solidFill>
                <a:srgbClr val="333333"/>
              </a:solidFill>
              <a:latin typeface="Calibri Light"/>
              <a:cs typeface="Verdana"/>
            </a:endParaRPr>
          </a:p>
        </p:txBody>
      </p:sp>
      <p:sp>
        <p:nvSpPr>
          <p:cNvPr id="23"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4"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Záliby</a:t>
            </a:r>
          </a:p>
        </p:txBody>
      </p:sp>
    </p:spTree>
    <p:extLst>
      <p:ext uri="{BB962C8B-B14F-4D97-AF65-F5344CB8AC3E}">
        <p14:creationId xmlns:p14="http://schemas.microsoft.com/office/powerpoint/2010/main" val="3178783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7175" y="1875474"/>
            <a:ext cx="3038130" cy="4559271"/>
          </a:xfrm>
          <a:prstGeom prst="rect">
            <a:avLst/>
          </a:prstGeom>
        </p:spPr>
      </p:pic>
      <p:sp>
        <p:nvSpPr>
          <p:cNvPr id="32" name="Caption_18"/>
          <p:cNvSpPr txBox="1">
            <a:spLocks noChangeArrowheads="1"/>
          </p:cNvSpPr>
          <p:nvPr/>
        </p:nvSpPr>
        <p:spPr bwMode="auto">
          <a:xfrm>
            <a:off x="4716294" y="2414528"/>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Vztahy s lidmi</a:t>
            </a:r>
            <a:endParaRPr lang="de-DE" dirty="0">
              <a:solidFill>
                <a:srgbClr val="333333"/>
              </a:solidFill>
              <a:latin typeface="Calibri Light"/>
              <a:cs typeface="Verdana"/>
            </a:endParaRPr>
          </a:p>
        </p:txBody>
      </p:sp>
      <p:sp>
        <p:nvSpPr>
          <p:cNvPr id="33" name="Caption_19"/>
          <p:cNvSpPr txBox="1">
            <a:spLocks noChangeArrowheads="1"/>
          </p:cNvSpPr>
          <p:nvPr/>
        </p:nvSpPr>
        <p:spPr bwMode="auto">
          <a:xfrm>
            <a:off x="4846685" y="344719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Práce</a:t>
            </a:r>
          </a:p>
        </p:txBody>
      </p:sp>
      <p:sp>
        <p:nvSpPr>
          <p:cNvPr id="34" name="Caption_20"/>
          <p:cNvSpPr txBox="1">
            <a:spLocks noChangeArrowheads="1"/>
          </p:cNvSpPr>
          <p:nvPr/>
        </p:nvSpPr>
        <p:spPr bwMode="auto">
          <a:xfrm>
            <a:off x="4716837" y="4238198"/>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Vzhled</a:t>
            </a:r>
            <a:endParaRPr lang="de-DE" dirty="0">
              <a:solidFill>
                <a:srgbClr val="333333"/>
              </a:solidFill>
              <a:latin typeface="Calibri Light"/>
              <a:cs typeface="Verdana"/>
            </a:endParaRPr>
          </a:p>
        </p:txBody>
      </p:sp>
      <p:sp>
        <p:nvSpPr>
          <p:cNvPr id="35" name="Caption_21"/>
          <p:cNvSpPr txBox="1">
            <a:spLocks noChangeArrowheads="1"/>
          </p:cNvSpPr>
          <p:nvPr/>
        </p:nvSpPr>
        <p:spPr bwMode="auto">
          <a:xfrm>
            <a:off x="6450047" y="2978935"/>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36" name="Caption_22"/>
          <p:cNvSpPr txBox="1">
            <a:spLocks noChangeArrowheads="1"/>
          </p:cNvSpPr>
          <p:nvPr/>
        </p:nvSpPr>
        <p:spPr bwMode="auto">
          <a:xfrm>
            <a:off x="6351178" y="4459768"/>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Záliby</a:t>
            </a:r>
          </a:p>
        </p:txBody>
      </p:sp>
      <p:sp>
        <p:nvSpPr>
          <p:cNvPr id="41986" name="Rectangle 3"/>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Nezapomínejte…</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15</a:t>
            </a:fld>
            <a:endParaRPr lang="de-DE" altLang="de-DE">
              <a:latin typeface="+mn-lt"/>
              <a:cs typeface="+mn-cs"/>
            </a:endParaRPr>
          </a:p>
        </p:txBody>
      </p:sp>
      <p:sp>
        <p:nvSpPr>
          <p:cNvPr id="23"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Ve škole mě do sportovního družstva vždycky vybrali jako posledního; neumím házet, ale umím dobře tančit…</a:t>
            </a:r>
            <a:endParaRPr lang="de-DE" i="1" dirty="0">
              <a:solidFill>
                <a:srgbClr val="333333"/>
              </a:solidFill>
              <a:latin typeface="Calibri Light"/>
              <a:ea typeface="ＭＳ Ｐゴシック" charset="0"/>
            </a:endParaRPr>
          </a:p>
        </p:txBody>
      </p:sp>
      <p:sp>
        <p:nvSpPr>
          <p:cNvPr id="24"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Ráda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vařím</a:t>
            </a:r>
            <a:r>
              <a:rPr lang="en-US" i="1" dirty="0">
                <a:solidFill>
                  <a:srgbClr val="333333"/>
                </a:solidFill>
                <a:latin typeface="Calibri Light"/>
                <a:ea typeface="ＭＳ Ｐゴシック" charset="0"/>
              </a:rPr>
              <a:t> a </a:t>
            </a:r>
            <a:r>
              <a:rPr lang="en-US" i="1" dirty="0" err="1">
                <a:solidFill>
                  <a:srgbClr val="333333"/>
                </a:solidFill>
                <a:latin typeface="Calibri Light"/>
                <a:ea typeface="ＭＳ Ｐゴシック" charset="0"/>
              </a:rPr>
              <a:t>vím</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toho</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hodně</a:t>
            </a:r>
            <a:r>
              <a:rPr lang="en-US" i="1" dirty="0">
                <a:solidFill>
                  <a:srgbClr val="333333"/>
                </a:solidFill>
                <a:latin typeface="Calibri Light"/>
                <a:ea typeface="ＭＳ Ｐゴシック" charset="0"/>
              </a:rPr>
              <a:t> o </a:t>
            </a:r>
            <a:r>
              <a:rPr lang="en-US" i="1" dirty="0" err="1">
                <a:solidFill>
                  <a:srgbClr val="333333"/>
                </a:solidFill>
                <a:latin typeface="Calibri Light"/>
                <a:ea typeface="ＭＳ Ｐゴシック" charset="0"/>
              </a:rPr>
              <a:t>hudbě</a:t>
            </a:r>
            <a:r>
              <a:rPr lang="en-US" i="1" dirty="0">
                <a:solidFill>
                  <a:srgbClr val="333333"/>
                </a:solidFill>
                <a:latin typeface="Calibri Light"/>
                <a:ea typeface="ＭＳ Ｐゴシック" charset="0"/>
              </a:rPr>
              <a:t> a </a:t>
            </a:r>
            <a:r>
              <a:rPr lang="en-US" i="1" dirty="0" err="1">
                <a:solidFill>
                  <a:srgbClr val="333333"/>
                </a:solidFill>
                <a:latin typeface="Calibri Light"/>
                <a:ea typeface="ＭＳ Ｐゴシック" charset="0"/>
              </a:rPr>
              <a:t>malířství</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Zajímá</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mě</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literatura</a:t>
            </a:r>
            <a:r>
              <a:rPr lang="en-US" i="1" dirty="0">
                <a:solidFill>
                  <a:srgbClr val="333333"/>
                </a:solidFill>
                <a:latin typeface="Calibri Light"/>
                <a:ea typeface="ＭＳ Ｐゴシック" charset="0"/>
              </a:rPr>
              <a:t> a filmy…</a:t>
            </a:r>
            <a:endParaRPr lang="de-DE" i="1" dirty="0">
              <a:solidFill>
                <a:srgbClr val="333333"/>
              </a:solidFill>
              <a:latin typeface="Calibri Light"/>
              <a:ea typeface="ＭＳ Ｐゴシック" charset="0"/>
            </a:endParaRPr>
          </a:p>
        </p:txBody>
      </p:sp>
      <p:sp>
        <p:nvSpPr>
          <p:cNvPr id="25" name="Caption_26"/>
          <p:cNvSpPr>
            <a:spLocks noChangeArrowheads="1"/>
          </p:cNvSpPr>
          <p:nvPr/>
        </p:nvSpPr>
        <p:spPr bwMode="auto">
          <a:xfrm>
            <a:off x="680250" y="4384452"/>
            <a:ext cx="3351885"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Jsem spokojená se svými vlasy a mám pěkné oči, ale přála bych si být vyšší…</a:t>
            </a:r>
            <a:endParaRPr lang="de-DE" i="1" dirty="0">
              <a:solidFill>
                <a:srgbClr val="333333"/>
              </a:solidFill>
              <a:latin typeface="Calibri Light"/>
              <a:ea typeface="ＭＳ Ｐゴシック" charset="0"/>
            </a:endParaRPr>
          </a:p>
        </p:txBody>
      </p:sp>
      <p:sp>
        <p:nvSpPr>
          <p:cNvPr id="26" name="Caption_25"/>
          <p:cNvSpPr>
            <a:spLocks noChangeArrowheads="1"/>
          </p:cNvSpPr>
          <p:nvPr/>
        </p:nvSpPr>
        <p:spPr bwMode="auto">
          <a:xfrm>
            <a:off x="680251" y="3245618"/>
            <a:ext cx="3351884" cy="982278"/>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V současné době jsem nezaměstnaná; neudělala jsem poslední zkoušku</a:t>
            </a:r>
            <a:endParaRPr lang="de-DE" i="1" dirty="0">
              <a:solidFill>
                <a:srgbClr val="333333"/>
              </a:solidFill>
              <a:latin typeface="Calibri Light"/>
              <a:ea typeface="ＭＳ Ｐゴシック" charset="0"/>
            </a:endParaRPr>
          </a:p>
        </p:txBody>
      </p:sp>
      <p:sp>
        <p:nvSpPr>
          <p:cNvPr id="27" name="Caption_28"/>
          <p:cNvSpPr>
            <a:spLocks noChangeArrowheads="1"/>
          </p:cNvSpPr>
          <p:nvPr/>
        </p:nvSpPr>
        <p:spPr bwMode="auto">
          <a:xfrm>
            <a:off x="680251" y="1969477"/>
            <a:ext cx="3351884"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Umím dobře naslouchat, jsem spolehlivá, mám dobré přátele a umím lidi rozesmát…</a:t>
            </a:r>
            <a:endParaRPr lang="de-DE" dirty="0">
              <a:solidFill>
                <a:srgbClr val="333333"/>
              </a:solidFill>
              <a:latin typeface="Calibri Light"/>
              <a:ea typeface="ＭＳ Ｐゴシック"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7175" y="1875474"/>
            <a:ext cx="3038130" cy="4559271"/>
          </a:xfrm>
          <a:prstGeom prst="rect">
            <a:avLst/>
          </a:prstGeom>
        </p:spPr>
      </p:pic>
      <p:sp>
        <p:nvSpPr>
          <p:cNvPr id="32" name="Caption_18"/>
          <p:cNvSpPr txBox="1">
            <a:spLocks noChangeArrowheads="1"/>
          </p:cNvSpPr>
          <p:nvPr/>
        </p:nvSpPr>
        <p:spPr bwMode="auto">
          <a:xfrm>
            <a:off x="4716294" y="2414528"/>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Vztahy s lidmi</a:t>
            </a:r>
            <a:endParaRPr lang="de-DE" dirty="0">
              <a:solidFill>
                <a:srgbClr val="333333"/>
              </a:solidFill>
              <a:latin typeface="Calibri Light"/>
              <a:cs typeface="Verdana"/>
            </a:endParaRPr>
          </a:p>
        </p:txBody>
      </p:sp>
      <p:sp>
        <p:nvSpPr>
          <p:cNvPr id="33" name="Caption_19"/>
          <p:cNvSpPr txBox="1">
            <a:spLocks noChangeArrowheads="1"/>
          </p:cNvSpPr>
          <p:nvPr/>
        </p:nvSpPr>
        <p:spPr bwMode="auto">
          <a:xfrm>
            <a:off x="4846685" y="344719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Práce</a:t>
            </a:r>
          </a:p>
        </p:txBody>
      </p:sp>
      <p:sp>
        <p:nvSpPr>
          <p:cNvPr id="34" name="Caption_20"/>
          <p:cNvSpPr txBox="1">
            <a:spLocks noChangeArrowheads="1"/>
          </p:cNvSpPr>
          <p:nvPr/>
        </p:nvSpPr>
        <p:spPr bwMode="auto">
          <a:xfrm>
            <a:off x="4716837" y="4238198"/>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Vzhled</a:t>
            </a:r>
            <a:endParaRPr lang="de-DE" dirty="0">
              <a:solidFill>
                <a:srgbClr val="333333"/>
              </a:solidFill>
              <a:latin typeface="Calibri Light"/>
              <a:cs typeface="Verdana"/>
            </a:endParaRPr>
          </a:p>
        </p:txBody>
      </p:sp>
      <p:sp>
        <p:nvSpPr>
          <p:cNvPr id="35" name="Caption_21"/>
          <p:cNvSpPr txBox="1">
            <a:spLocks noChangeArrowheads="1"/>
          </p:cNvSpPr>
          <p:nvPr/>
        </p:nvSpPr>
        <p:spPr bwMode="auto">
          <a:xfrm>
            <a:off x="6450047" y="2978935"/>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36" name="Caption_22"/>
          <p:cNvSpPr txBox="1">
            <a:spLocks noChangeArrowheads="1"/>
          </p:cNvSpPr>
          <p:nvPr/>
        </p:nvSpPr>
        <p:spPr bwMode="auto">
          <a:xfrm>
            <a:off x="6351178" y="4459768"/>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Záliby</a:t>
            </a:r>
          </a:p>
        </p:txBody>
      </p:sp>
      <p:sp>
        <p:nvSpPr>
          <p:cNvPr id="41986" name="Rectangle 3"/>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Nezapomínejte…</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16</a:t>
            </a:fld>
            <a:endParaRPr lang="de-DE" altLang="de-DE">
              <a:latin typeface="+mn-lt"/>
              <a:cs typeface="+mn-cs"/>
            </a:endParaRPr>
          </a:p>
        </p:txBody>
      </p:sp>
      <p:sp>
        <p:nvSpPr>
          <p:cNvPr id="20"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en-US" sz="2000" dirty="0">
                <a:solidFill>
                  <a:srgbClr val="004992"/>
                </a:solidFill>
                <a:latin typeface="Calibri Light"/>
                <a:cs typeface="Verdana"/>
              </a:rPr>
              <a:t>Do </a:t>
            </a:r>
            <a:r>
              <a:rPr lang="en-US" sz="2000" dirty="0" err="1">
                <a:solidFill>
                  <a:srgbClr val="004992"/>
                </a:solidFill>
                <a:latin typeface="Calibri Light"/>
                <a:cs typeface="Verdana"/>
              </a:rPr>
              <a:t>které</a:t>
            </a:r>
            <a:r>
              <a:rPr lang="en-US" sz="2000" dirty="0">
                <a:solidFill>
                  <a:srgbClr val="004992"/>
                </a:solidFill>
                <a:latin typeface="Calibri Light"/>
                <a:cs typeface="Verdana"/>
              </a:rPr>
              <a:t> police </a:t>
            </a:r>
            <a:r>
              <a:rPr lang="en-US" sz="2000" dirty="0" err="1">
                <a:solidFill>
                  <a:srgbClr val="004992"/>
                </a:solidFill>
                <a:latin typeface="Calibri Light"/>
                <a:cs typeface="Verdana"/>
              </a:rPr>
              <a:t>jste</a:t>
            </a:r>
            <a:r>
              <a:rPr lang="en-US" sz="2000" dirty="0">
                <a:solidFill>
                  <a:srgbClr val="004992"/>
                </a:solidFill>
                <a:latin typeface="Calibri Light"/>
                <a:cs typeface="Verdana"/>
              </a:rPr>
              <a:t> se </a:t>
            </a:r>
            <a:r>
              <a:rPr lang="en-US" sz="2000" dirty="0" err="1">
                <a:solidFill>
                  <a:srgbClr val="004992"/>
                </a:solidFill>
                <a:latin typeface="Calibri Light"/>
                <a:cs typeface="Verdana"/>
              </a:rPr>
              <a:t>už</a:t>
            </a:r>
            <a:r>
              <a:rPr lang="en-US" sz="2000" dirty="0">
                <a:solidFill>
                  <a:srgbClr val="004992"/>
                </a:solidFill>
                <a:latin typeface="Calibri Light"/>
                <a:cs typeface="Verdana"/>
              </a:rPr>
              <a:t> </a:t>
            </a:r>
            <a:r>
              <a:rPr lang="en-US" sz="2000" dirty="0" err="1">
                <a:solidFill>
                  <a:srgbClr val="004992"/>
                </a:solidFill>
                <a:latin typeface="Calibri Light"/>
                <a:cs typeface="Verdana"/>
              </a:rPr>
              <a:t>dlouho</a:t>
            </a:r>
            <a:r>
              <a:rPr lang="en-US" sz="2000" dirty="0">
                <a:solidFill>
                  <a:srgbClr val="004992"/>
                </a:solidFill>
                <a:latin typeface="Calibri Light"/>
                <a:cs typeface="Verdana"/>
              </a:rPr>
              <a:t> </a:t>
            </a:r>
            <a:r>
              <a:rPr lang="en-US" sz="2000" dirty="0" err="1">
                <a:solidFill>
                  <a:srgbClr val="004992"/>
                </a:solidFill>
                <a:latin typeface="Calibri Light"/>
                <a:cs typeface="Verdana"/>
              </a:rPr>
              <a:t>nepodívali</a:t>
            </a:r>
            <a:r>
              <a:rPr lang="en-US" sz="2000" dirty="0">
                <a:solidFill>
                  <a:srgbClr val="004992"/>
                </a:solidFill>
                <a:latin typeface="Calibri Light"/>
                <a:cs typeface="Verdana"/>
              </a:rPr>
              <a:t>? </a:t>
            </a:r>
            <a:r>
              <a:rPr lang="en-US" sz="2000" dirty="0" err="1">
                <a:solidFill>
                  <a:srgbClr val="004992"/>
                </a:solidFill>
                <a:latin typeface="Calibri Light"/>
                <a:cs typeface="Verdana"/>
              </a:rPr>
              <a:t>Jaké</a:t>
            </a:r>
            <a:r>
              <a:rPr lang="en-US" sz="2000" dirty="0">
                <a:solidFill>
                  <a:srgbClr val="004992"/>
                </a:solidFill>
                <a:latin typeface="Calibri Light"/>
                <a:cs typeface="Verdana"/>
              </a:rPr>
              <a:t> </a:t>
            </a:r>
            <a:r>
              <a:rPr lang="en-US" sz="2000" dirty="0" err="1">
                <a:solidFill>
                  <a:srgbClr val="004992"/>
                </a:solidFill>
                <a:latin typeface="Calibri Light"/>
                <a:cs typeface="Verdana"/>
              </a:rPr>
              <a:t>ukryté</a:t>
            </a:r>
            <a:r>
              <a:rPr lang="en-US" sz="2000" dirty="0">
                <a:solidFill>
                  <a:srgbClr val="004992"/>
                </a:solidFill>
                <a:latin typeface="Calibri Light"/>
                <a:cs typeface="Verdana"/>
              </a:rPr>
              <a:t> </a:t>
            </a:r>
            <a:r>
              <a:rPr lang="en-US" sz="2000" dirty="0" err="1">
                <a:solidFill>
                  <a:srgbClr val="004992"/>
                </a:solidFill>
                <a:latin typeface="Calibri Light"/>
                <a:cs typeface="Verdana"/>
              </a:rPr>
              <a:t>poklady</a:t>
            </a:r>
            <a:r>
              <a:rPr lang="en-US" sz="2000" dirty="0">
                <a:solidFill>
                  <a:srgbClr val="004992"/>
                </a:solidFill>
                <a:latin typeface="Calibri Light"/>
                <a:cs typeface="Verdana"/>
              </a:rPr>
              <a:t> by tam </a:t>
            </a:r>
            <a:r>
              <a:rPr lang="en-US" sz="2000" dirty="0" err="1">
                <a:solidFill>
                  <a:srgbClr val="004992"/>
                </a:solidFill>
                <a:latin typeface="Calibri Light"/>
                <a:cs typeface="Verdana"/>
              </a:rPr>
              <a:t>mohly</a:t>
            </a:r>
            <a:r>
              <a:rPr lang="en-US" sz="2000" dirty="0">
                <a:solidFill>
                  <a:srgbClr val="004992"/>
                </a:solidFill>
                <a:latin typeface="Calibri Light"/>
                <a:cs typeface="Verdana"/>
              </a:rPr>
              <a:t> </a:t>
            </a:r>
            <a:r>
              <a:rPr lang="en-US" sz="2000" dirty="0" err="1">
                <a:solidFill>
                  <a:srgbClr val="004992"/>
                </a:solidFill>
                <a:latin typeface="Calibri Light"/>
                <a:cs typeface="Verdana"/>
              </a:rPr>
              <a:t>být</a:t>
            </a:r>
            <a:r>
              <a:rPr lang="en-US" sz="2000" dirty="0">
                <a:solidFill>
                  <a:srgbClr val="004992"/>
                </a:solidFill>
                <a:latin typeface="Calibri Light"/>
                <a:cs typeface="Verdana"/>
              </a:rPr>
              <a:t>?</a:t>
            </a:r>
            <a:endParaRPr lang="fr-FR" sz="2000" dirty="0">
              <a:solidFill>
                <a:srgbClr val="004992"/>
              </a:solidFill>
              <a:latin typeface="Calibri Light"/>
              <a:cs typeface="Verdana"/>
            </a:endParaRPr>
          </a:p>
        </p:txBody>
      </p:sp>
      <p:sp>
        <p:nvSpPr>
          <p:cNvPr id="23"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Ve škole mě do sportovního družstva vždycky vybrali jako posledního; neumím házet, ale umím dobře tančit…</a:t>
            </a:r>
            <a:endParaRPr lang="de-DE" i="1" dirty="0">
              <a:solidFill>
                <a:srgbClr val="333333"/>
              </a:solidFill>
              <a:latin typeface="Calibri Light"/>
              <a:ea typeface="ＭＳ Ｐゴシック" charset="0"/>
            </a:endParaRPr>
          </a:p>
        </p:txBody>
      </p:sp>
      <p:sp>
        <p:nvSpPr>
          <p:cNvPr id="24"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Ráda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vařím</a:t>
            </a:r>
            <a:r>
              <a:rPr lang="en-US" i="1" dirty="0">
                <a:solidFill>
                  <a:srgbClr val="333333"/>
                </a:solidFill>
                <a:latin typeface="Calibri Light"/>
                <a:ea typeface="ＭＳ Ｐゴシック" charset="0"/>
              </a:rPr>
              <a:t> a </a:t>
            </a:r>
            <a:r>
              <a:rPr lang="en-US" i="1" dirty="0" err="1">
                <a:solidFill>
                  <a:srgbClr val="333333"/>
                </a:solidFill>
                <a:latin typeface="Calibri Light"/>
                <a:ea typeface="ＭＳ Ｐゴシック" charset="0"/>
              </a:rPr>
              <a:t>vím</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toho</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hodně</a:t>
            </a:r>
            <a:r>
              <a:rPr lang="en-US" i="1" dirty="0">
                <a:solidFill>
                  <a:srgbClr val="333333"/>
                </a:solidFill>
                <a:latin typeface="Calibri Light"/>
                <a:ea typeface="ＭＳ Ｐゴシック" charset="0"/>
              </a:rPr>
              <a:t> o </a:t>
            </a:r>
            <a:r>
              <a:rPr lang="en-US" i="1" dirty="0" err="1">
                <a:solidFill>
                  <a:srgbClr val="333333"/>
                </a:solidFill>
                <a:latin typeface="Calibri Light"/>
                <a:ea typeface="ＭＳ Ｐゴシック" charset="0"/>
              </a:rPr>
              <a:t>hudbě</a:t>
            </a:r>
            <a:r>
              <a:rPr lang="en-US" i="1" dirty="0">
                <a:solidFill>
                  <a:srgbClr val="333333"/>
                </a:solidFill>
                <a:latin typeface="Calibri Light"/>
                <a:ea typeface="ＭＳ Ｐゴシック" charset="0"/>
              </a:rPr>
              <a:t> a </a:t>
            </a:r>
            <a:r>
              <a:rPr lang="en-US" i="1" dirty="0" err="1">
                <a:solidFill>
                  <a:srgbClr val="333333"/>
                </a:solidFill>
                <a:latin typeface="Calibri Light"/>
                <a:ea typeface="ＭＳ Ｐゴシック" charset="0"/>
              </a:rPr>
              <a:t>malířství</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Zajímá</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mě</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literatura</a:t>
            </a:r>
            <a:r>
              <a:rPr lang="en-US" i="1" dirty="0">
                <a:solidFill>
                  <a:srgbClr val="333333"/>
                </a:solidFill>
                <a:latin typeface="Calibri Light"/>
                <a:ea typeface="ＭＳ Ｐゴシック" charset="0"/>
              </a:rPr>
              <a:t> a filmy…</a:t>
            </a:r>
            <a:endParaRPr lang="de-DE" i="1" dirty="0">
              <a:solidFill>
                <a:srgbClr val="333333"/>
              </a:solidFill>
              <a:latin typeface="Calibri Light"/>
              <a:ea typeface="ＭＳ Ｐゴシック" charset="0"/>
            </a:endParaRPr>
          </a:p>
        </p:txBody>
      </p:sp>
      <p:sp>
        <p:nvSpPr>
          <p:cNvPr id="25" name="Caption_26"/>
          <p:cNvSpPr>
            <a:spLocks noChangeArrowheads="1"/>
          </p:cNvSpPr>
          <p:nvPr/>
        </p:nvSpPr>
        <p:spPr bwMode="auto">
          <a:xfrm>
            <a:off x="680250" y="4384452"/>
            <a:ext cx="3351885"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Jsem spokojená se svými vlasy a mám pěkné oči, ale přála bych si být vyšší…</a:t>
            </a:r>
            <a:endParaRPr lang="de-DE" i="1" dirty="0">
              <a:solidFill>
                <a:srgbClr val="333333"/>
              </a:solidFill>
              <a:latin typeface="Calibri Light"/>
              <a:ea typeface="ＭＳ Ｐゴシック" charset="0"/>
            </a:endParaRPr>
          </a:p>
        </p:txBody>
      </p:sp>
      <p:sp>
        <p:nvSpPr>
          <p:cNvPr id="26" name="Caption_25"/>
          <p:cNvSpPr>
            <a:spLocks noChangeArrowheads="1"/>
          </p:cNvSpPr>
          <p:nvPr/>
        </p:nvSpPr>
        <p:spPr bwMode="auto">
          <a:xfrm>
            <a:off x="680251" y="3245618"/>
            <a:ext cx="3351884" cy="982278"/>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V současné době jsem nezaměstnaná; neudělala jsem poslední zkoušku</a:t>
            </a:r>
            <a:endParaRPr lang="de-DE" i="1" dirty="0">
              <a:solidFill>
                <a:srgbClr val="333333"/>
              </a:solidFill>
              <a:latin typeface="Calibri Light"/>
              <a:ea typeface="ＭＳ Ｐゴシック" charset="0"/>
            </a:endParaRPr>
          </a:p>
        </p:txBody>
      </p:sp>
      <p:sp>
        <p:nvSpPr>
          <p:cNvPr id="27" name="Caption_28"/>
          <p:cNvSpPr>
            <a:spLocks noChangeArrowheads="1"/>
          </p:cNvSpPr>
          <p:nvPr/>
        </p:nvSpPr>
        <p:spPr bwMode="auto">
          <a:xfrm>
            <a:off x="680251" y="1969477"/>
            <a:ext cx="3351884"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Umím dobře naslouchat, jsem spolehlivá, mám dobré přátele a umím lidi rozesmát…</a:t>
            </a:r>
            <a:endParaRPr lang="de-DE" dirty="0">
              <a:solidFill>
                <a:srgbClr val="333333"/>
              </a:solidFill>
              <a:latin typeface="Calibri Light"/>
              <a:ea typeface="ＭＳ Ｐゴシック" charset="0"/>
            </a:endParaRPr>
          </a:p>
        </p:txBody>
      </p:sp>
    </p:spTree>
    <p:extLst>
      <p:ext uri="{BB962C8B-B14F-4D97-AF65-F5344CB8AC3E}">
        <p14:creationId xmlns:p14="http://schemas.microsoft.com/office/powerpoint/2010/main" val="3218395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je charakteristické pro lidi s dobrým sebevědomím?</a:t>
            </a:r>
            <a:endParaRPr lang="de-DE" altLang="de-DE" sz="3600">
              <a:latin typeface="+mn-lt"/>
              <a:ea typeface="+mn-ea"/>
              <a:cs typeface="+mn-cs"/>
            </a:endParaRPr>
          </a:p>
        </p:txBody>
      </p:sp>
      <p:sp>
        <p:nvSpPr>
          <p:cNvPr id="5"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tabLst>
                <a:tab pos="84137" algn="l"/>
              </a:tabLst>
              <a:defRPr/>
            </a:pPr>
            <a:r>
              <a:rPr lang="cs-CZ" sz="2400" dirty="0">
                <a:solidFill>
                  <a:srgbClr val="333333"/>
                </a:solidFill>
              </a:rPr>
              <a:t>Hlas: </a:t>
            </a:r>
            <a:r>
              <a:rPr lang="cs-CZ" sz="2400" dirty="0">
                <a:solidFill>
                  <a:srgbClr val="004992"/>
                </a:solidFill>
              </a:rPr>
              <a:t>???</a:t>
            </a:r>
            <a:r>
              <a:rPr lang="de-DE" sz="2400" dirty="0">
                <a:solidFill>
                  <a:srgbClr val="004992"/>
                </a:solidFill>
              </a:rPr>
              <a:t> </a:t>
            </a:r>
            <a:r>
              <a:rPr lang="cs-CZ" sz="2400" dirty="0">
                <a:solidFill>
                  <a:srgbClr val="FFFFFF"/>
                </a:solidFill>
              </a:rPr>
              <a:t>Jasný, srozumitelný</a:t>
            </a:r>
            <a:r>
              <a:rPr lang="de-DE" sz="2400" dirty="0">
                <a:solidFill>
                  <a:srgbClr val="FFFFFF"/>
                </a:solidFill>
              </a:rPr>
              <a:t>, </a:t>
            </a:r>
            <a:r>
              <a:rPr lang="cs-CZ" sz="2400" dirty="0">
                <a:solidFill>
                  <a:srgbClr val="FFFFFF"/>
                </a:solidFill>
              </a:rPr>
              <a:t>přiměřeně hlasitý</a:t>
            </a:r>
            <a:endParaRPr lang="de-DE" sz="2400" dirty="0">
              <a:solidFill>
                <a:srgbClr val="FFFFFF"/>
              </a:solidFill>
            </a:endParaRPr>
          </a:p>
          <a:p>
            <a:pPr marL="342900" indent="-342900">
              <a:buClr>
                <a:srgbClr val="333333"/>
              </a:buClr>
              <a:buFont typeface="WingDings"/>
              <a:buChar char=""/>
              <a:tabLst>
                <a:tab pos="84137" algn="l"/>
              </a:tabLst>
              <a:defRPr/>
            </a:pPr>
            <a:r>
              <a:rPr lang="cs-CZ" sz="2400" dirty="0">
                <a:solidFill>
                  <a:srgbClr val="333333"/>
                </a:solidFill>
              </a:rPr>
              <a:t>Výraz ve tváři/gestikulace</a:t>
            </a:r>
            <a:r>
              <a:rPr lang="de-DE" sz="2400" dirty="0">
                <a:solidFill>
                  <a:srgbClr val="333333"/>
                </a:solidFill>
              </a:rPr>
              <a:t>: </a:t>
            </a:r>
            <a:r>
              <a:rPr lang="de-DE" sz="2400" dirty="0">
                <a:solidFill>
                  <a:srgbClr val="004992"/>
                </a:solidFill>
              </a:rPr>
              <a:t>??? </a:t>
            </a:r>
            <a:r>
              <a:rPr lang="cs-CZ" sz="2400" dirty="0">
                <a:solidFill>
                  <a:srgbClr val="FFFFFF"/>
                </a:solidFill>
              </a:rPr>
              <a:t>Přímý pohled z očí do očí</a:t>
            </a:r>
            <a:r>
              <a:rPr lang="de-DE" sz="2400" dirty="0">
                <a:solidFill>
                  <a:srgbClr val="FFFFFF"/>
                </a:solidFill>
              </a:rPr>
              <a:t>; </a:t>
            </a:r>
            <a:r>
              <a:rPr lang="cs-CZ" sz="2400" dirty="0">
                <a:solidFill>
                  <a:srgbClr val="FFFFFF"/>
                </a:solidFill>
              </a:rPr>
              <a:t>sebejistý vzhled</a:t>
            </a:r>
            <a:endParaRPr lang="de-DE" sz="2400" dirty="0">
              <a:solidFill>
                <a:srgbClr val="FFFFFF"/>
              </a:solidFill>
            </a:endParaRPr>
          </a:p>
          <a:p>
            <a:pPr marL="342900" indent="-342900" eaLnBrk="1" hangingPunct="1">
              <a:buClr>
                <a:srgbClr val="333333"/>
              </a:buClr>
              <a:buFont typeface="WingDings"/>
              <a:buChar char=""/>
              <a:tabLst>
                <a:tab pos="84137" algn="l"/>
              </a:tabLst>
              <a:defRPr/>
            </a:pPr>
            <a:r>
              <a:rPr lang="de-DE" sz="2400" dirty="0">
                <a:solidFill>
                  <a:srgbClr val="333333"/>
                </a:solidFill>
              </a:rPr>
              <a:t>Post</a:t>
            </a:r>
            <a:r>
              <a:rPr lang="cs-CZ" sz="2400" dirty="0">
                <a:solidFill>
                  <a:srgbClr val="333333"/>
                </a:solidFill>
              </a:rPr>
              <a:t>oj</a:t>
            </a:r>
            <a:r>
              <a:rPr lang="de-DE" sz="2400" dirty="0">
                <a:solidFill>
                  <a:srgbClr val="333333"/>
                </a:solidFill>
              </a:rPr>
              <a:t>: </a:t>
            </a:r>
            <a:r>
              <a:rPr lang="de-DE" sz="2400" dirty="0">
                <a:solidFill>
                  <a:srgbClr val="004992"/>
                </a:solidFill>
              </a:rPr>
              <a:t>??? </a:t>
            </a:r>
            <a:r>
              <a:rPr lang="cs-CZ" sz="2400" dirty="0">
                <a:solidFill>
                  <a:srgbClr val="FFFFFF"/>
                </a:solidFill>
              </a:rPr>
              <a:t>Vzpřímený</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17</a:t>
            </a:fld>
            <a:endParaRPr lang="de-DE" altLang="de-DE">
              <a:latin typeface="+mn-lt"/>
              <a:cs typeface="+mn-cs"/>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Co je charakteristické pro lidi s dobrým sebevědomím?</a:t>
            </a:r>
            <a:endParaRPr lang="de-DE" altLang="de-DE" sz="3600">
              <a:latin typeface="+mn-lt"/>
              <a:ea typeface="+mn-ea"/>
              <a:cs typeface="+mn-cs"/>
            </a:endParaRPr>
          </a:p>
        </p:txBody>
      </p:sp>
      <p:sp>
        <p:nvSpPr>
          <p:cNvPr id="5"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tabLst>
                <a:tab pos="84137" algn="l"/>
              </a:tabLst>
              <a:defRPr/>
            </a:pPr>
            <a:r>
              <a:rPr lang="cs-CZ" sz="2400" dirty="0">
                <a:solidFill>
                  <a:srgbClr val="333333"/>
                </a:solidFill>
              </a:rPr>
              <a:t>Hlas:</a:t>
            </a:r>
            <a:r>
              <a:rPr lang="de-DE" sz="2400" dirty="0">
                <a:solidFill>
                  <a:srgbClr val="333333"/>
                </a:solidFill>
              </a:rPr>
              <a:t> </a:t>
            </a:r>
            <a:r>
              <a:rPr lang="cs-CZ" sz="2400" dirty="0">
                <a:solidFill>
                  <a:srgbClr val="004992"/>
                </a:solidFill>
              </a:rPr>
              <a:t>Jasný, srozumitelný</a:t>
            </a:r>
            <a:r>
              <a:rPr lang="de-DE" sz="2400" dirty="0">
                <a:solidFill>
                  <a:srgbClr val="004992"/>
                </a:solidFill>
              </a:rPr>
              <a:t>, </a:t>
            </a:r>
            <a:r>
              <a:rPr lang="cs-CZ" sz="2400" dirty="0">
                <a:solidFill>
                  <a:srgbClr val="004992"/>
                </a:solidFill>
              </a:rPr>
              <a:t>přiměřeně hlasitý</a:t>
            </a:r>
            <a:endParaRPr lang="de-DE" sz="2400" dirty="0">
              <a:solidFill>
                <a:srgbClr val="004992"/>
              </a:solidFill>
            </a:endParaRPr>
          </a:p>
          <a:p>
            <a:pPr marL="342900" indent="-342900">
              <a:buClr>
                <a:srgbClr val="333333"/>
              </a:buClr>
              <a:buFont typeface="WingDings"/>
              <a:buChar char=""/>
              <a:tabLst>
                <a:tab pos="84137" algn="l"/>
              </a:tabLst>
              <a:defRPr/>
            </a:pPr>
            <a:r>
              <a:rPr lang="cs-CZ" sz="2400" dirty="0">
                <a:solidFill>
                  <a:srgbClr val="333333"/>
                </a:solidFill>
              </a:rPr>
              <a:t>Výraz ve tváři/gestikulace</a:t>
            </a:r>
            <a:r>
              <a:rPr lang="de-DE" sz="2400" dirty="0">
                <a:solidFill>
                  <a:srgbClr val="333333"/>
                </a:solidFill>
              </a:rPr>
              <a:t>: </a:t>
            </a:r>
            <a:r>
              <a:rPr lang="cs-CZ" sz="2400" dirty="0">
                <a:solidFill>
                  <a:srgbClr val="004992"/>
                </a:solidFill>
              </a:rPr>
              <a:t>Přímý pohled z očí do očí</a:t>
            </a:r>
            <a:r>
              <a:rPr lang="de-DE" sz="2400" dirty="0">
                <a:solidFill>
                  <a:srgbClr val="004992"/>
                </a:solidFill>
              </a:rPr>
              <a:t>; </a:t>
            </a:r>
            <a:r>
              <a:rPr lang="cs-CZ" sz="2400" dirty="0">
                <a:solidFill>
                  <a:srgbClr val="004992"/>
                </a:solidFill>
              </a:rPr>
              <a:t>sebejistý vzhled</a:t>
            </a:r>
            <a:endParaRPr lang="de-DE" sz="2400" dirty="0">
              <a:solidFill>
                <a:srgbClr val="004992"/>
              </a:solidFill>
            </a:endParaRPr>
          </a:p>
          <a:p>
            <a:pPr marL="342900" indent="-342900" eaLnBrk="1" hangingPunct="1">
              <a:buClr>
                <a:srgbClr val="333333"/>
              </a:buClr>
              <a:buFont typeface="WingDings"/>
              <a:buChar char=""/>
              <a:tabLst>
                <a:tab pos="84137" algn="l"/>
              </a:tabLst>
              <a:defRPr/>
            </a:pPr>
            <a:r>
              <a:rPr lang="de-DE" sz="2400" dirty="0">
                <a:solidFill>
                  <a:srgbClr val="333333"/>
                </a:solidFill>
              </a:rPr>
              <a:t>Post</a:t>
            </a:r>
            <a:r>
              <a:rPr lang="cs-CZ" sz="2400" dirty="0">
                <a:solidFill>
                  <a:srgbClr val="333333"/>
                </a:solidFill>
              </a:rPr>
              <a:t>oj</a:t>
            </a:r>
            <a:r>
              <a:rPr lang="de-DE" sz="2400" dirty="0">
                <a:solidFill>
                  <a:srgbClr val="333333"/>
                </a:solidFill>
              </a:rPr>
              <a:t>: </a:t>
            </a:r>
            <a:r>
              <a:rPr lang="cs-CZ" sz="2400" dirty="0">
                <a:solidFill>
                  <a:srgbClr val="004992"/>
                </a:solidFill>
              </a:rPr>
              <a:t>Vzpřímený</a:t>
            </a:r>
          </a:p>
          <a:p>
            <a:pPr lvl="0" defTabSz="914400" fontAlgn="base"/>
            <a:r>
              <a:rPr lang="cs-CZ" altLang="de-DE" sz="2400" dirty="0">
                <a:solidFill>
                  <a:srgbClr val="004992"/>
                </a:solidFill>
              </a:rPr>
              <a:t>Tak jako se vším</a:t>
            </a:r>
            <a:r>
              <a:rPr lang="en-US" altLang="de-DE" sz="2400" dirty="0">
                <a:solidFill>
                  <a:srgbClr val="004992"/>
                </a:solidFill>
              </a:rPr>
              <a:t>: </a:t>
            </a:r>
            <a:r>
              <a:rPr lang="cs-CZ" altLang="de-DE" sz="2400" dirty="0">
                <a:solidFill>
                  <a:srgbClr val="004992"/>
                </a:solidFill>
              </a:rPr>
              <a:t>nepřežeňte to</a:t>
            </a:r>
            <a:r>
              <a:rPr lang="de-DE" altLang="de-DE" sz="2400" dirty="0">
                <a:solidFill>
                  <a:srgbClr val="004992"/>
                </a:solidFill>
              </a:rPr>
              <a:t> </a:t>
            </a:r>
            <a:r>
              <a:rPr lang="en-US" altLang="de-DE" sz="2400" dirty="0">
                <a:solidFill>
                  <a:srgbClr val="004992"/>
                </a:solidFill>
              </a:rPr>
              <a:t>(</a:t>
            </a:r>
            <a:r>
              <a:rPr lang="cs-CZ" altLang="de-DE" sz="2400" dirty="0">
                <a:solidFill>
                  <a:srgbClr val="004992"/>
                </a:solidFill>
              </a:rPr>
              <a:t>např. nezírejte upřeně na druhé, nepřerušujte je opakovaně</a:t>
            </a:r>
            <a:r>
              <a:rPr lang="en-US" altLang="de-DE" sz="2400" dirty="0">
                <a:solidFill>
                  <a:srgbClr val="004992"/>
                </a:solidFill>
              </a:rPr>
              <a:t>,</a:t>
            </a:r>
            <a:r>
              <a:rPr lang="cs-CZ" altLang="de-DE" sz="2400" dirty="0">
                <a:solidFill>
                  <a:srgbClr val="004992"/>
                </a:solidFill>
              </a:rPr>
              <a:t> nepřikazujte jim stále</a:t>
            </a:r>
            <a:r>
              <a:rPr lang="en-US" altLang="de-DE"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18</a:t>
            </a:fld>
            <a:endParaRPr lang="de-DE" altLang="de-DE">
              <a:latin typeface="+mn-lt"/>
              <a:cs typeface="+mn-cs"/>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731582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el 2"/>
          <p:cNvSpPr>
            <a:spLocks noGrp="1"/>
          </p:cNvSpPr>
          <p:nvPr>
            <p:ph type="title"/>
          </p:nvPr>
        </p:nvSpPr>
        <p:spPr/>
        <p:txBody>
          <a:bodyPr vert="horz" lIns="0" tIns="0" rIns="0" bIns="0" rtlCol="0" anchor="t">
            <a:spAutoFit/>
          </a:bodyPr>
          <a:lstStyle/>
          <a:p>
            <a:pPr defTabSz="914377">
              <a:spcBef>
                <a:spcPts val="0"/>
              </a:spcBef>
            </a:pPr>
            <a:r>
              <a:rPr lang="cs-CZ" altLang="de-DE" sz="3600" dirty="0">
                <a:latin typeface="+mn-lt"/>
                <a:ea typeface="+mn-ea"/>
                <a:cs typeface="+mn-cs"/>
              </a:rPr>
              <a:t>Charakteristiky vysokého sebevědomí, které nejsou přímo pozorovatelné</a:t>
            </a:r>
            <a:endParaRPr lang="de-DE" altLang="de-DE" sz="3600" dirty="0">
              <a:latin typeface="+mn-lt"/>
              <a:ea typeface="+mn-ea"/>
              <a:cs typeface="+mn-cs"/>
            </a:endParaRPr>
          </a:p>
        </p:txBody>
      </p:sp>
      <p:sp>
        <p:nvSpPr>
          <p:cNvPr id="5" name="Rectangle 15"/>
          <p:cNvSpPr>
            <a:spLocks noGrp="1" noChangeArrowheads="1"/>
          </p:cNvSpPr>
          <p:nvPr>
            <p:ph idx="1"/>
          </p:nvPr>
        </p:nvSpPr>
        <p:spPr/>
        <p:txBody>
          <a:bodyPr>
            <a:noAutofit/>
          </a:bodyPr>
          <a:lstStyle/>
          <a:p>
            <a:pPr>
              <a:tabLst>
                <a:tab pos="84137" algn="l"/>
              </a:tabLst>
              <a:defRPr/>
            </a:pPr>
            <a:r>
              <a:rPr lang="cs-CZ"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19</a:t>
            </a:fld>
            <a:endParaRPr lang="de-DE" altLang="de-DE">
              <a:latin typeface="+mn-lt"/>
              <a:cs typeface="+mn-cs"/>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el 2"/>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Charakteristiky vysokého sebevědomí, které nejsou přímo pozorovatelné</a:t>
            </a:r>
            <a:endParaRPr lang="de-DE" altLang="de-DE" sz="3600">
              <a:latin typeface="+mn-lt"/>
              <a:ea typeface="+mn-ea"/>
              <a:cs typeface="+mn-cs"/>
            </a:endParaRPr>
          </a:p>
        </p:txBody>
      </p:sp>
      <p:sp>
        <p:nvSpPr>
          <p:cNvPr id="5" name="Rectangle 15"/>
          <p:cNvSpPr>
            <a:spLocks noGrp="1" noChangeArrowheads="1"/>
          </p:cNvSpPr>
          <p:nvPr>
            <p:ph idx="1"/>
          </p:nvPr>
        </p:nvSpPr>
        <p:spPr>
          <a:xfrm>
            <a:off x="408955" y="2204864"/>
            <a:ext cx="5029200" cy="4248000"/>
          </a:xfrm>
        </p:spPr>
        <p:txBody>
          <a:bodyPr>
            <a:noAutofit/>
          </a:bodyPr>
          <a:lstStyle/>
          <a:p>
            <a:pPr marL="342900" indent="-342900">
              <a:buClr>
                <a:srgbClr val="333333"/>
              </a:buClr>
              <a:buFont typeface="WingDings"/>
              <a:buChar char=""/>
              <a:tabLst>
                <a:tab pos="84137" algn="l"/>
              </a:tabLst>
              <a:defRPr/>
            </a:pPr>
            <a:r>
              <a:rPr lang="cs-CZ" sz="2400" dirty="0">
                <a:solidFill>
                  <a:srgbClr val="333333"/>
                </a:solidFill>
              </a:rPr>
              <a:t>Důvěra ve vlastní schopnosti</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Uznání vlastních chyb a neúspěchů </a:t>
            </a:r>
            <a:r>
              <a:rPr lang="en-US" sz="2400" dirty="0">
                <a:solidFill>
                  <a:srgbClr val="333333"/>
                </a:solidFill>
              </a:rPr>
              <a:t>(</a:t>
            </a:r>
            <a:r>
              <a:rPr lang="cs-CZ" sz="2400" dirty="0">
                <a:solidFill>
                  <a:srgbClr val="333333"/>
                </a:solidFill>
              </a:rPr>
              <a:t>aniž by člověk sám sebe shazoval</a:t>
            </a:r>
            <a:r>
              <a:rPr lang="en-US"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Přemýšlivý, ochotný </a:t>
            </a:r>
            <a:r>
              <a:rPr lang="cs-CZ" sz="2400">
                <a:solidFill>
                  <a:srgbClr val="333333"/>
                </a:solidFill>
              </a:rPr>
              <a:t>se učit </a:t>
            </a:r>
            <a:r>
              <a:rPr lang="en-US" sz="2400">
                <a:solidFill>
                  <a:srgbClr val="333333"/>
                </a:solidFill>
              </a:rPr>
              <a:t>(</a:t>
            </a:r>
            <a:r>
              <a:rPr lang="cs-CZ" sz="2400" dirty="0">
                <a:solidFill>
                  <a:srgbClr val="333333"/>
                </a:solidFill>
              </a:rPr>
              <a:t>z vlastních chyb/neúspěchů</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tabLst>
                <a:tab pos="84137" algn="l"/>
              </a:tabLst>
              <a:defRPr/>
            </a:pPr>
            <a:r>
              <a:rPr lang="cs-CZ" sz="2400" dirty="0">
                <a:solidFill>
                  <a:srgbClr val="333333"/>
                </a:solidFill>
              </a:rPr>
              <a:t>Pozitivní postoj vůči sobě</a:t>
            </a:r>
            <a:r>
              <a:rPr lang="en-US" sz="2400" dirty="0">
                <a:solidFill>
                  <a:srgbClr val="333333"/>
                </a:solidFill>
              </a:rPr>
              <a:t>, </a:t>
            </a:r>
            <a:r>
              <a:rPr lang="cs-CZ" sz="2400" dirty="0">
                <a:solidFill>
                  <a:srgbClr val="333333"/>
                </a:solidFill>
              </a:rPr>
              <a:t>například ocenění se za své </a:t>
            </a:r>
            <a:r>
              <a:rPr lang="cs-CZ" sz="2400">
                <a:solidFill>
                  <a:srgbClr val="333333"/>
                </a:solidFill>
              </a:rPr>
              <a:t>úspěchy</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20</a:t>
            </a:fld>
            <a:endParaRPr lang="de-DE" altLang="de-DE">
              <a:latin typeface="+mn-lt"/>
              <a:cs typeface="+mn-cs"/>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Uvědomění si svých předností</a:t>
            </a:r>
            <a:endParaRPr lang="de-DE" altLang="de-DE" sz="3600">
              <a:latin typeface="+mn-lt"/>
              <a:ea typeface="+mn-ea"/>
              <a:cs typeface="+mn-cs"/>
            </a:endParaRPr>
          </a:p>
        </p:txBody>
      </p:sp>
      <p:sp>
        <p:nvSpPr>
          <p:cNvPr id="33795" name="Inhaltsplatzhalter 2"/>
          <p:cNvSpPr>
            <a:spLocks noGrp="1"/>
          </p:cNvSpPr>
          <p:nvPr>
            <p:ph idx="1"/>
          </p:nvPr>
        </p:nvSpPr>
        <p:spPr/>
        <p:txBody>
          <a:bodyPr>
            <a:noAutofit/>
          </a:bodyPr>
          <a:lstStyle/>
          <a:p>
            <a:pPr>
              <a:defRPr/>
            </a:pPr>
            <a:r>
              <a:rPr lang="cs-CZ" altLang="de-DE" sz="2400" dirty="0">
                <a:solidFill>
                  <a:srgbClr val="004992"/>
                </a:solidFill>
              </a:rPr>
              <a:t>Proč je někdy tak těžké uvědomit si své vlastní přednosti</a:t>
            </a:r>
            <a:r>
              <a:rPr lang="en-US" altLang="de-DE" sz="2400" dirty="0">
                <a:solidFill>
                  <a:srgbClr val="004992"/>
                </a:solidFill>
              </a:rPr>
              <a:t>?</a:t>
            </a:r>
          </a:p>
          <a:p>
            <a:pPr marL="342900" indent="-342900">
              <a:buClr>
                <a:srgbClr val="333333"/>
              </a:buClr>
              <a:buFont typeface="WingDings"/>
              <a:buChar char=""/>
              <a:defRPr/>
            </a:pPr>
            <a:r>
              <a:rPr lang="cs-CZ" altLang="de-DE" sz="2400" dirty="0">
                <a:solidFill>
                  <a:srgbClr val="333333"/>
                </a:solidFill>
              </a:rPr>
              <a:t>Běžný předpoklad</a:t>
            </a:r>
            <a:r>
              <a:rPr lang="de-DE" altLang="de-DE" sz="2400">
                <a:solidFill>
                  <a:srgbClr val="333333"/>
                </a:solidFill>
              </a:rPr>
              <a:t>: </a:t>
            </a:r>
            <a:r>
              <a:rPr lang="cs-CZ" altLang="de-DE" sz="2400">
                <a:solidFill>
                  <a:srgbClr val="333333"/>
                </a:solidFill>
              </a:rPr>
              <a:t>“Pokud </a:t>
            </a:r>
            <a:r>
              <a:rPr lang="cs-CZ" altLang="de-DE" sz="2400" dirty="0">
                <a:solidFill>
                  <a:srgbClr val="333333"/>
                </a:solidFill>
              </a:rPr>
              <a:t>se budu chválit, pak zpychnu a </a:t>
            </a:r>
            <a:r>
              <a:rPr lang="cs-CZ" altLang="de-DE" sz="2400">
                <a:solidFill>
                  <a:srgbClr val="333333"/>
                </a:solidFill>
              </a:rPr>
              <a:t>zlenivím</a:t>
            </a:r>
            <a:r>
              <a:rPr lang="en-US" altLang="de-DE" sz="2400">
                <a:solidFill>
                  <a:srgbClr val="333333"/>
                </a:solidFill>
              </a:rPr>
              <a:t>.</a:t>
            </a:r>
            <a:r>
              <a:rPr lang="de-DE" altLang="de-DE" sz="2400" kern="1200">
                <a:solidFill>
                  <a:srgbClr val="333333"/>
                </a:solidFill>
              </a:rPr>
              <a:t>”</a:t>
            </a:r>
            <a:endParaRPr lang="de-DE" altLang="de-DE" sz="2400" dirty="0">
              <a:solidFill>
                <a:srgbClr val="333333"/>
              </a:solidFill>
            </a:endParaRPr>
          </a:p>
          <a:p>
            <a:pPr marL="342900" indent="-342900">
              <a:buClr>
                <a:srgbClr val="333333"/>
              </a:buClr>
              <a:buFont typeface="WingDings"/>
              <a:buChar char=""/>
              <a:defRPr/>
            </a:pPr>
            <a:r>
              <a:rPr lang="cs-CZ" altLang="de-DE" sz="2400" dirty="0">
                <a:solidFill>
                  <a:srgbClr val="333333"/>
                </a:solidFill>
              </a:rPr>
              <a:t>V době akutního onemocnění může být obtížnější vidět a využívat svých předností</a:t>
            </a: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21</a:t>
            </a:fld>
            <a:endParaRPr lang="de-DE" altLang="de-DE">
              <a:latin typeface="+mn-lt"/>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Uvědomění si svých předností</a:t>
            </a:r>
            <a:endParaRPr lang="de-DE" altLang="de-DE" sz="360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pPr>
              <a:tabLst>
                <a:tab pos="84137" algn="l"/>
              </a:tabLst>
              <a:defRPr/>
            </a:pPr>
            <a:r>
              <a:rPr lang="cs-CZ" sz="2400">
                <a:solidFill>
                  <a:srgbClr val="004992"/>
                </a:solidFill>
              </a:rPr>
              <a:t>Znovuzískání “ztracených pokladů</a:t>
            </a:r>
            <a:r>
              <a:rPr lang="de-DE" altLang="de-DE" sz="2400" kern="1200">
                <a:solidFill>
                  <a:srgbClr val="004992"/>
                </a:solidFill>
              </a:rPr>
              <a:t>”</a:t>
            </a:r>
            <a:r>
              <a:rPr lang="de-DE" sz="2400">
                <a:solidFill>
                  <a:srgbClr val="004992"/>
                </a:solidFill>
              </a:rPr>
              <a:t>:</a:t>
            </a:r>
            <a:endParaRPr lang="de-DE" sz="2400" dirty="0">
              <a:solidFill>
                <a:srgbClr val="004992"/>
              </a:solidFill>
            </a:endParaRPr>
          </a:p>
          <a:p>
            <a:pPr marL="342900" indent="-342900">
              <a:buClr>
                <a:srgbClr val="333333"/>
              </a:buClr>
              <a:buFont typeface="WingDings"/>
              <a:buChar char=""/>
              <a:tabLst>
                <a:tab pos="84137" algn="l"/>
              </a:tabLst>
              <a:defRPr/>
            </a:pPr>
            <a:r>
              <a:rPr lang="cs-CZ" sz="2400" dirty="0">
                <a:solidFill>
                  <a:srgbClr val="333333"/>
                </a:solidFill>
              </a:rPr>
              <a:t>Prostě se zeptejte svých přátel nebo rodiny</a:t>
            </a:r>
            <a:r>
              <a:rPr lang="en-US" sz="2400" dirty="0">
                <a:solidFill>
                  <a:srgbClr val="333333"/>
                </a:solidFill>
              </a:rPr>
              <a:t>, </a:t>
            </a:r>
            <a:r>
              <a:rPr lang="cs-CZ" sz="2400" dirty="0">
                <a:solidFill>
                  <a:srgbClr val="333333"/>
                </a:solidFill>
              </a:rPr>
              <a:t>jakých předností si na vás cení</a:t>
            </a:r>
            <a:r>
              <a:rPr lang="en-US"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Vzpomeňte si na </a:t>
            </a:r>
            <a:r>
              <a:rPr lang="cs-CZ" sz="2400" u="sng" dirty="0">
                <a:solidFill>
                  <a:srgbClr val="333333"/>
                </a:solidFill>
              </a:rPr>
              <a:t>konkrétní</a:t>
            </a:r>
            <a:r>
              <a:rPr lang="en-US" sz="2400" dirty="0">
                <a:solidFill>
                  <a:srgbClr val="333333"/>
                </a:solidFill>
              </a:rPr>
              <a:t> </a:t>
            </a:r>
            <a:r>
              <a:rPr lang="cs-CZ" sz="2400" dirty="0">
                <a:solidFill>
                  <a:srgbClr val="333333"/>
                </a:solidFill>
              </a:rPr>
              <a:t>situace, ve kterých jste něco dobře zvládl a za co vám možná i někdo poděkoval </a:t>
            </a:r>
            <a:r>
              <a:rPr lang="en-US" sz="2400" dirty="0">
                <a:solidFill>
                  <a:srgbClr val="333333"/>
                </a:solidFill>
              </a:rPr>
              <a:t>(</a:t>
            </a:r>
            <a:r>
              <a:rPr lang="cs-CZ" sz="2400" dirty="0">
                <a:solidFill>
                  <a:srgbClr val="333333"/>
                </a:solidFill>
              </a:rPr>
              <a:t>počítají se i drobnosti</a:t>
            </a:r>
            <a:r>
              <a:rPr lang="en-US" sz="2400" dirty="0">
                <a:solidFill>
                  <a:srgbClr val="333333"/>
                </a:solidFill>
              </a:rPr>
              <a:t>).</a:t>
            </a:r>
          </a:p>
          <a:p>
            <a:pPr marL="342900" indent="-342900">
              <a:buClr>
                <a:srgbClr val="333333"/>
              </a:buClr>
              <a:buFont typeface="WingDings"/>
              <a:buChar char=""/>
              <a:tabLst>
                <a:tab pos="84137" algn="l"/>
              </a:tabLst>
              <a:defRPr/>
            </a:pPr>
            <a:r>
              <a:rPr lang="en-US" sz="2400" dirty="0">
                <a:solidFill>
                  <a:srgbClr val="333333"/>
                </a:solidFill>
              </a:rPr>
              <a:t>... </a:t>
            </a:r>
            <a:r>
              <a:rPr lang="cs-CZ" sz="2400" dirty="0">
                <a:solidFill>
                  <a:srgbClr val="333333"/>
                </a:solidFill>
              </a:rPr>
              <a:t>a zapisujte si tyto zážitky </a:t>
            </a:r>
            <a:r>
              <a:rPr lang="cs-CZ" sz="2400">
                <a:solidFill>
                  <a:srgbClr val="333333"/>
                </a:solidFill>
              </a:rPr>
              <a:t>do “Deníku radosti</a:t>
            </a:r>
            <a:r>
              <a:rPr lang="de-DE" altLang="de-DE" sz="2400" kern="1200">
                <a:solidFill>
                  <a:srgbClr val="333333"/>
                </a:solidFill>
              </a:rPr>
              <a:t>”</a:t>
            </a:r>
            <a:r>
              <a:rPr lang="en-US" sz="2400">
                <a:solidFill>
                  <a:srgbClr val="333333"/>
                </a:solidFill>
              </a:rPr>
              <a:t> </a:t>
            </a:r>
            <a:r>
              <a:rPr lang="en-US" sz="2400" dirty="0">
                <a:solidFill>
                  <a:srgbClr val="333333"/>
                </a:solidFill>
              </a:rPr>
              <a:t>*, </a:t>
            </a:r>
            <a:r>
              <a:rPr lang="cs-CZ" sz="2400" dirty="0">
                <a:solidFill>
                  <a:srgbClr val="333333"/>
                </a:solidFill>
              </a:rPr>
              <a:t>tak, abyste si je zapamatovali pro horší časy</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31CEDF72-601B-4766-94F1-4C8F5126C7D1}" type="slidenum">
              <a:rPr lang="de-DE" altLang="de-DE" smtClean="0">
                <a:latin typeface="+mn-lt"/>
                <a:cs typeface="+mn-cs"/>
              </a:rPr>
              <a:pPr/>
              <a:t>22</a:t>
            </a:fld>
            <a:endParaRPr lang="de-DE" altLang="de-DE">
              <a:latin typeface="+mn-lt"/>
              <a:cs typeface="+mn-cs"/>
            </a:endParaRPr>
          </a:p>
        </p:txBody>
      </p:sp>
      <p:sp>
        <p:nvSpPr>
          <p:cNvPr id="48133" name="Textfeld 4"/>
          <p:cNvSpPr txBox="1">
            <a:spLocks noChangeArrowheads="1"/>
          </p:cNvSpPr>
          <p:nvPr/>
        </p:nvSpPr>
        <p:spPr bwMode="auto">
          <a:xfrm>
            <a:off x="408955" y="6144889"/>
            <a:ext cx="1137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tabLst>
                <a:tab pos="8255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400" dirty="0">
                <a:solidFill>
                  <a:srgbClr val="333333"/>
                </a:solidFill>
                <a:latin typeface="+mn-lt"/>
                <a:ea typeface="+mn-ea"/>
                <a:cs typeface="+mn-cs"/>
              </a:rPr>
              <a:t>* </a:t>
            </a:r>
            <a:r>
              <a:rPr lang="cs-CZ" altLang="de-DE" sz="1400" dirty="0">
                <a:solidFill>
                  <a:srgbClr val="333333"/>
                </a:solidFill>
                <a:latin typeface="+mn-lt"/>
                <a:ea typeface="+mn-ea"/>
                <a:cs typeface="+mn-cs"/>
              </a:rPr>
              <a:t>Ve </a:t>
            </a:r>
            <a:r>
              <a:rPr lang="cs-CZ" altLang="de-DE" sz="1400">
                <a:solidFill>
                  <a:srgbClr val="333333"/>
                </a:solidFill>
                <a:latin typeface="+mn-lt"/>
                <a:ea typeface="+mn-ea"/>
                <a:cs typeface="+mn-cs"/>
              </a:rPr>
              <a:t>vašem “Deníku radosti</a:t>
            </a:r>
            <a:r>
              <a:rPr lang="de-DE" altLang="de-DE" sz="1400">
                <a:solidFill>
                  <a:srgbClr val="333333"/>
                </a:solidFill>
                <a:latin typeface="+mn-lt"/>
                <a:ea typeface="+mn-ea"/>
                <a:cs typeface="+mn-cs"/>
              </a:rPr>
              <a:t>”</a:t>
            </a:r>
            <a:r>
              <a:rPr lang="cs-CZ" altLang="de-DE" sz="1400">
                <a:solidFill>
                  <a:srgbClr val="333333"/>
                </a:solidFill>
                <a:latin typeface="+mn-lt"/>
                <a:ea typeface="+mn-ea"/>
                <a:cs typeface="+mn-cs"/>
              </a:rPr>
              <a:t> </a:t>
            </a:r>
            <a:r>
              <a:rPr lang="cs-CZ" altLang="de-DE" sz="1400" dirty="0">
                <a:solidFill>
                  <a:srgbClr val="333333"/>
                </a:solidFill>
                <a:latin typeface="+mn-lt"/>
                <a:ea typeface="+mn-ea"/>
                <a:cs typeface="+mn-cs"/>
              </a:rPr>
              <a:t>smí být zapsány pouze pozitivní události během dne.</a:t>
            </a:r>
            <a:endParaRPr lang="de-DE" altLang="de-DE" sz="1400" dirty="0">
              <a:solidFill>
                <a:srgbClr val="333333"/>
              </a:solidFill>
              <a:latin typeface="+mn-lt"/>
              <a:ea typeface="+mn-ea"/>
              <a:cs typeface="+mn-cs"/>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 1</a:t>
            </a:r>
            <a:endParaRPr lang="de-DE" altLang="de-DE" sz="3600">
              <a:latin typeface="+mn-lt"/>
              <a:ea typeface="+mn-ea"/>
              <a:cs typeface="+mn-cs"/>
            </a:endParaRPr>
          </a:p>
        </p:txBody>
      </p:sp>
      <p:sp>
        <p:nvSpPr>
          <p:cNvPr id="49155" name="Inhaltsplatzhalter 2"/>
          <p:cNvSpPr>
            <a:spLocks noGrp="1"/>
          </p:cNvSpPr>
          <p:nvPr>
            <p:ph idx="1"/>
          </p:nvPr>
        </p:nvSpPr>
        <p:spPr/>
        <p:txBody>
          <a:bodyPr>
            <a:noAutofit/>
          </a:bodyPr>
          <a:lstStyle/>
          <a:p>
            <a:pPr algn="ctr"/>
            <a:r>
              <a:rPr lang="cs-CZ" altLang="de-DE" sz="2400" dirty="0">
                <a:solidFill>
                  <a:srgbClr val="004992"/>
                </a:solidFill>
              </a:rPr>
              <a:t>Co se vám na sobě líbí</a:t>
            </a:r>
            <a:r>
              <a:rPr lang="de-DE" altLang="de-DE" sz="2400" dirty="0">
                <a:solidFill>
                  <a:srgbClr val="004992"/>
                </a:solidFill>
              </a:rPr>
              <a:t>?</a:t>
            </a:r>
          </a:p>
          <a:p>
            <a:pPr algn="ctr"/>
            <a:r>
              <a:rPr lang="cs-CZ" altLang="de-DE" sz="2400" dirty="0">
                <a:solidFill>
                  <a:srgbClr val="004992"/>
                </a:solidFill>
              </a:rPr>
              <a:t>V čem jste dobří</a:t>
            </a:r>
            <a:r>
              <a:rPr lang="de-DE" altLang="de-DE" sz="2400" dirty="0">
                <a:solidFill>
                  <a:srgbClr val="004992"/>
                </a:solidFill>
              </a:rPr>
              <a:t>?</a:t>
            </a:r>
          </a:p>
          <a:p>
            <a:pPr algn="ctr"/>
            <a:r>
              <a:rPr lang="cs-CZ" altLang="de-DE" sz="2400" dirty="0">
                <a:solidFill>
                  <a:srgbClr val="333333"/>
                </a:solidFill>
              </a:rPr>
              <a:t>Vzpomeňte si aspoň na jednu přednost v obou oblastech</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23</a:t>
            </a:fld>
            <a:endParaRPr lang="de-DE" altLang="de-DE">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 2</a:t>
            </a:r>
            <a:endParaRPr lang="de-DE" altLang="de-DE" sz="360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cs-CZ" sz="2400" dirty="0">
                <a:solidFill>
                  <a:srgbClr val="333333"/>
                </a:solidFill>
              </a:rPr>
              <a:t>Vstaňte a sklopte hlavu</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Dívejte se na zem, nechte svá ramena a paže volně viset, trochu se shrbte v zádech</a:t>
            </a:r>
            <a:r>
              <a:rPr lang="de-DE"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24</a:t>
            </a:fld>
            <a:endParaRPr lang="de-DE" altLang="de-DE">
              <a:latin typeface="+mn-lt"/>
              <a:cs typeface="+mn-cs"/>
            </a:endParaRPr>
          </a:p>
        </p:txBody>
      </p:sp>
    </p:spTree>
    <p:extLst>
      <p:ext uri="{BB962C8B-B14F-4D97-AF65-F5344CB8AC3E}">
        <p14:creationId xmlns:p14="http://schemas.microsoft.com/office/powerpoint/2010/main" val="2926081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 2</a:t>
            </a:r>
            <a:endParaRPr lang="de-DE" altLang="de-DE" sz="360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cs-CZ" sz="2400" dirty="0">
                <a:solidFill>
                  <a:srgbClr val="333333"/>
                </a:solidFill>
              </a:rPr>
              <a:t>Vstaňte a sklopte hlavu</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Dívejte se na zem, nechte svá ramena a paže volně viset, trochu se shrbte v zádech</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V této pozici se teď projděte po </a:t>
            </a:r>
            <a:r>
              <a:rPr lang="cs-CZ" sz="2400">
                <a:solidFill>
                  <a:srgbClr val="333333"/>
                </a:solidFill>
              </a:rPr>
              <a:t>místnosti</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25</a:t>
            </a:fld>
            <a:endParaRPr lang="de-DE" altLang="de-DE">
              <a:latin typeface="+mn-lt"/>
              <a:cs typeface="+mn-cs"/>
            </a:endParaRPr>
          </a:p>
        </p:txBody>
      </p:sp>
    </p:spTree>
    <p:extLst>
      <p:ext uri="{BB962C8B-B14F-4D97-AF65-F5344CB8AC3E}">
        <p14:creationId xmlns:p14="http://schemas.microsoft.com/office/powerpoint/2010/main" val="797739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 2</a:t>
            </a:r>
            <a:endParaRPr lang="de-DE" altLang="de-DE" sz="360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cs-CZ" sz="2400" dirty="0">
                <a:solidFill>
                  <a:srgbClr val="333333"/>
                </a:solidFill>
              </a:rPr>
              <a:t>Vstaňte a sklopte hlavu</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Dívejte se na zem, nechte svá ramena a paže volně viset, trochu se shrbte v zádech</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V této pozici se teď projděte po místnosti</a:t>
            </a:r>
            <a:r>
              <a:rPr lang="de-DE" sz="2400" dirty="0">
                <a:solidFill>
                  <a:srgbClr val="333333"/>
                </a:solidFill>
              </a:rPr>
              <a:t>!</a:t>
            </a:r>
          </a:p>
          <a:p>
            <a:pPr algn="ctr">
              <a:tabLst>
                <a:tab pos="84137" algn="l"/>
              </a:tabLst>
              <a:defRPr/>
            </a:pPr>
            <a:r>
              <a:rPr lang="cs-CZ" sz="2400" dirty="0">
                <a:solidFill>
                  <a:srgbClr val="004992"/>
                </a:solidFill>
              </a:rPr>
              <a:t>Jak se přitom cítíte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26</a:t>
            </a:fld>
            <a:endParaRPr lang="de-DE" altLang="de-DE">
              <a:latin typeface="+mn-lt"/>
              <a:cs typeface="+mn-cs"/>
            </a:endParaRPr>
          </a:p>
        </p:txBody>
      </p:sp>
    </p:spTree>
    <p:extLst>
      <p:ext uri="{BB962C8B-B14F-4D97-AF65-F5344CB8AC3E}">
        <p14:creationId xmlns:p14="http://schemas.microsoft.com/office/powerpoint/2010/main" val="1705898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 2</a:t>
            </a:r>
            <a:endParaRPr lang="de-DE" altLang="de-DE" sz="360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cs-CZ" sz="2400" dirty="0">
                <a:solidFill>
                  <a:srgbClr val="333333"/>
                </a:solidFill>
              </a:rPr>
              <a:t>Teď nechte horní polovinu svého těla uvolněně viset a potom se velmi pozvolna napřimujte, obratel po obratli. Představujte si, že vás někdo vytahuje vzhůru za konečky vašich vlasů.</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27</a:t>
            </a:fld>
            <a:endParaRPr lang="de-DE" altLang="de-DE">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 2</a:t>
            </a:r>
            <a:endParaRPr lang="de-DE" altLang="de-DE" sz="360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cs-CZ" sz="2400" dirty="0">
                <a:solidFill>
                  <a:srgbClr val="333333"/>
                </a:solidFill>
              </a:rPr>
              <a:t>Teď nechte horní polovinu svého těla uvolněně viset a potom se velmi pozvolna napřimujte, obratel po obratli. Představujte si, že vás někdo vytahuje vzhůru za konečky vašich vlasů.</a:t>
            </a:r>
            <a:endParaRPr lang="en-US" sz="2400" dirty="0">
              <a:solidFill>
                <a:srgbClr val="333333"/>
              </a:solidFill>
            </a:endParaRPr>
          </a:p>
          <a:p>
            <a:pPr marL="342900" indent="-342900">
              <a:buClr>
                <a:srgbClr val="333333"/>
              </a:buClr>
              <a:buFont typeface="WingDings"/>
              <a:buChar char=""/>
              <a:tabLst>
                <a:tab pos="84137" algn="l"/>
              </a:tabLst>
              <a:defRPr/>
            </a:pPr>
            <a:r>
              <a:rPr lang="cs-CZ" sz="2400" dirty="0">
                <a:solidFill>
                  <a:srgbClr val="333333"/>
                </a:solidFill>
              </a:rPr>
              <a:t>Projděte se po místnosti v této vzpřímené </a:t>
            </a:r>
            <a:r>
              <a:rPr lang="cs-CZ" sz="2400">
                <a:solidFill>
                  <a:srgbClr val="333333"/>
                </a:solidFill>
              </a:rPr>
              <a:t>pozici</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28</a:t>
            </a:fld>
            <a:endParaRPr lang="de-DE" altLang="de-DE">
              <a:latin typeface="+mn-lt"/>
              <a:cs typeface="+mn-cs"/>
            </a:endParaRPr>
          </a:p>
        </p:txBody>
      </p:sp>
    </p:spTree>
    <p:extLst>
      <p:ext uri="{BB962C8B-B14F-4D97-AF65-F5344CB8AC3E}">
        <p14:creationId xmlns:p14="http://schemas.microsoft.com/office/powerpoint/2010/main" val="3076781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 2</a:t>
            </a:r>
            <a:endParaRPr lang="de-DE" altLang="de-DE" sz="360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cs-CZ" sz="2400" dirty="0">
                <a:solidFill>
                  <a:srgbClr val="333333"/>
                </a:solidFill>
              </a:rPr>
              <a:t>Teď nechte horní polovinu svého těla uvolněně viset a potom se velmi pozvolna napřimujte, obratel po obratli. Představujte si, že vás někdo vytahuje vzhůru za konečky vašich vlasů.</a:t>
            </a:r>
            <a:endParaRPr lang="en-US" sz="2400" dirty="0">
              <a:solidFill>
                <a:srgbClr val="333333"/>
              </a:solidFill>
            </a:endParaRPr>
          </a:p>
          <a:p>
            <a:pPr marL="342900" indent="-342900">
              <a:buClr>
                <a:srgbClr val="333333"/>
              </a:buClr>
              <a:buFont typeface="WingDings"/>
              <a:buChar char=""/>
              <a:tabLst>
                <a:tab pos="84137" algn="l"/>
              </a:tabLst>
              <a:defRPr/>
            </a:pPr>
            <a:r>
              <a:rPr lang="cs-CZ" sz="2400" dirty="0">
                <a:solidFill>
                  <a:srgbClr val="333333"/>
                </a:solidFill>
              </a:rPr>
              <a:t>Projděte se po místnosti v této vzpřímené pozici</a:t>
            </a:r>
            <a:r>
              <a:rPr lang="de-DE" sz="2400" dirty="0">
                <a:solidFill>
                  <a:srgbClr val="333333"/>
                </a:solidFill>
              </a:rPr>
              <a:t>!</a:t>
            </a:r>
          </a:p>
          <a:p>
            <a:pPr algn="ctr">
              <a:tabLst>
                <a:tab pos="84137" algn="l"/>
              </a:tabLst>
              <a:defRPr/>
            </a:pPr>
            <a:r>
              <a:rPr lang="cs-CZ" sz="2400" dirty="0">
                <a:solidFill>
                  <a:srgbClr val="004992"/>
                </a:solidFill>
              </a:rPr>
              <a:t>Jak se přitom cítíte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29</a:t>
            </a:fld>
            <a:endParaRPr lang="de-DE" altLang="de-DE">
              <a:latin typeface="+mn-lt"/>
              <a:cs typeface="+mn-cs"/>
            </a:endParaRPr>
          </a:p>
        </p:txBody>
      </p:sp>
    </p:spTree>
    <p:extLst>
      <p:ext uri="{BB962C8B-B14F-4D97-AF65-F5344CB8AC3E}">
        <p14:creationId xmlns:p14="http://schemas.microsoft.com/office/powerpoint/2010/main" val="1147799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 2</a:t>
            </a:r>
            <a:endParaRPr lang="de-DE" altLang="de-DE" sz="3600">
              <a:latin typeface="+mn-lt"/>
              <a:ea typeface="+mn-ea"/>
              <a:cs typeface="+mn-cs"/>
            </a:endParaRPr>
          </a:p>
        </p:txBody>
      </p:sp>
      <p:sp>
        <p:nvSpPr>
          <p:cNvPr id="44035" name="Inhaltsplatzhalter 2"/>
          <p:cNvSpPr>
            <a:spLocks noGrp="1"/>
          </p:cNvSpPr>
          <p:nvPr>
            <p:ph idx="1"/>
          </p:nvPr>
        </p:nvSpPr>
        <p:spPr/>
        <p:txBody>
          <a:bodyPr>
            <a:noAutofit/>
          </a:bodyPr>
          <a:lstStyle/>
          <a:p>
            <a:pPr marL="342900" indent="-342900">
              <a:buClr>
                <a:srgbClr val="333333"/>
              </a:buClr>
              <a:buFont typeface="WingDings"/>
              <a:buChar char=""/>
              <a:defRPr/>
            </a:pPr>
            <a:r>
              <a:rPr lang="cs-CZ" altLang="de-DE" sz="2400" dirty="0">
                <a:solidFill>
                  <a:srgbClr val="333333"/>
                </a:solidFill>
              </a:rPr>
              <a:t>Možná jste si všimli, že jste byli daleko napřímenější a jistější</a:t>
            </a:r>
            <a:r>
              <a:rPr lang="en-US" altLang="de-DE" sz="2400" dirty="0">
                <a:solidFill>
                  <a:srgbClr val="333333"/>
                </a:solidFill>
              </a:rPr>
              <a:t>.</a:t>
            </a:r>
          </a:p>
          <a:p>
            <a:pPr marL="342900" indent="-342900">
              <a:buClr>
                <a:srgbClr val="333333"/>
              </a:buClr>
              <a:buFont typeface="WingDings"/>
              <a:buChar char=""/>
              <a:defRPr/>
            </a:pPr>
            <a:r>
              <a:rPr lang="cs-CZ" altLang="de-DE" sz="2400" dirty="0">
                <a:solidFill>
                  <a:srgbClr val="333333"/>
                </a:solidFill>
              </a:rPr>
              <a:t>Jistá pozice a vzpřímený postoj nejen že vypadají sebejistěji pro druhé lidi, ale</a:t>
            </a:r>
            <a:r>
              <a:rPr lang="en-US" altLang="de-DE" sz="2400" dirty="0">
                <a:solidFill>
                  <a:srgbClr val="333333"/>
                </a:solidFill>
              </a:rPr>
              <a:t> </a:t>
            </a:r>
            <a:r>
              <a:rPr lang="cs-CZ" altLang="de-DE" sz="2400" dirty="0">
                <a:solidFill>
                  <a:srgbClr val="333333"/>
                </a:solidFill>
              </a:rPr>
              <a:t>mají také pozitivní dopad na sebevědomí.</a:t>
            </a:r>
            <a:endParaRPr lang="en-US" altLang="de-DE" sz="2400" dirty="0">
              <a:solidFill>
                <a:srgbClr val="333333"/>
              </a:solidFill>
            </a:endParaRPr>
          </a:p>
          <a:p>
            <a:pPr marL="342900" indent="-342900">
              <a:buClr>
                <a:srgbClr val="333333"/>
              </a:buClr>
              <a:buFont typeface="WingDings"/>
              <a:buChar char=""/>
              <a:defRPr/>
            </a:pPr>
            <a:r>
              <a:rPr lang="cs-CZ" altLang="de-DE" sz="2400" dirty="0">
                <a:solidFill>
                  <a:srgbClr val="333333"/>
                </a:solidFill>
              </a:rPr>
              <a:t>Když si vytvoříte nový vnitřní postoj spolu se správným držením těla, které bude </a:t>
            </a:r>
            <a:r>
              <a:rPr lang="cs-CZ" altLang="de-DE" sz="2400">
                <a:solidFill>
                  <a:srgbClr val="333333"/>
                </a:solidFill>
              </a:rPr>
              <a:t>sdělovat “Věřím si</a:t>
            </a:r>
            <a:r>
              <a:rPr lang="de-DE" altLang="de-DE" sz="2400" kern="1200">
                <a:solidFill>
                  <a:srgbClr val="333333"/>
                </a:solidFill>
              </a:rPr>
              <a:t>”</a:t>
            </a:r>
            <a:r>
              <a:rPr lang="cs-CZ" altLang="de-DE" sz="2400">
                <a:solidFill>
                  <a:srgbClr val="333333"/>
                </a:solidFill>
              </a:rPr>
              <a:t> </a:t>
            </a:r>
            <a:r>
              <a:rPr lang="cs-CZ" altLang="de-DE" sz="2400" dirty="0">
                <a:solidFill>
                  <a:srgbClr val="333333"/>
                </a:solidFill>
              </a:rPr>
              <a:t>(vztyčená hlava, oční kontakt, jasný hlas), pomůže vám to cítit skutečnou vnitřní sílu a podpoří to vaše sebevědomí.</a:t>
            </a:r>
            <a:endParaRPr lang="en-US" altLang="de-DE" sz="2400" dirty="0">
              <a:solidFill>
                <a:srgbClr val="333333"/>
              </a:solidFill>
            </a:endParaRPr>
          </a:p>
          <a:p>
            <a:pPr algn="ctr">
              <a:defRPr/>
            </a:pPr>
            <a:r>
              <a:rPr lang="cs-CZ" altLang="de-DE" sz="2400" dirty="0">
                <a:solidFill>
                  <a:srgbClr val="004992"/>
                </a:solidFill>
              </a:rPr>
              <a:t>To, co začíná </a:t>
            </a:r>
            <a:r>
              <a:rPr lang="cs-CZ" altLang="de-DE" sz="2400">
                <a:solidFill>
                  <a:srgbClr val="004992"/>
                </a:solidFill>
              </a:rPr>
              <a:t>jako “zaujetí postoje</a:t>
            </a:r>
            <a:r>
              <a:rPr lang="de-DE" altLang="de-DE" sz="2400" kern="1200">
                <a:solidFill>
                  <a:srgbClr val="004992"/>
                </a:solidFill>
              </a:rPr>
              <a:t>”</a:t>
            </a:r>
            <a:r>
              <a:rPr lang="cs-CZ" altLang="de-DE" sz="2400">
                <a:solidFill>
                  <a:srgbClr val="004992"/>
                </a:solidFill>
              </a:rPr>
              <a:t> </a:t>
            </a:r>
            <a:r>
              <a:rPr lang="cs-CZ" altLang="de-DE" sz="2400" dirty="0">
                <a:solidFill>
                  <a:srgbClr val="004992"/>
                </a:solidFill>
              </a:rPr>
              <a:t>se postupně promění ve skutečný postoj</a:t>
            </a:r>
            <a:r>
              <a:rPr lang="en-US" altLang="de-DE" sz="2400" dirty="0">
                <a:solidFill>
                  <a:srgbClr val="004992"/>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30</a:t>
            </a:fld>
            <a:endParaRPr lang="de-DE" altLang="de-DE">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itel 2"/>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Přemítání: Točení se v kruhu, ale nepostupování vpřed</a:t>
            </a:r>
            <a:endParaRPr lang="de-DE" altLang="de-DE" sz="3600">
              <a:latin typeface="+mn-lt"/>
              <a:ea typeface="+mn-ea"/>
              <a:cs typeface="+mn-cs"/>
            </a:endParaRPr>
          </a:p>
        </p:txBody>
      </p:sp>
      <p:sp>
        <p:nvSpPr>
          <p:cNvPr id="5" name="Rectangle 15"/>
          <p:cNvSpPr>
            <a:spLocks noGrp="1" noChangeArrowheads="1"/>
          </p:cNvSpPr>
          <p:nvPr>
            <p:ph idx="1"/>
          </p:nvPr>
        </p:nvSpPr>
        <p:spPr>
          <a:xfrm>
            <a:off x="408954" y="2204864"/>
            <a:ext cx="7772400" cy="4248000"/>
          </a:xfrm>
        </p:spPr>
        <p:txBody>
          <a:bodyPr>
            <a:noAutofit/>
          </a:bodyPr>
          <a:lstStyle/>
          <a:p>
            <a:pPr marL="342900" indent="-342900" fontAlgn="auto">
              <a:buClr>
                <a:srgbClr val="333333"/>
              </a:buClr>
              <a:buFont typeface="WingDings"/>
              <a:buChar char=""/>
              <a:tabLst>
                <a:tab pos="84137" algn="l"/>
              </a:tabLst>
              <a:defRPr/>
            </a:pPr>
            <a:r>
              <a:rPr lang="cs-CZ" sz="2400" dirty="0">
                <a:solidFill>
                  <a:srgbClr val="333333"/>
                </a:solidFill>
              </a:rPr>
              <a:t>Mnozí lidé s psychickými příznaky trpí tím, že </a:t>
            </a:r>
            <a:r>
              <a:rPr lang="cs-CZ" sz="2400">
                <a:solidFill>
                  <a:srgbClr val="333333"/>
                </a:solidFill>
              </a:rPr>
              <a:t>neustále “přemítají</a:t>
            </a:r>
            <a:r>
              <a:rPr lang="de-DE" altLang="de-DE" sz="2400" kern="1200">
                <a:solidFill>
                  <a:srgbClr val="333333"/>
                </a:solidFill>
              </a:rPr>
              <a:t>”</a:t>
            </a:r>
            <a:r>
              <a:rPr lang="en-US" sz="2400">
                <a:solidFill>
                  <a:srgbClr val="333333"/>
                </a:solidFill>
              </a:rPr>
              <a:t> </a:t>
            </a:r>
            <a:r>
              <a:rPr lang="cs-CZ" sz="2400">
                <a:solidFill>
                  <a:srgbClr val="333333"/>
                </a:solidFill>
              </a:rPr>
              <a:t>nebo “dumají</a:t>
            </a:r>
            <a:r>
              <a:rPr lang="de-DE" altLang="de-DE" sz="2400" kern="1200">
                <a:solidFill>
                  <a:srgbClr val="333333"/>
                </a:solidFill>
              </a:rPr>
              <a:t>”</a:t>
            </a:r>
            <a:r>
              <a:rPr lang="cs-CZ" sz="2400">
                <a:solidFill>
                  <a:srgbClr val="333333"/>
                </a:solidFill>
              </a:rPr>
              <a:t>.</a:t>
            </a:r>
            <a:endParaRPr lang="en-US" sz="2400" dirty="0">
              <a:solidFill>
                <a:srgbClr val="333333"/>
              </a:solidFill>
            </a:endParaRPr>
          </a:p>
          <a:p>
            <a:pPr marL="342900" indent="-342900" fontAlgn="auto">
              <a:buClr>
                <a:srgbClr val="333333"/>
              </a:buClr>
              <a:buFont typeface="WingDings"/>
              <a:buChar char=""/>
              <a:tabLst>
                <a:tab pos="84137" algn="l"/>
              </a:tabLst>
              <a:defRPr/>
            </a:pPr>
            <a:r>
              <a:rPr lang="cs-CZ" sz="2400" dirty="0">
                <a:solidFill>
                  <a:srgbClr val="004992"/>
                </a:solidFill>
              </a:rPr>
              <a:t>Všimli jste si, že nad něčím opakovaně přemítáte</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31</a:t>
            </a:fld>
            <a:endParaRPr lang="de-DE" altLang="de-DE">
              <a:latin typeface="+mn-lt"/>
              <a:cs typeface="+mn-cs"/>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itel 2"/>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Problémy</a:t>
            </a:r>
            <a:endParaRPr lang="de-DE" altLang="de-DE" sz="3600">
              <a:latin typeface="+mn-lt"/>
              <a:ea typeface="+mn-ea"/>
              <a:cs typeface="+mn-cs"/>
            </a:endParaRPr>
          </a:p>
        </p:txBody>
      </p:sp>
      <p:sp>
        <p:nvSpPr>
          <p:cNvPr id="5" name="Rectangle 15"/>
          <p:cNvSpPr>
            <a:spLocks noGrp="1" noChangeArrowheads="1"/>
          </p:cNvSpPr>
          <p:nvPr>
            <p:ph idx="1"/>
          </p:nvPr>
        </p:nvSpPr>
        <p:spPr>
          <a:xfrm>
            <a:off x="408955" y="2204864"/>
            <a:ext cx="7772400" cy="4248000"/>
          </a:xfrm>
        </p:spPr>
        <p:txBody>
          <a:bodyPr>
            <a:noAutofit/>
          </a:bodyPr>
          <a:lstStyle/>
          <a:p>
            <a:pPr>
              <a:defRPr/>
            </a:pPr>
            <a:r>
              <a:rPr lang="cs-CZ" altLang="de-DE" sz="2400" dirty="0">
                <a:solidFill>
                  <a:srgbClr val="004992"/>
                </a:solidFill>
              </a:rPr>
              <a:t>Přemítání může způsobovat problémy z několika důvodů</a:t>
            </a:r>
            <a:r>
              <a:rPr lang="de-DE" altLang="de-DE" sz="2400" dirty="0">
                <a:solidFill>
                  <a:srgbClr val="004992"/>
                </a:solidFill>
              </a:rPr>
              <a:t>:</a:t>
            </a:r>
          </a:p>
          <a:p>
            <a:pPr marL="342900" indent="-342900">
              <a:buClr>
                <a:srgbClr val="333333"/>
              </a:buClr>
              <a:buFont typeface="WingDings"/>
              <a:buChar char=""/>
              <a:defRPr/>
            </a:pPr>
            <a:r>
              <a:rPr lang="cs-CZ" altLang="de-DE" sz="2400" dirty="0">
                <a:solidFill>
                  <a:srgbClr val="333333"/>
                </a:solidFill>
              </a:rPr>
              <a:t>Myšlenky běhají v kruhu: Problémy přetrvávají, aniž jsou nějak řešeny</a:t>
            </a:r>
            <a:r>
              <a:rPr lang="de-DE" altLang="de-DE" sz="2400" dirty="0">
                <a:solidFill>
                  <a:srgbClr val="333333"/>
                </a:solidFill>
              </a:rPr>
              <a:t>.</a:t>
            </a:r>
          </a:p>
          <a:p>
            <a:pPr marL="342900" indent="-342900">
              <a:buClr>
                <a:srgbClr val="333333"/>
              </a:buClr>
              <a:buFont typeface="WingDings"/>
              <a:buChar char=""/>
              <a:defRPr/>
            </a:pPr>
            <a:r>
              <a:rPr lang="cs-CZ" altLang="de-DE" sz="2400" dirty="0">
                <a:solidFill>
                  <a:srgbClr val="333333"/>
                </a:solidFill>
              </a:rPr>
              <a:t>Snižuje se sebevědomí, protože člověk nevěnuje pozornost nebo si ani nevšimne užitečných a pěkných myšlenek nebo činů</a:t>
            </a:r>
            <a:r>
              <a:rPr lang="en-US" altLang="de-DE" sz="2400" dirty="0">
                <a:solidFill>
                  <a:srgbClr val="333333"/>
                </a:solidFill>
              </a:rPr>
              <a:t>.</a:t>
            </a:r>
          </a:p>
          <a:p>
            <a:pPr marL="342900" indent="-342900">
              <a:buClr>
                <a:srgbClr val="333333"/>
              </a:buClr>
              <a:buFont typeface="WingDings"/>
              <a:buChar char=""/>
              <a:defRPr/>
            </a:pPr>
            <a:r>
              <a:rPr lang="cs-CZ" altLang="de-DE" sz="2400" dirty="0">
                <a:solidFill>
                  <a:srgbClr val="333333"/>
                </a:solidFill>
              </a:rPr>
              <a:t>Na rozdíl od myšlení, zaměřeného na určitý cíl, je pro přemítání typické, že se člověku v hlavě pořád dokola honí tytéž neúspěšné myšlenky a sebeobviňování</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32</a:t>
            </a:fld>
            <a:endParaRPr lang="de-DE" altLang="de-DE">
              <a:latin typeface="+mn-lt"/>
              <a:cs typeface="+mn-cs"/>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A co s tím?</a:t>
            </a:r>
            <a:endParaRPr lang="de-DE" altLang="de-DE" sz="3600">
              <a:solidFill>
                <a:srgbClr val="004992"/>
              </a:solidFill>
              <a:latin typeface="+mn-lt"/>
              <a:ea typeface="+mn-ea"/>
              <a:cs typeface="+mn-cs"/>
            </a:endParaRPr>
          </a:p>
        </p:txBody>
      </p:sp>
      <p:sp>
        <p:nvSpPr>
          <p:cNvPr id="2" name="Content Placeholder 1"/>
          <p:cNvSpPr>
            <a:spLocks noGrp="1"/>
          </p:cNvSpPr>
          <p:nvPr>
            <p:ph idx="1"/>
          </p:nvPr>
        </p:nvSpPr>
        <p:spPr/>
        <p:txBody>
          <a:bodyPr/>
          <a:lstStyle/>
          <a:p>
            <a:pPr lvl="0" defTabSz="914400" eaLnBrk="0" hangingPunct="0">
              <a:tabLst>
                <a:tab pos="84137" algn="l"/>
              </a:tabLst>
              <a:defRPr/>
            </a:pPr>
            <a:r>
              <a:rPr lang="cs-CZ" sz="2400" dirty="0">
                <a:solidFill>
                  <a:srgbClr val="333333"/>
                </a:solidFill>
              </a:rPr>
              <a:t>První a nejdůležitější krok je to, aby si člověk uvědomil, že přemítání mu způsobuje problémy, místo aby mu pomáhalo. Přemítání zcela zjevně problémy zhoršuje, místo aby je řešilo.</a:t>
            </a:r>
            <a:endParaRPr lang="de-DE" sz="2400" dirty="0">
              <a:solidFill>
                <a:srgbClr val="333333"/>
              </a:solidFill>
            </a:endParaRPr>
          </a:p>
          <a:p>
            <a:pPr marL="342900" lvl="0" indent="-342900" defTabSz="914400" eaLnBrk="0" hangingPunct="0">
              <a:buClr>
                <a:srgbClr val="000000"/>
              </a:buClr>
              <a:buFont typeface="WingDings"/>
              <a:buChar char=""/>
              <a:tabLst>
                <a:tab pos="84137" algn="l"/>
              </a:tabLst>
              <a:defRPr/>
            </a:pPr>
            <a:r>
              <a:rPr lang="cs-CZ" sz="2400" dirty="0">
                <a:solidFill>
                  <a:srgbClr val="004992"/>
                </a:solidFill>
              </a:rPr>
              <a:t>Myšlenky, které se nám honí hlavou při přemítání, jsou jenom myšlenky</a:t>
            </a:r>
            <a:r>
              <a:rPr lang="de-DE" sz="2400" dirty="0">
                <a:solidFill>
                  <a:srgbClr val="004992"/>
                </a:solidFill>
              </a:rPr>
              <a:t>... </a:t>
            </a:r>
            <a:r>
              <a:rPr lang="cs-CZ" sz="2400" dirty="0">
                <a:solidFill>
                  <a:srgbClr val="333333"/>
                </a:solidFill>
              </a:rPr>
              <a:t>není to skutečnost</a:t>
            </a:r>
            <a:r>
              <a:rPr lang="de-DE" sz="2400" dirty="0">
                <a:solidFill>
                  <a:srgbClr val="333333"/>
                </a:solidFill>
              </a:rPr>
              <a:t>!</a:t>
            </a:r>
          </a:p>
          <a:p>
            <a:pPr marL="342900" lvl="0" indent="-342900" defTabSz="914400" eaLnBrk="0" hangingPunct="0">
              <a:buClr>
                <a:srgbClr val="333333"/>
              </a:buClr>
              <a:buFont typeface="WingDings"/>
              <a:buChar char=""/>
              <a:tabLst>
                <a:tab pos="84137" algn="l"/>
              </a:tabLst>
              <a:defRPr/>
            </a:pPr>
            <a:r>
              <a:rPr lang="cs-CZ" sz="2400" dirty="0">
                <a:solidFill>
                  <a:srgbClr val="333333"/>
                </a:solidFill>
              </a:rPr>
              <a:t>Snažte se jich všimnout, ale nepřikládejte jim příliš mnoho významu</a:t>
            </a:r>
            <a:r>
              <a:rPr lang="de-DE"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latin typeface="+mn-lt"/>
                <a:cs typeface="+mn-cs"/>
              </a:rPr>
              <a:t>Metakognitivní trénink 9 – Sebevědomí</a:t>
            </a:r>
          </a:p>
        </p:txBody>
      </p:sp>
      <p:sp>
        <p:nvSpPr>
          <p:cNvPr id="6" name="Slide Number Placeholder 5"/>
          <p:cNvSpPr>
            <a:spLocks noGrp="1"/>
          </p:cNvSpPr>
          <p:nvPr>
            <p:ph type="sldNum" sz="quarter" idx="12"/>
          </p:nvPr>
        </p:nvSpPr>
        <p:spPr/>
        <p:txBody>
          <a:bodyPr/>
          <a:lstStyle/>
          <a:p>
            <a:fld id="{31CEDF72-601B-4766-94F1-4C8F5126C7D1}" type="slidenum">
              <a:rPr lang="de-DE" altLang="de-DE" smtClean="0">
                <a:latin typeface="+mn-lt"/>
                <a:cs typeface="+mn-cs"/>
              </a:rPr>
              <a:pPr/>
              <a:t>33</a:t>
            </a:fld>
            <a:endParaRPr lang="de-DE" altLang="de-DE">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Cvičení proti přemítání 1:</a:t>
            </a:r>
            <a:r>
              <a:rPr lang="en-US" altLang="de-DE" sz="3600" dirty="0">
                <a:latin typeface="+mn-lt"/>
                <a:ea typeface="+mn-ea"/>
                <a:cs typeface="+mn-cs"/>
              </a:rPr>
              <a:t> </a:t>
            </a:r>
            <a:r>
              <a:rPr lang="cs-CZ" altLang="de-DE" sz="3600" dirty="0">
                <a:latin typeface="+mn-lt"/>
                <a:ea typeface="+mn-ea"/>
                <a:cs typeface="+mn-cs"/>
              </a:rPr>
              <a:t>Hledání vnitřního odstupu...</a:t>
            </a:r>
            <a:endParaRPr lang="de-DE" altLang="de-DE" sz="3600" dirty="0">
              <a:latin typeface="+mn-lt"/>
              <a:ea typeface="+mn-ea"/>
              <a:cs typeface="+mn-cs"/>
            </a:endParaRPr>
          </a:p>
        </p:txBody>
      </p:sp>
      <p:sp>
        <p:nvSpPr>
          <p:cNvPr id="4" name="Content Placeholder 3"/>
          <p:cNvSpPr>
            <a:spLocks noGrp="1"/>
          </p:cNvSpPr>
          <p:nvPr>
            <p:ph idx="1"/>
          </p:nvPr>
        </p:nvSpPr>
        <p:spPr>
          <a:xfrm>
            <a:off x="408955" y="2204864"/>
            <a:ext cx="5029200" cy="4248000"/>
          </a:xfrm>
        </p:spPr>
        <p:txBody>
          <a:bodyPr/>
          <a:lstStyle/>
          <a:p>
            <a:pPr marL="342900" lvl="0" indent="-342900" defTabSz="914400" eaLnBrk="0" hangingPunct="0">
              <a:buClr>
                <a:srgbClr val="333333"/>
              </a:buClr>
              <a:buFont typeface="WingDings"/>
              <a:buChar char=""/>
              <a:tabLst>
                <a:tab pos="84137" algn="l"/>
              </a:tabLst>
              <a:defRPr/>
            </a:pPr>
            <a:r>
              <a:rPr lang="cs-CZ" sz="2000" dirty="0">
                <a:solidFill>
                  <a:srgbClr val="333333"/>
                </a:solidFill>
              </a:rPr>
              <a:t>Všímejte si, co se ve vás děje, aniž byste do toho nějak zasahovali nebo to nějak </a:t>
            </a:r>
            <a:r>
              <a:rPr lang="cs-CZ" sz="2000">
                <a:solidFill>
                  <a:srgbClr val="333333"/>
                </a:solidFill>
              </a:rPr>
              <a:t>shazovali </a:t>
            </a:r>
            <a:r>
              <a:rPr lang="de-DE" sz="2000">
                <a:solidFill>
                  <a:srgbClr val="333333"/>
                </a:solidFill>
              </a:rPr>
              <a:t>(</a:t>
            </a:r>
            <a:r>
              <a:rPr lang="cs-CZ" sz="2000">
                <a:solidFill>
                  <a:srgbClr val="333333"/>
                </a:solidFill>
              </a:rPr>
              <a:t>“Jsem </a:t>
            </a:r>
            <a:r>
              <a:rPr lang="cs-CZ" sz="2000" dirty="0">
                <a:solidFill>
                  <a:srgbClr val="333333"/>
                </a:solidFill>
              </a:rPr>
              <a:t>úplný blbec, nedokážu s tím přemítáním </a:t>
            </a:r>
            <a:r>
              <a:rPr lang="cs-CZ" sz="2000">
                <a:solidFill>
                  <a:srgbClr val="333333"/>
                </a:solidFill>
              </a:rPr>
              <a:t>přestat</a:t>
            </a:r>
            <a:r>
              <a:rPr lang="de-DE" sz="2000">
                <a:solidFill>
                  <a:srgbClr val="333333"/>
                </a:solidFill>
              </a:rPr>
              <a:t>!</a:t>
            </a:r>
            <a:r>
              <a:rPr lang="de-DE" altLang="de-DE" sz="2000">
                <a:solidFill>
                  <a:srgbClr val="333333"/>
                </a:solidFill>
              </a:rPr>
              <a:t>”</a:t>
            </a:r>
            <a:r>
              <a:rPr lang="de-DE" sz="2000">
                <a:solidFill>
                  <a:srgbClr val="333333"/>
                </a:solidFill>
              </a:rPr>
              <a:t>; </a:t>
            </a:r>
            <a:r>
              <a:rPr lang="cs-CZ" sz="2000">
                <a:solidFill>
                  <a:srgbClr val="333333"/>
                </a:solidFill>
              </a:rPr>
              <a:t>“Proč </a:t>
            </a:r>
            <a:r>
              <a:rPr lang="cs-CZ" sz="2000" dirty="0">
                <a:solidFill>
                  <a:srgbClr val="333333"/>
                </a:solidFill>
              </a:rPr>
              <a:t>mám takové </a:t>
            </a:r>
            <a:r>
              <a:rPr lang="cs-CZ" sz="2000">
                <a:solidFill>
                  <a:srgbClr val="333333"/>
                </a:solidFill>
              </a:rPr>
              <a:t>problémy</a:t>
            </a:r>
            <a:r>
              <a:rPr lang="de-DE" sz="2000">
                <a:solidFill>
                  <a:srgbClr val="333333"/>
                </a:solidFill>
              </a:rPr>
              <a:t>?</a:t>
            </a:r>
            <a:r>
              <a:rPr lang="de-DE" altLang="de-DE" sz="2000">
                <a:solidFill>
                  <a:srgbClr val="333333"/>
                </a:solidFill>
              </a:rPr>
              <a:t>”</a:t>
            </a:r>
            <a:r>
              <a:rPr lang="de-DE" sz="2000">
                <a:solidFill>
                  <a:srgbClr val="333333"/>
                </a:solidFill>
              </a:rPr>
              <a:t>).</a:t>
            </a:r>
            <a:endParaRPr lang="de-DE" sz="2000" dirty="0">
              <a:solidFill>
                <a:srgbClr val="333333"/>
              </a:solidFill>
            </a:endParaRPr>
          </a:p>
          <a:p>
            <a:pPr marL="342900" lvl="0" indent="-342900" defTabSz="914400" eaLnBrk="0" hangingPunct="0">
              <a:buClr>
                <a:srgbClr val="333333"/>
              </a:buClr>
              <a:buFont typeface="WingDings"/>
              <a:buChar char=""/>
              <a:tabLst>
                <a:tab pos="84137" algn="l"/>
              </a:tabLst>
              <a:defRPr/>
            </a:pPr>
            <a:r>
              <a:rPr lang="cs-CZ" sz="2000" dirty="0">
                <a:solidFill>
                  <a:srgbClr val="333333"/>
                </a:solidFill>
              </a:rPr>
              <a:t>Pozorujte své myšlenky vlaky, které odjíždějí z nádraží, jako oblaka, plující po obloze, nebo jako listy, které unáší vítr.</a:t>
            </a:r>
          </a:p>
          <a:p>
            <a:pPr lvl="0" defTabSz="914400" eaLnBrk="0" fontAlgn="base" hangingPunct="0">
              <a:buClr>
                <a:srgbClr val="006699"/>
              </a:buClr>
              <a:tabLst>
                <a:tab pos="84137" algn="l"/>
              </a:tabLst>
              <a:defRPr/>
            </a:pPr>
            <a:r>
              <a:rPr lang="cs-CZ" sz="2000" kern="0" dirty="0">
                <a:solidFill>
                  <a:srgbClr val="004992"/>
                </a:solidFill>
              </a:rPr>
              <a:t>Vaše problematické myšlenky nepřetrvávají proto, že jsou pravdivé, ale proto, že vám nahánějí strach</a:t>
            </a:r>
            <a:r>
              <a:rPr lang="de-DE" sz="2000" kern="0" dirty="0">
                <a:solidFill>
                  <a:srgbClr val="004992"/>
                </a:solidFill>
              </a:rPr>
              <a:t>. </a:t>
            </a:r>
            <a:r>
              <a:rPr lang="cs-CZ" sz="2000" kern="0" dirty="0">
                <a:solidFill>
                  <a:srgbClr val="004992"/>
                </a:solidFill>
              </a:rPr>
              <a:t>A proto o nich pořád přemýšlíte</a:t>
            </a:r>
            <a:r>
              <a:rPr lang="de-DE" sz="2000" kern="0" dirty="0">
                <a:solidFill>
                  <a:srgbClr val="004992"/>
                </a:solidFill>
              </a:rPr>
              <a:t>.</a:t>
            </a:r>
            <a:endParaRPr lang="en-US" sz="2000" dirty="0"/>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E8278954-F2EE-4718-ADCD-C287CE79B341}" type="slidenum">
              <a:rPr lang="de-DE" altLang="de-DE" smtClean="0">
                <a:latin typeface="+mn-lt"/>
                <a:cs typeface="+mn-cs"/>
              </a:rPr>
              <a:pPr/>
              <a:t>34</a:t>
            </a:fld>
            <a:endParaRPr lang="de-DE" altLang="de-DE">
              <a:latin typeface="+mn-lt"/>
              <a:cs typeface="+mn-cs"/>
            </a:endParaRPr>
          </a:p>
        </p:txBody>
      </p:sp>
      <p:pic>
        <p:nvPicPr>
          <p:cNvPr id="9"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Cvičení proti přemítání 2:</a:t>
            </a:r>
            <a:r>
              <a:rPr lang="en-US" altLang="de-DE" sz="3600" dirty="0">
                <a:latin typeface="+mn-lt"/>
                <a:ea typeface="+mn-ea"/>
                <a:cs typeface="+mn-cs"/>
              </a:rPr>
              <a:t> </a:t>
            </a:r>
            <a:r>
              <a:rPr lang="cs-CZ" altLang="de-DE" sz="3600" dirty="0">
                <a:latin typeface="+mn-lt"/>
                <a:ea typeface="+mn-ea"/>
                <a:cs typeface="+mn-cs"/>
              </a:rPr>
              <a:t>Tělesné rozptýlení</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tabLst>
                <a:tab pos="84137" algn="l"/>
              </a:tabLst>
              <a:defRPr/>
            </a:pPr>
            <a:r>
              <a:rPr lang="cs-CZ" sz="2400" dirty="0">
                <a:solidFill>
                  <a:srgbClr val="004992"/>
                </a:solidFill>
              </a:rPr>
              <a:t>Tělesné cvičení</a:t>
            </a:r>
            <a:endParaRPr lang="de-DE" sz="2400" dirty="0">
              <a:solidFill>
                <a:srgbClr val="004992"/>
              </a:solidFill>
            </a:endParaRPr>
          </a:p>
          <a:p>
            <a:pPr marL="457200" indent="-457200">
              <a:lnSpc>
                <a:spcPct val="100000"/>
              </a:lnSpc>
              <a:spcBef>
                <a:spcPts val="1200"/>
              </a:spcBef>
              <a:buFont typeface="+mj-lt"/>
              <a:buAutoNum type="arabicPeriod"/>
              <a:tabLst>
                <a:tab pos="84137" algn="l"/>
              </a:tabLst>
              <a:defRPr/>
            </a:pPr>
            <a:r>
              <a:rPr lang="cs-CZ" sz="2400" dirty="0">
                <a:solidFill>
                  <a:srgbClr val="333333"/>
                </a:solidFill>
              </a:rPr>
              <a:t>Postavte se</a:t>
            </a:r>
            <a:r>
              <a:rPr lang="de-DE" sz="2400" dirty="0">
                <a:solidFill>
                  <a:srgbClr val="333333"/>
                </a:solidFill>
              </a:rPr>
              <a:t>!</a:t>
            </a:r>
          </a:p>
          <a:p>
            <a:pPr marL="457200" indent="-457200">
              <a:lnSpc>
                <a:spcPct val="100000"/>
              </a:lnSpc>
              <a:spcBef>
                <a:spcPts val="1200"/>
              </a:spcBef>
              <a:buFont typeface="+mj-lt"/>
              <a:buAutoNum type="arabicPeriod"/>
              <a:tabLst>
                <a:tab pos="84137" algn="l"/>
              </a:tabLst>
              <a:defRPr/>
            </a:pPr>
            <a:r>
              <a:rPr lang="cs-CZ" sz="2400" dirty="0">
                <a:solidFill>
                  <a:srgbClr val="333333"/>
                </a:solidFill>
              </a:rPr>
              <a:t>Dejte si levou ruku na pravé rameno</a:t>
            </a:r>
            <a:endParaRPr lang="de-DE" sz="2400" dirty="0">
              <a:solidFill>
                <a:srgbClr val="333333"/>
              </a:solidFill>
            </a:endParaRPr>
          </a:p>
          <a:p>
            <a:pPr marL="457200" indent="-457200">
              <a:lnSpc>
                <a:spcPct val="100000"/>
              </a:lnSpc>
              <a:spcBef>
                <a:spcPts val="1200"/>
              </a:spcBef>
              <a:buFont typeface="+mj-lt"/>
              <a:buAutoNum type="arabicPeriod"/>
              <a:tabLst>
                <a:tab pos="84137" algn="l"/>
              </a:tabLst>
              <a:defRPr/>
            </a:pPr>
            <a:r>
              <a:rPr lang="cs-CZ" sz="2400" dirty="0">
                <a:solidFill>
                  <a:srgbClr val="333333"/>
                </a:solidFill>
              </a:rPr>
              <a:t>Dejte si pravou ruku na levé rameno</a:t>
            </a:r>
            <a:endParaRPr lang="de-DE" sz="2400" dirty="0">
              <a:solidFill>
                <a:srgbClr val="333333"/>
              </a:solidFill>
            </a:endParaRPr>
          </a:p>
          <a:p>
            <a:pPr marL="457200" indent="-457200">
              <a:lnSpc>
                <a:spcPct val="100000"/>
              </a:lnSpc>
              <a:spcBef>
                <a:spcPts val="1200"/>
              </a:spcBef>
              <a:buFont typeface="+mj-lt"/>
              <a:buAutoNum type="arabicPeriod"/>
              <a:tabLst>
                <a:tab pos="84137" algn="l"/>
              </a:tabLst>
              <a:defRPr/>
            </a:pPr>
            <a:r>
              <a:rPr lang="cs-CZ" sz="2400" dirty="0">
                <a:solidFill>
                  <a:srgbClr val="333333"/>
                </a:solidFill>
              </a:rPr>
              <a:t>Zvedněte jednu nohu</a:t>
            </a:r>
            <a:r>
              <a:rPr lang="de-DE" sz="2400" dirty="0">
                <a:solidFill>
                  <a:srgbClr val="333333"/>
                </a:solidFill>
              </a:rPr>
              <a:t>...</a:t>
            </a:r>
          </a:p>
          <a:p>
            <a:pPr marL="457200" indent="-457200">
              <a:lnSpc>
                <a:spcPct val="100000"/>
              </a:lnSpc>
              <a:spcBef>
                <a:spcPts val="1200"/>
              </a:spcBef>
              <a:buFont typeface="+mj-lt"/>
              <a:buAutoNum type="arabicPeriod"/>
              <a:tabLst>
                <a:tab pos="84137" algn="l"/>
              </a:tabLst>
              <a:defRPr/>
            </a:pPr>
            <a:r>
              <a:rPr lang="de-DE" sz="2400" dirty="0">
                <a:solidFill>
                  <a:srgbClr val="333333"/>
                </a:solidFill>
              </a:rPr>
              <a:t>... </a:t>
            </a:r>
            <a:r>
              <a:rPr lang="cs-CZ" sz="2400" dirty="0">
                <a:solidFill>
                  <a:srgbClr val="333333"/>
                </a:solidFill>
              </a:rPr>
              <a:t>a zakružte jí dokola</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31CEDF72-601B-4766-94F1-4C8F5126C7D1}" type="slidenum">
              <a:rPr lang="de-DE" altLang="de-DE" smtClean="0">
                <a:latin typeface="+mn-lt"/>
                <a:cs typeface="+mn-cs"/>
              </a:rPr>
              <a:pPr/>
              <a:t>35</a:t>
            </a:fld>
            <a:endParaRPr lang="de-DE" altLang="de-DE">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Cvičení proti přemítání 2:</a:t>
            </a:r>
            <a:r>
              <a:rPr lang="en-US" altLang="de-DE" sz="3600" dirty="0">
                <a:latin typeface="+mn-lt"/>
                <a:ea typeface="+mn-ea"/>
                <a:cs typeface="+mn-cs"/>
              </a:rPr>
              <a:t> </a:t>
            </a:r>
            <a:r>
              <a:rPr lang="cs-CZ" altLang="de-DE" sz="3600" dirty="0">
                <a:latin typeface="+mn-lt"/>
                <a:ea typeface="+mn-ea"/>
                <a:cs typeface="+mn-cs"/>
              </a:rPr>
              <a:t>Tělesné rozptýlení</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tabLst>
                <a:tab pos="84137" algn="l"/>
              </a:tabLst>
              <a:defRPr/>
            </a:pPr>
            <a:r>
              <a:rPr lang="cs-CZ" sz="2400" dirty="0">
                <a:solidFill>
                  <a:srgbClr val="004992"/>
                </a:solidFill>
              </a:rPr>
              <a:t>Tělesné cvičení</a:t>
            </a:r>
            <a:endParaRPr lang="de-DE" sz="2400" dirty="0">
              <a:solidFill>
                <a:srgbClr val="004992"/>
              </a:solidFill>
            </a:endParaRPr>
          </a:p>
          <a:p>
            <a:pPr marL="457200" indent="-457200">
              <a:lnSpc>
                <a:spcPct val="100000"/>
              </a:lnSpc>
              <a:spcBef>
                <a:spcPts val="1200"/>
              </a:spcBef>
              <a:buFont typeface="+mj-lt"/>
              <a:buAutoNum type="arabicPeriod"/>
              <a:tabLst>
                <a:tab pos="84137" algn="l"/>
              </a:tabLst>
              <a:defRPr/>
            </a:pPr>
            <a:r>
              <a:rPr lang="cs-CZ" sz="2400" dirty="0">
                <a:solidFill>
                  <a:srgbClr val="333333"/>
                </a:solidFill>
              </a:rPr>
              <a:t>Postavte se</a:t>
            </a:r>
            <a:r>
              <a:rPr lang="de-DE" sz="2400" dirty="0">
                <a:solidFill>
                  <a:srgbClr val="333333"/>
                </a:solidFill>
              </a:rPr>
              <a:t>!</a:t>
            </a:r>
          </a:p>
          <a:p>
            <a:pPr marL="457200" indent="-457200">
              <a:lnSpc>
                <a:spcPct val="100000"/>
              </a:lnSpc>
              <a:spcBef>
                <a:spcPts val="1200"/>
              </a:spcBef>
              <a:buFont typeface="+mj-lt"/>
              <a:buAutoNum type="arabicPeriod"/>
              <a:tabLst>
                <a:tab pos="84137" algn="l"/>
              </a:tabLst>
              <a:defRPr/>
            </a:pPr>
            <a:r>
              <a:rPr lang="cs-CZ" sz="2400" dirty="0">
                <a:solidFill>
                  <a:srgbClr val="333333"/>
                </a:solidFill>
              </a:rPr>
              <a:t>Dejte si levou ruku na pravé rameno</a:t>
            </a:r>
            <a:endParaRPr lang="de-DE" sz="2400" dirty="0">
              <a:solidFill>
                <a:srgbClr val="333333"/>
              </a:solidFill>
            </a:endParaRPr>
          </a:p>
          <a:p>
            <a:pPr marL="457200" indent="-457200">
              <a:lnSpc>
                <a:spcPct val="100000"/>
              </a:lnSpc>
              <a:spcBef>
                <a:spcPts val="1200"/>
              </a:spcBef>
              <a:buFont typeface="+mj-lt"/>
              <a:buAutoNum type="arabicPeriod"/>
              <a:tabLst>
                <a:tab pos="84137" algn="l"/>
              </a:tabLst>
              <a:defRPr/>
            </a:pPr>
            <a:r>
              <a:rPr lang="cs-CZ" sz="2400" dirty="0">
                <a:solidFill>
                  <a:srgbClr val="333333"/>
                </a:solidFill>
              </a:rPr>
              <a:t>Dejte si pravou ruku na levé rameno</a:t>
            </a:r>
            <a:endParaRPr lang="de-DE" sz="2400" dirty="0">
              <a:solidFill>
                <a:srgbClr val="333333"/>
              </a:solidFill>
            </a:endParaRPr>
          </a:p>
          <a:p>
            <a:pPr marL="457200" indent="-457200">
              <a:lnSpc>
                <a:spcPct val="100000"/>
              </a:lnSpc>
              <a:spcBef>
                <a:spcPts val="1200"/>
              </a:spcBef>
              <a:buFont typeface="+mj-lt"/>
              <a:buAutoNum type="arabicPeriod"/>
              <a:tabLst>
                <a:tab pos="84137" algn="l"/>
              </a:tabLst>
              <a:defRPr/>
            </a:pPr>
            <a:r>
              <a:rPr lang="cs-CZ" sz="2400" dirty="0">
                <a:solidFill>
                  <a:srgbClr val="333333"/>
                </a:solidFill>
              </a:rPr>
              <a:t>Zvedněte jednu nohu</a:t>
            </a:r>
            <a:r>
              <a:rPr lang="de-DE" sz="2400" dirty="0">
                <a:solidFill>
                  <a:srgbClr val="333333"/>
                </a:solidFill>
              </a:rPr>
              <a:t>...</a:t>
            </a:r>
          </a:p>
          <a:p>
            <a:pPr marL="457200" indent="-457200">
              <a:lnSpc>
                <a:spcPct val="100000"/>
              </a:lnSpc>
              <a:spcBef>
                <a:spcPts val="1200"/>
              </a:spcBef>
              <a:buFont typeface="+mj-lt"/>
              <a:buAutoNum type="arabicPeriod"/>
              <a:tabLst>
                <a:tab pos="84137" algn="l"/>
              </a:tabLst>
              <a:defRPr/>
            </a:pPr>
            <a:r>
              <a:rPr lang="de-DE" sz="2400" dirty="0">
                <a:solidFill>
                  <a:srgbClr val="333333"/>
                </a:solidFill>
              </a:rPr>
              <a:t>... </a:t>
            </a:r>
            <a:r>
              <a:rPr lang="cs-CZ" sz="2400" dirty="0">
                <a:solidFill>
                  <a:srgbClr val="333333"/>
                </a:solidFill>
              </a:rPr>
              <a:t>a zakružte jí dokola</a:t>
            </a:r>
            <a:endParaRPr lang="de-DE" sz="2400" dirty="0">
              <a:solidFill>
                <a:srgbClr val="333333"/>
              </a:solidFill>
            </a:endParaRPr>
          </a:p>
          <a:p>
            <a:pPr>
              <a:lnSpc>
                <a:spcPct val="100000"/>
              </a:lnSpc>
              <a:spcBef>
                <a:spcPts val="1200"/>
              </a:spcBef>
              <a:tabLst>
                <a:tab pos="84137" algn="l"/>
              </a:tabLst>
              <a:defRPr/>
            </a:pPr>
            <a:r>
              <a:rPr lang="cs-CZ" sz="2400" dirty="0">
                <a:solidFill>
                  <a:srgbClr val="004992"/>
                </a:solidFill>
              </a:rPr>
              <a:t>Na co teď myslíte?</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31CEDF72-601B-4766-94F1-4C8F5126C7D1}" type="slidenum">
              <a:rPr lang="de-DE" altLang="de-DE" smtClean="0">
                <a:latin typeface="+mn-lt"/>
                <a:cs typeface="+mn-cs"/>
              </a:rPr>
              <a:pPr/>
              <a:t>36</a:t>
            </a:fld>
            <a:endParaRPr lang="de-DE" altLang="de-DE">
              <a:latin typeface="+mn-lt"/>
              <a:cs typeface="+mn-cs"/>
            </a:endParaRPr>
          </a:p>
        </p:txBody>
      </p:sp>
    </p:spTree>
    <p:extLst>
      <p:ext uri="{BB962C8B-B14F-4D97-AF65-F5344CB8AC3E}">
        <p14:creationId xmlns:p14="http://schemas.microsoft.com/office/powerpoint/2010/main" val="8445024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Cvičení proti přemítání 2:</a:t>
            </a:r>
            <a:r>
              <a:rPr lang="en-US" altLang="de-DE" sz="3600" dirty="0">
                <a:latin typeface="+mn-lt"/>
                <a:ea typeface="+mn-ea"/>
                <a:cs typeface="+mn-cs"/>
              </a:rPr>
              <a:t> </a:t>
            </a:r>
            <a:r>
              <a:rPr lang="cs-CZ" altLang="de-DE" sz="3600" dirty="0">
                <a:latin typeface="+mn-lt"/>
                <a:ea typeface="+mn-ea"/>
                <a:cs typeface="+mn-cs"/>
              </a:rPr>
              <a:t>Tělesné rozptýlení</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tabLst>
                <a:tab pos="84137" algn="l"/>
              </a:tabLst>
              <a:defRPr/>
            </a:pPr>
            <a:r>
              <a:rPr lang="cs-CZ" sz="2400" dirty="0">
                <a:solidFill>
                  <a:srgbClr val="004992"/>
                </a:solidFill>
              </a:rPr>
              <a:t>Tělesné cvičení</a:t>
            </a:r>
            <a:endParaRPr lang="de-DE" sz="2400" dirty="0">
              <a:solidFill>
                <a:srgbClr val="004992"/>
              </a:solidFill>
            </a:endParaRPr>
          </a:p>
          <a:p>
            <a:pPr marL="457200" indent="-457200">
              <a:lnSpc>
                <a:spcPct val="100000"/>
              </a:lnSpc>
              <a:spcBef>
                <a:spcPts val="1200"/>
              </a:spcBef>
              <a:buFont typeface="+mj-lt"/>
              <a:buAutoNum type="arabicPeriod"/>
              <a:tabLst>
                <a:tab pos="84137" algn="l"/>
              </a:tabLst>
              <a:defRPr/>
            </a:pPr>
            <a:r>
              <a:rPr lang="cs-CZ" sz="2400" dirty="0">
                <a:solidFill>
                  <a:srgbClr val="333333"/>
                </a:solidFill>
              </a:rPr>
              <a:t>Postavte se</a:t>
            </a:r>
            <a:r>
              <a:rPr lang="de-DE" sz="2400" dirty="0">
                <a:solidFill>
                  <a:srgbClr val="333333"/>
                </a:solidFill>
              </a:rPr>
              <a:t>!</a:t>
            </a:r>
          </a:p>
          <a:p>
            <a:pPr marL="457200" indent="-457200">
              <a:lnSpc>
                <a:spcPct val="100000"/>
              </a:lnSpc>
              <a:spcBef>
                <a:spcPts val="1200"/>
              </a:spcBef>
              <a:buFont typeface="+mj-lt"/>
              <a:buAutoNum type="arabicPeriod"/>
              <a:tabLst>
                <a:tab pos="84137" algn="l"/>
              </a:tabLst>
              <a:defRPr/>
            </a:pPr>
            <a:r>
              <a:rPr lang="cs-CZ" sz="2400" dirty="0">
                <a:solidFill>
                  <a:srgbClr val="333333"/>
                </a:solidFill>
              </a:rPr>
              <a:t>Dejte si levou ruku na pravé rameno</a:t>
            </a:r>
            <a:endParaRPr lang="de-DE" sz="2400" dirty="0">
              <a:solidFill>
                <a:srgbClr val="333333"/>
              </a:solidFill>
            </a:endParaRPr>
          </a:p>
          <a:p>
            <a:pPr marL="457200" indent="-457200">
              <a:lnSpc>
                <a:spcPct val="100000"/>
              </a:lnSpc>
              <a:spcBef>
                <a:spcPts val="1200"/>
              </a:spcBef>
              <a:buFont typeface="+mj-lt"/>
              <a:buAutoNum type="arabicPeriod"/>
              <a:tabLst>
                <a:tab pos="84137" algn="l"/>
              </a:tabLst>
              <a:defRPr/>
            </a:pPr>
            <a:r>
              <a:rPr lang="cs-CZ" sz="2400" dirty="0">
                <a:solidFill>
                  <a:srgbClr val="333333"/>
                </a:solidFill>
              </a:rPr>
              <a:t>Dejte si pravou ruku na levé rameno</a:t>
            </a:r>
            <a:endParaRPr lang="de-DE" sz="2400" dirty="0">
              <a:solidFill>
                <a:srgbClr val="333333"/>
              </a:solidFill>
            </a:endParaRPr>
          </a:p>
          <a:p>
            <a:pPr marL="457200" indent="-457200">
              <a:lnSpc>
                <a:spcPct val="100000"/>
              </a:lnSpc>
              <a:spcBef>
                <a:spcPts val="1200"/>
              </a:spcBef>
              <a:buFont typeface="+mj-lt"/>
              <a:buAutoNum type="arabicPeriod"/>
              <a:tabLst>
                <a:tab pos="84137" algn="l"/>
              </a:tabLst>
              <a:defRPr/>
            </a:pPr>
            <a:r>
              <a:rPr lang="cs-CZ" sz="2400" dirty="0">
                <a:solidFill>
                  <a:srgbClr val="333333"/>
                </a:solidFill>
              </a:rPr>
              <a:t>Zvedněte jednu nohu</a:t>
            </a:r>
            <a:r>
              <a:rPr lang="de-DE" sz="2400" dirty="0">
                <a:solidFill>
                  <a:srgbClr val="333333"/>
                </a:solidFill>
              </a:rPr>
              <a:t>...</a:t>
            </a:r>
          </a:p>
          <a:p>
            <a:pPr marL="457200" indent="-457200">
              <a:lnSpc>
                <a:spcPct val="100000"/>
              </a:lnSpc>
              <a:spcBef>
                <a:spcPts val="1200"/>
              </a:spcBef>
              <a:buFont typeface="+mj-lt"/>
              <a:buAutoNum type="arabicPeriod"/>
              <a:tabLst>
                <a:tab pos="84137" algn="l"/>
              </a:tabLst>
              <a:defRPr/>
            </a:pPr>
            <a:r>
              <a:rPr lang="de-DE" sz="2400" dirty="0">
                <a:solidFill>
                  <a:srgbClr val="333333"/>
                </a:solidFill>
              </a:rPr>
              <a:t>... </a:t>
            </a:r>
            <a:r>
              <a:rPr lang="cs-CZ" sz="2400" dirty="0">
                <a:solidFill>
                  <a:srgbClr val="333333"/>
                </a:solidFill>
              </a:rPr>
              <a:t>a zakružte jí dokola</a:t>
            </a:r>
            <a:endParaRPr lang="de-DE" sz="2400" dirty="0">
              <a:solidFill>
                <a:srgbClr val="333333"/>
              </a:solidFill>
            </a:endParaRPr>
          </a:p>
          <a:p>
            <a:pPr>
              <a:lnSpc>
                <a:spcPct val="100000"/>
              </a:lnSpc>
              <a:spcBef>
                <a:spcPts val="1200"/>
              </a:spcBef>
              <a:tabLst>
                <a:tab pos="84137" algn="l"/>
              </a:tabLst>
              <a:defRPr/>
            </a:pPr>
            <a:r>
              <a:rPr lang="cs-CZ" sz="2400" dirty="0">
                <a:solidFill>
                  <a:srgbClr val="004992"/>
                </a:solidFill>
              </a:rPr>
              <a:t>Protože jste se museli soustředit na toto cvičení,</a:t>
            </a:r>
            <a:r>
              <a:rPr lang="de-DE" sz="2400" dirty="0">
                <a:solidFill>
                  <a:srgbClr val="004992"/>
                </a:solidFill>
              </a:rPr>
              <a:t> </a:t>
            </a:r>
            <a:r>
              <a:rPr lang="cs-CZ" sz="2400" dirty="0">
                <a:solidFill>
                  <a:srgbClr val="004992"/>
                </a:solidFill>
              </a:rPr>
              <a:t>pomohlo vám to přerušit nekonečný kolotoč vašich přemítavých myšlenek</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31CEDF72-601B-4766-94F1-4C8F5126C7D1}" type="slidenum">
              <a:rPr lang="de-DE" altLang="de-DE" smtClean="0">
                <a:latin typeface="+mn-lt"/>
                <a:cs typeface="+mn-cs"/>
              </a:rPr>
              <a:pPr/>
              <a:t>37</a:t>
            </a:fld>
            <a:endParaRPr lang="de-DE" altLang="de-DE">
              <a:latin typeface="+mn-lt"/>
              <a:cs typeface="+mn-cs"/>
            </a:endParaRPr>
          </a:p>
        </p:txBody>
      </p:sp>
    </p:spTree>
    <p:extLst>
      <p:ext uri="{BB962C8B-B14F-4D97-AF65-F5344CB8AC3E}">
        <p14:creationId xmlns:p14="http://schemas.microsoft.com/office/powerpoint/2010/main" val="1389736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Tipy jak si zvýšit sebevědomí</a:t>
            </a:r>
            <a:endParaRPr lang="de-DE" altLang="de-DE" sz="360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cs-CZ" sz="2400" dirty="0">
                <a:solidFill>
                  <a:srgbClr val="333333"/>
                </a:solidFill>
              </a:rPr>
              <a:t>Sdělujte druhým lidem svá vlastní přání</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31CEDF72-601B-4766-94F1-4C8F5126C7D1}" type="slidenum">
              <a:rPr lang="de-DE" altLang="de-DE" smtClean="0">
                <a:latin typeface="+mn-lt"/>
                <a:cs typeface="+mn-cs"/>
              </a:rPr>
              <a:pPr/>
              <a:t>38</a:t>
            </a:fld>
            <a:endParaRPr lang="de-DE" altLang="de-DE">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Tipy jak si zvýšit sebevědomí</a:t>
            </a:r>
            <a:endParaRPr lang="de-DE" altLang="de-DE" sz="360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cs-CZ" sz="2400" dirty="0">
                <a:solidFill>
                  <a:srgbClr val="333333"/>
                </a:solidFill>
              </a:rPr>
              <a:t>Sdělujte druhým lidem svá vlastní přání</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Snažte se mluvit nahlas a </a:t>
            </a:r>
            <a:r>
              <a:rPr lang="cs-CZ" sz="2400">
                <a:solidFill>
                  <a:srgbClr val="333333"/>
                </a:solidFill>
              </a:rPr>
              <a:t>jasně</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31CEDF72-601B-4766-94F1-4C8F5126C7D1}" type="slidenum">
              <a:rPr lang="de-DE" altLang="de-DE" smtClean="0">
                <a:latin typeface="+mn-lt"/>
                <a:cs typeface="+mn-cs"/>
              </a:rPr>
              <a:pPr/>
              <a:t>39</a:t>
            </a:fld>
            <a:endParaRPr lang="de-DE" altLang="de-DE">
              <a:latin typeface="+mn-lt"/>
              <a:cs typeface="+mn-cs"/>
            </a:endParaRPr>
          </a:p>
        </p:txBody>
      </p:sp>
    </p:spTree>
    <p:extLst>
      <p:ext uri="{BB962C8B-B14F-4D97-AF65-F5344CB8AC3E}">
        <p14:creationId xmlns:p14="http://schemas.microsoft.com/office/powerpoint/2010/main" val="2664382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Tipy jak si zvýšit sebevědomí</a:t>
            </a:r>
            <a:endParaRPr lang="de-DE" altLang="de-DE" sz="360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cs-CZ" sz="2400" dirty="0">
                <a:solidFill>
                  <a:srgbClr val="333333"/>
                </a:solidFill>
              </a:rPr>
              <a:t>Sdělujte druhým lidem svá vlastní přání</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Snažte se mluvit nahlas a jasně</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Udržujte oční kontakt</a:t>
            </a:r>
            <a:r>
              <a:rPr lang="de-DE" sz="2400" dirty="0">
                <a:solidFill>
                  <a:srgbClr val="333333"/>
                </a:solidFill>
              </a:rPr>
              <a:t> (</a:t>
            </a:r>
            <a:r>
              <a:rPr lang="cs-CZ" sz="2400" dirty="0">
                <a:solidFill>
                  <a:srgbClr val="333333"/>
                </a:solidFill>
              </a:rPr>
              <a:t>nejdříve začněte u lidí, které znáte</a:t>
            </a:r>
            <a:r>
              <a:rPr lang="de-DE" sz="2400" dirty="0">
                <a:solidFill>
                  <a:srgbClr val="333333"/>
                </a:solidFill>
              </a:rPr>
              <a:t>, </a:t>
            </a:r>
            <a:r>
              <a:rPr lang="cs-CZ" sz="2400" dirty="0">
                <a:solidFill>
                  <a:srgbClr val="333333"/>
                </a:solidFill>
              </a:rPr>
              <a:t>pak to uplatněte i u cizích </a:t>
            </a:r>
            <a:r>
              <a:rPr lang="cs-CZ" sz="2400">
                <a:solidFill>
                  <a:srgbClr val="333333"/>
                </a:solidFill>
              </a:rPr>
              <a:t>lidí</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31CEDF72-601B-4766-94F1-4C8F5126C7D1}" type="slidenum">
              <a:rPr lang="de-DE" altLang="de-DE" smtClean="0">
                <a:latin typeface="+mn-lt"/>
                <a:cs typeface="+mn-cs"/>
              </a:rPr>
              <a:pPr/>
              <a:t>40</a:t>
            </a:fld>
            <a:endParaRPr lang="de-DE" altLang="de-DE">
              <a:latin typeface="+mn-lt"/>
              <a:cs typeface="+mn-cs"/>
            </a:endParaRPr>
          </a:p>
        </p:txBody>
      </p:sp>
    </p:spTree>
    <p:extLst>
      <p:ext uri="{BB962C8B-B14F-4D97-AF65-F5344CB8AC3E}">
        <p14:creationId xmlns:p14="http://schemas.microsoft.com/office/powerpoint/2010/main" val="2805532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Tipy jak si zvýšit sebevědomí</a:t>
            </a:r>
            <a:endParaRPr lang="de-DE" altLang="de-DE" sz="360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tabLst>
                <a:tab pos="84137" algn="l"/>
              </a:tabLst>
              <a:defRPr/>
            </a:pPr>
            <a:r>
              <a:rPr lang="cs-CZ" sz="2400" dirty="0">
                <a:solidFill>
                  <a:srgbClr val="333333"/>
                </a:solidFill>
              </a:rPr>
              <a:t>Sdělujte druhým lidem svá vlastní přání</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Snažte se mluvit nahlas a jasně</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Udržujte oční kontakt</a:t>
            </a:r>
            <a:r>
              <a:rPr lang="de-DE" sz="2400" dirty="0">
                <a:solidFill>
                  <a:srgbClr val="333333"/>
                </a:solidFill>
              </a:rPr>
              <a:t> (</a:t>
            </a:r>
            <a:r>
              <a:rPr lang="cs-CZ" sz="2400" dirty="0">
                <a:solidFill>
                  <a:srgbClr val="333333"/>
                </a:solidFill>
              </a:rPr>
              <a:t>nejdříve začněte u lidí, které znáte</a:t>
            </a:r>
            <a:r>
              <a:rPr lang="de-DE" sz="2400" dirty="0">
                <a:solidFill>
                  <a:srgbClr val="333333"/>
                </a:solidFill>
              </a:rPr>
              <a:t>, </a:t>
            </a:r>
            <a:r>
              <a:rPr lang="cs-CZ" sz="2400" dirty="0">
                <a:solidFill>
                  <a:srgbClr val="333333"/>
                </a:solidFill>
              </a:rPr>
              <a:t>pak to uplatněte i u cizích lidí</a:t>
            </a:r>
            <a:r>
              <a:rPr lang="de-DE" sz="2400" dirty="0">
                <a:solidFill>
                  <a:srgbClr val="333333"/>
                </a:solidFill>
              </a:rPr>
              <a:t>).</a:t>
            </a:r>
          </a:p>
          <a:p>
            <a:pPr marL="342900" indent="-342900">
              <a:buClr>
                <a:srgbClr val="333333"/>
              </a:buClr>
              <a:buFont typeface="WingDings"/>
              <a:buChar char=""/>
              <a:tabLst>
                <a:tab pos="84137" algn="l"/>
              </a:tabLst>
              <a:defRPr/>
            </a:pPr>
            <a:r>
              <a:rPr lang="cs-CZ" sz="2400" dirty="0">
                <a:solidFill>
                  <a:srgbClr val="333333"/>
                </a:solidFill>
              </a:rPr>
              <a:t>Stůjte zpříma</a:t>
            </a:r>
            <a:r>
              <a:rPr lang="de-DE" sz="2400" dirty="0">
                <a:solidFill>
                  <a:srgbClr val="333333"/>
                </a:solidFill>
              </a:rPr>
              <a:t>: </a:t>
            </a:r>
            <a:r>
              <a:rPr lang="cs-CZ" sz="2400" dirty="0">
                <a:solidFill>
                  <a:srgbClr val="333333"/>
                </a:solidFill>
              </a:rPr>
              <a:t>Pamatujte, jaký vliv má vzpřímený postoj na vaše sebevědomí a na lidi kolem vás!</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31CEDF72-601B-4766-94F1-4C8F5126C7D1}" type="slidenum">
              <a:rPr lang="de-DE" altLang="de-DE" smtClean="0">
                <a:latin typeface="+mn-lt"/>
                <a:cs typeface="+mn-cs"/>
              </a:rPr>
              <a:pPr/>
              <a:t>41</a:t>
            </a:fld>
            <a:endParaRPr lang="de-DE" altLang="de-DE">
              <a:latin typeface="+mn-lt"/>
              <a:cs typeface="+mn-cs"/>
            </a:endParaRPr>
          </a:p>
        </p:txBody>
      </p:sp>
    </p:spTree>
    <p:extLst>
      <p:ext uri="{BB962C8B-B14F-4D97-AF65-F5344CB8AC3E}">
        <p14:creationId xmlns:p14="http://schemas.microsoft.com/office/powerpoint/2010/main" val="212617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Domácí cvičení</a:t>
            </a:r>
            <a:endParaRPr lang="de-DE" altLang="de-DE" sz="3600">
              <a:latin typeface="+mn-lt"/>
              <a:ea typeface="+mn-ea"/>
              <a:cs typeface="+mn-cs"/>
            </a:endParaRPr>
          </a:p>
        </p:txBody>
      </p:sp>
      <p:sp>
        <p:nvSpPr>
          <p:cNvPr id="58371" name="Inhaltsplatzhalter 2"/>
          <p:cNvSpPr>
            <a:spLocks noGrp="1"/>
          </p:cNvSpPr>
          <p:nvPr>
            <p:ph idx="1"/>
          </p:nvPr>
        </p:nvSpPr>
        <p:spPr/>
        <p:txBody>
          <a:bodyPr>
            <a:noAutofit/>
          </a:bodyPr>
          <a:lstStyle/>
          <a:p>
            <a:pPr>
              <a:lnSpc>
                <a:spcPct val="100000"/>
              </a:lnSpc>
              <a:spcBef>
                <a:spcPts val="1200"/>
              </a:spcBef>
              <a:defRPr/>
            </a:pPr>
            <a:r>
              <a:rPr lang="cs-CZ" altLang="de-DE" sz="2000" dirty="0">
                <a:solidFill>
                  <a:srgbClr val="004992"/>
                </a:solidFill>
              </a:rPr>
              <a:t>Tipy, jak ocenit pozitivní věci, které se vám během dne přihodí</a:t>
            </a:r>
            <a:r>
              <a:rPr lang="de-DE" altLang="de-DE" sz="2000" dirty="0">
                <a:solidFill>
                  <a:srgbClr val="004992"/>
                </a:solidFill>
              </a:rPr>
              <a:t>:</a:t>
            </a:r>
          </a:p>
          <a:p>
            <a:pPr marL="342900" indent="-342900">
              <a:lnSpc>
                <a:spcPct val="100000"/>
              </a:lnSpc>
              <a:spcBef>
                <a:spcPts val="1200"/>
              </a:spcBef>
              <a:buClr>
                <a:srgbClr val="333333"/>
              </a:buClr>
              <a:buFont typeface="WingDings"/>
              <a:buChar char=""/>
              <a:defRPr/>
            </a:pPr>
            <a:r>
              <a:rPr lang="cs-CZ" altLang="de-DE" sz="2000" dirty="0">
                <a:solidFill>
                  <a:srgbClr val="333333"/>
                </a:solidFill>
              </a:rPr>
              <a:t>Když odcházíte z domu, dejte si do pravé kapsy své bundy hrst drobných předmětů </a:t>
            </a:r>
            <a:r>
              <a:rPr lang="de-DE" altLang="de-DE" sz="2000" dirty="0">
                <a:solidFill>
                  <a:srgbClr val="333333"/>
                </a:solidFill>
              </a:rPr>
              <a:t>(</a:t>
            </a:r>
            <a:r>
              <a:rPr lang="cs-CZ" altLang="de-DE" sz="2000" dirty="0">
                <a:solidFill>
                  <a:srgbClr val="333333"/>
                </a:solidFill>
              </a:rPr>
              <a:t>kamínků, kuliček, fazolek atd.</a:t>
            </a:r>
            <a:r>
              <a:rPr lang="de-DE" altLang="de-DE" sz="2000" dirty="0">
                <a:solidFill>
                  <a:srgbClr val="333333"/>
                </a:solidFill>
              </a:rPr>
              <a:t>).</a:t>
            </a:r>
          </a:p>
          <a:p>
            <a:pPr marL="342900" indent="-342900">
              <a:lnSpc>
                <a:spcPct val="100000"/>
              </a:lnSpc>
              <a:spcBef>
                <a:spcPts val="1200"/>
              </a:spcBef>
              <a:buClr>
                <a:srgbClr val="333333"/>
              </a:buClr>
              <a:buFont typeface="WingDings"/>
              <a:buChar char=""/>
              <a:defRPr/>
            </a:pPr>
            <a:r>
              <a:rPr lang="cs-CZ" altLang="de-DE" sz="2000" dirty="0">
                <a:solidFill>
                  <a:srgbClr val="333333"/>
                </a:solidFill>
              </a:rPr>
              <a:t>Pokaždé, když se stane něco pozitivního </a:t>
            </a:r>
            <a:r>
              <a:rPr lang="de-DE" altLang="de-DE" sz="2000" dirty="0">
                <a:solidFill>
                  <a:srgbClr val="333333"/>
                </a:solidFill>
              </a:rPr>
              <a:t>(</a:t>
            </a:r>
            <a:r>
              <a:rPr lang="cs-CZ" altLang="de-DE" sz="2000" dirty="0">
                <a:solidFill>
                  <a:srgbClr val="333333"/>
                </a:solidFill>
              </a:rPr>
              <a:t>např. se na vás usměje přítel, s někým si pěkně popovídáte,</a:t>
            </a:r>
            <a:r>
              <a:rPr lang="de-DE" altLang="de-DE" sz="2000" dirty="0">
                <a:solidFill>
                  <a:srgbClr val="333333"/>
                </a:solidFill>
              </a:rPr>
              <a:t> </a:t>
            </a:r>
            <a:r>
              <a:rPr lang="cs-CZ" altLang="de-DE" sz="2000" dirty="0">
                <a:solidFill>
                  <a:srgbClr val="333333"/>
                </a:solidFill>
              </a:rPr>
              <a:t>chutnalo vám jídlo, udělali jste někomu radost atd.</a:t>
            </a:r>
            <a:r>
              <a:rPr lang="de-DE" altLang="de-DE" sz="2000" dirty="0">
                <a:solidFill>
                  <a:srgbClr val="333333"/>
                </a:solidFill>
              </a:rPr>
              <a:t>..), </a:t>
            </a:r>
            <a:r>
              <a:rPr lang="cs-CZ" altLang="de-DE" sz="2000" dirty="0">
                <a:solidFill>
                  <a:srgbClr val="333333"/>
                </a:solidFill>
              </a:rPr>
              <a:t>přesuňte jeden předmět z pravé kapsy do levé</a:t>
            </a:r>
            <a:r>
              <a:rPr lang="de-DE" altLang="de-DE" sz="2000" dirty="0">
                <a:solidFill>
                  <a:srgbClr val="333333"/>
                </a:solidFill>
              </a:rPr>
              <a:t>.</a:t>
            </a:r>
          </a:p>
          <a:p>
            <a:pPr marL="342900" indent="-342900">
              <a:lnSpc>
                <a:spcPct val="100000"/>
              </a:lnSpc>
              <a:spcBef>
                <a:spcPts val="1200"/>
              </a:spcBef>
              <a:buClr>
                <a:srgbClr val="333333"/>
              </a:buClr>
              <a:buFont typeface="WingDings"/>
              <a:buChar char=""/>
              <a:defRPr/>
            </a:pPr>
            <a:r>
              <a:rPr lang="cs-CZ" altLang="de-DE" sz="2000" dirty="0">
                <a:solidFill>
                  <a:srgbClr val="333333"/>
                </a:solidFill>
              </a:rPr>
              <a:t>Když pak večer doma v klidu sedíte,</a:t>
            </a:r>
            <a:r>
              <a:rPr lang="de-DE" altLang="de-DE" sz="2000" dirty="0">
                <a:solidFill>
                  <a:srgbClr val="333333"/>
                </a:solidFill>
              </a:rPr>
              <a:t> </a:t>
            </a:r>
            <a:r>
              <a:rPr lang="cs-CZ" altLang="de-DE" sz="2000" dirty="0">
                <a:solidFill>
                  <a:srgbClr val="333333"/>
                </a:solidFill>
              </a:rPr>
              <a:t>vyndávejte postupně jeden za druhým předměty z levé kapsy a u každého si připomeňte, co vás během dne potkalo pěkného</a:t>
            </a:r>
            <a:r>
              <a:rPr lang="de-DE" altLang="de-DE" sz="2000" dirty="0">
                <a:solidFill>
                  <a:srgbClr val="333333"/>
                </a:solidFill>
              </a:rPr>
              <a:t>.</a:t>
            </a:r>
          </a:p>
          <a:p>
            <a:pPr marL="342900" indent="-342900">
              <a:lnSpc>
                <a:spcPct val="100000"/>
              </a:lnSpc>
              <a:spcBef>
                <a:spcPts val="1200"/>
              </a:spcBef>
              <a:buClr>
                <a:srgbClr val="333333"/>
              </a:buClr>
              <a:buFont typeface="WingDings"/>
              <a:buChar char=""/>
              <a:defRPr/>
            </a:pPr>
            <a:r>
              <a:rPr lang="cs-CZ" altLang="de-DE" sz="2000" dirty="0">
                <a:solidFill>
                  <a:srgbClr val="333333"/>
                </a:solidFill>
              </a:rPr>
              <a:t>Když to budete dělat, budete si lépe pamatovat tyto pěkné a příjemné zážitky a znovu si je prožijete</a:t>
            </a:r>
            <a:r>
              <a:rPr lang="de-DE" altLang="de-DE" sz="2000" dirty="0">
                <a:solidFill>
                  <a:srgbClr val="333333"/>
                </a:solidFill>
              </a:rPr>
              <a:t>. </a:t>
            </a:r>
            <a:r>
              <a:rPr lang="cs-CZ" altLang="de-DE" sz="2000" dirty="0">
                <a:solidFill>
                  <a:srgbClr val="333333"/>
                </a:solidFill>
              </a:rPr>
              <a:t>Často si bohužel příjemných</a:t>
            </a:r>
            <a:r>
              <a:rPr lang="de-DE" altLang="de-DE" sz="2000" dirty="0">
                <a:solidFill>
                  <a:srgbClr val="333333"/>
                </a:solidFill>
              </a:rPr>
              <a:t> </a:t>
            </a:r>
            <a:r>
              <a:rPr lang="cs-CZ" altLang="de-DE" sz="2000" dirty="0">
                <a:solidFill>
                  <a:srgbClr val="333333"/>
                </a:solidFill>
              </a:rPr>
              <a:t>zážitků ani nevšimneme a příliš rychle na ně zapomínáme</a:t>
            </a:r>
            <a:r>
              <a:rPr lang="de-DE" altLang="de-DE" sz="20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42</a:t>
            </a:fld>
            <a:endParaRPr lang="de-DE" altLang="de-DE">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el 1"/>
          <p:cNvSpPr>
            <a:spLocks noGrp="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Domácí cvičení</a:t>
            </a:r>
            <a:endParaRPr lang="de-DE" altLang="de-DE" sz="3600">
              <a:latin typeface="+mn-lt"/>
              <a:ea typeface="+mn-ea"/>
              <a:cs typeface="+mn-cs"/>
            </a:endParaRPr>
          </a:p>
        </p:txBody>
      </p:sp>
      <p:sp>
        <p:nvSpPr>
          <p:cNvPr id="58371" name="Inhaltsplatzhalter 2"/>
          <p:cNvSpPr>
            <a:spLocks noGrp="1"/>
          </p:cNvSpPr>
          <p:nvPr>
            <p:ph idx="1"/>
          </p:nvPr>
        </p:nvSpPr>
        <p:spPr/>
        <p:txBody>
          <a:bodyPr>
            <a:noAutofit/>
          </a:bodyPr>
          <a:lstStyle/>
          <a:p>
            <a:pPr>
              <a:lnSpc>
                <a:spcPct val="100000"/>
              </a:lnSpc>
              <a:spcBef>
                <a:spcPts val="1200"/>
              </a:spcBef>
              <a:defRPr/>
            </a:pPr>
            <a:r>
              <a:rPr lang="cs-CZ" altLang="de-DE" sz="2000" dirty="0">
                <a:solidFill>
                  <a:srgbClr val="004992"/>
                </a:solidFill>
              </a:rPr>
              <a:t>Tipy, jak ocenit pozitivní věci, které se vám během dne přihodí</a:t>
            </a:r>
            <a:r>
              <a:rPr lang="de-DE" altLang="de-DE" sz="2000" dirty="0">
                <a:solidFill>
                  <a:srgbClr val="004992"/>
                </a:solidFill>
              </a:rPr>
              <a:t>:</a:t>
            </a:r>
          </a:p>
          <a:p>
            <a:pPr marL="342900" indent="-342900">
              <a:lnSpc>
                <a:spcPct val="100000"/>
              </a:lnSpc>
              <a:spcBef>
                <a:spcPts val="1200"/>
              </a:spcBef>
              <a:buClr>
                <a:srgbClr val="333333"/>
              </a:buClr>
              <a:buFont typeface="WingDings"/>
              <a:buChar char=""/>
              <a:defRPr/>
            </a:pPr>
            <a:r>
              <a:rPr lang="cs-CZ" altLang="de-DE" sz="2000" dirty="0">
                <a:solidFill>
                  <a:srgbClr val="333333"/>
                </a:solidFill>
              </a:rPr>
              <a:t>Když odcházíte z domu, dejte si do pravé kapsy své bundy hrst drobných předmětů </a:t>
            </a:r>
            <a:r>
              <a:rPr lang="de-DE" altLang="de-DE" sz="2000" dirty="0">
                <a:solidFill>
                  <a:srgbClr val="333333"/>
                </a:solidFill>
              </a:rPr>
              <a:t>(</a:t>
            </a:r>
            <a:r>
              <a:rPr lang="cs-CZ" altLang="de-DE" sz="2000" dirty="0">
                <a:solidFill>
                  <a:srgbClr val="333333"/>
                </a:solidFill>
              </a:rPr>
              <a:t>kamínků, kuliček, fazolek atd.</a:t>
            </a:r>
            <a:r>
              <a:rPr lang="de-DE" altLang="de-DE" sz="2000" dirty="0">
                <a:solidFill>
                  <a:srgbClr val="333333"/>
                </a:solidFill>
              </a:rPr>
              <a:t>).</a:t>
            </a:r>
          </a:p>
          <a:p>
            <a:pPr marL="342900" indent="-342900">
              <a:lnSpc>
                <a:spcPct val="100000"/>
              </a:lnSpc>
              <a:spcBef>
                <a:spcPts val="1200"/>
              </a:spcBef>
              <a:buClr>
                <a:srgbClr val="333333"/>
              </a:buClr>
              <a:buFont typeface="WingDings"/>
              <a:buChar char=""/>
              <a:defRPr/>
            </a:pPr>
            <a:r>
              <a:rPr lang="cs-CZ" altLang="de-DE" sz="2000" dirty="0">
                <a:solidFill>
                  <a:srgbClr val="333333"/>
                </a:solidFill>
              </a:rPr>
              <a:t>Pokaždé, když se stane něco pozitivního </a:t>
            </a:r>
            <a:r>
              <a:rPr lang="de-DE" altLang="de-DE" sz="2000" dirty="0">
                <a:solidFill>
                  <a:srgbClr val="333333"/>
                </a:solidFill>
              </a:rPr>
              <a:t>(</a:t>
            </a:r>
            <a:r>
              <a:rPr lang="cs-CZ" altLang="de-DE" sz="2000" dirty="0">
                <a:solidFill>
                  <a:srgbClr val="333333"/>
                </a:solidFill>
              </a:rPr>
              <a:t>např. se na vás usměje přítel, s někým si pěkně popovídáte,</a:t>
            </a:r>
            <a:r>
              <a:rPr lang="de-DE" altLang="de-DE" sz="2000" dirty="0">
                <a:solidFill>
                  <a:srgbClr val="333333"/>
                </a:solidFill>
              </a:rPr>
              <a:t> </a:t>
            </a:r>
            <a:r>
              <a:rPr lang="cs-CZ" altLang="de-DE" sz="2000" dirty="0">
                <a:solidFill>
                  <a:srgbClr val="333333"/>
                </a:solidFill>
              </a:rPr>
              <a:t>chutnalo vám jídlo, udělali jste někomu radost atd.</a:t>
            </a:r>
            <a:r>
              <a:rPr lang="de-DE" altLang="de-DE" sz="2000" dirty="0">
                <a:solidFill>
                  <a:srgbClr val="333333"/>
                </a:solidFill>
              </a:rPr>
              <a:t>..), </a:t>
            </a:r>
            <a:r>
              <a:rPr lang="cs-CZ" altLang="de-DE" sz="2000" dirty="0">
                <a:solidFill>
                  <a:srgbClr val="333333"/>
                </a:solidFill>
              </a:rPr>
              <a:t>přesuňte jeden předmět z pravé kapsy do levé</a:t>
            </a:r>
            <a:r>
              <a:rPr lang="de-DE" altLang="de-DE" sz="2000" dirty="0">
                <a:solidFill>
                  <a:srgbClr val="333333"/>
                </a:solidFill>
              </a:rPr>
              <a:t>.</a:t>
            </a:r>
          </a:p>
          <a:p>
            <a:pPr marL="342900" indent="-342900">
              <a:lnSpc>
                <a:spcPct val="100000"/>
              </a:lnSpc>
              <a:spcBef>
                <a:spcPts val="1200"/>
              </a:spcBef>
              <a:buClr>
                <a:srgbClr val="333333"/>
              </a:buClr>
              <a:buFont typeface="WingDings"/>
              <a:buChar char=""/>
              <a:defRPr/>
            </a:pPr>
            <a:r>
              <a:rPr lang="cs-CZ" altLang="de-DE" sz="2000" dirty="0">
                <a:solidFill>
                  <a:srgbClr val="333333"/>
                </a:solidFill>
              </a:rPr>
              <a:t>Když pak večer doma v klidu sedíte,</a:t>
            </a:r>
            <a:r>
              <a:rPr lang="de-DE" altLang="de-DE" sz="2000" dirty="0">
                <a:solidFill>
                  <a:srgbClr val="333333"/>
                </a:solidFill>
              </a:rPr>
              <a:t> </a:t>
            </a:r>
            <a:r>
              <a:rPr lang="cs-CZ" altLang="de-DE" sz="2000" dirty="0">
                <a:solidFill>
                  <a:srgbClr val="333333"/>
                </a:solidFill>
              </a:rPr>
              <a:t>vyndávejte postupně jeden za druhým předměty z levé kapsy a u každého si připomeňte, co vás během dne potkalo pěkného</a:t>
            </a:r>
            <a:r>
              <a:rPr lang="de-DE" altLang="de-DE" sz="2000" dirty="0">
                <a:solidFill>
                  <a:srgbClr val="333333"/>
                </a:solidFill>
              </a:rPr>
              <a:t>.</a:t>
            </a:r>
          </a:p>
          <a:p>
            <a:pPr marL="342900" indent="-342900">
              <a:lnSpc>
                <a:spcPct val="100000"/>
              </a:lnSpc>
              <a:spcBef>
                <a:spcPts val="1200"/>
              </a:spcBef>
              <a:buClr>
                <a:srgbClr val="333333"/>
              </a:buClr>
              <a:buFont typeface="WingDings"/>
              <a:buChar char=""/>
              <a:defRPr/>
            </a:pPr>
            <a:r>
              <a:rPr lang="cs-CZ" altLang="de-DE" sz="2000" dirty="0">
                <a:solidFill>
                  <a:srgbClr val="333333"/>
                </a:solidFill>
              </a:rPr>
              <a:t>Když to budete dělat, budete si lépe pamatovat tyto pěkné a příjemné zážitky a znovu si je prožijete</a:t>
            </a:r>
            <a:r>
              <a:rPr lang="de-DE" altLang="de-DE" sz="2000" dirty="0">
                <a:solidFill>
                  <a:srgbClr val="333333"/>
                </a:solidFill>
              </a:rPr>
              <a:t>. </a:t>
            </a:r>
            <a:r>
              <a:rPr lang="cs-CZ" altLang="de-DE" sz="2000" dirty="0">
                <a:solidFill>
                  <a:srgbClr val="333333"/>
                </a:solidFill>
              </a:rPr>
              <a:t>Často si bohužel příjemných</a:t>
            </a:r>
            <a:r>
              <a:rPr lang="de-DE" altLang="de-DE" sz="2000" dirty="0">
                <a:solidFill>
                  <a:srgbClr val="333333"/>
                </a:solidFill>
              </a:rPr>
              <a:t> </a:t>
            </a:r>
            <a:r>
              <a:rPr lang="cs-CZ" altLang="de-DE" sz="2000" dirty="0">
                <a:solidFill>
                  <a:srgbClr val="333333"/>
                </a:solidFill>
              </a:rPr>
              <a:t>zážitků ani nevšimneme a příliš rychle na ně zapomínáme</a:t>
            </a:r>
            <a:r>
              <a:rPr lang="de-DE" altLang="de-DE" sz="2000" dirty="0">
                <a:solidFill>
                  <a:srgbClr val="333333"/>
                </a:solidFill>
              </a:rPr>
              <a:t>.</a:t>
            </a:r>
          </a:p>
          <a:p>
            <a:pPr>
              <a:defRPr/>
            </a:pPr>
            <a:r>
              <a:rPr lang="cs-CZ" altLang="de-DE" sz="2000" dirty="0">
                <a:solidFill>
                  <a:srgbClr val="004992"/>
                </a:solidFill>
              </a:rPr>
              <a:t>Znáte nějaké další způsoby, jak si všímat a pamatovat příjemné zážitky, které vás během dne potkají</a:t>
            </a:r>
            <a:r>
              <a:rPr lang="de-DE" altLang="de-DE" sz="20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43</a:t>
            </a:fld>
            <a:endParaRPr lang="de-DE" altLang="de-DE">
              <a:latin typeface="+mn-lt"/>
              <a:cs typeface="+mn-cs"/>
            </a:endParaRPr>
          </a:p>
        </p:txBody>
      </p:sp>
    </p:spTree>
    <p:extLst>
      <p:ext uri="{BB962C8B-B14F-4D97-AF65-F5344CB8AC3E}">
        <p14:creationId xmlns:p14="http://schemas.microsoft.com/office/powerpoint/2010/main" val="2580859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Jak to uplatnit v běžném životě</a:t>
            </a:r>
            <a:endParaRPr lang="de-DE" altLang="de-DE" sz="3600" dirty="0">
              <a:solidFill>
                <a:srgbClr val="004992"/>
              </a:solidFill>
              <a:latin typeface="+mn-lt"/>
              <a:ea typeface="+mn-ea"/>
              <a:cs typeface="+mn-cs"/>
            </a:endParaRPr>
          </a:p>
        </p:txBody>
      </p:sp>
      <p:sp>
        <p:nvSpPr>
          <p:cNvPr id="92163" name="Inhaltsplatzhalter 2"/>
          <p:cNvSpPr>
            <a:spLocks noGrp="1"/>
          </p:cNvSpPr>
          <p:nvPr>
            <p:ph idx="1"/>
          </p:nvPr>
        </p:nvSpPr>
        <p:spPr/>
        <p:txBody>
          <a:bodyPr>
            <a:noAutofit/>
          </a:bodyPr>
          <a:lstStyle/>
          <a:p>
            <a:pPr>
              <a:defRPr/>
            </a:pPr>
            <a:r>
              <a:rPr lang="cs-CZ" altLang="de-DE" sz="2400" b="1" dirty="0">
                <a:solidFill>
                  <a:srgbClr val="333333"/>
                </a:solidFill>
              </a:rPr>
              <a:t>Zapamatujte si</a:t>
            </a:r>
            <a:r>
              <a:rPr lang="de-DE" altLang="de-DE" sz="2400" b="1" dirty="0">
                <a:solidFill>
                  <a:srgbClr val="333333"/>
                </a:solidFill>
              </a:rPr>
              <a:t>:</a:t>
            </a:r>
          </a:p>
          <a:p>
            <a:pPr marL="342900" indent="-342900">
              <a:buClr>
                <a:srgbClr val="333333"/>
              </a:buClr>
              <a:buFont typeface="WingDings"/>
              <a:buChar char=""/>
              <a:defRPr/>
            </a:pPr>
            <a:r>
              <a:rPr lang="cs-CZ" altLang="de-DE" sz="2400" dirty="0">
                <a:solidFill>
                  <a:srgbClr val="333333"/>
                </a:solidFill>
              </a:rPr>
              <a:t>Sebevědomí je hodnota, kterou člověk přiznává sám sobě</a:t>
            </a:r>
            <a:r>
              <a:rPr lang="de-DE" altLang="de-DE" sz="2400" dirty="0">
                <a:solidFill>
                  <a:srgbClr val="333333"/>
                </a:solidFill>
              </a:rPr>
              <a:t>.</a:t>
            </a:r>
          </a:p>
          <a:p>
            <a:pPr marL="342900" indent="-342900">
              <a:buClr>
                <a:srgbClr val="333333"/>
              </a:buClr>
              <a:buFont typeface="WingDings"/>
              <a:buChar char=""/>
              <a:defRPr/>
            </a:pPr>
            <a:r>
              <a:rPr lang="cs-CZ" altLang="de-DE" sz="2400" dirty="0">
                <a:solidFill>
                  <a:srgbClr val="333333"/>
                </a:solidFill>
              </a:rPr>
              <a:t>Buďte si vědomi svých předností v různých oblastech svého života a snažte se zlepšit si sebevědomí pomocí postupů, které jsme probírali</a:t>
            </a:r>
            <a:r>
              <a:rPr lang="de-DE" altLang="de-DE" sz="2400" dirty="0">
                <a:solidFill>
                  <a:srgbClr val="333333"/>
                </a:solidFill>
              </a:rPr>
              <a:t>. </a:t>
            </a:r>
          </a:p>
          <a:p>
            <a:pPr marL="342900" indent="-342900">
              <a:buClr>
                <a:srgbClr val="333333"/>
              </a:buClr>
              <a:buFont typeface="WingDings"/>
              <a:buChar char=""/>
              <a:defRPr/>
            </a:pPr>
            <a:r>
              <a:rPr lang="cs-CZ" altLang="de-DE" sz="2400" dirty="0">
                <a:solidFill>
                  <a:srgbClr val="333333"/>
                </a:solidFill>
              </a:rPr>
              <a:t>Hledejte své zapomenuté </a:t>
            </a:r>
            <a:r>
              <a:rPr lang="cs-CZ" altLang="de-DE" sz="2400">
                <a:solidFill>
                  <a:srgbClr val="333333"/>
                </a:solidFill>
              </a:rPr>
              <a:t>přednosti </a:t>
            </a:r>
            <a:r>
              <a:rPr lang="en-US" altLang="de-DE" sz="2400">
                <a:solidFill>
                  <a:srgbClr val="333333"/>
                </a:solidFill>
              </a:rPr>
              <a:t>(</a:t>
            </a:r>
            <a:r>
              <a:rPr lang="cs-CZ" altLang="de-DE" sz="2400">
                <a:solidFill>
                  <a:srgbClr val="333333"/>
                </a:solidFill>
              </a:rPr>
              <a:t>“skryté poklady</a:t>
            </a:r>
            <a:r>
              <a:rPr lang="de-DE" altLang="de-DE" sz="2400" kern="1200">
                <a:solidFill>
                  <a:srgbClr val="333333"/>
                </a:solidFill>
              </a:rPr>
              <a:t>”</a:t>
            </a:r>
            <a:r>
              <a:rPr lang="en-US" altLang="de-DE" sz="2400">
                <a:solidFill>
                  <a:srgbClr val="333333"/>
                </a:solidFill>
              </a:rPr>
              <a:t>) </a:t>
            </a:r>
            <a:r>
              <a:rPr lang="cs-CZ" altLang="de-DE" sz="2400" dirty="0">
                <a:solidFill>
                  <a:srgbClr val="333333"/>
                </a:solidFill>
              </a:rPr>
              <a:t>tím, že zeptáte svých přátel nebo že si budete </a:t>
            </a:r>
            <a:r>
              <a:rPr lang="cs-CZ" altLang="de-DE" sz="2400">
                <a:solidFill>
                  <a:srgbClr val="333333"/>
                </a:solidFill>
              </a:rPr>
              <a:t>vést “Deník radosti</a:t>
            </a:r>
            <a:r>
              <a:rPr lang="de-DE" altLang="de-DE" sz="2400" kern="1200">
                <a:solidFill>
                  <a:srgbClr val="333333"/>
                </a:solidFill>
              </a:rPr>
              <a:t>”</a:t>
            </a:r>
            <a:r>
              <a:rPr lang="de-DE" altLang="de-DE" sz="2400">
                <a:solidFill>
                  <a:srgbClr val="333333"/>
                </a:solidFill>
              </a:rPr>
              <a:t>.</a:t>
            </a:r>
            <a:endParaRPr lang="de-DE" altLang="de-DE" sz="2400" dirty="0">
              <a:solidFill>
                <a:srgbClr val="333333"/>
              </a:solidFill>
            </a:endParaRPr>
          </a:p>
          <a:p>
            <a:pPr marL="342900" indent="-342900">
              <a:buClr>
                <a:srgbClr val="333333"/>
              </a:buClr>
              <a:buFont typeface="WingDings"/>
              <a:buChar char=""/>
              <a:defRPr/>
            </a:pPr>
            <a:r>
              <a:rPr lang="cs-CZ" altLang="de-DE" sz="2400" dirty="0">
                <a:solidFill>
                  <a:srgbClr val="333333"/>
                </a:solidFill>
              </a:rPr>
              <a:t>Všímejte si pozitivních okamžiků, které se vám během dne přihodí</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3" name="Slide Number Placeholder 2"/>
          <p:cNvSpPr>
            <a:spLocks noGrp="1"/>
          </p:cNvSpPr>
          <p:nvPr>
            <p:ph type="sldNum" sz="quarter" idx="12"/>
          </p:nvPr>
        </p:nvSpPr>
        <p:spPr/>
        <p:txBody>
          <a:bodyPr/>
          <a:lstStyle/>
          <a:p>
            <a:fld id="{31CEDF72-601B-4766-94F1-4C8F5126C7D1}" type="slidenum">
              <a:rPr lang="de-DE" altLang="de-DE" smtClean="0">
                <a:latin typeface="+mn-lt"/>
                <a:cs typeface="+mn-cs"/>
              </a:rPr>
              <a:pPr/>
              <a:t>44</a:t>
            </a:fld>
            <a:endParaRPr lang="de-DE" altLang="de-DE">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A jak to souvisí s psychózou?</a:t>
            </a:r>
            <a:endParaRPr lang="de-DE" altLang="de-DE" sz="3600" dirty="0">
              <a:solidFill>
                <a:srgbClr val="004992"/>
              </a:solidFill>
              <a:latin typeface="+mn-lt"/>
              <a:ea typeface="+mn-ea"/>
              <a:cs typeface="+mn-cs"/>
            </a:endParaRPr>
          </a:p>
        </p:txBody>
      </p:sp>
      <p:sp>
        <p:nvSpPr>
          <p:cNvPr id="3" name="Inhaltsplatzhalter 2"/>
          <p:cNvSpPr>
            <a:spLocks noGrp="1"/>
          </p:cNvSpPr>
          <p:nvPr>
            <p:ph idx="1"/>
          </p:nvPr>
        </p:nvSpPr>
        <p:spPr>
          <a:ln>
            <a:miter lim="800000"/>
            <a:headEnd/>
            <a:tailEnd/>
          </a:ln>
        </p:spPr>
        <p:txBody>
          <a:bodyPr>
            <a:noAutofit/>
          </a:bodyPr>
          <a:lstStyle/>
          <a:p>
            <a:r>
              <a:rPr lang="cs-CZ" sz="2000" dirty="0">
                <a:solidFill>
                  <a:srgbClr val="333333"/>
                </a:solidFill>
              </a:rPr>
              <a:t>Mnozí (ale ne všichni!) lidé s psychózou mají nízké sebevědomí a negativní způsob myšlení (např. sklon k nadměrnému přemítání), který může jejich sebevědomí ještě více snižovat.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31CEDF72-601B-4766-94F1-4C8F5126C7D1}" type="slidenum">
              <a:rPr lang="de-DE" altLang="de-DE" smtClean="0">
                <a:latin typeface="+mn-lt"/>
                <a:cs typeface="+mn-cs"/>
              </a:rPr>
              <a:pPr/>
              <a:t>45</a:t>
            </a:fld>
            <a:endParaRPr lang="de-DE" altLang="de-DE">
              <a:latin typeface="+mn-lt"/>
              <a:cs typeface="+mn-cs"/>
            </a:endParaRPr>
          </a:p>
        </p:txBody>
      </p:sp>
    </p:spTree>
    <p:extLst>
      <p:ext uri="{BB962C8B-B14F-4D97-AF65-F5344CB8AC3E}">
        <p14:creationId xmlns:p14="http://schemas.microsoft.com/office/powerpoint/2010/main" val="20411925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A jak to souvisí s psychózou?</a:t>
            </a:r>
            <a:endParaRPr lang="de-DE" altLang="de-DE" sz="3600" dirty="0">
              <a:solidFill>
                <a:srgbClr val="004992"/>
              </a:solidFill>
              <a:latin typeface="+mn-lt"/>
              <a:ea typeface="+mn-ea"/>
              <a:cs typeface="+mn-cs"/>
            </a:endParaRPr>
          </a:p>
        </p:txBody>
      </p:sp>
      <p:sp>
        <p:nvSpPr>
          <p:cNvPr id="3" name="Inhaltsplatzhalter 2"/>
          <p:cNvSpPr>
            <a:spLocks noGrp="1"/>
          </p:cNvSpPr>
          <p:nvPr>
            <p:ph idx="1"/>
          </p:nvPr>
        </p:nvSpPr>
        <p:spPr>
          <a:ln>
            <a:miter lim="800000"/>
            <a:headEnd/>
            <a:tailEnd/>
          </a:ln>
        </p:spPr>
        <p:txBody>
          <a:bodyPr>
            <a:noAutofit/>
          </a:bodyPr>
          <a:lstStyle/>
          <a:p>
            <a:r>
              <a:rPr lang="cs-CZ" sz="2000" dirty="0">
                <a:solidFill>
                  <a:srgbClr val="333333"/>
                </a:solidFill>
              </a:rPr>
              <a:t>Mnozí (ale ne všichni!) lidé s psychózou mají nízké sebevědomí a negativní způsob myšlení (např. sklon k nadměrnému přemítání), který může jejich sebevědomí ještě více snižovat.</a:t>
            </a:r>
          </a:p>
          <a:p>
            <a:r>
              <a:rPr lang="cs-CZ" sz="2000" dirty="0">
                <a:solidFill>
                  <a:srgbClr val="004992"/>
                </a:solidFill>
              </a:rPr>
              <a:t>Příklad:</a:t>
            </a:r>
            <a:r>
              <a:rPr lang="de-DE" sz="2000" dirty="0">
                <a:solidFill>
                  <a:srgbClr val="004992"/>
                </a:solidFill>
              </a:rPr>
              <a:t> </a:t>
            </a:r>
            <a:r>
              <a:rPr lang="cs-CZ" sz="2000" dirty="0">
                <a:solidFill>
                  <a:srgbClr val="333333"/>
                </a:solidFill>
              </a:rPr>
              <a:t>Karel dostal špatné hodnocení závěrečné zkoušky svého výcviku.</a:t>
            </a:r>
            <a:endParaRPr lang="de-DE" sz="2000" dirty="0">
              <a:solidFill>
                <a:srgbClr val="333333"/>
              </a:solidFill>
            </a:endParaRPr>
          </a:p>
          <a:p>
            <a:r>
              <a:rPr lang="cs-CZ" sz="2000" dirty="0">
                <a:solidFill>
                  <a:srgbClr val="004992"/>
                </a:solidFill>
              </a:rPr>
              <a:t>Hodnocení: </a:t>
            </a:r>
            <a:r>
              <a:rPr lang="cs-CZ" sz="2000" dirty="0">
                <a:solidFill>
                  <a:srgbClr val="333333"/>
                </a:solidFill>
              </a:rPr>
              <a:t>Zpočátku zpochybňoval své odborné schopnosti, ale postupně stále více pochyboval sám o sobě jako o člověku. Byl depresivní a měl o sobě pochyby.</a:t>
            </a:r>
          </a:p>
          <a:p>
            <a:r>
              <a:rPr lang="cs-CZ" sz="2000" dirty="0">
                <a:solidFill>
                  <a:srgbClr val="004992"/>
                </a:solidFill>
              </a:rPr>
              <a:t>Ale: </a:t>
            </a:r>
            <a:r>
              <a:rPr lang="cs-CZ" sz="2000" dirty="0">
                <a:solidFill>
                  <a:srgbClr val="333333"/>
                </a:solidFill>
              </a:rPr>
              <a:t>Přátelé Karlovi v dalších dnech pomohli, aby si uvědomil, že jedna zkouška jej nehodnotí jako člověka, ale je jen momentkou jeho výkonu v jedné z mnoha oblastí jeho života. Neměl by to brát na lehkou váhu, ale měl by si také být vědom svých předností (jak v práci, tak i v jiných oblastech) a neměl by na sebe být příliš přísný.</a:t>
            </a:r>
            <a:endParaRPr lang="de-DE" sz="2000" dirty="0">
              <a:solidFill>
                <a:srgbClr val="333333"/>
              </a:solidFill>
            </a:endParaRPr>
          </a:p>
          <a:p>
            <a:r>
              <a:rPr lang="cs-CZ" sz="2000" dirty="0">
                <a:solidFill>
                  <a:srgbClr val="004992"/>
                </a:solidFill>
              </a:rPr>
              <a:t>Důležité: I když zažijete nějaký neúspěch, nikdy nezapomínejte na to, co se vám v životě podařilo.</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31CEDF72-601B-4766-94F1-4C8F5126C7D1}" type="slidenum">
              <a:rPr lang="de-DE" altLang="de-DE" smtClean="0">
                <a:latin typeface="+mn-lt"/>
                <a:cs typeface="+mn-cs"/>
              </a:rPr>
              <a:pPr/>
              <a:t>46</a:t>
            </a:fld>
            <a:endParaRPr lang="de-DE" altLang="de-DE">
              <a:latin typeface="+mn-lt"/>
              <a:cs typeface="+mn-cs"/>
            </a:endParaRPr>
          </a:p>
        </p:txBody>
      </p:sp>
    </p:spTree>
    <p:extLst>
      <p:ext uri="{BB962C8B-B14F-4D97-AF65-F5344CB8AC3E}">
        <p14:creationId xmlns:p14="http://schemas.microsoft.com/office/powerpoint/2010/main" val="2378099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31CEDF72-601B-4766-94F1-4C8F5126C7D1}" type="slidenum">
              <a:rPr lang="de-DE" altLang="de-DE" smtClean="0">
                <a:latin typeface="+mn-lt"/>
                <a:cs typeface="+mn-cs"/>
              </a:rPr>
              <a:pPr/>
              <a:t>47</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7239942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Metakognitivní trénink 9 – Sebevědomí</a:t>
            </a:r>
          </a:p>
        </p:txBody>
      </p:sp>
      <p:sp>
        <p:nvSpPr>
          <p:cNvPr id="4" name="Slide Number Placeholder 3"/>
          <p:cNvSpPr>
            <a:spLocks noGrp="1"/>
          </p:cNvSpPr>
          <p:nvPr>
            <p:ph type="sldNum" sz="quarter" idx="12"/>
          </p:nvPr>
        </p:nvSpPr>
        <p:spPr/>
        <p:txBody>
          <a:bodyPr/>
          <a:lstStyle/>
          <a:p>
            <a:fld id="{E8278954-F2EE-4718-ADCD-C287CE79B341}" type="slidenum">
              <a:rPr lang="de-DE" altLang="de-DE" smtClean="0">
                <a:latin typeface="+mn-lt"/>
                <a:cs typeface="+mn-cs"/>
              </a:rPr>
              <a:pPr/>
              <a:t>48</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426824187"/>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err="1">
                          <a:solidFill>
                            <a:srgbClr val="333333"/>
                          </a:solidFill>
                          <a:effectLst/>
                          <a:latin typeface="Calibri Light"/>
                          <a:ea typeface="Verdana" panose="020B0604030504040204" pitchFamily="34" charset="0"/>
                          <a:cs typeface="Verdana" panose="020B0604030504040204" pitchFamily="34" charset="0"/>
                        </a:rPr>
                        <a:t>Neues</a:t>
                      </a:r>
                      <a:r>
                        <a:rPr lang="en-US" sz="1000" b="0" i="0" u="none"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businessman</a:t>
                      </a: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El 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gianni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b="0" i="0" u="none"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3203</Words>
  <Application>Microsoft Office PowerPoint</Application>
  <PresentationFormat>Benutzerdefiniert</PresentationFormat>
  <Paragraphs>429</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Calibri</vt:lpstr>
      <vt:lpstr>WingDings</vt:lpstr>
      <vt:lpstr>Calibri Light</vt:lpstr>
      <vt:lpstr>Times New Roman</vt:lpstr>
      <vt:lpstr>Arial</vt:lpstr>
      <vt:lpstr>Symbol</vt:lpstr>
      <vt:lpstr>WingDings</vt:lpstr>
      <vt:lpstr>UKE_PPT-Vorlage_16zu9</vt:lpstr>
      <vt:lpstr>MKT 9 I – Sebevědomí</vt:lpstr>
      <vt:lpstr>Sebevědomí: Co je to?</vt:lpstr>
      <vt:lpstr>Sebevědomí: Co je to?</vt:lpstr>
      <vt:lpstr>Sebevědomí: Co je to?</vt:lpstr>
      <vt:lpstr>Sebevědomí: Co je to?</vt:lpstr>
      <vt:lpstr>Nízké sebevědomí může mít vliv na naše duševní zdraví</vt:lpstr>
      <vt:lpstr>Rozdíl mezi přehnaným sebevědomím a zdravým sebevědomím</vt:lpstr>
      <vt:lpstr>Ale…</vt:lpstr>
      <vt:lpstr>A proč se tím zabýváme?</vt:lpstr>
      <vt:lpstr>Zdroje sebevědomí</vt:lpstr>
      <vt:lpstr>Zdroje sebevědomí</vt:lpstr>
      <vt:lpstr>Lidé s nízkým sebevědomím</vt:lpstr>
      <vt:lpstr>Lidé s nízkým sebevědomím</vt:lpstr>
      <vt:lpstr>Lidé s nízkým sebevědomím</vt:lpstr>
      <vt:lpstr>Nezapomínejte…</vt:lpstr>
      <vt:lpstr>Nezapomínejte…</vt:lpstr>
      <vt:lpstr>Co je charakteristické pro lidi s dobrým sebevědomím?</vt:lpstr>
      <vt:lpstr>Co je charakteristické pro lidi s dobrým sebevědomím?</vt:lpstr>
      <vt:lpstr>Charakteristiky vysokého sebevědomí, které nejsou přímo pozorovatelné</vt:lpstr>
      <vt:lpstr>Charakteristiky vysokého sebevědomí, které nejsou přímo pozorovatelné</vt:lpstr>
      <vt:lpstr>Uvědomění si svých předností</vt:lpstr>
      <vt:lpstr>Uvědomění si svých předností</vt:lpstr>
      <vt:lpstr>Cvičení 1</vt:lpstr>
      <vt:lpstr>Cvičení 2</vt:lpstr>
      <vt:lpstr>Cvičení 2</vt:lpstr>
      <vt:lpstr>Cvičení 2</vt:lpstr>
      <vt:lpstr>Cvičení 2</vt:lpstr>
      <vt:lpstr>Cvičení 2</vt:lpstr>
      <vt:lpstr>Cvičení 2</vt:lpstr>
      <vt:lpstr>Cvičení 2</vt:lpstr>
      <vt:lpstr>Přemítání: Točení se v kruhu, ale nepostupování vpřed</vt:lpstr>
      <vt:lpstr>Problémy</vt:lpstr>
      <vt:lpstr>A co s tím?</vt:lpstr>
      <vt:lpstr>Cvičení proti přemítání 1: Hledání vnitřního odstupu...</vt:lpstr>
      <vt:lpstr>Cvičení proti přemítání 2: Tělesné rozptýlení</vt:lpstr>
      <vt:lpstr>Cvičení proti přemítání 2: Tělesné rozptýlení</vt:lpstr>
      <vt:lpstr>Cvičení proti přemítání 2: Tělesné rozptýlení</vt:lpstr>
      <vt:lpstr>Tipy jak si zvýšit sebevědomí</vt:lpstr>
      <vt:lpstr>Tipy jak si zvýšit sebevědomí</vt:lpstr>
      <vt:lpstr>Tipy jak si zvýšit sebevědomí</vt:lpstr>
      <vt:lpstr>Tipy jak si zvýšit sebevědomí</vt:lpstr>
      <vt:lpstr>Domácí cvičení</vt:lpstr>
      <vt:lpstr>Domácí cvičení</vt:lpstr>
      <vt:lpstr>Jak to uplatnit v běžném životě</vt:lpstr>
      <vt:lpstr>A jak to souvisí s psychózou?</vt:lpstr>
      <vt:lpstr>A jak to souvisí s psychózou?</vt:lpstr>
      <vt:lpstr>Děkuji vám za pozornost!</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335</cp:revision>
  <dcterms:created xsi:type="dcterms:W3CDTF">2015-06-01T16:15:11Z</dcterms:created>
  <dcterms:modified xsi:type="dcterms:W3CDTF">2022-08-17T09:41:28Z</dcterms:modified>
</cp:coreProperties>
</file>