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Lst>
  <p:notesMasterIdLst>
    <p:notesMasterId r:id="rId47"/>
  </p:notesMasterIdLst>
  <p:handoutMasterIdLst>
    <p:handoutMasterId r:id="rId48"/>
  </p:handoutMasterIdLst>
  <p:sldIdLst>
    <p:sldId id="519" r:id="rId2"/>
    <p:sldId id="403" r:id="rId3"/>
    <p:sldId id="404" r:id="rId4"/>
    <p:sldId id="405" r:id="rId5"/>
    <p:sldId id="406" r:id="rId6"/>
    <p:sldId id="429" r:id="rId7"/>
    <p:sldId id="360" r:id="rId8"/>
    <p:sldId id="496" r:id="rId9"/>
    <p:sldId id="495" r:id="rId10"/>
    <p:sldId id="494" r:id="rId11"/>
    <p:sldId id="417" r:id="rId12"/>
    <p:sldId id="499" r:id="rId13"/>
    <p:sldId id="498" r:id="rId14"/>
    <p:sldId id="497" r:id="rId15"/>
    <p:sldId id="420" r:id="rId16"/>
    <p:sldId id="501" r:id="rId17"/>
    <p:sldId id="500" r:id="rId18"/>
    <p:sldId id="475" r:id="rId19"/>
    <p:sldId id="502" r:id="rId20"/>
    <p:sldId id="478" r:id="rId21"/>
    <p:sldId id="504" r:id="rId22"/>
    <p:sldId id="503" r:id="rId23"/>
    <p:sldId id="389" r:id="rId24"/>
    <p:sldId id="443" r:id="rId25"/>
    <p:sldId id="507" r:id="rId26"/>
    <p:sldId id="506" r:id="rId27"/>
    <p:sldId id="505" r:id="rId28"/>
    <p:sldId id="464" r:id="rId29"/>
    <p:sldId id="465" r:id="rId30"/>
    <p:sldId id="466" r:id="rId31"/>
    <p:sldId id="467" r:id="rId32"/>
    <p:sldId id="508" r:id="rId33"/>
    <p:sldId id="509" r:id="rId34"/>
    <p:sldId id="510" r:id="rId35"/>
    <p:sldId id="511" r:id="rId36"/>
    <p:sldId id="512" r:id="rId37"/>
    <p:sldId id="514" r:id="rId38"/>
    <p:sldId id="481" r:id="rId39"/>
    <p:sldId id="516" r:id="rId40"/>
    <p:sldId id="515" r:id="rId41"/>
    <p:sldId id="449" r:id="rId42"/>
    <p:sldId id="518" r:id="rId43"/>
    <p:sldId id="517" r:id="rId44"/>
    <p:sldId id="493" r:id="rId45"/>
    <p:sldId id="484" r:id="rId46"/>
  </p:sldIdLst>
  <p:sldSz cx="12195175" cy="6858000"/>
  <p:notesSz cx="7099300" cy="10234613"/>
  <p:embeddedFontLst>
    <p:embeddedFont>
      <p:font typeface="Calibri" panose="020F0502020204030204" pitchFamily="34" charset="0"/>
      <p:regular r:id="rId49"/>
      <p:bold r:id="rId50"/>
      <p:italic r:id="rId51"/>
      <p:boldItalic r:id="rId52"/>
    </p:embeddedFont>
    <p:embeddedFont>
      <p:font typeface="Calibri Light" panose="020F0302020204030204" pitchFamily="34" charset="0"/>
      <p:regular r:id="rId53"/>
      <p:italic r:id="rId54"/>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81" autoAdjust="0"/>
    <p:restoredTop sz="94679" autoAdjust="0"/>
  </p:normalViewPr>
  <p:slideViewPr>
    <p:cSldViewPr>
      <p:cViewPr varScale="1">
        <p:scale>
          <a:sx n="67" d="100"/>
          <a:sy n="67" d="100"/>
        </p:scale>
        <p:origin x="788" y="44"/>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DDD46B6-4C82-45DA-8B32-80AAA4664CDF}" type="slidenum">
              <a:rPr lang="en-US"/>
              <a:pPr>
                <a:defRPr/>
              </a:pPr>
              <a:t>‹Nr.›</a:t>
            </a:fld>
            <a:endParaRPr lang="en-US"/>
          </a:p>
        </p:txBody>
      </p:sp>
    </p:spTree>
    <p:extLst>
      <p:ext uri="{BB962C8B-B14F-4D97-AF65-F5344CB8AC3E}">
        <p14:creationId xmlns:p14="http://schemas.microsoft.com/office/powerpoint/2010/main" val="4030901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50DA5A67-5BFD-441B-A395-F86121991775}" type="slidenum">
              <a:rPr lang="en-US"/>
              <a:pPr>
                <a:defRPr/>
              </a:pPr>
              <a:t>‹Nr.›</a:t>
            </a:fld>
            <a:endParaRPr lang="en-US"/>
          </a:p>
        </p:txBody>
      </p:sp>
    </p:spTree>
    <p:extLst>
      <p:ext uri="{BB962C8B-B14F-4D97-AF65-F5344CB8AC3E}">
        <p14:creationId xmlns:p14="http://schemas.microsoft.com/office/powerpoint/2010/main" val="23288905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65C65A-4DBD-484A-AF9C-45218F4E595B}" type="slidenum">
              <a:rPr lang="en-US" altLang="de-DE" sz="130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5720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6CA579-02C2-4AEB-AA96-A6EE1541E71F}" type="slidenum">
              <a:rPr lang="en-US" altLang="de-DE" sz="130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0407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3B7FF2-D48F-4DCC-81F6-611C5043AB9A}" type="slidenum">
              <a:rPr lang="en-US" altLang="de-DE" sz="130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7223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EAF503-0F52-44E4-87C4-A159F0D60A8B}"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6352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4E3ABA-6978-4FDA-A5AB-3F29B23D4E67}" type="slidenum">
              <a:rPr lang="en-US" altLang="de-DE" sz="130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5364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7</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0B7319-3AD8-4FA7-AE82-624E6F080152}" type="slidenum">
              <a:rPr lang="en-US" altLang="de-DE" sz="130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1980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44F431-1A9A-49E0-98D6-E710B51FEC7B}" type="slidenum">
              <a:rPr lang="en-US" altLang="de-DE" sz="130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7912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C8489C-1A17-43FE-9B00-5192E4DAC5BF}" type="slidenum">
              <a:rPr lang="en-US" altLang="de-DE" sz="1300"/>
              <a:pPr>
                <a:spcBef>
                  <a:spcPct val="0"/>
                </a:spcBef>
              </a:pPr>
              <a:t>15</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2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C8489C-1A17-43FE-9B00-5192E4DAC5BF}" type="slidenum">
              <a:rPr lang="en-US" altLang="de-DE" sz="1300"/>
              <a:pPr>
                <a:spcBef>
                  <a:spcPct val="0"/>
                </a:spcBef>
              </a:pPr>
              <a:t>16</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2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C8489C-1A17-43FE-9B00-5192E4DAC5BF}" type="slidenum">
              <a:rPr lang="en-US" altLang="de-DE" sz="130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642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DE809E-EDC9-4E90-AC16-41331E826995}"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2335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DE809E-EDC9-4E90-AC16-41331E826995}"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2335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8CB6C-2A2B-4164-AD8A-B3BDC73CA885}" type="slidenum">
              <a:rPr lang="en-US" altLang="de-DE" sz="1300"/>
              <a:pPr>
                <a:spcBef>
                  <a:spcPct val="0"/>
                </a:spcBef>
              </a:pPr>
              <a:t>20</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521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8CB6C-2A2B-4164-AD8A-B3BDC73CA885}" type="slidenum">
              <a:rPr lang="en-US" altLang="de-DE" sz="1300"/>
              <a:pPr>
                <a:spcBef>
                  <a:spcPct val="0"/>
                </a:spcBef>
              </a:pPr>
              <a:t>21</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521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8CB6C-2A2B-4164-AD8A-B3BDC73CA885}" type="slidenum">
              <a:rPr lang="en-US" altLang="de-DE" sz="130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1521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A7D5AD-36C2-4068-90D8-82312AECF47E}" type="slidenum">
              <a:rPr lang="en-US" altLang="de-DE" sz="130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9700" y="768350"/>
            <a:ext cx="6821488"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824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24</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25</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B11631-0026-4EEB-88B5-78317AAFE0BD}" type="slidenum">
              <a:rPr lang="en-US" altLang="de-DE" sz="130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8204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87400A-1407-46D2-9DB9-D967177A72A3}" type="slidenum">
              <a:rPr lang="en-US" altLang="de-DE" sz="130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562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C4F3D80-097A-4D19-96D1-123EFB3A34D9}" type="slidenum">
              <a:rPr lang="en-US" altLang="de-DE" sz="130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42491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6F14E9-BEA0-4F3D-8766-457D3A6B90DB}" type="slidenum">
              <a:rPr lang="en-US" altLang="de-DE" sz="130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5655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632E7D-F088-47BF-951C-02B48B051A33}" type="slidenum">
              <a:rPr lang="en-US" altLang="de-DE" sz="1300"/>
              <a:pPr>
                <a:spcBef>
                  <a:spcPct val="0"/>
                </a:spcBef>
              </a:pPr>
              <a:t>31</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34226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B173BC-5275-401D-933D-132F1325F66E}" type="slidenum">
              <a:rPr lang="en-US" altLang="de-DE" sz="1300"/>
              <a:pPr>
                <a:spcBef>
                  <a:spcPct val="0"/>
                </a:spcBef>
              </a:pPr>
              <a:t>32</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30601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001D9D-4C5B-468A-959D-FCCE0A2C949F}" type="slidenum">
              <a:rPr lang="en-US" altLang="de-DE" sz="1300"/>
              <a:pPr>
                <a:spcBef>
                  <a:spcPct val="0"/>
                </a:spcBef>
              </a:pPr>
              <a:t>33</a:t>
            </a:fld>
            <a:endParaRPr lang="en-US"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8329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71EA68-AA97-44BF-8753-BF9B1C340173}" type="slidenum">
              <a:rPr lang="en-US" altLang="de-DE" sz="1300"/>
              <a:pPr>
                <a:spcBef>
                  <a:spcPct val="0"/>
                </a:spcBef>
              </a:pPr>
              <a:t>34</a:t>
            </a:fld>
            <a:endParaRPr lang="en-US"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5631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B9B8DB-8C63-40D7-85E4-19F1E4B1CFF1}" type="slidenum">
              <a:rPr lang="en-US" altLang="de-DE" sz="1300"/>
              <a:pPr>
                <a:spcBef>
                  <a:spcPct val="0"/>
                </a:spcBef>
              </a:pPr>
              <a:t>35</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50139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36</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24B74C-224E-4167-A106-7ABB6D7C5A90}" type="slidenum">
              <a:rPr lang="en-US" altLang="de-DE" sz="130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41241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BF95E0-639D-493E-A551-04D01940717A}" type="slidenum">
              <a:rPr lang="en-US" altLang="de-DE" sz="1300"/>
              <a:pPr>
                <a:spcBef>
                  <a:spcPct val="0"/>
                </a:spcBef>
              </a:pPr>
              <a:t>38</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9514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BF95E0-639D-493E-A551-04D01940717A}" type="slidenum">
              <a:rPr lang="en-US" altLang="de-DE" sz="1300"/>
              <a:pPr>
                <a:spcBef>
                  <a:spcPct val="0"/>
                </a:spcBef>
              </a:pPr>
              <a:t>39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951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BF95E0-639D-493E-A551-04D01940717A}" type="slidenum">
              <a:rPr lang="en-US" altLang="de-DE" sz="1300"/>
              <a:pPr>
                <a:spcBef>
                  <a:spcPct val="0"/>
                </a:spcBef>
              </a:pPr>
              <a:t>40</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79514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48C461-4073-4344-B390-7987F8578058}" type="slidenum">
              <a:rPr lang="en-US" altLang="de-DE" sz="1300"/>
              <a:pPr>
                <a:spcBef>
                  <a:spcPct val="0"/>
                </a:spcBef>
              </a:pPr>
              <a:t>41</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1190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48C461-4073-4344-B390-7987F8578058}" type="slidenum">
              <a:rPr lang="en-US" altLang="de-DE" sz="1300"/>
              <a:pPr>
                <a:spcBef>
                  <a:spcPct val="0"/>
                </a:spcBef>
              </a:pPr>
              <a:t>42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1190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48C461-4073-4344-B390-7987F8578058}" type="slidenum">
              <a:rPr lang="en-US" altLang="de-DE" sz="1300"/>
              <a:pPr>
                <a:spcBef>
                  <a:spcPct val="0"/>
                </a:spcBef>
              </a:pPr>
              <a:t>43</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4119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F8270B-057A-4DCE-8EA4-EBA9955BCC09}" type="slidenum">
              <a:rPr lang="en-US" altLang="de-DE" sz="1300"/>
              <a:pPr>
                <a:spcBef>
                  <a:spcPct val="0"/>
                </a:spcBef>
              </a:pPr>
              <a:t>45</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5674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52072F00-C10A-4B31-9413-B148ED42AA92}"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6 – Jak Se Vcítit Do Druhého…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B0BCE08-8C5E-4E6E-BF7B-9AF96E16A961}"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3B65C1B7-9F03-4A0E-A1EC-BD2D106465C4}"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52072F00-C10A-4B31-9413-B148ED42AA92}"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52072F00-C10A-4B31-9413-B148ED42AA92}"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5" name="Slide Number Placeholder 4"/>
          <p:cNvSpPr>
            <a:spLocks noGrp="1"/>
          </p:cNvSpPr>
          <p:nvPr>
            <p:ph type="sldNum" sz="quarter" idx="12"/>
          </p:nvPr>
        </p:nvSpPr>
        <p:spPr bwMode="gray"/>
        <p:txBody>
          <a:bodyPr/>
          <a:lstStyle>
            <a:lvl1pPr>
              <a:defRPr b="0"/>
            </a:lvl1pPr>
          </a:lstStyle>
          <a:p>
            <a:pPr>
              <a:defRPr/>
            </a:pPr>
            <a:fld id="{CD34B173-2E35-4B27-9B47-CB5DDAEC0EDA}"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0F0D4B29-4EF3-42FC-A4CA-3859FC33342C}"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6 – Jak Se Vcítit Do Druhého…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2072F00-C10A-4B31-9413-B148ED42AA92}"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B – </a:t>
            </a:r>
            <a:r>
              <a:rPr lang="pl-PL" altLang="ko-KR" dirty="0">
                <a:latin typeface="+mn-lt"/>
                <a:ea typeface="+mn-ea"/>
                <a:cs typeface="+mn-cs"/>
              </a:rPr>
              <a:t>Jak Se Vcítit Do Druhého…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479382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se s někým seznamujete, kam se nejdříve díváte?</a:t>
            </a:r>
            <a:br>
              <a:rPr lang="en-US" sz="3600">
                <a:solidFill>
                  <a:srgbClr val="004992"/>
                </a:solidFill>
                <a:latin typeface="+mn-lt"/>
                <a:ea typeface="+mn-ea"/>
                <a:cs typeface="+mn-cs"/>
              </a:rPr>
            </a:br>
            <a:r>
              <a:rPr lang="en-US">
                <a:solidFill>
                  <a:srgbClr val="004992"/>
                </a:solidFill>
                <a:latin typeface="+mn-lt"/>
                <a:ea typeface="+mn-ea"/>
                <a:cs typeface="+mn-cs"/>
              </a:rPr>
              <a:t>Jak spolehlivá jsou tato vodítka, abychom dokázali druhého člověka správně odhadnout?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CD34B173-2E35-4B27-9B47-CB5DDAEC0EDA}"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se s někým seznamujete, kam se nejdříve díváte?</a:t>
            </a:r>
            <a:br>
              <a:rPr lang="en-US" sz="3600">
                <a:solidFill>
                  <a:srgbClr val="004992"/>
                </a:solidFill>
                <a:latin typeface="+mn-lt"/>
                <a:ea typeface="+mn-ea"/>
                <a:cs typeface="+mn-cs"/>
              </a:rPr>
            </a:br>
            <a:r>
              <a:rPr lang="en-US">
                <a:solidFill>
                  <a:srgbClr val="004992"/>
                </a:solidFill>
                <a:latin typeface="+mn-lt"/>
                <a:ea typeface="+mn-ea"/>
                <a:cs typeface="+mn-cs"/>
              </a:rPr>
              <a:t>Jak spolehlivá jsou tato vodítka, abychom dokázali druhého člověka správně odhadnout?</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řeč těla/</a:t>
            </a:r>
            <a:br>
              <a:rPr lang="de-DE" altLang="de-DE" sz="2000">
                <a:latin typeface="Calibri Light"/>
              </a:rPr>
            </a:br>
            <a:r>
              <a:rPr lang="de-DE" altLang="de-DE" sz="2000">
                <a:latin typeface="Calibri Light"/>
              </a:rPr>
              <a:t>postoj?</a:t>
            </a:r>
            <a:endParaRPr lang="de-DE" altLang="de-DE" sz="2000" dirty="0">
              <a:latin typeface="Calibri Ligh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co říká?</a:t>
            </a:r>
            <a:endParaRPr lang="de-DE" altLang="de-DE" sz="2000" dirty="0">
              <a:solidFill>
                <a:srgbClr val="333333"/>
              </a:solidFill>
              <a:latin typeface="Calibri Ligh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oblečení?</a:t>
            </a:r>
            <a:endParaRPr lang="de-DE" altLang="de-DE" sz="2000" dirty="0">
              <a:solidFill>
                <a:srgbClr val="333333"/>
              </a:solidFill>
              <a:latin typeface="Calibri Ligh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ruce?</a:t>
            </a:r>
            <a:endParaRPr lang="de-DE" altLang="de-DE" sz="2000" dirty="0">
              <a:solidFill>
                <a:srgbClr val="333333"/>
              </a:solidFill>
              <a:latin typeface="Calibri Ligh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něco jiného?...</a:t>
            </a:r>
            <a:endParaRPr lang="de-DE" altLang="de-DE" sz="20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CD34B173-2E35-4B27-9B47-CB5DDAEC0EDA}"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předchozí informace </a:t>
            </a:r>
            <a:r>
              <a:rPr lang="en-US" altLang="de-DE" sz="2400" dirty="0">
                <a:solidFill>
                  <a:srgbClr val="333333"/>
                </a:solidFill>
              </a:rPr>
              <a:t>(</a:t>
            </a:r>
            <a:r>
              <a:rPr lang="cs-CZ" altLang="de-DE" sz="2400" dirty="0">
                <a:solidFill>
                  <a:srgbClr val="333333"/>
                </a:solidFill>
              </a:rPr>
              <a:t>z doslechu</a:t>
            </a:r>
            <a:r>
              <a:rPr lang="en-US" altLang="de-DE" sz="2400" dirty="0">
                <a:solidFill>
                  <a:srgbClr val="333333"/>
                </a:solidFill>
              </a:rPr>
              <a:t>): </a:t>
            </a:r>
            <a:r>
              <a:rPr lang="cs-CZ" altLang="de-DE" sz="2400" dirty="0">
                <a:solidFill>
                  <a:srgbClr val="333333"/>
                </a:solidFill>
              </a:rPr>
              <a:t>například to, co o něm říkal známý</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předchozí informace o podobné skupině osob</a:t>
            </a:r>
            <a:r>
              <a:rPr lang="en-US" altLang="de-DE" sz="2400" dirty="0">
                <a:solidFill>
                  <a:srgbClr val="333333"/>
                </a:solidFill>
              </a:rPr>
              <a:t>:</a:t>
            </a:r>
            <a:r>
              <a:rPr lang="cs-CZ" altLang="de-DE" sz="2400" dirty="0">
                <a:solidFill>
                  <a:srgbClr val="333333"/>
                </a:solidFill>
              </a:rPr>
              <a:t> např.</a:t>
            </a:r>
            <a:r>
              <a:rPr lang="en-US" altLang="de-DE" sz="2400" dirty="0">
                <a:solidFill>
                  <a:srgbClr val="333333"/>
                </a:solidFill>
              </a:rPr>
              <a:t> </a:t>
            </a:r>
            <a:r>
              <a:rPr lang="cs-CZ" altLang="de-DE" sz="2400" i="1" dirty="0">
                <a:solidFill>
                  <a:srgbClr val="333333"/>
                </a:solidFill>
              </a:rPr>
              <a:t>motorkář</a:t>
            </a:r>
            <a:endParaRPr lang="en-US" altLang="de-DE" sz="2400" i="1" dirty="0">
              <a:solidFill>
                <a:srgbClr val="333333"/>
              </a:solidFill>
            </a:endParaRPr>
          </a:p>
          <a:p>
            <a:pPr marL="342900" lvl="0" indent="-342900" defTabSz="914400" fontAlgn="base">
              <a:buClr>
                <a:srgbClr val="333333"/>
              </a:buClr>
              <a:buFont typeface="WingDings"/>
              <a:buChar char=""/>
            </a:pPr>
            <a:r>
              <a:rPr lang="cs-CZ" altLang="de-DE" sz="2400">
                <a:solidFill>
                  <a:srgbClr val="333333"/>
                </a:solidFill>
              </a:rPr>
              <a:t>“vnitřní pocit</a:t>
            </a:r>
            <a:r>
              <a:rPr lang="en-US" altLang="de-DE" sz="2400">
                <a:solidFill>
                  <a:srgbClr val="333333"/>
                </a:solidFill>
              </a:rPr>
              <a:t>”/</a:t>
            </a:r>
            <a:r>
              <a:rPr lang="cs-CZ" altLang="de-DE" sz="2400" dirty="0">
                <a:solidFill>
                  <a:srgbClr val="333333"/>
                </a:solidFill>
              </a:rPr>
              <a:t>intuice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písemné informace</a:t>
            </a:r>
            <a:r>
              <a:rPr lang="en-GB" altLang="de-DE" sz="2400" dirty="0">
                <a:solidFill>
                  <a:srgbClr val="333333"/>
                </a:solidFill>
              </a:rPr>
              <a:t>: </a:t>
            </a:r>
            <a:r>
              <a:rPr lang="cs-CZ" altLang="de-DE" sz="2400" dirty="0">
                <a:solidFill>
                  <a:srgbClr val="333333"/>
                </a:solidFill>
              </a:rPr>
              <a:t>například z dopisů, z </a:t>
            </a:r>
            <a:r>
              <a:rPr lang="en-GB" altLang="de-DE" sz="2400" dirty="0">
                <a:solidFill>
                  <a:srgbClr val="333333"/>
                </a:solidFill>
              </a:rPr>
              <a:t>internet</a:t>
            </a:r>
            <a:r>
              <a:rPr lang="cs-CZ" altLang="de-DE" sz="2400" dirty="0">
                <a:solidFill>
                  <a:srgbClr val="333333"/>
                </a:solidFill>
              </a:rPr>
              <a:t>u, z novin, televize</a:t>
            </a:r>
            <a:endParaRPr lang="en-US" sz="2400" dirty="0"/>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Výhody a nevýhody určitých vodítek při posuzování druhých lidí</a:t>
            </a:r>
          </a:p>
        </p:txBody>
      </p:sp>
      <p:sp>
        <p:nvSpPr>
          <p:cNvPr id="5" name="Content Placeholder 4"/>
          <p:cNvSpPr>
            <a:spLocks noGrp="1"/>
          </p:cNvSpPr>
          <p:nvPr>
            <p:ph idx="1"/>
          </p:nvPr>
        </p:nvSpPr>
        <p:spPr/>
        <p:txBody>
          <a:bodyPr/>
          <a:lstStyle/>
          <a:p>
            <a:pPr lvl="0" defTabSz="914377"/>
            <a:r>
              <a:rPr lang="en-US" sz="2400">
                <a:solidFill>
                  <a:srgbClr val="333333"/>
                </a:solidFill>
              </a:rPr>
              <a:t>Když</a:t>
            </a:r>
            <a:r>
              <a:rPr lang="en-US" sz="2400" dirty="0">
                <a:solidFill>
                  <a:srgbClr val="333333"/>
                </a:solidFill>
              </a:rPr>
              <a:t> </a:t>
            </a:r>
            <a:r>
              <a:rPr lang="en-US" sz="2400" dirty="0" err="1">
                <a:solidFill>
                  <a:srgbClr val="333333"/>
                </a:solidFill>
              </a:rPr>
              <a:t>jsme</a:t>
            </a:r>
            <a:r>
              <a:rPr lang="en-US" sz="2400" dirty="0">
                <a:solidFill>
                  <a:srgbClr val="333333"/>
                </a:solidFill>
              </a:rPr>
              <a:t> </a:t>
            </a:r>
            <a:r>
              <a:rPr lang="en-US" sz="2400" dirty="0" err="1">
                <a:solidFill>
                  <a:srgbClr val="333333"/>
                </a:solidFill>
              </a:rPr>
              <a:t>teď</a:t>
            </a:r>
            <a:r>
              <a:rPr lang="en-US" sz="2400" dirty="0">
                <a:solidFill>
                  <a:srgbClr val="333333"/>
                </a:solidFill>
              </a:rPr>
              <a:t> </a:t>
            </a:r>
            <a:r>
              <a:rPr lang="en-US" sz="2400" dirty="0" err="1">
                <a:solidFill>
                  <a:srgbClr val="333333"/>
                </a:solidFill>
              </a:rPr>
              <a:t>probrali</a:t>
            </a:r>
            <a:r>
              <a:rPr lang="en-US" sz="2400" dirty="0">
                <a:solidFill>
                  <a:srgbClr val="333333"/>
                </a:solidFill>
              </a:rPr>
              <a:t> </a:t>
            </a:r>
            <a:r>
              <a:rPr lang="en-US" sz="2400" dirty="0" err="1">
                <a:solidFill>
                  <a:srgbClr val="333333"/>
                </a:solidFill>
              </a:rPr>
              <a:t>několik</a:t>
            </a:r>
            <a:r>
              <a:rPr lang="en-US" sz="2400" dirty="0">
                <a:solidFill>
                  <a:srgbClr val="333333"/>
                </a:solidFill>
              </a:rPr>
              <a:t> </a:t>
            </a:r>
            <a:r>
              <a:rPr lang="en-US" sz="2400" dirty="0" err="1">
                <a:solidFill>
                  <a:srgbClr val="333333"/>
                </a:solidFill>
              </a:rPr>
              <a:t>aspektů</a:t>
            </a:r>
            <a:r>
              <a:rPr lang="en-US" sz="2400" dirty="0">
                <a:solidFill>
                  <a:srgbClr val="333333"/>
                </a:solidFill>
              </a:rPr>
              <a:t>, </a:t>
            </a:r>
            <a:r>
              <a:rPr lang="en-US" sz="2400" dirty="0" err="1">
                <a:solidFill>
                  <a:srgbClr val="333333"/>
                </a:solidFill>
              </a:rPr>
              <a:t>které</a:t>
            </a:r>
            <a:r>
              <a:rPr lang="en-US" sz="2400" dirty="0">
                <a:solidFill>
                  <a:srgbClr val="333333"/>
                </a:solidFill>
              </a:rPr>
              <a:t> </a:t>
            </a:r>
            <a:r>
              <a:rPr lang="en-US" sz="2400" dirty="0" err="1">
                <a:solidFill>
                  <a:srgbClr val="333333"/>
                </a:solidFill>
              </a:rPr>
              <a:t>přispívají</a:t>
            </a:r>
            <a:r>
              <a:rPr lang="en-US" sz="2400" dirty="0">
                <a:solidFill>
                  <a:srgbClr val="333333"/>
                </a:solidFill>
              </a:rPr>
              <a:t> k </a:t>
            </a:r>
            <a:r>
              <a:rPr lang="en-US" sz="2400" dirty="0" err="1">
                <a:solidFill>
                  <a:srgbClr val="333333"/>
                </a:solidFill>
              </a:rPr>
              <a:t>posouzení</a:t>
            </a:r>
            <a:r>
              <a:rPr lang="en-US" sz="2400" dirty="0">
                <a:solidFill>
                  <a:srgbClr val="333333"/>
                </a:solidFill>
              </a:rPr>
              <a:t> </a:t>
            </a:r>
            <a:r>
              <a:rPr lang="en-US" sz="2400" dirty="0" err="1">
                <a:solidFill>
                  <a:srgbClr val="333333"/>
                </a:solidFill>
              </a:rPr>
              <a:t>druhého</a:t>
            </a:r>
            <a:r>
              <a:rPr lang="en-US" sz="2400" dirty="0">
                <a:solidFill>
                  <a:srgbClr val="333333"/>
                </a:solidFill>
              </a:rPr>
              <a:t> </a:t>
            </a:r>
            <a:r>
              <a:rPr lang="en-US" sz="2400" dirty="0" err="1">
                <a:solidFill>
                  <a:srgbClr val="333333"/>
                </a:solidFill>
              </a:rPr>
              <a:t>člověka</a:t>
            </a:r>
            <a:r>
              <a:rPr lang="en-US" sz="2400" dirty="0">
                <a:solidFill>
                  <a:srgbClr val="333333"/>
                </a:solidFill>
              </a:rPr>
              <a:t>, </a:t>
            </a:r>
            <a:r>
              <a:rPr lang="en-US" sz="2400" dirty="0" err="1">
                <a:solidFill>
                  <a:srgbClr val="333333"/>
                </a:solidFill>
              </a:rPr>
              <a:t>zaměříme</a:t>
            </a:r>
            <a:r>
              <a:rPr lang="en-US" sz="2400" dirty="0">
                <a:solidFill>
                  <a:srgbClr val="333333"/>
                </a:solidFill>
              </a:rPr>
              <a:t> se </a:t>
            </a:r>
            <a:r>
              <a:rPr lang="en-US" sz="2400" dirty="0" err="1">
                <a:solidFill>
                  <a:srgbClr val="333333"/>
                </a:solidFill>
              </a:rPr>
              <a:t>na</a:t>
            </a:r>
            <a:r>
              <a:rPr lang="en-US" sz="2400" dirty="0">
                <a:solidFill>
                  <a:srgbClr val="333333"/>
                </a:solidFill>
              </a:rPr>
              <a:t> </a:t>
            </a:r>
            <a:r>
              <a:rPr lang="en-US" sz="2400" dirty="0" err="1">
                <a:solidFill>
                  <a:srgbClr val="333333"/>
                </a:solidFill>
              </a:rPr>
              <a:t>přednosti</a:t>
            </a:r>
            <a:r>
              <a:rPr lang="en-US" sz="2400" dirty="0">
                <a:solidFill>
                  <a:srgbClr val="333333"/>
                </a:solidFill>
              </a:rPr>
              <a:t> a </a:t>
            </a:r>
            <a:r>
              <a:rPr lang="en-US" sz="2400" dirty="0" err="1">
                <a:solidFill>
                  <a:srgbClr val="333333"/>
                </a:solidFill>
              </a:rPr>
              <a:t>nedostatky</a:t>
            </a:r>
            <a:r>
              <a:rPr lang="en-US" sz="2400" dirty="0">
                <a:solidFill>
                  <a:srgbClr val="333333"/>
                </a:solidFill>
              </a:rPr>
              <a:t> </a:t>
            </a:r>
            <a:r>
              <a:rPr lang="en-US" sz="2400" dirty="0" err="1">
                <a:solidFill>
                  <a:srgbClr val="333333"/>
                </a:solidFill>
              </a:rPr>
              <a:t>jednotlivých</a:t>
            </a:r>
            <a:r>
              <a:rPr lang="en-US" sz="2400" dirty="0">
                <a:solidFill>
                  <a:srgbClr val="333333"/>
                </a:solidFill>
              </a:rPr>
              <a:t> </a:t>
            </a:r>
            <a:r>
              <a:rPr lang="en-US" sz="2400" dirty="0" err="1">
                <a:solidFill>
                  <a:srgbClr val="333333"/>
                </a:solidFill>
              </a:rPr>
              <a:t>vodítek</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AB0BCE08-8C5E-4E6E-BF7B-9AF96E16A961}"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09443389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410081322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Gesta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mohou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zdůrazňovat</a:t>
                      </a:r>
                      <a:r>
                        <a:rPr kumimoji="0" lang="es-ES" sz="2000" b="0" i="0" u="none" strike="noStrike" cap="none" normalizeH="0" baseline="0" dirty="0">
                          <a:ln>
                            <a:noFill/>
                          </a:ln>
                          <a:solidFill>
                            <a:srgbClr val="333333"/>
                          </a:solidFill>
                          <a:effectLst/>
                          <a:latin typeface="Calibri Light"/>
                        </a:rPr>
                        <a:t> to,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např</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je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rozčilený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svírá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pěst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se s </a:t>
                      </a:r>
                      <a:r>
                        <a:rPr kumimoji="0" lang="es-ES" sz="2000" b="0" i="0" u="none" strike="noStrike" cap="none" normalizeH="0" baseline="0" dirty="0" err="1">
                          <a:ln>
                            <a:noFill/>
                          </a:ln>
                          <a:solidFill>
                            <a:srgbClr val="333333"/>
                          </a:solidFill>
                          <a:effectLst/>
                          <a:latin typeface="Calibri Light"/>
                        </a:rPr>
                        <a:t>někým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vítá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rozevře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náruč</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prokazuje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úctu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skloní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hlavu</a:t>
                      </a:r>
                      <a:r>
                        <a:rPr kumimoji="0" lang="es-E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8</a:t>
            </a:fld>
            <a:endParaRPr lang="de-DE"/>
          </a:p>
        </p:txBody>
      </p:sp>
    </p:spTree>
    <p:extLst>
      <p:ext uri="{BB962C8B-B14F-4D97-AF65-F5344CB8AC3E}">
        <p14:creationId xmlns:p14="http://schemas.microsoft.com/office/powerpoint/2010/main" val="3919901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2960218209"/>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Gesta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mohou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zdůrazňovat</a:t>
                      </a:r>
                      <a:r>
                        <a:rPr kumimoji="0" lang="es-ES" sz="2000" b="0" i="0" u="none" strike="noStrike" cap="none" normalizeH="0" baseline="0" dirty="0">
                          <a:ln>
                            <a:noFill/>
                          </a:ln>
                          <a:solidFill>
                            <a:srgbClr val="333333"/>
                          </a:solidFill>
                          <a:effectLst/>
                          <a:latin typeface="Calibri Light"/>
                        </a:rPr>
                        <a:t> to,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např</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je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rozčilený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svírá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pěst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se s </a:t>
                      </a:r>
                      <a:r>
                        <a:rPr kumimoji="0" lang="es-ES" sz="2000" b="0" i="0" u="none" strike="noStrike" cap="none" normalizeH="0" baseline="0" dirty="0" err="1">
                          <a:ln>
                            <a:noFill/>
                          </a:ln>
                          <a:solidFill>
                            <a:srgbClr val="333333"/>
                          </a:solidFill>
                          <a:effectLst/>
                          <a:latin typeface="Calibri Light"/>
                        </a:rPr>
                        <a:t>někým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vítá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rozevře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náruč</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prokazuje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úctu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skloní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hlavu</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Nepřímé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známky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jsou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často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významné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divoká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gestikulace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znamenat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nervozitu</a:t>
                      </a:r>
                      <a:r>
                        <a:rPr kumimoji="0" lang="es-ES" sz="2000" b="0" i="0" u="none" strike="noStrike" cap="none" normalizeH="0" baseline="0" dirty="0">
                          <a:ln>
                            <a:noFill/>
                          </a:ln>
                          <a:solidFill>
                            <a:srgbClr val="333333"/>
                          </a:solidFill>
                          <a:effectLst/>
                          <a:latin typeface="Calibri Light"/>
                        </a:rPr>
                        <a:t> (ale </a:t>
                      </a:r>
                      <a:r>
                        <a:rPr kumimoji="0" lang="es-ES" sz="2000" b="0" i="0" u="none" strike="noStrike" cap="none" normalizeH="0" baseline="0" dirty="0" err="1">
                          <a:ln>
                            <a:noFill/>
                          </a:ln>
                          <a:solidFill>
                            <a:srgbClr val="333333"/>
                          </a:solidFill>
                          <a:effectLst/>
                          <a:latin typeface="Calibri Light"/>
                        </a:rPr>
                        <a:t>pozor</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kulturní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rozdíly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nahrbený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být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příznakem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nízkého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sebevědomí</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9</a:t>
            </a:fld>
            <a:endParaRPr lang="de-DE"/>
          </a:p>
        </p:txBody>
      </p:sp>
    </p:spTree>
    <p:extLst>
      <p:ext uri="{BB962C8B-B14F-4D97-AF65-F5344CB8AC3E}">
        <p14:creationId xmlns:p14="http://schemas.microsoft.com/office/powerpoint/2010/main" val="234265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Proberte</a:t>
            </a:r>
            <a:r>
              <a:rPr lang="en-US" sz="3600" dirty="0">
                <a:latin typeface="+mn-lt"/>
                <a:ea typeface="+mn-ea"/>
                <a:cs typeface="+mn-cs"/>
              </a:rPr>
              <a:t> </a:t>
            </a:r>
            <a:r>
              <a:rPr lang="en-US" sz="3600" dirty="0" err="1">
                <a:latin typeface="+mn-lt"/>
                <a:ea typeface="+mn-ea"/>
                <a:cs typeface="+mn-cs"/>
              </a:rPr>
              <a:t>prosím</a:t>
            </a:r>
            <a:r>
              <a:rPr lang="en-US" sz="3600" dirty="0">
                <a:latin typeface="+mn-lt"/>
                <a:ea typeface="+mn-ea"/>
                <a:cs typeface="+mn-cs"/>
              </a:rPr>
              <a:t> </a:t>
            </a:r>
            <a:r>
              <a:rPr lang="en-US" sz="3600" dirty="0" err="1">
                <a:latin typeface="+mn-lt"/>
                <a:ea typeface="+mn-ea"/>
                <a:cs typeface="+mn-cs"/>
              </a:rPr>
              <a:t>výhody</a:t>
            </a:r>
            <a:r>
              <a:rPr lang="en-US" sz="3600" dirty="0">
                <a:latin typeface="+mn-lt"/>
                <a:ea typeface="+mn-ea"/>
                <a:cs typeface="+mn-cs"/>
              </a:rPr>
              <a:t> a </a:t>
            </a:r>
            <a:r>
              <a:rPr lang="en-US" sz="3600" dirty="0" err="1">
                <a:latin typeface="+mn-lt"/>
                <a:ea typeface="+mn-ea"/>
                <a:cs typeface="+mn-cs"/>
              </a:rPr>
              <a:t>nevýhody</a:t>
            </a:r>
            <a:r>
              <a:rPr lang="en-US" sz="3600" dirty="0">
                <a:latin typeface="+mn-lt"/>
                <a:ea typeface="+mn-ea"/>
                <a:cs typeface="+mn-cs"/>
              </a:rPr>
              <a:t> </a:t>
            </a:r>
            <a:r>
              <a:rPr lang="en-US" sz="3600" dirty="0" err="1">
                <a:latin typeface="+mn-lt"/>
                <a:ea typeface="+mn-ea"/>
                <a:cs typeface="+mn-cs"/>
              </a:rPr>
              <a:t>tohoto</a:t>
            </a:r>
            <a:r>
              <a:rPr lang="en-US" sz="3600" dirty="0">
                <a:latin typeface="+mn-lt"/>
                <a:ea typeface="+mn-ea"/>
                <a:cs typeface="+mn-cs"/>
              </a:rPr>
              <a:t> </a:t>
            </a:r>
            <a:r>
              <a:rPr lang="en-US" sz="3600" dirty="0" err="1">
                <a:latin typeface="+mn-lt"/>
                <a:ea typeface="+mn-ea"/>
                <a:cs typeface="+mn-cs"/>
              </a:rPr>
              <a:t>vodítka</a:t>
            </a:r>
            <a:r>
              <a:rPr lang="en-US" sz="3600" dirty="0">
                <a:latin typeface="+mn-lt"/>
                <a:ea typeface="+mn-ea"/>
                <a:cs typeface="+mn-cs"/>
              </a:rPr>
              <a:t> pro </a:t>
            </a:r>
            <a:r>
              <a:rPr lang="en-US" sz="3600" dirty="0" err="1">
                <a:latin typeface="+mn-lt"/>
                <a:ea typeface="+mn-ea"/>
                <a:cs typeface="+mn-cs"/>
              </a:rPr>
              <a:t>posouzení</a:t>
            </a:r>
            <a:r>
              <a:rPr lang="en-US" sz="3600" dirty="0">
                <a:latin typeface="+mn-lt"/>
                <a:ea typeface="+mn-ea"/>
                <a:cs typeface="+mn-cs"/>
              </a:rPr>
              <a:t> </a:t>
            </a:r>
            <a:r>
              <a:rPr lang="en-US" sz="3600" dirty="0" err="1">
                <a:latin typeface="+mn-lt"/>
                <a:ea typeface="+mn-ea"/>
                <a:cs typeface="+mn-cs"/>
              </a:rPr>
              <a:t>druhého</a:t>
            </a:r>
            <a:r>
              <a:rPr lang="en-US" sz="3600" dirty="0">
                <a:latin typeface="+mn-lt"/>
                <a:ea typeface="+mn-ea"/>
                <a:cs typeface="+mn-cs"/>
              </a:rPr>
              <a:t> </a:t>
            </a:r>
            <a:r>
              <a:rPr lang="en-US" sz="3600" dirty="0" err="1">
                <a:latin typeface="+mn-lt"/>
                <a:ea typeface="+mn-ea"/>
                <a:cs typeface="+mn-cs"/>
              </a:rPr>
              <a:t>člověka</a:t>
            </a:r>
            <a:endParaRPr lang="en-US" sz="3600" dirty="0">
              <a:latin typeface="+mn-lt"/>
              <a:ea typeface="+mn-ea"/>
              <a:cs typeface="+mn-cs"/>
            </a:endParaRPr>
          </a:p>
        </p:txBody>
      </p:sp>
      <p:graphicFrame>
        <p:nvGraphicFramePr>
          <p:cNvPr id="10" name="Group 2"/>
          <p:cNvGraphicFramePr>
            <a:graphicFrameLocks noGrp="1"/>
          </p:cNvGraphicFramePr>
          <p:nvPr>
            <p:extLst>
              <p:ext uri="{D42A27DB-BD31-4B8C-83A1-F6EECF244321}">
                <p14:modId xmlns:p14="http://schemas.microsoft.com/office/powerpoint/2010/main" val="34998423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Řeč těla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a:ln>
                            <a:noFill/>
                          </a:ln>
                          <a:solidFill>
                            <a:srgbClr val="333333"/>
                          </a:solidFill>
                          <a:effectLst/>
                          <a:latin typeface="Calibri Light"/>
                        </a:rPr>
                        <a:t>Gesta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mohou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zdůrazňovat</a:t>
                      </a:r>
                      <a:r>
                        <a:rPr kumimoji="0" lang="es-ES" sz="2000" b="0" i="0" u="none" strike="noStrike" cap="none" normalizeH="0" baseline="0" dirty="0">
                          <a:ln>
                            <a:noFill/>
                          </a:ln>
                          <a:solidFill>
                            <a:srgbClr val="333333"/>
                          </a:solidFill>
                          <a:effectLst/>
                          <a:latin typeface="Calibri Light"/>
                        </a:rPr>
                        <a:t> to,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např</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je </a:t>
                      </a:r>
                      <a:r>
                        <a:rPr kumimoji="0" lang="es-ES" sz="2000" b="0" i="0" u="none" strike="noStrike" cap="none" normalizeH="0" baseline="0" dirty="0" err="1">
                          <a:ln>
                            <a:noFill/>
                          </a:ln>
                          <a:solidFill>
                            <a:srgbClr val="333333"/>
                          </a:solidFill>
                          <a:effectLst/>
                          <a:latin typeface="Calibri Light"/>
                        </a:rPr>
                        <a:t>člověk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rozčilený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svírá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pěst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se s </a:t>
                      </a:r>
                      <a:r>
                        <a:rPr kumimoji="0" lang="es-ES" sz="2000" b="0" i="0" u="none" strike="noStrike" cap="none" normalizeH="0" baseline="0" dirty="0" err="1">
                          <a:ln>
                            <a:noFill/>
                          </a:ln>
                          <a:solidFill>
                            <a:srgbClr val="333333"/>
                          </a:solidFill>
                          <a:effectLst/>
                          <a:latin typeface="Calibri Light"/>
                        </a:rPr>
                        <a:t>někým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vítá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rozevře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náruč</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když</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prokazuje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úctu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skloní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hlavu</a:t>
                      </a:r>
                      <a:r>
                        <a:rPr kumimoji="0" lang="es-ES" sz="20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Nepřímé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známky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jsou</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často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také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významné</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divoká</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gestikulace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znamenat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nervozitu</a:t>
                      </a:r>
                      <a:r>
                        <a:rPr kumimoji="0" lang="es-ES" sz="2000" b="0" i="0" u="none" strike="noStrike" cap="none" normalizeH="0" baseline="0" dirty="0">
                          <a:ln>
                            <a:noFill/>
                          </a:ln>
                          <a:solidFill>
                            <a:srgbClr val="333333"/>
                          </a:solidFill>
                          <a:effectLst/>
                          <a:latin typeface="Calibri Light"/>
                        </a:rPr>
                        <a:t> (ale </a:t>
                      </a:r>
                      <a:r>
                        <a:rPr kumimoji="0" lang="es-ES" sz="2000" b="0" i="0" u="none" strike="noStrike" cap="none" normalizeH="0" baseline="0" dirty="0" err="1">
                          <a:ln>
                            <a:noFill/>
                          </a:ln>
                          <a:solidFill>
                            <a:srgbClr val="333333"/>
                          </a:solidFill>
                          <a:effectLst/>
                          <a:latin typeface="Calibri Light"/>
                        </a:rPr>
                        <a:t>pozor</a:t>
                      </a:r>
                      <a:r>
                        <a:rPr kumimoji="0" lang="es-ES" sz="2000" b="0" i="0" u="none" strike="noStrike" cap="none" normalizeH="0" baseline="0" dirty="0">
                          <a:ln>
                            <a:noFill/>
                          </a:ln>
                          <a:solidFill>
                            <a:srgbClr val="333333"/>
                          </a:solidFill>
                          <a:effectLst/>
                          <a:latin typeface="Calibri Light"/>
                        </a:rPr>
                        <a:t> na </a:t>
                      </a:r>
                      <a:r>
                        <a:rPr kumimoji="0" lang="es-ES" sz="2000" b="0" i="0" u="none" strike="noStrike" cap="none" normalizeH="0" baseline="0" dirty="0" err="1">
                          <a:ln>
                            <a:noFill/>
                          </a:ln>
                          <a:solidFill>
                            <a:srgbClr val="333333"/>
                          </a:solidFill>
                          <a:effectLst/>
                          <a:latin typeface="Calibri Light"/>
                        </a:rPr>
                        <a:t>kulturní</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rozdíly</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nahrbený</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postoj</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může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být</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příznakem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nízkého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sebevědomí</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Řeč těla může vést i k nesprávné interpretaci.</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PŘÍKLAD: Někdo vypadá sebevědomě, ale ve skutečnosti to jenom předstírá. Nebo někdo může mít potíže se zády a pak vypadá, jako by neměl žádné sebevědomí.</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2000" dirty="0" err="1">
                <a:solidFill>
                  <a:srgbClr val="333333"/>
                </a:solidFill>
                <a:latin typeface="+mj-lt"/>
              </a:rPr>
              <a:t>Příklad</a:t>
            </a:r>
            <a:endParaRPr lang="en-US" altLang="de-DE" sz="2000" dirty="0">
              <a:solidFill>
                <a:srgbClr val="333333"/>
              </a:solidFill>
              <a:latin typeface="+mj-lt"/>
            </a:endParaRPr>
          </a:p>
        </p:txBody>
      </p:sp>
      <p:sp>
        <p:nvSpPr>
          <p:cNvPr id="13"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pl-PL" sz="2000" dirty="0">
                <a:solidFill>
                  <a:srgbClr val="333333"/>
                </a:solidFill>
                <a:latin typeface="+mj-lt"/>
              </a:rPr>
              <a:t>Modlí se nebo je mu zima?</a:t>
            </a:r>
            <a:endParaRPr lang="en-US"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10</a:t>
            </a:fld>
            <a:endParaRPr lang="de-DE"/>
          </a:p>
        </p:txBody>
      </p:sp>
    </p:spTree>
    <p:extLst>
      <p:ext uri="{BB962C8B-B14F-4D97-AF65-F5344CB8AC3E}">
        <p14:creationId xmlns:p14="http://schemas.microsoft.com/office/powerpoint/2010/main" val="2310575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987683281"/>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281024622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Nad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tím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píšeme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obvykle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přemýšlíme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než</a:t>
                      </a:r>
                      <a:r>
                        <a:rPr kumimoji="0" lang="es-ES" sz="2000" b="0" i="0" u="none" strike="noStrike" cap="none" normalizeH="0" baseline="0" dirty="0">
                          <a:ln>
                            <a:noFill/>
                          </a:ln>
                          <a:solidFill>
                            <a:srgbClr val="333333"/>
                          </a:solidFill>
                          <a:effectLst/>
                          <a:latin typeface="Calibri Light"/>
                        </a:rPr>
                        <a:t> o </a:t>
                      </a:r>
                      <a:r>
                        <a:rPr kumimoji="0" lang="es-ES" sz="2000" b="0" i="0" u="none" strike="noStrike" cap="none" normalizeH="0" baseline="0" dirty="0" err="1">
                          <a:ln>
                            <a:noFill/>
                          </a:ln>
                          <a:solidFill>
                            <a:srgbClr val="333333"/>
                          </a:solidFill>
                          <a:effectLst/>
                          <a:latin typeface="Calibri Light"/>
                        </a:rPr>
                        <a:t>tom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říkáme</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12</a:t>
            </a:fld>
            <a:endParaRPr lang="de-DE"/>
          </a:p>
        </p:txBody>
      </p:sp>
    </p:spTree>
    <p:extLst>
      <p:ext uri="{BB962C8B-B14F-4D97-AF65-F5344CB8AC3E}">
        <p14:creationId xmlns:p14="http://schemas.microsoft.com/office/powerpoint/2010/main" val="3393087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85933961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Nad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tím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píšeme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obvykle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přemýšlíme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než</a:t>
                      </a:r>
                      <a:r>
                        <a:rPr kumimoji="0" lang="es-ES" sz="2000" b="0" i="0" u="none" strike="noStrike" cap="none" normalizeH="0" baseline="0" dirty="0">
                          <a:ln>
                            <a:noFill/>
                          </a:ln>
                          <a:solidFill>
                            <a:srgbClr val="333333"/>
                          </a:solidFill>
                          <a:effectLst/>
                          <a:latin typeface="Calibri Light"/>
                        </a:rPr>
                        <a:t> o </a:t>
                      </a:r>
                      <a:r>
                        <a:rPr kumimoji="0" lang="es-ES" sz="2000" b="0" i="0" u="none" strike="noStrike" cap="none" normalizeH="0" baseline="0" dirty="0" err="1">
                          <a:ln>
                            <a:noFill/>
                          </a:ln>
                          <a:solidFill>
                            <a:srgbClr val="333333"/>
                          </a:solidFill>
                          <a:effectLst/>
                          <a:latin typeface="Calibri Light"/>
                        </a:rPr>
                        <a:t>tom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říkáme</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Někdy musíme </a:t>
                      </a:r>
                      <a:r>
                        <a:rPr kumimoji="0" lang="de-DE" sz="2000" b="0" i="0" u="none" strike="noStrike" cap="none" normalizeH="0" baseline="0">
                          <a:ln>
                            <a:noFill/>
                          </a:ln>
                          <a:solidFill>
                            <a:srgbClr val="333333"/>
                          </a:solidFill>
                          <a:effectLst/>
                          <a:latin typeface="Calibri Light"/>
                        </a:rPr>
                        <a:t>číst “mezi řádky”, </a:t>
                      </a:r>
                      <a:r>
                        <a:rPr kumimoji="0" lang="de-DE" sz="2000" b="0" i="0" u="none" strike="noStrike" cap="none" normalizeH="0" baseline="0" dirty="0">
                          <a:ln>
                            <a:noFill/>
                          </a:ln>
                          <a:solidFill>
                            <a:srgbClr val="333333"/>
                          </a:solidFill>
                          <a:effectLst/>
                          <a:latin typeface="Calibri Light"/>
                        </a:rPr>
                        <a:t>abychom správně pochopili, co nám chce někdo sdělit. Může to ovšem vést i k nesprávným závěrům!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13</a:t>
            </a:fld>
            <a:endParaRPr lang="de-DE"/>
          </a:p>
        </p:txBody>
      </p:sp>
    </p:spTree>
    <p:extLst>
      <p:ext uri="{BB962C8B-B14F-4D97-AF65-F5344CB8AC3E}">
        <p14:creationId xmlns:p14="http://schemas.microsoft.com/office/powerpoint/2010/main" val="4260558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9447196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rPr>
                        <a:t>Písemné výroky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2000" b="0" i="0" u="none" strike="noStrike" cap="none" normalizeH="0" baseline="0" dirty="0" err="1">
                          <a:ln>
                            <a:noFill/>
                          </a:ln>
                          <a:solidFill>
                            <a:srgbClr val="333333"/>
                          </a:solidFill>
                          <a:effectLst/>
                          <a:latin typeface="Calibri Light"/>
                        </a:rPr>
                        <a:t>Nad</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tím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píšeme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obvykle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více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přemýšlíme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než</a:t>
                      </a:r>
                      <a:r>
                        <a:rPr kumimoji="0" lang="es-ES" sz="2000" b="0" i="0" u="none" strike="noStrike" cap="none" normalizeH="0" baseline="0" dirty="0">
                          <a:ln>
                            <a:noFill/>
                          </a:ln>
                          <a:solidFill>
                            <a:srgbClr val="333333"/>
                          </a:solidFill>
                          <a:effectLst/>
                          <a:latin typeface="Calibri Light"/>
                        </a:rPr>
                        <a:t> o </a:t>
                      </a:r>
                      <a:r>
                        <a:rPr kumimoji="0" lang="es-ES" sz="2000" b="0" i="0" u="none" strike="noStrike" cap="none" normalizeH="0" baseline="0" dirty="0" err="1">
                          <a:ln>
                            <a:noFill/>
                          </a:ln>
                          <a:solidFill>
                            <a:srgbClr val="333333"/>
                          </a:solidFill>
                          <a:effectLst/>
                          <a:latin typeface="Calibri Light"/>
                        </a:rPr>
                        <a:t>tom</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co</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říkáme</a:t>
                      </a:r>
                      <a:r>
                        <a:rPr kumimoji="0" lang="es-ES" sz="2000" b="0" i="0" u="none" strike="noStrike" cap="none" normalizeH="0" baseline="0" dirty="0">
                          <a:ln>
                            <a:noFill/>
                          </a:ln>
                          <a:solidFill>
                            <a:srgbClr val="333333"/>
                          </a:solidFill>
                          <a:effectLst/>
                          <a:latin typeface="Calibri Light"/>
                        </a:rPr>
                        <a: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Někdy musíme </a:t>
                      </a:r>
                      <a:r>
                        <a:rPr kumimoji="0" lang="de-DE" sz="2000" b="0" i="0" u="none" strike="noStrike" cap="none" normalizeH="0" baseline="0">
                          <a:ln>
                            <a:noFill/>
                          </a:ln>
                          <a:solidFill>
                            <a:srgbClr val="333333"/>
                          </a:solidFill>
                          <a:effectLst/>
                          <a:latin typeface="Calibri Light"/>
                        </a:rPr>
                        <a:t>číst “mezi řádky”, </a:t>
                      </a:r>
                      <a:r>
                        <a:rPr kumimoji="0" lang="de-DE" sz="2000" b="0" i="0" u="none" strike="noStrike" cap="none" normalizeH="0" baseline="0" dirty="0">
                          <a:ln>
                            <a:noFill/>
                          </a:ln>
                          <a:solidFill>
                            <a:srgbClr val="333333"/>
                          </a:solidFill>
                          <a:effectLst/>
                          <a:latin typeface="Calibri Light"/>
                        </a:rPr>
                        <a:t>abychom správně pochopili, co nám chce někdo sdělit. Může to ovšem vést i k nesprávným závěrům!</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Jedna nedávná studie ukázala, že lidé, kteří píší a čtou e-maily jsou přesvědčeni, že dokáží správně </a:t>
                      </a:r>
                      <a:r>
                        <a:rPr kumimoji="0" lang="de-DE" sz="2000" b="0" i="0" u="none" strike="noStrike" cap="none" normalizeH="0" baseline="0">
                          <a:ln>
                            <a:noFill/>
                          </a:ln>
                          <a:solidFill>
                            <a:srgbClr val="333333"/>
                          </a:solidFill>
                          <a:effectLst/>
                          <a:latin typeface="Calibri Light"/>
                        </a:rPr>
                        <a:t>určit “tón” </a:t>
                      </a:r>
                      <a:r>
                        <a:rPr kumimoji="0" lang="de-DE" sz="2000" b="0" i="0" u="none" strike="noStrike" cap="none" normalizeH="0" baseline="0" dirty="0">
                          <a:ln>
                            <a:noFill/>
                          </a:ln>
                          <a:solidFill>
                            <a:srgbClr val="333333"/>
                          </a:solidFill>
                          <a:effectLst/>
                          <a:latin typeface="Calibri Light"/>
                        </a:rPr>
                        <a:t>e-mailové zprávy. Ve skutečnosti se ovšem správně trefili jen v 56% případů, což je jen o málo víc než je náhoda!</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1"/>
          <p:cNvSpPr txBox="1">
            <a:spLocks noChangeArrowheads="1"/>
          </p:cNvSpPr>
          <p:nvPr/>
        </p:nvSpPr>
        <p:spPr bwMode="auto">
          <a:xfrm>
            <a:off x="408955" y="53892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mj-lt"/>
              </a:rPr>
              <a:t>Příklad:</a:t>
            </a:r>
            <a:br>
              <a:rPr lang="de-DE" altLang="de-DE" sz="2000">
                <a:solidFill>
                  <a:srgbClr val="333333"/>
                </a:solidFill>
                <a:latin typeface="+mj-lt"/>
              </a:rPr>
            </a:br>
            <a:r>
              <a:rPr lang="de-DE" altLang="de-DE" sz="2000">
                <a:solidFill>
                  <a:srgbClr val="333333"/>
                </a:solidFill>
                <a:latin typeface="+mj-lt"/>
              </a:rPr>
              <a:t>“A </a:t>
            </a:r>
            <a:r>
              <a:rPr lang="de-DE" altLang="de-DE" sz="2000" dirty="0">
                <a:solidFill>
                  <a:srgbClr val="333333"/>
                </a:solidFill>
                <a:latin typeface="+mj-lt"/>
              </a:rPr>
              <a:t>nepředři </a:t>
            </a:r>
            <a:r>
              <a:rPr lang="de-DE" altLang="de-DE" sz="2000">
                <a:solidFill>
                  <a:srgbClr val="333333"/>
                </a:solidFill>
                <a:latin typeface="+mj-lt"/>
              </a:rPr>
              <a:t>se!”</a:t>
            </a:r>
            <a:br>
              <a:rPr lang="de-DE" altLang="de-DE" sz="2000">
                <a:solidFill>
                  <a:srgbClr val="333333"/>
                </a:solidFill>
                <a:latin typeface="+mj-lt"/>
              </a:rPr>
            </a:br>
            <a:r>
              <a:rPr lang="de-DE" altLang="de-DE" sz="2000">
                <a:solidFill>
                  <a:srgbClr val="333333"/>
                </a:solidFill>
                <a:latin typeface="Times New Roman"/>
                <a:sym typeface="Wingdings" panose="05000000000000000000" pitchFamily="2" charset="2"/>
              </a:rPr>
              <a:t>→</a:t>
            </a:r>
            <a:r>
              <a:rPr lang="de-DE" altLang="de-DE" sz="2000">
                <a:solidFill>
                  <a:srgbClr val="333333"/>
                </a:solidFill>
                <a:latin typeface="+mj-lt"/>
              </a:rPr>
              <a:t> </a:t>
            </a:r>
            <a:r>
              <a:rPr lang="de-DE" altLang="de-DE" sz="2000" dirty="0">
                <a:solidFill>
                  <a:srgbClr val="333333"/>
                </a:solidFill>
                <a:latin typeface="+mj-lt"/>
              </a:rPr>
              <a:t>ironie, soucit, prázdná fráze?</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14</a:t>
            </a:fld>
            <a:endParaRPr lang="de-DE"/>
          </a:p>
        </p:txBody>
      </p:sp>
    </p:spTree>
    <p:extLst>
      <p:ext uri="{BB962C8B-B14F-4D97-AF65-F5344CB8AC3E}">
        <p14:creationId xmlns:p14="http://schemas.microsoft.com/office/powerpoint/2010/main" val="3252793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3" name="Group 2"/>
          <p:cNvGraphicFramePr>
            <a:graphicFrameLocks noGrp="1"/>
          </p:cNvGraphicFramePr>
          <p:nvPr>
            <p:extLst>
              <p:ext uri="{D42A27DB-BD31-4B8C-83A1-F6EECF244321}">
                <p14:modId xmlns:p14="http://schemas.microsoft.com/office/powerpoint/2010/main" val="40060846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Dřívější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podobných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podobné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err="1">
                          <a:ln>
                            <a:noFill/>
                          </a:ln>
                          <a:solidFill>
                            <a:srgbClr val="004992"/>
                          </a:solidFill>
                          <a:effectLst/>
                          <a:latin typeface="Calibri Light"/>
                        </a:rPr>
                        <a:t>Důležité</a:t>
                      </a:r>
                      <a:r>
                        <a:rPr kumimoji="0" lang="es-ES" sz="2000" b="0" i="0" u="none" strike="noStrike" cap="none" normalizeH="0" baseline="0" dirty="0">
                          <a:ln>
                            <a:noFill/>
                          </a:ln>
                          <a:solidFill>
                            <a:srgbClr val="004992"/>
                          </a:solidFill>
                          <a:effectLst/>
                          <a:latin typeface="Calibri Light"/>
                        </a:rPr>
                        <a:t> </a:t>
                      </a:r>
                      <a:r>
                        <a:rPr kumimoji="0" lang="es-ES" sz="2000" b="0" i="0" u="none" strike="noStrike" cap="none" normalizeH="0" baseline="0" dirty="0" err="1">
                          <a:ln>
                            <a:noFill/>
                          </a:ln>
                          <a:solidFill>
                            <a:srgbClr val="004992"/>
                          </a:solidFill>
                          <a:effectLst/>
                          <a:latin typeface="Calibri Light"/>
                        </a:rPr>
                        <a:t>vodítko</a:t>
                      </a:r>
                      <a:r>
                        <a:rPr kumimoji="0" lang="es-ES" sz="20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Calibri Ligh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8498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5170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704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Typický muslim, typická Němka?</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15</a:t>
            </a:fld>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3" name="Group 2"/>
          <p:cNvGraphicFramePr>
            <a:graphicFrameLocks noGrp="1"/>
          </p:cNvGraphicFramePr>
          <p:nvPr>
            <p:extLst>
              <p:ext uri="{D42A27DB-BD31-4B8C-83A1-F6EECF244321}">
                <p14:modId xmlns:p14="http://schemas.microsoft.com/office/powerpoint/2010/main" val="360641929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Dřívější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podobných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podobné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Důležité</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vodítko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jiných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etnických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pomáhá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lépe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rozumět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kteří</a:t>
                      </a:r>
                      <a:r>
                        <a:rPr kumimoji="0" lang="en-US" sz="2000" b="0" i="0" u="none" strike="noStrike" cap="none" normalizeH="0" baseline="0" dirty="0">
                          <a:ln>
                            <a:noFill/>
                          </a:ln>
                          <a:solidFill>
                            <a:srgbClr val="333333"/>
                          </a:solidFill>
                          <a:effectLst/>
                          <a:latin typeface="Calibri Light"/>
                        </a:rPr>
                        <a:t> k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patří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Každá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nepsaná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společenská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pravidla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8498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5170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704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Typický muslim, typická Němka?</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16</a:t>
            </a:fld>
            <a:endParaRPr lang="de-DE"/>
          </a:p>
        </p:txBody>
      </p:sp>
    </p:spTree>
    <p:extLst>
      <p:ext uri="{BB962C8B-B14F-4D97-AF65-F5344CB8AC3E}">
        <p14:creationId xmlns:p14="http://schemas.microsoft.com/office/powerpoint/2010/main" val="201801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3" name="Group 2"/>
          <p:cNvGraphicFramePr>
            <a:graphicFrameLocks noGrp="1"/>
          </p:cNvGraphicFramePr>
          <p:nvPr>
            <p:extLst>
              <p:ext uri="{D42A27DB-BD31-4B8C-83A1-F6EECF244321}">
                <p14:modId xmlns:p14="http://schemas.microsoft.com/office/powerpoint/2010/main" val="350889940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Dřívější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podobných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a:t>
                      </a:r>
                      <a:r>
                        <a:rPr kumimoji="0" lang="en-US" sz="2000" b="0" i="0" u="none" strike="noStrike" cap="none" normalizeH="0" baseline="0" dirty="0" err="1">
                          <a:ln>
                            <a:noFill/>
                          </a:ln>
                          <a:solidFill>
                            <a:srgbClr val="333333"/>
                          </a:solidFill>
                          <a:effectLst/>
                          <a:latin typeface="Calibri Light"/>
                        </a:rPr>
                        <a:t>podobné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err="1">
                          <a:ln>
                            <a:noFill/>
                          </a:ln>
                          <a:solidFill>
                            <a:srgbClr val="004992"/>
                          </a:solidFill>
                          <a:effectLst/>
                          <a:latin typeface="Calibri Light"/>
                        </a:rPr>
                        <a:t>Důležité</a:t>
                      </a:r>
                      <a:r>
                        <a:rPr kumimoji="0" lang="en-US" sz="2000" b="0" i="0" u="none" strike="noStrike" cap="none" normalizeH="0" baseline="0" dirty="0">
                          <a:ln>
                            <a:noFill/>
                          </a:ln>
                          <a:solidFill>
                            <a:srgbClr val="004992"/>
                          </a:solidFill>
                          <a:effectLst/>
                          <a:latin typeface="Calibri Light"/>
                        </a:rPr>
                        <a:t> </a:t>
                      </a:r>
                      <a:r>
                        <a:rPr kumimoji="0" lang="en-US" sz="2000" b="0" i="0" u="none" strike="noStrike" cap="none" normalizeH="0" baseline="0" dirty="0" err="1">
                          <a:ln>
                            <a:noFill/>
                          </a:ln>
                          <a:solidFill>
                            <a:srgbClr val="004992"/>
                          </a:solidFill>
                          <a:effectLst/>
                          <a:latin typeface="Calibri Light"/>
                        </a:rPr>
                        <a:t>vodítko</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Znalost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lidí</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jiných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etnických</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pomáhá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lépe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rozumět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kteří</a:t>
                      </a:r>
                      <a:r>
                        <a:rPr kumimoji="0" lang="en-US" sz="2000" b="0" i="0" u="none" strike="noStrike" cap="none" normalizeH="0" baseline="0" dirty="0">
                          <a:ln>
                            <a:noFill/>
                          </a:ln>
                          <a:solidFill>
                            <a:srgbClr val="333333"/>
                          </a:solidFill>
                          <a:effectLst/>
                          <a:latin typeface="Calibri Light"/>
                        </a:rPr>
                        <a:t> k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skupině</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patří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Každá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kultura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svá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vlastní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nepsaná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společenská</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pravidla</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Ale </a:t>
                      </a:r>
                      <a:r>
                        <a:rPr kumimoji="0" lang="en-US" sz="2000" b="0" i="0" u="none" strike="noStrike" cap="none" normalizeH="0" baseline="0" dirty="0" err="1">
                          <a:ln>
                            <a:noFill/>
                          </a:ln>
                          <a:solidFill>
                            <a:srgbClr val="004992"/>
                          </a:solidFill>
                          <a:effectLst/>
                          <a:latin typeface="Calibri Light"/>
                        </a:rPr>
                        <a:t>pozor</a:t>
                      </a:r>
                      <a:r>
                        <a:rPr kumimoji="0" lang="en-US" sz="20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rPr>
                        <a:t>Lidé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často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jednají</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rozporu</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stereotypem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Lidé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kteří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sdílejí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určitou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náboženskou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víru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nebo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z </a:t>
                      </a:r>
                      <a:r>
                        <a:rPr kumimoji="0" lang="en-US" sz="2000" b="0" i="0" u="none" strike="noStrike" cap="none" normalizeH="0" baseline="0" dirty="0" err="1">
                          <a:ln>
                            <a:noFill/>
                          </a:ln>
                          <a:solidFill>
                            <a:srgbClr val="333333"/>
                          </a:solidFill>
                          <a:effectLst/>
                          <a:latin typeface="Calibri Light"/>
                        </a:rPr>
                        <a:t>určité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země</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mohou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setkávat</a:t>
                      </a:r>
                      <a:r>
                        <a:rPr kumimoji="0" lang="en-US" sz="2000" b="0" i="0" u="none" strike="noStrike" cap="none" normalizeH="0" baseline="0" dirty="0">
                          <a:ln>
                            <a:noFill/>
                          </a:ln>
                          <a:solidFill>
                            <a:srgbClr val="333333"/>
                          </a:solidFill>
                          <a:effectLst/>
                          <a:latin typeface="Calibri Light"/>
                        </a:rPr>
                        <a:t> s </a:t>
                      </a:r>
                      <a:r>
                        <a:rPr kumimoji="0" lang="en-US" sz="2000" b="0" i="0" u="none" strike="noStrike" cap="none" normalizeH="0" baseline="0" dirty="0" err="1">
                          <a:ln>
                            <a:noFill/>
                          </a:ln>
                          <a:solidFill>
                            <a:srgbClr val="333333"/>
                          </a:solidFill>
                          <a:effectLst/>
                          <a:latin typeface="Calibri Light"/>
                        </a:rPr>
                        <a:t>předsudky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např</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muslimové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fanatici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Američané</a:t>
                      </a:r>
                      <a:r>
                        <a:rPr kumimoji="0" lang="en-US" sz="2000" b="0" i="0" u="none" strike="noStrike" cap="none" normalizeH="0" baseline="0" dirty="0">
                          <a:ln>
                            <a:noFill/>
                          </a:ln>
                          <a:solidFill>
                            <a:srgbClr val="333333"/>
                          </a:solidFill>
                          <a:effectLst/>
                          <a:latin typeface="Calibri Light"/>
                        </a:rPr>
                        <a:t> z USA </a:t>
                      </a:r>
                      <a:r>
                        <a:rPr kumimoji="0" lang="en-US" sz="2000" b="0" i="0" u="none" strike="noStrike" cap="none" normalizeH="0" baseline="0" dirty="0" err="1">
                          <a:ln>
                            <a:noFill/>
                          </a:ln>
                          <a:solidFill>
                            <a:srgbClr val="333333"/>
                          </a:solidFill>
                          <a:effectLst/>
                          <a:latin typeface="Calibri Light"/>
                        </a:rPr>
                        <a:t>jsou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namyšlení</a:t>
                      </a:r>
                      <a:r>
                        <a:rPr kumimoji="0" lang="en-US" sz="2000" b="0" i="0" u="none" strike="noStrike" cap="none" normalizeH="0" baseline="0" dirty="0">
                          <a:ln>
                            <a:noFill/>
                          </a:ln>
                          <a:solidFill>
                            <a:srgbClr val="333333"/>
                          </a:solidFill>
                          <a:effectLst/>
                          <a:latin typeface="Calibri Light"/>
                        </a:rPr>
                        <a:t> a </a:t>
                      </a:r>
                      <a:r>
                        <a:rPr kumimoji="0" lang="en-US" sz="2000" b="0" i="0" u="none" strike="noStrike" cap="none" normalizeH="0" baseline="0" dirty="0" err="1">
                          <a:ln>
                            <a:noFill/>
                          </a:ln>
                          <a:solidFill>
                            <a:srgbClr val="333333"/>
                          </a:solidFill>
                          <a:effectLst/>
                          <a:latin typeface="Calibri Light"/>
                        </a:rPr>
                        <a:t>jedí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jenom</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McDonaldech</a:t>
                      </a:r>
                      <a:r>
                        <a:rPr kumimoji="0" lang="en-US" sz="20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84984"/>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51701"/>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301208"/>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1"/>
          <p:cNvSpPr txBox="1">
            <a:spLocks noChangeArrowheads="1"/>
          </p:cNvSpPr>
          <p:nvPr/>
        </p:nvSpPr>
        <p:spPr bwMode="auto">
          <a:xfrm>
            <a:off x="408955" y="6027048"/>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2000">
                <a:solidFill>
                  <a:srgbClr val="333333"/>
                </a:solidFill>
                <a:latin typeface="+mj-lt"/>
              </a:rPr>
              <a:t>Typický muslim, typická Němka?</a:t>
            </a:r>
            <a:endParaRPr lang="de-DE" altLang="de-DE" sz="2000" dirty="0">
              <a:solidFill>
                <a:srgbClr val="333333"/>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17</a:t>
            </a:fld>
            <a:endParaRPr lang="de-DE"/>
          </a:p>
        </p:txBody>
      </p:sp>
    </p:spTree>
    <p:extLst>
      <p:ext uri="{BB962C8B-B14F-4D97-AF65-F5344CB8AC3E}">
        <p14:creationId xmlns:p14="http://schemas.microsoft.com/office/powerpoint/2010/main" val="354930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Zdání a skutečnost!</a:t>
            </a:r>
          </a:p>
        </p:txBody>
      </p:sp>
      <p:sp>
        <p:nvSpPr>
          <p:cNvPr id="5" name="Content Placeholder 4"/>
          <p:cNvSpPr>
            <a:spLocks noGrp="1"/>
          </p:cNvSpPr>
          <p:nvPr>
            <p:ph idx="1"/>
          </p:nvPr>
        </p:nvSpPr>
        <p:spPr/>
        <p:txBody>
          <a:bodyPr/>
          <a:lstStyle/>
          <a:p>
            <a:r>
              <a:rPr lang="en-US" sz="2400" dirty="0">
                <a:solidFill>
                  <a:srgbClr val="004992"/>
                </a:solidFill>
              </a:rPr>
              <a:t>… </a:t>
            </a:r>
            <a:r>
              <a:rPr lang="en-US" sz="2400" dirty="0" err="1">
                <a:solidFill>
                  <a:srgbClr val="004992"/>
                </a:solidFill>
              </a:rPr>
              <a:t>žádnému</a:t>
            </a:r>
            <a:r>
              <a:rPr lang="en-US" sz="2400" dirty="0">
                <a:solidFill>
                  <a:srgbClr val="004992"/>
                </a:solidFill>
              </a:rPr>
              <a:t> z </a:t>
            </a:r>
            <a:r>
              <a:rPr lang="en-US" sz="2400" dirty="0" err="1">
                <a:solidFill>
                  <a:srgbClr val="004992"/>
                </a:solidFill>
              </a:rPr>
              <a:t>dříve</a:t>
            </a:r>
            <a:r>
              <a:rPr lang="en-US" sz="2400" dirty="0">
                <a:solidFill>
                  <a:srgbClr val="004992"/>
                </a:solidFill>
              </a:rPr>
              <a:t> </a:t>
            </a:r>
            <a:r>
              <a:rPr lang="en-US" sz="2400" dirty="0" err="1">
                <a:solidFill>
                  <a:srgbClr val="004992"/>
                </a:solidFill>
              </a:rPr>
              <a:t>probíraných</a:t>
            </a:r>
            <a:r>
              <a:rPr lang="en-US" sz="2400" dirty="0">
                <a:solidFill>
                  <a:srgbClr val="004992"/>
                </a:solidFill>
              </a:rPr>
              <a:t> </a:t>
            </a:r>
            <a:r>
              <a:rPr lang="en-US" sz="2400" dirty="0" err="1">
                <a:solidFill>
                  <a:srgbClr val="004992"/>
                </a:solidFill>
              </a:rPr>
              <a:t>aspektů</a:t>
            </a:r>
            <a:r>
              <a:rPr lang="en-US" sz="2400" dirty="0">
                <a:solidFill>
                  <a:srgbClr val="004992"/>
                </a:solidFill>
              </a:rPr>
              <a:t> (</a:t>
            </a:r>
            <a:r>
              <a:rPr lang="en-US" sz="2400" dirty="0" err="1">
                <a:solidFill>
                  <a:srgbClr val="004992"/>
                </a:solidFill>
              </a:rPr>
              <a:t>např</a:t>
            </a:r>
            <a:r>
              <a:rPr lang="en-US" sz="2400" dirty="0">
                <a:solidFill>
                  <a:srgbClr val="004992"/>
                </a:solidFill>
              </a:rPr>
              <a:t>. </a:t>
            </a:r>
            <a:r>
              <a:rPr lang="en-US" sz="2400" dirty="0" err="1">
                <a:solidFill>
                  <a:srgbClr val="004992"/>
                </a:solidFill>
              </a:rPr>
              <a:t>tomu</a:t>
            </a:r>
            <a:r>
              <a:rPr lang="en-US" sz="2400" dirty="0">
                <a:solidFill>
                  <a:srgbClr val="004992"/>
                </a:solidFill>
              </a:rPr>
              <a:t>, co </a:t>
            </a:r>
            <a:r>
              <a:rPr lang="en-US" sz="2400" dirty="0" err="1">
                <a:solidFill>
                  <a:srgbClr val="004992"/>
                </a:solidFill>
              </a:rPr>
              <a:t>člověk</a:t>
            </a:r>
            <a:r>
              <a:rPr lang="en-US" sz="2400" dirty="0">
                <a:solidFill>
                  <a:srgbClr val="004992"/>
                </a:solidFill>
              </a:rPr>
              <a:t> </a:t>
            </a:r>
            <a:r>
              <a:rPr lang="en-US" sz="2400" dirty="0" err="1">
                <a:solidFill>
                  <a:srgbClr val="004992"/>
                </a:solidFill>
              </a:rPr>
              <a:t>říká</a:t>
            </a:r>
            <a:r>
              <a:rPr lang="en-US" sz="2400" dirty="0">
                <a:solidFill>
                  <a:srgbClr val="004992"/>
                </a:solidFill>
              </a:rPr>
              <a:t>) </a:t>
            </a:r>
            <a:r>
              <a:rPr lang="en-US" sz="2400" dirty="0" err="1">
                <a:solidFill>
                  <a:srgbClr val="004992"/>
                </a:solidFill>
              </a:rPr>
              <a:t>nemůžeme</a:t>
            </a:r>
            <a:r>
              <a:rPr lang="en-US" sz="2400" dirty="0">
                <a:solidFill>
                  <a:srgbClr val="004992"/>
                </a:solidFill>
              </a:rPr>
              <a:t> </a:t>
            </a:r>
            <a:r>
              <a:rPr lang="en-US" sz="2400" dirty="0" err="1">
                <a:solidFill>
                  <a:srgbClr val="004992"/>
                </a:solidFill>
              </a:rPr>
              <a:t>bezmezně</a:t>
            </a:r>
            <a:r>
              <a:rPr lang="en-US" sz="2400" dirty="0">
                <a:solidFill>
                  <a:srgbClr val="004992"/>
                </a:solidFill>
              </a:rPr>
              <a:t> </a:t>
            </a:r>
            <a:r>
              <a:rPr lang="en-US" sz="2400" dirty="0" err="1">
                <a:solidFill>
                  <a:srgbClr val="004992"/>
                </a:solidFill>
              </a:rPr>
              <a:t>věřit</a:t>
            </a:r>
            <a:r>
              <a:rPr lang="en-US"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Zdání a skutečnost!</a:t>
            </a:r>
          </a:p>
        </p:txBody>
      </p:sp>
      <p:sp>
        <p:nvSpPr>
          <p:cNvPr id="5" name="Content Placeholder 4"/>
          <p:cNvSpPr>
            <a:spLocks noGrp="1"/>
          </p:cNvSpPr>
          <p:nvPr>
            <p:ph idx="1"/>
          </p:nvPr>
        </p:nvSpPr>
        <p:spPr/>
        <p:txBody>
          <a:bodyPr/>
          <a:lstStyle/>
          <a:p>
            <a:r>
              <a:rPr lang="en-US" sz="2400" dirty="0">
                <a:solidFill>
                  <a:srgbClr val="004992"/>
                </a:solidFill>
              </a:rPr>
              <a:t>… </a:t>
            </a:r>
            <a:r>
              <a:rPr lang="en-US" sz="2400" dirty="0" err="1">
                <a:solidFill>
                  <a:srgbClr val="004992"/>
                </a:solidFill>
              </a:rPr>
              <a:t>žádnému</a:t>
            </a:r>
            <a:r>
              <a:rPr lang="en-US" sz="2400" dirty="0">
                <a:solidFill>
                  <a:srgbClr val="004992"/>
                </a:solidFill>
              </a:rPr>
              <a:t> z </a:t>
            </a:r>
            <a:r>
              <a:rPr lang="en-US" sz="2400" dirty="0" err="1">
                <a:solidFill>
                  <a:srgbClr val="004992"/>
                </a:solidFill>
              </a:rPr>
              <a:t>dříve</a:t>
            </a:r>
            <a:r>
              <a:rPr lang="en-US" sz="2400" dirty="0">
                <a:solidFill>
                  <a:srgbClr val="004992"/>
                </a:solidFill>
              </a:rPr>
              <a:t> </a:t>
            </a:r>
            <a:r>
              <a:rPr lang="en-US" sz="2400" dirty="0" err="1">
                <a:solidFill>
                  <a:srgbClr val="004992"/>
                </a:solidFill>
              </a:rPr>
              <a:t>probíraných</a:t>
            </a:r>
            <a:r>
              <a:rPr lang="en-US" sz="2400" dirty="0">
                <a:solidFill>
                  <a:srgbClr val="004992"/>
                </a:solidFill>
              </a:rPr>
              <a:t> </a:t>
            </a:r>
            <a:r>
              <a:rPr lang="en-US" sz="2400" dirty="0" err="1">
                <a:solidFill>
                  <a:srgbClr val="004992"/>
                </a:solidFill>
              </a:rPr>
              <a:t>aspektů</a:t>
            </a:r>
            <a:r>
              <a:rPr lang="en-US" sz="2400" dirty="0">
                <a:solidFill>
                  <a:srgbClr val="004992"/>
                </a:solidFill>
              </a:rPr>
              <a:t> (</a:t>
            </a:r>
            <a:r>
              <a:rPr lang="en-US" sz="2400" dirty="0" err="1">
                <a:solidFill>
                  <a:srgbClr val="004992"/>
                </a:solidFill>
              </a:rPr>
              <a:t>např</a:t>
            </a:r>
            <a:r>
              <a:rPr lang="en-US" sz="2400" dirty="0">
                <a:solidFill>
                  <a:srgbClr val="004992"/>
                </a:solidFill>
              </a:rPr>
              <a:t>. </a:t>
            </a:r>
            <a:r>
              <a:rPr lang="en-US" sz="2400" dirty="0" err="1">
                <a:solidFill>
                  <a:srgbClr val="004992"/>
                </a:solidFill>
              </a:rPr>
              <a:t>tomu</a:t>
            </a:r>
            <a:r>
              <a:rPr lang="en-US" sz="2400" dirty="0">
                <a:solidFill>
                  <a:srgbClr val="004992"/>
                </a:solidFill>
              </a:rPr>
              <a:t>, co </a:t>
            </a:r>
            <a:r>
              <a:rPr lang="en-US" sz="2400" dirty="0" err="1">
                <a:solidFill>
                  <a:srgbClr val="004992"/>
                </a:solidFill>
              </a:rPr>
              <a:t>člověk</a:t>
            </a:r>
            <a:r>
              <a:rPr lang="en-US" sz="2400" dirty="0">
                <a:solidFill>
                  <a:srgbClr val="004992"/>
                </a:solidFill>
              </a:rPr>
              <a:t> </a:t>
            </a:r>
            <a:r>
              <a:rPr lang="en-US" sz="2400" dirty="0" err="1">
                <a:solidFill>
                  <a:srgbClr val="004992"/>
                </a:solidFill>
              </a:rPr>
              <a:t>říká</a:t>
            </a:r>
            <a:r>
              <a:rPr lang="en-US" sz="2400" dirty="0">
                <a:solidFill>
                  <a:srgbClr val="004992"/>
                </a:solidFill>
              </a:rPr>
              <a:t>) </a:t>
            </a:r>
            <a:r>
              <a:rPr lang="en-US" sz="2400" dirty="0" err="1">
                <a:solidFill>
                  <a:srgbClr val="004992"/>
                </a:solidFill>
              </a:rPr>
              <a:t>nemůžeme</a:t>
            </a:r>
            <a:r>
              <a:rPr lang="en-US" sz="2400" dirty="0">
                <a:solidFill>
                  <a:srgbClr val="004992"/>
                </a:solidFill>
              </a:rPr>
              <a:t> </a:t>
            </a:r>
            <a:r>
              <a:rPr lang="en-US" sz="2400" dirty="0" err="1">
                <a:solidFill>
                  <a:srgbClr val="004992"/>
                </a:solidFill>
              </a:rPr>
              <a:t>bezmezně</a:t>
            </a:r>
            <a:r>
              <a:rPr lang="en-US" sz="2400" dirty="0">
                <a:solidFill>
                  <a:srgbClr val="004992"/>
                </a:solidFill>
              </a:rPr>
              <a:t> </a:t>
            </a:r>
            <a:r>
              <a:rPr lang="en-US" sz="2400" dirty="0" err="1">
                <a:solidFill>
                  <a:srgbClr val="004992"/>
                </a:solidFill>
              </a:rPr>
              <a:t>věřit</a:t>
            </a:r>
            <a:r>
              <a:rPr lang="en-US" sz="2400" dirty="0">
                <a:solidFill>
                  <a:srgbClr val="004992"/>
                </a:solidFill>
              </a:rPr>
              <a:t>!</a:t>
            </a:r>
          </a:p>
          <a:p>
            <a:r>
              <a:rPr lang="en-US" sz="2400" i="1" dirty="0" err="1">
                <a:solidFill>
                  <a:srgbClr val="333333"/>
                </a:solidFill>
              </a:rPr>
              <a:t>Člověk</a:t>
            </a:r>
            <a:r>
              <a:rPr lang="en-US" sz="2400" i="1" dirty="0">
                <a:solidFill>
                  <a:srgbClr val="333333"/>
                </a:solidFill>
              </a:rPr>
              <a:t> </a:t>
            </a:r>
            <a:r>
              <a:rPr lang="en-US" sz="2400" i="1" dirty="0" err="1">
                <a:solidFill>
                  <a:srgbClr val="333333"/>
                </a:solidFill>
              </a:rPr>
              <a:t>musí</a:t>
            </a:r>
            <a:r>
              <a:rPr lang="en-US" sz="2400" i="1" dirty="0">
                <a:solidFill>
                  <a:srgbClr val="333333"/>
                </a:solidFill>
              </a:rPr>
              <a:t> </a:t>
            </a:r>
            <a:r>
              <a:rPr lang="en-US" sz="2400" i="1" dirty="0" err="1">
                <a:solidFill>
                  <a:srgbClr val="333333"/>
                </a:solidFill>
              </a:rPr>
              <a:t>vzít</a:t>
            </a:r>
            <a:r>
              <a:rPr lang="en-US" sz="2400" i="1" dirty="0">
                <a:solidFill>
                  <a:srgbClr val="333333"/>
                </a:solidFill>
              </a:rPr>
              <a:t> v </a:t>
            </a:r>
            <a:r>
              <a:rPr lang="en-US" sz="2400" i="1" dirty="0" err="1">
                <a:solidFill>
                  <a:srgbClr val="333333"/>
                </a:solidFill>
              </a:rPr>
              <a:t>úvahu</a:t>
            </a:r>
            <a:r>
              <a:rPr lang="en-US" sz="2400" i="1" dirty="0">
                <a:solidFill>
                  <a:srgbClr val="333333"/>
                </a:solidFill>
              </a:rPr>
              <a:t> </a:t>
            </a:r>
            <a:r>
              <a:rPr lang="en-US" sz="2400" i="1" dirty="0" err="1">
                <a:solidFill>
                  <a:srgbClr val="333333"/>
                </a:solidFill>
              </a:rPr>
              <a:t>všechny</a:t>
            </a:r>
            <a:r>
              <a:rPr lang="en-US" sz="2400" i="1" dirty="0">
                <a:solidFill>
                  <a:srgbClr val="333333"/>
                </a:solidFill>
              </a:rPr>
              <a:t> </a:t>
            </a:r>
            <a:r>
              <a:rPr lang="en-US" sz="2400" i="1" dirty="0" err="1">
                <a:solidFill>
                  <a:srgbClr val="333333"/>
                </a:solidFill>
              </a:rPr>
              <a:t>aspekty</a:t>
            </a:r>
            <a:r>
              <a:rPr lang="en-US" sz="2400" i="1" dirty="0">
                <a:solidFill>
                  <a:srgbClr val="333333"/>
                </a:solidFill>
              </a:rPr>
              <a:t>!</a:t>
            </a:r>
            <a:br>
              <a:rPr lang="en-US" sz="2400" dirty="0">
                <a:solidFill>
                  <a:srgbClr val="333333"/>
                </a:solidFill>
              </a:rPr>
            </a:br>
            <a:r>
              <a:rPr lang="en-US" sz="2400" dirty="0" err="1">
                <a:solidFill>
                  <a:srgbClr val="333333"/>
                </a:solidFill>
              </a:rPr>
              <a:t>Jenom</a:t>
            </a:r>
            <a:r>
              <a:rPr lang="en-US" sz="2400" dirty="0">
                <a:solidFill>
                  <a:srgbClr val="333333"/>
                </a:solidFill>
              </a:rPr>
              <a:t> </a:t>
            </a:r>
            <a:r>
              <a:rPr lang="en-US" sz="2400" dirty="0" err="1">
                <a:solidFill>
                  <a:srgbClr val="333333"/>
                </a:solidFill>
              </a:rPr>
              <a:t>všechny</a:t>
            </a:r>
            <a:r>
              <a:rPr lang="en-US" sz="2400" dirty="0">
                <a:solidFill>
                  <a:srgbClr val="333333"/>
                </a:solidFill>
              </a:rPr>
              <a:t> </a:t>
            </a:r>
            <a:r>
              <a:rPr lang="en-US" sz="2400" dirty="0" err="1">
                <a:solidFill>
                  <a:srgbClr val="333333"/>
                </a:solidFill>
              </a:rPr>
              <a:t>společně</a:t>
            </a:r>
            <a:r>
              <a:rPr lang="en-US" sz="2400" dirty="0">
                <a:solidFill>
                  <a:srgbClr val="333333"/>
                </a:solidFill>
              </a:rPr>
              <a:t> </a:t>
            </a:r>
            <a:r>
              <a:rPr lang="en-US" sz="2400" dirty="0" err="1">
                <a:solidFill>
                  <a:srgbClr val="333333"/>
                </a:solidFill>
              </a:rPr>
              <a:t>nám</a:t>
            </a:r>
            <a:r>
              <a:rPr lang="en-US" sz="2400" dirty="0">
                <a:solidFill>
                  <a:srgbClr val="333333"/>
                </a:solidFill>
              </a:rPr>
              <a:t> </a:t>
            </a:r>
            <a:r>
              <a:rPr lang="en-US" sz="2400" dirty="0" err="1">
                <a:solidFill>
                  <a:srgbClr val="333333"/>
                </a:solidFill>
              </a:rPr>
              <a:t>pomohou</a:t>
            </a:r>
            <a:r>
              <a:rPr lang="en-US" sz="2400" dirty="0">
                <a:solidFill>
                  <a:srgbClr val="333333"/>
                </a:solidFill>
              </a:rPr>
              <a:t> </a:t>
            </a:r>
            <a:r>
              <a:rPr lang="en-US" sz="2400" dirty="0" err="1">
                <a:solidFill>
                  <a:srgbClr val="333333"/>
                </a:solidFill>
              </a:rPr>
              <a:t>zhodnotit</a:t>
            </a:r>
            <a:r>
              <a:rPr lang="en-US" sz="2400" dirty="0">
                <a:solidFill>
                  <a:srgbClr val="333333"/>
                </a:solidFill>
              </a:rPr>
              <a:t> </a:t>
            </a:r>
            <a:r>
              <a:rPr lang="en-US" sz="2400" dirty="0" err="1">
                <a:solidFill>
                  <a:srgbClr val="333333"/>
                </a:solidFill>
              </a:rPr>
              <a:t>složitou</a:t>
            </a:r>
            <a:r>
              <a:rPr lang="en-US" sz="2400" dirty="0">
                <a:solidFill>
                  <a:srgbClr val="333333"/>
                </a:solidFill>
              </a:rPr>
              <a:t> </a:t>
            </a:r>
            <a:r>
              <a:rPr lang="en-US" sz="2400" dirty="0" err="1">
                <a:solidFill>
                  <a:srgbClr val="333333"/>
                </a:solidFill>
              </a:rPr>
              <a:t>situaci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19</a:t>
            </a:fld>
            <a:endParaRPr lang="de-DE"/>
          </a:p>
        </p:txBody>
      </p:sp>
    </p:spTree>
    <p:extLst>
      <p:ext uri="{BB962C8B-B14F-4D97-AF65-F5344CB8AC3E}">
        <p14:creationId xmlns:p14="http://schemas.microsoft.com/office/powerpoint/2010/main" val="1886576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AB0BCE08-8C5E-4E6E-BF7B-9AF96E16A961}"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a:solidFill>
                  <a:srgbClr val="004992"/>
                </a:solidFill>
              </a:rPr>
              <a:t>)</a:t>
            </a:r>
            <a:r>
              <a:rPr lang="en-US" altLang="de-DE" sz="240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AB0BCE08-8C5E-4E6E-BF7B-9AF96E16A961}" type="slidenum">
              <a:rPr lang="de-DE" smtClean="0"/>
              <a:pPr>
                <a:defRPr/>
              </a:pPr>
              <a:t>21</a:t>
            </a:fld>
            <a:endParaRPr lang="de-DE"/>
          </a:p>
        </p:txBody>
      </p:sp>
    </p:spTree>
    <p:extLst>
      <p:ext uri="{BB962C8B-B14F-4D97-AF65-F5344CB8AC3E}">
        <p14:creationId xmlns:p14="http://schemas.microsoft.com/office/powerpoint/2010/main" val="367475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A proč se tím zabýváme?</a:t>
            </a:r>
            <a:endParaRPr lang="de-DE" altLang="de-DE"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dirty="0">
                <a:solidFill>
                  <a:srgbClr val="004992"/>
                </a:solidFill>
              </a:rPr>
              <a:t>)</a:t>
            </a:r>
            <a:r>
              <a:rPr lang="en-US" altLang="de-DE" sz="2400" dirty="0">
                <a:solidFill>
                  <a:srgbClr val="004992"/>
                </a:solidFill>
              </a:rPr>
              <a:t>.</a:t>
            </a:r>
            <a:endParaRPr lang="cs-CZ"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Obtížně odhadují u druhých lidí jejich úmysly a budoucí chování na základě jejich současného chování.</a:t>
            </a:r>
            <a:endParaRPr lang="en-US" sz="2400" dirty="0"/>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AB0BCE08-8C5E-4E6E-BF7B-9AF96E16A961}" type="slidenum">
              <a:rPr lang="de-DE" smtClean="0"/>
              <a:pPr>
                <a:defRPr/>
              </a:pPr>
              <a:t>22</a:t>
            </a:fld>
            <a:endParaRPr lang="de-DE"/>
          </a:p>
        </p:txBody>
      </p:sp>
    </p:spTree>
    <p:extLst>
      <p:ext uri="{BB962C8B-B14F-4D97-AF65-F5344CB8AC3E}">
        <p14:creationId xmlns:p14="http://schemas.microsoft.com/office/powerpoint/2010/main" val="278553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nedostatečné vcítění vede při psychóze k nesprávnému chápání situace</a:t>
            </a:r>
          </a:p>
        </p:txBody>
      </p:sp>
      <p:sp>
        <p:nvSpPr>
          <p:cNvPr id="50201"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cs-CZ" altLang="de-DE" sz="2000">
                <a:solidFill>
                  <a:srgbClr val="004992"/>
                </a:solidFill>
                <a:latin typeface="+mn-lt"/>
              </a:rPr>
              <a:t>Může někdo z vás krátce uvést nějakou vlastní podobnou zkušenost</a:t>
            </a:r>
            <a:r>
              <a:rPr lang="en-US" altLang="de-DE" sz="2000">
                <a:solidFill>
                  <a:srgbClr val="004992"/>
                </a:solidFill>
                <a:latin typeface="+mn-lt"/>
              </a:rPr>
              <a:t>? </a:t>
            </a:r>
            <a:endParaRPr lang="de-DE" altLang="de-DE" sz="20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658328250"/>
              </p:ext>
            </p:extLst>
          </p:nvPr>
        </p:nvGraphicFramePr>
        <p:xfrm>
          <a:off x="408954" y="2203704"/>
          <a:ext cx="11376000" cy="3611880"/>
        </p:xfrm>
        <a:graphic>
          <a:graphicData uri="http://schemas.openxmlformats.org/drawingml/2006/table">
            <a:tbl>
              <a:tblPr firstRow="1" bandRow="1">
                <a:tableStyleId>{21E4AEA4-8DFA-4A89-87EB-49C32662AFE0}</a:tableStyleId>
              </a:tblPr>
              <a:tblGrid>
                <a:gridCol w="3528393">
                  <a:extLst>
                    <a:ext uri="{9D8B030D-6E8A-4147-A177-3AD203B41FA5}">
                      <a16:colId xmlns:a16="http://schemas.microsoft.com/office/drawing/2014/main" val="20000"/>
                    </a:ext>
                  </a:extLst>
                </a:gridCol>
                <a:gridCol w="3528392">
                  <a:extLst>
                    <a:ext uri="{9D8B030D-6E8A-4147-A177-3AD203B41FA5}">
                      <a16:colId xmlns:a16="http://schemas.microsoft.com/office/drawing/2014/main" val="20001"/>
                    </a:ext>
                  </a:extLst>
                </a:gridCol>
                <a:gridCol w="431921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Událost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Vysvětlení při psychóze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Jiné možné vysvětlení</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Potom, co si se mnou lékař promluvil, se spolu se sestřičkou smáli.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“Smáli se mi.”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Je to </a:t>
                      </a:r>
                      <a:r>
                        <a:rPr kumimoji="0" lang="en-US" sz="2000" b="0" i="0" u="none" strike="noStrike" cap="none" normalizeH="0" baseline="0" dirty="0" err="1">
                          <a:ln>
                            <a:noFill/>
                          </a:ln>
                          <a:solidFill>
                            <a:srgbClr val="333333"/>
                          </a:solidFill>
                          <a:effectLst/>
                          <a:latin typeface="Calibri Light"/>
                          <a:ea typeface="ＭＳ Ｐゴシック" pitchFamily="34" charset="-128"/>
                        </a:rPr>
                        <a:t>čistá</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shoda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okolností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lékař</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mluvil</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sestřičkou</a:t>
                      </a:r>
                      <a:r>
                        <a:rPr kumimoji="0" lang="en-US" sz="2000" b="0" i="0" u="none" strike="noStrike" cap="none" normalizeH="0" baseline="0" dirty="0">
                          <a:ln>
                            <a:noFill/>
                          </a:ln>
                          <a:solidFill>
                            <a:srgbClr val="333333"/>
                          </a:solidFill>
                          <a:effectLst/>
                          <a:latin typeface="Calibri Light"/>
                          <a:ea typeface="ＭＳ Ｐゴシック" pitchFamily="34" charset="-128"/>
                        </a:rPr>
                        <a:t> o </a:t>
                      </a:r>
                      <a:r>
                        <a:rPr kumimoji="0" lang="en-US" sz="2000" b="0" i="0" u="none" strike="noStrike" cap="none" normalizeH="0" baseline="0" dirty="0" err="1">
                          <a:ln>
                            <a:noFill/>
                          </a:ln>
                          <a:solidFill>
                            <a:srgbClr val="333333"/>
                          </a:solidFill>
                          <a:effectLst/>
                          <a:latin typeface="Calibri Light"/>
                          <a:ea typeface="ＭＳ Ｐゴシック" pitchFamily="34" charset="-128"/>
                        </a:rPr>
                        <a:t>něčem</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úplně</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jiném</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Kolemjdoucí muž se na vás dvakrát podíval a pak se po vás ještě ohlédl.</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Jste přesvědčeni, že vás ten muž sleduje.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Muži</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zdálo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jste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podobní</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někomu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koho</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zná</a:t>
                      </a:r>
                      <a:r>
                        <a:rPr kumimoji="0" lang="en-US" sz="2000" b="0" i="0" u="none" strike="noStrike" cap="none" normalizeH="0" baseline="0" dirty="0">
                          <a:ln>
                            <a:noFill/>
                          </a:ln>
                          <a:solidFill>
                            <a:srgbClr val="333333"/>
                          </a:solidFill>
                          <a:effectLst/>
                          <a:latin typeface="Calibri Light"/>
                          <a:ea typeface="ＭＳ Ｐゴシック" pitchFamily="34" charset="-128"/>
                        </a:rPr>
                        <a:t>, a </a:t>
                      </a:r>
                      <a:r>
                        <a:rPr kumimoji="0" lang="en-US" sz="2000" b="0" i="0" u="none" strike="noStrike" cap="none" normalizeH="0" baseline="0" dirty="0" err="1">
                          <a:ln>
                            <a:noFill/>
                          </a:ln>
                          <a:solidFill>
                            <a:srgbClr val="333333"/>
                          </a:solidFill>
                          <a:effectLst/>
                          <a:latin typeface="Calibri Light"/>
                          <a:ea typeface="ＭＳ Ｐゴシック" pitchFamily="34" charset="-128"/>
                        </a:rPr>
                        <a:t>ještě</a:t>
                      </a:r>
                      <a:r>
                        <a:rPr kumimoji="0" lang="en-US" sz="2000" b="0" i="0" u="none" strike="noStrike" cap="none" normalizeH="0" baseline="0" dirty="0">
                          <a:ln>
                            <a:noFill/>
                          </a:ln>
                          <a:solidFill>
                            <a:srgbClr val="333333"/>
                          </a:solidFill>
                          <a:effectLst/>
                          <a:latin typeface="Calibri Light"/>
                          <a:ea typeface="ＭＳ Ｐゴシック" pitchFamily="34" charset="-128"/>
                        </a:rPr>
                        <a:t> se </a:t>
                      </a:r>
                      <a:r>
                        <a:rPr kumimoji="0" lang="en-US" sz="2000" b="0" i="0" u="none" strike="noStrike" cap="none" normalizeH="0" baseline="0" dirty="0" err="1">
                          <a:ln>
                            <a:noFill/>
                          </a:ln>
                          <a:solidFill>
                            <a:srgbClr val="333333"/>
                          </a:solidFill>
                          <a:effectLst/>
                          <a:latin typeface="Calibri Light"/>
                          <a:ea typeface="ＭＳ Ｐゴシック" pitchFamily="34" charset="-128"/>
                        </a:rPr>
                        <a:t>ohlédl</a:t>
                      </a:r>
                      <a:r>
                        <a:rPr kumimoji="0" lang="en-US" sz="2000" b="0" i="0" u="none" strike="noStrike" cap="none" normalizeH="0" baseline="0" dirty="0">
                          <a:ln>
                            <a:noFill/>
                          </a:ln>
                          <a:solidFill>
                            <a:srgbClr val="333333"/>
                          </a:solidFill>
                          <a:effectLst/>
                          <a:latin typeface="Calibri Light"/>
                          <a:ea typeface="ＭＳ Ｐゴシック" pitchFamily="34" charset="-128"/>
                        </a:rPr>
                        <a:t>, aby se </a:t>
                      </a:r>
                      <a:r>
                        <a:rPr kumimoji="0" lang="en-US" sz="2000" b="0" i="0" u="none" strike="noStrike" cap="none" normalizeH="0" baseline="0" dirty="0" err="1">
                          <a:ln>
                            <a:noFill/>
                          </a:ln>
                          <a:solidFill>
                            <a:srgbClr val="333333"/>
                          </a:solidFill>
                          <a:effectLst/>
                          <a:latin typeface="Calibri Light"/>
                          <a:ea typeface="ＭＳ Ｐゴシック" pitchFamily="34" charset="-128"/>
                        </a:rPr>
                        <a:t>ujistil</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že</a:t>
                      </a:r>
                      <a:r>
                        <a:rPr kumimoji="0" lang="en-US" sz="2000" b="0" i="0" u="none" strike="noStrike" cap="none" normalizeH="0" baseline="0" dirty="0">
                          <a:ln>
                            <a:noFill/>
                          </a:ln>
                          <a:solidFill>
                            <a:srgbClr val="333333"/>
                          </a:solidFill>
                          <a:effectLst/>
                          <a:latin typeface="Calibri Light"/>
                          <a:ea typeface="ＭＳ Ｐゴシック" pitchFamily="34" charset="-128"/>
                        </a:rPr>
                        <a:t> to </a:t>
                      </a:r>
                      <a:r>
                        <a:rPr kumimoji="0" lang="en-US" sz="2000" b="0" i="0" u="none" strike="noStrike" cap="none" normalizeH="0" baseline="0" dirty="0" err="1">
                          <a:ln>
                            <a:noFill/>
                          </a:ln>
                          <a:solidFill>
                            <a:srgbClr val="333333"/>
                          </a:solidFill>
                          <a:effectLst/>
                          <a:latin typeface="Calibri Light"/>
                          <a:ea typeface="ＭＳ Ｐゴシック" pitchFamily="34" charset="-128"/>
                        </a:rPr>
                        <a:t>tak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není</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Nějaký</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člověk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vás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zamrká</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Je to tajné znamení, kterým mě chce varovat.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ea typeface="ＭＳ Ｐゴシック" pitchFamily="34" charset="-128"/>
                        </a:rPr>
                        <a:t>Ten člověku byl oslněn sluncem; spadlo mu něco do oka, je to jen náhoda.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a:solidFill>
                  <a:srgbClr val="333333"/>
                </a:solidFill>
              </a:rPr>
              <a:t>.</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25</a:t>
            </a:fld>
            <a:endParaRPr lang="de-DE"/>
          </a:p>
        </p:txBody>
      </p:sp>
    </p:spTree>
    <p:extLst>
      <p:ext uri="{BB962C8B-B14F-4D97-AF65-F5344CB8AC3E}">
        <p14:creationId xmlns:p14="http://schemas.microsoft.com/office/powerpoint/2010/main" val="2585990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4992"/>
              </a:buClr>
            </a:pPr>
            <a:r>
              <a:rPr lang="cs-CZ" altLang="de-DE" sz="2400" b="1" dirty="0">
                <a:solidFill>
                  <a:srgbClr val="004992"/>
                </a:solidFill>
              </a:rPr>
              <a:t>Pozor, důležité</a:t>
            </a:r>
            <a:endParaRPr lang="de-DE"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26</a:t>
            </a:fld>
            <a:endParaRPr lang="de-DE"/>
          </a:p>
        </p:txBody>
      </p:sp>
    </p:spTree>
    <p:extLst>
      <p:ext uri="{BB962C8B-B14F-4D97-AF65-F5344CB8AC3E}">
        <p14:creationId xmlns:p14="http://schemas.microsoft.com/office/powerpoint/2010/main" val="759048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4992"/>
              </a:buClr>
            </a:pPr>
            <a:r>
              <a:rPr lang="cs-CZ" altLang="de-DE" sz="2400" b="1" dirty="0">
                <a:solidFill>
                  <a:srgbClr val="004992"/>
                </a:solidFill>
              </a:rPr>
              <a:t>Pozor, důležité</a:t>
            </a:r>
            <a:endParaRPr lang="de-DE"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Jaké další informace potřebujete, abyste dokázali s jistotou odpovědět</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27</a:t>
            </a:fld>
            <a:endParaRPr lang="de-DE"/>
          </a:p>
        </p:txBody>
      </p:sp>
    </p:spTree>
    <p:extLst>
      <p:ext uri="{BB962C8B-B14F-4D97-AF65-F5344CB8AC3E}">
        <p14:creationId xmlns:p14="http://schemas.microsoft.com/office/powerpoint/2010/main" val="3319011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mj-lt"/>
              </a:rPr>
              <a:t>Co by si lidé asi mysleli? A měli by pravdu?</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dirty="0" err="1">
                <a:latin typeface="Calibri Light"/>
              </a:rPr>
              <a:t>Příklad</a:t>
            </a:r>
            <a:r>
              <a:rPr lang="en-US" altLang="de-DE" sz="2400" u="sng" dirty="0">
                <a:latin typeface="Calibri Light"/>
              </a:rPr>
              <a:t>:</a:t>
            </a:r>
            <a:r>
              <a:rPr lang="en-US" altLang="de-DE" sz="2400" dirty="0">
                <a:latin typeface="Calibri Light"/>
              </a:rPr>
              <a:t> Pod </a:t>
            </a:r>
            <a:r>
              <a:rPr lang="en-US" altLang="de-DE" sz="2400" dirty="0" err="1">
                <a:latin typeface="Calibri Light"/>
              </a:rPr>
              <a:t>tlustým</a:t>
            </a:r>
            <a:r>
              <a:rPr lang="en-US" altLang="de-DE" sz="2400" dirty="0">
                <a:latin typeface="Calibri Light"/>
              </a:rPr>
              <a:t> </a:t>
            </a:r>
            <a:r>
              <a:rPr lang="en-US" altLang="de-DE" sz="2400" dirty="0" err="1">
                <a:latin typeface="Calibri Light"/>
              </a:rPr>
              <a:t>mužem</a:t>
            </a:r>
            <a:r>
              <a:rPr lang="en-US" altLang="de-DE" sz="2400" dirty="0">
                <a:latin typeface="Calibri Light"/>
              </a:rPr>
              <a:t> </a:t>
            </a:r>
            <a:r>
              <a:rPr lang="en-US" altLang="de-DE" sz="2400" dirty="0" err="1">
                <a:latin typeface="Calibri Light"/>
              </a:rPr>
              <a:t>praskne</a:t>
            </a:r>
            <a:r>
              <a:rPr lang="en-US" altLang="de-DE" sz="2400" dirty="0">
                <a:latin typeface="Calibri Light"/>
              </a:rPr>
              <a:t> </a:t>
            </a:r>
            <a:r>
              <a:rPr lang="en-US" altLang="de-DE" sz="2400" dirty="0" err="1">
                <a:latin typeface="Calibri Light"/>
              </a:rPr>
              <a:t>židle</a:t>
            </a:r>
            <a:r>
              <a:rPr lang="en-US" altLang="de-DE" sz="2400" dirty="0">
                <a:latin typeface="Calibri Light"/>
              </a:rPr>
              <a:t>. </a:t>
            </a:r>
            <a:endParaRPr lang="de-DE" altLang="de-DE" sz="2400" dirty="0">
              <a:latin typeface="Calibri Ligh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100">
                <a:solidFill>
                  <a:srgbClr val="333333"/>
                </a:solidFill>
                <a:latin typeface="Calibri Light"/>
              </a:rPr>
              <a:t>Ten je veliký!</a:t>
            </a:r>
            <a:endParaRPr lang="de-DE" altLang="de-DE" sz="11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Pod tlustým mužem praskla židle</a:t>
            </a:r>
            <a:br>
              <a:rPr lang="en-US" sz="3600">
                <a:solidFill>
                  <a:srgbClr val="004992"/>
                </a:solidFill>
                <a:latin typeface="+mn-lt"/>
                <a:ea typeface="+mn-ea"/>
                <a:cs typeface="+mn-cs"/>
              </a:rPr>
            </a:br>
            <a:r>
              <a:rPr lang="en-US">
                <a:solidFill>
                  <a:srgbClr val="004992"/>
                </a:solidFill>
                <a:latin typeface="+mn-lt"/>
                <a:ea typeface="+mn-ea"/>
                <a:cs typeface="+mn-cs"/>
              </a:rPr>
              <a:t>Co by si většina lidí myslela?</a:t>
            </a: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5081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en-US" altLang="de-DE" sz="1800" dirty="0" err="1">
                <a:solidFill>
                  <a:srgbClr val="004992"/>
                </a:solidFill>
                <a:latin typeface="Calibri Light"/>
              </a:rPr>
              <a:t>Pravděpodobně</a:t>
            </a:r>
            <a:r>
              <a:rPr lang="en-US" altLang="de-DE" sz="1800" dirty="0">
                <a:solidFill>
                  <a:srgbClr val="004992"/>
                </a:solidFill>
                <a:latin typeface="Calibri Light"/>
              </a:rPr>
              <a:t>: </a:t>
            </a:r>
            <a:r>
              <a:rPr lang="en-US" altLang="de-DE" sz="1800" dirty="0">
                <a:solidFill>
                  <a:srgbClr val="333333"/>
                </a:solidFill>
                <a:latin typeface="Calibri Light"/>
              </a:rPr>
              <a:t>Ten </a:t>
            </a:r>
            <a:r>
              <a:rPr lang="en-US" altLang="de-DE" sz="1800" dirty="0" err="1">
                <a:solidFill>
                  <a:srgbClr val="333333"/>
                </a:solidFill>
                <a:latin typeface="Calibri Light"/>
              </a:rPr>
              <a:t>muž</a:t>
            </a:r>
            <a:r>
              <a:rPr lang="en-US" altLang="de-DE" sz="1800" dirty="0">
                <a:solidFill>
                  <a:srgbClr val="333333"/>
                </a:solidFill>
                <a:latin typeface="Calibri Light"/>
              </a:rPr>
              <a:t> </a:t>
            </a:r>
            <a:r>
              <a:rPr lang="en-US" altLang="de-DE" sz="1800" dirty="0" err="1">
                <a:solidFill>
                  <a:srgbClr val="333333"/>
                </a:solidFill>
                <a:latin typeface="Calibri Light"/>
              </a:rPr>
              <a:t>byl</a:t>
            </a:r>
            <a:r>
              <a:rPr lang="en-US" altLang="de-DE" sz="1800" dirty="0">
                <a:solidFill>
                  <a:srgbClr val="333333"/>
                </a:solidFill>
                <a:latin typeface="Calibri Light"/>
              </a:rPr>
              <a:t> </a:t>
            </a:r>
            <a:r>
              <a:rPr lang="en-US" altLang="de-DE" sz="1800" dirty="0" err="1">
                <a:solidFill>
                  <a:srgbClr val="333333"/>
                </a:solidFill>
                <a:latin typeface="Calibri Light"/>
              </a:rPr>
              <a:t>na</a:t>
            </a:r>
            <a:r>
              <a:rPr lang="en-US" altLang="de-DE" sz="1800" dirty="0">
                <a:solidFill>
                  <a:srgbClr val="333333"/>
                </a:solidFill>
                <a:latin typeface="Calibri Light"/>
              </a:rPr>
              <a:t> </a:t>
            </a:r>
            <a:r>
              <a:rPr lang="en-US" altLang="de-DE" sz="1800" dirty="0" err="1">
                <a:solidFill>
                  <a:srgbClr val="333333"/>
                </a:solidFill>
                <a:latin typeface="Calibri Light"/>
              </a:rPr>
              <a:t>tu</a:t>
            </a:r>
            <a:r>
              <a:rPr lang="en-US" altLang="de-DE" sz="1800" dirty="0">
                <a:solidFill>
                  <a:srgbClr val="333333"/>
                </a:solidFill>
                <a:latin typeface="Calibri Light"/>
              </a:rPr>
              <a:t> </a:t>
            </a:r>
            <a:r>
              <a:rPr lang="en-US" altLang="de-DE" sz="1800" dirty="0" err="1">
                <a:solidFill>
                  <a:srgbClr val="333333"/>
                </a:solidFill>
                <a:latin typeface="Calibri Light"/>
              </a:rPr>
              <a:t>židli</a:t>
            </a:r>
            <a:r>
              <a:rPr lang="en-US" altLang="de-DE" sz="1800" dirty="0">
                <a:solidFill>
                  <a:srgbClr val="333333"/>
                </a:solidFill>
                <a:latin typeface="Calibri Light"/>
              </a:rPr>
              <a:t> </a:t>
            </a:r>
            <a:r>
              <a:rPr lang="en-US" altLang="de-DE" sz="1800" dirty="0" err="1">
                <a:solidFill>
                  <a:srgbClr val="333333"/>
                </a:solidFill>
                <a:latin typeface="Calibri Light"/>
              </a:rPr>
              <a:t>příliš</a:t>
            </a:r>
            <a:r>
              <a:rPr lang="en-US" altLang="de-DE" sz="1800" dirty="0">
                <a:solidFill>
                  <a:srgbClr val="333333"/>
                </a:solidFill>
                <a:latin typeface="Calibri Light"/>
              </a:rPr>
              <a:t> </a:t>
            </a:r>
            <a:r>
              <a:rPr lang="en-US" altLang="de-DE" sz="1800" dirty="0" err="1">
                <a:solidFill>
                  <a:srgbClr val="333333"/>
                </a:solidFill>
                <a:latin typeface="Calibri Light"/>
              </a:rPr>
              <a:t>těžký</a:t>
            </a:r>
            <a:r>
              <a:rPr lang="en-US" altLang="de-DE" sz="1800" dirty="0">
                <a:solidFill>
                  <a:srgbClr val="333333"/>
                </a:solidFill>
                <a:latin typeface="Calibri Light"/>
              </a:rPr>
              <a:t>.</a:t>
            </a:r>
          </a:p>
          <a:p>
            <a:pPr eaLnBrk="1" hangingPunct="1">
              <a:spcBef>
                <a:spcPts val="1200"/>
              </a:spcBef>
              <a:buFontTx/>
              <a:buNone/>
            </a:pPr>
            <a:r>
              <a:rPr lang="en-US" altLang="de-DE" sz="1800" dirty="0" err="1">
                <a:solidFill>
                  <a:srgbClr val="004992"/>
                </a:solidFill>
                <a:latin typeface="Calibri Light"/>
              </a:rPr>
              <a:t>Méně</a:t>
            </a:r>
            <a:r>
              <a:rPr lang="en-US" altLang="de-DE" sz="1800" dirty="0">
                <a:solidFill>
                  <a:srgbClr val="004992"/>
                </a:solidFill>
                <a:latin typeface="Calibri Light"/>
              </a:rPr>
              <a:t> </a:t>
            </a:r>
            <a:r>
              <a:rPr lang="en-US" altLang="de-DE" sz="1800" dirty="0" err="1">
                <a:solidFill>
                  <a:srgbClr val="004992"/>
                </a:solidFill>
                <a:latin typeface="Calibri Light"/>
              </a:rPr>
              <a:t>pravděpodobné</a:t>
            </a:r>
            <a:r>
              <a:rPr lang="en-US" altLang="de-DE" sz="1800" dirty="0">
                <a:solidFill>
                  <a:srgbClr val="004992"/>
                </a:solidFill>
                <a:latin typeface="Calibri Light"/>
              </a:rPr>
              <a:t>: </a:t>
            </a:r>
            <a:r>
              <a:rPr lang="en-US" altLang="de-DE" sz="1800" dirty="0" err="1">
                <a:solidFill>
                  <a:srgbClr val="333333"/>
                </a:solidFill>
                <a:latin typeface="Calibri Light"/>
              </a:rPr>
              <a:t>Muž</a:t>
            </a:r>
            <a:r>
              <a:rPr lang="en-US" altLang="de-DE" sz="1800" dirty="0">
                <a:solidFill>
                  <a:srgbClr val="333333"/>
                </a:solidFill>
                <a:latin typeface="Calibri Light"/>
              </a:rPr>
              <a:t> se </a:t>
            </a:r>
            <a:r>
              <a:rPr lang="en-US" altLang="de-DE" sz="1800" dirty="0" err="1">
                <a:solidFill>
                  <a:srgbClr val="333333"/>
                </a:solidFill>
                <a:latin typeface="Calibri Light"/>
              </a:rPr>
              <a:t>na</a:t>
            </a:r>
            <a:r>
              <a:rPr lang="en-US" altLang="de-DE" sz="1800" dirty="0">
                <a:solidFill>
                  <a:srgbClr val="333333"/>
                </a:solidFill>
                <a:latin typeface="Calibri Light"/>
              </a:rPr>
              <a:t> </a:t>
            </a:r>
            <a:r>
              <a:rPr lang="en-US" altLang="de-DE" sz="1800" dirty="0" err="1">
                <a:solidFill>
                  <a:srgbClr val="333333"/>
                </a:solidFill>
                <a:latin typeface="Calibri Light"/>
              </a:rPr>
              <a:t>židli</a:t>
            </a:r>
            <a:r>
              <a:rPr lang="en-US" altLang="de-DE" sz="1800" dirty="0">
                <a:solidFill>
                  <a:srgbClr val="333333"/>
                </a:solidFill>
                <a:latin typeface="Calibri Light"/>
              </a:rPr>
              <a:t> </a:t>
            </a:r>
            <a:r>
              <a:rPr lang="en-US" altLang="de-DE" sz="1800" dirty="0" err="1">
                <a:solidFill>
                  <a:srgbClr val="333333"/>
                </a:solidFill>
                <a:latin typeface="Calibri Light"/>
              </a:rPr>
              <a:t>naklonil</a:t>
            </a:r>
            <a:r>
              <a:rPr lang="en-US" altLang="de-DE" sz="1800" dirty="0">
                <a:solidFill>
                  <a:srgbClr val="333333"/>
                </a:solidFill>
                <a:latin typeface="Calibri Light"/>
              </a:rPr>
              <a:t> a </a:t>
            </a:r>
            <a:r>
              <a:rPr lang="en-US" altLang="de-DE" sz="1800" dirty="0" err="1">
                <a:solidFill>
                  <a:srgbClr val="333333"/>
                </a:solidFill>
                <a:latin typeface="Calibri Light"/>
              </a:rPr>
              <a:t>zlomil</a:t>
            </a:r>
            <a:r>
              <a:rPr lang="en-US" altLang="de-DE" sz="1800" dirty="0">
                <a:solidFill>
                  <a:srgbClr val="333333"/>
                </a:solidFill>
                <a:latin typeface="Calibri Light"/>
              </a:rPr>
              <a:t> </a:t>
            </a:r>
            <a:r>
              <a:rPr lang="en-US" altLang="de-DE" sz="1800" dirty="0" err="1">
                <a:solidFill>
                  <a:srgbClr val="333333"/>
                </a:solidFill>
                <a:latin typeface="Calibri Light"/>
              </a:rPr>
              <a:t>ji</a:t>
            </a:r>
            <a:r>
              <a:rPr lang="en-US" altLang="de-DE" sz="1800" dirty="0">
                <a:solidFill>
                  <a:srgbClr val="333333"/>
                </a:solidFill>
                <a:latin typeface="Calibri Light"/>
              </a:rPr>
              <a:t>; ta </a:t>
            </a:r>
            <a:r>
              <a:rPr lang="en-US" altLang="de-DE" sz="1800" dirty="0" err="1">
                <a:solidFill>
                  <a:srgbClr val="333333"/>
                </a:solidFill>
                <a:latin typeface="Calibri Light"/>
              </a:rPr>
              <a:t>židle</a:t>
            </a:r>
            <a:r>
              <a:rPr lang="en-US" altLang="de-DE" sz="1800" dirty="0">
                <a:solidFill>
                  <a:srgbClr val="333333"/>
                </a:solidFill>
                <a:latin typeface="Calibri Light"/>
              </a:rPr>
              <a:t> </a:t>
            </a:r>
            <a:r>
              <a:rPr lang="en-US" altLang="de-DE" sz="1800" dirty="0" err="1">
                <a:solidFill>
                  <a:srgbClr val="333333"/>
                </a:solidFill>
                <a:latin typeface="Calibri Light"/>
              </a:rPr>
              <a:t>byla</a:t>
            </a:r>
            <a:r>
              <a:rPr lang="en-US" altLang="de-DE" sz="1800" dirty="0">
                <a:solidFill>
                  <a:srgbClr val="333333"/>
                </a:solidFill>
                <a:latin typeface="Calibri Light"/>
              </a:rPr>
              <a:t> </a:t>
            </a:r>
            <a:r>
              <a:rPr lang="en-US" altLang="de-DE" sz="1800" dirty="0" err="1">
                <a:solidFill>
                  <a:srgbClr val="333333"/>
                </a:solidFill>
                <a:latin typeface="Calibri Light"/>
              </a:rPr>
              <a:t>moc</a:t>
            </a:r>
            <a:r>
              <a:rPr lang="en-US" altLang="de-DE" sz="1800" dirty="0">
                <a:solidFill>
                  <a:srgbClr val="333333"/>
                </a:solidFill>
                <a:latin typeface="Calibri Light"/>
              </a:rPr>
              <a:t> </a:t>
            </a:r>
            <a:r>
              <a:rPr lang="en-US" altLang="de-DE" sz="1800" dirty="0" err="1">
                <a:solidFill>
                  <a:srgbClr val="333333"/>
                </a:solidFill>
                <a:latin typeface="Calibri Light"/>
              </a:rPr>
              <a:t>slabá</a:t>
            </a:r>
            <a:r>
              <a:rPr lang="en-US" altLang="de-DE" sz="1800" dirty="0">
                <a:solidFill>
                  <a:srgbClr val="333333"/>
                </a:solidFill>
                <a:latin typeface="Calibri Light"/>
              </a:rPr>
              <a:t>.</a:t>
            </a:r>
          </a:p>
          <a:p>
            <a:pPr eaLnBrk="1" hangingPunct="1">
              <a:spcBef>
                <a:spcPts val="1200"/>
              </a:spcBef>
              <a:buFontTx/>
              <a:buNone/>
            </a:pPr>
            <a:r>
              <a:rPr lang="en-US" altLang="de-DE" sz="1800" b="1" dirty="0">
                <a:solidFill>
                  <a:srgbClr val="004992"/>
                </a:solidFill>
                <a:latin typeface="Calibri Light"/>
              </a:rPr>
              <a:t>Je </a:t>
            </a:r>
            <a:r>
              <a:rPr lang="en-US" altLang="de-DE" sz="1800" b="1" dirty="0" err="1">
                <a:solidFill>
                  <a:srgbClr val="004992"/>
                </a:solidFill>
                <a:latin typeface="Calibri Light"/>
              </a:rPr>
              <a:t>velmi</a:t>
            </a:r>
            <a:r>
              <a:rPr lang="en-US" altLang="de-DE" sz="1800" b="1" dirty="0">
                <a:solidFill>
                  <a:srgbClr val="004992"/>
                </a:solidFill>
                <a:latin typeface="Calibri Light"/>
              </a:rPr>
              <a:t> </a:t>
            </a:r>
            <a:r>
              <a:rPr lang="en-US" altLang="de-DE" sz="1800" b="1" dirty="0" err="1">
                <a:solidFill>
                  <a:srgbClr val="004992"/>
                </a:solidFill>
                <a:latin typeface="Calibri Light"/>
              </a:rPr>
              <a:t>málo</a:t>
            </a:r>
            <a:r>
              <a:rPr lang="en-US" altLang="de-DE" sz="1800" b="1" dirty="0">
                <a:solidFill>
                  <a:srgbClr val="004992"/>
                </a:solidFill>
                <a:latin typeface="Calibri Light"/>
              </a:rPr>
              <a:t> </a:t>
            </a:r>
            <a:r>
              <a:rPr lang="en-US" altLang="de-DE" sz="1800" b="1" dirty="0" err="1">
                <a:solidFill>
                  <a:srgbClr val="004992"/>
                </a:solidFill>
                <a:latin typeface="Calibri Light"/>
              </a:rPr>
              <a:t>pravděpodobné</a:t>
            </a:r>
            <a:r>
              <a:rPr lang="en-US" altLang="de-DE" sz="1800" b="1" dirty="0">
                <a:solidFill>
                  <a:srgbClr val="004992"/>
                </a:solidFill>
                <a:latin typeface="Calibri Light"/>
              </a:rPr>
              <a:t>, </a:t>
            </a:r>
            <a:r>
              <a:rPr lang="en-US" altLang="de-DE" sz="1800" dirty="0" err="1">
                <a:solidFill>
                  <a:srgbClr val="004992"/>
                </a:solidFill>
                <a:latin typeface="Calibri Light"/>
              </a:rPr>
              <a:t>že</a:t>
            </a:r>
            <a:r>
              <a:rPr lang="en-US" altLang="de-DE" sz="1800" dirty="0">
                <a:solidFill>
                  <a:srgbClr val="004992"/>
                </a:solidFill>
                <a:latin typeface="Calibri Light"/>
              </a:rPr>
              <a:t> by </a:t>
            </a:r>
            <a:r>
              <a:rPr lang="en-US" altLang="de-DE" sz="1800" dirty="0" err="1">
                <a:solidFill>
                  <a:srgbClr val="004992"/>
                </a:solidFill>
                <a:latin typeface="Calibri Light"/>
              </a:rPr>
              <a:t>si</a:t>
            </a:r>
            <a:r>
              <a:rPr lang="en-US" altLang="de-DE" sz="1800" dirty="0">
                <a:solidFill>
                  <a:srgbClr val="004992"/>
                </a:solidFill>
                <a:latin typeface="Calibri Light"/>
              </a:rPr>
              <a:t> </a:t>
            </a:r>
            <a:r>
              <a:rPr lang="en-US" altLang="de-DE" sz="1800" dirty="0" err="1">
                <a:solidFill>
                  <a:srgbClr val="004992"/>
                </a:solidFill>
                <a:latin typeface="Calibri Light"/>
              </a:rPr>
              <a:t>lidé</a:t>
            </a:r>
            <a:r>
              <a:rPr lang="en-US" altLang="de-DE" sz="1800" dirty="0">
                <a:solidFill>
                  <a:srgbClr val="004992"/>
                </a:solidFill>
                <a:latin typeface="Calibri Light"/>
              </a:rPr>
              <a:t> </a:t>
            </a:r>
            <a:r>
              <a:rPr lang="en-US" altLang="de-DE" sz="1800" dirty="0" err="1">
                <a:solidFill>
                  <a:srgbClr val="004992"/>
                </a:solidFill>
                <a:latin typeface="Calibri Light"/>
              </a:rPr>
              <a:t>mysleli</a:t>
            </a:r>
            <a:r>
              <a:rPr lang="en-US" altLang="de-DE" sz="1800" dirty="0">
                <a:solidFill>
                  <a:srgbClr val="004992"/>
                </a:solidFill>
                <a:latin typeface="Calibri Light"/>
              </a:rPr>
              <a:t> to, co je </a:t>
            </a:r>
            <a:r>
              <a:rPr lang="en-US" altLang="de-DE" sz="1800" b="1" dirty="0">
                <a:solidFill>
                  <a:srgbClr val="004992"/>
                </a:solidFill>
                <a:latin typeface="Calibri Light"/>
              </a:rPr>
              <a:t>PRAVDA: </a:t>
            </a:r>
            <a:r>
              <a:rPr lang="en-US" altLang="de-DE" sz="1800" dirty="0" err="1">
                <a:solidFill>
                  <a:srgbClr val="333333"/>
                </a:solidFill>
                <a:latin typeface="Calibri Light"/>
              </a:rPr>
              <a:t>Totiž</a:t>
            </a:r>
            <a:r>
              <a:rPr lang="en-US" altLang="de-DE" sz="1800" dirty="0">
                <a:solidFill>
                  <a:srgbClr val="333333"/>
                </a:solidFill>
                <a:latin typeface="Calibri Light"/>
              </a:rPr>
              <a:t> </a:t>
            </a:r>
            <a:r>
              <a:rPr lang="en-US" altLang="de-DE" sz="1800" dirty="0" err="1">
                <a:solidFill>
                  <a:srgbClr val="333333"/>
                </a:solidFill>
                <a:latin typeface="Calibri Light"/>
              </a:rPr>
              <a:t>že</a:t>
            </a:r>
            <a:r>
              <a:rPr lang="en-US" altLang="de-DE" sz="1800" dirty="0">
                <a:solidFill>
                  <a:srgbClr val="333333"/>
                </a:solidFill>
                <a:latin typeface="Calibri Light"/>
              </a:rPr>
              <a:t> </a:t>
            </a:r>
            <a:r>
              <a:rPr lang="en-US" altLang="de-DE" sz="1800" dirty="0" err="1">
                <a:solidFill>
                  <a:srgbClr val="333333"/>
                </a:solidFill>
                <a:latin typeface="Calibri Light"/>
              </a:rPr>
              <a:t>židle</a:t>
            </a:r>
            <a:r>
              <a:rPr lang="en-US" altLang="de-DE" sz="1800" dirty="0">
                <a:solidFill>
                  <a:srgbClr val="333333"/>
                </a:solidFill>
                <a:latin typeface="Calibri Light"/>
              </a:rPr>
              <a:t> </a:t>
            </a:r>
            <a:r>
              <a:rPr lang="en-US" altLang="de-DE" sz="1800" dirty="0" err="1">
                <a:solidFill>
                  <a:srgbClr val="333333"/>
                </a:solidFill>
                <a:latin typeface="Calibri Light"/>
              </a:rPr>
              <a:t>měla</a:t>
            </a:r>
            <a:r>
              <a:rPr lang="en-US" altLang="de-DE" sz="1800" dirty="0">
                <a:solidFill>
                  <a:srgbClr val="333333"/>
                </a:solidFill>
                <a:latin typeface="Calibri Light"/>
              </a:rPr>
              <a:t> </a:t>
            </a:r>
            <a:r>
              <a:rPr lang="en-US" altLang="de-DE" sz="1800" dirty="0" err="1">
                <a:solidFill>
                  <a:srgbClr val="333333"/>
                </a:solidFill>
                <a:latin typeface="Calibri Light"/>
              </a:rPr>
              <a:t>naříznutou</a:t>
            </a:r>
            <a:r>
              <a:rPr lang="en-US" altLang="de-DE" sz="1800" dirty="0">
                <a:solidFill>
                  <a:srgbClr val="333333"/>
                </a:solidFill>
                <a:latin typeface="Calibri Light"/>
              </a:rPr>
              <a:t> </a:t>
            </a:r>
            <a:r>
              <a:rPr lang="en-US" altLang="de-DE" sz="1800" dirty="0" err="1">
                <a:solidFill>
                  <a:srgbClr val="333333"/>
                </a:solidFill>
                <a:latin typeface="Calibri Light"/>
              </a:rPr>
              <a:t>nohu</a:t>
            </a:r>
            <a:r>
              <a:rPr lang="en-US" altLang="de-DE" sz="1800" dirty="0">
                <a:solidFill>
                  <a:srgbClr val="333333"/>
                </a:solidFill>
                <a:latin typeface="Calibri Light"/>
              </a:rPr>
              <a:t>. </a:t>
            </a:r>
            <a:r>
              <a:rPr lang="en-US" altLang="de-DE" sz="1800" dirty="0" err="1">
                <a:solidFill>
                  <a:srgbClr val="333333"/>
                </a:solidFill>
                <a:latin typeface="Calibri Light"/>
              </a:rPr>
              <a:t>Tento</a:t>
            </a:r>
            <a:r>
              <a:rPr lang="en-US" altLang="de-DE" sz="1800" dirty="0">
                <a:solidFill>
                  <a:srgbClr val="333333"/>
                </a:solidFill>
                <a:latin typeface="Calibri Light"/>
              </a:rPr>
              <a:t> </a:t>
            </a:r>
            <a:r>
              <a:rPr lang="en-US" altLang="de-DE" sz="1800" dirty="0" err="1">
                <a:solidFill>
                  <a:srgbClr val="333333"/>
                </a:solidFill>
                <a:latin typeface="Calibri Light"/>
              </a:rPr>
              <a:t>předpoklad</a:t>
            </a:r>
            <a:r>
              <a:rPr lang="en-US" altLang="de-DE" sz="1800" dirty="0">
                <a:solidFill>
                  <a:srgbClr val="333333"/>
                </a:solidFill>
                <a:latin typeface="Calibri Light"/>
              </a:rPr>
              <a:t> je </a:t>
            </a:r>
            <a:r>
              <a:rPr lang="en-US" altLang="de-DE" sz="1800" dirty="0" err="1">
                <a:solidFill>
                  <a:srgbClr val="333333"/>
                </a:solidFill>
                <a:latin typeface="Calibri Light"/>
              </a:rPr>
              <a:t>málo</a:t>
            </a:r>
            <a:r>
              <a:rPr lang="en-US" altLang="de-DE" sz="1800" dirty="0">
                <a:solidFill>
                  <a:srgbClr val="333333"/>
                </a:solidFill>
                <a:latin typeface="Calibri Light"/>
              </a:rPr>
              <a:t> </a:t>
            </a:r>
            <a:r>
              <a:rPr lang="en-US" altLang="de-DE" sz="1800" dirty="0" err="1">
                <a:solidFill>
                  <a:srgbClr val="333333"/>
                </a:solidFill>
                <a:latin typeface="Calibri Light"/>
              </a:rPr>
              <a:t>pravděpodobný</a:t>
            </a:r>
            <a:r>
              <a:rPr lang="en-US" altLang="de-DE" sz="1800" dirty="0">
                <a:solidFill>
                  <a:srgbClr val="333333"/>
                </a:solidFill>
                <a:latin typeface="Calibri Light"/>
              </a:rPr>
              <a:t>, </a:t>
            </a:r>
            <a:r>
              <a:rPr lang="en-US" altLang="de-DE" sz="1800" dirty="0" err="1">
                <a:solidFill>
                  <a:srgbClr val="333333"/>
                </a:solidFill>
                <a:latin typeface="Calibri Light"/>
              </a:rPr>
              <a:t>protože</a:t>
            </a:r>
            <a:r>
              <a:rPr lang="en-US" altLang="de-DE" sz="1800" dirty="0">
                <a:solidFill>
                  <a:srgbClr val="333333"/>
                </a:solidFill>
                <a:latin typeface="Calibri Light"/>
              </a:rPr>
              <a:t> </a:t>
            </a:r>
            <a:r>
              <a:rPr lang="en-US" altLang="de-DE" sz="1800" dirty="0" err="1">
                <a:solidFill>
                  <a:srgbClr val="333333"/>
                </a:solidFill>
                <a:latin typeface="Calibri Light"/>
              </a:rPr>
              <a:t>nikdo</a:t>
            </a:r>
            <a:r>
              <a:rPr lang="en-US" altLang="de-DE" sz="1800" dirty="0">
                <a:solidFill>
                  <a:srgbClr val="333333"/>
                </a:solidFill>
                <a:latin typeface="Calibri Light"/>
              </a:rPr>
              <a:t> </a:t>
            </a:r>
            <a:r>
              <a:rPr lang="en-US" altLang="de-DE" sz="1800" dirty="0" err="1">
                <a:solidFill>
                  <a:srgbClr val="333333"/>
                </a:solidFill>
                <a:latin typeface="Calibri Light"/>
              </a:rPr>
              <a:t>neviděl</a:t>
            </a:r>
            <a:r>
              <a:rPr lang="en-US" altLang="de-DE" sz="1800" dirty="0">
                <a:solidFill>
                  <a:srgbClr val="333333"/>
                </a:solidFill>
                <a:latin typeface="Calibri Light"/>
              </a:rPr>
              <a:t> </a:t>
            </a:r>
            <a:r>
              <a:rPr lang="en-US" altLang="de-DE" sz="1800" dirty="0" err="1">
                <a:solidFill>
                  <a:srgbClr val="333333"/>
                </a:solidFill>
                <a:latin typeface="Calibri Light"/>
              </a:rPr>
              <a:t>hocha</a:t>
            </a:r>
            <a:r>
              <a:rPr lang="en-US" altLang="de-DE" sz="1800" dirty="0">
                <a:solidFill>
                  <a:srgbClr val="333333"/>
                </a:solidFill>
                <a:latin typeface="Calibri Light"/>
              </a:rPr>
              <a:t> z </a:t>
            </a:r>
            <a:r>
              <a:rPr lang="en-US" altLang="de-DE" sz="1800" dirty="0" err="1">
                <a:solidFill>
                  <a:srgbClr val="333333"/>
                </a:solidFill>
                <a:latin typeface="Calibri Light"/>
              </a:rPr>
              <a:t>prvního</a:t>
            </a:r>
            <a:r>
              <a:rPr lang="en-US" altLang="de-DE" sz="1800" dirty="0">
                <a:solidFill>
                  <a:srgbClr val="333333"/>
                </a:solidFill>
                <a:latin typeface="Calibri Light"/>
              </a:rPr>
              <a:t> </a:t>
            </a:r>
            <a:r>
              <a:rPr lang="en-US" altLang="de-DE" sz="1800" dirty="0" err="1">
                <a:solidFill>
                  <a:srgbClr val="333333"/>
                </a:solidFill>
                <a:latin typeface="Calibri Light"/>
              </a:rPr>
              <a:t>obrázku</a:t>
            </a:r>
            <a:r>
              <a:rPr lang="en-US" altLang="de-DE" sz="1800" dirty="0">
                <a:solidFill>
                  <a:srgbClr val="333333"/>
                </a:solidFill>
                <a:latin typeface="Calibri Light"/>
              </a:rPr>
              <a:t>, </a:t>
            </a:r>
            <a:r>
              <a:rPr lang="en-US" altLang="de-DE" sz="1800" dirty="0" err="1">
                <a:solidFill>
                  <a:srgbClr val="333333"/>
                </a:solidFill>
                <a:latin typeface="Calibri Light"/>
              </a:rPr>
              <a:t>jak</a:t>
            </a:r>
            <a:r>
              <a:rPr lang="en-US" altLang="de-DE" sz="1800" dirty="0">
                <a:solidFill>
                  <a:srgbClr val="333333"/>
                </a:solidFill>
                <a:latin typeface="Calibri Light"/>
              </a:rPr>
              <a:t> </a:t>
            </a:r>
            <a:r>
              <a:rPr lang="en-US" altLang="de-DE" sz="1800" dirty="0" err="1">
                <a:solidFill>
                  <a:srgbClr val="333333"/>
                </a:solidFill>
                <a:latin typeface="Calibri Light"/>
              </a:rPr>
              <a:t>pilou</a:t>
            </a:r>
            <a:r>
              <a:rPr lang="en-US" altLang="de-DE" sz="1800" dirty="0">
                <a:solidFill>
                  <a:srgbClr val="333333"/>
                </a:solidFill>
                <a:latin typeface="Calibri Light"/>
              </a:rPr>
              <a:t> </a:t>
            </a:r>
            <a:r>
              <a:rPr lang="en-US" altLang="de-DE" sz="1800" dirty="0" err="1">
                <a:solidFill>
                  <a:srgbClr val="333333"/>
                </a:solidFill>
                <a:latin typeface="Calibri Light"/>
              </a:rPr>
              <a:t>nařezává</a:t>
            </a:r>
            <a:r>
              <a:rPr lang="en-US" altLang="de-DE" sz="1800" dirty="0">
                <a:solidFill>
                  <a:srgbClr val="333333"/>
                </a:solidFill>
                <a:latin typeface="Calibri Light"/>
              </a:rPr>
              <a:t> </a:t>
            </a:r>
            <a:r>
              <a:rPr lang="en-US" altLang="de-DE" sz="1800" dirty="0" err="1">
                <a:solidFill>
                  <a:srgbClr val="333333"/>
                </a:solidFill>
                <a:latin typeface="Calibri Light"/>
              </a:rPr>
              <a:t>nohu</a:t>
            </a:r>
            <a:r>
              <a:rPr lang="en-US" altLang="de-DE" sz="1800" dirty="0">
                <a:solidFill>
                  <a:srgbClr val="333333"/>
                </a:solidFill>
                <a:latin typeface="Calibri Light"/>
              </a:rPr>
              <a:t> </a:t>
            </a:r>
            <a:r>
              <a:rPr lang="en-US" altLang="de-DE" sz="1800" dirty="0" err="1">
                <a:solidFill>
                  <a:srgbClr val="333333"/>
                </a:solidFill>
                <a:latin typeface="Calibri Light"/>
              </a:rPr>
              <a:t>židle</a:t>
            </a:r>
            <a:r>
              <a:rPr lang="en-US" altLang="de-DE" sz="1800" dirty="0">
                <a:solidFill>
                  <a:srgbClr val="333333"/>
                </a:solidFill>
                <a:latin typeface="Calibri Light"/>
              </a:rPr>
              <a:t>!</a:t>
            </a:r>
            <a:endParaRPr lang="de-DE" altLang="de-DE" sz="1800" dirty="0">
              <a:solidFill>
                <a:srgbClr val="333333"/>
              </a:solidFill>
              <a:latin typeface="Calibri Light"/>
            </a:endParaRPr>
          </a:p>
        </p:txBody>
      </p:sp>
      <p:sp>
        <p:nvSpPr>
          <p:cNvPr id="62470" name="Text Box 6"/>
          <p:cNvSpPr txBox="1">
            <a:spLocks noChangeArrowheads="1"/>
          </p:cNvSpPr>
          <p:nvPr/>
        </p:nvSpPr>
        <p:spPr bwMode="auto">
          <a:xfrm>
            <a:off x="5881563" y="2948434"/>
            <a:ext cx="6732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cs-CZ" altLang="de-DE" sz="800" dirty="0">
                <a:solidFill>
                  <a:srgbClr val="333333"/>
                </a:solidFill>
                <a:latin typeface="+mn-lt"/>
              </a:rPr>
              <a:t>Ten je veliký!</a:t>
            </a:r>
            <a:r>
              <a:rPr lang="de-DE" altLang="de-DE" sz="800" dirty="0">
                <a:solidFill>
                  <a:srgbClr val="333333"/>
                </a:solidFill>
                <a:latin typeface="+mn-lt"/>
              </a:rPr>
              <a:t> </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CD34B173-2E35-4B27-9B47-CB5DDAEC0EDA}" type="slidenum">
              <a:rPr lang="de-DE" smtClean="0"/>
              <a:pPr>
                <a:defRPr/>
              </a:pPr>
              <a:t>29</a:t>
            </a:fld>
            <a:endParaRPr 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Jdeme na to!</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CD34B173-2E35-4B27-9B47-CB5DDAEC0EDA}"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541987" y="5884164"/>
            <a:ext cx="5077544"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pl-PL" altLang="de-DE" sz="2400">
                <a:solidFill>
                  <a:srgbClr val="004992"/>
                </a:solidFill>
                <a:latin typeface="Calibri Light"/>
              </a:rPr>
              <a:t>Jak by se mohla žena v této situaci cítit?</a:t>
            </a:r>
            <a:endParaRPr lang="de-DE" altLang="de-DE" sz="2400" dirty="0">
              <a:solidFill>
                <a:srgbClr val="004992"/>
              </a:solidFill>
              <a:latin typeface="Calibri Ligh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Už tam máš zelenou!</a:t>
            </a:r>
            <a:endParaRPr lang="de-DE" altLang="de-DE" sz="1800" b="1" dirty="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pl-PL" altLang="de-DE" sz="2400">
                <a:solidFill>
                  <a:srgbClr val="004992"/>
                </a:solidFill>
                <a:latin typeface="Calibri Light"/>
              </a:rPr>
              <a:t>Co by si ten muž mohl pomyslet?</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err="1">
                <a:latin typeface="Calibri Light"/>
              </a:rPr>
              <a:t>Viděla</a:t>
            </a:r>
            <a:r>
              <a:rPr lang="en-US" altLang="de-DE" sz="1400" i="1" dirty="0">
                <a:latin typeface="Calibri Light"/>
              </a:rPr>
              <a:t> </a:t>
            </a:r>
            <a:r>
              <a:rPr lang="en-US" altLang="de-DE" sz="1400" i="1" dirty="0" err="1">
                <a:latin typeface="Calibri Light"/>
              </a:rPr>
              <a:t>jsi</a:t>
            </a:r>
            <a:r>
              <a:rPr lang="en-US" altLang="de-DE" sz="1400" i="1" dirty="0">
                <a:latin typeface="Calibri Light"/>
              </a:rPr>
              <a:t> ten </a:t>
            </a:r>
            <a:r>
              <a:rPr lang="en-US" altLang="de-DE" sz="1400" i="1" dirty="0" err="1">
                <a:latin typeface="Calibri Light"/>
              </a:rPr>
              <a:t>nesmyslný</a:t>
            </a:r>
            <a:r>
              <a:rPr lang="en-US" altLang="de-DE" sz="1400" i="1" dirty="0">
                <a:latin typeface="Calibri Light"/>
              </a:rPr>
              <a:t> </a:t>
            </a:r>
            <a:r>
              <a:rPr lang="en-US" altLang="de-DE" sz="1400" i="1" dirty="0" err="1">
                <a:latin typeface="Calibri Light"/>
              </a:rPr>
              <a:t>dotazník</a:t>
            </a:r>
            <a:r>
              <a:rPr lang="en-US" altLang="de-DE" sz="1400" i="1" dirty="0">
                <a:latin typeface="Calibri Light"/>
              </a:rPr>
              <a:t> </a:t>
            </a:r>
            <a:r>
              <a:rPr lang="en-US" altLang="de-DE" sz="1400" i="1" dirty="0" err="1">
                <a:latin typeface="Calibri Light"/>
              </a:rPr>
              <a:t>ohledně</a:t>
            </a:r>
            <a:r>
              <a:rPr lang="en-US" altLang="de-DE" sz="1400" i="1" dirty="0">
                <a:latin typeface="Calibri Light"/>
              </a:rPr>
              <a:t> </a:t>
            </a:r>
            <a:r>
              <a:rPr lang="en-US" altLang="de-DE" sz="1400" i="1" dirty="0" err="1">
                <a:latin typeface="Calibri Light"/>
              </a:rPr>
              <a:t>vyplňování</a:t>
            </a:r>
            <a:r>
              <a:rPr lang="en-US" altLang="de-DE" sz="1400" i="1" dirty="0">
                <a:latin typeface="Calibri Light"/>
              </a:rPr>
              <a:t> </a:t>
            </a:r>
            <a:r>
              <a:rPr lang="en-US" altLang="de-DE" sz="1400" i="1" dirty="0" err="1">
                <a:latin typeface="Calibri Light"/>
              </a:rPr>
              <a:t>oběžníků</a:t>
            </a:r>
            <a:r>
              <a:rPr lang="en-US" altLang="de-DE" sz="1400" i="1" dirty="0">
                <a:latin typeface="Calibri Light"/>
              </a:rPr>
              <a:t>?</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Mohla</a:t>
            </a:r>
            <a:r>
              <a:rPr lang="en-US" altLang="de-DE" sz="1400" dirty="0">
                <a:latin typeface="Calibri Light"/>
              </a:rPr>
              <a:t> </a:t>
            </a:r>
            <a:r>
              <a:rPr lang="en-US" altLang="de-DE" sz="1400" dirty="0" err="1">
                <a:latin typeface="Calibri Light"/>
              </a:rPr>
              <a:t>byste</a:t>
            </a:r>
            <a:r>
              <a:rPr lang="en-US" altLang="de-DE" sz="1400" dirty="0">
                <a:latin typeface="Calibri Light"/>
              </a:rPr>
              <a:t> mi </a:t>
            </a:r>
            <a:r>
              <a:rPr lang="en-US" altLang="de-DE" sz="1400" dirty="0" err="1">
                <a:latin typeface="Calibri Light"/>
              </a:rPr>
              <a:t>prosím</a:t>
            </a:r>
            <a:r>
              <a:rPr lang="en-US" altLang="de-DE" sz="1400" dirty="0">
                <a:latin typeface="Calibri Light"/>
              </a:rPr>
              <a:t> </a:t>
            </a:r>
            <a:r>
              <a:rPr lang="en-US" altLang="de-DE" sz="1400" dirty="0" err="1">
                <a:latin typeface="Calibri Light"/>
              </a:rPr>
              <a:t>říct</a:t>
            </a:r>
            <a:r>
              <a:rPr lang="en-US" altLang="de-DE" sz="1400" dirty="0">
                <a:latin typeface="Calibri Light"/>
              </a:rPr>
              <a:t>, </a:t>
            </a:r>
            <a:r>
              <a:rPr lang="en-US" altLang="de-DE" sz="1400" dirty="0" err="1">
                <a:latin typeface="Calibri Light"/>
              </a:rPr>
              <a:t>kdy</a:t>
            </a:r>
            <a:r>
              <a:rPr lang="en-US" altLang="de-DE" sz="1400" dirty="0">
                <a:latin typeface="Calibri Light"/>
              </a:rPr>
              <a:t> </a:t>
            </a:r>
            <a:r>
              <a:rPr lang="en-US" altLang="de-DE" sz="1400" dirty="0" err="1">
                <a:latin typeface="Calibri Light"/>
              </a:rPr>
              <a:t>mám</a:t>
            </a:r>
            <a:r>
              <a:rPr lang="en-US" altLang="de-DE" sz="1400" dirty="0">
                <a:latin typeface="Calibri Light"/>
              </a:rPr>
              <a:t> </a:t>
            </a:r>
            <a:r>
              <a:rPr lang="en-US" altLang="de-DE" sz="1400" dirty="0" err="1">
                <a:latin typeface="Calibri Light"/>
              </a:rPr>
              <a:t>tuto</a:t>
            </a:r>
            <a:r>
              <a:rPr lang="en-US" altLang="de-DE" sz="1400" dirty="0">
                <a:latin typeface="Calibri Light"/>
              </a:rPr>
              <a:t> </a:t>
            </a:r>
            <a:r>
              <a:rPr lang="en-US" altLang="de-DE" sz="1400" dirty="0" err="1">
                <a:latin typeface="Calibri Light"/>
              </a:rPr>
              <a:t>knihu</a:t>
            </a:r>
            <a:r>
              <a:rPr lang="en-US" altLang="de-DE" sz="1400" dirty="0">
                <a:latin typeface="Calibri Light"/>
              </a:rPr>
              <a:t> </a:t>
            </a:r>
            <a:r>
              <a:rPr lang="en-US" altLang="de-DE" sz="1400" dirty="0" err="1">
                <a:latin typeface="Calibri Light"/>
              </a:rPr>
              <a:t>vrátit</a:t>
            </a:r>
            <a:r>
              <a:rPr lang="en-US" altLang="de-DE" sz="1400" dirty="0">
                <a:latin typeface="Calibri Light"/>
              </a:rPr>
              <a:t>?</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Na takové pitomé otázky nebudu vůbec odpovídat!</a:t>
            </a:r>
            <a:endParaRPr lang="en-GB" altLang="de-DE" sz="14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32</a:t>
            </a:fld>
            <a:endParaRPr lang="de-DE"/>
          </a:p>
        </p:txBody>
      </p:sp>
    </p:spTree>
    <p:extLst>
      <p:ext uri="{BB962C8B-B14F-4D97-AF65-F5344CB8AC3E}">
        <p14:creationId xmlns:p14="http://schemas.microsoft.com/office/powerpoint/2010/main" val="391522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82955"/>
          <p:cNvSpPr txBox="1">
            <a:spLocks noChangeArrowheads="1"/>
          </p:cNvSpPr>
          <p:nvPr/>
        </p:nvSpPr>
        <p:spPr bwMode="auto">
          <a:xfrm>
            <a:off x="2632463" y="5884164"/>
            <a:ext cx="689659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asi hlídač parku myslí? A má pravdu?</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Jazyková škola </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612843" y="1671165"/>
            <a:ext cx="54864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pl-PL" altLang="de-DE" sz="900" b="1" dirty="0">
                <a:latin typeface="Calibri Light"/>
              </a:rPr>
              <a:t>Já jsem</a:t>
            </a:r>
            <a:br>
              <a:rPr lang="pl-PL" altLang="de-DE" sz="900" b="1" dirty="0">
                <a:latin typeface="Calibri Light"/>
              </a:rPr>
            </a:br>
            <a:r>
              <a:rPr lang="pl-PL" altLang="de-DE" sz="900" b="1" dirty="0">
                <a:latin typeface="Calibri Light"/>
              </a:rPr>
              <a:t>Ty jsi</a:t>
            </a:r>
            <a:br>
              <a:rPr lang="en-US" altLang="de-DE" sz="900" b="1" dirty="0">
                <a:latin typeface="Calibri Light"/>
              </a:rPr>
            </a:br>
            <a:r>
              <a:rPr lang="pl-PL" altLang="de-DE" sz="900" b="1" dirty="0">
                <a:latin typeface="Calibri Light"/>
              </a:rPr>
              <a:t>On/ona je</a:t>
            </a:r>
            <a:endParaRPr lang="de-DE" altLang="de-DE" sz="900" b="1" dirty="0">
              <a:latin typeface="Calibri Light"/>
            </a:endParaRPr>
          </a:p>
        </p:txBody>
      </p:sp>
      <p:sp>
        <p:nvSpPr>
          <p:cNvPr id="20" name="Caption_24"/>
          <p:cNvSpPr txBox="1">
            <a:spLocks noChangeArrowheads="1"/>
          </p:cNvSpPr>
          <p:nvPr/>
        </p:nvSpPr>
        <p:spPr bwMode="auto">
          <a:xfrm rot="21349882">
            <a:off x="8513064"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Nevstupujte na trávník!</a:t>
            </a:r>
          </a:p>
        </p:txBody>
      </p:sp>
      <p:sp>
        <p:nvSpPr>
          <p:cNvPr id="21" name="Caption_25"/>
          <p:cNvSpPr txBox="1">
            <a:spLocks noChangeArrowheads="1"/>
          </p:cNvSpPr>
          <p:nvPr/>
        </p:nvSpPr>
        <p:spPr bwMode="auto">
          <a:xfrm rot="21349882">
            <a:off x="3054072" y="4565385"/>
            <a:ext cx="704088"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dirty="0">
                <a:latin typeface="Calibri Light"/>
                <a:cs typeface="Arial" panose="020B0604020202020204" pitchFamily="34" charset="0"/>
              </a:rPr>
              <a:t>Nevstupujte na trávník!</a:t>
            </a: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 češtiny 1A</a:t>
            </a:r>
            <a:endParaRPr lang="de-DE" altLang="de-DE" sz="1000" dirty="0">
              <a:latin typeface="Calibri Light"/>
            </a:endParaRPr>
          </a:p>
        </p:txBody>
      </p:sp>
      <p:sp>
        <p:nvSpPr>
          <p:cNvPr id="2" name="Rounded Rectangular Callout 1"/>
          <p:cNvSpPr/>
          <p:nvPr/>
        </p:nvSpPr>
        <p:spPr bwMode="gray">
          <a:xfrm rot="21300000">
            <a:off x="7420485" y="1483197"/>
            <a:ext cx="1645920" cy="685800"/>
          </a:xfrm>
          <a:prstGeom prst="wedgeRoundRectCallout">
            <a:avLst>
              <a:gd name="adj1" fmla="val 2831"/>
              <a:gd name="adj2" fmla="val 79991"/>
              <a:gd name="adj3" fmla="val 16667"/>
            </a:avLst>
          </a:prstGeom>
          <a:solidFill>
            <a:schemeClr val="bg1"/>
          </a:solidFill>
          <a:ln w="6350">
            <a:solidFill>
              <a:schemeClr val="tx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lstStyle/>
          <a:p>
            <a:pPr algn="ctr"/>
            <a:endParaRPr lang="en-US" sz="1400" dirty="0">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0F0D4B29-4EF3-42FC-A4CA-3859FC33342C}" type="slidenum">
              <a:rPr lang="de-DE" smtClean="0"/>
              <a:pPr>
                <a:defRPr/>
              </a:pPr>
              <a:t>33</a:t>
            </a:fld>
            <a:endParaRPr lang="de-DE"/>
          </a:p>
        </p:txBody>
      </p:sp>
      <p:sp>
        <p:nvSpPr>
          <p:cNvPr id="7" name="Rectangle 6"/>
          <p:cNvSpPr/>
          <p:nvPr/>
        </p:nvSpPr>
        <p:spPr>
          <a:xfrm>
            <a:off x="7425515" y="1576476"/>
            <a:ext cx="1635859" cy="548640"/>
          </a:xfrm>
          <a:prstGeom prst="rect">
            <a:avLst/>
          </a:prstGeom>
        </p:spPr>
        <p:txBody>
          <a:bodyPr wrap="square" lIns="0" tIns="0" rIns="0" bIns="0">
            <a:noAutofit/>
          </a:bodyPr>
          <a:lstStyle/>
          <a:p>
            <a:pPr algn="ctr"/>
            <a:r>
              <a:rPr lang="en-US" sz="1400" dirty="0" err="1">
                <a:solidFill>
                  <a:srgbClr val="333333"/>
                </a:solidFill>
              </a:rPr>
              <a:t>Fussball</a:t>
            </a:r>
            <a:r>
              <a:rPr lang="en-US" sz="1400" dirty="0">
                <a:solidFill>
                  <a:srgbClr val="333333"/>
                </a:solidFill>
              </a:rPr>
              <a:t> </a:t>
            </a:r>
            <a:r>
              <a:rPr lang="en-US" sz="1400" dirty="0" err="1">
                <a:solidFill>
                  <a:srgbClr val="333333"/>
                </a:solidFill>
              </a:rPr>
              <a:t>spielen</a:t>
            </a:r>
            <a:r>
              <a:rPr lang="en-US" sz="1400" dirty="0">
                <a:solidFill>
                  <a:srgbClr val="333333"/>
                </a:solidFill>
              </a:rPr>
              <a:t>? </a:t>
            </a:r>
            <a:r>
              <a:rPr lang="en-US" sz="1400" i="1" dirty="0">
                <a:solidFill>
                  <a:srgbClr val="333333"/>
                </a:solidFill>
              </a:rPr>
              <a:t>(</a:t>
            </a:r>
            <a:r>
              <a:rPr lang="en-US" sz="1400" i="1" dirty="0" err="1">
                <a:solidFill>
                  <a:srgbClr val="333333"/>
                </a:solidFill>
              </a:rPr>
              <a:t>Jdeme</a:t>
            </a:r>
            <a:r>
              <a:rPr lang="en-US" sz="1400" i="1" dirty="0">
                <a:solidFill>
                  <a:srgbClr val="333333"/>
                </a:solidFill>
              </a:rPr>
              <a:t> </a:t>
            </a:r>
            <a:r>
              <a:rPr lang="en-US" sz="1400" i="1" dirty="0" err="1">
                <a:solidFill>
                  <a:srgbClr val="333333"/>
                </a:solidFill>
              </a:rPr>
              <a:t>hrát</a:t>
            </a:r>
            <a:r>
              <a:rPr lang="en-US" sz="1400" i="1" dirty="0">
                <a:solidFill>
                  <a:srgbClr val="333333"/>
                </a:solidFill>
              </a:rPr>
              <a:t> </a:t>
            </a:r>
            <a:r>
              <a:rPr lang="en-US" sz="1400" i="1" dirty="0" err="1">
                <a:solidFill>
                  <a:srgbClr val="333333"/>
                </a:solidFill>
              </a:rPr>
              <a:t>fotbal</a:t>
            </a:r>
            <a:r>
              <a:rPr lang="en-US" sz="1400" i="1" dirty="0">
                <a:solidFill>
                  <a:srgbClr val="333333"/>
                </a:solidFill>
              </a:rPr>
              <a:t>?)</a:t>
            </a:r>
          </a:p>
        </p:txBody>
      </p:sp>
    </p:spTree>
    <p:extLst>
      <p:ext uri="{BB962C8B-B14F-4D97-AF65-F5344CB8AC3E}">
        <p14:creationId xmlns:p14="http://schemas.microsoft.com/office/powerpoint/2010/main" val="3436498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a:solidFill>
                  <a:srgbClr val="004992"/>
                </a:solidFill>
                <a:latin typeface="Calibri Light"/>
              </a:rPr>
              <a:t>Co by </a:t>
            </a:r>
            <a:r>
              <a:rPr lang="en-US" altLang="de-DE" sz="2400" dirty="0" err="1">
                <a:solidFill>
                  <a:srgbClr val="004992"/>
                </a:solidFill>
                <a:latin typeface="Calibri Light"/>
              </a:rPr>
              <a:t>si</a:t>
            </a:r>
            <a:r>
              <a:rPr lang="en-US" altLang="de-DE" sz="2400" dirty="0">
                <a:solidFill>
                  <a:srgbClr val="004992"/>
                </a:solidFill>
                <a:latin typeface="Calibri Light"/>
              </a:rPr>
              <a:t> </a:t>
            </a:r>
            <a:r>
              <a:rPr lang="en-US" altLang="de-DE" sz="2400" dirty="0" err="1">
                <a:solidFill>
                  <a:srgbClr val="004992"/>
                </a:solidFill>
                <a:latin typeface="Calibri Light"/>
              </a:rPr>
              <a:t>mohl</a:t>
            </a:r>
            <a:r>
              <a:rPr lang="en-US" altLang="de-DE" sz="2400" dirty="0">
                <a:solidFill>
                  <a:srgbClr val="004992"/>
                </a:solidFill>
                <a:latin typeface="Calibri Light"/>
              </a:rPr>
              <a:t> </a:t>
            </a:r>
            <a:r>
              <a:rPr lang="en-US" altLang="de-DE" sz="2400" dirty="0" err="1">
                <a:solidFill>
                  <a:srgbClr val="004992"/>
                </a:solidFill>
                <a:latin typeface="Calibri Light"/>
              </a:rPr>
              <a:t>muž</a:t>
            </a:r>
            <a:r>
              <a:rPr lang="en-US" altLang="de-DE" sz="2400" dirty="0">
                <a:solidFill>
                  <a:srgbClr val="004992"/>
                </a:solidFill>
                <a:latin typeface="Calibri Light"/>
              </a:rPr>
              <a:t> se </a:t>
            </a:r>
            <a:r>
              <a:rPr lang="en-US" altLang="de-DE" sz="2400" dirty="0" err="1">
                <a:solidFill>
                  <a:srgbClr val="004992"/>
                </a:solidFill>
                <a:latin typeface="Calibri Light"/>
              </a:rPr>
              <a:t>zrzavými</a:t>
            </a:r>
            <a:r>
              <a:rPr lang="en-US" altLang="de-DE" sz="2400" dirty="0">
                <a:solidFill>
                  <a:srgbClr val="004992"/>
                </a:solidFill>
                <a:latin typeface="Calibri Light"/>
              </a:rPr>
              <a:t> </a:t>
            </a:r>
            <a:r>
              <a:rPr lang="en-US" altLang="de-DE" sz="2400" dirty="0" err="1">
                <a:solidFill>
                  <a:srgbClr val="004992"/>
                </a:solidFill>
                <a:latin typeface="Calibri Light"/>
              </a:rPr>
              <a:t>vlasy</a:t>
            </a:r>
            <a:r>
              <a:rPr lang="en-US" altLang="de-DE" sz="2400" dirty="0">
                <a:solidFill>
                  <a:srgbClr val="004992"/>
                </a:solidFill>
                <a:latin typeface="Calibri Light"/>
              </a:rPr>
              <a:t> </a:t>
            </a:r>
            <a:r>
              <a:rPr lang="en-US" altLang="de-DE" sz="2400" dirty="0" err="1">
                <a:solidFill>
                  <a:srgbClr val="004992"/>
                </a:solidFill>
                <a:latin typeface="Calibri Light"/>
              </a:rPr>
              <a:t>myslet</a:t>
            </a:r>
            <a:r>
              <a:rPr lang="en-US" altLang="de-DE" sz="2400" dirty="0">
                <a:solidFill>
                  <a:srgbClr val="004992"/>
                </a:solidFill>
                <a:latin typeface="Calibri Light"/>
              </a:rPr>
              <a:t>? A </a:t>
            </a:r>
            <a:r>
              <a:rPr lang="en-US" altLang="de-DE" sz="2400" dirty="0" err="1">
                <a:solidFill>
                  <a:srgbClr val="004992"/>
                </a:solidFill>
                <a:latin typeface="Calibri Light"/>
              </a:rPr>
              <a:t>měl</a:t>
            </a:r>
            <a:r>
              <a:rPr lang="en-US" altLang="de-DE" sz="2400" dirty="0">
                <a:solidFill>
                  <a:srgbClr val="004992"/>
                </a:solidFill>
                <a:latin typeface="Calibri Light"/>
              </a:rPr>
              <a:t> by </a:t>
            </a:r>
            <a:r>
              <a:rPr lang="en-US" altLang="de-DE" sz="2400" dirty="0" err="1">
                <a:solidFill>
                  <a:srgbClr val="004992"/>
                </a:solidFill>
                <a:latin typeface="Calibri Light"/>
              </a:rPr>
              <a:t>pravdu</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34</a:t>
            </a:fld>
            <a:endParaRPr lang="de-DE"/>
          </a:p>
        </p:txBody>
      </p:sp>
    </p:spTree>
    <p:extLst>
      <p:ext uri="{BB962C8B-B14F-4D97-AF65-F5344CB8AC3E}">
        <p14:creationId xmlns:p14="http://schemas.microsoft.com/office/powerpoint/2010/main" val="31658010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Co si asi matka myslí? Potřebujeme ještě další informace, abychom to zjistili?</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Cítím se hodně nemocný.</a:t>
            </a:r>
            <a:endParaRPr lang="de-DE" altLang="de-DE" sz="1000" dirty="0">
              <a:latin typeface="Calibri Ligh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a:latin typeface="Calibri Light"/>
              </a:rPr>
              <a:t>Vstávat! Je čas jít do školy.</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12776"/>
            <a:ext cx="1512168" cy="1234440"/>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Calibri Light"/>
              </a:rPr>
              <a:t>Tady máš čaj a teploměr. Hned se vrátím, abych ti zkontrolovala teplotu.</a:t>
            </a:r>
            <a:endParaRPr lang="de-DE" altLang="de-DE" sz="1000" dirty="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35</a:t>
            </a:fld>
            <a:endParaRPr lang="de-DE"/>
          </a:p>
        </p:txBody>
      </p:sp>
    </p:spTree>
    <p:extLst>
      <p:ext uri="{BB962C8B-B14F-4D97-AF65-F5344CB8AC3E}">
        <p14:creationId xmlns:p14="http://schemas.microsoft.com/office/powerpoint/2010/main" val="3282167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pro </a:t>
            </a:r>
            <a:r>
              <a:rPr lang="en-US" altLang="ko-KR" i="1" spc="-5" dirty="0" err="1">
                <a:solidFill>
                  <a:srgbClr val="333333"/>
                </a:solidFill>
              </a:rPr>
              <a:t>terapeuty</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a:solidFill>
                  <a:srgbClr val="333333"/>
                </a:solidFill>
              </a:rPr>
              <a:t>V </a:t>
            </a:r>
            <a:r>
              <a:rPr lang="en-US" altLang="ko-KR" dirty="0" err="1">
                <a:solidFill>
                  <a:srgbClr val="333333"/>
                </a:solidFill>
              </a:rPr>
              <a:t>některých</a:t>
            </a:r>
            <a:r>
              <a:rPr lang="en-US" altLang="ko-KR" dirty="0">
                <a:solidFill>
                  <a:srgbClr val="333333"/>
                </a:solidFill>
              </a:rPr>
              <a:t> </a:t>
            </a:r>
            <a:r>
              <a:rPr lang="en-US" altLang="ko-KR" dirty="0" err="1">
                <a:solidFill>
                  <a:srgbClr val="333333"/>
                </a:solidFill>
              </a:rPr>
              <a:t>videoklipech</a:t>
            </a:r>
            <a:r>
              <a:rPr lang="en-US" altLang="ko-KR" dirty="0">
                <a:solidFill>
                  <a:srgbClr val="333333"/>
                </a:solidFill>
              </a:rPr>
              <a:t> se </a:t>
            </a:r>
            <a:r>
              <a:rPr lang="en-US" altLang="ko-KR" dirty="0" err="1">
                <a:solidFill>
                  <a:srgbClr val="333333"/>
                </a:solidFill>
              </a:rPr>
              <a:t>mohou</a:t>
            </a:r>
            <a:r>
              <a:rPr lang="en-US" altLang="ko-KR" dirty="0">
                <a:solidFill>
                  <a:srgbClr val="333333"/>
                </a:solidFill>
              </a:rPr>
              <a:t> </a:t>
            </a:r>
            <a:r>
              <a:rPr lang="en-US" altLang="ko-KR" dirty="0" err="1">
                <a:solidFill>
                  <a:srgbClr val="333333"/>
                </a:solidFill>
              </a:rPr>
              <a:t>objevit</a:t>
            </a:r>
            <a:r>
              <a:rPr lang="en-US" altLang="ko-KR" dirty="0">
                <a:solidFill>
                  <a:srgbClr val="333333"/>
                </a:solidFill>
              </a:rPr>
              <a:t> </a:t>
            </a:r>
            <a:r>
              <a:rPr lang="en-US" altLang="ko-KR" dirty="0" err="1">
                <a:solidFill>
                  <a:srgbClr val="333333"/>
                </a:solidFill>
              </a:rPr>
              <a:t>výrazy</a:t>
            </a:r>
            <a:r>
              <a:rPr lang="en-US" altLang="ko-KR" dirty="0">
                <a:solidFill>
                  <a:srgbClr val="333333"/>
                </a:solidFill>
              </a:rPr>
              <a:t>, </a:t>
            </a:r>
            <a:r>
              <a:rPr lang="en-US" altLang="ko-KR" dirty="0" err="1">
                <a:solidFill>
                  <a:srgbClr val="333333"/>
                </a:solidFill>
              </a:rPr>
              <a:t>které</a:t>
            </a:r>
            <a:r>
              <a:rPr lang="en-US" altLang="ko-KR" dirty="0">
                <a:solidFill>
                  <a:srgbClr val="333333"/>
                </a:solidFill>
              </a:rPr>
              <a:t> </a:t>
            </a:r>
            <a:r>
              <a:rPr lang="en-US" altLang="ko-KR" dirty="0" err="1">
                <a:solidFill>
                  <a:srgbClr val="333333"/>
                </a:solidFill>
              </a:rPr>
              <a:t>nejsou</a:t>
            </a:r>
            <a:r>
              <a:rPr lang="en-US" altLang="ko-KR" dirty="0">
                <a:solidFill>
                  <a:srgbClr val="333333"/>
                </a:solidFill>
              </a:rPr>
              <a:t> </a:t>
            </a:r>
            <a:r>
              <a:rPr lang="en-US" altLang="ko-KR" dirty="0" err="1">
                <a:solidFill>
                  <a:srgbClr val="333333"/>
                </a:solidFill>
              </a:rPr>
              <a:t>vhodné</a:t>
            </a:r>
            <a:r>
              <a:rPr lang="en-US" altLang="ko-KR" dirty="0">
                <a:solidFill>
                  <a:srgbClr val="333333"/>
                </a:solidFill>
              </a:rPr>
              <a:t>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diváky</a:t>
            </a:r>
            <a:r>
              <a:rPr lang="en-US" altLang="ko-KR" dirty="0">
                <a:solidFill>
                  <a:srgbClr val="333333"/>
                </a:solidFill>
              </a:rPr>
              <a:t> a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kulturní</a:t>
            </a:r>
            <a:r>
              <a:rPr lang="en-US" altLang="ko-KR" dirty="0">
                <a:solidFill>
                  <a:srgbClr val="333333"/>
                </a:solidFill>
              </a:rPr>
              <a:t> </a:t>
            </a:r>
            <a:r>
              <a:rPr lang="en-US" altLang="ko-KR" dirty="0" err="1">
                <a:solidFill>
                  <a:srgbClr val="333333"/>
                </a:solidFill>
              </a:rPr>
              <a:t>skupiny</a:t>
            </a:r>
            <a:r>
              <a:rPr lang="en-US" altLang="ko-KR" dirty="0">
                <a:solidFill>
                  <a:srgbClr val="333333"/>
                </a:solidFill>
              </a:rPr>
              <a:t>. Proto </a:t>
            </a:r>
            <a:r>
              <a:rPr lang="en-US" altLang="ko-KR" dirty="0" err="1">
                <a:solidFill>
                  <a:srgbClr val="333333"/>
                </a:solidFill>
              </a:rPr>
              <a:t>prosím</a:t>
            </a:r>
            <a:r>
              <a:rPr lang="en-US" altLang="ko-KR" dirty="0">
                <a:solidFill>
                  <a:srgbClr val="333333"/>
                </a:solidFill>
              </a:rPr>
              <a:t> </a:t>
            </a:r>
            <a:r>
              <a:rPr lang="en-US" altLang="ko-KR" dirty="0" err="1">
                <a:solidFill>
                  <a:srgbClr val="333333"/>
                </a:solidFill>
              </a:rPr>
              <a:t>nejdříve</a:t>
            </a:r>
            <a:r>
              <a:rPr lang="en-US" altLang="ko-KR" dirty="0">
                <a:solidFill>
                  <a:srgbClr val="333333"/>
                </a:solidFill>
              </a:rPr>
              <a:t> </a:t>
            </a:r>
            <a:r>
              <a:rPr lang="en-US" altLang="ko-KR" dirty="0" err="1">
                <a:solidFill>
                  <a:srgbClr val="333333"/>
                </a:solidFill>
              </a:rPr>
              <a:t>pozorně</a:t>
            </a:r>
            <a:r>
              <a:rPr lang="en-US" altLang="ko-KR" dirty="0">
                <a:solidFill>
                  <a:srgbClr val="333333"/>
                </a:solidFill>
              </a:rPr>
              <a:t> </a:t>
            </a:r>
            <a:r>
              <a:rPr lang="en-US" altLang="ko-KR" dirty="0" err="1">
                <a:solidFill>
                  <a:srgbClr val="333333"/>
                </a:solidFill>
              </a:rPr>
              <a:t>shlédněte</a:t>
            </a:r>
            <a:r>
              <a:rPr lang="en-US" altLang="ko-KR" dirty="0">
                <a:solidFill>
                  <a:srgbClr val="333333"/>
                </a:solidFill>
              </a:rPr>
              <a:t> </a:t>
            </a:r>
            <a:r>
              <a:rPr lang="en-US" altLang="ko-KR" dirty="0" err="1">
                <a:solidFill>
                  <a:srgbClr val="333333"/>
                </a:solidFill>
              </a:rPr>
              <a:t>videa</a:t>
            </a:r>
            <a:r>
              <a:rPr lang="en-US" altLang="ko-KR" dirty="0">
                <a:solidFill>
                  <a:srgbClr val="333333"/>
                </a:solidFill>
              </a:rPr>
              <a:t>, </a:t>
            </a:r>
            <a:r>
              <a:rPr lang="en-US" altLang="ko-KR" dirty="0" err="1">
                <a:solidFill>
                  <a:srgbClr val="333333"/>
                </a:solidFill>
              </a:rPr>
              <a:t>než</a:t>
            </a:r>
            <a:r>
              <a:rPr lang="en-US" altLang="ko-KR" dirty="0">
                <a:solidFill>
                  <a:srgbClr val="333333"/>
                </a:solidFill>
              </a:rPr>
              <a:t> je </a:t>
            </a:r>
            <a:r>
              <a:rPr lang="en-US" altLang="ko-KR" dirty="0" err="1">
                <a:solidFill>
                  <a:srgbClr val="333333"/>
                </a:solidFill>
              </a:rPr>
              <a:t>pustíte</a:t>
            </a:r>
            <a:r>
              <a:rPr lang="en-US" altLang="ko-KR" dirty="0">
                <a:solidFill>
                  <a:srgbClr val="333333"/>
                </a:solidFill>
              </a:rPr>
              <a:t> </a:t>
            </a:r>
            <a:r>
              <a:rPr lang="en-US" altLang="ko-KR" dirty="0" err="1">
                <a:solidFill>
                  <a:srgbClr val="333333"/>
                </a:solidFill>
              </a:rPr>
              <a:t>na</a:t>
            </a:r>
            <a:r>
              <a:rPr lang="en-US" altLang="ko-KR" dirty="0">
                <a:solidFill>
                  <a:srgbClr val="333333"/>
                </a:solidFill>
              </a:rPr>
              <a:t> </a:t>
            </a:r>
            <a:r>
              <a:rPr lang="en-US" altLang="ko-KR" dirty="0" err="1">
                <a:solidFill>
                  <a:srgbClr val="333333"/>
                </a:solidFill>
              </a:rPr>
              <a:t>skupině</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AB0BCE08-8C5E-4E6E-BF7B-9AF96E16A961}" type="slidenum">
              <a:rPr lang="de-DE" smtClean="0"/>
              <a:pPr>
                <a:defRPr/>
              </a:pPr>
              <a:t>36</a:t>
            </a:fld>
            <a:endParaRPr lang="de-DE"/>
          </a:p>
        </p:txBody>
      </p:sp>
    </p:spTree>
    <p:extLst>
      <p:ext uri="{BB962C8B-B14F-4D97-AF65-F5344CB8AC3E}">
        <p14:creationId xmlns:p14="http://schemas.microsoft.com/office/powerpoint/2010/main" val="1594380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Co si může muž na posledním obrázku asi myslet? A má pravdu?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37</a:t>
            </a:fld>
            <a:endParaRPr lang="de-DE"/>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Caption_22"/>
          <p:cNvSpPr>
            <a:spLocks noChangeArrowheads="1"/>
          </p:cNvSpPr>
          <p:nvPr/>
        </p:nvSpPr>
        <p:spPr bwMode="auto">
          <a:xfrm>
            <a:off x="5665539" y="2286000"/>
            <a:ext cx="180020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pl-PL" altLang="de-DE" sz="1200" b="1" dirty="0">
                <a:latin typeface="Calibri Light"/>
              </a:rPr>
              <a:t>Je mi líto, ale na dnešek už mám jiné plány.</a:t>
            </a:r>
            <a:endParaRPr lang="de-DE" altLang="de-DE" sz="1200" b="1" dirty="0">
              <a:latin typeface="Calibri Light"/>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Slečno Millerová, mohl bych vás dnes pozvat na šálek kávy?</a:t>
            </a:r>
            <a:endParaRPr lang="de-DE" altLang="de-DE" sz="1200" b="1" dirty="0">
              <a:latin typeface="Calibri Light"/>
            </a:endParaRPr>
          </a:p>
        </p:txBody>
      </p:sp>
    </p:spTree>
    <p:extLst>
      <p:ext uri="{BB962C8B-B14F-4D97-AF65-F5344CB8AC3E}">
        <p14:creationId xmlns:p14="http://schemas.microsoft.com/office/powerpoint/2010/main" val="2019133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a:t>
            </a:r>
            <a:r>
              <a:rPr lang="cs-CZ" altLang="de-DE" sz="2400">
                <a:solidFill>
                  <a:srgbClr val="333333"/>
                </a:solidFill>
              </a:rPr>
              <a:t>závěru</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39</a:t>
            </a:fld>
            <a:endParaRPr lang="de-DE"/>
          </a:p>
        </p:txBody>
      </p:sp>
    </p:spTree>
    <p:extLst>
      <p:ext uri="{BB962C8B-B14F-4D97-AF65-F5344CB8AC3E}">
        <p14:creationId xmlns:p14="http://schemas.microsoft.com/office/powerpoint/2010/main" val="445407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závěru</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Ale pozor:</a:t>
            </a:r>
            <a:r>
              <a:rPr lang="de-DE" altLang="de-DE" sz="2400" dirty="0">
                <a:solidFill>
                  <a:srgbClr val="333333"/>
                </a:solidFill>
              </a:rPr>
              <a:t> </a:t>
            </a:r>
            <a:r>
              <a:rPr lang="cs-CZ" altLang="de-DE" sz="2400" dirty="0">
                <a:solidFill>
                  <a:srgbClr val="333333"/>
                </a:solidFill>
              </a:rPr>
              <a:t>Naše momentální nálada ovlivňuje jak vnímáme své okolí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jak zhodnotíme někoho jiného</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40</a:t>
            </a:fld>
            <a:endParaRPr lang="de-DE"/>
          </a:p>
        </p:txBody>
      </p:sp>
    </p:spTree>
    <p:extLst>
      <p:ext uri="{BB962C8B-B14F-4D97-AF65-F5344CB8AC3E}">
        <p14:creationId xmlns:p14="http://schemas.microsoft.com/office/powerpoint/2010/main" val="1580654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lidé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41</a:t>
            </a:fld>
            <a:endParaRPr 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lidé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 </a:t>
            </a:r>
            <a:r>
              <a:rPr lang="cs-CZ" altLang="de-DE" sz="2400" dirty="0">
                <a:solidFill>
                  <a:srgbClr val="333333"/>
                </a:solidFill>
              </a:rPr>
              <a:t>Pavel měl dojem, že se po něm druzí lidé dívají a že po něm jdou.</a:t>
            </a:r>
            <a:endParaRPr lang="en-AU"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žil už několik týdnů ve strachu a aby se zamaskoval, nosil na ulici velké černé sluneční brýle, i když nesvítilo slunce.</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svým nápadným vzezřením přitahoval pozornost lidí, kteří jej potkali na ulici.</a:t>
            </a:r>
            <a:endParaRPr lang="en-AU"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42</a:t>
            </a:fld>
            <a:endParaRPr lang="de-DE"/>
          </a:p>
        </p:txBody>
      </p:sp>
    </p:spTree>
    <p:extLst>
      <p:ext uri="{BB962C8B-B14F-4D97-AF65-F5344CB8AC3E}">
        <p14:creationId xmlns:p14="http://schemas.microsoft.com/office/powerpoint/2010/main" val="3703476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Během psychózy lidé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 </a:t>
            </a:r>
            <a:r>
              <a:rPr lang="cs-CZ" altLang="de-DE" sz="2400" dirty="0">
                <a:solidFill>
                  <a:srgbClr val="333333"/>
                </a:solidFill>
              </a:rPr>
              <a:t>Pavel měl dojem, že se po něm druzí lidé dívají a že po něm jdou.</a:t>
            </a:r>
            <a:endParaRPr lang="en-AU" altLang="de-DE" sz="2400" dirty="0">
              <a:solidFill>
                <a:srgbClr val="333333"/>
              </a:solidFill>
            </a:endParaRPr>
          </a:p>
          <a:p>
            <a:pPr lvl="0" defTabSz="914400" fontAlgn="base"/>
            <a:r>
              <a:rPr lang="cs-CZ" altLang="de-DE" sz="2400" dirty="0">
                <a:solidFill>
                  <a:srgbClr val="004992"/>
                </a:solidFill>
              </a:rPr>
              <a:t>Pozadí</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žil už několik týdnů ve strachu a aby se zamaskoval, nosil na ulici velké černé sluneční brýle, i když nesvítilo slunce.</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a:t>
            </a:r>
            <a:r>
              <a:rPr lang="cs-CZ" altLang="de-DE" sz="2400" dirty="0">
                <a:solidFill>
                  <a:srgbClr val="004992"/>
                </a:solidFill>
              </a:rPr>
              <a:t> </a:t>
            </a:r>
            <a:r>
              <a:rPr lang="cs-CZ" altLang="de-DE" sz="2400" dirty="0">
                <a:solidFill>
                  <a:srgbClr val="333333"/>
                </a:solidFill>
              </a:rPr>
              <a:t>Pavel svým nápadným vzezřením přitahoval pozornost lidí, kteří jej potkali na ulici.</a:t>
            </a:r>
            <a:endParaRPr lang="en-AU" altLang="de-DE" sz="2400" dirty="0">
              <a:solidFill>
                <a:srgbClr val="333333"/>
              </a:solidFill>
            </a:endParaRPr>
          </a:p>
          <a:p>
            <a:pPr lvl="0" defTabSz="914400" fontAlgn="base"/>
            <a:r>
              <a:rPr lang="cs-CZ" altLang="de-DE" sz="2400" dirty="0">
                <a:solidFill>
                  <a:srgbClr val="333333"/>
                </a:solidFill>
              </a:rPr>
              <a:t>Všichni se můžeme dopustit chyby</a:t>
            </a:r>
            <a:r>
              <a:rPr lang="en-AU" altLang="de-DE" sz="2400" dirty="0">
                <a:solidFill>
                  <a:srgbClr val="333333"/>
                </a:solidFill>
              </a:rPr>
              <a:t>! – </a:t>
            </a:r>
            <a:r>
              <a:rPr lang="cs-CZ" altLang="de-DE" sz="2400" dirty="0">
                <a:solidFill>
                  <a:srgbClr val="333333"/>
                </a:solidFill>
              </a:rPr>
              <a:t>Vždycky berte v úvahu více možných úhlů pohledu.</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AB0BCE08-8C5E-4E6E-BF7B-9AF96E16A961}" type="slidenum">
              <a:rPr lang="de-DE" smtClean="0"/>
              <a:pPr>
                <a:defRPr/>
              </a:pPr>
              <a:t>43</a:t>
            </a:fld>
            <a:endParaRPr lang="de-DE"/>
          </a:p>
        </p:txBody>
      </p:sp>
    </p:spTree>
    <p:extLst>
      <p:ext uri="{BB962C8B-B14F-4D97-AF65-F5344CB8AC3E}">
        <p14:creationId xmlns:p14="http://schemas.microsoft.com/office/powerpoint/2010/main" val="1546680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AB0BCE08-8C5E-4E6E-BF7B-9AF96E16A961}" type="slidenum">
              <a:rPr lang="de-DE" smtClean="0"/>
              <a:pPr>
                <a:defRPr/>
              </a:pPr>
              <a:t>44</a:t>
            </a:fld>
            <a:endParaRPr lang="de-DE"/>
          </a:p>
        </p:txBody>
      </p:sp>
    </p:spTree>
    <p:extLst>
      <p:ext uri="{BB962C8B-B14F-4D97-AF65-F5344CB8AC3E}">
        <p14:creationId xmlns:p14="http://schemas.microsoft.com/office/powerpoint/2010/main" val="2596417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68952969"/>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0F0D4B29-4EF3-42FC-A4CA-3859FC33342C}" type="slidenum">
              <a:rPr lang="de-DE" smtClean="0"/>
              <a:pPr>
                <a:defRPr/>
              </a:pPr>
              <a:t>45</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3475</Words>
  <Application>Microsoft Office PowerPoint</Application>
  <PresentationFormat>Benutzerdefiniert</PresentationFormat>
  <Paragraphs>401</Paragraphs>
  <Slides>45</Slides>
  <Notes>45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45</vt:i4>
      </vt:variant>
    </vt:vector>
  </HeadingPairs>
  <TitlesOfParts>
    <vt:vector size="52" baseType="lpstr">
      <vt:lpstr>WingDings</vt:lpstr>
      <vt:lpstr>Times New Roman</vt:lpstr>
      <vt:lpstr>Arial</vt:lpstr>
      <vt:lpstr>Symbol</vt:lpstr>
      <vt:lpstr>Calibri</vt:lpstr>
      <vt:lpstr>Calibri Light</vt:lpstr>
      <vt:lpstr>UKE_PPT-Vorlage_16zu9</vt:lpstr>
      <vt:lpstr>MKT 6 B – Jak Se Vcítit Do Druhého… II</vt:lpstr>
      <vt:lpstr>Když se s někým seznamujete, kam se nejdříve díváte? Jak spolehlivá jsou tato vodítka, abychom dokázali druhého člověka správně odhadnout?</vt:lpstr>
      <vt:lpstr>Když se s někým seznamujete, kam se nejdříve díváte? Jak spolehlivá jsou tato vodítka, abychom dokázali druhého člověka správně odhadnout?</vt:lpstr>
      <vt:lpstr>Jaké další zdroje informací bychom mohli vzít v úvahu? A jak spolehlivé jsou tyto zdroje?</vt:lpstr>
      <vt:lpstr>Jaké další zdroje informací bychom mohli vzít v úvahu? A jak spolehlivé jsou tyto zdroje?</vt:lpstr>
      <vt:lpstr>Výhody a nevýhody určitých vodítek při posuzování druhých lidí</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Zdání a skutečnost!</vt:lpstr>
      <vt:lpstr>Zdání a skutečnost!</vt:lpstr>
      <vt:lpstr>A proč se tím zabýváme?</vt:lpstr>
      <vt:lpstr>A proč se tím zabýváme?</vt:lpstr>
      <vt:lpstr>A proč se tím zabýváme?</vt:lpstr>
      <vt:lpstr>Příklady toho, jak nedostatečné vcítění vede při psychóze k nesprávnému chápání situace</vt:lpstr>
      <vt:lpstr>Cvičení</vt:lpstr>
      <vt:lpstr>Cvičení</vt:lpstr>
      <vt:lpstr>Cvičení</vt:lpstr>
      <vt:lpstr>Cvičení</vt:lpstr>
      <vt:lpstr>PowerPoint-Präsentation</vt:lpstr>
      <vt:lpstr>Pod tlustým mužem praskla židle Co by si většina lidí myslela?</vt:lpstr>
      <vt:lpstr>Jdeme na to!</vt:lpstr>
      <vt:lpstr>PowerPoint-Präsentation</vt:lpstr>
      <vt:lpstr>PowerPoint-Präsentation</vt:lpstr>
      <vt:lpstr>PowerPoint-Präsentation</vt:lpstr>
      <vt:lpstr>PowerPoint-Präsentation</vt:lpstr>
      <vt:lpstr>PowerPoint-Präsentation</vt:lpstr>
      <vt:lpstr>Volitelné: Video klipy</vt:lpstr>
      <vt:lpstr>PowerPoint-Präsentation</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273</cp:revision>
  <dcterms:created xsi:type="dcterms:W3CDTF">2004-06-30T16:15:23Z</dcterms:created>
  <dcterms:modified xsi:type="dcterms:W3CDTF">2022-08-17T09:33:41Z</dcterms:modified>
</cp:coreProperties>
</file>