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96" r:id="rId1"/>
  </p:sldMasterIdLst>
  <p:notesMasterIdLst>
    <p:notesMasterId r:id="rId66"/>
  </p:notesMasterIdLst>
  <p:handoutMasterIdLst>
    <p:handoutMasterId r:id="rId67"/>
  </p:handoutMasterIdLst>
  <p:sldIdLst>
    <p:sldId id="562" r:id="rId2"/>
    <p:sldId id="461" r:id="rId3"/>
    <p:sldId id="462" r:id="rId4"/>
    <p:sldId id="501" r:id="rId5"/>
    <p:sldId id="538" r:id="rId6"/>
    <p:sldId id="473" r:id="rId7"/>
    <p:sldId id="540" r:id="rId8"/>
    <p:sldId id="539" r:id="rId9"/>
    <p:sldId id="467" r:id="rId10"/>
    <p:sldId id="376" r:id="rId11"/>
    <p:sldId id="503" r:id="rId12"/>
    <p:sldId id="374" r:id="rId13"/>
    <p:sldId id="338" r:id="rId14"/>
    <p:sldId id="357" r:id="rId15"/>
    <p:sldId id="339" r:id="rId16"/>
    <p:sldId id="361" r:id="rId17"/>
    <p:sldId id="358" r:id="rId18"/>
    <p:sldId id="541" r:id="rId19"/>
    <p:sldId id="544" r:id="rId20"/>
    <p:sldId id="543" r:id="rId21"/>
    <p:sldId id="437" r:id="rId22"/>
    <p:sldId id="438" r:id="rId23"/>
    <p:sldId id="469" r:id="rId24"/>
    <p:sldId id="309" r:id="rId25"/>
    <p:sldId id="455" r:id="rId26"/>
    <p:sldId id="550" r:id="rId27"/>
    <p:sldId id="549" r:id="rId28"/>
    <p:sldId id="548" r:id="rId29"/>
    <p:sldId id="547" r:id="rId30"/>
    <p:sldId id="546" r:id="rId31"/>
    <p:sldId id="545" r:id="rId32"/>
    <p:sldId id="316" r:id="rId33"/>
    <p:sldId id="515" r:id="rId34"/>
    <p:sldId id="477" r:id="rId35"/>
    <p:sldId id="552" r:id="rId36"/>
    <p:sldId id="551" r:id="rId37"/>
    <p:sldId id="279" r:id="rId38"/>
    <p:sldId id="471" r:id="rId39"/>
    <p:sldId id="535" r:id="rId40"/>
    <p:sldId id="553" r:id="rId41"/>
    <p:sldId id="529" r:id="rId42"/>
    <p:sldId id="555" r:id="rId43"/>
    <p:sldId id="554" r:id="rId44"/>
    <p:sldId id="441" r:id="rId45"/>
    <p:sldId id="556" r:id="rId46"/>
    <p:sldId id="313" r:id="rId47"/>
    <p:sldId id="519" r:id="rId48"/>
    <p:sldId id="496" r:id="rId49"/>
    <p:sldId id="532" r:id="rId50"/>
    <p:sldId id="558" r:id="rId51"/>
    <p:sldId id="557" r:id="rId52"/>
    <p:sldId id="524" r:id="rId53"/>
    <p:sldId id="485" r:id="rId54"/>
    <p:sldId id="482" r:id="rId55"/>
    <p:sldId id="560" r:id="rId56"/>
    <p:sldId id="488" r:id="rId57"/>
    <p:sldId id="559" r:id="rId58"/>
    <p:sldId id="493" r:id="rId59"/>
    <p:sldId id="561" r:id="rId60"/>
    <p:sldId id="317" r:id="rId61"/>
    <p:sldId id="435" r:id="rId62"/>
    <p:sldId id="436" r:id="rId63"/>
    <p:sldId id="537" r:id="rId64"/>
    <p:sldId id="528"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eaLnBrk="0" fontAlgn="base" hangingPunct="0">
      <a:spcBef>
        <a:spcPct val="0"/>
      </a:spcBef>
      <a:spcAft>
        <a:spcPct val="0"/>
      </a:spcAft>
      <a:defRPr lang="en-US" sz="4400" kern="1200">
        <a:solidFill>
          <a:schemeClr val="tx2"/>
        </a:solidFill>
        <a:latin typeface="+mn-lt"/>
        <a:ea typeface="ＭＳ Ｐゴシック" panose="020B0600070205080204" pitchFamily="34" charset="-128"/>
        <a:cs typeface="+mn-cs"/>
      </a:defRPr>
    </a:lvl1pPr>
    <a:lvl2pPr marL="457200" algn="l" rtl="0" eaLnBrk="0" fontAlgn="base" hangingPunct="0">
      <a:spcBef>
        <a:spcPct val="0"/>
      </a:spcBef>
      <a:spcAft>
        <a:spcPct val="0"/>
      </a:spcAft>
      <a:defRPr lang="en-US" sz="4400" kern="1200">
        <a:solidFill>
          <a:schemeClr val="tx2"/>
        </a:solidFill>
        <a:latin typeface="+mn-lt"/>
        <a:ea typeface="ＭＳ Ｐゴシック" panose="020B0600070205080204" pitchFamily="34" charset="-128"/>
        <a:cs typeface="+mn-cs"/>
      </a:defRPr>
    </a:lvl2pPr>
    <a:lvl3pPr marL="914400" algn="l" rtl="0" eaLnBrk="0" fontAlgn="base" hangingPunct="0">
      <a:spcBef>
        <a:spcPct val="0"/>
      </a:spcBef>
      <a:spcAft>
        <a:spcPct val="0"/>
      </a:spcAft>
      <a:defRPr lang="en-US" sz="4400" kern="1200">
        <a:solidFill>
          <a:schemeClr val="tx2"/>
        </a:solidFill>
        <a:latin typeface="+mn-lt"/>
        <a:ea typeface="ＭＳ Ｐゴシック" panose="020B0600070205080204" pitchFamily="34" charset="-128"/>
        <a:cs typeface="+mn-cs"/>
      </a:defRPr>
    </a:lvl3pPr>
    <a:lvl4pPr marL="1371600" algn="l" rtl="0" eaLnBrk="0" fontAlgn="base" hangingPunct="0">
      <a:spcBef>
        <a:spcPct val="0"/>
      </a:spcBef>
      <a:spcAft>
        <a:spcPct val="0"/>
      </a:spcAft>
      <a:defRPr lang="en-US" sz="4400" kern="1200">
        <a:solidFill>
          <a:schemeClr val="tx2"/>
        </a:solidFill>
        <a:latin typeface="+mn-lt"/>
        <a:ea typeface="ＭＳ Ｐゴシック" panose="020B0600070205080204" pitchFamily="34" charset="-128"/>
        <a:cs typeface="+mn-cs"/>
      </a:defRPr>
    </a:lvl4pPr>
    <a:lvl5pPr marL="1828800" algn="l" rtl="0" eaLnBrk="0" fontAlgn="base" hangingPunct="0">
      <a:spcBef>
        <a:spcPct val="0"/>
      </a:spcBef>
      <a:spcAft>
        <a:spcPct val="0"/>
      </a:spcAft>
      <a:defRPr lang="en-US" sz="4400" kern="1200">
        <a:solidFill>
          <a:schemeClr val="tx2"/>
        </a:solidFill>
        <a:latin typeface="+mn-lt"/>
        <a:ea typeface="ＭＳ Ｐゴシック" panose="020B0600070205080204" pitchFamily="34" charset="-128"/>
        <a:cs typeface="+mn-cs"/>
      </a:defRPr>
    </a:lvl5pPr>
    <a:lvl6pPr marL="22860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99"/>
    <a:srgbClr val="FFFFFF"/>
    <a:srgbClr val="FF0000"/>
    <a:srgbClr val="000000"/>
    <a:srgbClr val="0099CC"/>
    <a:srgbClr val="3333CC"/>
    <a:srgbClr val="FFCC99"/>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71" autoAdjust="0"/>
    <p:restoredTop sz="91835" autoAdjust="0"/>
  </p:normalViewPr>
  <p:slideViewPr>
    <p:cSldViewPr>
      <p:cViewPr varScale="1">
        <p:scale>
          <a:sx n="67" d="100"/>
          <a:sy n="67" d="100"/>
        </p:scale>
        <p:origin x="936"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Nemoc</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Předsudky</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Sebevědomí</a:t>
          </a:r>
          <a:r>
            <a:rPr lang="en-US" sz="2400" dirty="0">
              <a:latin typeface="+mj-lt"/>
              <a:ea typeface="Verdana" pitchFamily="34" charset="0"/>
            </a:rPr>
            <a:t> </a:t>
          </a:r>
          <a:r>
            <a:rPr lang="en-US" sz="2400" dirty="0" err="1">
              <a:latin typeface="+mj-lt"/>
              <a:ea typeface="Verdana" pitchFamily="34" charset="0"/>
            </a:rPr>
            <a:t>klesá</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AD2BA006-1D22-4D60-9B35-C13B71F9E734}" type="presOf" srcId="{6459B721-636D-4D51-9601-6B4E5788A266}" destId="{818239DA-8F7F-4917-8EB0-77B4EE5EAA94}" srcOrd="0" destOrd="0" presId="urn:microsoft.com/office/officeart/2005/8/layout/cycle1"/>
    <dgm:cxn modelId="{C7486613-A09B-4387-BB62-9B6219A35BFD}" type="presOf" srcId="{90182C8E-0A3D-411B-A654-821F546FC078}" destId="{AC268F96-0D5D-4B9A-A307-62DE90494B18}" srcOrd="0" destOrd="0" presId="urn:microsoft.com/office/officeart/2005/8/layout/cycle1"/>
    <dgm:cxn modelId="{F7CC1E1F-1561-41BC-94DB-C0990A6EADD3}" type="presOf" srcId="{EFA2980D-718B-4FC8-9FF6-15C1C35CF177}" destId="{8816A1BD-E3E1-4456-9298-4B3407C622F7}"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147C7462-99B2-4D67-B1D2-7A432CC67CE9}" type="presOf" srcId="{3F4E915D-4700-4542-A7C1-CEF728AB432D}" destId="{0332A1E0-1C13-4723-960F-9019466D281A}"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FF7961C4-6780-4E66-B353-0E498A6DC46A}" type="presOf" srcId="{11E49AD0-DCE6-49A3-A921-184F5EB9A5C6}" destId="{79E1ED89-3D58-4688-A48D-428AB1CD95FE}" srcOrd="0" destOrd="0" presId="urn:microsoft.com/office/officeart/2005/8/layout/cycle1"/>
    <dgm:cxn modelId="{009094C5-EA98-4C87-A6EF-3A1DEEC68458}" type="presOf" srcId="{CB5245DE-ECC5-49E9-94DC-262E3BD83AA5}" destId="{D559A818-7D53-4BBD-8633-917FB032314D}"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4A5B66FC-8C2F-4A15-91C1-9E55506BD7D8}" type="presOf" srcId="{B390256F-280B-40CB-BD31-09509749AC6C}" destId="{95978D0C-A8C9-4FB8-8DFC-2906FAA59983}" srcOrd="0" destOrd="0" presId="urn:microsoft.com/office/officeart/2005/8/layout/cycle1"/>
    <dgm:cxn modelId="{E5EFB433-E5C2-459E-BE75-EA277D735B85}" type="presParOf" srcId="{8816A1BD-E3E1-4456-9298-4B3407C622F7}" destId="{682C883B-3E72-41CB-97EB-93B061717596}" srcOrd="0" destOrd="0" presId="urn:microsoft.com/office/officeart/2005/8/layout/cycle1"/>
    <dgm:cxn modelId="{ED8A9720-5616-4DF6-887C-E17DD1AE50A9}" type="presParOf" srcId="{8816A1BD-E3E1-4456-9298-4B3407C622F7}" destId="{79E1ED89-3D58-4688-A48D-428AB1CD95FE}" srcOrd="1" destOrd="0" presId="urn:microsoft.com/office/officeart/2005/8/layout/cycle1"/>
    <dgm:cxn modelId="{B5FF2907-2EC1-4077-A7BC-169E37177BFF}" type="presParOf" srcId="{8816A1BD-E3E1-4456-9298-4B3407C622F7}" destId="{0332A1E0-1C13-4723-960F-9019466D281A}" srcOrd="2" destOrd="0" presId="urn:microsoft.com/office/officeart/2005/8/layout/cycle1"/>
    <dgm:cxn modelId="{64AB4A35-E80C-492B-B734-0C77C5E3871D}" type="presParOf" srcId="{8816A1BD-E3E1-4456-9298-4B3407C622F7}" destId="{788C7A12-E6C7-4DB4-9A7F-209CA41AE316}" srcOrd="3" destOrd="0" presId="urn:microsoft.com/office/officeart/2005/8/layout/cycle1"/>
    <dgm:cxn modelId="{E33C6C99-FB84-4F24-B1C4-773CA285A39A}" type="presParOf" srcId="{8816A1BD-E3E1-4456-9298-4B3407C622F7}" destId="{95978D0C-A8C9-4FB8-8DFC-2906FAA59983}" srcOrd="4" destOrd="0" presId="urn:microsoft.com/office/officeart/2005/8/layout/cycle1"/>
    <dgm:cxn modelId="{AB47F960-2115-4AD5-86AF-469D8FAD6659}" type="presParOf" srcId="{8816A1BD-E3E1-4456-9298-4B3407C622F7}" destId="{818239DA-8F7F-4917-8EB0-77B4EE5EAA94}" srcOrd="5" destOrd="0" presId="urn:microsoft.com/office/officeart/2005/8/layout/cycle1"/>
    <dgm:cxn modelId="{A956EB36-22C9-4A07-A7B3-674911F00ED9}" type="presParOf" srcId="{8816A1BD-E3E1-4456-9298-4B3407C622F7}" destId="{F48D0065-C1C5-41DE-80DC-9649E256CF0F}" srcOrd="6" destOrd="0" presId="urn:microsoft.com/office/officeart/2005/8/layout/cycle1"/>
    <dgm:cxn modelId="{051FB64F-68EF-41AD-ACD7-AE6B94B854CF}" type="presParOf" srcId="{8816A1BD-E3E1-4456-9298-4B3407C622F7}" destId="{D559A818-7D53-4BBD-8633-917FB032314D}" srcOrd="7" destOrd="0" presId="urn:microsoft.com/office/officeart/2005/8/layout/cycle1"/>
    <dgm:cxn modelId="{FE755738-C11F-4BF6-95C5-018873F0C490}"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Nemoc</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Předsudky</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Sebevědomí</a:t>
          </a:r>
          <a:r>
            <a:rPr lang="en-US" sz="2400" kern="1200" dirty="0">
              <a:latin typeface="+mj-lt"/>
              <a:ea typeface="Verdana" pitchFamily="34" charset="0"/>
            </a:rPr>
            <a:t> </a:t>
          </a:r>
          <a:r>
            <a:rPr lang="en-US" sz="2400" kern="1200" dirty="0" err="1">
              <a:latin typeface="+mj-lt"/>
              <a:ea typeface="Verdana" pitchFamily="34" charset="0"/>
            </a:rPr>
            <a:t>klesá</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E8EB739B-B6DF-4F6D-9545-1FADD5B0A39C}" type="slidenum">
              <a:rPr lang="en-GB" altLang="de-DE"/>
              <a:pPr>
                <a:defRPr/>
              </a:pPr>
              <a:t>‹Nr.›</a:t>
            </a:fld>
            <a:endParaRPr lang="en-GB" altLang="de-DE"/>
          </a:p>
        </p:txBody>
      </p:sp>
    </p:spTree>
    <p:extLst>
      <p:ext uri="{BB962C8B-B14F-4D97-AF65-F5344CB8AC3E}">
        <p14:creationId xmlns:p14="http://schemas.microsoft.com/office/powerpoint/2010/main" val="412491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5F8DD8A4-A5DC-44C3-B71C-22847CF9F488}" type="slidenum">
              <a:rPr lang="de-DE" altLang="de-DE"/>
              <a:pPr>
                <a:defRPr/>
              </a:pPr>
              <a:t>‹Nr.›</a:t>
            </a:fld>
            <a:endParaRPr lang="de-DE" altLang="de-DE"/>
          </a:p>
        </p:txBody>
      </p:sp>
    </p:spTree>
    <p:extLst>
      <p:ext uri="{BB962C8B-B14F-4D97-AF65-F5344CB8AC3E}">
        <p14:creationId xmlns:p14="http://schemas.microsoft.com/office/powerpoint/2010/main" val="13120115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B336F2-131B-4042-971B-DD05DA989C1D}" type="slidenum">
              <a:rPr lang="de-DE" altLang="de-DE" sz="1300" smtClean="0"/>
              <a:pPr>
                <a:spcBef>
                  <a:spcPct val="0"/>
                </a:spcBef>
              </a:pPr>
              <a:t>2</a:t>
            </a:fld>
            <a:endParaRPr lang="de-DE"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36069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A8E837-145A-487D-B696-4F313AE3E7F7}" type="slidenum">
              <a:rPr lang="de-DE" altLang="de-DE" sz="1300" smtClean="0"/>
              <a:pPr>
                <a:spcBef>
                  <a:spcPct val="0"/>
                </a:spcBef>
              </a:pPr>
              <a:t>3</a:t>
            </a:fld>
            <a:endParaRPr lang="de-DE"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42098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30E3C99-E08C-4ED2-B5DC-26A8B87370DD}" type="slidenum">
              <a:rPr lang="de-DE" altLang="de-DE" sz="1300" smtClean="0"/>
              <a:pPr>
                <a:spcBef>
                  <a:spcPct val="0"/>
                </a:spcBef>
              </a:pPr>
              <a:t>4</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14621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30E3C99-E08C-4ED2-B5DC-26A8B87370DD}" type="slidenum">
              <a:rPr lang="de-DE" altLang="de-DE" sz="1300" smtClean="0"/>
              <a:pPr>
                <a:spcBef>
                  <a:spcPct val="0"/>
                </a:spcBef>
              </a:pPr>
              <a:t>5</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14621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DFCB55-8832-4E3C-A7BB-BC2E5AEC0160}" type="slidenum">
              <a:rPr lang="de-DE" altLang="de-DE" sz="1300" smtClean="0"/>
              <a:pPr>
                <a:spcBef>
                  <a:spcPct val="0"/>
                </a:spcBef>
              </a:pPr>
              <a:t>6</a:t>
            </a:fld>
            <a:endParaRPr lang="de-DE"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8440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DFCB55-8832-4E3C-A7BB-BC2E5AEC0160}" type="slidenum">
              <a:rPr lang="de-DE" altLang="de-DE" sz="1300" smtClean="0"/>
              <a:pPr>
                <a:spcBef>
                  <a:spcPct val="0"/>
                </a:spcBef>
              </a:pPr>
              <a:t>7</a:t>
            </a:fld>
            <a:endParaRPr lang="de-DE"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8440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DFCB55-8832-4E3C-A7BB-BC2E5AEC0160}" type="slidenum">
              <a:rPr lang="de-DE" altLang="de-DE" sz="1300" smtClean="0"/>
              <a:pPr>
                <a:spcBef>
                  <a:spcPct val="0"/>
                </a:spcBef>
              </a:pPr>
              <a:t>8</a:t>
            </a:fld>
            <a:endParaRPr lang="de-DE"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8440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138113" y="768350"/>
            <a:ext cx="6823075" cy="3836988"/>
          </a:xfrm>
          <a:ln/>
        </p:spPr>
      </p:sp>
      <p:sp>
        <p:nvSpPr>
          <p:cNvPr id="348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348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687E4E-B16E-435D-B1ED-3F3334549BEF}" type="slidenum">
              <a:rPr lang="de-DE" altLang="de-DE" sz="1300" smtClean="0"/>
              <a:pPr>
                <a:spcBef>
                  <a:spcPct val="0"/>
                </a:spcBef>
              </a:pPr>
              <a:t>9</a:t>
            </a:fld>
            <a:endParaRPr lang="de-DE" altLang="de-DE" sz="1300"/>
          </a:p>
        </p:txBody>
      </p:sp>
    </p:spTree>
    <p:extLst>
      <p:ext uri="{BB962C8B-B14F-4D97-AF65-F5344CB8AC3E}">
        <p14:creationId xmlns:p14="http://schemas.microsoft.com/office/powerpoint/2010/main" val="11462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xfrm>
            <a:off x="138113" y="768350"/>
            <a:ext cx="6823075" cy="3836988"/>
          </a:xfrm>
          <a:ln/>
        </p:spPr>
      </p:sp>
      <p:sp>
        <p:nvSpPr>
          <p:cNvPr id="368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
        <p:nvSpPr>
          <p:cNvPr id="368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AE96B3-BC94-4B45-8D7F-A4583BF65176}" type="slidenum">
              <a:rPr lang="de-DE" altLang="de-DE" sz="1300" smtClean="0"/>
              <a:pPr>
                <a:spcBef>
                  <a:spcPct val="0"/>
                </a:spcBef>
              </a:pPr>
              <a:t>10</a:t>
            </a:fld>
            <a:endParaRPr lang="de-DE" altLang="de-DE" sz="1300"/>
          </a:p>
        </p:txBody>
      </p:sp>
    </p:spTree>
    <p:extLst>
      <p:ext uri="{BB962C8B-B14F-4D97-AF65-F5344CB8AC3E}">
        <p14:creationId xmlns:p14="http://schemas.microsoft.com/office/powerpoint/2010/main" val="3769172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11</a:t>
            </a:fld>
            <a:endParaRPr lang="de-DE" altLang="de-DE"/>
          </a:p>
        </p:txBody>
      </p:sp>
    </p:spTree>
    <p:extLst>
      <p:ext uri="{BB962C8B-B14F-4D97-AF65-F5344CB8AC3E}">
        <p14:creationId xmlns:p14="http://schemas.microsoft.com/office/powerpoint/2010/main" val="3410455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12</a:t>
            </a:fld>
            <a:endParaRPr lang="de-DE" altLang="de-DE"/>
          </a:p>
        </p:txBody>
      </p:sp>
    </p:spTree>
    <p:extLst>
      <p:ext uri="{BB962C8B-B14F-4D97-AF65-F5344CB8AC3E}">
        <p14:creationId xmlns:p14="http://schemas.microsoft.com/office/powerpoint/2010/main" val="3533628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13</a:t>
            </a:fld>
            <a:endParaRPr lang="de-DE" altLang="de-DE"/>
          </a:p>
        </p:txBody>
      </p:sp>
    </p:spTree>
    <p:extLst>
      <p:ext uri="{BB962C8B-B14F-4D97-AF65-F5344CB8AC3E}">
        <p14:creationId xmlns:p14="http://schemas.microsoft.com/office/powerpoint/2010/main" val="2609395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14</a:t>
            </a:fld>
            <a:endParaRPr lang="de-DE" altLang="de-DE"/>
          </a:p>
        </p:txBody>
      </p:sp>
    </p:spTree>
    <p:extLst>
      <p:ext uri="{BB962C8B-B14F-4D97-AF65-F5344CB8AC3E}">
        <p14:creationId xmlns:p14="http://schemas.microsoft.com/office/powerpoint/2010/main" val="1322661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15</a:t>
            </a:fld>
            <a:endParaRPr lang="de-DE" altLang="de-DE"/>
          </a:p>
        </p:txBody>
      </p:sp>
    </p:spTree>
    <p:extLst>
      <p:ext uri="{BB962C8B-B14F-4D97-AF65-F5344CB8AC3E}">
        <p14:creationId xmlns:p14="http://schemas.microsoft.com/office/powerpoint/2010/main" val="3490548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16</a:t>
            </a:fld>
            <a:endParaRPr lang="de-DE" altLang="de-DE"/>
          </a:p>
        </p:txBody>
      </p:sp>
    </p:spTree>
    <p:extLst>
      <p:ext uri="{BB962C8B-B14F-4D97-AF65-F5344CB8AC3E}">
        <p14:creationId xmlns:p14="http://schemas.microsoft.com/office/powerpoint/2010/main" val="3367601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17</a:t>
            </a:fld>
            <a:endParaRPr lang="de-DE" altLang="de-DE"/>
          </a:p>
        </p:txBody>
      </p:sp>
    </p:spTree>
    <p:extLst>
      <p:ext uri="{BB962C8B-B14F-4D97-AF65-F5344CB8AC3E}">
        <p14:creationId xmlns:p14="http://schemas.microsoft.com/office/powerpoint/2010/main" val="4148817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18</a:t>
            </a:fld>
            <a:endParaRPr lang="de-DE" altLang="de-DE"/>
          </a:p>
        </p:txBody>
      </p:sp>
    </p:spTree>
    <p:extLst>
      <p:ext uri="{BB962C8B-B14F-4D97-AF65-F5344CB8AC3E}">
        <p14:creationId xmlns:p14="http://schemas.microsoft.com/office/powerpoint/2010/main" val="694950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19</a:t>
            </a:fld>
            <a:endParaRPr lang="de-DE" altLang="de-DE"/>
          </a:p>
        </p:txBody>
      </p:sp>
    </p:spTree>
    <p:extLst>
      <p:ext uri="{BB962C8B-B14F-4D97-AF65-F5344CB8AC3E}">
        <p14:creationId xmlns:p14="http://schemas.microsoft.com/office/powerpoint/2010/main" val="4075824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20</a:t>
            </a:fld>
            <a:endParaRPr lang="de-DE" altLang="de-DE"/>
          </a:p>
        </p:txBody>
      </p:sp>
    </p:spTree>
    <p:extLst>
      <p:ext uri="{BB962C8B-B14F-4D97-AF65-F5344CB8AC3E}">
        <p14:creationId xmlns:p14="http://schemas.microsoft.com/office/powerpoint/2010/main" val="1232214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138113" y="768350"/>
            <a:ext cx="6823075" cy="3836988"/>
          </a:xfrm>
          <a:ln/>
        </p:spPr>
      </p:sp>
      <p:sp>
        <p:nvSpPr>
          <p:cNvPr id="491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
        <p:nvSpPr>
          <p:cNvPr id="491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565AFF-395A-4FDE-AECA-11AD2592C23E}" type="slidenum">
              <a:rPr lang="de-DE" altLang="de-DE" sz="1300" smtClean="0"/>
              <a:pPr>
                <a:spcBef>
                  <a:spcPct val="0"/>
                </a:spcBef>
              </a:pPr>
              <a:t>21</a:t>
            </a:fld>
            <a:endParaRPr lang="de-DE" altLang="de-DE" sz="1300"/>
          </a:p>
        </p:txBody>
      </p:sp>
    </p:spTree>
    <p:extLst>
      <p:ext uri="{BB962C8B-B14F-4D97-AF65-F5344CB8AC3E}">
        <p14:creationId xmlns:p14="http://schemas.microsoft.com/office/powerpoint/2010/main" val="1783405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138113" y="768350"/>
            <a:ext cx="6823075" cy="3836988"/>
          </a:xfrm>
          <a:ln/>
        </p:spPr>
      </p:sp>
      <p:sp>
        <p:nvSpPr>
          <p:cNvPr id="512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
        <p:nvSpPr>
          <p:cNvPr id="512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1E9C49-2385-47F8-9A00-F3439F3458D1}" type="slidenum">
              <a:rPr lang="de-DE" altLang="de-DE" sz="1300" smtClean="0"/>
              <a:pPr>
                <a:spcBef>
                  <a:spcPct val="0"/>
                </a:spcBef>
              </a:pPr>
              <a:t>22</a:t>
            </a:fld>
            <a:endParaRPr lang="de-DE" altLang="de-DE" sz="1300"/>
          </a:p>
        </p:txBody>
      </p:sp>
    </p:spTree>
    <p:extLst>
      <p:ext uri="{BB962C8B-B14F-4D97-AF65-F5344CB8AC3E}">
        <p14:creationId xmlns:p14="http://schemas.microsoft.com/office/powerpoint/2010/main" val="747491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138113" y="768350"/>
            <a:ext cx="6823075" cy="3836988"/>
          </a:xfrm>
          <a:ln/>
        </p:spPr>
      </p:sp>
      <p:sp>
        <p:nvSpPr>
          <p:cNvPr id="532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
        <p:nvSpPr>
          <p:cNvPr id="532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92599D-8232-4ECA-8D74-5D8A5A39365F}" type="slidenum">
              <a:rPr lang="de-DE" altLang="de-DE" sz="1300" smtClean="0"/>
              <a:pPr>
                <a:spcBef>
                  <a:spcPct val="0"/>
                </a:spcBef>
              </a:pPr>
              <a:t>23</a:t>
            </a:fld>
            <a:endParaRPr lang="de-DE" altLang="de-DE" sz="1300"/>
          </a:p>
        </p:txBody>
      </p:sp>
    </p:spTree>
    <p:extLst>
      <p:ext uri="{BB962C8B-B14F-4D97-AF65-F5344CB8AC3E}">
        <p14:creationId xmlns:p14="http://schemas.microsoft.com/office/powerpoint/2010/main" val="4074823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24</a:t>
            </a:fld>
            <a:endParaRPr lang="de-DE" altLang="de-DE"/>
          </a:p>
        </p:txBody>
      </p:sp>
    </p:spTree>
    <p:extLst>
      <p:ext uri="{BB962C8B-B14F-4D97-AF65-F5344CB8AC3E}">
        <p14:creationId xmlns:p14="http://schemas.microsoft.com/office/powerpoint/2010/main" val="1923275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a:xfrm>
            <a:off x="138113" y="768350"/>
            <a:ext cx="6823075" cy="3836988"/>
          </a:xfrm>
          <a:ln/>
        </p:spPr>
      </p:sp>
      <p:sp>
        <p:nvSpPr>
          <p:cNvPr id="686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686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EB8E6-97BF-4DBA-8BB3-6AF434EC2A97}" type="slidenum">
              <a:rPr lang="de-DE" altLang="de-DE" sz="1300" smtClean="0"/>
              <a:pPr>
                <a:spcBef>
                  <a:spcPct val="0"/>
                </a:spcBef>
              </a:pPr>
              <a:t>25</a:t>
            </a:fld>
            <a:endParaRPr lang="de-DE" altLang="de-DE" sz="1300"/>
          </a:p>
        </p:txBody>
      </p:sp>
    </p:spTree>
    <p:extLst>
      <p:ext uri="{BB962C8B-B14F-4D97-AF65-F5344CB8AC3E}">
        <p14:creationId xmlns:p14="http://schemas.microsoft.com/office/powerpoint/2010/main" val="33550877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a:xfrm>
            <a:off x="138113" y="768350"/>
            <a:ext cx="6823075" cy="3836988"/>
          </a:xfrm>
          <a:ln/>
        </p:spPr>
      </p:sp>
      <p:sp>
        <p:nvSpPr>
          <p:cNvPr id="686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686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EB8E6-97BF-4DBA-8BB3-6AF434EC2A97}" type="slidenum">
              <a:rPr lang="de-DE" altLang="de-DE" sz="1300" smtClean="0"/>
              <a:pPr>
                <a:spcBef>
                  <a:spcPct val="0"/>
                </a:spcBef>
              </a:pPr>
              <a:t>26</a:t>
            </a:fld>
            <a:endParaRPr lang="de-DE" altLang="de-DE" sz="1300"/>
          </a:p>
        </p:txBody>
      </p:sp>
    </p:spTree>
    <p:extLst>
      <p:ext uri="{BB962C8B-B14F-4D97-AF65-F5344CB8AC3E}">
        <p14:creationId xmlns:p14="http://schemas.microsoft.com/office/powerpoint/2010/main" val="3355087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a:xfrm>
            <a:off x="138113" y="768350"/>
            <a:ext cx="6823075" cy="3836988"/>
          </a:xfrm>
          <a:ln/>
        </p:spPr>
      </p:sp>
      <p:sp>
        <p:nvSpPr>
          <p:cNvPr id="686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686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EB8E6-97BF-4DBA-8BB3-6AF434EC2A97}" type="slidenum">
              <a:rPr lang="de-DE" altLang="de-DE" sz="1300" smtClean="0"/>
              <a:pPr>
                <a:spcBef>
                  <a:spcPct val="0"/>
                </a:spcBef>
              </a:pPr>
              <a:t>27</a:t>
            </a:fld>
            <a:endParaRPr lang="de-DE" altLang="de-DE" sz="1300"/>
          </a:p>
        </p:txBody>
      </p:sp>
    </p:spTree>
    <p:extLst>
      <p:ext uri="{BB962C8B-B14F-4D97-AF65-F5344CB8AC3E}">
        <p14:creationId xmlns:p14="http://schemas.microsoft.com/office/powerpoint/2010/main" val="3355087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a:xfrm>
            <a:off x="138113" y="768350"/>
            <a:ext cx="6823075" cy="3836988"/>
          </a:xfrm>
          <a:ln/>
        </p:spPr>
      </p:sp>
      <p:sp>
        <p:nvSpPr>
          <p:cNvPr id="686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686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EB8E6-97BF-4DBA-8BB3-6AF434EC2A97}" type="slidenum">
              <a:rPr lang="de-DE" altLang="de-DE" sz="1300" smtClean="0"/>
              <a:pPr>
                <a:spcBef>
                  <a:spcPct val="0"/>
                </a:spcBef>
              </a:pPr>
              <a:t>28</a:t>
            </a:fld>
            <a:endParaRPr lang="de-DE" altLang="de-DE" sz="1300"/>
          </a:p>
        </p:txBody>
      </p:sp>
    </p:spTree>
    <p:extLst>
      <p:ext uri="{BB962C8B-B14F-4D97-AF65-F5344CB8AC3E}">
        <p14:creationId xmlns:p14="http://schemas.microsoft.com/office/powerpoint/2010/main" val="3355087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a:xfrm>
            <a:off x="138113" y="768350"/>
            <a:ext cx="6823075" cy="3836988"/>
          </a:xfrm>
          <a:ln/>
        </p:spPr>
      </p:sp>
      <p:sp>
        <p:nvSpPr>
          <p:cNvPr id="686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686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EB8E6-97BF-4DBA-8BB3-6AF434EC2A97}" type="slidenum">
              <a:rPr lang="de-DE" altLang="de-DE" sz="1300" smtClean="0"/>
              <a:pPr>
                <a:spcBef>
                  <a:spcPct val="0"/>
                </a:spcBef>
              </a:pPr>
              <a:t>29</a:t>
            </a:fld>
            <a:endParaRPr lang="de-DE" altLang="de-DE" sz="1300"/>
          </a:p>
        </p:txBody>
      </p:sp>
    </p:spTree>
    <p:extLst>
      <p:ext uri="{BB962C8B-B14F-4D97-AF65-F5344CB8AC3E}">
        <p14:creationId xmlns:p14="http://schemas.microsoft.com/office/powerpoint/2010/main" val="3355087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a:xfrm>
            <a:off x="138113" y="768350"/>
            <a:ext cx="6823075" cy="3836988"/>
          </a:xfrm>
          <a:ln/>
        </p:spPr>
      </p:sp>
      <p:sp>
        <p:nvSpPr>
          <p:cNvPr id="686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686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EB8E6-97BF-4DBA-8BB3-6AF434EC2A97}" type="slidenum">
              <a:rPr lang="de-DE" altLang="de-DE" sz="1300" smtClean="0"/>
              <a:pPr>
                <a:spcBef>
                  <a:spcPct val="0"/>
                </a:spcBef>
              </a:pPr>
              <a:t>30</a:t>
            </a:fld>
            <a:endParaRPr lang="de-DE" altLang="de-DE" sz="1300"/>
          </a:p>
        </p:txBody>
      </p:sp>
    </p:spTree>
    <p:extLst>
      <p:ext uri="{BB962C8B-B14F-4D97-AF65-F5344CB8AC3E}">
        <p14:creationId xmlns:p14="http://schemas.microsoft.com/office/powerpoint/2010/main" val="3355087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p:cNvSpPr>
            <a:spLocks noGrp="1" noRot="1" noChangeAspect="1" noTextEdit="1"/>
          </p:cNvSpPr>
          <p:nvPr>
            <p:ph type="sldImg"/>
          </p:nvPr>
        </p:nvSpPr>
        <p:spPr>
          <a:xfrm>
            <a:off x="138113" y="768350"/>
            <a:ext cx="6823075" cy="3836988"/>
          </a:xfrm>
          <a:ln/>
        </p:spPr>
      </p:sp>
      <p:sp>
        <p:nvSpPr>
          <p:cNvPr id="686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686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EB8E6-97BF-4DBA-8BB3-6AF434EC2A97}" type="slidenum">
              <a:rPr lang="de-DE" altLang="de-DE" sz="1300" smtClean="0"/>
              <a:pPr>
                <a:spcBef>
                  <a:spcPct val="0"/>
                </a:spcBef>
              </a:pPr>
              <a:t>31</a:t>
            </a:fld>
            <a:endParaRPr lang="de-DE" altLang="de-DE" sz="1300"/>
          </a:p>
        </p:txBody>
      </p:sp>
    </p:spTree>
    <p:extLst>
      <p:ext uri="{BB962C8B-B14F-4D97-AF65-F5344CB8AC3E}">
        <p14:creationId xmlns:p14="http://schemas.microsoft.com/office/powerpoint/2010/main" val="3355087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p:cNvSpPr>
            <a:spLocks noGrp="1" noRot="1" noChangeAspect="1" noTextEdit="1"/>
          </p:cNvSpPr>
          <p:nvPr>
            <p:ph type="sldImg"/>
          </p:nvPr>
        </p:nvSpPr>
        <p:spPr>
          <a:xfrm>
            <a:off x="138113" y="768350"/>
            <a:ext cx="6823075" cy="3836988"/>
          </a:xfrm>
          <a:ln/>
        </p:spPr>
      </p:sp>
      <p:sp>
        <p:nvSpPr>
          <p:cNvPr id="706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solidFill>
                <a:srgbClr val="FF0000"/>
              </a:solidFill>
              <a:ea typeface="ＭＳ Ｐゴシック" panose="020B0600070205080204" pitchFamily="34" charset="-128"/>
            </a:endParaRPr>
          </a:p>
        </p:txBody>
      </p:sp>
      <p:sp>
        <p:nvSpPr>
          <p:cNvPr id="706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D49AB66-20DE-461D-8BFF-3C024EDE88BF}" type="slidenum">
              <a:rPr lang="de-DE" altLang="de-DE" sz="1300" smtClean="0"/>
              <a:pPr>
                <a:spcBef>
                  <a:spcPct val="0"/>
                </a:spcBef>
              </a:pPr>
              <a:t>32</a:t>
            </a:fld>
            <a:endParaRPr lang="de-DE" altLang="de-DE" sz="1300"/>
          </a:p>
        </p:txBody>
      </p:sp>
    </p:spTree>
    <p:extLst>
      <p:ext uri="{BB962C8B-B14F-4D97-AF65-F5344CB8AC3E}">
        <p14:creationId xmlns:p14="http://schemas.microsoft.com/office/powerpoint/2010/main" val="4229913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Folienbildplatzhalter 1"/>
          <p:cNvSpPr>
            <a:spLocks noGrp="1" noRot="1" noChangeAspect="1" noTextEdit="1"/>
          </p:cNvSpPr>
          <p:nvPr>
            <p:ph type="sldImg"/>
          </p:nvPr>
        </p:nvSpPr>
        <p:spPr>
          <a:xfrm>
            <a:off x="138113" y="768350"/>
            <a:ext cx="6823075" cy="3836988"/>
          </a:xfrm>
          <a:ln/>
        </p:spPr>
      </p:sp>
      <p:sp>
        <p:nvSpPr>
          <p:cNvPr id="727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de-DE">
              <a:ea typeface="ＭＳ Ｐゴシック" panose="020B0600070205080204" pitchFamily="34" charset="-128"/>
            </a:endParaRPr>
          </a:p>
        </p:txBody>
      </p:sp>
      <p:sp>
        <p:nvSpPr>
          <p:cNvPr id="727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E51991-090D-4F6B-AEE8-119D32C914F3}" type="slidenum">
              <a:rPr lang="de-DE" altLang="de-DE" sz="1300" smtClean="0"/>
              <a:pPr>
                <a:spcBef>
                  <a:spcPct val="0"/>
                </a:spcBef>
              </a:pPr>
              <a:t>33</a:t>
            </a:fld>
            <a:endParaRPr lang="de-DE" altLang="de-DE" sz="1300"/>
          </a:p>
        </p:txBody>
      </p:sp>
    </p:spTree>
    <p:extLst>
      <p:ext uri="{BB962C8B-B14F-4D97-AF65-F5344CB8AC3E}">
        <p14:creationId xmlns:p14="http://schemas.microsoft.com/office/powerpoint/2010/main" val="487876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lienbildplatzhalter 1"/>
          <p:cNvSpPr>
            <a:spLocks noGrp="1" noRot="1" noChangeAspect="1" noTextEdit="1"/>
          </p:cNvSpPr>
          <p:nvPr>
            <p:ph type="sldImg"/>
          </p:nvPr>
        </p:nvSpPr>
        <p:spPr>
          <a:xfrm>
            <a:off x="138113" y="768350"/>
            <a:ext cx="6823075" cy="3836988"/>
          </a:xfrm>
          <a:ln/>
        </p:spPr>
      </p:sp>
      <p:sp>
        <p:nvSpPr>
          <p:cNvPr id="788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de-DE">
              <a:ea typeface="ＭＳ Ｐゴシック" panose="020B0600070205080204" pitchFamily="34" charset="-128"/>
            </a:endParaRPr>
          </a:p>
        </p:txBody>
      </p:sp>
      <p:sp>
        <p:nvSpPr>
          <p:cNvPr id="788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FB92F1-8EA4-4C77-99A0-3D37AE1776B8}" type="slidenum">
              <a:rPr lang="de-DE" altLang="de-DE" sz="1300" smtClean="0"/>
              <a:pPr>
                <a:spcBef>
                  <a:spcPct val="0"/>
                </a:spcBef>
              </a:pPr>
              <a:t>34</a:t>
            </a:fld>
            <a:endParaRPr lang="de-DE" altLang="de-DE" sz="1300"/>
          </a:p>
        </p:txBody>
      </p:sp>
    </p:spTree>
    <p:extLst>
      <p:ext uri="{BB962C8B-B14F-4D97-AF65-F5344CB8AC3E}">
        <p14:creationId xmlns:p14="http://schemas.microsoft.com/office/powerpoint/2010/main" val="936150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lienbildplatzhalter 1"/>
          <p:cNvSpPr>
            <a:spLocks noGrp="1" noRot="1" noChangeAspect="1" noTextEdit="1"/>
          </p:cNvSpPr>
          <p:nvPr>
            <p:ph type="sldImg"/>
          </p:nvPr>
        </p:nvSpPr>
        <p:spPr>
          <a:xfrm>
            <a:off x="138113" y="768350"/>
            <a:ext cx="6823075" cy="3836988"/>
          </a:xfrm>
          <a:ln/>
        </p:spPr>
      </p:sp>
      <p:sp>
        <p:nvSpPr>
          <p:cNvPr id="788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de-DE">
              <a:ea typeface="ＭＳ Ｐゴシック" panose="020B0600070205080204" pitchFamily="34" charset="-128"/>
            </a:endParaRPr>
          </a:p>
        </p:txBody>
      </p:sp>
      <p:sp>
        <p:nvSpPr>
          <p:cNvPr id="788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FB92F1-8EA4-4C77-99A0-3D37AE1776B8}" type="slidenum">
              <a:rPr lang="de-DE" altLang="de-DE" sz="1300" smtClean="0"/>
              <a:pPr>
                <a:spcBef>
                  <a:spcPct val="0"/>
                </a:spcBef>
              </a:pPr>
              <a:t>35</a:t>
            </a:fld>
            <a:endParaRPr lang="de-DE" altLang="de-DE" sz="1300"/>
          </a:p>
        </p:txBody>
      </p:sp>
    </p:spTree>
    <p:extLst>
      <p:ext uri="{BB962C8B-B14F-4D97-AF65-F5344CB8AC3E}">
        <p14:creationId xmlns:p14="http://schemas.microsoft.com/office/powerpoint/2010/main" val="9361504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lienbildplatzhalter 1"/>
          <p:cNvSpPr>
            <a:spLocks noGrp="1" noRot="1" noChangeAspect="1" noTextEdit="1"/>
          </p:cNvSpPr>
          <p:nvPr>
            <p:ph type="sldImg"/>
          </p:nvPr>
        </p:nvSpPr>
        <p:spPr>
          <a:xfrm>
            <a:off x="138113" y="768350"/>
            <a:ext cx="6823075" cy="3836988"/>
          </a:xfrm>
          <a:ln/>
        </p:spPr>
      </p:sp>
      <p:sp>
        <p:nvSpPr>
          <p:cNvPr id="788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de-DE">
              <a:ea typeface="ＭＳ Ｐゴシック" panose="020B0600070205080204" pitchFamily="34" charset="-128"/>
            </a:endParaRPr>
          </a:p>
        </p:txBody>
      </p:sp>
      <p:sp>
        <p:nvSpPr>
          <p:cNvPr id="788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FB92F1-8EA4-4C77-99A0-3D37AE1776B8}" type="slidenum">
              <a:rPr lang="de-DE" altLang="de-DE" sz="1300" smtClean="0"/>
              <a:pPr>
                <a:spcBef>
                  <a:spcPct val="0"/>
                </a:spcBef>
              </a:pPr>
              <a:t>36</a:t>
            </a:fld>
            <a:endParaRPr lang="de-DE" altLang="de-DE" sz="1300"/>
          </a:p>
        </p:txBody>
      </p:sp>
    </p:spTree>
    <p:extLst>
      <p:ext uri="{BB962C8B-B14F-4D97-AF65-F5344CB8AC3E}">
        <p14:creationId xmlns:p14="http://schemas.microsoft.com/office/powerpoint/2010/main" val="936150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37</a:t>
            </a:fld>
            <a:endParaRPr lang="de-DE" altLang="de-DE"/>
          </a:p>
        </p:txBody>
      </p:sp>
    </p:spTree>
    <p:extLst>
      <p:ext uri="{BB962C8B-B14F-4D97-AF65-F5344CB8AC3E}">
        <p14:creationId xmlns:p14="http://schemas.microsoft.com/office/powerpoint/2010/main" val="1371381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38</a:t>
            </a:fld>
            <a:endParaRPr lang="de-DE" altLang="de-DE"/>
          </a:p>
        </p:txBody>
      </p:sp>
    </p:spTree>
    <p:extLst>
      <p:ext uri="{BB962C8B-B14F-4D97-AF65-F5344CB8AC3E}">
        <p14:creationId xmlns:p14="http://schemas.microsoft.com/office/powerpoint/2010/main" val="10539844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39</a:t>
            </a:fld>
            <a:endParaRPr lang="de-DE" altLang="de-DE"/>
          </a:p>
        </p:txBody>
      </p:sp>
    </p:spTree>
    <p:extLst>
      <p:ext uri="{BB962C8B-B14F-4D97-AF65-F5344CB8AC3E}">
        <p14:creationId xmlns:p14="http://schemas.microsoft.com/office/powerpoint/2010/main" val="22427830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40</a:t>
            </a:fld>
            <a:endParaRPr lang="de-DE" altLang="de-DE"/>
          </a:p>
        </p:txBody>
      </p:sp>
    </p:spTree>
    <p:extLst>
      <p:ext uri="{BB962C8B-B14F-4D97-AF65-F5344CB8AC3E}">
        <p14:creationId xmlns:p14="http://schemas.microsoft.com/office/powerpoint/2010/main" val="27702170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41</a:t>
            </a:fld>
            <a:endParaRPr lang="de-DE" altLang="de-DE"/>
          </a:p>
        </p:txBody>
      </p:sp>
    </p:spTree>
    <p:extLst>
      <p:ext uri="{BB962C8B-B14F-4D97-AF65-F5344CB8AC3E}">
        <p14:creationId xmlns:p14="http://schemas.microsoft.com/office/powerpoint/2010/main" val="20051648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42</a:t>
            </a:fld>
            <a:endParaRPr lang="de-DE" altLang="de-DE"/>
          </a:p>
        </p:txBody>
      </p:sp>
    </p:spTree>
    <p:extLst>
      <p:ext uri="{BB962C8B-B14F-4D97-AF65-F5344CB8AC3E}">
        <p14:creationId xmlns:p14="http://schemas.microsoft.com/office/powerpoint/2010/main" val="4126028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43</a:t>
            </a:fld>
            <a:endParaRPr lang="de-DE" altLang="de-DE"/>
          </a:p>
        </p:txBody>
      </p:sp>
    </p:spTree>
    <p:extLst>
      <p:ext uri="{BB962C8B-B14F-4D97-AF65-F5344CB8AC3E}">
        <p14:creationId xmlns:p14="http://schemas.microsoft.com/office/powerpoint/2010/main" val="3758823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p:cNvSpPr>
            <a:spLocks noGrp="1" noRot="1" noChangeAspect="1" noTextEdit="1"/>
          </p:cNvSpPr>
          <p:nvPr>
            <p:ph type="sldImg"/>
          </p:nvPr>
        </p:nvSpPr>
        <p:spPr>
          <a:xfrm>
            <a:off x="138113" y="768350"/>
            <a:ext cx="6823075" cy="3836988"/>
          </a:xfrm>
          <a:ln/>
        </p:spPr>
      </p:sp>
      <p:sp>
        <p:nvSpPr>
          <p:cNvPr id="901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
        <p:nvSpPr>
          <p:cNvPr id="901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B39CAEF-9784-4F71-B89D-1EED7A60A48B}" type="slidenum">
              <a:rPr lang="de-DE" altLang="de-DE" sz="1300" smtClean="0"/>
              <a:pPr>
                <a:spcBef>
                  <a:spcPct val="0"/>
                </a:spcBef>
              </a:pPr>
              <a:t>44</a:t>
            </a:fld>
            <a:endParaRPr lang="de-DE" altLang="de-DE" sz="1300"/>
          </a:p>
        </p:txBody>
      </p:sp>
    </p:spTree>
    <p:extLst>
      <p:ext uri="{BB962C8B-B14F-4D97-AF65-F5344CB8AC3E}">
        <p14:creationId xmlns:p14="http://schemas.microsoft.com/office/powerpoint/2010/main" val="14053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p:cNvSpPr>
            <a:spLocks noGrp="1" noRot="1" noChangeAspect="1" noTextEdit="1"/>
          </p:cNvSpPr>
          <p:nvPr>
            <p:ph type="sldImg"/>
          </p:nvPr>
        </p:nvSpPr>
        <p:spPr>
          <a:xfrm>
            <a:off x="138113" y="768350"/>
            <a:ext cx="6823075" cy="3836988"/>
          </a:xfrm>
          <a:ln/>
        </p:spPr>
      </p:sp>
      <p:sp>
        <p:nvSpPr>
          <p:cNvPr id="901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
        <p:nvSpPr>
          <p:cNvPr id="901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B39CAEF-9784-4F71-B89D-1EED7A60A48B}" type="slidenum">
              <a:rPr lang="de-DE" altLang="de-DE" sz="1300" smtClean="0"/>
              <a:pPr>
                <a:spcBef>
                  <a:spcPct val="0"/>
                </a:spcBef>
              </a:pPr>
              <a:t>45</a:t>
            </a:fld>
            <a:endParaRPr lang="de-DE" altLang="de-DE" sz="1300"/>
          </a:p>
        </p:txBody>
      </p:sp>
    </p:spTree>
    <p:extLst>
      <p:ext uri="{BB962C8B-B14F-4D97-AF65-F5344CB8AC3E}">
        <p14:creationId xmlns:p14="http://schemas.microsoft.com/office/powerpoint/2010/main" val="14053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46</a:t>
            </a:fld>
            <a:endParaRPr lang="de-DE" altLang="de-DE"/>
          </a:p>
        </p:txBody>
      </p:sp>
    </p:spTree>
    <p:extLst>
      <p:ext uri="{BB962C8B-B14F-4D97-AF65-F5344CB8AC3E}">
        <p14:creationId xmlns:p14="http://schemas.microsoft.com/office/powerpoint/2010/main" val="28627191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47</a:t>
            </a:fld>
            <a:endParaRPr lang="de-DE" altLang="de-DE"/>
          </a:p>
        </p:txBody>
      </p:sp>
    </p:spTree>
    <p:extLst>
      <p:ext uri="{BB962C8B-B14F-4D97-AF65-F5344CB8AC3E}">
        <p14:creationId xmlns:p14="http://schemas.microsoft.com/office/powerpoint/2010/main" val="32120119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48</a:t>
            </a:fld>
            <a:endParaRPr lang="de-DE" altLang="de-DE"/>
          </a:p>
        </p:txBody>
      </p:sp>
    </p:spTree>
    <p:extLst>
      <p:ext uri="{BB962C8B-B14F-4D97-AF65-F5344CB8AC3E}">
        <p14:creationId xmlns:p14="http://schemas.microsoft.com/office/powerpoint/2010/main" val="22933555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49</a:t>
            </a:fld>
            <a:endParaRPr lang="de-DE" altLang="de-DE"/>
          </a:p>
        </p:txBody>
      </p:sp>
    </p:spTree>
    <p:extLst>
      <p:ext uri="{BB962C8B-B14F-4D97-AF65-F5344CB8AC3E}">
        <p14:creationId xmlns:p14="http://schemas.microsoft.com/office/powerpoint/2010/main" val="6561478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50</a:t>
            </a:fld>
            <a:endParaRPr lang="de-DE" altLang="de-DE"/>
          </a:p>
        </p:txBody>
      </p:sp>
    </p:spTree>
    <p:extLst>
      <p:ext uri="{BB962C8B-B14F-4D97-AF65-F5344CB8AC3E}">
        <p14:creationId xmlns:p14="http://schemas.microsoft.com/office/powerpoint/2010/main" val="29103498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51</a:t>
            </a:fld>
            <a:endParaRPr lang="de-DE" altLang="de-DE"/>
          </a:p>
        </p:txBody>
      </p:sp>
    </p:spTree>
    <p:extLst>
      <p:ext uri="{BB962C8B-B14F-4D97-AF65-F5344CB8AC3E}">
        <p14:creationId xmlns:p14="http://schemas.microsoft.com/office/powerpoint/2010/main" val="15580964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lienbildplatzhalter 1"/>
          <p:cNvSpPr>
            <a:spLocks noGrp="1" noRot="1" noChangeAspect="1" noTextEdit="1"/>
          </p:cNvSpPr>
          <p:nvPr>
            <p:ph type="sldImg"/>
          </p:nvPr>
        </p:nvSpPr>
        <p:spPr>
          <a:xfrm>
            <a:off x="138113" y="768350"/>
            <a:ext cx="6823075" cy="3836988"/>
          </a:xfrm>
          <a:ln/>
        </p:spPr>
      </p:sp>
      <p:sp>
        <p:nvSpPr>
          <p:cNvPr id="983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983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D921726-2519-46D6-9420-CBAFA58E817E}" type="slidenum">
              <a:rPr lang="de-DE" altLang="de-DE" sz="1300" smtClean="0"/>
              <a:pPr>
                <a:spcBef>
                  <a:spcPct val="0"/>
                </a:spcBef>
              </a:pPr>
              <a:t>52</a:t>
            </a:fld>
            <a:endParaRPr lang="de-DE" altLang="de-DE" sz="1300"/>
          </a:p>
        </p:txBody>
      </p:sp>
    </p:spTree>
    <p:extLst>
      <p:ext uri="{BB962C8B-B14F-4D97-AF65-F5344CB8AC3E}">
        <p14:creationId xmlns:p14="http://schemas.microsoft.com/office/powerpoint/2010/main" val="16428444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p:nvPr>
        </p:nvSpPr>
        <p:spPr>
          <a:xfrm>
            <a:off x="138113" y="768350"/>
            <a:ext cx="6823075" cy="3836988"/>
          </a:xfrm>
          <a:ln/>
        </p:spPr>
      </p:sp>
      <p:sp>
        <p:nvSpPr>
          <p:cNvPr id="1003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1003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EB5C754-7532-4752-9C2B-B443530832E6}" type="slidenum">
              <a:rPr lang="de-DE" altLang="de-DE" sz="1300" smtClean="0"/>
              <a:pPr>
                <a:spcBef>
                  <a:spcPct val="0"/>
                </a:spcBef>
              </a:pPr>
              <a:t>53</a:t>
            </a:fld>
            <a:endParaRPr lang="de-DE" altLang="de-DE" sz="1300"/>
          </a:p>
        </p:txBody>
      </p:sp>
    </p:spTree>
    <p:extLst>
      <p:ext uri="{BB962C8B-B14F-4D97-AF65-F5344CB8AC3E}">
        <p14:creationId xmlns:p14="http://schemas.microsoft.com/office/powerpoint/2010/main" val="20348152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Folienbildplatzhalter 1"/>
          <p:cNvSpPr>
            <a:spLocks noGrp="1" noRot="1" noChangeAspect="1" noTextEdit="1"/>
          </p:cNvSpPr>
          <p:nvPr>
            <p:ph type="sldImg"/>
          </p:nvPr>
        </p:nvSpPr>
        <p:spPr>
          <a:xfrm>
            <a:off x="138113" y="768350"/>
            <a:ext cx="6823075" cy="3836988"/>
          </a:xfrm>
          <a:ln/>
        </p:spPr>
      </p:sp>
      <p:sp>
        <p:nvSpPr>
          <p:cNvPr id="1044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1044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68E531-7F04-4973-B4EA-601C6DEA3888}" type="slidenum">
              <a:rPr lang="de-DE" altLang="de-DE" sz="1300" smtClean="0"/>
              <a:pPr>
                <a:spcBef>
                  <a:spcPct val="0"/>
                </a:spcBef>
              </a:pPr>
              <a:t>54</a:t>
            </a:fld>
            <a:endParaRPr lang="de-DE" altLang="de-DE" sz="1300"/>
          </a:p>
        </p:txBody>
      </p:sp>
    </p:spTree>
    <p:extLst>
      <p:ext uri="{BB962C8B-B14F-4D97-AF65-F5344CB8AC3E}">
        <p14:creationId xmlns:p14="http://schemas.microsoft.com/office/powerpoint/2010/main" val="2571876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Folienbildplatzhalter 1"/>
          <p:cNvSpPr>
            <a:spLocks noGrp="1" noRot="1" noChangeAspect="1" noTextEdit="1"/>
          </p:cNvSpPr>
          <p:nvPr>
            <p:ph type="sldImg"/>
          </p:nvPr>
        </p:nvSpPr>
        <p:spPr>
          <a:xfrm>
            <a:off x="138113" y="768350"/>
            <a:ext cx="6823075" cy="3836988"/>
          </a:xfrm>
          <a:ln/>
        </p:spPr>
      </p:sp>
      <p:sp>
        <p:nvSpPr>
          <p:cNvPr id="1044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1044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68E531-7F04-4973-B4EA-601C6DEA3888}" type="slidenum">
              <a:rPr lang="de-DE" altLang="de-DE" sz="1300" smtClean="0"/>
              <a:pPr>
                <a:spcBef>
                  <a:spcPct val="0"/>
                </a:spcBef>
              </a:pPr>
              <a:t>55</a:t>
            </a:fld>
            <a:endParaRPr lang="de-DE" altLang="de-DE" sz="1300"/>
          </a:p>
        </p:txBody>
      </p:sp>
    </p:spTree>
    <p:extLst>
      <p:ext uri="{BB962C8B-B14F-4D97-AF65-F5344CB8AC3E}">
        <p14:creationId xmlns:p14="http://schemas.microsoft.com/office/powerpoint/2010/main" val="25718768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a:xfrm>
            <a:off x="138113" y="768350"/>
            <a:ext cx="6823075" cy="3836988"/>
          </a:xfrm>
          <a:ln/>
        </p:spPr>
      </p:sp>
      <p:sp>
        <p:nvSpPr>
          <p:cNvPr id="1085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1085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DFE51C-8347-47EE-8368-350A297BCC3C}" type="slidenum">
              <a:rPr lang="de-DE" altLang="de-DE" sz="1300" smtClean="0"/>
              <a:pPr>
                <a:spcBef>
                  <a:spcPct val="0"/>
                </a:spcBef>
              </a:pPr>
              <a:t>56</a:t>
            </a:fld>
            <a:endParaRPr lang="de-DE" altLang="de-DE" sz="1300"/>
          </a:p>
        </p:txBody>
      </p:sp>
    </p:spTree>
    <p:extLst>
      <p:ext uri="{BB962C8B-B14F-4D97-AF65-F5344CB8AC3E}">
        <p14:creationId xmlns:p14="http://schemas.microsoft.com/office/powerpoint/2010/main" val="3181886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a:xfrm>
            <a:off x="138113" y="768350"/>
            <a:ext cx="6823075" cy="3836988"/>
          </a:xfrm>
          <a:ln/>
        </p:spPr>
      </p:sp>
      <p:sp>
        <p:nvSpPr>
          <p:cNvPr id="1085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1085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DFE51C-8347-47EE-8368-350A297BCC3C}" type="slidenum">
              <a:rPr lang="de-DE" altLang="de-DE" sz="1300" smtClean="0"/>
              <a:pPr>
                <a:spcBef>
                  <a:spcPct val="0"/>
                </a:spcBef>
              </a:pPr>
              <a:t>57</a:t>
            </a:fld>
            <a:endParaRPr lang="de-DE" altLang="de-DE" sz="1300"/>
          </a:p>
        </p:txBody>
      </p:sp>
    </p:spTree>
    <p:extLst>
      <p:ext uri="{BB962C8B-B14F-4D97-AF65-F5344CB8AC3E}">
        <p14:creationId xmlns:p14="http://schemas.microsoft.com/office/powerpoint/2010/main" val="3181886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a:xfrm>
            <a:off x="138113" y="768350"/>
            <a:ext cx="6823075" cy="3836988"/>
          </a:xfrm>
          <a:ln/>
        </p:spPr>
      </p:sp>
      <p:sp>
        <p:nvSpPr>
          <p:cNvPr id="1126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1126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C0CAF7-2265-4392-8FE5-809F69154997}" type="slidenum">
              <a:rPr lang="de-DE" altLang="de-DE" sz="1300" smtClean="0"/>
              <a:pPr>
                <a:spcBef>
                  <a:spcPct val="0"/>
                </a:spcBef>
              </a:pPr>
              <a:t>58</a:t>
            </a:fld>
            <a:endParaRPr lang="de-DE" altLang="de-DE" sz="1300"/>
          </a:p>
        </p:txBody>
      </p:sp>
    </p:spTree>
    <p:extLst>
      <p:ext uri="{BB962C8B-B14F-4D97-AF65-F5344CB8AC3E}">
        <p14:creationId xmlns:p14="http://schemas.microsoft.com/office/powerpoint/2010/main" val="37271949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a:xfrm>
            <a:off x="138113" y="768350"/>
            <a:ext cx="6823075" cy="3836988"/>
          </a:xfrm>
          <a:ln/>
        </p:spPr>
      </p:sp>
      <p:sp>
        <p:nvSpPr>
          <p:cNvPr id="1126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de-DE">
              <a:ea typeface="ＭＳ Ｐゴシック" panose="020B0600070205080204" pitchFamily="34" charset="-128"/>
            </a:endParaRPr>
          </a:p>
        </p:txBody>
      </p:sp>
      <p:sp>
        <p:nvSpPr>
          <p:cNvPr id="1126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C0CAF7-2265-4392-8FE5-809F69154997}" type="slidenum">
              <a:rPr lang="de-DE" altLang="de-DE" sz="1300" smtClean="0"/>
              <a:pPr>
                <a:spcBef>
                  <a:spcPct val="0"/>
                </a:spcBef>
              </a:pPr>
              <a:t>59</a:t>
            </a:fld>
            <a:endParaRPr lang="de-DE" altLang="de-DE" sz="1300"/>
          </a:p>
        </p:txBody>
      </p:sp>
    </p:spTree>
    <p:extLst>
      <p:ext uri="{BB962C8B-B14F-4D97-AF65-F5344CB8AC3E}">
        <p14:creationId xmlns:p14="http://schemas.microsoft.com/office/powerpoint/2010/main" val="37271949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60</a:t>
            </a:fld>
            <a:endParaRPr lang="de-DE" altLang="de-DE"/>
          </a:p>
        </p:txBody>
      </p:sp>
    </p:spTree>
    <p:extLst>
      <p:ext uri="{BB962C8B-B14F-4D97-AF65-F5344CB8AC3E}">
        <p14:creationId xmlns:p14="http://schemas.microsoft.com/office/powerpoint/2010/main" val="42430343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F8DD8A4-A5DC-44C3-B71C-22847CF9F488}" type="slidenum">
              <a:rPr lang="de-DE" altLang="de-DE" smtClean="0"/>
              <a:pPr>
                <a:defRPr/>
              </a:pPr>
              <a:t>61</a:t>
            </a:fld>
            <a:endParaRPr lang="de-DE" altLang="de-DE"/>
          </a:p>
        </p:txBody>
      </p:sp>
    </p:spTree>
    <p:extLst>
      <p:ext uri="{BB962C8B-B14F-4D97-AF65-F5344CB8AC3E}">
        <p14:creationId xmlns:p14="http://schemas.microsoft.com/office/powerpoint/2010/main" val="1655801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Folienbildplatzhalter 1"/>
          <p:cNvSpPr>
            <a:spLocks noGrp="1" noRot="1" noChangeAspect="1" noTextEdit="1"/>
          </p:cNvSpPr>
          <p:nvPr>
            <p:ph type="sldImg"/>
          </p:nvPr>
        </p:nvSpPr>
        <p:spPr>
          <a:xfrm>
            <a:off x="138113" y="768350"/>
            <a:ext cx="6823075" cy="3836988"/>
          </a:xfrm>
          <a:ln/>
        </p:spPr>
      </p:sp>
      <p:sp>
        <p:nvSpPr>
          <p:cNvPr id="1167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11674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856AC3-C914-4BC5-A06D-B9B83695066E}" type="slidenum">
              <a:rPr lang="de-DE" altLang="de-DE" sz="1300" smtClean="0"/>
              <a:pPr>
                <a:spcBef>
                  <a:spcPct val="0"/>
                </a:spcBef>
              </a:pPr>
              <a:t>62</a:t>
            </a:fld>
            <a:endParaRPr lang="de-DE" altLang="de-DE" sz="1300"/>
          </a:p>
        </p:txBody>
      </p:sp>
    </p:spTree>
    <p:extLst>
      <p:ext uri="{BB962C8B-B14F-4D97-AF65-F5344CB8AC3E}">
        <p14:creationId xmlns:p14="http://schemas.microsoft.com/office/powerpoint/2010/main" val="28879394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FF2730-61C4-4A12-AEC2-DDEC7BDCAAD4}" type="slidenum">
              <a:rPr lang="de-DE" altLang="de-DE" sz="1300" smtClean="0">
                <a:solidFill>
                  <a:srgbClr val="000000"/>
                </a:solidFill>
                <a:latin typeface="Times New Roman" panose="02020603050405020304" pitchFamily="18" charset="0"/>
              </a:rPr>
              <a:pPr>
                <a:spcBef>
                  <a:spcPct val="0"/>
                </a:spcBef>
              </a:pPr>
              <a:t>64</a:t>
            </a:fld>
            <a:endParaRPr lang="de-DE" altLang="de-DE" sz="1300">
              <a:solidFill>
                <a:srgbClr val="000000"/>
              </a:solidFill>
              <a:latin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569694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10 – Jak Se Vypořádat S Předsudky (Stigmatem)</a:t>
            </a:r>
          </a:p>
        </p:txBody>
      </p:sp>
      <p:sp>
        <p:nvSpPr>
          <p:cNvPr id="4" name="Slide Number Placeholder 3"/>
          <p:cNvSpPr>
            <a:spLocks noGrp="1"/>
          </p:cNvSpPr>
          <p:nvPr>
            <p:ph type="sldNum" sz="quarter" idx="12"/>
          </p:nvPr>
        </p:nvSpPr>
        <p:spPr bwMode="gray"/>
        <p:txBody>
          <a:bodyPr/>
          <a:lstStyle>
            <a:lvl1pPr>
              <a:defRPr b="0"/>
            </a:lvl1pPr>
          </a:lstStyle>
          <a:p>
            <a:pPr>
              <a:defRPr/>
            </a:pPr>
            <a:fld id="{E821BD06-ED33-4E84-9CC0-7603E96321A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10 – Jak Se Vypořádat S Předsudky (Stigmatem)</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A8B9F6D-FF89-4062-8AE2-D4BFF1B050D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10 – Jak Se Vypořádat S Předsudky (Stigmatem)</a:t>
            </a:r>
          </a:p>
        </p:txBody>
      </p:sp>
      <p:sp>
        <p:nvSpPr>
          <p:cNvPr id="7" name="Slide Number Placeholder 6"/>
          <p:cNvSpPr>
            <a:spLocks noGrp="1"/>
          </p:cNvSpPr>
          <p:nvPr>
            <p:ph type="sldNum" sz="quarter" idx="12"/>
          </p:nvPr>
        </p:nvSpPr>
        <p:spPr bwMode="gray"/>
        <p:txBody>
          <a:bodyPr/>
          <a:lstStyle>
            <a:lvl1pPr>
              <a:defRPr b="0"/>
            </a:lvl1pPr>
          </a:lstStyle>
          <a:p>
            <a:pPr>
              <a:defRPr/>
            </a:pPr>
            <a:fld id="{D944606C-73E9-481C-80ED-344B434ED031}"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10 – Jak Se Vypořádat S Předsudky (Stigmatem)</a:t>
            </a:r>
          </a:p>
        </p:txBody>
      </p:sp>
      <p:sp>
        <p:nvSpPr>
          <p:cNvPr id="7" name="Slide Number Placeholder 6"/>
          <p:cNvSpPr>
            <a:spLocks noGrp="1"/>
          </p:cNvSpPr>
          <p:nvPr>
            <p:ph type="sldNum" sz="quarter" idx="12"/>
          </p:nvPr>
        </p:nvSpPr>
        <p:spPr bwMode="gray"/>
        <p:txBody>
          <a:bodyPr/>
          <a:lstStyle>
            <a:lvl1pPr>
              <a:defRPr b="0"/>
            </a:lvl1pPr>
          </a:lstStyle>
          <a:p>
            <a:pPr>
              <a:defRPr/>
            </a:pPr>
            <a:fld id="{E821BD06-ED33-4E84-9CC0-7603E96321A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10 – Jak Se Vypořádat S Předsudky (Stigmatem)</a:t>
            </a:r>
          </a:p>
        </p:txBody>
      </p:sp>
      <p:sp>
        <p:nvSpPr>
          <p:cNvPr id="7" name="Slide Number Placeholder 6"/>
          <p:cNvSpPr>
            <a:spLocks noGrp="1"/>
          </p:cNvSpPr>
          <p:nvPr>
            <p:ph type="sldNum" sz="quarter" idx="12"/>
          </p:nvPr>
        </p:nvSpPr>
        <p:spPr bwMode="gray"/>
        <p:txBody>
          <a:bodyPr/>
          <a:lstStyle>
            <a:lvl1pPr>
              <a:defRPr b="0"/>
            </a:lvl1pPr>
          </a:lstStyle>
          <a:p>
            <a:pPr>
              <a:defRPr/>
            </a:pPr>
            <a:fld id="{E821BD06-ED33-4E84-9CC0-7603E96321A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10 – Jak Se Vypořádat S Předsudky (Stigmatem)</a:t>
            </a:r>
          </a:p>
        </p:txBody>
      </p:sp>
      <p:sp>
        <p:nvSpPr>
          <p:cNvPr id="5" name="Slide Number Placeholder 4"/>
          <p:cNvSpPr>
            <a:spLocks noGrp="1"/>
          </p:cNvSpPr>
          <p:nvPr>
            <p:ph type="sldNum" sz="quarter" idx="12"/>
          </p:nvPr>
        </p:nvSpPr>
        <p:spPr bwMode="gray"/>
        <p:txBody>
          <a:bodyPr/>
          <a:lstStyle>
            <a:lvl1pPr>
              <a:defRPr b="0"/>
            </a:lvl1pPr>
          </a:lstStyle>
          <a:p>
            <a:pPr>
              <a:defRPr/>
            </a:pPr>
            <a:fld id="{2691AA40-7525-467B-9CFC-6123B3106C0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10 – Jak Se Vypořádat S Předsudky (Stigmatem)</a:t>
            </a:r>
          </a:p>
        </p:txBody>
      </p:sp>
      <p:sp>
        <p:nvSpPr>
          <p:cNvPr id="4" name="Slide Number Placeholder 3"/>
          <p:cNvSpPr>
            <a:spLocks noGrp="1"/>
          </p:cNvSpPr>
          <p:nvPr>
            <p:ph type="sldNum" sz="quarter" idx="12"/>
          </p:nvPr>
        </p:nvSpPr>
        <p:spPr bwMode="gray"/>
        <p:txBody>
          <a:bodyPr/>
          <a:lstStyle>
            <a:lvl1pPr>
              <a:defRPr b="0"/>
            </a:lvl1pPr>
          </a:lstStyle>
          <a:p>
            <a:pPr>
              <a:defRPr/>
            </a:pPr>
            <a:fld id="{71A5E0F9-3737-4303-875F-F0B1B5721EC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10 – Jak Se Vypořádat S Předsudky (Stigmatem)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821BD06-ED33-4E84-9CC0-7603E96321A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10 II – </a:t>
            </a:r>
            <a:r>
              <a:rPr lang="pl-PL" altLang="ko-KR">
                <a:latin typeface="+mn-lt"/>
                <a:ea typeface="+mn-ea"/>
                <a:cs typeface="+mn-cs"/>
              </a:rPr>
              <a:t>Jak Se Vypořádat S Předsudky (Stigmatem)</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39238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mají tito lidé společného?</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a:t>
            </a:r>
            <a:r>
              <a:rPr lang="cs-CZ" sz="2000" dirty="0">
                <a:solidFill>
                  <a:srgbClr val="333333"/>
                </a:solidFill>
              </a:rPr>
              <a:t>narozen 26. ledna</a:t>
            </a:r>
            <a:r>
              <a:rPr lang="de-DE" sz="2000" dirty="0">
                <a:solidFill>
                  <a:srgbClr val="333333"/>
                </a:solidFill>
              </a:rPr>
              <a:t>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a:t>
            </a:r>
            <a:r>
              <a:rPr lang="cs-CZ" sz="2000" dirty="0">
                <a:solidFill>
                  <a:srgbClr val="333333"/>
                </a:solidFill>
              </a:rPr>
              <a:t>narozen 17. února </a:t>
            </a:r>
            <a:r>
              <a:rPr lang="de-DE" sz="2000" dirty="0">
                <a:solidFill>
                  <a:srgbClr val="333333"/>
                </a:solidFill>
              </a:rPr>
              <a:t>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a:t>
            </a:r>
            <a:r>
              <a:rPr lang="cs-CZ" sz="2000" dirty="0">
                <a:solidFill>
                  <a:srgbClr val="333333"/>
                </a:solidFill>
              </a:rPr>
              <a:t>narozen</a:t>
            </a:r>
            <a:r>
              <a:rPr lang="de-DE" sz="2000" dirty="0">
                <a:solidFill>
                  <a:srgbClr val="333333"/>
                </a:solidFill>
              </a:rPr>
              <a:t> 30</a:t>
            </a:r>
            <a:r>
              <a:rPr lang="cs-CZ" sz="2000" dirty="0">
                <a:solidFill>
                  <a:srgbClr val="333333"/>
                </a:solidFill>
              </a:rPr>
              <a:t>. prosince</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cs-CZ" sz="2000" dirty="0">
                <a:solidFill>
                  <a:srgbClr val="333333"/>
                </a:solidFill>
              </a:rPr>
              <a:t>narozen 30. června </a:t>
            </a:r>
            <a:r>
              <a:rPr lang="fr-FR" sz="2000" dirty="0">
                <a:solidFill>
                  <a:srgbClr val="333333"/>
                </a:solidFill>
              </a:rPr>
              <a:t>1966</a:t>
            </a:r>
            <a:r>
              <a:rPr lang="de-DE" sz="2000" dirty="0">
                <a:solidFill>
                  <a:srgbClr val="333333"/>
                </a:solidFill>
              </a:rPr>
              <a:t>)</a:t>
            </a:r>
          </a:p>
          <a:p>
            <a:pPr lvl="0" defTabSz="914400" fontAlgn="base">
              <a:lnSpc>
                <a:spcPct val="100000"/>
              </a:lnSpc>
              <a:spcBef>
                <a:spcPts val="1200"/>
              </a:spcBef>
              <a:defRPr/>
            </a:pPr>
            <a:r>
              <a:rPr lang="de-DE" sz="2000" dirty="0">
                <a:solidFill>
                  <a:srgbClr val="004992"/>
                </a:solidFill>
              </a:rPr>
              <a:t>???</a:t>
            </a:r>
            <a:endParaRPr lang="en-US"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2</a:t>
            </a:fld>
            <a:endParaRPr lang="de-DE" altLang="de-DE">
              <a:latin typeface="+mn-lt"/>
              <a:ea typeface="+mn-ea"/>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mají tito lidé společného?</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a:t>
            </a:r>
            <a:r>
              <a:rPr lang="cs-CZ" sz="2000" dirty="0">
                <a:solidFill>
                  <a:srgbClr val="333333"/>
                </a:solidFill>
              </a:rPr>
              <a:t>narozen 26. ledna</a:t>
            </a:r>
            <a:r>
              <a:rPr lang="de-DE" sz="2000" dirty="0">
                <a:solidFill>
                  <a:srgbClr val="333333"/>
                </a:solidFill>
              </a:rPr>
              <a:t>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a:t>
            </a:r>
            <a:r>
              <a:rPr lang="cs-CZ" sz="2000" dirty="0">
                <a:solidFill>
                  <a:srgbClr val="333333"/>
                </a:solidFill>
              </a:rPr>
              <a:t>narozen 17. února </a:t>
            </a:r>
            <a:r>
              <a:rPr lang="de-DE" sz="2000" dirty="0">
                <a:solidFill>
                  <a:srgbClr val="333333"/>
                </a:solidFill>
              </a:rPr>
              <a:t>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a:t>
            </a:r>
            <a:r>
              <a:rPr lang="cs-CZ" sz="2000" dirty="0">
                <a:solidFill>
                  <a:srgbClr val="333333"/>
                </a:solidFill>
              </a:rPr>
              <a:t>narozen</a:t>
            </a:r>
            <a:r>
              <a:rPr lang="de-DE" sz="2000" dirty="0">
                <a:solidFill>
                  <a:srgbClr val="333333"/>
                </a:solidFill>
              </a:rPr>
              <a:t> 30</a:t>
            </a:r>
            <a:r>
              <a:rPr lang="cs-CZ" sz="2000" dirty="0">
                <a:solidFill>
                  <a:srgbClr val="333333"/>
                </a:solidFill>
              </a:rPr>
              <a:t>. prosince</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cs-CZ" sz="2000" dirty="0">
                <a:solidFill>
                  <a:srgbClr val="333333"/>
                </a:solidFill>
              </a:rPr>
              <a:t>narozen 30. června </a:t>
            </a:r>
            <a:r>
              <a:rPr lang="fr-FR" sz="2000" dirty="0">
                <a:solidFill>
                  <a:srgbClr val="333333"/>
                </a:solidFill>
              </a:rPr>
              <a:t>1966</a:t>
            </a:r>
            <a:r>
              <a:rPr lang="de-DE" sz="2000" dirty="0">
                <a:solidFill>
                  <a:srgbClr val="333333"/>
                </a:solidFill>
              </a:rPr>
              <a:t>)</a:t>
            </a:r>
          </a:p>
          <a:p>
            <a:pPr lvl="0" defTabSz="914400" fontAlgn="base">
              <a:lnSpc>
                <a:spcPct val="100000"/>
              </a:lnSpc>
              <a:spcBef>
                <a:spcPts val="1200"/>
              </a:spcBef>
              <a:defRPr/>
            </a:pPr>
            <a:r>
              <a:rPr lang="cs-CZ" sz="2000" dirty="0">
                <a:solidFill>
                  <a:srgbClr val="004992"/>
                </a:solidFill>
              </a:rPr>
              <a:t>Muži</a:t>
            </a:r>
            <a:r>
              <a:rPr lang="de-DE" sz="2000" dirty="0">
                <a:solidFill>
                  <a:srgbClr val="004992"/>
                </a:solidFill>
              </a:rPr>
              <a:t>,</a:t>
            </a:r>
            <a:r>
              <a:rPr lang="cs-CZ" sz="2000" dirty="0">
                <a:solidFill>
                  <a:srgbClr val="004992"/>
                </a:solidFill>
              </a:rPr>
              <a:t> severoameričané</a:t>
            </a:r>
            <a:r>
              <a:rPr lang="de-DE" sz="2000" dirty="0">
                <a:solidFill>
                  <a:srgbClr val="004992"/>
                </a:solidFill>
              </a:rPr>
              <a:t>, </a:t>
            </a:r>
            <a:r>
              <a:rPr lang="cs-CZ" sz="2000" dirty="0">
                <a:solidFill>
                  <a:srgbClr val="004992"/>
                </a:solidFill>
              </a:rPr>
              <a:t>slavní sportovci</a:t>
            </a:r>
            <a:r>
              <a:rPr lang="de-DE" sz="2000" dirty="0">
                <a:solidFill>
                  <a:srgbClr val="004992"/>
                </a:solidFill>
              </a:rPr>
              <a:t>, </a:t>
            </a:r>
            <a:r>
              <a:rPr lang="cs-CZ" sz="2000" dirty="0">
                <a:solidFill>
                  <a:srgbClr val="004992"/>
                </a:solidFill>
              </a:rPr>
              <a:t>žijící</a:t>
            </a:r>
            <a:r>
              <a:rPr lang="de-DE" sz="2000" dirty="0">
                <a:solidFill>
                  <a:srgbClr val="004992"/>
                </a:solidFill>
              </a:rPr>
              <a:t>...</a:t>
            </a:r>
            <a:endParaRPr lang="en-US"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3</a:t>
            </a:fld>
            <a:endParaRPr lang="de-DE" altLang="de-DE">
              <a:latin typeface="+mn-lt"/>
              <a:ea typeface="+mn-ea"/>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mají tito lidé společného?</a:t>
            </a: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cs-CZ" sz="2000" dirty="0">
                <a:solidFill>
                  <a:srgbClr val="333333"/>
                </a:solidFill>
              </a:rPr>
              <a:t>j</a:t>
            </a:r>
            <a:r>
              <a:rPr lang="de-DE" sz="2000" dirty="0">
                <a:solidFill>
                  <a:srgbClr val="333333"/>
                </a:solidFill>
              </a:rPr>
              <a:t>odor Dosto</a:t>
            </a:r>
            <a:r>
              <a:rPr lang="cs-CZ" sz="2000" dirty="0">
                <a:solidFill>
                  <a:srgbClr val="333333"/>
                </a:solidFill>
              </a:rPr>
              <a:t>j</a:t>
            </a:r>
            <a:r>
              <a:rPr lang="de-DE" sz="2000" dirty="0">
                <a:solidFill>
                  <a:srgbClr val="333333"/>
                </a:solidFill>
              </a:rPr>
              <a:t>evsk</a:t>
            </a:r>
            <a:r>
              <a:rPr lang="cs-CZ" sz="2000" dirty="0">
                <a:solidFill>
                  <a:srgbClr val="333333"/>
                </a:solidFill>
              </a:rPr>
              <a:t>ij</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en-US" sz="20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5" name="Slide Number Placeholder 4"/>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4</a:t>
            </a:fld>
            <a:endParaRPr lang="de-DE" altLang="de-DE">
              <a:latin typeface="+mn-lt"/>
              <a:ea typeface="+mn-ea"/>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mají tito lidé společného?</a:t>
            </a: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cs-CZ" sz="2000" dirty="0">
                <a:solidFill>
                  <a:srgbClr val="333333"/>
                </a:solidFill>
              </a:rPr>
              <a:t>j</a:t>
            </a:r>
            <a:r>
              <a:rPr lang="de-DE" sz="2000" dirty="0">
                <a:solidFill>
                  <a:srgbClr val="333333"/>
                </a:solidFill>
              </a:rPr>
              <a:t>odor Dosto</a:t>
            </a:r>
            <a:r>
              <a:rPr lang="cs-CZ" sz="2000" dirty="0">
                <a:solidFill>
                  <a:srgbClr val="333333"/>
                </a:solidFill>
              </a:rPr>
              <a:t>j</a:t>
            </a:r>
            <a:r>
              <a:rPr lang="de-DE" sz="2000" dirty="0">
                <a:solidFill>
                  <a:srgbClr val="333333"/>
                </a:solidFill>
              </a:rPr>
              <a:t>evsk</a:t>
            </a:r>
            <a:r>
              <a:rPr lang="cs-CZ" sz="2000" dirty="0">
                <a:solidFill>
                  <a:srgbClr val="333333"/>
                </a:solidFill>
              </a:rPr>
              <a:t>ij</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cs-CZ" sz="2000" dirty="0">
                <a:solidFill>
                  <a:srgbClr val="004992"/>
                </a:solidFill>
              </a:rPr>
              <a:t>Muži</a:t>
            </a:r>
            <a:r>
              <a:rPr lang="de-DE" sz="2000" dirty="0">
                <a:solidFill>
                  <a:srgbClr val="004992"/>
                </a:solidFill>
              </a:rPr>
              <a:t>,</a:t>
            </a:r>
            <a:r>
              <a:rPr lang="cs-CZ" sz="2000" dirty="0">
                <a:solidFill>
                  <a:srgbClr val="004992"/>
                </a:solidFill>
              </a:rPr>
              <a:t> již zemřeli</a:t>
            </a:r>
            <a:r>
              <a:rPr lang="de-DE" sz="2000" dirty="0">
                <a:solidFill>
                  <a:srgbClr val="004992"/>
                </a:solidFill>
              </a:rPr>
              <a:t>, </a:t>
            </a:r>
            <a:r>
              <a:rPr lang="cs-CZ" sz="2000" dirty="0">
                <a:solidFill>
                  <a:srgbClr val="004992"/>
                </a:solidFill>
              </a:rPr>
              <a:t>a především</a:t>
            </a:r>
            <a:r>
              <a:rPr lang="de-DE" sz="2000" dirty="0">
                <a:solidFill>
                  <a:srgbClr val="004992"/>
                </a:solidFill>
              </a:rPr>
              <a:t>…</a:t>
            </a:r>
            <a:endParaRPr lang="en-US" sz="20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5" name="Slide Number Placeholder 4"/>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343101432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mají tito lidé společného?</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cs-CZ" sz="2000" dirty="0">
                <a:solidFill>
                  <a:srgbClr val="333333"/>
                </a:solidFill>
              </a:rPr>
              <a:t>j</a:t>
            </a:r>
            <a:r>
              <a:rPr lang="de-DE" sz="2000" dirty="0">
                <a:solidFill>
                  <a:srgbClr val="333333"/>
                </a:solidFill>
              </a:rPr>
              <a:t>odor Dosto</a:t>
            </a:r>
            <a:r>
              <a:rPr lang="cs-CZ" sz="2000" dirty="0">
                <a:solidFill>
                  <a:srgbClr val="333333"/>
                </a:solidFill>
              </a:rPr>
              <a:t>j</a:t>
            </a:r>
            <a:r>
              <a:rPr lang="de-DE" sz="2000" dirty="0">
                <a:solidFill>
                  <a:srgbClr val="333333"/>
                </a:solidFill>
              </a:rPr>
              <a:t>evsk</a:t>
            </a:r>
            <a:r>
              <a:rPr lang="cs-CZ" sz="2000" dirty="0">
                <a:solidFill>
                  <a:srgbClr val="333333"/>
                </a:solidFill>
              </a:rPr>
              <a:t>ij</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cs-CZ" sz="2000" dirty="0">
                <a:solidFill>
                  <a:srgbClr val="004992"/>
                </a:solidFill>
              </a:rPr>
              <a:t>Muži</a:t>
            </a:r>
            <a:r>
              <a:rPr lang="de-DE" sz="2000" dirty="0">
                <a:solidFill>
                  <a:srgbClr val="004992"/>
                </a:solidFill>
              </a:rPr>
              <a:t>,</a:t>
            </a:r>
            <a:r>
              <a:rPr lang="cs-CZ" sz="2000" dirty="0">
                <a:solidFill>
                  <a:srgbClr val="004992"/>
                </a:solidFill>
              </a:rPr>
              <a:t> již zemřeli</a:t>
            </a:r>
            <a:r>
              <a:rPr lang="de-DE" sz="2000" dirty="0">
                <a:solidFill>
                  <a:srgbClr val="004992"/>
                </a:solidFill>
              </a:rPr>
              <a:t>, </a:t>
            </a:r>
            <a:r>
              <a:rPr lang="cs-CZ" sz="2000" dirty="0">
                <a:solidFill>
                  <a:srgbClr val="004992"/>
                </a:solidFill>
              </a:rPr>
              <a:t>a především</a:t>
            </a:r>
            <a:r>
              <a:rPr lang="de-DE" sz="2000" dirty="0">
                <a:solidFill>
                  <a:srgbClr val="004992"/>
                </a:solidFill>
              </a:rPr>
              <a:t>…</a:t>
            </a:r>
          </a:p>
          <a:p>
            <a:pPr lvl="0" defTabSz="914400" fontAlgn="base">
              <a:lnSpc>
                <a:spcPct val="100000"/>
              </a:lnSpc>
              <a:spcBef>
                <a:spcPts val="1200"/>
              </a:spcBef>
              <a:defRPr/>
            </a:pPr>
            <a:r>
              <a:rPr lang="cs-CZ" sz="2000" dirty="0">
                <a:solidFill>
                  <a:srgbClr val="004992"/>
                </a:solidFill>
              </a:rPr>
              <a:t>slavní spisovatelé</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6</a:t>
            </a:fld>
            <a:endParaRPr lang="de-DE" alt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mají tito lidé společného?</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cs-CZ" sz="2000" dirty="0">
                <a:solidFill>
                  <a:srgbClr val="333333"/>
                </a:solidFill>
              </a:rPr>
              <a:t>j</a:t>
            </a:r>
            <a:r>
              <a:rPr lang="de-DE" sz="2000" dirty="0">
                <a:solidFill>
                  <a:srgbClr val="333333"/>
                </a:solidFill>
              </a:rPr>
              <a:t>odor Dosto</a:t>
            </a:r>
            <a:r>
              <a:rPr lang="cs-CZ" sz="2000" dirty="0">
                <a:solidFill>
                  <a:srgbClr val="333333"/>
                </a:solidFill>
              </a:rPr>
              <a:t>j</a:t>
            </a:r>
            <a:r>
              <a:rPr lang="de-DE" sz="2000" dirty="0">
                <a:solidFill>
                  <a:srgbClr val="333333"/>
                </a:solidFill>
              </a:rPr>
              <a:t>evsk</a:t>
            </a:r>
            <a:r>
              <a:rPr lang="cs-CZ" sz="2000" dirty="0">
                <a:solidFill>
                  <a:srgbClr val="333333"/>
                </a:solidFill>
              </a:rPr>
              <a:t>ij</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cs-CZ" sz="2000" dirty="0">
                <a:solidFill>
                  <a:srgbClr val="004992"/>
                </a:solidFill>
              </a:rPr>
              <a:t>Muži</a:t>
            </a:r>
            <a:r>
              <a:rPr lang="de-DE" sz="2000" dirty="0">
                <a:solidFill>
                  <a:srgbClr val="004992"/>
                </a:solidFill>
              </a:rPr>
              <a:t>,</a:t>
            </a:r>
            <a:r>
              <a:rPr lang="cs-CZ" sz="2000" dirty="0">
                <a:solidFill>
                  <a:srgbClr val="004992"/>
                </a:solidFill>
              </a:rPr>
              <a:t> již zemřeli</a:t>
            </a:r>
            <a:r>
              <a:rPr lang="de-DE" sz="2000" dirty="0">
                <a:solidFill>
                  <a:srgbClr val="004992"/>
                </a:solidFill>
              </a:rPr>
              <a:t>, </a:t>
            </a:r>
            <a:r>
              <a:rPr lang="cs-CZ" sz="2000" dirty="0">
                <a:solidFill>
                  <a:srgbClr val="004992"/>
                </a:solidFill>
              </a:rPr>
              <a:t>a především</a:t>
            </a:r>
            <a:r>
              <a:rPr lang="de-DE" sz="2000" dirty="0">
                <a:solidFill>
                  <a:srgbClr val="004992"/>
                </a:solidFill>
              </a:rPr>
              <a:t>…</a:t>
            </a:r>
          </a:p>
          <a:p>
            <a:pPr lvl="0" defTabSz="914400" fontAlgn="base">
              <a:lnSpc>
                <a:spcPct val="100000"/>
              </a:lnSpc>
              <a:spcBef>
                <a:spcPts val="1200"/>
              </a:spcBef>
              <a:defRPr/>
            </a:pPr>
            <a:r>
              <a:rPr lang="cs-CZ" sz="2000" dirty="0">
                <a:solidFill>
                  <a:srgbClr val="004992"/>
                </a:solidFill>
              </a:rPr>
              <a:t>slavní spisovatelé</a:t>
            </a:r>
            <a:r>
              <a:rPr lang="de-DE" sz="2000" dirty="0">
                <a:solidFill>
                  <a:srgbClr val="004992"/>
                </a:solidFill>
              </a:rPr>
              <a:t>!</a:t>
            </a:r>
          </a:p>
          <a:p>
            <a:pPr lvl="0" defTabSz="914400" fontAlgn="base">
              <a:lnSpc>
                <a:spcPct val="100000"/>
              </a:lnSpc>
              <a:spcBef>
                <a:spcPts val="1200"/>
              </a:spcBef>
              <a:defRPr/>
            </a:pPr>
            <a:r>
              <a:rPr lang="cs-CZ" sz="2000" dirty="0">
                <a:solidFill>
                  <a:srgbClr val="004992"/>
                </a:solidFill>
              </a:rPr>
              <a:t>Ještě něco</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7</a:t>
            </a:fld>
            <a:endParaRPr lang="de-DE" alt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9383137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mají tito lidé společného?</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cs-CZ" sz="2000" dirty="0">
                <a:solidFill>
                  <a:srgbClr val="333333"/>
                </a:solidFill>
              </a:rPr>
              <a:t>j</a:t>
            </a:r>
            <a:r>
              <a:rPr lang="de-DE" sz="2000" dirty="0">
                <a:solidFill>
                  <a:srgbClr val="333333"/>
                </a:solidFill>
              </a:rPr>
              <a:t>odor Dosto</a:t>
            </a:r>
            <a:r>
              <a:rPr lang="cs-CZ" sz="2000" dirty="0">
                <a:solidFill>
                  <a:srgbClr val="333333"/>
                </a:solidFill>
              </a:rPr>
              <a:t>j</a:t>
            </a:r>
            <a:r>
              <a:rPr lang="de-DE" sz="2000" dirty="0">
                <a:solidFill>
                  <a:srgbClr val="333333"/>
                </a:solidFill>
              </a:rPr>
              <a:t>evsk</a:t>
            </a:r>
            <a:r>
              <a:rPr lang="cs-CZ" sz="2000" dirty="0">
                <a:solidFill>
                  <a:srgbClr val="333333"/>
                </a:solidFill>
              </a:rPr>
              <a:t>ij</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cs-CZ" sz="2000" dirty="0">
                <a:solidFill>
                  <a:srgbClr val="004992"/>
                </a:solidFill>
              </a:rPr>
              <a:t>Muži</a:t>
            </a:r>
            <a:r>
              <a:rPr lang="de-DE" sz="2000" dirty="0">
                <a:solidFill>
                  <a:srgbClr val="004992"/>
                </a:solidFill>
              </a:rPr>
              <a:t>,</a:t>
            </a:r>
            <a:r>
              <a:rPr lang="cs-CZ" sz="2000" dirty="0">
                <a:solidFill>
                  <a:srgbClr val="004992"/>
                </a:solidFill>
              </a:rPr>
              <a:t> již zemřeli</a:t>
            </a:r>
            <a:r>
              <a:rPr lang="de-DE" sz="2000" dirty="0">
                <a:solidFill>
                  <a:srgbClr val="004992"/>
                </a:solidFill>
              </a:rPr>
              <a:t>, </a:t>
            </a:r>
            <a:r>
              <a:rPr lang="cs-CZ" sz="2000" dirty="0">
                <a:solidFill>
                  <a:srgbClr val="004992"/>
                </a:solidFill>
              </a:rPr>
              <a:t>a především</a:t>
            </a:r>
            <a:r>
              <a:rPr lang="de-DE" sz="2000" dirty="0">
                <a:solidFill>
                  <a:srgbClr val="004992"/>
                </a:solidFill>
              </a:rPr>
              <a:t>…</a:t>
            </a:r>
          </a:p>
          <a:p>
            <a:pPr lvl="0" defTabSz="914400" fontAlgn="base">
              <a:lnSpc>
                <a:spcPct val="100000"/>
              </a:lnSpc>
              <a:spcBef>
                <a:spcPts val="1200"/>
              </a:spcBef>
              <a:defRPr/>
            </a:pPr>
            <a:r>
              <a:rPr lang="cs-CZ" sz="2000" dirty="0">
                <a:solidFill>
                  <a:srgbClr val="004992"/>
                </a:solidFill>
              </a:rPr>
              <a:t>slavní spisovatelé</a:t>
            </a:r>
            <a:r>
              <a:rPr lang="de-DE" sz="2000" dirty="0">
                <a:solidFill>
                  <a:srgbClr val="004992"/>
                </a:solidFill>
              </a:rPr>
              <a:t>!</a:t>
            </a:r>
          </a:p>
          <a:p>
            <a:pPr lvl="0" defTabSz="914400" fontAlgn="base">
              <a:lnSpc>
                <a:spcPct val="100000"/>
              </a:lnSpc>
              <a:spcBef>
                <a:spcPts val="1200"/>
              </a:spcBef>
              <a:defRPr/>
            </a:pPr>
            <a:r>
              <a:rPr lang="cs-CZ" sz="2000" dirty="0">
                <a:solidFill>
                  <a:srgbClr val="004992"/>
                </a:solidFill>
              </a:rPr>
              <a:t>Ještě něco</a:t>
            </a:r>
            <a:r>
              <a:rPr lang="de-DE" sz="2000" dirty="0">
                <a:solidFill>
                  <a:srgbClr val="004992"/>
                </a:solidFill>
              </a:rPr>
              <a:t>?</a:t>
            </a:r>
          </a:p>
          <a:p>
            <a:pPr lvl="0" defTabSz="914400" fontAlgn="base">
              <a:lnSpc>
                <a:spcPct val="100000"/>
              </a:lnSpc>
              <a:spcBef>
                <a:spcPts val="1200"/>
              </a:spcBef>
              <a:buClr>
                <a:srgbClr val="006699"/>
              </a:buClr>
              <a:defRPr/>
            </a:pPr>
            <a:r>
              <a:rPr lang="cs-CZ" sz="2000" dirty="0">
                <a:solidFill>
                  <a:srgbClr val="004992"/>
                </a:solidFill>
              </a:rPr>
              <a:t>Všichni tito spisovatelé měli diagnostikovanou</a:t>
            </a:r>
            <a:br>
              <a:rPr lang="en-US" sz="2000" dirty="0">
                <a:solidFill>
                  <a:srgbClr val="004992"/>
                </a:solidFill>
              </a:rPr>
            </a:br>
            <a:r>
              <a:rPr lang="cs-CZ" sz="2000" dirty="0">
                <a:solidFill>
                  <a:srgbClr val="004992"/>
                </a:solidFill>
              </a:rPr>
              <a:t>duševní poruchu, dva z nich trpěli psychotickými</a:t>
            </a:r>
            <a:br>
              <a:rPr lang="en-US" sz="2000" dirty="0">
                <a:solidFill>
                  <a:srgbClr val="004992"/>
                </a:solidFill>
              </a:rPr>
            </a:br>
            <a:r>
              <a:rPr lang="cs-CZ" sz="2000" dirty="0">
                <a:solidFill>
                  <a:srgbClr val="004992"/>
                </a:solidFill>
              </a:rPr>
              <a:t>příznaky</a:t>
            </a: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8</a:t>
            </a:fld>
            <a:endParaRPr lang="de-DE" alt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47316826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Slavný = Dokonalý?</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9</a:t>
            </a:fld>
            <a:endParaRPr lang="de-DE" altLang="de-DE">
              <a:latin typeface="+mn-lt"/>
              <a:ea typeface="+mn-ea"/>
            </a:endParaRPr>
          </a:p>
        </p:txBody>
      </p:sp>
      <p:graphicFrame>
        <p:nvGraphicFramePr>
          <p:cNvPr id="6" name="Group 41"/>
          <p:cNvGraphicFramePr>
            <a:graphicFrameLocks/>
          </p:cNvGraphicFramePr>
          <p:nvPr>
            <p:extLst>
              <p:ext uri="{D42A27DB-BD31-4B8C-83A1-F6EECF244321}">
                <p14:modId xmlns:p14="http://schemas.microsoft.com/office/powerpoint/2010/main" val="4252651542"/>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i="0" u="none" dirty="0">
                          <a:solidFill>
                            <a:srgbClr val="333333"/>
                          </a:solidFill>
                          <a:latin typeface="+mn-lt"/>
                          <a:ea typeface="+mn-ea"/>
                          <a:cs typeface="+mn-cs"/>
                        </a:rPr>
                        <a:t>Fjodor Dostojevskij</a:t>
                      </a:r>
                    </a:p>
                    <a:p>
                      <a:pPr marL="342900" indent="-342900">
                        <a:buFont typeface="Arial" pitchFamily="34" charset="0"/>
                        <a:buNone/>
                      </a:pPr>
                      <a:r>
                        <a:rPr lang="de-DE" sz="1800" b="0" i="0" u="none" dirty="0">
                          <a:solidFill>
                            <a:srgbClr val="333333"/>
                          </a:solidFill>
                          <a:latin typeface="+mn-l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a:solidFill>
                            <a:srgbClr val="333333"/>
                          </a:solidFill>
                          <a:latin typeface="+mn-lt"/>
                          <a:ea typeface="+mn-ea"/>
                          <a:cs typeface="+mn-cs"/>
                        </a:rPr>
                        <a:t>Fjodor Dostojevskij je jedním z nejvýznamnějších ruských spisovatelů a je považován za jednoho z nejlepších psychologů ve světové literatuře. Dostojevskij trpěl epilepsií a jednu dobu byl patologickým hráčem. Na konci svého života byl Dostojevskij finančně zabezpečen a uznáván za to, čeho v životě dosáhl.</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i="0" u="none" dirty="0">
                          <a:solidFill>
                            <a:srgbClr val="333333"/>
                          </a:solidFill>
                          <a:latin typeface="+mn-lt"/>
                          <a:ea typeface="+mn-ea"/>
                          <a:cs typeface="+mn-cs"/>
                        </a:rPr>
                        <a:t>Ernest Hemingway</a:t>
                      </a:r>
                    </a:p>
                    <a:p>
                      <a:pPr marL="342900" indent="-342900">
                        <a:buFont typeface="Arial" pitchFamily="34" charset="0"/>
                        <a:buNone/>
                      </a:pPr>
                      <a:r>
                        <a:rPr lang="de-DE" sz="1800" b="0" i="0" u="none" dirty="0">
                          <a:solidFill>
                            <a:srgbClr val="333333"/>
                          </a:solidFill>
                          <a:latin typeface="+mn-lt"/>
                          <a:ea typeface="+mn-ea"/>
                          <a:cs typeface="+mn-cs"/>
                        </a:rPr>
                        <a:t>(1899-1961)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b="0" i="0" u="none">
                          <a:solidFill>
                            <a:srgbClr val="333333"/>
                          </a:solidFill>
                          <a:latin typeface="+mn-lt"/>
                          <a:ea typeface="+mn-ea"/>
                          <a:cs typeface="+mn-cs"/>
                        </a:rPr>
                        <a:t>Hemingway je považován za jednoho z neúspěšnějších amerických spisovatelů 20.století. V roce 1954 získal Nobelovu cenu za literaturu. Během svého života míval období deprese a těžkého pití. Existuje podezření, že trpěl bipolární afektivní poruchou.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dirty="0">
                          <a:solidFill>
                            <a:srgbClr val="333333"/>
                          </a:solidFill>
                          <a:latin typeface="+mn-lt"/>
                          <a:ea typeface="+mn-ea"/>
                          <a:cs typeface="+mn-cs"/>
                        </a:rPr>
                        <a:t>Friedrich Hölderlin</a:t>
                      </a:r>
                    </a:p>
                    <a:p>
                      <a:pPr marL="342900" indent="-342900">
                        <a:buFont typeface="Arial" pitchFamily="34" charset="0"/>
                        <a:buNone/>
                      </a:pPr>
                      <a:r>
                        <a:rPr lang="de-DE" sz="1800" b="0" i="0" u="none" dirty="0">
                          <a:solidFill>
                            <a:srgbClr val="333333"/>
                          </a:solidFill>
                          <a:latin typeface="+mn-lt"/>
                          <a:ea typeface="+mn-ea"/>
                          <a:cs typeface="+mn-cs"/>
                        </a:rPr>
                        <a:t>(1770-1843)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Hölderlin vytvářel přehnanou představu “génia a šílence”. Byl to jeden z nevýznamnějších německých romantických básníků, spolu s Goethem a Schillerem. Dnes by byla Hölderlinovi velmi pravděpodobně diagnostikována schizofrenie nebo psychóza.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je </a:t>
                      </a:r>
                      <a:r>
                        <a:rPr kumimoji="0" lang="en-US" sz="1800" b="0" i="0" u="none" strike="noStrike" cap="none" normalizeH="0" baseline="0" dirty="0" err="1">
                          <a:ln>
                            <a:noFill/>
                          </a:ln>
                          <a:solidFill>
                            <a:srgbClr val="333333"/>
                          </a:solidFill>
                          <a:effectLst/>
                          <a:latin typeface="+mn-lt"/>
                          <a:ea typeface="+mn-ea"/>
                          <a:cs typeface="+mn-cs"/>
                        </a:rPr>
                        <a:t>jedním</a:t>
                      </a:r>
                      <a:r>
                        <a:rPr kumimoji="0" lang="en-US" sz="1800" b="0" i="0" u="none" strike="noStrike" cap="none" normalizeH="0" baseline="0" dirty="0">
                          <a:ln>
                            <a:noFill/>
                          </a:ln>
                          <a:solidFill>
                            <a:srgbClr val="333333"/>
                          </a:solidFill>
                          <a:effectLst/>
                          <a:latin typeface="+mn-lt"/>
                          <a:ea typeface="+mn-ea"/>
                          <a:cs typeface="+mn-cs"/>
                        </a:rPr>
                        <a:t> z </a:t>
                      </a:r>
                      <a:r>
                        <a:rPr kumimoji="0" lang="en-US" sz="1800" b="0" i="0" u="none" strike="noStrike" cap="none" normalizeH="0" baseline="0" dirty="0" err="1">
                          <a:ln>
                            <a:noFill/>
                          </a:ln>
                          <a:solidFill>
                            <a:srgbClr val="333333"/>
                          </a:solidFill>
                          <a:effectLst/>
                          <a:latin typeface="+mn-lt"/>
                          <a:ea typeface="+mn-ea"/>
                          <a:cs typeface="+mn-cs"/>
                        </a:rPr>
                        <a:t>nejčtenějších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anglických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spisovatelů</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Mezi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neslavnější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patří</a:t>
                      </a:r>
                      <a:r>
                        <a:rPr kumimoji="0" lang="en-US" sz="1800" b="0" i="0" u="none" strike="noStrike" cap="none" normalizeH="0" baseline="0">
                          <a:ln>
                            <a:noFill/>
                          </a:ln>
                          <a:solidFill>
                            <a:srgbClr val="333333"/>
                          </a:solidFill>
                          <a:effectLst/>
                          <a:latin typeface="+mn-lt"/>
                          <a:ea typeface="+mn-ea"/>
                          <a:cs typeface="+mn-cs"/>
                        </a:rPr>
                        <a:t> “Oliver Twist” a “Vánoční koleda”. </a:t>
                      </a:r>
                      <a:r>
                        <a:rPr kumimoji="0" lang="en-US" sz="1800" b="0" i="0" u="none" strike="noStrike" cap="none" normalizeH="0" baseline="0" dirty="0" err="1">
                          <a:ln>
                            <a:noFill/>
                          </a:ln>
                          <a:solidFill>
                            <a:srgbClr val="333333"/>
                          </a:solidFill>
                          <a:effectLst/>
                          <a:latin typeface="+mn-lt"/>
                          <a:ea typeface="+mn-ea"/>
                          <a:cs typeface="+mn-cs"/>
                        </a:rPr>
                        <a:t>Míval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období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mánie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deprese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dnes</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zřejmě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dostal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diagnózu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bipolární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poruchy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Který z těchto obrazů namaloval člověk, trpící příznaky psychózy?</a:t>
            </a:r>
            <a:endParaRPr lang="de-DE"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5" name="Slide Number Placeholder 4"/>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10</a:t>
            </a:fld>
            <a:endParaRPr lang="de-DE" altLang="de-DE">
              <a:latin typeface="+mn-lt"/>
              <a:ea typeface="+mn-ea"/>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5"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Který z těchto obrazů měl nejvyšší cenu na aukci?</a:t>
            </a:r>
            <a:endParaRPr lang="de-DE"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5" name="Slide Number Placeholder 4"/>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11</a:t>
            </a:fld>
            <a:endParaRPr lang="de-DE" altLang="de-DE">
              <a:latin typeface="+mn-lt"/>
              <a:ea typeface="+mn-ea"/>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mn-lt"/>
                <a:ea typeface="+mn-ea"/>
                <a:cs typeface="+mn-cs"/>
              </a:rPr>
              <a:t>Téměř 100 milionů Euro</a:t>
            </a:r>
            <a:endParaRPr lang="de-DE" sz="1800" dirty="0">
              <a:solidFill>
                <a:srgbClr val="004992"/>
              </a:solidFill>
              <a:latin typeface="+mn-lt"/>
              <a:ea typeface="+mn-ea"/>
              <a:cs typeface="+mn-cs"/>
            </a:endParaRPr>
          </a:p>
        </p:txBody>
      </p:sp>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38923"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Který z těchto obrazů měl nejvyšší cenu na aukci?</a:t>
            </a:r>
            <a:endParaRPr lang="de-DE"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5" name="Slide Number Placeholder 4"/>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12</a:t>
            </a:fld>
            <a:endParaRPr lang="de-DE" altLang="de-DE">
              <a:latin typeface="+mn-lt"/>
              <a:ea typeface="+mn-ea"/>
            </a:endParaRPr>
          </a:p>
        </p:txBody>
      </p:sp>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Euro</a:t>
            </a:r>
            <a:endParaRPr lang="de-DE" sz="1800" dirty="0">
              <a:solidFill>
                <a:srgbClr val="004992"/>
              </a:solidFill>
              <a:latin typeface="+mn-lt"/>
              <a:ea typeface="+mn-ea"/>
              <a:cs typeface="+mn-cs"/>
            </a:endParaRPr>
          </a:p>
        </p:txBody>
      </p:sp>
      <p:sp>
        <p:nvSpPr>
          <p:cNvPr id="22"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Přibližně 10.000 Euro</a:t>
            </a:r>
            <a:endParaRPr lang="de-DE" sz="1800" dirty="0">
              <a:solidFill>
                <a:srgbClr val="004992"/>
              </a:solidFill>
              <a:latin typeface="+mn-lt"/>
              <a:ea typeface="+mn-ea"/>
              <a:cs typeface="+mn-cs"/>
            </a:endParaRPr>
          </a:p>
        </p:txBody>
      </p:sp>
      <p:sp>
        <p:nvSpPr>
          <p:cNvPr id="23"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milionů Euro</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el 1"/>
          <p:cNvSpPr>
            <a:spLocks noGrp="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Edvard Munch</a:t>
            </a:r>
          </a:p>
        </p:txBody>
      </p:sp>
      <p:sp>
        <p:nvSpPr>
          <p:cNvPr id="3"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defRPr/>
            </a:pPr>
            <a:r>
              <a:rPr lang="cs-CZ" sz="2000" dirty="0">
                <a:solidFill>
                  <a:srgbClr val="333333"/>
                </a:solidFill>
              </a:rPr>
              <a:t>Neznámý kupec byl ochoten za </a:t>
            </a:r>
            <a:r>
              <a:rPr lang="cs-CZ" sz="2000">
                <a:solidFill>
                  <a:srgbClr val="333333"/>
                </a:solidFill>
              </a:rPr>
              <a:t>obraz “Výkřik</a:t>
            </a:r>
            <a:r>
              <a:rPr lang="de-DE" sz="2000">
                <a:solidFill>
                  <a:srgbClr val="333333"/>
                </a:solidFill>
              </a:rPr>
              <a:t>” </a:t>
            </a:r>
            <a:r>
              <a:rPr lang="cs-CZ" sz="2000" dirty="0">
                <a:solidFill>
                  <a:srgbClr val="333333"/>
                </a:solidFill>
              </a:rPr>
              <a:t>zaplatit kolem </a:t>
            </a:r>
            <a:r>
              <a:rPr lang="en-US" sz="2000" dirty="0">
                <a:solidFill>
                  <a:srgbClr val="333333"/>
                </a:solidFill>
              </a:rPr>
              <a:t>100</a:t>
            </a:r>
            <a:r>
              <a:rPr lang="cs-CZ" sz="2000" dirty="0">
                <a:solidFill>
                  <a:srgbClr val="333333"/>
                </a:solidFill>
              </a:rPr>
              <a:t> milionů Euro</a:t>
            </a:r>
            <a:r>
              <a:rPr lang="en-US" sz="2000" dirty="0">
                <a:solidFill>
                  <a:srgbClr val="333333"/>
                </a:solidFill>
              </a:rPr>
              <a:t>. </a:t>
            </a:r>
            <a:r>
              <a:rPr lang="cs-CZ" sz="2000" dirty="0">
                <a:solidFill>
                  <a:srgbClr val="333333"/>
                </a:solidFill>
              </a:rPr>
              <a:t>To z něj dělá jeden z nejdražších obrazů na světě</a:t>
            </a:r>
            <a:r>
              <a:rPr lang="en-US" sz="2000" dirty="0">
                <a:solidFill>
                  <a:srgbClr val="333333"/>
                </a:solidFill>
              </a:rPr>
              <a:t>.</a:t>
            </a:r>
          </a:p>
          <a:p>
            <a:pPr marL="342900" indent="-342900">
              <a:buClr>
                <a:srgbClr val="333333"/>
              </a:buClr>
              <a:buFont typeface="WingDings"/>
              <a:buChar char=""/>
              <a:defRPr/>
            </a:pPr>
            <a:r>
              <a:rPr lang="cs-CZ" sz="2000" dirty="0">
                <a:solidFill>
                  <a:srgbClr val="333333"/>
                </a:solidFill>
              </a:rPr>
              <a:t>Malíř, </a:t>
            </a:r>
            <a:r>
              <a:rPr lang="en-US" sz="2000" dirty="0" err="1">
                <a:solidFill>
                  <a:srgbClr val="333333"/>
                </a:solidFill>
              </a:rPr>
              <a:t>Edvard</a:t>
            </a:r>
            <a:r>
              <a:rPr lang="en-US" sz="2000" dirty="0">
                <a:solidFill>
                  <a:srgbClr val="333333"/>
                </a:solidFill>
              </a:rPr>
              <a:t> Munch, </a:t>
            </a:r>
            <a:r>
              <a:rPr lang="cs-CZ" sz="2000" dirty="0">
                <a:solidFill>
                  <a:srgbClr val="333333"/>
                </a:solidFill>
              </a:rPr>
              <a:t>pravděpodobně trpěl bipolární poruchou</a:t>
            </a:r>
            <a:r>
              <a:rPr lang="en-US" sz="2000" dirty="0">
                <a:solidFill>
                  <a:srgbClr val="333333"/>
                </a:solidFill>
              </a:rPr>
              <a:t>:</a:t>
            </a:r>
            <a:endParaRPr lang="de-DE" sz="2000" dirty="0">
              <a:solidFill>
                <a:srgbClr val="333333"/>
              </a:solidFill>
            </a:endParaRPr>
          </a:p>
          <a:p>
            <a:pPr marL="774827" lvl="3" indent="-342900">
              <a:spcBef>
                <a:spcPts val="1999"/>
              </a:spcBef>
              <a:buClr>
                <a:srgbClr val="333333"/>
              </a:buClr>
              <a:buFont typeface="WingDings"/>
              <a:buChar char=""/>
              <a:defRPr/>
            </a:pPr>
            <a:r>
              <a:rPr lang="cs-CZ" sz="2000" dirty="0">
                <a:solidFill>
                  <a:srgbClr val="333333"/>
                </a:solidFill>
              </a:rPr>
              <a:t>Měl příznaky mánie, deprese a bludy</a:t>
            </a:r>
            <a:endParaRPr lang="de-DE" sz="2000" dirty="0">
              <a:solidFill>
                <a:srgbClr val="333333"/>
              </a:solidFill>
            </a:endParaRPr>
          </a:p>
          <a:p>
            <a:pPr marL="774827" lvl="3" indent="-342900">
              <a:spcBef>
                <a:spcPts val="1999"/>
              </a:spcBef>
              <a:buClr>
                <a:srgbClr val="333333"/>
              </a:buClr>
              <a:buFont typeface="WingDings"/>
              <a:buChar char=""/>
              <a:defRPr/>
            </a:pPr>
            <a:r>
              <a:rPr lang="cs-CZ" sz="2000" dirty="0">
                <a:solidFill>
                  <a:srgbClr val="333333"/>
                </a:solidFill>
              </a:rPr>
              <a:t>Kvůli svým příznakům byl </a:t>
            </a:r>
            <a:r>
              <a:rPr lang="en-US" sz="2000" dirty="0">
                <a:solidFill>
                  <a:srgbClr val="333333"/>
                </a:solidFill>
              </a:rPr>
              <a:t>Munch </a:t>
            </a:r>
            <a:r>
              <a:rPr lang="cs-CZ" sz="2000" dirty="0">
                <a:solidFill>
                  <a:srgbClr val="333333"/>
                </a:solidFill>
              </a:rPr>
              <a:t>pacientem psychiatrického zařízení déle než 8 měsíců</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13</a:t>
            </a:fld>
            <a:endParaRPr lang="de-DE" altLang="de-DE">
              <a:latin typeface="+mn-lt"/>
              <a:ea typeface="+mn-ea"/>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el 1"/>
          <p:cNvSpPr>
            <a:spLocks noGrp="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Steffen Moritz</a:t>
            </a:r>
          </a:p>
        </p:txBody>
      </p:sp>
      <p:sp>
        <p:nvSpPr>
          <p:cNvPr id="40963"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cs-CZ" altLang="de-DE" sz="2000" dirty="0">
                <a:solidFill>
                  <a:srgbClr val="333333"/>
                </a:solidFill>
              </a:rPr>
              <a:t>Tento obraz má pouze emoční hodnotu pro svého autora.</a:t>
            </a:r>
            <a:endParaRPr lang="de-DE" altLang="de-DE" sz="2000" dirty="0">
              <a:solidFill>
                <a:srgbClr val="333333"/>
              </a:solidFill>
            </a:endParaRPr>
          </a:p>
          <a:p>
            <a:pPr marL="342900" indent="-342900">
              <a:buClr>
                <a:srgbClr val="333333"/>
              </a:buClr>
              <a:buFont typeface="WingDings"/>
              <a:buChar char=""/>
            </a:pPr>
            <a:r>
              <a:rPr lang="cs-CZ" altLang="de-DE" sz="2000" dirty="0">
                <a:solidFill>
                  <a:srgbClr val="333333"/>
                </a:solidFill>
              </a:rPr>
              <a:t>Namaloval jej ve věku 16 let profesor </a:t>
            </a:r>
            <a:r>
              <a:rPr lang="en-US" altLang="de-DE" sz="2000" dirty="0">
                <a:solidFill>
                  <a:srgbClr val="333333"/>
                </a:solidFill>
              </a:rPr>
              <a:t>Dr. Steffen Moritz:</a:t>
            </a:r>
          </a:p>
          <a:p>
            <a:pPr marL="774827" lvl="3" indent="-342900">
              <a:spcBef>
                <a:spcPts val="1999"/>
              </a:spcBef>
              <a:buClr>
                <a:srgbClr val="333333"/>
              </a:buClr>
              <a:buFont typeface="WingDings"/>
              <a:buChar char=""/>
            </a:pPr>
            <a:r>
              <a:rPr lang="cs-CZ" altLang="de-DE" sz="2000" dirty="0">
                <a:solidFill>
                  <a:srgbClr val="333333"/>
                </a:solidFill>
              </a:rPr>
              <a:t>Je psychologem a vedoucím výzkumné </a:t>
            </a:r>
            <a:r>
              <a:rPr lang="cs-CZ" altLang="de-DE" sz="2000">
                <a:solidFill>
                  <a:srgbClr val="333333"/>
                </a:solidFill>
              </a:rPr>
              <a:t>skupiny “Klinická neuropsychologie</a:t>
            </a:r>
            <a:r>
              <a:rPr lang="de-DE" altLang="de-DE" sz="2000">
                <a:solidFill>
                  <a:srgbClr val="333333"/>
                </a:solidFill>
              </a:rPr>
              <a:t>”</a:t>
            </a:r>
            <a:r>
              <a:rPr lang="en-US" altLang="de-DE" sz="2000">
                <a:solidFill>
                  <a:srgbClr val="333333"/>
                </a:solidFill>
              </a:rPr>
              <a:t> </a:t>
            </a:r>
            <a:r>
              <a:rPr lang="cs-CZ" altLang="de-DE" sz="2000" dirty="0">
                <a:solidFill>
                  <a:srgbClr val="333333"/>
                </a:solidFill>
              </a:rPr>
              <a:t>na psychiatrickém oddělení Univerzitní nemocnice </a:t>
            </a:r>
            <a:r>
              <a:rPr lang="en-US" altLang="de-DE" sz="2000" dirty="0">
                <a:solidFill>
                  <a:srgbClr val="333333"/>
                </a:solidFill>
              </a:rPr>
              <a:t>Hamburg Eppendorf</a:t>
            </a:r>
            <a:endParaRPr lang="de-DE" altLang="de-DE" sz="2000" dirty="0">
              <a:solidFill>
                <a:srgbClr val="333333"/>
              </a:solidFill>
            </a:endParaRPr>
          </a:p>
          <a:p>
            <a:pPr marL="774827" lvl="3" indent="-342900">
              <a:spcBef>
                <a:spcPts val="1999"/>
              </a:spcBef>
              <a:buClr>
                <a:srgbClr val="333333"/>
              </a:buClr>
              <a:buFont typeface="WingDings"/>
              <a:buChar char=""/>
            </a:pPr>
            <a:r>
              <a:rPr lang="en-US" altLang="de-DE" sz="2000" dirty="0">
                <a:solidFill>
                  <a:srgbClr val="333333"/>
                </a:solidFill>
              </a:rPr>
              <a:t>Steffen Moritz </a:t>
            </a:r>
            <a:r>
              <a:rPr lang="cs-CZ" altLang="de-DE" sz="2000" dirty="0">
                <a:solidFill>
                  <a:srgbClr val="333333"/>
                </a:solidFill>
              </a:rPr>
              <a:t>nebyl nikdy léčen na psychiatrii</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14</a:t>
            </a:fld>
            <a:endParaRPr lang="de-DE" altLang="de-DE">
              <a:latin typeface="+mn-lt"/>
              <a:ea typeface="+mn-ea"/>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el 1"/>
          <p:cNvSpPr>
            <a:spLocks noGrp="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Vincent van Gogh</a:t>
            </a:r>
          </a:p>
        </p:txBody>
      </p:sp>
      <p:sp>
        <p:nvSpPr>
          <p:cNvPr id="41987"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cs-CZ" altLang="de-DE" sz="2000">
                <a:solidFill>
                  <a:srgbClr val="333333"/>
                </a:solidFill>
              </a:rPr>
              <a:t>Obraz </a:t>
            </a:r>
            <a:r>
              <a:rPr lang="en-US" altLang="de-DE" sz="2000">
                <a:solidFill>
                  <a:srgbClr val="333333"/>
                </a:solidFill>
              </a:rPr>
              <a:t>“Park </a:t>
            </a:r>
            <a:r>
              <a:rPr lang="cs-CZ" altLang="de-DE" sz="2000">
                <a:solidFill>
                  <a:srgbClr val="333333"/>
                </a:solidFill>
              </a:rPr>
              <a:t>nemocnice </a:t>
            </a:r>
            <a:r>
              <a:rPr lang="en-US" altLang="de-DE" sz="2000">
                <a:solidFill>
                  <a:srgbClr val="333333"/>
                </a:solidFill>
              </a:rPr>
              <a:t>Saint-Paul” </a:t>
            </a:r>
            <a:r>
              <a:rPr lang="cs-CZ" altLang="de-DE" sz="2000" dirty="0">
                <a:solidFill>
                  <a:srgbClr val="333333"/>
                </a:solidFill>
              </a:rPr>
              <a:t>má hodnotu kolem </a:t>
            </a:r>
            <a:r>
              <a:rPr lang="en-US" altLang="de-DE" sz="2000" dirty="0">
                <a:solidFill>
                  <a:srgbClr val="333333"/>
                </a:solidFill>
              </a:rPr>
              <a:t>25 </a:t>
            </a:r>
            <a:r>
              <a:rPr lang="cs-CZ" altLang="de-DE" sz="2000" dirty="0">
                <a:solidFill>
                  <a:srgbClr val="333333"/>
                </a:solidFill>
              </a:rPr>
              <a:t>milionů Euro.</a:t>
            </a:r>
            <a:endParaRPr lang="en-US" altLang="de-DE" sz="2000" dirty="0">
              <a:solidFill>
                <a:srgbClr val="333333"/>
              </a:solidFill>
            </a:endParaRPr>
          </a:p>
          <a:p>
            <a:pPr marL="342900" indent="-342900">
              <a:buClr>
                <a:srgbClr val="333333"/>
              </a:buClr>
              <a:buFont typeface="WingDings"/>
              <a:buChar char=""/>
            </a:pPr>
            <a:r>
              <a:rPr lang="en-US" altLang="de-DE" sz="2000" dirty="0">
                <a:solidFill>
                  <a:srgbClr val="333333"/>
                </a:solidFill>
              </a:rPr>
              <a:t>Van Gogh </a:t>
            </a:r>
            <a:r>
              <a:rPr lang="cs-CZ" altLang="de-DE" sz="2000" dirty="0">
                <a:solidFill>
                  <a:srgbClr val="333333"/>
                </a:solidFill>
              </a:rPr>
              <a:t>jej namaloval v roce </a:t>
            </a:r>
            <a:r>
              <a:rPr lang="en-US" altLang="de-DE" sz="2000" dirty="0">
                <a:solidFill>
                  <a:srgbClr val="333333"/>
                </a:solidFill>
              </a:rPr>
              <a:t>1889</a:t>
            </a:r>
            <a:r>
              <a:rPr lang="cs-CZ" altLang="de-DE" sz="2000" dirty="0">
                <a:solidFill>
                  <a:srgbClr val="333333"/>
                </a:solidFill>
              </a:rPr>
              <a:t>, během své hospitalizace v psychiatrické nemocnici </a:t>
            </a:r>
            <a:r>
              <a:rPr lang="en-US" altLang="de-DE" sz="2000" dirty="0">
                <a:solidFill>
                  <a:srgbClr val="333333"/>
                </a:solidFill>
              </a:rPr>
              <a:t>Saint-Paul </a:t>
            </a:r>
            <a:r>
              <a:rPr lang="cs-CZ" altLang="de-DE" sz="2000" dirty="0">
                <a:solidFill>
                  <a:srgbClr val="333333"/>
                </a:solidFill>
              </a:rPr>
              <a:t>ve Francii</a:t>
            </a:r>
            <a:r>
              <a:rPr lang="en-US" altLang="de-DE" sz="2000" dirty="0">
                <a:solidFill>
                  <a:srgbClr val="333333"/>
                </a:solidFill>
              </a:rPr>
              <a:t>:</a:t>
            </a:r>
          </a:p>
          <a:p>
            <a:pPr marL="774827" lvl="3" indent="-342900">
              <a:spcBef>
                <a:spcPts val="1999"/>
              </a:spcBef>
              <a:buClr>
                <a:srgbClr val="333333"/>
              </a:buClr>
              <a:buFont typeface="WingDings"/>
              <a:buChar char=""/>
            </a:pPr>
            <a:r>
              <a:rPr lang="en-US" altLang="de-DE" sz="2000" dirty="0">
                <a:solidFill>
                  <a:srgbClr val="333333"/>
                </a:solidFill>
              </a:rPr>
              <a:t>Van Gogh </a:t>
            </a:r>
            <a:r>
              <a:rPr lang="cs-CZ" altLang="de-DE" sz="2000" dirty="0">
                <a:solidFill>
                  <a:srgbClr val="333333"/>
                </a:solidFill>
              </a:rPr>
              <a:t>měl těžké výkyvy nálady, sklon k sebepoškozování, trpěl úzkostní, bludy a halucinacemi</a:t>
            </a:r>
          </a:p>
          <a:p>
            <a:pPr marL="774827" lvl="3" indent="-342900">
              <a:spcBef>
                <a:spcPts val="1999"/>
              </a:spcBef>
              <a:buClr>
                <a:srgbClr val="333333"/>
              </a:buClr>
              <a:buFont typeface="WingDings"/>
              <a:buChar char=""/>
            </a:pPr>
            <a:r>
              <a:rPr lang="cs-CZ" altLang="de-DE" sz="2000" dirty="0">
                <a:solidFill>
                  <a:srgbClr val="333333"/>
                </a:solidFill>
              </a:rPr>
              <a:t>Z dnešního pohledu by mu byla pravděpodobně diagnostikována psychóza nebo bipolární</a:t>
            </a:r>
            <a:r>
              <a:rPr lang="en-US" altLang="de-DE" sz="2000" dirty="0">
                <a:solidFill>
                  <a:srgbClr val="333333"/>
                </a:solidFill>
              </a:rPr>
              <a:t> </a:t>
            </a:r>
            <a:r>
              <a:rPr lang="cs-CZ" altLang="de-DE" sz="2000" dirty="0">
                <a:solidFill>
                  <a:srgbClr val="333333"/>
                </a:solidFill>
              </a:rPr>
              <a:t>porucha</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15</a:t>
            </a:fld>
            <a:endParaRPr lang="de-DE" altLang="de-DE">
              <a:latin typeface="+mn-lt"/>
              <a:ea typeface="+mn-ea"/>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el 1"/>
          <p:cNvSpPr>
            <a:spLocks noGrp="1"/>
          </p:cNvSpPr>
          <p:nvPr>
            <p:ph type="title"/>
          </p:nvPr>
        </p:nvSpPr>
        <p:spPr/>
        <p:txBody>
          <a:bodyPr vert="horz" lIns="0" tIns="0" rIns="0" bIns="0" rtlCol="0" anchor="t">
            <a:spAutoFit/>
          </a:bodyPr>
          <a:lstStyle/>
          <a:p>
            <a:pPr defTabSz="914377">
              <a:spcBef>
                <a:spcPts val="0"/>
              </a:spcBef>
            </a:pPr>
            <a:r>
              <a:rPr lang="nn-NO" altLang="de-DE" sz="3600">
                <a:latin typeface="+mn-lt"/>
                <a:ea typeface="+mn-ea"/>
                <a:cs typeface="+mn-cs"/>
              </a:rPr>
              <a:t>Ringo Starr (bubeník skupiny Beatles)</a:t>
            </a:r>
            <a:endParaRPr lang="de-DE" altLang="de-DE" sz="3600">
              <a:latin typeface="+mn-lt"/>
              <a:ea typeface="+mn-ea"/>
              <a:cs typeface="+mn-cs"/>
            </a:endParaRPr>
          </a:p>
        </p:txBody>
      </p:sp>
      <p:sp>
        <p:nvSpPr>
          <p:cNvPr id="43011" name="Inhaltsplatzhalter 2"/>
          <p:cNvSpPr>
            <a:spLocks noGrp="1"/>
          </p:cNvSpPr>
          <p:nvPr>
            <p:ph idx="1"/>
          </p:nvPr>
        </p:nvSpPr>
        <p:spPr>
          <a:xfrm>
            <a:off x="408955" y="2204864"/>
            <a:ext cx="5303520" cy="4248000"/>
          </a:xfrm>
        </p:spPr>
        <p:txBody>
          <a:bodyPr>
            <a:noAutofit/>
          </a:bodyPr>
          <a:lstStyle/>
          <a:p>
            <a:pPr marL="342900" indent="-342900">
              <a:buClr>
                <a:srgbClr val="333333"/>
              </a:buClr>
              <a:buFont typeface="WingDings"/>
              <a:buChar char=""/>
            </a:pPr>
            <a:r>
              <a:rPr lang="en-US" altLang="de-DE" sz="2000" dirty="0">
                <a:solidFill>
                  <a:srgbClr val="333333"/>
                </a:solidFill>
              </a:rPr>
              <a:t>Ringo Starr, </a:t>
            </a:r>
            <a:r>
              <a:rPr lang="cs-CZ" altLang="de-DE" sz="2000" dirty="0">
                <a:solidFill>
                  <a:srgbClr val="333333"/>
                </a:solidFill>
              </a:rPr>
              <a:t>který se proslavil jako bubeník skupiny </a:t>
            </a:r>
            <a:r>
              <a:rPr lang="en-US" altLang="de-DE" sz="2000" dirty="0">
                <a:solidFill>
                  <a:srgbClr val="333333"/>
                </a:solidFill>
              </a:rPr>
              <a:t>Beatles, </a:t>
            </a:r>
            <a:r>
              <a:rPr lang="cs-CZ" altLang="de-DE" sz="2000" dirty="0">
                <a:solidFill>
                  <a:srgbClr val="333333"/>
                </a:solidFill>
              </a:rPr>
              <a:t>začal také od roku </a:t>
            </a:r>
            <a:r>
              <a:rPr lang="en-US" altLang="de-DE" sz="2000" dirty="0">
                <a:solidFill>
                  <a:srgbClr val="333333"/>
                </a:solidFill>
              </a:rPr>
              <a:t>2005</a:t>
            </a:r>
            <a:r>
              <a:rPr lang="cs-CZ" altLang="de-DE" sz="2000" dirty="0">
                <a:solidFill>
                  <a:srgbClr val="333333"/>
                </a:solidFill>
              </a:rPr>
              <a:t> malovat</a:t>
            </a:r>
            <a:r>
              <a:rPr lang="en-US" altLang="de-DE" sz="2000" dirty="0">
                <a:solidFill>
                  <a:srgbClr val="333333"/>
                </a:solidFill>
              </a:rPr>
              <a:t>:</a:t>
            </a:r>
            <a:endParaRPr lang="de-DE" altLang="de-DE" sz="2000" dirty="0">
              <a:solidFill>
                <a:srgbClr val="333333"/>
              </a:solidFill>
            </a:endParaRPr>
          </a:p>
          <a:p>
            <a:pPr marL="342900" lvl="1" indent="-342900">
              <a:spcBef>
                <a:spcPts val="1999"/>
              </a:spcBef>
              <a:buClr>
                <a:srgbClr val="333333"/>
              </a:buClr>
              <a:buFont typeface="WingDings"/>
              <a:buChar char=""/>
            </a:pPr>
            <a:r>
              <a:rPr lang="cs-CZ" altLang="de-DE" sz="2000" dirty="0">
                <a:solidFill>
                  <a:srgbClr val="333333"/>
                </a:solidFill>
              </a:rPr>
              <a:t>Obraz </a:t>
            </a:r>
            <a:r>
              <a:rPr lang="en-US" altLang="de-DE" sz="2000" dirty="0">
                <a:solidFill>
                  <a:srgbClr val="333333"/>
                </a:solidFill>
              </a:rPr>
              <a:t>“</a:t>
            </a:r>
            <a:r>
              <a:rPr lang="de-DE" altLang="de-DE" sz="2000" dirty="0">
                <a:solidFill>
                  <a:srgbClr val="333333"/>
                </a:solidFill>
              </a:rPr>
              <a:t>Timberland</a:t>
            </a:r>
            <a:r>
              <a:rPr lang="en-US" altLang="de-DE" sz="2000" dirty="0">
                <a:solidFill>
                  <a:srgbClr val="333333"/>
                </a:solidFill>
              </a:rPr>
              <a:t>”</a:t>
            </a:r>
            <a:r>
              <a:rPr lang="de-DE" altLang="de-DE" sz="2000" dirty="0">
                <a:solidFill>
                  <a:srgbClr val="333333"/>
                </a:solidFill>
              </a:rPr>
              <a:t> </a:t>
            </a:r>
            <a:r>
              <a:rPr lang="cs-CZ" altLang="de-DE" sz="2000" dirty="0">
                <a:solidFill>
                  <a:srgbClr val="333333"/>
                </a:solidFill>
              </a:rPr>
              <a:t>vznikl v roce </a:t>
            </a:r>
            <a:r>
              <a:rPr lang="de-DE" altLang="de-DE" sz="2000" dirty="0">
                <a:solidFill>
                  <a:srgbClr val="333333"/>
                </a:solidFill>
              </a:rPr>
              <a:t>2013</a:t>
            </a:r>
          </a:p>
          <a:p>
            <a:pPr marL="342900" lvl="1" indent="-342900">
              <a:spcBef>
                <a:spcPts val="1999"/>
              </a:spcBef>
              <a:buClr>
                <a:srgbClr val="333333"/>
              </a:buClr>
              <a:buFont typeface="WingDings"/>
              <a:buChar char=""/>
            </a:pPr>
            <a:r>
              <a:rPr lang="cs-CZ" altLang="de-DE" sz="2000" dirty="0">
                <a:solidFill>
                  <a:srgbClr val="333333"/>
                </a:solidFill>
              </a:rPr>
              <a:t>Jeho obrazy se prodávají za tisíce dolarů</a:t>
            </a:r>
            <a:endParaRPr lang="en-US" altLang="de-DE" sz="2000" dirty="0">
              <a:solidFill>
                <a:srgbClr val="333333"/>
              </a:solidFill>
            </a:endParaRPr>
          </a:p>
          <a:p>
            <a:pPr marL="342900" lvl="1" indent="-342900">
              <a:spcBef>
                <a:spcPts val="1999"/>
              </a:spcBef>
              <a:buClr>
                <a:srgbClr val="333333"/>
              </a:buClr>
              <a:buFont typeface="WingDings"/>
              <a:buChar char=""/>
            </a:pPr>
            <a:r>
              <a:rPr lang="cs-CZ" altLang="de-DE" sz="2000" dirty="0">
                <a:solidFill>
                  <a:srgbClr val="333333"/>
                </a:solidFill>
              </a:rPr>
              <a:t>Pokud je nám známo,</a:t>
            </a:r>
            <a:r>
              <a:rPr lang="de-DE" altLang="de-DE" sz="2000" dirty="0">
                <a:solidFill>
                  <a:srgbClr val="333333"/>
                </a:solidFill>
              </a:rPr>
              <a:t> </a:t>
            </a:r>
            <a:r>
              <a:rPr lang="en-US" altLang="de-DE" sz="2000" dirty="0">
                <a:solidFill>
                  <a:srgbClr val="333333"/>
                </a:solidFill>
              </a:rPr>
              <a:t>Ringo Starr </a:t>
            </a:r>
            <a:r>
              <a:rPr lang="cs-CZ" altLang="de-DE" sz="2000" dirty="0">
                <a:solidFill>
                  <a:srgbClr val="333333"/>
                </a:solidFill>
              </a:rPr>
              <a:t>nikdy netrpěl žádnou psychickou poruchou</a:t>
            </a:r>
            <a:endParaRPr lang="en-US"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16</a:t>
            </a:fld>
            <a:endParaRPr lang="de-DE" altLang="de-DE">
              <a:latin typeface="+mn-lt"/>
              <a:ea typeface="+mn-ea"/>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První závěry</a:t>
            </a:r>
            <a:endParaRPr lang="de-DE" altLang="de-DE" sz="3600">
              <a:latin typeface="+mn-lt"/>
              <a:ea typeface="+mn-ea"/>
              <a:cs typeface="+mn-cs"/>
            </a:endParaRPr>
          </a:p>
        </p:txBody>
      </p:sp>
      <p:sp>
        <p:nvSpPr>
          <p:cNvPr id="44035" name="Inhaltsplatzhalter 2"/>
          <p:cNvSpPr>
            <a:spLocks noGrp="1"/>
          </p:cNvSpPr>
          <p:nvPr>
            <p:ph idx="1"/>
          </p:nvPr>
        </p:nvSpPr>
        <p:spPr/>
        <p:txBody>
          <a:bodyPr>
            <a:noAutofit/>
          </a:bodyPr>
          <a:lstStyle/>
          <a:p>
            <a:pPr marL="342900" indent="-342900">
              <a:buClr>
                <a:srgbClr val="333333"/>
              </a:buClr>
              <a:buFont typeface="WingDings"/>
              <a:buChar char=""/>
            </a:pPr>
            <a:r>
              <a:rPr lang="cs-CZ" altLang="de-DE" sz="2400" dirty="0">
                <a:solidFill>
                  <a:srgbClr val="333333"/>
                </a:solidFill>
              </a:rPr>
              <a:t>To, že člověk trpí duševní poruchou, neznamená, že není schopen vytvářet smysluplné a hodnotné věci</a:t>
            </a:r>
            <a:r>
              <a:rPr lang="en-US" altLang="de-DE" sz="2400" dirty="0">
                <a:solidFill>
                  <a:srgbClr val="333333"/>
                </a:solidFill>
              </a:rPr>
              <a:t>.</a:t>
            </a:r>
            <a:endParaRPr lang="de-DE" altLang="de-DE" sz="2400" dirty="0">
              <a:solidFill>
                <a:srgbClr val="333333"/>
              </a:solidFill>
            </a:endParaRPr>
          </a:p>
          <a:p>
            <a:pPr marL="342900" indent="-342900">
              <a:buClr>
                <a:srgbClr val="333333"/>
              </a:buClr>
              <a:buFont typeface="WingDings"/>
              <a:buChar char=""/>
            </a:pPr>
            <a:r>
              <a:rPr lang="cs-CZ" altLang="de-DE" sz="2400">
                <a:solidFill>
                  <a:srgbClr val="333333"/>
                </a:solidFill>
              </a:rPr>
              <a:t>Duševní </a:t>
            </a:r>
            <a:r>
              <a:rPr lang="cs-CZ" altLang="de-DE" sz="2400" dirty="0">
                <a:solidFill>
                  <a:srgbClr val="333333"/>
                </a:solidFill>
              </a:rPr>
              <a:t>porucha může kreativitu podněcovat, stejně jako brzdit</a:t>
            </a:r>
            <a:r>
              <a:rPr lang="en-US" altLang="de-DE" sz="2400" dirty="0">
                <a:solidFill>
                  <a:srgbClr val="333333"/>
                </a:solidFill>
              </a:rPr>
              <a:t>.</a:t>
            </a:r>
          </a:p>
          <a:p>
            <a:pPr marL="342900" indent="-342900">
              <a:buClr>
                <a:srgbClr val="333333"/>
              </a:buClr>
              <a:buFont typeface="WingDings"/>
              <a:buChar char=""/>
            </a:pPr>
            <a:r>
              <a:rPr lang="cs-CZ" altLang="de-DE" sz="2400" dirty="0">
                <a:solidFill>
                  <a:srgbClr val="333333"/>
                </a:solidFill>
              </a:rPr>
              <a:t>Géniové, jako </a:t>
            </a:r>
            <a:r>
              <a:rPr lang="en-US" altLang="de-DE" sz="2400" dirty="0">
                <a:solidFill>
                  <a:srgbClr val="333333"/>
                </a:solidFill>
              </a:rPr>
              <a:t>Van Gogh, </a:t>
            </a:r>
            <a:r>
              <a:rPr lang="cs-CZ" altLang="de-DE" sz="2400" dirty="0">
                <a:solidFill>
                  <a:srgbClr val="333333"/>
                </a:solidFill>
              </a:rPr>
              <a:t>jehož kreativita nebyla během jeho života rozpoznána,</a:t>
            </a:r>
            <a:r>
              <a:rPr lang="en-US" altLang="de-DE" sz="2400" dirty="0">
                <a:solidFill>
                  <a:srgbClr val="333333"/>
                </a:solidFill>
              </a:rPr>
              <a:t> </a:t>
            </a:r>
            <a:r>
              <a:rPr lang="cs-CZ" altLang="de-DE" sz="2400" dirty="0">
                <a:solidFill>
                  <a:srgbClr val="333333"/>
                </a:solidFill>
              </a:rPr>
              <a:t>mohli trpět duševní poruchou.</a:t>
            </a:r>
            <a:endParaRPr lang="de-DE" altLang="de-DE" sz="2400" dirty="0">
              <a:solidFill>
                <a:srgbClr val="333333"/>
              </a:solidFill>
            </a:endParaRPr>
          </a:p>
          <a:p>
            <a:pPr marL="342900" indent="-342900">
              <a:buClr>
                <a:srgbClr val="333333"/>
              </a:buClr>
              <a:buFont typeface="WingDings"/>
              <a:buChar char=""/>
            </a:pPr>
            <a:r>
              <a:rPr lang="cs-CZ" altLang="de-DE" sz="2400" dirty="0">
                <a:solidFill>
                  <a:srgbClr val="333333"/>
                </a:solidFill>
              </a:rPr>
              <a:t>Někteří duševně nemocní umělci dokonce svou nemoc zpodobňovali ve svém díle </a:t>
            </a:r>
            <a:r>
              <a:rPr lang="en-US" altLang="de-DE" sz="2400" dirty="0">
                <a:solidFill>
                  <a:srgbClr val="333333"/>
                </a:solidFill>
              </a:rPr>
              <a:t>(</a:t>
            </a:r>
            <a:r>
              <a:rPr lang="cs-CZ" altLang="de-DE" sz="2400" dirty="0">
                <a:solidFill>
                  <a:srgbClr val="333333"/>
                </a:solidFill>
              </a:rPr>
              <a:t>jako </a:t>
            </a:r>
            <a:r>
              <a:rPr lang="en-US" altLang="de-DE" sz="2400" dirty="0">
                <a:solidFill>
                  <a:srgbClr val="333333"/>
                </a:solidFill>
              </a:rPr>
              <a:t>Edvard Munch).</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První závěry</a:t>
            </a:r>
            <a:endParaRPr lang="de-DE" altLang="de-DE" sz="3600">
              <a:latin typeface="+mn-lt"/>
              <a:ea typeface="+mn-ea"/>
              <a:cs typeface="+mn-cs"/>
            </a:endParaRPr>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cs-CZ" sz="2400" dirty="0">
                <a:solidFill>
                  <a:srgbClr val="333333"/>
                </a:solidFill>
              </a:rPr>
              <a:t>Z obrazu nelze určit, malíř trpěl duševní nemocí nebo ne.</a:t>
            </a:r>
            <a:endParaRPr lang="en-US" sz="2400" dirty="0">
              <a:solidFill>
                <a:srgbClr val="333333"/>
              </a:solidFill>
            </a:endParaRPr>
          </a:p>
          <a:p>
            <a:pPr marL="342900" lvl="1" indent="-342900">
              <a:spcBef>
                <a:spcPts val="1999"/>
              </a:spcBef>
              <a:spcAft>
                <a:spcPts val="0"/>
              </a:spcAft>
              <a:buClr>
                <a:srgbClr val="333333"/>
              </a:buClr>
              <a:buFont typeface="WingDings"/>
              <a:buChar char=""/>
              <a:tabLst>
                <a:tab pos="84138" algn="l"/>
              </a:tabLst>
              <a:defRPr/>
            </a:pPr>
            <a:r>
              <a:rPr lang="cs-CZ" sz="2400" dirty="0">
                <a:solidFill>
                  <a:srgbClr val="333333"/>
                </a:solidFill>
              </a:rPr>
              <a:t>Totéž platí pokud jde o vzhled: Nemůžeme říci, zda někdo trpí psychickými problémy pouze na základě toho, jak vypadá.</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18</a:t>
            </a:fld>
            <a:endParaRPr lang="de-DE" altLang="de-DE">
              <a:latin typeface="+mn-lt"/>
              <a:ea typeface="+mn-ea"/>
            </a:endParaRPr>
          </a:p>
        </p:txBody>
      </p:sp>
    </p:spTree>
    <p:extLst>
      <p:ext uri="{BB962C8B-B14F-4D97-AF65-F5344CB8AC3E}">
        <p14:creationId xmlns:p14="http://schemas.microsoft.com/office/powerpoint/2010/main" val="423967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První závěry</a:t>
            </a:r>
            <a:endParaRPr lang="de-DE" altLang="de-DE" sz="3600">
              <a:latin typeface="+mn-lt"/>
              <a:ea typeface="+mn-ea"/>
              <a:cs typeface="+mn-cs"/>
            </a:endParaRPr>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cs-CZ" sz="2400" dirty="0">
                <a:solidFill>
                  <a:srgbClr val="333333"/>
                </a:solidFill>
              </a:rPr>
              <a:t>Z obrazu nelze určit, malíř trpěl duševní nemocí nebo ne.</a:t>
            </a:r>
            <a:endParaRPr lang="en-US" sz="2400" dirty="0">
              <a:solidFill>
                <a:srgbClr val="333333"/>
              </a:solidFill>
            </a:endParaRPr>
          </a:p>
          <a:p>
            <a:pPr marL="342900" lvl="1" indent="-342900">
              <a:spcBef>
                <a:spcPts val="1999"/>
              </a:spcBef>
              <a:spcAft>
                <a:spcPts val="0"/>
              </a:spcAft>
              <a:buClr>
                <a:srgbClr val="333333"/>
              </a:buClr>
              <a:buFont typeface="WingDings"/>
              <a:buChar char=""/>
              <a:tabLst>
                <a:tab pos="84138" algn="l"/>
              </a:tabLst>
              <a:defRPr/>
            </a:pPr>
            <a:r>
              <a:rPr lang="cs-CZ" sz="2400" dirty="0">
                <a:solidFill>
                  <a:srgbClr val="333333"/>
                </a:solidFill>
              </a:rPr>
              <a:t>Totéž platí pokud jde o vzhled: Nemůžeme říci, zda někdo trpí psychickými problémy pouze na základě toho, jak vypadá.</a:t>
            </a:r>
            <a:endParaRPr lang="de-DE" sz="2400" strike="sngStrike" dirty="0">
              <a:solidFill>
                <a:srgbClr val="333333"/>
              </a:solidFill>
            </a:endParaRPr>
          </a:p>
          <a:p>
            <a:pPr marL="342900" lvl="1" indent="-342900">
              <a:spcBef>
                <a:spcPts val="1999"/>
              </a:spcBef>
              <a:spcAft>
                <a:spcPts val="0"/>
              </a:spcAft>
              <a:buClr>
                <a:srgbClr val="004992"/>
              </a:buClr>
              <a:buFont typeface="WingDings"/>
              <a:buChar char=""/>
              <a:tabLst>
                <a:tab pos="84138" algn="l"/>
              </a:tabLst>
              <a:defRPr/>
            </a:pPr>
            <a:r>
              <a:rPr lang="cs-CZ" sz="2400" dirty="0">
                <a:solidFill>
                  <a:srgbClr val="004992"/>
                </a:solidFill>
              </a:rPr>
              <a:t>Zvažte sami</a:t>
            </a:r>
            <a:r>
              <a:rPr lang="de-DE" sz="2400" dirty="0">
                <a:solidFill>
                  <a:srgbClr val="004992"/>
                </a:solidFill>
              </a:rPr>
              <a:t>: </a:t>
            </a:r>
            <a:br>
              <a:rPr lang="de-DE" sz="2400" dirty="0">
                <a:solidFill>
                  <a:srgbClr val="333333"/>
                </a:solidFill>
              </a:rPr>
            </a:br>
            <a:r>
              <a:rPr lang="cs-CZ" sz="2400" dirty="0">
                <a:solidFill>
                  <a:srgbClr val="333333"/>
                </a:solidFill>
              </a:rPr>
              <a:t>Mnoho z největších uměleckých vytvořili lidé, kteří žili s duševní nemocí. </a:t>
            </a:r>
            <a:r>
              <a:rPr lang="cs-CZ" sz="2400" dirty="0">
                <a:solidFill>
                  <a:srgbClr val="004992"/>
                </a:solidFill>
              </a:rPr>
              <a:t>Snižuje to uměleckou hodnotu jejich </a:t>
            </a:r>
            <a:r>
              <a:rPr lang="cs-CZ" sz="2400">
                <a:solidFill>
                  <a:srgbClr val="004992"/>
                </a:solidFill>
              </a:rPr>
              <a:t>díla?</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1794767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První závěry</a:t>
            </a:r>
            <a:endParaRPr lang="de-DE" altLang="de-DE" sz="3600">
              <a:latin typeface="+mn-lt"/>
              <a:ea typeface="+mn-ea"/>
              <a:cs typeface="+mn-cs"/>
            </a:endParaRPr>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cs-CZ" sz="2400" dirty="0">
                <a:solidFill>
                  <a:srgbClr val="333333"/>
                </a:solidFill>
              </a:rPr>
              <a:t>Z obrazu nelze určit, malíř trpěl duševní nemocí nebo ne.</a:t>
            </a:r>
            <a:endParaRPr lang="en-US" sz="2400" dirty="0">
              <a:solidFill>
                <a:srgbClr val="333333"/>
              </a:solidFill>
            </a:endParaRPr>
          </a:p>
          <a:p>
            <a:pPr marL="342900" lvl="1" indent="-342900">
              <a:spcBef>
                <a:spcPts val="1999"/>
              </a:spcBef>
              <a:spcAft>
                <a:spcPts val="0"/>
              </a:spcAft>
              <a:buClr>
                <a:srgbClr val="333333"/>
              </a:buClr>
              <a:buFont typeface="WingDings"/>
              <a:buChar char=""/>
              <a:tabLst>
                <a:tab pos="84138" algn="l"/>
              </a:tabLst>
              <a:defRPr/>
            </a:pPr>
            <a:r>
              <a:rPr lang="cs-CZ" sz="2400" dirty="0">
                <a:solidFill>
                  <a:srgbClr val="333333"/>
                </a:solidFill>
              </a:rPr>
              <a:t>Totéž platí pokud jde o vzhled: Nemůžeme říci, zda někdo trpí psychickými problémy pouze na základě toho, jak vypadá.</a:t>
            </a:r>
            <a:endParaRPr lang="de-DE" sz="2400" strike="sngStrike" dirty="0">
              <a:solidFill>
                <a:srgbClr val="333333"/>
              </a:solidFill>
            </a:endParaRPr>
          </a:p>
          <a:p>
            <a:pPr marL="342900" lvl="1" indent="-342900">
              <a:spcBef>
                <a:spcPts val="1999"/>
              </a:spcBef>
              <a:spcAft>
                <a:spcPts val="0"/>
              </a:spcAft>
              <a:buClr>
                <a:srgbClr val="004992"/>
              </a:buClr>
              <a:buFont typeface="WingDings"/>
              <a:buChar char=""/>
              <a:tabLst>
                <a:tab pos="84138" algn="l"/>
              </a:tabLst>
              <a:defRPr/>
            </a:pPr>
            <a:r>
              <a:rPr lang="cs-CZ" sz="2400" dirty="0">
                <a:solidFill>
                  <a:srgbClr val="004992"/>
                </a:solidFill>
              </a:rPr>
              <a:t>Zvažte sami</a:t>
            </a:r>
            <a:r>
              <a:rPr lang="de-DE" sz="2400" dirty="0">
                <a:solidFill>
                  <a:srgbClr val="004992"/>
                </a:solidFill>
              </a:rPr>
              <a:t>: </a:t>
            </a:r>
            <a:br>
              <a:rPr lang="de-DE" sz="2400" dirty="0">
                <a:solidFill>
                  <a:srgbClr val="333333"/>
                </a:solidFill>
              </a:rPr>
            </a:br>
            <a:r>
              <a:rPr lang="cs-CZ" sz="2400" dirty="0">
                <a:solidFill>
                  <a:srgbClr val="333333"/>
                </a:solidFill>
              </a:rPr>
              <a:t>Mnoho z největších uměleckých vytvořili lidé, kteří žili s duševní nemocí. </a:t>
            </a:r>
            <a:r>
              <a:rPr lang="cs-CZ" sz="2400" dirty="0">
                <a:solidFill>
                  <a:srgbClr val="004992"/>
                </a:solidFill>
              </a:rPr>
              <a:t>Snižuje to uměleckou hodnotu jejich díla?</a:t>
            </a:r>
          </a:p>
          <a:p>
            <a:pPr lvl="1" algn="ctr">
              <a:spcBef>
                <a:spcPts val="1999"/>
              </a:spcBef>
              <a:spcAft>
                <a:spcPts val="0"/>
              </a:spcAft>
              <a:tabLst>
                <a:tab pos="84138" algn="l"/>
              </a:tabLst>
              <a:defRPr/>
            </a:pPr>
            <a:r>
              <a:rPr lang="cs-CZ" sz="2400" b="1" u="sng" dirty="0">
                <a:solidFill>
                  <a:srgbClr val="004992"/>
                </a:solidFill>
              </a:rPr>
              <a:t>Vůbec ne</a:t>
            </a:r>
            <a:r>
              <a:rPr lang="de-DE" sz="2400" b="1" u="sng"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3008292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Je “normální” mít psychické problémy?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cs-CZ" sz="2400">
                <a:solidFill>
                  <a:srgbClr val="004992"/>
                </a:solidFill>
              </a:rPr>
              <a:t>Jak moc lidí je duševně nemocných</a:t>
            </a:r>
            <a:r>
              <a:rPr lang="en-US" sz="2400" dirty="0">
                <a:solidFill>
                  <a:srgbClr val="004992"/>
                </a:solidFill>
              </a:rPr>
              <a:t>?</a:t>
            </a:r>
            <a:endParaRPr lang="de-DE" sz="2400" kern="0" dirty="0">
              <a:solidFill>
                <a:srgbClr val="004992"/>
              </a:solidFill>
            </a:endParaRPr>
          </a:p>
          <a:p>
            <a:pPr lvl="0" defTabSz="914400" eaLnBrk="0" fontAlgn="base" hangingPunct="0">
              <a:buClr>
                <a:srgbClr val="006699"/>
              </a:buClr>
              <a:tabLst>
                <a:tab pos="84138" algn="l"/>
              </a:tabLst>
              <a:defRPr/>
            </a:pPr>
            <a:r>
              <a:rPr lang="cs-CZ" sz="2400" dirty="0">
                <a:solidFill>
                  <a:srgbClr val="333333"/>
                </a:solidFill>
              </a:rPr>
              <a:t>Co myslíte</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21</a:t>
            </a:fld>
            <a:endParaRPr lang="de-DE" alt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9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Je “normální” mít psychické problémy?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r>
              <a:rPr lang="cs-CZ" altLang="de-DE" sz="2400">
                <a:solidFill>
                  <a:srgbClr val="004992"/>
                </a:solidFill>
              </a:rPr>
              <a:t>Kolik lidí je duševně nemocných </a:t>
            </a:r>
            <a:r>
              <a:rPr lang="en-US" altLang="de-DE" sz="2400" dirty="0">
                <a:solidFill>
                  <a:srgbClr val="004992"/>
                </a:solidFill>
              </a:rPr>
              <a:t>(</a:t>
            </a:r>
            <a:r>
              <a:rPr lang="cs-CZ" altLang="de-DE" sz="2400" dirty="0">
                <a:solidFill>
                  <a:srgbClr val="004992"/>
                </a:solidFill>
              </a:rPr>
              <a:t>údaje z Německa</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22</a:t>
            </a:fld>
            <a:endParaRPr lang="de-DE" altLang="de-DE">
              <a:latin typeface="+mn-lt"/>
              <a:ea typeface="+mn-ea"/>
            </a:endParaRPr>
          </a:p>
        </p:txBody>
      </p:sp>
      <p:graphicFrame>
        <p:nvGraphicFramePr>
          <p:cNvPr id="7" name="Inhaltsplatzhalter 3"/>
          <p:cNvGraphicFramePr>
            <a:graphicFrameLocks/>
          </p:cNvGraphicFramePr>
          <p:nvPr>
            <p:extLst>
              <p:ext uri="{D42A27DB-BD31-4B8C-83A1-F6EECF244321}">
                <p14:modId xmlns:p14="http://schemas.microsoft.com/office/powerpoint/2010/main" val="1191505034"/>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Podíl lidí, kteří byli v uplynulém roce duševně nemocní</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Úzkostné poruchy (nejběžnější duševní poruchy, např. sociální fobie)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Afektivní poruchy (např. Deprese)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mn-lt"/>
                          <a:ea typeface="+mn-ea"/>
                          <a:cs typeface="+mn-cs"/>
                        </a:rPr>
                        <a:t>Psychózy (všechny typy psychóz, např. schizofrenie)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mn-lt"/>
                          <a:ea typeface="+mn-ea"/>
                          <a:cs typeface="+mn-cs"/>
                        </a:rPr>
                        <a:t>Podskupina lidí, kterým byla v tomto období diagnostikována více než jedna duševní porucha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Caption_2"/>
          <p:cNvSpPr/>
          <p:nvPr/>
        </p:nvSpPr>
        <p:spPr>
          <a:xfrm>
            <a:off x="408955" y="5027692"/>
            <a:ext cx="11376000" cy="738664"/>
          </a:xfrm>
          <a:prstGeom prst="rect">
            <a:avLst/>
          </a:prstGeom>
        </p:spPr>
        <p:txBody>
          <a:bodyPr lIns="0" tIns="0" rIns="0" bIns="0">
            <a:spAutoFit/>
          </a:bodyPr>
          <a:lstStyle/>
          <a:p>
            <a:pPr lvl="0">
              <a:buClr>
                <a:srgbClr val="006699"/>
              </a:buClr>
              <a:tabLst>
                <a:tab pos="84138" algn="l"/>
              </a:tabLst>
            </a:pPr>
            <a:r>
              <a:rPr lang="en-US" sz="2400" dirty="0" err="1">
                <a:solidFill>
                  <a:srgbClr val="333333"/>
                </a:solidFill>
                <a:ea typeface="+mn-ea"/>
              </a:rPr>
              <a:t>Pokud</a:t>
            </a:r>
            <a:r>
              <a:rPr lang="en-US" sz="2400" dirty="0">
                <a:solidFill>
                  <a:srgbClr val="333333"/>
                </a:solidFill>
                <a:ea typeface="+mn-ea"/>
              </a:rPr>
              <a:t> </a:t>
            </a:r>
            <a:r>
              <a:rPr lang="en-US" sz="2400" dirty="0" err="1">
                <a:solidFill>
                  <a:srgbClr val="333333"/>
                </a:solidFill>
                <a:ea typeface="+mn-ea"/>
              </a:rPr>
              <a:t>bychom</a:t>
            </a:r>
            <a:r>
              <a:rPr lang="en-US" sz="2400" dirty="0">
                <a:solidFill>
                  <a:srgbClr val="333333"/>
                </a:solidFill>
                <a:ea typeface="+mn-ea"/>
              </a:rPr>
              <a:t> </a:t>
            </a:r>
            <a:r>
              <a:rPr lang="en-US" sz="2400" dirty="0" err="1">
                <a:solidFill>
                  <a:srgbClr val="333333"/>
                </a:solidFill>
                <a:ea typeface="+mn-ea"/>
              </a:rPr>
              <a:t>vzali</a:t>
            </a:r>
            <a:r>
              <a:rPr lang="en-US" sz="2400" dirty="0">
                <a:solidFill>
                  <a:srgbClr val="333333"/>
                </a:solidFill>
                <a:ea typeface="+mn-ea"/>
              </a:rPr>
              <a:t> v </a:t>
            </a:r>
            <a:r>
              <a:rPr lang="en-US" sz="2400" dirty="0" err="1">
                <a:solidFill>
                  <a:srgbClr val="333333"/>
                </a:solidFill>
                <a:ea typeface="+mn-ea"/>
              </a:rPr>
              <a:t>úvahu</a:t>
            </a:r>
            <a:r>
              <a:rPr lang="en-US" sz="2400" dirty="0">
                <a:solidFill>
                  <a:srgbClr val="333333"/>
                </a:solidFill>
                <a:ea typeface="+mn-ea"/>
              </a:rPr>
              <a:t> </a:t>
            </a:r>
            <a:r>
              <a:rPr lang="en-US" sz="2400" dirty="0" err="1">
                <a:solidFill>
                  <a:srgbClr val="333333"/>
                </a:solidFill>
                <a:ea typeface="+mn-ea"/>
              </a:rPr>
              <a:t>lidi</a:t>
            </a:r>
            <a:r>
              <a:rPr lang="en-US" sz="2400" dirty="0">
                <a:solidFill>
                  <a:srgbClr val="333333"/>
                </a:solidFill>
                <a:ea typeface="+mn-ea"/>
              </a:rPr>
              <a:t>, </a:t>
            </a:r>
            <a:r>
              <a:rPr lang="en-US" sz="2400" dirty="0" err="1">
                <a:solidFill>
                  <a:srgbClr val="333333"/>
                </a:solidFill>
                <a:ea typeface="+mn-ea"/>
              </a:rPr>
              <a:t>kteří</a:t>
            </a:r>
            <a:r>
              <a:rPr lang="en-US" sz="2400" dirty="0">
                <a:solidFill>
                  <a:srgbClr val="333333"/>
                </a:solidFill>
                <a:ea typeface="+mn-ea"/>
              </a:rPr>
              <a:t> </a:t>
            </a:r>
            <a:r>
              <a:rPr lang="en-US" sz="2400" dirty="0" err="1">
                <a:solidFill>
                  <a:srgbClr val="333333"/>
                </a:solidFill>
                <a:ea typeface="+mn-ea"/>
              </a:rPr>
              <a:t>mají</a:t>
            </a:r>
            <a:r>
              <a:rPr lang="en-US" sz="2400" dirty="0">
                <a:solidFill>
                  <a:srgbClr val="333333"/>
                </a:solidFill>
                <a:ea typeface="+mn-ea"/>
              </a:rPr>
              <a:t> </a:t>
            </a:r>
            <a:r>
              <a:rPr lang="en-US" sz="2400" dirty="0" err="1">
                <a:solidFill>
                  <a:srgbClr val="333333"/>
                </a:solidFill>
                <a:ea typeface="+mn-ea"/>
              </a:rPr>
              <a:t>jen</a:t>
            </a:r>
            <a:r>
              <a:rPr lang="en-US" sz="2400" dirty="0">
                <a:solidFill>
                  <a:srgbClr val="333333"/>
                </a:solidFill>
                <a:ea typeface="+mn-ea"/>
              </a:rPr>
              <a:t> </a:t>
            </a:r>
            <a:r>
              <a:rPr lang="en-US" sz="2400" dirty="0" err="1">
                <a:solidFill>
                  <a:srgbClr val="333333"/>
                </a:solidFill>
                <a:ea typeface="+mn-ea"/>
              </a:rPr>
              <a:t>některé</a:t>
            </a:r>
            <a:r>
              <a:rPr lang="en-US" sz="2400" dirty="0">
                <a:solidFill>
                  <a:srgbClr val="333333"/>
                </a:solidFill>
                <a:ea typeface="+mn-ea"/>
              </a:rPr>
              <a:t> </a:t>
            </a:r>
            <a:r>
              <a:rPr lang="en-US" sz="2400" dirty="0" err="1">
                <a:solidFill>
                  <a:srgbClr val="333333"/>
                </a:solidFill>
                <a:ea typeface="+mn-ea"/>
              </a:rPr>
              <a:t>příznaky</a:t>
            </a:r>
            <a:r>
              <a:rPr lang="en-US" sz="2400" dirty="0">
                <a:solidFill>
                  <a:srgbClr val="333333"/>
                </a:solidFill>
                <a:ea typeface="+mn-ea"/>
              </a:rPr>
              <a:t> </a:t>
            </a:r>
            <a:r>
              <a:rPr lang="en-US" sz="2400" dirty="0" err="1">
                <a:solidFill>
                  <a:srgbClr val="333333"/>
                </a:solidFill>
                <a:ea typeface="+mn-ea"/>
              </a:rPr>
              <a:t>duševní</a:t>
            </a:r>
            <a:r>
              <a:rPr lang="en-US" sz="2400" dirty="0">
                <a:solidFill>
                  <a:srgbClr val="333333"/>
                </a:solidFill>
                <a:ea typeface="+mn-ea"/>
              </a:rPr>
              <a:t> </a:t>
            </a:r>
            <a:r>
              <a:rPr lang="en-US" sz="2400" dirty="0" err="1">
                <a:solidFill>
                  <a:srgbClr val="333333"/>
                </a:solidFill>
                <a:ea typeface="+mn-ea"/>
              </a:rPr>
              <a:t>poruchy</a:t>
            </a:r>
            <a:r>
              <a:rPr lang="en-US" sz="2400" dirty="0">
                <a:solidFill>
                  <a:srgbClr val="333333"/>
                </a:solidFill>
                <a:ea typeface="+mn-ea"/>
              </a:rPr>
              <a:t>, ale </a:t>
            </a:r>
            <a:r>
              <a:rPr lang="en-US" sz="2400" dirty="0" err="1">
                <a:solidFill>
                  <a:srgbClr val="333333"/>
                </a:solidFill>
                <a:ea typeface="+mn-ea"/>
              </a:rPr>
              <a:t>nemají</a:t>
            </a:r>
            <a:r>
              <a:rPr lang="en-US" sz="2400" dirty="0">
                <a:solidFill>
                  <a:srgbClr val="333333"/>
                </a:solidFill>
                <a:ea typeface="+mn-ea"/>
              </a:rPr>
              <a:t> </a:t>
            </a:r>
            <a:r>
              <a:rPr lang="en-US" sz="2400" dirty="0" err="1">
                <a:solidFill>
                  <a:srgbClr val="333333"/>
                </a:solidFill>
                <a:ea typeface="+mn-ea"/>
              </a:rPr>
              <a:t>její</a:t>
            </a:r>
            <a:r>
              <a:rPr lang="en-US" sz="2400" dirty="0">
                <a:solidFill>
                  <a:srgbClr val="333333"/>
                </a:solidFill>
                <a:ea typeface="+mn-ea"/>
              </a:rPr>
              <a:t> </a:t>
            </a:r>
            <a:r>
              <a:rPr lang="en-US" sz="2400" dirty="0" err="1">
                <a:solidFill>
                  <a:srgbClr val="333333"/>
                </a:solidFill>
                <a:ea typeface="+mn-ea"/>
              </a:rPr>
              <a:t>úplný</a:t>
            </a:r>
            <a:r>
              <a:rPr lang="en-US" sz="2400" dirty="0">
                <a:solidFill>
                  <a:srgbClr val="333333"/>
                </a:solidFill>
                <a:ea typeface="+mn-ea"/>
              </a:rPr>
              <a:t> </a:t>
            </a:r>
            <a:r>
              <a:rPr lang="en-US" sz="2400" dirty="0" err="1">
                <a:solidFill>
                  <a:srgbClr val="333333"/>
                </a:solidFill>
                <a:ea typeface="+mn-ea"/>
              </a:rPr>
              <a:t>obraz</a:t>
            </a:r>
            <a:r>
              <a:rPr lang="en-US" sz="2400" dirty="0">
                <a:solidFill>
                  <a:srgbClr val="333333"/>
                </a:solidFill>
                <a:ea typeface="+mn-ea"/>
              </a:rPr>
              <a:t>, </a:t>
            </a:r>
            <a:r>
              <a:rPr lang="en-US" sz="2400" dirty="0" err="1">
                <a:solidFill>
                  <a:srgbClr val="333333"/>
                </a:solidFill>
                <a:ea typeface="+mn-ea"/>
              </a:rPr>
              <a:t>pak</a:t>
            </a:r>
            <a:r>
              <a:rPr lang="en-US" sz="2400" dirty="0">
                <a:solidFill>
                  <a:srgbClr val="333333"/>
                </a:solidFill>
                <a:ea typeface="+mn-ea"/>
              </a:rPr>
              <a:t> by </a:t>
            </a:r>
            <a:r>
              <a:rPr lang="en-US" sz="2400" dirty="0" err="1">
                <a:solidFill>
                  <a:srgbClr val="333333"/>
                </a:solidFill>
                <a:ea typeface="+mn-ea"/>
              </a:rPr>
              <a:t>čísla</a:t>
            </a:r>
            <a:r>
              <a:rPr lang="en-US" sz="2400" dirty="0">
                <a:solidFill>
                  <a:srgbClr val="333333"/>
                </a:solidFill>
                <a:ea typeface="+mn-ea"/>
              </a:rPr>
              <a:t> </a:t>
            </a:r>
            <a:r>
              <a:rPr lang="en-US" sz="2400" dirty="0" err="1">
                <a:solidFill>
                  <a:srgbClr val="333333"/>
                </a:solidFill>
                <a:ea typeface="+mn-ea"/>
              </a:rPr>
              <a:t>byla</a:t>
            </a:r>
            <a:r>
              <a:rPr lang="en-US" sz="2400" dirty="0">
                <a:solidFill>
                  <a:srgbClr val="333333"/>
                </a:solidFill>
                <a:ea typeface="+mn-ea"/>
              </a:rPr>
              <a:t> </a:t>
            </a:r>
            <a:r>
              <a:rPr lang="en-US" sz="2400" dirty="0" err="1">
                <a:solidFill>
                  <a:srgbClr val="333333"/>
                </a:solidFill>
                <a:ea typeface="+mn-ea"/>
              </a:rPr>
              <a:t>ještě</a:t>
            </a:r>
            <a:r>
              <a:rPr lang="en-US" sz="2400" dirty="0">
                <a:solidFill>
                  <a:srgbClr val="333333"/>
                </a:solidFill>
                <a:ea typeface="+mn-ea"/>
              </a:rPr>
              <a:t> </a:t>
            </a:r>
            <a:r>
              <a:rPr lang="en-US" sz="2400" dirty="0" err="1">
                <a:solidFill>
                  <a:srgbClr val="333333"/>
                </a:solidFill>
                <a:ea typeface="+mn-ea"/>
              </a:rPr>
              <a:t>mnohem</a:t>
            </a:r>
            <a:r>
              <a:rPr lang="en-US" sz="2400" dirty="0">
                <a:solidFill>
                  <a:srgbClr val="333333"/>
                </a:solidFill>
                <a:ea typeface="+mn-ea"/>
              </a:rPr>
              <a:t> </a:t>
            </a:r>
            <a:r>
              <a:rPr lang="en-US" sz="2400" dirty="0" err="1">
                <a:solidFill>
                  <a:srgbClr val="333333"/>
                </a:solidFill>
                <a:ea typeface="+mn-ea"/>
              </a:rPr>
              <a:t>vyšší</a:t>
            </a:r>
            <a:r>
              <a:rPr lang="en-US" sz="2400" dirty="0">
                <a:solidFill>
                  <a:srgbClr val="333333"/>
                </a:solidFill>
                <a:ea typeface="+mn-ea"/>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r>
              <a:rPr lang="cs-CZ" altLang="de-DE" sz="2400">
                <a:solidFill>
                  <a:srgbClr val="004992"/>
                </a:solidFill>
              </a:rPr>
              <a:t>Kolik lidí v Kanadě je duševně nemocných</a:t>
            </a:r>
            <a:r>
              <a:rPr lang="en-US" altLang="de-DE" sz="2400" dirty="0">
                <a:solidFill>
                  <a:srgbClr val="004992"/>
                </a:solidFill>
              </a:rPr>
              <a:t>?</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 “normální” mít psychické problémy?</a:t>
            </a:r>
          </a:p>
        </p:txBody>
      </p:sp>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5" name="Slide Number Placeholder 4"/>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23</a:t>
            </a:fld>
            <a:endParaRPr lang="de-DE" altLang="de-DE">
              <a:latin typeface="+mn-lt"/>
              <a:ea typeface="+mn-ea"/>
            </a:endParaRPr>
          </a:p>
        </p:txBody>
      </p:sp>
      <p:graphicFrame>
        <p:nvGraphicFramePr>
          <p:cNvPr id="7" name="Inhaltsplatzhalter 3"/>
          <p:cNvGraphicFramePr>
            <a:graphicFrameLocks/>
          </p:cNvGraphicFramePr>
          <p:nvPr>
            <p:extLst>
              <p:ext uri="{D42A27DB-BD31-4B8C-83A1-F6EECF244321}">
                <p14:modId xmlns:p14="http://schemas.microsoft.com/office/powerpoint/2010/main" val="3486940234"/>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Podíl lidí, kteří byli v posledním roce duševně nemocní</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Deprese (nejběžnější duševní porucha)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Schizofrenie/ psychóza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8" name="Caption_8"/>
          <p:cNvSpPr/>
          <p:nvPr/>
        </p:nvSpPr>
        <p:spPr>
          <a:xfrm>
            <a:off x="408955" y="4221088"/>
            <a:ext cx="11376000" cy="738664"/>
          </a:xfrm>
          <a:prstGeom prst="rect">
            <a:avLst/>
          </a:prstGeom>
        </p:spPr>
        <p:txBody>
          <a:bodyPr lIns="0" tIns="0" rIns="0" bIns="0">
            <a:spAutoFit/>
          </a:bodyPr>
          <a:lstStyle/>
          <a:p>
            <a:pPr lvl="0">
              <a:buClr>
                <a:srgbClr val="006699"/>
              </a:buClr>
              <a:tabLst>
                <a:tab pos="84138" algn="l"/>
              </a:tabLst>
            </a:pPr>
            <a:r>
              <a:rPr lang="en-US" sz="2400" dirty="0" err="1">
                <a:solidFill>
                  <a:srgbClr val="333333"/>
                </a:solidFill>
                <a:ea typeface="+mn-ea"/>
              </a:rPr>
              <a:t>Pokud</a:t>
            </a:r>
            <a:r>
              <a:rPr lang="en-US" sz="2400" dirty="0">
                <a:solidFill>
                  <a:srgbClr val="333333"/>
                </a:solidFill>
                <a:ea typeface="+mn-ea"/>
              </a:rPr>
              <a:t> </a:t>
            </a:r>
            <a:r>
              <a:rPr lang="en-US" sz="2400" dirty="0" err="1">
                <a:solidFill>
                  <a:srgbClr val="333333"/>
                </a:solidFill>
                <a:ea typeface="+mn-ea"/>
              </a:rPr>
              <a:t>vezmeme</a:t>
            </a:r>
            <a:r>
              <a:rPr lang="en-US" sz="2400" dirty="0">
                <a:solidFill>
                  <a:srgbClr val="333333"/>
                </a:solidFill>
                <a:ea typeface="+mn-ea"/>
              </a:rPr>
              <a:t> v </a:t>
            </a:r>
            <a:r>
              <a:rPr lang="en-US" sz="2400" dirty="0" err="1">
                <a:solidFill>
                  <a:srgbClr val="333333"/>
                </a:solidFill>
                <a:ea typeface="+mn-ea"/>
              </a:rPr>
              <a:t>úvahu</a:t>
            </a:r>
            <a:r>
              <a:rPr lang="en-US" sz="2400" dirty="0">
                <a:solidFill>
                  <a:srgbClr val="333333"/>
                </a:solidFill>
                <a:ea typeface="+mn-ea"/>
              </a:rPr>
              <a:t> </a:t>
            </a:r>
            <a:r>
              <a:rPr lang="en-US" sz="2400" dirty="0" err="1">
                <a:solidFill>
                  <a:srgbClr val="333333"/>
                </a:solidFill>
                <a:ea typeface="+mn-ea"/>
              </a:rPr>
              <a:t>i</a:t>
            </a:r>
            <a:r>
              <a:rPr lang="en-US" sz="2400" dirty="0">
                <a:solidFill>
                  <a:srgbClr val="333333"/>
                </a:solidFill>
                <a:ea typeface="+mn-ea"/>
              </a:rPr>
              <a:t> </a:t>
            </a:r>
            <a:r>
              <a:rPr lang="en-US" sz="2400" dirty="0" err="1">
                <a:solidFill>
                  <a:srgbClr val="333333"/>
                </a:solidFill>
                <a:ea typeface="+mn-ea"/>
              </a:rPr>
              <a:t>lidi</a:t>
            </a:r>
            <a:r>
              <a:rPr lang="en-US" sz="2400" dirty="0">
                <a:solidFill>
                  <a:srgbClr val="333333"/>
                </a:solidFill>
                <a:ea typeface="+mn-ea"/>
              </a:rPr>
              <a:t>, </a:t>
            </a:r>
            <a:r>
              <a:rPr lang="en-US" sz="2400" dirty="0" err="1">
                <a:solidFill>
                  <a:srgbClr val="333333"/>
                </a:solidFill>
                <a:ea typeface="+mn-ea"/>
              </a:rPr>
              <a:t>kteří</a:t>
            </a:r>
            <a:r>
              <a:rPr lang="en-US" sz="2400" dirty="0">
                <a:solidFill>
                  <a:srgbClr val="333333"/>
                </a:solidFill>
                <a:ea typeface="+mn-ea"/>
              </a:rPr>
              <a:t> </a:t>
            </a:r>
            <a:r>
              <a:rPr lang="en-US" sz="2400" dirty="0" err="1">
                <a:solidFill>
                  <a:srgbClr val="333333"/>
                </a:solidFill>
                <a:ea typeface="+mn-ea"/>
              </a:rPr>
              <a:t>trpí</a:t>
            </a:r>
            <a:r>
              <a:rPr lang="en-US" sz="2400" dirty="0">
                <a:solidFill>
                  <a:srgbClr val="333333"/>
                </a:solidFill>
                <a:ea typeface="+mn-ea"/>
              </a:rPr>
              <a:t> </a:t>
            </a:r>
            <a:r>
              <a:rPr lang="en-US" sz="2400" dirty="0" err="1">
                <a:solidFill>
                  <a:srgbClr val="333333"/>
                </a:solidFill>
                <a:ea typeface="+mn-ea"/>
              </a:rPr>
              <a:t>jednotlivými</a:t>
            </a:r>
            <a:r>
              <a:rPr lang="en-US" sz="2400" dirty="0">
                <a:solidFill>
                  <a:srgbClr val="333333"/>
                </a:solidFill>
                <a:ea typeface="+mn-ea"/>
              </a:rPr>
              <a:t> </a:t>
            </a:r>
            <a:r>
              <a:rPr lang="en-US" sz="2400" dirty="0" err="1">
                <a:solidFill>
                  <a:srgbClr val="333333"/>
                </a:solidFill>
                <a:ea typeface="+mn-ea"/>
              </a:rPr>
              <a:t>příznaky</a:t>
            </a:r>
            <a:r>
              <a:rPr lang="en-US" sz="2400" dirty="0">
                <a:solidFill>
                  <a:srgbClr val="333333"/>
                </a:solidFill>
                <a:ea typeface="+mn-ea"/>
              </a:rPr>
              <a:t> </a:t>
            </a:r>
            <a:r>
              <a:rPr lang="en-US" sz="2400" dirty="0" err="1">
                <a:solidFill>
                  <a:srgbClr val="333333"/>
                </a:solidFill>
                <a:ea typeface="+mn-ea"/>
              </a:rPr>
              <a:t>duševních</a:t>
            </a:r>
            <a:r>
              <a:rPr lang="en-US" sz="2400" dirty="0">
                <a:solidFill>
                  <a:srgbClr val="333333"/>
                </a:solidFill>
                <a:ea typeface="+mn-ea"/>
              </a:rPr>
              <a:t> </a:t>
            </a:r>
            <a:r>
              <a:rPr lang="en-US" sz="2400" dirty="0" err="1">
                <a:solidFill>
                  <a:srgbClr val="333333"/>
                </a:solidFill>
                <a:ea typeface="+mn-ea"/>
              </a:rPr>
              <a:t>poruch</a:t>
            </a:r>
            <a:r>
              <a:rPr lang="en-US" sz="2400" dirty="0">
                <a:solidFill>
                  <a:srgbClr val="333333"/>
                </a:solidFill>
                <a:ea typeface="+mn-ea"/>
              </a:rPr>
              <a:t>, ale </a:t>
            </a:r>
            <a:r>
              <a:rPr lang="en-US" sz="2400" dirty="0" err="1">
                <a:solidFill>
                  <a:srgbClr val="333333"/>
                </a:solidFill>
                <a:ea typeface="+mn-ea"/>
              </a:rPr>
              <a:t>nesplňují</a:t>
            </a:r>
            <a:r>
              <a:rPr lang="en-US" sz="2400" dirty="0">
                <a:solidFill>
                  <a:srgbClr val="333333"/>
                </a:solidFill>
                <a:ea typeface="+mn-ea"/>
              </a:rPr>
              <a:t> </a:t>
            </a:r>
            <a:r>
              <a:rPr lang="en-US" sz="2400" dirty="0" err="1">
                <a:solidFill>
                  <a:srgbClr val="333333"/>
                </a:solidFill>
                <a:ea typeface="+mn-ea"/>
              </a:rPr>
              <a:t>všechny</a:t>
            </a:r>
            <a:r>
              <a:rPr lang="en-US" sz="2400" dirty="0">
                <a:solidFill>
                  <a:srgbClr val="333333"/>
                </a:solidFill>
                <a:ea typeface="+mn-ea"/>
              </a:rPr>
              <a:t> </a:t>
            </a:r>
            <a:r>
              <a:rPr lang="en-US" sz="2400" dirty="0" err="1">
                <a:solidFill>
                  <a:srgbClr val="333333"/>
                </a:solidFill>
                <a:ea typeface="+mn-ea"/>
              </a:rPr>
              <a:t>diagnostická</a:t>
            </a:r>
            <a:r>
              <a:rPr lang="en-US" sz="2400" dirty="0">
                <a:solidFill>
                  <a:srgbClr val="333333"/>
                </a:solidFill>
                <a:ea typeface="+mn-ea"/>
              </a:rPr>
              <a:t> </a:t>
            </a:r>
            <a:r>
              <a:rPr lang="en-US" sz="2400" dirty="0" err="1">
                <a:solidFill>
                  <a:srgbClr val="333333"/>
                </a:solidFill>
                <a:ea typeface="+mn-ea"/>
              </a:rPr>
              <a:t>kritéria</a:t>
            </a:r>
            <a:r>
              <a:rPr lang="en-US" sz="2400" dirty="0">
                <a:solidFill>
                  <a:srgbClr val="333333"/>
                </a:solidFill>
                <a:ea typeface="+mn-ea"/>
              </a:rPr>
              <a:t>, </a:t>
            </a:r>
            <a:r>
              <a:rPr lang="en-US" sz="2400" dirty="0" err="1">
                <a:solidFill>
                  <a:srgbClr val="333333"/>
                </a:solidFill>
                <a:ea typeface="+mn-ea"/>
              </a:rPr>
              <a:t>pak</a:t>
            </a:r>
            <a:r>
              <a:rPr lang="en-US" sz="2400" dirty="0">
                <a:solidFill>
                  <a:srgbClr val="333333"/>
                </a:solidFill>
                <a:ea typeface="+mn-ea"/>
              </a:rPr>
              <a:t> </a:t>
            </a:r>
            <a:r>
              <a:rPr lang="en-US" sz="2400" dirty="0" err="1">
                <a:solidFill>
                  <a:srgbClr val="333333"/>
                </a:solidFill>
                <a:ea typeface="+mn-ea"/>
              </a:rPr>
              <a:t>jsou</a:t>
            </a:r>
            <a:r>
              <a:rPr lang="en-US" sz="2400" dirty="0">
                <a:solidFill>
                  <a:srgbClr val="333333"/>
                </a:solidFill>
                <a:ea typeface="+mn-ea"/>
              </a:rPr>
              <a:t> </a:t>
            </a:r>
            <a:r>
              <a:rPr lang="en-US" sz="2400" dirty="0" err="1">
                <a:solidFill>
                  <a:srgbClr val="333333"/>
                </a:solidFill>
                <a:ea typeface="+mn-ea"/>
              </a:rPr>
              <a:t>čísla</a:t>
            </a:r>
            <a:r>
              <a:rPr lang="en-US" sz="2400" dirty="0">
                <a:solidFill>
                  <a:srgbClr val="333333"/>
                </a:solidFill>
                <a:ea typeface="+mn-ea"/>
              </a:rPr>
              <a:t> </a:t>
            </a:r>
            <a:r>
              <a:rPr lang="en-US" sz="2400" dirty="0" err="1">
                <a:solidFill>
                  <a:srgbClr val="333333"/>
                </a:solidFill>
                <a:ea typeface="+mn-ea"/>
              </a:rPr>
              <a:t>ještě</a:t>
            </a:r>
            <a:r>
              <a:rPr lang="en-US" sz="2400" dirty="0">
                <a:solidFill>
                  <a:srgbClr val="333333"/>
                </a:solidFill>
                <a:ea typeface="+mn-ea"/>
              </a:rPr>
              <a:t> </a:t>
            </a:r>
            <a:r>
              <a:rPr lang="en-US" sz="2400" dirty="0" err="1">
                <a:solidFill>
                  <a:srgbClr val="333333"/>
                </a:solidFill>
                <a:ea typeface="+mn-ea"/>
              </a:rPr>
              <a:t>mnohem</a:t>
            </a:r>
            <a:r>
              <a:rPr lang="en-US" sz="2400" dirty="0">
                <a:solidFill>
                  <a:srgbClr val="333333"/>
                </a:solidFill>
                <a:ea typeface="+mn-ea"/>
              </a:rPr>
              <a:t> </a:t>
            </a:r>
            <a:r>
              <a:rPr lang="en-US" sz="2400" dirty="0" err="1">
                <a:solidFill>
                  <a:srgbClr val="333333"/>
                </a:solidFill>
                <a:ea typeface="+mn-ea"/>
              </a:rPr>
              <a:t>vyšší</a:t>
            </a:r>
            <a:r>
              <a:rPr lang="en-US" sz="2400" dirty="0">
                <a:solidFill>
                  <a:srgbClr val="333333"/>
                </a:solidFill>
                <a:ea typeface="+mn-ea"/>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defRPr/>
            </a:pPr>
            <a:r>
              <a:rPr lang="cs-CZ" altLang="de-DE" sz="2400">
                <a:solidFill>
                  <a:srgbClr val="333333"/>
                </a:solidFill>
              </a:rPr>
              <a:t>Příznaky psychózy (např. </a:t>
            </a:r>
            <a:r>
              <a:rPr lang="cs-CZ" altLang="de-DE" sz="2400" dirty="0">
                <a:solidFill>
                  <a:srgbClr val="333333"/>
                </a:solidFill>
              </a:rPr>
              <a:t>bludná přesvědčení) byly dlouhou dobu považovány za vzácné a za známku závažné duševní nemoci</a:t>
            </a:r>
            <a:r>
              <a:rPr lang="en-US" altLang="de-DE" sz="2400" dirty="0">
                <a:solidFill>
                  <a:srgbClr val="333333"/>
                </a:solidFill>
              </a:rPr>
              <a:t>.</a:t>
            </a:r>
            <a:endParaRPr lang="de-DE" altLang="de-DE" sz="2400" dirty="0">
              <a:solidFill>
                <a:srgbClr val="333333"/>
              </a:solidFill>
            </a:endParaRPr>
          </a:p>
          <a:p>
            <a:pPr marL="342900" lvl="0" indent="-342900" defTabSz="914400" eaLnBrk="0" fontAlgn="base" hangingPunct="0">
              <a:buClr>
                <a:srgbClr val="333333"/>
              </a:buClr>
              <a:buFont typeface="WingDings"/>
              <a:buChar char=""/>
              <a:defRPr/>
            </a:pPr>
            <a:r>
              <a:rPr lang="cs-CZ" altLang="de-DE" sz="2400" dirty="0">
                <a:solidFill>
                  <a:srgbClr val="333333"/>
                </a:solidFill>
              </a:rPr>
              <a:t>Teď už víme, že </a:t>
            </a:r>
            <a:r>
              <a:rPr lang="en-US" altLang="de-DE" sz="2400" dirty="0">
                <a:solidFill>
                  <a:srgbClr val="333333"/>
                </a:solidFill>
              </a:rPr>
              <a:t>(</a:t>
            </a:r>
            <a:r>
              <a:rPr lang="cs-CZ" altLang="de-DE" sz="2400" dirty="0">
                <a:solidFill>
                  <a:srgbClr val="333333"/>
                </a:solidFill>
              </a:rPr>
              <a:t>mírnější</a:t>
            </a:r>
            <a:r>
              <a:rPr lang="en-US" altLang="de-DE" sz="2400" dirty="0">
                <a:solidFill>
                  <a:srgbClr val="333333"/>
                </a:solidFill>
              </a:rPr>
              <a:t>) </a:t>
            </a:r>
            <a:r>
              <a:rPr lang="cs-CZ" altLang="de-DE" sz="2400" dirty="0">
                <a:solidFill>
                  <a:srgbClr val="333333"/>
                </a:solidFill>
              </a:rPr>
              <a:t>psychóze podobné zážitky jsou v populaci široce rozšířené. Na rozdíl od lidí s diagnózou psychózy však tyto zážitky obvykle nevedou k ovlivnění běžného života.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24</a:t>
            </a:fld>
            <a:endParaRPr lang="de-DE" altLang="de-DE">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Co myslíte?</a:t>
            </a:r>
            <a:r>
              <a:rPr lang="de-DE" altLang="de-DE" sz="2400" dirty="0">
                <a:solidFill>
                  <a:srgbClr val="333333"/>
                </a:solidFill>
              </a:rPr>
              <a:t> </a:t>
            </a:r>
            <a:r>
              <a:rPr lang="cs-CZ" altLang="de-DE" sz="2400" dirty="0">
                <a:solidFill>
                  <a:srgbClr val="333333"/>
                </a:solidFill>
              </a:rPr>
              <a:t>Jak často se následující příznaky/ zážitky objevují u lidí v celé populaci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25</a:t>
            </a:fld>
            <a:endParaRPr lang="de-DE" alt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2984881665"/>
              </p:ext>
            </p:extLst>
          </p:nvPr>
        </p:nvGraphicFramePr>
        <p:xfrm>
          <a:off x="408955" y="270892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Souhlasné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výroky</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lidí</a:t>
                      </a:r>
                      <a:r>
                        <a:rPr kumimoji="0" lang="fr-FR" sz="1800" b="0" i="0" u="none" strike="noStrike" cap="none" normalizeH="0" baseline="0" dirty="0">
                          <a:ln>
                            <a:noFill/>
                          </a:ln>
                          <a:solidFill>
                            <a:srgbClr val="333333"/>
                          </a:solidFill>
                          <a:effectLst/>
                          <a:latin typeface="+mn-lt"/>
                          <a:ea typeface="+mn-ea"/>
                          <a:cs typeface="+mn-cs"/>
                        </a:rPr>
                        <a:t> v celé </a:t>
                      </a:r>
                      <a:r>
                        <a:rPr kumimoji="0" lang="fr-FR" sz="1800" b="0" i="0" u="none" strike="noStrike" cap="none" normalizeH="0" baseline="0" dirty="0" err="1">
                          <a:ln>
                            <a:noFill/>
                          </a:ln>
                          <a:solidFill>
                            <a:srgbClr val="333333"/>
                          </a:solidFill>
                          <a:effectLst/>
                          <a:latin typeface="+mn-lt"/>
                          <a:ea typeface="+mn-ea"/>
                          <a:cs typeface="+mn-cs"/>
                        </a:rPr>
                        <a:t>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Podíl v 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 jste si někdy, že lidé mezi sebou dokáží komunikovat telepaticky?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pocit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druzí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dokážou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číst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myšlenky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dojem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věci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neskutečné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všechno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součástí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nějakého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Měl jste někdy pocit, že sdělení v časopisech nebo v televizi jsou určena výhradně pouze vám?</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Měl jste někdy pocit, že vás někdo nějakým způsobem pronásleduje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Stává se vám někdy, že slyšíte hlasy, i když okolo nikdo není?</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Zdroje: Emmanuelle R. Peters (Nástroj: PDI), Steffen Moritz (Nástroj: KSF)</a:t>
            </a:r>
            <a:endParaRPr lang="de-DE" altLang="en-US" sz="1000" dirty="0">
              <a:solidFill>
                <a:schemeClr val="tx1"/>
              </a:solidFill>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Co myslíte?</a:t>
            </a:r>
            <a:r>
              <a:rPr lang="de-DE" altLang="de-DE" sz="2400" dirty="0">
                <a:solidFill>
                  <a:srgbClr val="333333"/>
                </a:solidFill>
              </a:rPr>
              <a:t> </a:t>
            </a:r>
            <a:r>
              <a:rPr lang="cs-CZ" altLang="de-DE" sz="2400" dirty="0">
                <a:solidFill>
                  <a:srgbClr val="333333"/>
                </a:solidFill>
              </a:rPr>
              <a:t>Jak často se následující příznaky/ zážitky objevují u lidí v celé populaci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26</a:t>
            </a:fld>
            <a:endParaRPr lang="de-DE" alt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2310957349"/>
              </p:ext>
            </p:extLst>
          </p:nvPr>
        </p:nvGraphicFramePr>
        <p:xfrm>
          <a:off x="408955" y="270892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Souhlasné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výroky</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lidí</a:t>
                      </a:r>
                      <a:r>
                        <a:rPr kumimoji="0" lang="fr-FR" sz="1800" b="0" i="0" u="none" strike="noStrike" cap="none" normalizeH="0" baseline="0" dirty="0">
                          <a:ln>
                            <a:noFill/>
                          </a:ln>
                          <a:solidFill>
                            <a:srgbClr val="333333"/>
                          </a:solidFill>
                          <a:effectLst/>
                          <a:latin typeface="+mn-lt"/>
                          <a:ea typeface="+mn-ea"/>
                          <a:cs typeface="+mn-cs"/>
                        </a:rPr>
                        <a:t> v celé </a:t>
                      </a:r>
                      <a:r>
                        <a:rPr kumimoji="0" lang="fr-FR" sz="1800" b="0" i="0" u="none" strike="noStrike" cap="none" normalizeH="0" baseline="0" dirty="0" err="1">
                          <a:ln>
                            <a:noFill/>
                          </a:ln>
                          <a:solidFill>
                            <a:srgbClr val="333333"/>
                          </a:solidFill>
                          <a:effectLst/>
                          <a:latin typeface="+mn-lt"/>
                          <a:ea typeface="+mn-ea"/>
                          <a:cs typeface="+mn-cs"/>
                        </a:rPr>
                        <a:t>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Podíl v 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 jste si někdy, že lidé mezi sebou dokáží komunikovat telepaticky?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pocit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druzí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dokážou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číst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myšlenky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dojem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věci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neskutečné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všechno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součástí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nějakého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Měl jste někdy pocit, že sdělení v časopisech nebo v televizi jsou určena výhradně pouze vám?</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Měl jste někdy pocit, že vás někdo nějakým způsobem pronásleduje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Stává se vám někdy, že slyšíte hlasy, i když okolo nikdo není?</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Zdroje: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330160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Co myslíte?</a:t>
            </a:r>
            <a:r>
              <a:rPr lang="de-DE" altLang="de-DE" sz="2400" dirty="0">
                <a:solidFill>
                  <a:srgbClr val="333333"/>
                </a:solidFill>
              </a:rPr>
              <a:t> </a:t>
            </a:r>
            <a:r>
              <a:rPr lang="cs-CZ" altLang="de-DE" sz="2400" dirty="0">
                <a:solidFill>
                  <a:srgbClr val="333333"/>
                </a:solidFill>
              </a:rPr>
              <a:t>Jak často se následující příznaky/ zážitky objevují u lidí v celé populaci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27</a:t>
            </a:fld>
            <a:endParaRPr lang="de-DE" alt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2290667726"/>
              </p:ext>
            </p:extLst>
          </p:nvPr>
        </p:nvGraphicFramePr>
        <p:xfrm>
          <a:off x="408955" y="270892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Souhlasné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výroky</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lidí</a:t>
                      </a:r>
                      <a:r>
                        <a:rPr kumimoji="0" lang="fr-FR" sz="1800" b="0" i="0" u="none" strike="noStrike" cap="none" normalizeH="0" baseline="0" dirty="0">
                          <a:ln>
                            <a:noFill/>
                          </a:ln>
                          <a:solidFill>
                            <a:srgbClr val="333333"/>
                          </a:solidFill>
                          <a:effectLst/>
                          <a:latin typeface="+mn-lt"/>
                          <a:ea typeface="+mn-ea"/>
                          <a:cs typeface="+mn-cs"/>
                        </a:rPr>
                        <a:t> v celé </a:t>
                      </a:r>
                      <a:r>
                        <a:rPr kumimoji="0" lang="fr-FR" sz="1800" b="0" i="0" u="none" strike="noStrike" cap="none" normalizeH="0" baseline="0" dirty="0" err="1">
                          <a:ln>
                            <a:noFill/>
                          </a:ln>
                          <a:solidFill>
                            <a:srgbClr val="333333"/>
                          </a:solidFill>
                          <a:effectLst/>
                          <a:latin typeface="+mn-lt"/>
                          <a:ea typeface="+mn-ea"/>
                          <a:cs typeface="+mn-cs"/>
                        </a:rPr>
                        <a:t>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Podíl v 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 jste si někdy, že lidé mezi sebou dokáží komunikovat telepaticky?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pocit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druzí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dokážou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číst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myšlenky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dojem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věci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neskutečné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všechno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součástí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nějakého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Měl jste někdy pocit, že sdělení v časopisech nebo v televizi jsou určena výhradně pouze vám?</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Měl jste někdy pocit, že vás někdo nějakým způsobem pronásleduje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Stává se vám někdy, že slyšíte hlasy, i když okolo nikdo není?</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Zdroje: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942261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Co myslíte?</a:t>
            </a:r>
            <a:r>
              <a:rPr lang="de-DE" altLang="de-DE" sz="2400" dirty="0">
                <a:solidFill>
                  <a:srgbClr val="333333"/>
                </a:solidFill>
              </a:rPr>
              <a:t> </a:t>
            </a:r>
            <a:r>
              <a:rPr lang="cs-CZ" altLang="de-DE" sz="2400" dirty="0">
                <a:solidFill>
                  <a:srgbClr val="333333"/>
                </a:solidFill>
              </a:rPr>
              <a:t>Jak často se následující příznaky/ zážitky objevují u lidí v celé populaci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28</a:t>
            </a:fld>
            <a:endParaRPr lang="de-DE" alt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3076680319"/>
              </p:ext>
            </p:extLst>
          </p:nvPr>
        </p:nvGraphicFramePr>
        <p:xfrm>
          <a:off x="408955" y="270892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Souhlasné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výroky</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lidí</a:t>
                      </a:r>
                      <a:r>
                        <a:rPr kumimoji="0" lang="fr-FR" sz="1800" b="0" i="0" u="none" strike="noStrike" cap="none" normalizeH="0" baseline="0" dirty="0">
                          <a:ln>
                            <a:noFill/>
                          </a:ln>
                          <a:solidFill>
                            <a:srgbClr val="333333"/>
                          </a:solidFill>
                          <a:effectLst/>
                          <a:latin typeface="+mn-lt"/>
                          <a:ea typeface="+mn-ea"/>
                          <a:cs typeface="+mn-cs"/>
                        </a:rPr>
                        <a:t> v celé </a:t>
                      </a:r>
                      <a:r>
                        <a:rPr kumimoji="0" lang="fr-FR" sz="1800" b="0" i="0" u="none" strike="noStrike" cap="none" normalizeH="0" baseline="0" dirty="0" err="1">
                          <a:ln>
                            <a:noFill/>
                          </a:ln>
                          <a:solidFill>
                            <a:srgbClr val="333333"/>
                          </a:solidFill>
                          <a:effectLst/>
                          <a:latin typeface="+mn-lt"/>
                          <a:ea typeface="+mn-ea"/>
                          <a:cs typeface="+mn-cs"/>
                        </a:rPr>
                        <a:t>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Podíl v 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 jste si někdy, že lidé mezi sebou dokáží komunikovat telepaticky?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pocit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druzí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dokážou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číst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myšlenky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dojem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věci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neskutečné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všechno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součástí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nějakého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Měl jste někdy pocit, že sdělení v časopisech nebo v televizi jsou určena výhradně pouze vám?</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Měl jste někdy pocit, že vás někdo nějakým způsobem pronásleduje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Stává se vám někdy, že slyšíte hlasy, i když okolo nikdo není?</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Zdroje: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834433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Co myslíte?</a:t>
            </a:r>
            <a:r>
              <a:rPr lang="de-DE" altLang="de-DE" sz="2400" dirty="0">
                <a:solidFill>
                  <a:srgbClr val="333333"/>
                </a:solidFill>
              </a:rPr>
              <a:t> </a:t>
            </a:r>
            <a:r>
              <a:rPr lang="cs-CZ" altLang="de-DE" sz="2400" dirty="0">
                <a:solidFill>
                  <a:srgbClr val="333333"/>
                </a:solidFill>
              </a:rPr>
              <a:t>Jak často se následující příznaky/ zážitky objevují u lidí v celé populaci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29</a:t>
            </a:fld>
            <a:endParaRPr lang="de-DE" alt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281609770"/>
              </p:ext>
            </p:extLst>
          </p:nvPr>
        </p:nvGraphicFramePr>
        <p:xfrm>
          <a:off x="408955" y="270892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Souhlasné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výroky</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lidí</a:t>
                      </a:r>
                      <a:r>
                        <a:rPr kumimoji="0" lang="fr-FR" sz="1800" b="0" i="0" u="none" strike="noStrike" cap="none" normalizeH="0" baseline="0" dirty="0">
                          <a:ln>
                            <a:noFill/>
                          </a:ln>
                          <a:solidFill>
                            <a:srgbClr val="333333"/>
                          </a:solidFill>
                          <a:effectLst/>
                          <a:latin typeface="+mn-lt"/>
                          <a:ea typeface="+mn-ea"/>
                          <a:cs typeface="+mn-cs"/>
                        </a:rPr>
                        <a:t> v celé </a:t>
                      </a:r>
                      <a:r>
                        <a:rPr kumimoji="0" lang="fr-FR" sz="1800" b="0" i="0" u="none" strike="noStrike" cap="none" normalizeH="0" baseline="0" dirty="0" err="1">
                          <a:ln>
                            <a:noFill/>
                          </a:ln>
                          <a:solidFill>
                            <a:srgbClr val="333333"/>
                          </a:solidFill>
                          <a:effectLst/>
                          <a:latin typeface="+mn-lt"/>
                          <a:ea typeface="+mn-ea"/>
                          <a:cs typeface="+mn-cs"/>
                        </a:rPr>
                        <a:t>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Podíl v 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 jste si někdy, že lidé mezi sebou dokáží komunikovat telepaticky?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pocit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druzí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dokážou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číst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myšlenky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dojem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věci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neskutečné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všechno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součástí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nějakého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Měl jste někdy pocit, že sdělení v časopisech nebo v televizi jsou určena výhradně pouze vám?</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Měl jste někdy pocit, že vás někdo nějakým způsobem pronásleduje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Stává se vám někdy, že slyšíte hlasy, i když okolo nikdo není?</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Zdroje: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519892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Co myslíte?</a:t>
            </a:r>
            <a:r>
              <a:rPr lang="de-DE" altLang="de-DE" sz="2400" dirty="0">
                <a:solidFill>
                  <a:srgbClr val="333333"/>
                </a:solidFill>
              </a:rPr>
              <a:t> </a:t>
            </a:r>
            <a:r>
              <a:rPr lang="cs-CZ" altLang="de-DE" sz="2400" dirty="0">
                <a:solidFill>
                  <a:srgbClr val="333333"/>
                </a:solidFill>
              </a:rPr>
              <a:t>Jak často se následující příznaky/ zážitky objevují u lidí v celé populaci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30</a:t>
            </a:fld>
            <a:endParaRPr lang="de-DE" alt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2269003267"/>
              </p:ext>
            </p:extLst>
          </p:nvPr>
        </p:nvGraphicFramePr>
        <p:xfrm>
          <a:off x="408955" y="270892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Souhlasné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výroky</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lidí</a:t>
                      </a:r>
                      <a:r>
                        <a:rPr kumimoji="0" lang="fr-FR" sz="1800" b="0" i="0" u="none" strike="noStrike" cap="none" normalizeH="0" baseline="0" dirty="0">
                          <a:ln>
                            <a:noFill/>
                          </a:ln>
                          <a:solidFill>
                            <a:srgbClr val="333333"/>
                          </a:solidFill>
                          <a:effectLst/>
                          <a:latin typeface="+mn-lt"/>
                          <a:ea typeface="+mn-ea"/>
                          <a:cs typeface="+mn-cs"/>
                        </a:rPr>
                        <a:t> v celé </a:t>
                      </a:r>
                      <a:r>
                        <a:rPr kumimoji="0" lang="fr-FR" sz="1800" b="0" i="0" u="none" strike="noStrike" cap="none" normalizeH="0" baseline="0" dirty="0" err="1">
                          <a:ln>
                            <a:noFill/>
                          </a:ln>
                          <a:solidFill>
                            <a:srgbClr val="333333"/>
                          </a:solidFill>
                          <a:effectLst/>
                          <a:latin typeface="+mn-lt"/>
                          <a:ea typeface="+mn-ea"/>
                          <a:cs typeface="+mn-cs"/>
                        </a:rPr>
                        <a:t>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Podíl v 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 jste si někdy, že lidé mezi sebou dokáží komunikovat telepaticky?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pocit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druzí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dokážou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číst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myšlenky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dojem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věci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neskutečné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všechno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součástí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nějakého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Měl jste někdy pocit, že sdělení v časopisech nebo v televizi jsou určena výhradně pouze vám?</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Měl jste někdy pocit, že vás někdo nějakým způsobem pronásleduje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Stává se vám někdy, že slyšíte hlasy, i když okolo nikdo není?</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Zdroje: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597149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Zvláštní přesvědčení nejsou až tak neobvyklá…</a:t>
            </a:r>
            <a:br>
              <a:rPr lang="cs-CZ" altLang="de-DE" sz="3600">
                <a:solidFill>
                  <a:srgbClr val="004992"/>
                </a:solidFill>
                <a:latin typeface="+mn-lt"/>
                <a:ea typeface="+mn-ea"/>
                <a:cs typeface="+mn-cs"/>
              </a:rPr>
            </a:br>
            <a:r>
              <a:rPr lang="cs-CZ" altLang="de-DE">
                <a:solidFill>
                  <a:srgbClr val="004992"/>
                </a:solidFill>
                <a:latin typeface="+mn-lt"/>
                <a:ea typeface="+mn-ea"/>
                <a:cs typeface="+mn-cs"/>
              </a:rPr>
              <a:t>Četnost psychotických zážitků v populaci</a:t>
            </a:r>
            <a:endParaRPr lang="de-DE" altLang="de-DE">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Co myslíte?</a:t>
            </a:r>
            <a:r>
              <a:rPr lang="de-DE" altLang="de-DE" sz="2400" dirty="0">
                <a:solidFill>
                  <a:srgbClr val="333333"/>
                </a:solidFill>
              </a:rPr>
              <a:t> </a:t>
            </a:r>
            <a:r>
              <a:rPr lang="cs-CZ" altLang="de-DE" sz="2400" dirty="0">
                <a:solidFill>
                  <a:srgbClr val="333333"/>
                </a:solidFill>
              </a:rPr>
              <a:t>Jak často se následující příznaky/ zážitky objevují u lidí v celé populaci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31</a:t>
            </a:fld>
            <a:endParaRPr lang="de-DE" alt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974409655"/>
              </p:ext>
            </p:extLst>
          </p:nvPr>
        </p:nvGraphicFramePr>
        <p:xfrm>
          <a:off x="408955" y="270892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Souhlasné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výroky</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lidí</a:t>
                      </a:r>
                      <a:r>
                        <a:rPr kumimoji="0" lang="fr-FR" sz="1800" b="0" i="0" u="none" strike="noStrike" cap="none" normalizeH="0" baseline="0" dirty="0">
                          <a:ln>
                            <a:noFill/>
                          </a:ln>
                          <a:solidFill>
                            <a:srgbClr val="333333"/>
                          </a:solidFill>
                          <a:effectLst/>
                          <a:latin typeface="+mn-lt"/>
                          <a:ea typeface="+mn-ea"/>
                          <a:cs typeface="+mn-cs"/>
                        </a:rPr>
                        <a:t> v celé </a:t>
                      </a:r>
                      <a:r>
                        <a:rPr kumimoji="0" lang="fr-FR" sz="1800" b="0" i="0" u="none" strike="noStrike" cap="none" normalizeH="0" baseline="0" dirty="0" err="1">
                          <a:ln>
                            <a:noFill/>
                          </a:ln>
                          <a:solidFill>
                            <a:srgbClr val="333333"/>
                          </a:solidFill>
                          <a:effectLst/>
                          <a:latin typeface="+mn-lt"/>
                          <a:ea typeface="+mn-ea"/>
                          <a:cs typeface="+mn-cs"/>
                        </a:rPr>
                        <a:t>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Podíl v populaci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 jste si někdy, že lidé mezi sebou dokáží komunikovat telepaticky?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pocit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druzí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dokážou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číst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myšlenky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Měl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někdy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dojem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věci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jsou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neskutečné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všechno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součástí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nějakého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Měl jste někdy pocit, že sdělení v časopisech nebo v televizi jsou určena výhradně pouze vám?</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Měl jste někdy pocit, že vás někdo nějakým způsobem pronásleduje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Stává se vám někdy, že slyšíte hlasy, i když okolo nikdo není?</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Zdroje: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273656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Pamatujte si…</a:t>
            </a:r>
            <a:endParaRPr lang="de-DE" altLang="de-DE" sz="3600">
              <a:latin typeface="+mn-lt"/>
              <a:ea typeface="+mn-ea"/>
              <a:cs typeface="+mn-cs"/>
            </a:endParaRPr>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a:defRPr/>
            </a:pPr>
            <a:r>
              <a:rPr lang="cs-CZ" sz="2400" dirty="0">
                <a:solidFill>
                  <a:srgbClr val="333333"/>
                </a:solidFill>
              </a:rPr>
              <a:t>Vůči psychické krizi není nikdo </a:t>
            </a:r>
            <a:r>
              <a:rPr lang="cs-CZ" sz="2400" b="1" i="1" dirty="0">
                <a:solidFill>
                  <a:srgbClr val="333333"/>
                </a:solidFill>
              </a:rPr>
              <a:t>imunní</a:t>
            </a:r>
            <a:r>
              <a:rPr lang="en-US" sz="2400" dirty="0">
                <a:solidFill>
                  <a:srgbClr val="333333"/>
                </a:solidFill>
              </a:rPr>
              <a:t>!</a:t>
            </a:r>
          </a:p>
          <a:p>
            <a:pPr>
              <a:defRPr/>
            </a:pPr>
            <a:r>
              <a:rPr lang="cs-CZ" sz="2400" dirty="0">
                <a:solidFill>
                  <a:srgbClr val="333333"/>
                </a:solidFill>
              </a:rPr>
              <a:t>V průběhu uplynulého roku více než každý čtvrtý člověk trpěl psychickou nemocí</a:t>
            </a:r>
            <a:r>
              <a:rPr lang="en-US" sz="2400" dirty="0">
                <a:solidFill>
                  <a:srgbClr val="333333"/>
                </a:solidFill>
              </a:rPr>
              <a:t>.</a:t>
            </a:r>
            <a:endParaRPr lang="de-DE" sz="2400" dirty="0">
              <a:solidFill>
                <a:srgbClr val="333333"/>
              </a:solidFill>
            </a:endParaRPr>
          </a:p>
          <a:p>
            <a:pPr>
              <a:defRPr/>
            </a:pPr>
            <a:r>
              <a:rPr lang="cs-CZ" sz="2400" dirty="0">
                <a:solidFill>
                  <a:srgbClr val="333333"/>
                </a:solidFill>
              </a:rPr>
              <a:t>Mentální nemoc nelze považovat za projev </a:t>
            </a:r>
            <a:r>
              <a:rPr lang="cs-CZ" sz="2400" dirty="0">
                <a:solidFill>
                  <a:srgbClr val="004992"/>
                </a:solidFill>
              </a:rPr>
              <a:t>slabosti</a:t>
            </a:r>
            <a:r>
              <a:rPr lang="en-US" sz="2400" dirty="0">
                <a:solidFill>
                  <a:srgbClr val="333333"/>
                </a:solidFill>
              </a:rPr>
              <a:t>, </a:t>
            </a:r>
            <a:r>
              <a:rPr lang="cs-CZ" sz="2400" dirty="0">
                <a:solidFill>
                  <a:srgbClr val="333333"/>
                </a:solidFill>
              </a:rPr>
              <a:t>ale spíš jako projev zvýšené </a:t>
            </a:r>
            <a:r>
              <a:rPr lang="cs-CZ" sz="2400" dirty="0">
                <a:solidFill>
                  <a:srgbClr val="004992"/>
                </a:solidFill>
              </a:rPr>
              <a:t>citlivosti</a:t>
            </a:r>
            <a:r>
              <a:rPr lang="cs-CZ" sz="2400" dirty="0">
                <a:solidFill>
                  <a:srgbClr val="333333"/>
                </a:solidFill>
              </a:rPr>
              <a:t>.</a:t>
            </a:r>
            <a:endParaRPr lang="de-DE" sz="2400" dirty="0">
              <a:solidFill>
                <a:srgbClr val="333333"/>
              </a:solidFill>
            </a:endParaRPr>
          </a:p>
          <a:p>
            <a:pPr>
              <a:defRPr/>
            </a:pPr>
            <a:r>
              <a:rPr lang="cs-CZ" sz="2400" dirty="0">
                <a:solidFill>
                  <a:srgbClr val="004992"/>
                </a:solidFill>
              </a:rPr>
              <a:t>Dědičnost</a:t>
            </a:r>
            <a:r>
              <a:rPr lang="en-US" sz="2400" dirty="0">
                <a:solidFill>
                  <a:srgbClr val="004992"/>
                </a:solidFill>
              </a:rPr>
              <a:t>:</a:t>
            </a:r>
            <a:r>
              <a:rPr lang="en-US" sz="2400" dirty="0">
                <a:solidFill>
                  <a:srgbClr val="333333"/>
                </a:solidFill>
              </a:rPr>
              <a:t> </a:t>
            </a:r>
            <a:r>
              <a:rPr lang="cs-CZ" sz="2400" dirty="0">
                <a:solidFill>
                  <a:srgbClr val="333333"/>
                </a:solidFill>
              </a:rPr>
              <a:t>Geny hrají důležitou roli při vzniku mnoha nemocí</a:t>
            </a:r>
            <a:r>
              <a:rPr lang="de-DE" sz="2400" dirty="0">
                <a:solidFill>
                  <a:srgbClr val="333333"/>
                </a:solidFill>
              </a:rPr>
              <a:t>.</a:t>
            </a:r>
          </a:p>
          <a:p>
            <a:pPr>
              <a:defRPr/>
            </a:pPr>
            <a:r>
              <a:rPr lang="cs-CZ" sz="2400" dirty="0">
                <a:solidFill>
                  <a:srgbClr val="004992"/>
                </a:solidFill>
              </a:rPr>
              <a:t>Okolní prostředí</a:t>
            </a:r>
            <a:r>
              <a:rPr lang="en-US" sz="2400" dirty="0">
                <a:solidFill>
                  <a:srgbClr val="004992"/>
                </a:solidFill>
              </a:rPr>
              <a:t>:</a:t>
            </a:r>
            <a:r>
              <a:rPr lang="en-US" sz="2400" dirty="0">
                <a:solidFill>
                  <a:srgbClr val="333333"/>
                </a:solidFill>
              </a:rPr>
              <a:t> </a:t>
            </a:r>
            <a:r>
              <a:rPr lang="cs-CZ" sz="2400" dirty="0">
                <a:solidFill>
                  <a:srgbClr val="333333"/>
                </a:solidFill>
              </a:rPr>
              <a:t>Negativní dopad na duševní zdraví mohou mít traumatické zážitky</a:t>
            </a:r>
            <a:r>
              <a:rPr lang="en-US" sz="2400" dirty="0">
                <a:solidFill>
                  <a:srgbClr val="333333"/>
                </a:solidFill>
              </a:rPr>
              <a:t>, </a:t>
            </a:r>
            <a:r>
              <a:rPr lang="cs-CZ" sz="2400" dirty="0">
                <a:solidFill>
                  <a:srgbClr val="333333"/>
                </a:solidFill>
              </a:rPr>
              <a:t>které zvyšují pravděpodobnost vzniku duševní nemoci u každého, bez ohledu na to, zda má či nemá vlohu pro tuto nemoc</a:t>
            </a:r>
            <a:r>
              <a:rPr lang="en-US" sz="2400" dirty="0">
                <a:solidFill>
                  <a:srgbClr val="333333"/>
                </a:solidFill>
              </a:rPr>
              <a:t>.</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32</a:t>
            </a:fld>
            <a:endParaRPr lang="de-DE" altLang="de-DE">
              <a:latin typeface="+mn-lt"/>
              <a:ea typeface="+mn-ea"/>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a:latin typeface="+mn-lt"/>
                <a:ea typeface="+mn-ea"/>
                <a:cs typeface="+mn-cs"/>
              </a:rPr>
              <a:t>Co je to “stigma” a co je to “sebestigma”?</a:t>
            </a:r>
            <a:endParaRPr lang="de-DE" altLang="de-DE" sz="3600">
              <a:latin typeface="+mn-lt"/>
              <a:ea typeface="+mn-ea"/>
              <a:cs typeface="+mn-cs"/>
            </a:endParaRPr>
          </a:p>
        </p:txBody>
      </p:sp>
      <p:sp>
        <p:nvSpPr>
          <p:cNvPr id="71685" name="Inhaltsplatzhalter 3"/>
          <p:cNvSpPr>
            <a:spLocks noGrp="1"/>
          </p:cNvSpPr>
          <p:nvPr>
            <p:ph idx="1"/>
          </p:nvPr>
        </p:nvSpPr>
        <p:spPr/>
        <p:txBody>
          <a:bodyPr>
            <a:noAutofit/>
          </a:bodyPr>
          <a:lstStyle/>
          <a:p>
            <a:r>
              <a:rPr lang="de-DE" altLang="de-DE" sz="200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33</a:t>
            </a:fld>
            <a:endParaRPr lang="de-DE" altLang="de-DE">
              <a:latin typeface="+mn-lt"/>
              <a:ea typeface="+mn-ea"/>
            </a:endParaRPr>
          </a:p>
        </p:txBody>
      </p:sp>
      <p:sp>
        <p:nvSpPr>
          <p:cNvPr id="71684" name="Textfeld 5"/>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300" b="1">
                <a:solidFill>
                  <a:srgbClr val="333333"/>
                </a:solidFill>
                <a:latin typeface="+mn-lt"/>
                <a:ea typeface="+mn-ea"/>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a:latin typeface="+mn-lt"/>
                <a:ea typeface="+mn-ea"/>
                <a:cs typeface="+mn-cs"/>
              </a:rPr>
              <a:t>Co je to “stigma” a co je to “sebestigma”?</a:t>
            </a:r>
            <a:endParaRPr lang="de-DE" altLang="de-DE" sz="360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n-US" altLang="de-DE" sz="2000" b="1" dirty="0">
                <a:solidFill>
                  <a:srgbClr val="004992"/>
                </a:solidFill>
              </a:rPr>
              <a:t>Stigma = </a:t>
            </a:r>
            <a:r>
              <a:rPr lang="cs-CZ" altLang="de-DE" sz="2000" b="1" dirty="0">
                <a:solidFill>
                  <a:srgbClr val="004992"/>
                </a:solidFill>
              </a:rPr>
              <a:t>řecké</a:t>
            </a:r>
            <a:r>
              <a:rPr lang="en-US" altLang="de-DE" sz="2000" b="1" dirty="0">
                <a:solidFill>
                  <a:srgbClr val="004992"/>
                </a:solidFill>
              </a:rPr>
              <a:t> </a:t>
            </a:r>
            <a:r>
              <a:rPr lang="cs-CZ" altLang="de-DE" sz="2000" b="1" dirty="0">
                <a:solidFill>
                  <a:srgbClr val="004992"/>
                </a:solidFill>
              </a:rPr>
              <a:t>slovo</a:t>
            </a:r>
            <a:r>
              <a:rPr lang="en-US" altLang="de-DE" sz="2000" b="1" dirty="0">
                <a:solidFill>
                  <a:srgbClr val="004992"/>
                </a:solidFill>
              </a:rPr>
              <a:t>. </a:t>
            </a:r>
            <a:r>
              <a:rPr lang="cs-CZ" altLang="de-DE" sz="2000" b="1" dirty="0">
                <a:solidFill>
                  <a:srgbClr val="004992"/>
                </a:solidFill>
              </a:rPr>
              <a:t>Doslova znamená</a:t>
            </a:r>
            <a:r>
              <a:rPr lang="en-US" altLang="de-DE" sz="2000" b="1" dirty="0">
                <a:solidFill>
                  <a:srgbClr val="004992"/>
                </a:solidFill>
              </a:rPr>
              <a:t>: </a:t>
            </a:r>
            <a:r>
              <a:rPr lang="cs-CZ" altLang="de-DE" sz="2000" dirty="0">
                <a:solidFill>
                  <a:srgbClr val="333333"/>
                </a:solidFill>
              </a:rPr>
              <a:t>ukázat</a:t>
            </a:r>
            <a:r>
              <a:rPr lang="en-US" altLang="de-DE" sz="2000" dirty="0">
                <a:solidFill>
                  <a:srgbClr val="333333"/>
                </a:solidFill>
              </a:rPr>
              <a:t>, </a:t>
            </a:r>
            <a:r>
              <a:rPr lang="cs-CZ" altLang="de-DE" sz="2000" dirty="0">
                <a:solidFill>
                  <a:srgbClr val="333333"/>
                </a:solidFill>
              </a:rPr>
              <a:t>zranit nebo ocejchovat.</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34</a:t>
            </a:fld>
            <a:endParaRPr lang="de-DE" altLang="de-DE">
              <a:latin typeface="+mn-lt"/>
              <a:ea typeface="+mn-ea"/>
            </a:endParaRPr>
          </a:p>
        </p:txBody>
      </p:sp>
      <p:sp>
        <p:nvSpPr>
          <p:cNvPr id="77828" name="Textfeld 5"/>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300" b="1">
                <a:solidFill>
                  <a:srgbClr val="333333"/>
                </a:solidFill>
                <a:latin typeface="+mn-lt"/>
                <a:ea typeface="+mn-ea"/>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a:latin typeface="+mn-lt"/>
                <a:ea typeface="+mn-ea"/>
                <a:cs typeface="+mn-cs"/>
              </a:rPr>
              <a:t>Co je to “stigma” a co je to “sebestigma”?</a:t>
            </a:r>
            <a:endParaRPr lang="de-DE" altLang="de-DE" sz="360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n-US" altLang="de-DE" sz="2000" b="1" dirty="0">
                <a:solidFill>
                  <a:srgbClr val="004992"/>
                </a:solidFill>
              </a:rPr>
              <a:t>Stigma = </a:t>
            </a:r>
            <a:r>
              <a:rPr lang="cs-CZ" altLang="de-DE" sz="2000" b="1" dirty="0">
                <a:solidFill>
                  <a:srgbClr val="004992"/>
                </a:solidFill>
              </a:rPr>
              <a:t>řecké</a:t>
            </a:r>
            <a:r>
              <a:rPr lang="en-US" altLang="de-DE" sz="2000" b="1" dirty="0">
                <a:solidFill>
                  <a:srgbClr val="004992"/>
                </a:solidFill>
              </a:rPr>
              <a:t> </a:t>
            </a:r>
            <a:r>
              <a:rPr lang="cs-CZ" altLang="de-DE" sz="2000" b="1" dirty="0">
                <a:solidFill>
                  <a:srgbClr val="004992"/>
                </a:solidFill>
              </a:rPr>
              <a:t>slovo</a:t>
            </a:r>
            <a:r>
              <a:rPr lang="en-US" altLang="de-DE" sz="2000" b="1" dirty="0">
                <a:solidFill>
                  <a:srgbClr val="004992"/>
                </a:solidFill>
              </a:rPr>
              <a:t>. </a:t>
            </a:r>
            <a:r>
              <a:rPr lang="cs-CZ" altLang="de-DE" sz="2000" b="1" dirty="0">
                <a:solidFill>
                  <a:srgbClr val="004992"/>
                </a:solidFill>
              </a:rPr>
              <a:t>Doslova znamená</a:t>
            </a:r>
            <a:r>
              <a:rPr lang="en-US" altLang="de-DE" sz="2000" b="1" dirty="0">
                <a:solidFill>
                  <a:srgbClr val="004992"/>
                </a:solidFill>
              </a:rPr>
              <a:t>: </a:t>
            </a:r>
            <a:r>
              <a:rPr lang="cs-CZ" altLang="de-DE" sz="2000" dirty="0">
                <a:solidFill>
                  <a:srgbClr val="333333"/>
                </a:solidFill>
              </a:rPr>
              <a:t>ukázat</a:t>
            </a:r>
            <a:r>
              <a:rPr lang="en-US" altLang="de-DE" sz="2000" dirty="0">
                <a:solidFill>
                  <a:srgbClr val="333333"/>
                </a:solidFill>
              </a:rPr>
              <a:t>, </a:t>
            </a:r>
            <a:r>
              <a:rPr lang="cs-CZ" altLang="de-DE" sz="2000" dirty="0">
                <a:solidFill>
                  <a:srgbClr val="333333"/>
                </a:solidFill>
              </a:rPr>
              <a:t>zranit nebo ocejchovat.</a:t>
            </a:r>
            <a:endParaRPr lang="de-DE" altLang="de-DE" sz="2000" dirty="0">
              <a:solidFill>
                <a:srgbClr val="333333"/>
              </a:solidFill>
            </a:endParaRPr>
          </a:p>
          <a:p>
            <a:pPr marL="342900" indent="-342900">
              <a:buClr>
                <a:srgbClr val="333333"/>
              </a:buClr>
              <a:buFont typeface="WingDings"/>
              <a:buChar char=""/>
            </a:pPr>
            <a:r>
              <a:rPr lang="cs-CZ" altLang="de-DE" sz="2000" b="1" dirty="0">
                <a:solidFill>
                  <a:srgbClr val="004992"/>
                </a:solidFill>
              </a:rPr>
              <a:t>Ke stigmatizaci </a:t>
            </a:r>
            <a:r>
              <a:rPr lang="cs-CZ" altLang="de-DE" sz="2000" dirty="0">
                <a:solidFill>
                  <a:srgbClr val="004992"/>
                </a:solidFill>
              </a:rPr>
              <a:t>dochází, když jsou nějací lidé nebo skupiny lidí spojováni</a:t>
            </a:r>
            <a:r>
              <a:rPr lang="en-US" altLang="de-DE" sz="2000" dirty="0">
                <a:solidFill>
                  <a:srgbClr val="004992"/>
                </a:solidFill>
              </a:rPr>
              <a:t> </a:t>
            </a:r>
            <a:r>
              <a:rPr lang="cs-CZ" altLang="de-DE" sz="2000" dirty="0">
                <a:solidFill>
                  <a:srgbClr val="004992"/>
                </a:solidFill>
              </a:rPr>
              <a:t>s</a:t>
            </a:r>
            <a:br>
              <a:rPr lang="en-US" altLang="de-DE" sz="2000" dirty="0">
                <a:solidFill>
                  <a:srgbClr val="004992"/>
                </a:solidFill>
              </a:rPr>
            </a:br>
            <a:r>
              <a:rPr lang="cs-CZ" altLang="de-DE" sz="2000" dirty="0">
                <a:solidFill>
                  <a:srgbClr val="004992"/>
                </a:solidFill>
              </a:rPr>
              <a:t>negativními vlastnostmi.</a:t>
            </a:r>
            <a:endParaRPr lang="de-DE" alt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35</a:t>
            </a:fld>
            <a:endParaRPr lang="de-DE" altLang="de-DE">
              <a:latin typeface="+mn-lt"/>
              <a:ea typeface="+mn-ea"/>
            </a:endParaRPr>
          </a:p>
        </p:txBody>
      </p:sp>
      <p:sp>
        <p:nvSpPr>
          <p:cNvPr id="77828" name="Textfeld 5"/>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300" b="1">
                <a:solidFill>
                  <a:srgbClr val="333333"/>
                </a:solidFill>
                <a:latin typeface="+mn-lt"/>
                <a:ea typeface="+mn-ea"/>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4593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a:latin typeface="+mn-lt"/>
                <a:ea typeface="+mn-ea"/>
                <a:cs typeface="+mn-cs"/>
              </a:rPr>
              <a:t>Co je to “stigma” a co je to “sebestigma”?</a:t>
            </a:r>
            <a:endParaRPr lang="de-DE" altLang="de-DE" sz="360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n-US" altLang="de-DE" sz="2000" b="1" dirty="0">
                <a:solidFill>
                  <a:srgbClr val="004992"/>
                </a:solidFill>
              </a:rPr>
              <a:t>Stigma = </a:t>
            </a:r>
            <a:r>
              <a:rPr lang="cs-CZ" altLang="de-DE" sz="2000" b="1" dirty="0">
                <a:solidFill>
                  <a:srgbClr val="004992"/>
                </a:solidFill>
              </a:rPr>
              <a:t>řecké</a:t>
            </a:r>
            <a:r>
              <a:rPr lang="en-US" altLang="de-DE" sz="2000" b="1" dirty="0">
                <a:solidFill>
                  <a:srgbClr val="004992"/>
                </a:solidFill>
              </a:rPr>
              <a:t> </a:t>
            </a:r>
            <a:r>
              <a:rPr lang="cs-CZ" altLang="de-DE" sz="2000" b="1" dirty="0">
                <a:solidFill>
                  <a:srgbClr val="004992"/>
                </a:solidFill>
              </a:rPr>
              <a:t>slovo</a:t>
            </a:r>
            <a:r>
              <a:rPr lang="en-US" altLang="de-DE" sz="2000" b="1" dirty="0">
                <a:solidFill>
                  <a:srgbClr val="004992"/>
                </a:solidFill>
              </a:rPr>
              <a:t>. </a:t>
            </a:r>
            <a:r>
              <a:rPr lang="cs-CZ" altLang="de-DE" sz="2000" b="1" dirty="0">
                <a:solidFill>
                  <a:srgbClr val="004992"/>
                </a:solidFill>
              </a:rPr>
              <a:t>Doslova znamená</a:t>
            </a:r>
            <a:r>
              <a:rPr lang="en-US" altLang="de-DE" sz="2000" b="1" dirty="0">
                <a:solidFill>
                  <a:srgbClr val="004992"/>
                </a:solidFill>
              </a:rPr>
              <a:t>: </a:t>
            </a:r>
            <a:r>
              <a:rPr lang="cs-CZ" altLang="de-DE" sz="2000" dirty="0">
                <a:solidFill>
                  <a:srgbClr val="333333"/>
                </a:solidFill>
              </a:rPr>
              <a:t>ukázat</a:t>
            </a:r>
            <a:r>
              <a:rPr lang="en-US" altLang="de-DE" sz="2000" dirty="0">
                <a:solidFill>
                  <a:srgbClr val="333333"/>
                </a:solidFill>
              </a:rPr>
              <a:t>, </a:t>
            </a:r>
            <a:r>
              <a:rPr lang="cs-CZ" altLang="de-DE" sz="2000" dirty="0">
                <a:solidFill>
                  <a:srgbClr val="333333"/>
                </a:solidFill>
              </a:rPr>
              <a:t>zranit nebo ocejchovat.</a:t>
            </a:r>
            <a:endParaRPr lang="de-DE" altLang="de-DE" sz="2000" dirty="0">
              <a:solidFill>
                <a:srgbClr val="333333"/>
              </a:solidFill>
            </a:endParaRPr>
          </a:p>
          <a:p>
            <a:pPr marL="342900" indent="-342900">
              <a:buClr>
                <a:srgbClr val="333333"/>
              </a:buClr>
              <a:buFont typeface="WingDings"/>
              <a:buChar char=""/>
            </a:pPr>
            <a:r>
              <a:rPr lang="cs-CZ" altLang="de-DE" sz="2000" b="1" dirty="0">
                <a:solidFill>
                  <a:srgbClr val="004992"/>
                </a:solidFill>
              </a:rPr>
              <a:t>Ke stigmatizaci </a:t>
            </a:r>
            <a:r>
              <a:rPr lang="cs-CZ" altLang="de-DE" sz="2000" dirty="0">
                <a:solidFill>
                  <a:srgbClr val="004992"/>
                </a:solidFill>
              </a:rPr>
              <a:t>dochází, když jsou nějací lidé nebo skupiny lidí spojováni</a:t>
            </a:r>
            <a:r>
              <a:rPr lang="en-US" altLang="de-DE" sz="2000" dirty="0">
                <a:solidFill>
                  <a:srgbClr val="004992"/>
                </a:solidFill>
              </a:rPr>
              <a:t> </a:t>
            </a:r>
            <a:r>
              <a:rPr lang="cs-CZ" altLang="de-DE" sz="2000" dirty="0">
                <a:solidFill>
                  <a:srgbClr val="004992"/>
                </a:solidFill>
              </a:rPr>
              <a:t>s</a:t>
            </a:r>
            <a:br>
              <a:rPr lang="en-US" altLang="de-DE" sz="2000" dirty="0">
                <a:solidFill>
                  <a:srgbClr val="004992"/>
                </a:solidFill>
              </a:rPr>
            </a:br>
            <a:r>
              <a:rPr lang="cs-CZ" altLang="de-DE" sz="2000" dirty="0">
                <a:solidFill>
                  <a:srgbClr val="004992"/>
                </a:solidFill>
              </a:rPr>
              <a:t>negativními vlastnostmi.</a:t>
            </a:r>
            <a:endParaRPr lang="de-DE" altLang="de-DE" sz="2000" dirty="0">
              <a:solidFill>
                <a:srgbClr val="004992"/>
              </a:solidFill>
            </a:endParaRPr>
          </a:p>
          <a:p>
            <a:pPr marL="342900" indent="-342900">
              <a:buClr>
                <a:srgbClr val="333333"/>
              </a:buClr>
              <a:buFont typeface="WingDings"/>
              <a:buChar char=""/>
            </a:pPr>
            <a:r>
              <a:rPr lang="cs-CZ" altLang="de-DE" sz="2000" dirty="0">
                <a:solidFill>
                  <a:srgbClr val="333333"/>
                </a:solidFill>
              </a:rPr>
              <a:t>Přitom to neodpovídá skutečnosti</a:t>
            </a:r>
            <a:r>
              <a:rPr lang="en-US" altLang="de-DE" sz="2000" dirty="0">
                <a:solidFill>
                  <a:srgbClr val="333333"/>
                </a:solidFill>
              </a:rPr>
              <a:t>.</a:t>
            </a:r>
          </a:p>
          <a:p>
            <a:pPr marL="342900" indent="-342900">
              <a:buClr>
                <a:srgbClr val="333333"/>
              </a:buClr>
              <a:buFont typeface="WingDings"/>
              <a:buChar char=""/>
            </a:pPr>
            <a:r>
              <a:rPr lang="en-US" altLang="de-DE" sz="2000" dirty="0">
                <a:solidFill>
                  <a:srgbClr val="333333"/>
                </a:solidFill>
              </a:rPr>
              <a:t>Stigma </a:t>
            </a:r>
            <a:r>
              <a:rPr lang="cs-CZ" altLang="de-DE" sz="2000" dirty="0">
                <a:solidFill>
                  <a:srgbClr val="333333"/>
                </a:solidFill>
              </a:rPr>
              <a:t>může vést k tomu, že jsou určití lidé odsuzováni a/nebo vylučováni ze společnosti ostatních</a:t>
            </a:r>
            <a:r>
              <a:rPr lang="en-US" altLang="de-DE" sz="2000" dirty="0">
                <a:solidFill>
                  <a:srgbClr val="333333"/>
                </a:solidFill>
              </a:rPr>
              <a:t>.</a:t>
            </a:r>
          </a:p>
          <a:p>
            <a:pPr marL="342900" indent="-342900">
              <a:buClr>
                <a:srgbClr val="333333"/>
              </a:buClr>
              <a:buFont typeface="WingDings"/>
              <a:buChar char=""/>
            </a:pPr>
            <a:r>
              <a:rPr lang="en-US" altLang="de-DE" sz="2000" dirty="0">
                <a:solidFill>
                  <a:srgbClr val="333333"/>
                </a:solidFill>
              </a:rPr>
              <a:t>Stigma </a:t>
            </a:r>
            <a:r>
              <a:rPr lang="cs-CZ" altLang="de-DE" sz="2000" dirty="0">
                <a:solidFill>
                  <a:srgbClr val="333333"/>
                </a:solidFill>
              </a:rPr>
              <a:t>se může objevit ve spojení s určitými tělesnými nemocemi </a:t>
            </a:r>
            <a:r>
              <a:rPr lang="en-US" altLang="de-DE" sz="2000" dirty="0">
                <a:solidFill>
                  <a:srgbClr val="333333"/>
                </a:solidFill>
              </a:rPr>
              <a:t>(</a:t>
            </a:r>
            <a:r>
              <a:rPr lang="cs-CZ" altLang="de-DE" sz="2000" dirty="0">
                <a:solidFill>
                  <a:srgbClr val="333333"/>
                </a:solidFill>
              </a:rPr>
              <a:t>např. AIDS</a:t>
            </a:r>
            <a:r>
              <a:rPr lang="en-US" altLang="de-DE" sz="2000" dirty="0">
                <a:solidFill>
                  <a:srgbClr val="333333"/>
                </a:solidFill>
              </a:rPr>
              <a:t>), </a:t>
            </a:r>
            <a:r>
              <a:rPr lang="cs-CZ" altLang="de-DE" sz="2000" dirty="0">
                <a:solidFill>
                  <a:srgbClr val="333333"/>
                </a:solidFill>
              </a:rPr>
              <a:t>zjevným postižením nebo psychickými nemocemi, jako jsou psychózy.</a:t>
            </a:r>
            <a:endParaRPr lang="de-DE" altLang="de-DE" sz="2000" dirty="0">
              <a:solidFill>
                <a:srgbClr val="333333"/>
              </a:solidFill>
            </a:endParaRPr>
          </a:p>
          <a:p>
            <a:pPr marL="342900" indent="-342900">
              <a:buClr>
                <a:srgbClr val="333333"/>
              </a:buClr>
              <a:buFont typeface="WingDings"/>
              <a:buChar char=""/>
            </a:pPr>
            <a:r>
              <a:rPr lang="en-US" altLang="de-DE" sz="2000">
                <a:solidFill>
                  <a:srgbClr val="333333"/>
                </a:solidFill>
              </a:rPr>
              <a:t>“</a:t>
            </a:r>
            <a:r>
              <a:rPr lang="cs-CZ" altLang="de-DE" sz="2000">
                <a:solidFill>
                  <a:srgbClr val="333333"/>
                </a:solidFill>
              </a:rPr>
              <a:t>Sebestigma”</a:t>
            </a:r>
            <a:r>
              <a:rPr lang="en-US" altLang="de-DE" sz="2000">
                <a:solidFill>
                  <a:srgbClr val="333333"/>
                </a:solidFill>
              </a:rPr>
              <a:t> </a:t>
            </a:r>
            <a:r>
              <a:rPr lang="cs-CZ" altLang="de-DE" sz="2000" dirty="0">
                <a:solidFill>
                  <a:srgbClr val="333333"/>
                </a:solidFill>
              </a:rPr>
              <a:t>znamená, že postižení lidé přijali stigma, které zažívali ze strany ostatních, za vlastní, takže sami sebe začali považovat </a:t>
            </a:r>
            <a:r>
              <a:rPr lang="cs-CZ" altLang="de-DE" sz="2000">
                <a:solidFill>
                  <a:srgbClr val="333333"/>
                </a:solidFill>
              </a:rPr>
              <a:t>za </a:t>
            </a:r>
            <a:r>
              <a:rPr lang="en-US" altLang="de-DE" sz="2000">
                <a:solidFill>
                  <a:srgbClr val="333333"/>
                </a:solidFill>
              </a:rPr>
              <a:t>“</a:t>
            </a:r>
            <a:r>
              <a:rPr lang="cs-CZ" altLang="de-DE" sz="2000">
                <a:solidFill>
                  <a:srgbClr val="333333"/>
                </a:solidFill>
              </a:rPr>
              <a:t>méněcenné”</a:t>
            </a:r>
            <a:r>
              <a:rPr lang="en-US" altLang="de-DE" sz="2000">
                <a:solidFill>
                  <a:srgbClr val="333333"/>
                </a:solidFill>
              </a:rPr>
              <a:t>.</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36</a:t>
            </a:fld>
            <a:endParaRPr lang="de-DE" altLang="de-DE">
              <a:latin typeface="+mn-lt"/>
              <a:ea typeface="+mn-ea"/>
            </a:endParaRPr>
          </a:p>
        </p:txBody>
      </p:sp>
      <p:sp>
        <p:nvSpPr>
          <p:cNvPr id="77828" name="Textfeld 5"/>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300" b="1">
                <a:solidFill>
                  <a:srgbClr val="333333"/>
                </a:solidFill>
                <a:latin typeface="+mn-lt"/>
                <a:ea typeface="+mn-ea"/>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4952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Stigma vůči těm kdo trpí psychózou</a:t>
            </a: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defRPr/>
            </a:pPr>
            <a:r>
              <a:rPr lang="cs-CZ" sz="2400" dirty="0">
                <a:solidFill>
                  <a:srgbClr val="333333"/>
                </a:solidFill>
              </a:rPr>
              <a:t>Jaké názory jedince, kteří trpí psychózou, jste slyšeli od druhých lidí</a:t>
            </a:r>
            <a:r>
              <a:rPr lang="de-DE" sz="2400" dirty="0">
                <a:solidFill>
                  <a:srgbClr val="333333"/>
                </a:solidFill>
              </a:rPr>
              <a:t>?</a:t>
            </a:r>
          </a:p>
          <a:p>
            <a:pPr marL="342900" indent="-342900">
              <a:buClr>
                <a:srgbClr val="333333"/>
              </a:buClr>
              <a:buFont typeface="WingDings"/>
              <a:buChar char=""/>
              <a:defRPr/>
            </a:pPr>
            <a:r>
              <a:rPr lang="cs-CZ" sz="2400" dirty="0">
                <a:solidFill>
                  <a:srgbClr val="333333"/>
                </a:solidFill>
              </a:rPr>
              <a:t>Jaké názory na lidi, kteří trpí psychózou, máte nebo jste měli vy sami?</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37</a:t>
            </a:fld>
            <a:endParaRPr lang="de-DE" altLang="de-DE">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Stigma vůči těm kdo trpí psychózou</a:t>
            </a:r>
          </a:p>
        </p:txBody>
      </p:sp>
      <p:sp>
        <p:nvSpPr>
          <p:cNvPr id="55299" name="Inhaltsplatzhalter 2"/>
          <p:cNvSpPr>
            <a:spLocks noGrp="1"/>
          </p:cNvSpPr>
          <p:nvPr>
            <p:ph idx="1"/>
          </p:nvPr>
        </p:nvSpPr>
        <p:spPr/>
        <p:txBody>
          <a:bodyPr>
            <a:noAutofit/>
          </a:bodyPr>
          <a:lstStyle/>
          <a:p>
            <a:pPr>
              <a:defRPr/>
            </a:pPr>
            <a:r>
              <a:rPr lang="cs-CZ" altLang="de-DE" sz="2400" dirty="0">
                <a:solidFill>
                  <a:srgbClr val="004992"/>
                </a:solidFill>
              </a:rPr>
              <a:t>Běžné, ale nepravdivé předsudky, které někteří lidé mají vůči jedincům, kteří trpí psychózou:</a:t>
            </a:r>
          </a:p>
          <a:p>
            <a:pPr>
              <a:defRPr/>
            </a:pPr>
            <a:r>
              <a:rPr lang="cs-CZ" altLang="de-DE" sz="2400" dirty="0">
                <a:solidFill>
                  <a:srgbClr val="333333"/>
                </a:solidFill>
              </a:rPr>
              <a:t>Tito jedinci jsou</a:t>
            </a:r>
            <a:r>
              <a:rPr lang="de-DE" altLang="de-DE" sz="2400" dirty="0">
                <a:solidFill>
                  <a:srgbClr val="333333"/>
                </a:solidFill>
              </a:rPr>
              <a:t>...</a:t>
            </a:r>
          </a:p>
          <a:p>
            <a:pPr marL="342900" indent="-342900">
              <a:buClr>
                <a:srgbClr val="333333"/>
              </a:buClr>
              <a:buFont typeface="WingDings"/>
              <a:buChar char=""/>
              <a:defRPr/>
            </a:pPr>
            <a:r>
              <a:rPr lang="cs-CZ" altLang="de-DE" sz="2400" dirty="0">
                <a:solidFill>
                  <a:srgbClr val="333333"/>
                </a:solidFill>
              </a:rPr>
              <a:t>Nebezpeční a nepředvídatelní</a:t>
            </a:r>
            <a:endParaRPr lang="de-DE" altLang="de-DE" sz="2400" dirty="0">
              <a:solidFill>
                <a:srgbClr val="333333"/>
              </a:solidFill>
            </a:endParaRPr>
          </a:p>
          <a:p>
            <a:pPr marL="342900" indent="-342900">
              <a:buClr>
                <a:srgbClr val="333333"/>
              </a:buClr>
              <a:buFont typeface="WingDings"/>
              <a:buChar char=""/>
              <a:defRPr/>
            </a:pPr>
            <a:r>
              <a:rPr lang="cs-CZ" altLang="de-DE" sz="2400" dirty="0">
                <a:solidFill>
                  <a:srgbClr val="333333"/>
                </a:solidFill>
              </a:rPr>
              <a:t>Mají mnohočetnou osobnost</a:t>
            </a:r>
          </a:p>
          <a:p>
            <a:pPr marL="342900" indent="-342900">
              <a:buClr>
                <a:srgbClr val="333333"/>
              </a:buClr>
              <a:buFont typeface="WingDings"/>
              <a:buChar char=""/>
              <a:defRPr/>
            </a:pPr>
            <a:r>
              <a:rPr lang="cs-CZ" altLang="de-DE" sz="2400" dirty="0">
                <a:solidFill>
                  <a:srgbClr val="333333"/>
                </a:solidFill>
              </a:rPr>
              <a:t>Méně inteligentní</a:t>
            </a:r>
            <a:endParaRPr lang="de-DE" altLang="de-DE" sz="2400" dirty="0">
              <a:solidFill>
                <a:srgbClr val="333333"/>
              </a:solidFill>
            </a:endParaRPr>
          </a:p>
          <a:p>
            <a:pPr marL="342900" indent="-342900">
              <a:buClr>
                <a:srgbClr val="333333"/>
              </a:buClr>
              <a:buFont typeface="WingDings"/>
              <a:buChar char=""/>
              <a:defRPr/>
            </a:pPr>
            <a:r>
              <a:rPr lang="cs-CZ" altLang="de-DE" sz="2400" dirty="0">
                <a:solidFill>
                  <a:srgbClr val="333333"/>
                </a:solidFill>
              </a:rPr>
              <a:t>Nevyléčitelní</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38</a:t>
            </a:fld>
            <a:endParaRPr lang="de-DE" altLang="de-DE">
              <a:latin typeface="+mn-lt"/>
              <a:ea typeface="+mn-ea"/>
            </a:endParaRPr>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9"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z="2400" spc="-15" dirty="0">
                <a:solidFill>
                  <a:srgbClr val="333333"/>
                </a:solidFill>
                <a:ea typeface="+mn-ea"/>
              </a:rPr>
              <a:t>Je to </a:t>
            </a:r>
            <a:r>
              <a:rPr lang="en-US" sz="2400" spc="-15" dirty="0" err="1">
                <a:solidFill>
                  <a:srgbClr val="333333"/>
                </a:solidFill>
                <a:ea typeface="+mn-ea"/>
              </a:rPr>
              <a:t>pravda</a:t>
            </a:r>
            <a:r>
              <a:rPr lang="en-US" sz="2400" spc="-15" dirty="0">
                <a:solidFill>
                  <a:srgbClr val="333333"/>
                </a:solidFill>
                <a:ea typeface="+mn-ea"/>
              </a:rPr>
              <a:t>? NENÍ!</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Stigma vůči těm kdo trpí psychózou</a:t>
            </a:r>
          </a:p>
        </p:txBody>
      </p:sp>
      <p:sp>
        <p:nvSpPr>
          <p:cNvPr id="82946" name="Inhaltsplatzhalter 2"/>
          <p:cNvSpPr>
            <a:spLocks noGrp="1"/>
          </p:cNvSpPr>
          <p:nvPr>
            <p:ph idx="1"/>
          </p:nvPr>
        </p:nvSpPr>
        <p:spPr/>
        <p:txBody>
          <a:bodyPr>
            <a:noAutofit/>
          </a:bodyPr>
          <a:lstStyle/>
          <a:p>
            <a:pPr eaLnBrk="1" hangingPunct="1">
              <a:lnSpc>
                <a:spcPct val="100000"/>
              </a:lnSpc>
              <a:spcBef>
                <a:spcPts val="1200"/>
              </a:spcBef>
            </a:pPr>
            <a:r>
              <a:rPr lang="cs-CZ" altLang="de-DE" sz="2000" dirty="0">
                <a:solidFill>
                  <a:srgbClr val="004992"/>
                </a:solidFill>
              </a:rPr>
              <a:t>Je to pravda?</a:t>
            </a:r>
            <a:r>
              <a:rPr lang="de-DE" altLang="de-DE" sz="2000" dirty="0">
                <a:solidFill>
                  <a:srgbClr val="004992"/>
                </a:solidFill>
              </a:rPr>
              <a:t> N</a:t>
            </a:r>
            <a:r>
              <a:rPr lang="cs-CZ" altLang="de-DE" sz="2000" dirty="0">
                <a:solidFill>
                  <a:srgbClr val="004992"/>
                </a:solidFill>
              </a:rPr>
              <a:t>ENÍ</a:t>
            </a:r>
            <a:r>
              <a:rPr lang="de-DE" altLang="de-DE" sz="2000" dirty="0">
                <a:solidFill>
                  <a:srgbClr val="004992"/>
                </a:solidFill>
              </a:rPr>
              <a:t>!</a:t>
            </a:r>
          </a:p>
          <a:p>
            <a:pPr>
              <a:lnSpc>
                <a:spcPct val="100000"/>
              </a:lnSpc>
              <a:spcBef>
                <a:spcPts val="1200"/>
              </a:spcBef>
            </a:pPr>
            <a:r>
              <a:rPr lang="cs-CZ" altLang="de-DE" sz="2000" dirty="0">
                <a:solidFill>
                  <a:srgbClr val="004992"/>
                </a:solidFill>
              </a:rPr>
              <a:t>Nebezpeční a nepředvídatelní</a:t>
            </a:r>
            <a:r>
              <a:rPr lang="de-DE" alt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39</a:t>
            </a:fld>
            <a:endParaRPr lang="de-DE" altLang="de-DE">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Stigma vůči těm kdo trpí psychózou</a:t>
            </a:r>
          </a:p>
        </p:txBody>
      </p:sp>
      <p:sp>
        <p:nvSpPr>
          <p:cNvPr id="82946" name="Inhaltsplatzhalter 2"/>
          <p:cNvSpPr>
            <a:spLocks noGrp="1"/>
          </p:cNvSpPr>
          <p:nvPr>
            <p:ph idx="1"/>
          </p:nvPr>
        </p:nvSpPr>
        <p:spPr/>
        <p:txBody>
          <a:bodyPr>
            <a:noAutofit/>
          </a:bodyPr>
          <a:lstStyle/>
          <a:p>
            <a:pPr eaLnBrk="1" hangingPunct="1">
              <a:lnSpc>
                <a:spcPct val="100000"/>
              </a:lnSpc>
              <a:spcBef>
                <a:spcPts val="1200"/>
              </a:spcBef>
            </a:pPr>
            <a:r>
              <a:rPr lang="cs-CZ" altLang="de-DE" sz="2000" dirty="0">
                <a:solidFill>
                  <a:srgbClr val="004992"/>
                </a:solidFill>
              </a:rPr>
              <a:t>Je to pravda?</a:t>
            </a:r>
            <a:r>
              <a:rPr lang="de-DE" altLang="de-DE" sz="2000" dirty="0">
                <a:solidFill>
                  <a:srgbClr val="004992"/>
                </a:solidFill>
              </a:rPr>
              <a:t> N</a:t>
            </a:r>
            <a:r>
              <a:rPr lang="cs-CZ" altLang="de-DE" sz="2000" dirty="0">
                <a:solidFill>
                  <a:srgbClr val="004992"/>
                </a:solidFill>
              </a:rPr>
              <a:t>ENÍ</a:t>
            </a:r>
            <a:r>
              <a:rPr lang="de-DE" altLang="de-DE" sz="2000" dirty="0">
                <a:solidFill>
                  <a:srgbClr val="004992"/>
                </a:solidFill>
              </a:rPr>
              <a:t>!</a:t>
            </a:r>
          </a:p>
          <a:p>
            <a:pPr>
              <a:lnSpc>
                <a:spcPct val="100000"/>
              </a:lnSpc>
              <a:spcBef>
                <a:spcPts val="1200"/>
              </a:spcBef>
            </a:pPr>
            <a:r>
              <a:rPr lang="cs-CZ" altLang="de-DE" sz="2000" dirty="0">
                <a:solidFill>
                  <a:srgbClr val="004992"/>
                </a:solidFill>
              </a:rPr>
              <a:t>Nebezpeční a nepředvídatelní</a:t>
            </a:r>
            <a:r>
              <a:rPr lang="de-DE" altLang="de-DE" sz="2000" dirty="0">
                <a:solidFill>
                  <a:srgbClr val="004992"/>
                </a:solidFill>
              </a:rPr>
              <a:t>?</a:t>
            </a:r>
          </a:p>
          <a:p>
            <a:pPr>
              <a:lnSpc>
                <a:spcPct val="100000"/>
              </a:lnSpc>
              <a:spcBef>
                <a:spcPts val="1200"/>
              </a:spcBef>
            </a:pPr>
            <a:r>
              <a:rPr lang="cs-CZ" altLang="de-DE" sz="2000" dirty="0">
                <a:solidFill>
                  <a:srgbClr val="333333"/>
                </a:solidFill>
              </a:rPr>
              <a:t>Lidé trpící psychózou jsou mnohem častěji obětí zneužívání a násilí než pachateli</a:t>
            </a:r>
            <a:r>
              <a:rPr lang="en-US" altLang="de-DE" sz="2000" dirty="0">
                <a:solidFill>
                  <a:srgbClr val="333333"/>
                </a:solidFill>
              </a:rPr>
              <a:t>.</a:t>
            </a:r>
            <a:endParaRPr lang="de-DE" altLang="de-DE" sz="2000" u="sng" dirty="0">
              <a:solidFill>
                <a:srgbClr val="333333"/>
              </a:solidFill>
            </a:endParaRPr>
          </a:p>
          <a:p>
            <a:pPr>
              <a:lnSpc>
                <a:spcPct val="100000"/>
              </a:lnSpc>
              <a:spcBef>
                <a:spcPts val="1200"/>
              </a:spcBef>
            </a:pPr>
            <a:r>
              <a:rPr lang="cs-CZ" altLang="de-DE" sz="2000" u="sng" dirty="0">
                <a:solidFill>
                  <a:srgbClr val="333333"/>
                </a:solidFill>
              </a:rPr>
              <a:t>Ovšem</a:t>
            </a:r>
            <a:r>
              <a:rPr lang="de-DE" altLang="de-DE" sz="2000" dirty="0">
                <a:solidFill>
                  <a:srgbClr val="333333"/>
                </a:solidFill>
              </a:rPr>
              <a:t>: </a:t>
            </a:r>
            <a:r>
              <a:rPr lang="cs-CZ" altLang="de-DE" sz="2000" dirty="0">
                <a:solidFill>
                  <a:srgbClr val="333333"/>
                </a:solidFill>
              </a:rPr>
              <a:t>Pokud jsou pachateli trestného činu</a:t>
            </a:r>
            <a:r>
              <a:rPr lang="de-DE" altLang="de-DE" sz="2000" dirty="0">
                <a:solidFill>
                  <a:srgbClr val="333333"/>
                </a:solidFill>
              </a:rPr>
              <a:t>...</a:t>
            </a:r>
          </a:p>
          <a:p>
            <a:pPr marL="342900" indent="-342900">
              <a:lnSpc>
                <a:spcPct val="100000"/>
              </a:lnSpc>
              <a:spcBef>
                <a:spcPts val="1200"/>
              </a:spcBef>
              <a:buClr>
                <a:srgbClr val="333333"/>
              </a:buClr>
              <a:buFont typeface="WingDings"/>
              <a:buChar char=""/>
            </a:pPr>
            <a:r>
              <a:rPr lang="de-DE" altLang="de-DE" sz="2000" dirty="0">
                <a:solidFill>
                  <a:srgbClr val="333333"/>
                </a:solidFill>
              </a:rPr>
              <a:t>... </a:t>
            </a:r>
            <a:r>
              <a:rPr lang="cs-CZ" altLang="de-DE" sz="2000" dirty="0">
                <a:solidFill>
                  <a:srgbClr val="333333"/>
                </a:solidFill>
              </a:rPr>
              <a:t>je tomu v novinách věnována větší pozornost, protože titulky budí větší zájem čtenářů</a:t>
            </a:r>
            <a:r>
              <a:rPr lang="en-US" altLang="de-DE" sz="2000" dirty="0">
                <a:solidFill>
                  <a:srgbClr val="333333"/>
                </a:solidFill>
              </a:rPr>
              <a:t>: </a:t>
            </a:r>
            <a:r>
              <a:rPr lang="cs-CZ" altLang="de-DE" sz="2000" dirty="0">
                <a:solidFill>
                  <a:srgbClr val="333333"/>
                </a:solidFill>
              </a:rPr>
              <a:t>způsob provedení trestného činu může být neobvyklý nebo jeho motivace může být málo srozumitelná</a:t>
            </a:r>
            <a:r>
              <a:rPr lang="en-US" altLang="de-DE" sz="2000" dirty="0">
                <a:solidFill>
                  <a:srgbClr val="333333"/>
                </a:solidFill>
              </a:rPr>
              <a:t> </a:t>
            </a:r>
            <a:r>
              <a:rPr lang="de-DE" altLang="de-DE" sz="2000" dirty="0">
                <a:solidFill>
                  <a:srgbClr val="333333"/>
                </a:solidFill>
              </a:rPr>
              <a:t>(</a:t>
            </a:r>
            <a:r>
              <a:rPr lang="cs-CZ" altLang="de-DE" sz="2000" dirty="0">
                <a:solidFill>
                  <a:srgbClr val="333333"/>
                </a:solidFill>
              </a:rPr>
              <a:t>duševně nemocní lidé například napadli německé politiky </a:t>
            </a:r>
            <a:r>
              <a:rPr lang="en-US" altLang="de-DE" sz="2000" dirty="0" err="1">
                <a:solidFill>
                  <a:srgbClr val="333333"/>
                </a:solidFill>
              </a:rPr>
              <a:t>Lafontain</a:t>
            </a:r>
            <a:r>
              <a:rPr lang="cs-CZ" altLang="de-DE" sz="2000" dirty="0">
                <a:solidFill>
                  <a:srgbClr val="333333"/>
                </a:solidFill>
              </a:rPr>
              <a:t>a</a:t>
            </a:r>
            <a:r>
              <a:rPr lang="en-US" altLang="de-DE" sz="2000" dirty="0">
                <a:solidFill>
                  <a:srgbClr val="333333"/>
                </a:solidFill>
              </a:rPr>
              <a:t> and </a:t>
            </a:r>
            <a:r>
              <a:rPr lang="en-US" altLang="de-DE" sz="2000" dirty="0" err="1">
                <a:solidFill>
                  <a:srgbClr val="333333"/>
                </a:solidFill>
              </a:rPr>
              <a:t>Schäuble</a:t>
            </a:r>
            <a:r>
              <a:rPr lang="cs-CZ" altLang="de-DE" sz="2000" dirty="0">
                <a:solidFill>
                  <a:srgbClr val="333333"/>
                </a:solidFill>
              </a:rPr>
              <a:t>ho</a:t>
            </a:r>
            <a:r>
              <a:rPr lang="en-US" altLang="de-DE" sz="2000" dirty="0">
                <a:solidFill>
                  <a:srgbClr val="333333"/>
                </a:solidFill>
              </a:rPr>
              <a:t>)</a:t>
            </a:r>
            <a:r>
              <a:rPr lang="cs-CZ" altLang="de-DE" sz="2000" dirty="0">
                <a:solidFill>
                  <a:srgbClr val="333333"/>
                </a:solidFill>
              </a:rPr>
              <a:t>.</a:t>
            </a:r>
            <a:endParaRPr lang="de-DE" altLang="de-DE" sz="2000" dirty="0">
              <a:solidFill>
                <a:srgbClr val="333333"/>
              </a:solidFill>
            </a:endParaRPr>
          </a:p>
          <a:p>
            <a:pPr marL="342900" indent="-342900">
              <a:lnSpc>
                <a:spcPct val="100000"/>
              </a:lnSpc>
              <a:spcBef>
                <a:spcPts val="1200"/>
              </a:spcBef>
              <a:buClr>
                <a:srgbClr val="333333"/>
              </a:buClr>
              <a:buFont typeface="WingDings"/>
              <a:buChar char=""/>
            </a:pPr>
            <a:r>
              <a:rPr lang="cs-CZ" altLang="de-DE" sz="2000" dirty="0">
                <a:solidFill>
                  <a:srgbClr val="333333"/>
                </a:solidFill>
              </a:rPr>
              <a:t>Někteří právníci se snaží ospravedlnit násilné činy tvrzením, že jejich klient trpěl duševní poruchou. Ať je to pravda nebo ne, posiluje to dojem, že duševní nemoc je spojena s násilím.</a:t>
            </a:r>
            <a:r>
              <a:rPr lang="en-US" altLang="de-DE" sz="2000" dirty="0">
                <a:solidFill>
                  <a:srgbClr val="333333"/>
                </a:solidFill>
              </a:rPr>
              <a:t> </a:t>
            </a:r>
            <a:r>
              <a:rPr lang="cs-CZ" altLang="de-DE" sz="2000" dirty="0">
                <a:solidFill>
                  <a:srgbClr val="333333"/>
                </a:solidFill>
              </a:rPr>
              <a:t>inteligentní</a:t>
            </a:r>
            <a:r>
              <a:rPr lang="de-DE" altLang="de-DE" sz="2000" dirty="0">
                <a:solidFill>
                  <a:srgbClr val="333333"/>
                </a:solidFill>
              </a:rPr>
              <a:t>: </a:t>
            </a:r>
            <a:r>
              <a:rPr lang="cs-CZ" altLang="de-DE" sz="2000" dirty="0">
                <a:solidFill>
                  <a:srgbClr val="333333"/>
                </a:solidFill>
              </a:rPr>
              <a:t>Vznik duševních poruch nemá žádnou souvislost s</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813208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Stigma vůči těm kdo trpí psychózou</a:t>
            </a:r>
          </a:p>
        </p:txBody>
      </p:sp>
      <p:sp>
        <p:nvSpPr>
          <p:cNvPr id="90114" name="Inhaltsplatzhalter 2"/>
          <p:cNvSpPr>
            <a:spLocks noGrp="1"/>
          </p:cNvSpPr>
          <p:nvPr>
            <p:ph idx="1"/>
          </p:nvPr>
        </p:nvSpPr>
        <p:spPr/>
        <p:txBody>
          <a:bodyPr>
            <a:noAutofit/>
          </a:bodyPr>
          <a:lstStyle/>
          <a:p>
            <a:pPr eaLnBrk="1" hangingPunct="1">
              <a:defRPr/>
            </a:pPr>
            <a:r>
              <a:rPr lang="cs-CZ" altLang="de-DE" sz="2000" dirty="0">
                <a:solidFill>
                  <a:srgbClr val="004992"/>
                </a:solidFill>
              </a:rPr>
              <a:t>Je to pravda?</a:t>
            </a:r>
            <a:r>
              <a:rPr lang="de-DE" altLang="de-DE" sz="2000" dirty="0">
                <a:solidFill>
                  <a:srgbClr val="004992"/>
                </a:solidFill>
              </a:rPr>
              <a:t> N</a:t>
            </a:r>
            <a:r>
              <a:rPr lang="cs-CZ" altLang="de-DE" sz="2000" dirty="0">
                <a:solidFill>
                  <a:srgbClr val="004992"/>
                </a:solidFill>
              </a:rPr>
              <a:t>ENÍ</a:t>
            </a:r>
            <a:r>
              <a:rPr lang="de-DE" altLang="de-DE" sz="2000" dirty="0">
                <a:solidFill>
                  <a:srgbClr val="004992"/>
                </a:solidFill>
              </a:rPr>
              <a:t>!</a:t>
            </a:r>
          </a:p>
          <a:p>
            <a:pPr marL="342900" indent="-342900" eaLnBrk="1" hangingPunct="1">
              <a:buClr>
                <a:srgbClr val="333333"/>
              </a:buClr>
              <a:buFont typeface="WingDings"/>
              <a:buChar char=""/>
              <a:defRPr/>
            </a:pPr>
            <a:r>
              <a:rPr lang="cs-CZ" altLang="de-DE" sz="2000" dirty="0">
                <a:solidFill>
                  <a:srgbClr val="004992"/>
                </a:solidFill>
              </a:rPr>
              <a:t>Mnohočetná osobnost</a:t>
            </a:r>
            <a:r>
              <a:rPr lang="de-DE" altLang="de-DE" sz="2000" dirty="0">
                <a:solidFill>
                  <a:srgbClr val="004992"/>
                </a:solidFill>
              </a:rPr>
              <a:t>: </a:t>
            </a:r>
            <a:r>
              <a:rPr lang="cs-CZ" altLang="de-DE" sz="2000" dirty="0">
                <a:solidFill>
                  <a:srgbClr val="333333"/>
                </a:solidFill>
              </a:rPr>
              <a:t>Tato představa je mylná a zavádějící</a:t>
            </a:r>
            <a:r>
              <a:rPr lang="en-US" altLang="de-DE" sz="2000" dirty="0">
                <a:solidFill>
                  <a:srgbClr val="333333"/>
                </a:solidFill>
              </a:rPr>
              <a:t>. </a:t>
            </a:r>
            <a:r>
              <a:rPr lang="cs-CZ" altLang="de-DE" sz="2000" dirty="0">
                <a:solidFill>
                  <a:srgbClr val="333333"/>
                </a:solidFill>
              </a:rPr>
              <a:t>Za prvé není vůbec jisté, zda mnohočetné nebo rozštěpené osobnosti vůbec existují</a:t>
            </a:r>
            <a:r>
              <a:rPr lang="en-US" altLang="de-DE" sz="2000" dirty="0">
                <a:solidFill>
                  <a:srgbClr val="333333"/>
                </a:solidFill>
              </a:rPr>
              <a:t>. </a:t>
            </a:r>
            <a:r>
              <a:rPr lang="cs-CZ" altLang="de-DE" sz="2000" dirty="0">
                <a:solidFill>
                  <a:srgbClr val="333333"/>
                </a:solidFill>
              </a:rPr>
              <a:t>Za druhé tento příznak nesouvisí se schizofrenií ani s jinou psychózou.</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41</a:t>
            </a:fld>
            <a:endParaRPr lang="de-DE" altLang="de-DE">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Stigma vůči těm kdo trpí psychózou</a:t>
            </a:r>
          </a:p>
        </p:txBody>
      </p:sp>
      <p:sp>
        <p:nvSpPr>
          <p:cNvPr id="90114" name="Inhaltsplatzhalter 2"/>
          <p:cNvSpPr>
            <a:spLocks noGrp="1"/>
          </p:cNvSpPr>
          <p:nvPr>
            <p:ph idx="1"/>
          </p:nvPr>
        </p:nvSpPr>
        <p:spPr/>
        <p:txBody>
          <a:bodyPr>
            <a:noAutofit/>
          </a:bodyPr>
          <a:lstStyle/>
          <a:p>
            <a:pPr eaLnBrk="1" hangingPunct="1">
              <a:defRPr/>
            </a:pPr>
            <a:r>
              <a:rPr lang="cs-CZ" altLang="de-DE" sz="2000" dirty="0">
                <a:solidFill>
                  <a:srgbClr val="004992"/>
                </a:solidFill>
              </a:rPr>
              <a:t>Je to pravda?</a:t>
            </a:r>
            <a:r>
              <a:rPr lang="de-DE" altLang="de-DE" sz="2000" dirty="0">
                <a:solidFill>
                  <a:srgbClr val="004992"/>
                </a:solidFill>
              </a:rPr>
              <a:t> N</a:t>
            </a:r>
            <a:r>
              <a:rPr lang="cs-CZ" altLang="de-DE" sz="2000" dirty="0">
                <a:solidFill>
                  <a:srgbClr val="004992"/>
                </a:solidFill>
              </a:rPr>
              <a:t>ENÍ</a:t>
            </a:r>
            <a:r>
              <a:rPr lang="de-DE" altLang="de-DE" sz="2000" dirty="0">
                <a:solidFill>
                  <a:srgbClr val="004992"/>
                </a:solidFill>
              </a:rPr>
              <a:t>!</a:t>
            </a:r>
          </a:p>
          <a:p>
            <a:pPr marL="342900" indent="-342900" eaLnBrk="1" hangingPunct="1">
              <a:buClr>
                <a:srgbClr val="333333"/>
              </a:buClr>
              <a:buFont typeface="WingDings"/>
              <a:buChar char=""/>
              <a:defRPr/>
            </a:pPr>
            <a:r>
              <a:rPr lang="cs-CZ" altLang="de-DE" sz="2000" dirty="0">
                <a:solidFill>
                  <a:srgbClr val="004992"/>
                </a:solidFill>
              </a:rPr>
              <a:t>Mnohočetná osobnost</a:t>
            </a:r>
            <a:r>
              <a:rPr lang="de-DE" altLang="de-DE" sz="2000" dirty="0">
                <a:solidFill>
                  <a:srgbClr val="004992"/>
                </a:solidFill>
              </a:rPr>
              <a:t>: </a:t>
            </a:r>
            <a:r>
              <a:rPr lang="cs-CZ" altLang="de-DE" sz="2000" dirty="0">
                <a:solidFill>
                  <a:srgbClr val="333333"/>
                </a:solidFill>
              </a:rPr>
              <a:t>Tato představa je mylná a zavádějící</a:t>
            </a:r>
            <a:r>
              <a:rPr lang="en-US" altLang="de-DE" sz="2000" dirty="0">
                <a:solidFill>
                  <a:srgbClr val="333333"/>
                </a:solidFill>
              </a:rPr>
              <a:t>. </a:t>
            </a:r>
            <a:r>
              <a:rPr lang="cs-CZ" altLang="de-DE" sz="2000" dirty="0">
                <a:solidFill>
                  <a:srgbClr val="333333"/>
                </a:solidFill>
              </a:rPr>
              <a:t>Za prvé není vůbec jisté, zda mnohočetné nebo rozštěpené osobnosti vůbec existují</a:t>
            </a:r>
            <a:r>
              <a:rPr lang="en-US" altLang="de-DE" sz="2000" dirty="0">
                <a:solidFill>
                  <a:srgbClr val="333333"/>
                </a:solidFill>
              </a:rPr>
              <a:t>. </a:t>
            </a:r>
            <a:r>
              <a:rPr lang="cs-CZ" altLang="de-DE" sz="2000" dirty="0">
                <a:solidFill>
                  <a:srgbClr val="333333"/>
                </a:solidFill>
              </a:rPr>
              <a:t>Za druhé tento příznak nesouvisí se schizofrenií ani s jinou psychózou.</a:t>
            </a:r>
            <a:endParaRPr lang="de-DE" altLang="de-DE" sz="2000" dirty="0">
              <a:solidFill>
                <a:srgbClr val="333333"/>
              </a:solidFill>
            </a:endParaRPr>
          </a:p>
          <a:p>
            <a:pPr marL="342900" indent="-342900" eaLnBrk="1" hangingPunct="1">
              <a:buClr>
                <a:srgbClr val="000000"/>
              </a:buClr>
              <a:buFont typeface="WingDings"/>
              <a:buChar char=""/>
              <a:defRPr/>
            </a:pPr>
            <a:r>
              <a:rPr lang="cs-CZ" altLang="de-DE" sz="2000" dirty="0">
                <a:solidFill>
                  <a:srgbClr val="004992"/>
                </a:solidFill>
              </a:rPr>
              <a:t>Méně inteligentní</a:t>
            </a:r>
            <a:r>
              <a:rPr lang="de-DE" altLang="de-DE" sz="2000" dirty="0">
                <a:solidFill>
                  <a:srgbClr val="004992"/>
                </a:solidFill>
              </a:rPr>
              <a:t>: </a:t>
            </a:r>
            <a:r>
              <a:rPr lang="cs-CZ" altLang="de-DE" sz="2000" dirty="0">
                <a:solidFill>
                  <a:srgbClr val="333333"/>
                </a:solidFill>
              </a:rPr>
              <a:t>Vznik duševních poruch nemá žádnou souvislost s inteligencí. Tak jako v celé populaci může být mnoho lidí, kteří trpí psychózou, nadprůměrně </a:t>
            </a:r>
            <a:r>
              <a:rPr lang="cs-CZ" altLang="de-DE" sz="2000">
                <a:solidFill>
                  <a:srgbClr val="333333"/>
                </a:solidFill>
              </a:rPr>
              <a:t>inteligentní</a:t>
            </a:r>
            <a:r>
              <a:rPr lang="en-US" altLang="de-DE" sz="2000">
                <a:solidFill>
                  <a:srgbClr val="333333"/>
                </a:solidFill>
              </a:rPr>
              <a:t>.</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42</a:t>
            </a:fld>
            <a:endParaRPr lang="de-DE" altLang="de-DE">
              <a:latin typeface="+mn-lt"/>
              <a:ea typeface="+mn-ea"/>
            </a:endParaRPr>
          </a:p>
        </p:txBody>
      </p:sp>
    </p:spTree>
    <p:extLst>
      <p:ext uri="{BB962C8B-B14F-4D97-AF65-F5344CB8AC3E}">
        <p14:creationId xmlns:p14="http://schemas.microsoft.com/office/powerpoint/2010/main" val="78172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Stigma vůči těm kdo trpí psychózou</a:t>
            </a:r>
          </a:p>
        </p:txBody>
      </p:sp>
      <p:sp>
        <p:nvSpPr>
          <p:cNvPr id="90114" name="Inhaltsplatzhalter 2"/>
          <p:cNvSpPr>
            <a:spLocks noGrp="1"/>
          </p:cNvSpPr>
          <p:nvPr>
            <p:ph idx="1"/>
          </p:nvPr>
        </p:nvSpPr>
        <p:spPr/>
        <p:txBody>
          <a:bodyPr>
            <a:noAutofit/>
          </a:bodyPr>
          <a:lstStyle/>
          <a:p>
            <a:pPr eaLnBrk="1" hangingPunct="1">
              <a:defRPr/>
            </a:pPr>
            <a:r>
              <a:rPr lang="cs-CZ" altLang="de-DE" sz="2000" dirty="0">
                <a:solidFill>
                  <a:srgbClr val="004992"/>
                </a:solidFill>
              </a:rPr>
              <a:t>Je to pravda?</a:t>
            </a:r>
            <a:r>
              <a:rPr lang="de-DE" altLang="de-DE" sz="2000" dirty="0">
                <a:solidFill>
                  <a:srgbClr val="004992"/>
                </a:solidFill>
              </a:rPr>
              <a:t> N</a:t>
            </a:r>
            <a:r>
              <a:rPr lang="cs-CZ" altLang="de-DE" sz="2000" dirty="0">
                <a:solidFill>
                  <a:srgbClr val="004992"/>
                </a:solidFill>
              </a:rPr>
              <a:t>ENÍ</a:t>
            </a:r>
            <a:r>
              <a:rPr lang="de-DE" altLang="de-DE" sz="2000" dirty="0">
                <a:solidFill>
                  <a:srgbClr val="004992"/>
                </a:solidFill>
              </a:rPr>
              <a:t>!</a:t>
            </a:r>
          </a:p>
          <a:p>
            <a:pPr marL="342900" indent="-342900" eaLnBrk="1" hangingPunct="1">
              <a:buClr>
                <a:srgbClr val="333333"/>
              </a:buClr>
              <a:buFont typeface="WingDings"/>
              <a:buChar char=""/>
              <a:defRPr/>
            </a:pPr>
            <a:r>
              <a:rPr lang="cs-CZ" altLang="de-DE" sz="2000" dirty="0">
                <a:solidFill>
                  <a:srgbClr val="004992"/>
                </a:solidFill>
              </a:rPr>
              <a:t>Mnohočetná osobnost</a:t>
            </a:r>
            <a:r>
              <a:rPr lang="de-DE" altLang="de-DE" sz="2000" dirty="0">
                <a:solidFill>
                  <a:srgbClr val="004992"/>
                </a:solidFill>
              </a:rPr>
              <a:t>: </a:t>
            </a:r>
            <a:r>
              <a:rPr lang="cs-CZ" altLang="de-DE" sz="2000" dirty="0">
                <a:solidFill>
                  <a:srgbClr val="333333"/>
                </a:solidFill>
              </a:rPr>
              <a:t>Tato představa je mylná a zavádějící</a:t>
            </a:r>
            <a:r>
              <a:rPr lang="en-US" altLang="de-DE" sz="2000" dirty="0">
                <a:solidFill>
                  <a:srgbClr val="333333"/>
                </a:solidFill>
              </a:rPr>
              <a:t>. </a:t>
            </a:r>
            <a:r>
              <a:rPr lang="cs-CZ" altLang="de-DE" sz="2000" dirty="0">
                <a:solidFill>
                  <a:srgbClr val="333333"/>
                </a:solidFill>
              </a:rPr>
              <a:t>Za prvé není vůbec jisté, zda mnohočetné nebo rozštěpené osobnosti vůbec existují</a:t>
            </a:r>
            <a:r>
              <a:rPr lang="en-US" altLang="de-DE" sz="2000" dirty="0">
                <a:solidFill>
                  <a:srgbClr val="333333"/>
                </a:solidFill>
              </a:rPr>
              <a:t>. </a:t>
            </a:r>
            <a:r>
              <a:rPr lang="cs-CZ" altLang="de-DE" sz="2000" dirty="0">
                <a:solidFill>
                  <a:srgbClr val="333333"/>
                </a:solidFill>
              </a:rPr>
              <a:t>Za druhé tento příznak nesouvisí se schizofrenií ani s jinou psychózou.</a:t>
            </a:r>
            <a:endParaRPr lang="de-DE" altLang="de-DE" sz="2000" dirty="0">
              <a:solidFill>
                <a:srgbClr val="333333"/>
              </a:solidFill>
            </a:endParaRPr>
          </a:p>
          <a:p>
            <a:pPr marL="342900" indent="-342900" eaLnBrk="1" hangingPunct="1">
              <a:buClr>
                <a:srgbClr val="000000"/>
              </a:buClr>
              <a:buFont typeface="WingDings"/>
              <a:buChar char=""/>
              <a:defRPr/>
            </a:pPr>
            <a:r>
              <a:rPr lang="cs-CZ" altLang="de-DE" sz="2000" dirty="0">
                <a:solidFill>
                  <a:srgbClr val="004992"/>
                </a:solidFill>
              </a:rPr>
              <a:t>Méně inteligentní</a:t>
            </a:r>
            <a:r>
              <a:rPr lang="de-DE" altLang="de-DE" sz="2000" dirty="0">
                <a:solidFill>
                  <a:srgbClr val="004992"/>
                </a:solidFill>
              </a:rPr>
              <a:t>: </a:t>
            </a:r>
            <a:r>
              <a:rPr lang="cs-CZ" altLang="de-DE" sz="2000" dirty="0">
                <a:solidFill>
                  <a:srgbClr val="333333"/>
                </a:solidFill>
              </a:rPr>
              <a:t>Vznik duševních poruch nemá žádnou souvislost s inteligencí. Tak jako v celé populaci může být mnoho lidí, kteří trpí psychózou, nadprůměrně inteligentní</a:t>
            </a:r>
            <a:r>
              <a:rPr lang="en-US" altLang="de-DE" sz="2000" dirty="0">
                <a:solidFill>
                  <a:srgbClr val="333333"/>
                </a:solidFill>
              </a:rPr>
              <a:t>.</a:t>
            </a:r>
            <a:endParaRPr lang="de-DE" altLang="de-DE" sz="2000" dirty="0">
              <a:solidFill>
                <a:srgbClr val="333333"/>
              </a:solidFill>
            </a:endParaRPr>
          </a:p>
          <a:p>
            <a:pPr marL="342900" indent="-342900">
              <a:buClr>
                <a:srgbClr val="000000"/>
              </a:buClr>
              <a:buFont typeface="WingDings"/>
              <a:buChar char=""/>
              <a:defRPr/>
            </a:pPr>
            <a:r>
              <a:rPr lang="cs-CZ" altLang="de-DE" sz="2000" dirty="0">
                <a:solidFill>
                  <a:srgbClr val="004992"/>
                </a:solidFill>
              </a:rPr>
              <a:t>Nevyléčitelní</a:t>
            </a:r>
            <a:r>
              <a:rPr lang="de-DE" altLang="de-DE" sz="2000" dirty="0">
                <a:solidFill>
                  <a:srgbClr val="004992"/>
                </a:solidFill>
              </a:rPr>
              <a:t>: </a:t>
            </a:r>
            <a:r>
              <a:rPr lang="cs-CZ" altLang="de-DE" sz="2000" dirty="0">
                <a:solidFill>
                  <a:srgbClr val="333333"/>
                </a:solidFill>
              </a:rPr>
              <a:t>Při správné léčbě jsou mnozí pacienti schopni vést produktivní a uspokojivý život</a:t>
            </a:r>
            <a:r>
              <a:rPr lang="en-US" altLang="de-DE" sz="2000" dirty="0">
                <a:solidFill>
                  <a:srgbClr val="333333"/>
                </a:solidFill>
              </a:rPr>
              <a:t>.</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2508132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solidFill>
                  <a:srgbClr val="004992"/>
                </a:solidFill>
                <a:latin typeface="+mn-lt"/>
                <a:ea typeface="+mn-ea"/>
                <a:cs typeface="+mn-cs"/>
              </a:rPr>
              <a:t>Proč</a:t>
            </a:r>
            <a:r>
              <a:rPr lang="en-US" altLang="de-DE" sz="3600" dirty="0">
                <a:solidFill>
                  <a:srgbClr val="004992"/>
                </a:solidFill>
                <a:latin typeface="+mn-lt"/>
                <a:ea typeface="+mn-ea"/>
                <a:cs typeface="+mn-cs"/>
              </a:rPr>
              <a:t> se </a:t>
            </a:r>
            <a:r>
              <a:rPr lang="en-US" altLang="de-DE" sz="3600" dirty="0" err="1">
                <a:solidFill>
                  <a:srgbClr val="004992"/>
                </a:solidFill>
                <a:latin typeface="+mn-lt"/>
                <a:ea typeface="+mn-ea"/>
                <a:cs typeface="+mn-cs"/>
              </a:rPr>
              <a:t>tím</a:t>
            </a:r>
            <a:r>
              <a:rPr lang="en-US" altLang="de-DE" sz="3600" dirty="0">
                <a:solidFill>
                  <a:srgbClr val="004992"/>
                </a:solidFill>
                <a:latin typeface="+mn-lt"/>
                <a:ea typeface="+mn-ea"/>
                <a:cs typeface="+mn-cs"/>
              </a:rPr>
              <a:t> </a:t>
            </a:r>
            <a:r>
              <a:rPr lang="en-US" altLang="de-DE" sz="3600" dirty="0" err="1">
                <a:solidFill>
                  <a:srgbClr val="004992"/>
                </a:solidFill>
                <a:latin typeface="+mn-lt"/>
                <a:ea typeface="+mn-ea"/>
                <a:cs typeface="+mn-cs"/>
              </a:rPr>
              <a:t>zabýváme</a:t>
            </a:r>
            <a:r>
              <a:rPr lang="en-US" altLang="de-DE" sz="3600" dirty="0">
                <a:solidFill>
                  <a:srgbClr val="004992"/>
                </a:solidFill>
                <a:latin typeface="+mn-lt"/>
                <a:ea typeface="+mn-ea"/>
                <a:cs typeface="+mn-cs"/>
              </a:rPr>
              <a:t>?</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Mnozí lidé, kterým byla stanovena </a:t>
            </a:r>
            <a:r>
              <a:rPr lang="cs-CZ" altLang="de-DE" sz="2400">
                <a:solidFill>
                  <a:srgbClr val="333333"/>
                </a:solidFill>
              </a:rPr>
              <a:t>diagnóza “schizofrenie” nebo “psychóza</a:t>
            </a:r>
            <a:r>
              <a:rPr lang="en-US" altLang="de-DE" sz="240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mohou zažívat diskriminaci, pokud jejich diagnóza vyvolá </a:t>
            </a:r>
            <a:r>
              <a:rPr lang="de-DE" altLang="de-DE" sz="2400" dirty="0">
                <a:solidFill>
                  <a:srgbClr val="333333"/>
                </a:solidFill>
              </a:rPr>
              <a:t>v</a:t>
            </a:r>
            <a:r>
              <a:rPr lang="cs-CZ" altLang="de-DE" sz="2400" dirty="0">
                <a:solidFill>
                  <a:srgbClr val="333333"/>
                </a:solidFill>
              </a:rPr>
              <a:t> druhých mylné domněnky nebo asociace.</a:t>
            </a:r>
            <a:endParaRPr lang="de-DE" altLang="de-DE" sz="2400" dirty="0">
              <a:solidFill>
                <a:srgbClr val="333333"/>
              </a:solidFill>
            </a:endParaRPr>
          </a:p>
          <a:p>
            <a:pPr lvl="0" defTabSz="914400" fontAlgn="base"/>
            <a:r>
              <a:rPr lang="cs-CZ" altLang="de-DE" sz="2400" dirty="0">
                <a:solidFill>
                  <a:srgbClr val="333333"/>
                </a:solidFill>
              </a:rPr>
              <a:t>Abychom zmírnili </a:t>
            </a:r>
            <a:r>
              <a:rPr lang="en-US" altLang="de-DE" sz="2400" dirty="0">
                <a:solidFill>
                  <a:srgbClr val="333333"/>
                </a:solidFill>
              </a:rPr>
              <a:t>stigma, </a:t>
            </a:r>
            <a:r>
              <a:rPr lang="cs-CZ" altLang="de-DE" sz="2400" dirty="0">
                <a:solidFill>
                  <a:srgbClr val="333333"/>
                </a:solidFill>
              </a:rPr>
              <a:t>spojené se schizofrenií/ psychózou, je třeba určit a opravit obvyklé stereotypy o lidech, kteří touto duševní nemocí trpí.</a:t>
            </a:r>
            <a:endParaRPr lang="de-DE" altLang="de-DE" sz="2400" dirty="0">
              <a:solidFill>
                <a:srgbClr val="333333"/>
              </a:solidFill>
              <a:sym typeface="Wingdings" panose="05000000000000000000" pitchFamily="2" charset="2"/>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44</a:t>
            </a:fld>
            <a:endParaRPr lang="de-DE" altLang="de-DE">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solidFill>
                  <a:srgbClr val="004992"/>
                </a:solidFill>
                <a:latin typeface="+mn-lt"/>
                <a:ea typeface="+mn-ea"/>
                <a:cs typeface="+mn-cs"/>
              </a:rPr>
              <a:t>Proč</a:t>
            </a:r>
            <a:r>
              <a:rPr lang="en-US" altLang="de-DE" sz="3600" dirty="0">
                <a:solidFill>
                  <a:srgbClr val="004992"/>
                </a:solidFill>
                <a:latin typeface="+mn-lt"/>
                <a:ea typeface="+mn-ea"/>
                <a:cs typeface="+mn-cs"/>
              </a:rPr>
              <a:t> se </a:t>
            </a:r>
            <a:r>
              <a:rPr lang="en-US" altLang="de-DE" sz="3600" dirty="0" err="1">
                <a:solidFill>
                  <a:srgbClr val="004992"/>
                </a:solidFill>
                <a:latin typeface="+mn-lt"/>
                <a:ea typeface="+mn-ea"/>
                <a:cs typeface="+mn-cs"/>
              </a:rPr>
              <a:t>tím</a:t>
            </a:r>
            <a:r>
              <a:rPr lang="en-US" altLang="de-DE" sz="3600" dirty="0">
                <a:solidFill>
                  <a:srgbClr val="004992"/>
                </a:solidFill>
                <a:latin typeface="+mn-lt"/>
                <a:ea typeface="+mn-ea"/>
                <a:cs typeface="+mn-cs"/>
              </a:rPr>
              <a:t> </a:t>
            </a:r>
            <a:r>
              <a:rPr lang="en-US" altLang="de-DE" sz="3600" dirty="0" err="1">
                <a:solidFill>
                  <a:srgbClr val="004992"/>
                </a:solidFill>
                <a:latin typeface="+mn-lt"/>
                <a:ea typeface="+mn-ea"/>
                <a:cs typeface="+mn-cs"/>
              </a:rPr>
              <a:t>zabýváme</a:t>
            </a:r>
            <a:r>
              <a:rPr lang="en-US" altLang="de-DE" sz="3600" dirty="0">
                <a:solidFill>
                  <a:srgbClr val="004992"/>
                </a:solidFill>
                <a:latin typeface="+mn-lt"/>
                <a:ea typeface="+mn-ea"/>
                <a:cs typeface="+mn-cs"/>
              </a:rPr>
              <a:t>?</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Mnozí lidé, kterým byla stanovena </a:t>
            </a:r>
            <a:r>
              <a:rPr lang="cs-CZ" altLang="de-DE" sz="2400">
                <a:solidFill>
                  <a:srgbClr val="333333"/>
                </a:solidFill>
              </a:rPr>
              <a:t>diagnóza “schizofrenie” nebo “psychóza</a:t>
            </a:r>
            <a:r>
              <a:rPr lang="en-US" altLang="de-DE" sz="240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mohou zažívat diskriminaci, pokud jejich diagnóza vyvolá </a:t>
            </a:r>
            <a:r>
              <a:rPr lang="de-DE" altLang="de-DE" sz="2400" dirty="0">
                <a:solidFill>
                  <a:srgbClr val="333333"/>
                </a:solidFill>
              </a:rPr>
              <a:t>v</a:t>
            </a:r>
            <a:r>
              <a:rPr lang="cs-CZ" altLang="de-DE" sz="2400" dirty="0">
                <a:solidFill>
                  <a:srgbClr val="333333"/>
                </a:solidFill>
              </a:rPr>
              <a:t> druhých mylné domněnky nebo asociace.</a:t>
            </a:r>
            <a:endParaRPr lang="de-DE" altLang="de-DE" sz="2400" dirty="0">
              <a:solidFill>
                <a:srgbClr val="333333"/>
              </a:solidFill>
            </a:endParaRPr>
          </a:p>
          <a:p>
            <a:pPr lvl="0" defTabSz="914400" fontAlgn="base"/>
            <a:r>
              <a:rPr lang="cs-CZ" altLang="de-DE" sz="2400" dirty="0">
                <a:solidFill>
                  <a:srgbClr val="333333"/>
                </a:solidFill>
              </a:rPr>
              <a:t>Abychom zmírnili </a:t>
            </a:r>
            <a:r>
              <a:rPr lang="en-US" altLang="de-DE" sz="2400" dirty="0">
                <a:solidFill>
                  <a:srgbClr val="333333"/>
                </a:solidFill>
              </a:rPr>
              <a:t>stigma, </a:t>
            </a:r>
            <a:r>
              <a:rPr lang="cs-CZ" altLang="de-DE" sz="2400" dirty="0">
                <a:solidFill>
                  <a:srgbClr val="333333"/>
                </a:solidFill>
              </a:rPr>
              <a:t>spojené se schizofrenií/ psychózou, je třeba určit a opravit obvyklé stereotypy o lidech, kteří touto duševní nemocí trpí.</a:t>
            </a:r>
            <a:endParaRPr lang="de-DE" altLang="de-DE" sz="2400" dirty="0">
              <a:solidFill>
                <a:srgbClr val="333333"/>
              </a:solidFill>
              <a:sym typeface="Wingdings" panose="05000000000000000000" pitchFamily="2" charset="2"/>
            </a:endParaRPr>
          </a:p>
          <a:p>
            <a:pPr lvl="0" defTabSz="914400" fontAlgn="base"/>
            <a:r>
              <a:rPr lang="cs-CZ" altLang="de-DE" sz="2400" u="sng" dirty="0">
                <a:solidFill>
                  <a:srgbClr val="004992"/>
                </a:solidFill>
              </a:rPr>
              <a:t>Důležité:</a:t>
            </a:r>
            <a:r>
              <a:rPr lang="de-DE" altLang="de-DE" sz="2400" i="1" dirty="0">
                <a:solidFill>
                  <a:srgbClr val="004992"/>
                </a:solidFill>
              </a:rPr>
              <a:t> </a:t>
            </a:r>
            <a:r>
              <a:rPr lang="cs-CZ" altLang="de-DE" sz="2400" dirty="0">
                <a:solidFill>
                  <a:srgbClr val="333333"/>
                </a:solidFill>
              </a:rPr>
              <a:t>Při bližším pohledu zjistíte, že každý člověk má určité vlastnosti, díky kterým je zcela jedinečný. Mnohé předsudky a stereotypy vycházejí jen z jednoho aspektu lidské osobnosti</a:t>
            </a:r>
            <a:r>
              <a:rPr lang="en-CA" altLang="de-DE" sz="2400" dirty="0">
                <a:solidFill>
                  <a:srgbClr val="333333"/>
                </a:solidFill>
              </a:rPr>
              <a:t>. </a:t>
            </a:r>
            <a:r>
              <a:rPr lang="cs-CZ" altLang="de-DE" sz="2400" dirty="0">
                <a:solidFill>
                  <a:srgbClr val="333333"/>
                </a:solidFill>
              </a:rPr>
              <a:t>Tyto předsudky nebo stereotypy nás mohou vést k tomu, že nejednáme dobře s lidmi, kteří si naše negativní hodnocení nezaslouží.</a:t>
            </a:r>
            <a:r>
              <a:rPr lang="en-CA" altLang="de-DE" sz="2400" dirty="0">
                <a:solidFill>
                  <a:srgbClr val="333333"/>
                </a:solidFill>
              </a:rPr>
              <a:t> </a:t>
            </a:r>
            <a:r>
              <a:rPr lang="cs-CZ" altLang="de-DE" sz="2400" u="sng" dirty="0">
                <a:solidFill>
                  <a:srgbClr val="333333"/>
                </a:solidFill>
              </a:rPr>
              <a:t>Duševní nemoc tvoří vždy jen částečný aspekt osobnosti každého člověka</a:t>
            </a:r>
            <a:r>
              <a:rPr lang="en-CA" altLang="de-DE" sz="2400" u="sng"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45</a:t>
            </a:fld>
            <a:endParaRPr lang="de-DE" altLang="de-DE">
              <a:latin typeface="+mn-lt"/>
              <a:ea typeface="+mn-ea"/>
            </a:endParaRPr>
          </a:p>
        </p:txBody>
      </p:sp>
    </p:spTree>
    <p:extLst>
      <p:ext uri="{BB962C8B-B14F-4D97-AF65-F5344CB8AC3E}">
        <p14:creationId xmlns:p14="http://schemas.microsoft.com/office/powerpoint/2010/main" val="7449533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 3"/>
          <p:cNvGraphicFramePr>
            <a:graphicFrameLocks noChangeAspect="1"/>
          </p:cNvGraphicFramePr>
          <p:nvPr>
            <p:extLst>
              <p:ext uri="{D42A27DB-BD31-4B8C-83A1-F6EECF244321}">
                <p14:modId xmlns:p14="http://schemas.microsoft.com/office/powerpoint/2010/main" val="1661320729"/>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1138"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můžete dělat?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46</a:t>
            </a:fld>
            <a:endParaRPr lang="de-DE" altLang="de-DE">
              <a:latin typeface="+mn-lt"/>
              <a:ea typeface="+mn-ea"/>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a:solidFill>
                  <a:srgbClr val="333333"/>
                </a:solidFill>
              </a:rPr>
              <a:t>Přečtete si &amp; správně vysvětlujte své zkušenosti s nemocí!</a:t>
            </a:r>
            <a:endParaRPr lang="de-DE" sz="24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Měl bych vysvětlovat svou nemoc… a jak?</a:t>
            </a:r>
            <a:endParaRPr lang="de-DE" altLang="de-DE" sz="3600" dirty="0">
              <a:latin typeface="+mn-lt"/>
              <a:ea typeface="+mn-ea"/>
              <a:cs typeface="+mn-cs"/>
            </a:endParaRPr>
          </a:p>
        </p:txBody>
      </p:sp>
      <p:sp>
        <p:nvSpPr>
          <p:cNvPr id="82948" name="Inhaltsplatzhalter 2"/>
          <p:cNvSpPr>
            <a:spLocks noGrp="1"/>
          </p:cNvSpPr>
          <p:nvPr>
            <p:ph idx="1"/>
          </p:nvPr>
        </p:nvSpPr>
        <p:spPr>
          <a:xfrm>
            <a:off x="408955" y="2204864"/>
            <a:ext cx="6583680" cy="4248000"/>
          </a:xfrm>
        </p:spPr>
        <p:txBody>
          <a:bodyPr>
            <a:noAutofit/>
          </a:bodyPr>
          <a:lstStyle/>
          <a:p>
            <a:pPr>
              <a:defRPr/>
            </a:pPr>
            <a:r>
              <a:rPr lang="cs-CZ" altLang="de-DE" sz="2400" dirty="0">
                <a:solidFill>
                  <a:srgbClr val="004992"/>
                </a:solidFill>
              </a:rPr>
              <a:t>Je potřeba, abyste druhým řekli, že vám byla diagnostikována psychóza?</a:t>
            </a:r>
            <a:endParaRPr lang="de-DE" altLang="de-DE" sz="2400" dirty="0">
              <a:solidFill>
                <a:srgbClr val="004992"/>
              </a:solidFill>
            </a:endParaRPr>
          </a:p>
          <a:p>
            <a:pPr marL="342900" indent="-342900">
              <a:buClr>
                <a:srgbClr val="333333"/>
              </a:buClr>
              <a:buFont typeface="WingDings"/>
              <a:buChar char=""/>
              <a:defRPr/>
            </a:pPr>
            <a:r>
              <a:rPr lang="cs-CZ" altLang="de-DE" sz="2400" dirty="0">
                <a:solidFill>
                  <a:srgbClr val="333333"/>
                </a:solidFill>
              </a:rPr>
              <a:t>Diagnóza schizofrenie (ani jiné duševní nemoci) není na první pohled patrná, takže ji nemusíte sdělovat.</a:t>
            </a:r>
          </a:p>
          <a:p>
            <a:pPr>
              <a:defRPr/>
            </a:pPr>
            <a:r>
              <a:rPr lang="cs-CZ" altLang="de-DE" sz="2400" b="1" dirty="0">
                <a:solidFill>
                  <a:srgbClr val="333333"/>
                </a:solidFill>
              </a:rPr>
              <a:t>Záleží proto jen na vás, zda druhým lidem o své diagnóze řeknete nebo ne.</a:t>
            </a:r>
            <a:endParaRPr lang="de-DE" alt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47</a:t>
            </a:fld>
            <a:endParaRPr lang="de-DE" altLang="de-DE">
              <a:latin typeface="+mn-lt"/>
              <a:ea typeface="+mn-ea"/>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Měl bych vysvětlovat</a:t>
            </a:r>
            <a:r>
              <a:rPr lang="en-US" altLang="de-DE" sz="3600" dirty="0">
                <a:latin typeface="+mn-lt"/>
                <a:ea typeface="+mn-ea"/>
                <a:cs typeface="+mn-cs"/>
              </a:rPr>
              <a:t> </a:t>
            </a:r>
            <a:r>
              <a:rPr lang="cs-CZ" altLang="de-DE" sz="3600" dirty="0">
                <a:latin typeface="+mn-lt"/>
                <a:ea typeface="+mn-ea"/>
                <a:cs typeface="+mn-cs"/>
              </a:rPr>
              <a:t>svou nemoc… a jak?</a:t>
            </a:r>
            <a:endParaRPr lang="de-DE" altLang="de-DE" sz="3600" dirty="0">
              <a:latin typeface="+mn-lt"/>
              <a:ea typeface="+mn-ea"/>
              <a:cs typeface="+mn-cs"/>
            </a:endParaRPr>
          </a:p>
        </p:txBody>
      </p:sp>
      <p:sp>
        <p:nvSpPr>
          <p:cNvPr id="83972" name="Inhaltsplatzhalter 2"/>
          <p:cNvSpPr>
            <a:spLocks noGrp="1"/>
          </p:cNvSpPr>
          <p:nvPr>
            <p:ph idx="1"/>
          </p:nvPr>
        </p:nvSpPr>
        <p:spPr>
          <a:xfrm>
            <a:off x="408955" y="2204864"/>
            <a:ext cx="6583680" cy="4248000"/>
          </a:xfrm>
        </p:spPr>
        <p:txBody>
          <a:bodyPr>
            <a:noAutofit/>
          </a:bodyPr>
          <a:lstStyle/>
          <a:p>
            <a:pPr>
              <a:defRPr/>
            </a:pPr>
            <a:r>
              <a:rPr lang="cs-CZ" altLang="de-DE" sz="2400" dirty="0">
                <a:solidFill>
                  <a:srgbClr val="004992"/>
                </a:solidFill>
              </a:rPr>
              <a:t>Je potřeba, abyste druhým řekli, že vám byla diagnostikována psychóza?</a:t>
            </a:r>
            <a:endParaRPr lang="de-DE" altLang="de-DE" sz="2400" dirty="0">
              <a:solidFill>
                <a:srgbClr val="004992"/>
              </a:solidFill>
            </a:endParaRPr>
          </a:p>
          <a:p>
            <a:pPr marL="342900" indent="-342900">
              <a:buClr>
                <a:srgbClr val="333333"/>
              </a:buClr>
              <a:buFont typeface="WingDings"/>
              <a:buChar char=""/>
              <a:defRPr/>
            </a:pPr>
            <a:r>
              <a:rPr lang="cs-CZ" altLang="de-DE" sz="2400" dirty="0">
                <a:solidFill>
                  <a:srgbClr val="333333"/>
                </a:solidFill>
              </a:rPr>
              <a:t>Může být důležité mluvit o své nemoci s lidmi, kterým důvěřujete,</a:t>
            </a:r>
            <a:r>
              <a:rPr lang="en-US" altLang="de-DE" sz="2400" dirty="0">
                <a:solidFill>
                  <a:srgbClr val="333333"/>
                </a:solidFill>
              </a:rPr>
              <a:t> </a:t>
            </a:r>
            <a:r>
              <a:rPr lang="cs-CZ" altLang="de-DE" sz="2400" dirty="0">
                <a:solidFill>
                  <a:srgbClr val="333333"/>
                </a:solidFill>
              </a:rPr>
              <a:t>protože</a:t>
            </a:r>
            <a:r>
              <a:rPr lang="en-US" altLang="de-DE" sz="2400" dirty="0">
                <a:solidFill>
                  <a:srgbClr val="333333"/>
                </a:solidFill>
              </a:rPr>
              <a:t>…</a:t>
            </a:r>
            <a:endParaRPr lang="de-DE" alt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cs-CZ" altLang="de-DE" sz="2400" dirty="0">
                <a:solidFill>
                  <a:srgbClr val="333333"/>
                </a:solidFill>
              </a:rPr>
              <a:t>Druzí lidé si často mohou všimnout varovných příznaků hrozící psychotické ataky dříve, než pacient sám</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48</a:t>
            </a:fld>
            <a:endParaRPr lang="de-DE" altLang="de-DE">
              <a:latin typeface="+mn-lt"/>
              <a:ea typeface="+mn-ea"/>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cs-CZ" sz="2400" dirty="0">
                <a:solidFill>
                  <a:srgbClr val="004992"/>
                </a:solidFill>
              </a:rPr>
              <a:t>Doporučení</a:t>
            </a:r>
            <a:r>
              <a:rPr lang="en-US" sz="2400" dirty="0">
                <a:solidFill>
                  <a:srgbClr val="004992"/>
                </a:solidFill>
              </a:rPr>
              <a:t>: </a:t>
            </a:r>
            <a:r>
              <a:rPr lang="cs-CZ" sz="2400" dirty="0">
                <a:solidFill>
                  <a:srgbClr val="004992"/>
                </a:solidFill>
              </a:rPr>
              <a:t>Raději vysvětlujte své příznaky</a:t>
            </a:r>
            <a:r>
              <a:rPr lang="de-DE" sz="2400" dirty="0">
                <a:solidFill>
                  <a:srgbClr val="004992"/>
                </a:solidFill>
              </a:rPr>
              <a:t>,</a:t>
            </a:r>
            <a:r>
              <a:rPr lang="cs-CZ" sz="2400" dirty="0">
                <a:solidFill>
                  <a:srgbClr val="004992"/>
                </a:solidFill>
              </a:rPr>
              <a:t> než abyste sdělovali svou diagnózu</a:t>
            </a:r>
            <a:r>
              <a:rPr lang="en-US"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49</a:t>
            </a:fld>
            <a:endParaRPr lang="de-DE" altLang="de-DE">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cs-CZ" sz="2400" dirty="0">
                <a:solidFill>
                  <a:srgbClr val="004992"/>
                </a:solidFill>
              </a:rPr>
              <a:t>Doporučení</a:t>
            </a:r>
            <a:r>
              <a:rPr lang="en-US" sz="2400" dirty="0">
                <a:solidFill>
                  <a:srgbClr val="004992"/>
                </a:solidFill>
              </a:rPr>
              <a:t>: </a:t>
            </a:r>
            <a:r>
              <a:rPr lang="cs-CZ" sz="2400" dirty="0">
                <a:solidFill>
                  <a:srgbClr val="004992"/>
                </a:solidFill>
              </a:rPr>
              <a:t>Raději vysvětlujte své příznaky</a:t>
            </a:r>
            <a:r>
              <a:rPr lang="de-DE" sz="2400" dirty="0">
                <a:solidFill>
                  <a:srgbClr val="004992"/>
                </a:solidFill>
              </a:rPr>
              <a:t>,</a:t>
            </a:r>
            <a:r>
              <a:rPr lang="cs-CZ" sz="2400" dirty="0">
                <a:solidFill>
                  <a:srgbClr val="004992"/>
                </a:solidFill>
              </a:rPr>
              <a:t> než abyste sdělovali svou diagnózu</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cs-CZ" sz="2400" dirty="0">
                <a:solidFill>
                  <a:srgbClr val="333333"/>
                </a:solidFill>
              </a:rPr>
              <a:t>Zvláště u lidí, které opravdu dobře neznáte, je obvykle vhodnější popsat své příznaky než jim říci (nejasné) pojmenování nemoci </a:t>
            </a:r>
            <a:r>
              <a:rPr lang="en-US" sz="2400" dirty="0">
                <a:solidFill>
                  <a:srgbClr val="333333"/>
                </a:solidFill>
              </a:rPr>
              <a:t>(</a:t>
            </a:r>
            <a:r>
              <a:rPr lang="cs-CZ" sz="2400" dirty="0">
                <a:solidFill>
                  <a:srgbClr val="333333"/>
                </a:solidFill>
              </a:rPr>
              <a:t>schizofrenie, </a:t>
            </a:r>
            <a:r>
              <a:rPr lang="cs-CZ" sz="2400">
                <a:solidFill>
                  <a:srgbClr val="333333"/>
                </a:solidFill>
              </a:rPr>
              <a:t>psychóza</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50</a:t>
            </a:fld>
            <a:endParaRPr lang="de-DE" altLang="de-DE">
              <a:latin typeface="+mn-lt"/>
              <a:ea typeface="+mn-ea"/>
            </a:endParaRPr>
          </a:p>
        </p:txBody>
      </p:sp>
    </p:spTree>
    <p:extLst>
      <p:ext uri="{BB962C8B-B14F-4D97-AF65-F5344CB8AC3E}">
        <p14:creationId xmlns:p14="http://schemas.microsoft.com/office/powerpoint/2010/main" val="2363849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cs-CZ" sz="2400" dirty="0">
                <a:solidFill>
                  <a:srgbClr val="004992"/>
                </a:solidFill>
              </a:rPr>
              <a:t>Doporučení</a:t>
            </a:r>
            <a:r>
              <a:rPr lang="en-US" sz="2400" dirty="0">
                <a:solidFill>
                  <a:srgbClr val="004992"/>
                </a:solidFill>
              </a:rPr>
              <a:t>: </a:t>
            </a:r>
            <a:r>
              <a:rPr lang="cs-CZ" sz="2400" dirty="0">
                <a:solidFill>
                  <a:srgbClr val="004992"/>
                </a:solidFill>
              </a:rPr>
              <a:t>Raději vysvětlujte své příznaky</a:t>
            </a:r>
            <a:r>
              <a:rPr lang="de-DE" sz="2400" dirty="0">
                <a:solidFill>
                  <a:srgbClr val="004992"/>
                </a:solidFill>
              </a:rPr>
              <a:t>,</a:t>
            </a:r>
            <a:r>
              <a:rPr lang="cs-CZ" sz="2400" dirty="0">
                <a:solidFill>
                  <a:srgbClr val="004992"/>
                </a:solidFill>
              </a:rPr>
              <a:t> než abyste sdělovali svou diagnózu</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cs-CZ" sz="2400" dirty="0">
                <a:solidFill>
                  <a:srgbClr val="333333"/>
                </a:solidFill>
              </a:rPr>
              <a:t>Zvláště u lidí, které opravdu dobře neznáte, je obvykle vhodnější popsat své příznaky než jim říci (nejasné) pojmenování nemoci </a:t>
            </a:r>
            <a:r>
              <a:rPr lang="en-US" sz="2400" dirty="0">
                <a:solidFill>
                  <a:srgbClr val="333333"/>
                </a:solidFill>
              </a:rPr>
              <a:t>(</a:t>
            </a:r>
            <a:r>
              <a:rPr lang="cs-CZ" sz="2400" dirty="0">
                <a:solidFill>
                  <a:srgbClr val="333333"/>
                </a:solidFill>
              </a:rPr>
              <a:t>schizofrenie, psychóza</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cs-CZ" sz="2400" dirty="0">
                <a:solidFill>
                  <a:srgbClr val="333333"/>
                </a:solidFill>
              </a:rPr>
              <a:t>Abyste dokázali vysvětlit svou nemoc druhým, musíte se stát sami odborníky na tuto nemoc!</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51</a:t>
            </a:fld>
            <a:endParaRPr lang="de-DE" altLang="de-DE">
              <a:latin typeface="+mn-lt"/>
              <a:ea typeface="+mn-ea"/>
            </a:endParaRPr>
          </a:p>
        </p:txBody>
      </p:sp>
    </p:spTree>
    <p:extLst>
      <p:ext uri="{BB962C8B-B14F-4D97-AF65-F5344CB8AC3E}">
        <p14:creationId xmlns:p14="http://schemas.microsoft.com/office/powerpoint/2010/main" val="32252047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97282" name="Inhaltsplatzhalter 2"/>
          <p:cNvSpPr>
            <a:spLocks noGrp="1"/>
          </p:cNvSpPr>
          <p:nvPr>
            <p:ph idx="1"/>
          </p:nvPr>
        </p:nvSpPr>
        <p:spPr/>
        <p:txBody>
          <a:bodyPr>
            <a:noAutofit/>
          </a:bodyPr>
          <a:lstStyle/>
          <a:p>
            <a:r>
              <a:rPr lang="cs-CZ" altLang="de-DE" sz="2000" dirty="0">
                <a:solidFill>
                  <a:srgbClr val="004992"/>
                </a:solidFill>
              </a:rPr>
              <a:t>Hlavní příznaky psychózy a schizofrenie</a:t>
            </a:r>
            <a:r>
              <a:rPr lang="en-US" altLang="de-DE" sz="2000" dirty="0">
                <a:solidFill>
                  <a:srgbClr val="004992"/>
                </a:solidFill>
              </a:rPr>
              <a:t>:</a:t>
            </a:r>
          </a:p>
          <a:p>
            <a:pPr lvl="0" defTabSz="914400" eaLnBrk="0" fontAlgn="base" hangingPunct="0">
              <a:buClr>
                <a:srgbClr val="006699"/>
              </a:buClr>
              <a:tabLst>
                <a:tab pos="84138" algn="l"/>
              </a:tabLst>
              <a:defRPr/>
            </a:pPr>
            <a:r>
              <a:rPr lang="en-US" sz="2000" b="1" kern="0" dirty="0">
                <a:solidFill>
                  <a:srgbClr val="333333"/>
                </a:solidFill>
              </a:rPr>
              <a:t>???</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99330" name="Inhaltsplatzhalter 2"/>
          <p:cNvSpPr>
            <a:spLocks noGrp="1"/>
          </p:cNvSpPr>
          <p:nvPr>
            <p:ph idx="1"/>
          </p:nvPr>
        </p:nvSpPr>
        <p:spPr/>
        <p:txBody>
          <a:bodyPr>
            <a:noAutofit/>
          </a:bodyPr>
          <a:lstStyle/>
          <a:p>
            <a:r>
              <a:rPr lang="cs-CZ" altLang="de-DE" sz="2000" dirty="0">
                <a:solidFill>
                  <a:srgbClr val="004992"/>
                </a:solidFill>
              </a:rPr>
              <a:t>Hlavní příznaky psychózy a schizofrenie</a:t>
            </a:r>
            <a:r>
              <a:rPr lang="en-US" altLang="de-DE" sz="2000" dirty="0">
                <a:solidFill>
                  <a:srgbClr val="004992"/>
                </a:solidFill>
              </a:rPr>
              <a:t>:</a:t>
            </a:r>
            <a:endParaRPr lang="de-DE" altLang="de-DE" sz="2000" dirty="0">
              <a:solidFill>
                <a:srgbClr val="004992"/>
              </a:solidFill>
            </a:endParaRPr>
          </a:p>
          <a:p>
            <a:pPr marL="342900" indent="-342900">
              <a:buClr>
                <a:srgbClr val="333333"/>
              </a:buClr>
              <a:buFont typeface="WingDings"/>
              <a:buChar char=""/>
            </a:pPr>
            <a:r>
              <a:rPr lang="cs-CZ" altLang="de-DE" sz="2000" b="1" dirty="0">
                <a:solidFill>
                  <a:srgbClr val="333333"/>
                </a:solidFill>
              </a:rPr>
              <a:t>Halucinace</a:t>
            </a:r>
            <a:endParaRPr lang="de-DE" altLang="de-DE" sz="2000" b="1" dirty="0">
              <a:solidFill>
                <a:srgbClr val="333333"/>
              </a:solidFill>
            </a:endParaRPr>
          </a:p>
          <a:p>
            <a:pPr marL="342900" indent="-342900">
              <a:buClr>
                <a:srgbClr val="333333"/>
              </a:buClr>
              <a:buFont typeface="WingDings"/>
              <a:buChar char=""/>
            </a:pPr>
            <a:r>
              <a:rPr lang="cs-CZ" altLang="de-DE" sz="2000" b="1" dirty="0">
                <a:solidFill>
                  <a:srgbClr val="333333"/>
                </a:solidFill>
              </a:rPr>
              <a:t>Bludná přesvědčení</a:t>
            </a:r>
            <a:endParaRPr lang="en-US" altLang="de-DE" sz="2000" b="1" dirty="0">
              <a:solidFill>
                <a:srgbClr val="333333"/>
              </a:solidFill>
            </a:endParaRPr>
          </a:p>
          <a:p>
            <a:pPr marL="342900" indent="-342900">
              <a:buClr>
                <a:srgbClr val="333333"/>
              </a:buClr>
              <a:buFont typeface="WingDings"/>
              <a:buChar char=""/>
            </a:pPr>
            <a:r>
              <a:rPr lang="cs-CZ" altLang="de-DE" sz="2000" b="1" dirty="0">
                <a:solidFill>
                  <a:srgbClr val="333333"/>
                </a:solidFill>
              </a:rPr>
              <a:t>Jiné</a:t>
            </a:r>
            <a:r>
              <a:rPr lang="en-US" altLang="de-DE" sz="2000" b="1" dirty="0">
                <a:solidFill>
                  <a:srgbClr val="333333"/>
                </a:solidFill>
              </a:rPr>
              <a:t> (</a:t>
            </a:r>
            <a:r>
              <a:rPr lang="cs-CZ" altLang="de-DE" sz="2000" b="1" dirty="0">
                <a:solidFill>
                  <a:srgbClr val="333333"/>
                </a:solidFill>
              </a:rPr>
              <a:t>nespecifické</a:t>
            </a:r>
            <a:r>
              <a:rPr lang="en-US" altLang="de-DE" sz="2000" b="1" dirty="0">
                <a:solidFill>
                  <a:srgbClr val="333333"/>
                </a:solidFill>
              </a:rPr>
              <a:t>) </a:t>
            </a:r>
            <a:r>
              <a:rPr lang="cs-CZ" altLang="de-DE" sz="2000" b="1" dirty="0">
                <a:solidFill>
                  <a:srgbClr val="333333"/>
                </a:solidFill>
              </a:rPr>
              <a:t>příznaky, jako je deprese </a:t>
            </a:r>
            <a:r>
              <a:rPr lang="en-US" altLang="de-DE" sz="2000" b="1" dirty="0">
                <a:solidFill>
                  <a:srgbClr val="333333"/>
                </a:solidFill>
              </a:rPr>
              <a:t>(</a:t>
            </a:r>
            <a:r>
              <a:rPr lang="cs-CZ" altLang="de-DE" sz="2000" b="1" dirty="0">
                <a:solidFill>
                  <a:srgbClr val="333333"/>
                </a:solidFill>
              </a:rPr>
              <a:t>které se mohou vyskytnout i u jiných duševních poruch</a:t>
            </a:r>
            <a:r>
              <a:rPr lang="en-US" altLang="de-DE" sz="2000" b="1"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53</a:t>
            </a:fld>
            <a:endParaRPr lang="de-DE" altLang="de-DE">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cs-CZ" sz="2000" dirty="0">
                <a:solidFill>
                  <a:srgbClr val="004992"/>
                </a:solidFill>
              </a:rPr>
              <a:t>Hlavní příznaky psychózy a schizofrenie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defRPr/>
            </a:pPr>
            <a:r>
              <a:rPr lang="cs-CZ" sz="2000" b="1" dirty="0">
                <a:solidFill>
                  <a:srgbClr val="333333"/>
                </a:solidFill>
              </a:rPr>
              <a:t>Halucinace</a:t>
            </a:r>
            <a:r>
              <a:rPr lang="de-DE" sz="2000" b="1" dirty="0">
                <a:solidFill>
                  <a:srgbClr val="333333"/>
                </a:solidFill>
              </a:rPr>
              <a:t>: </a:t>
            </a:r>
            <a:r>
              <a:rPr lang="cs-CZ" sz="2000" dirty="0">
                <a:solidFill>
                  <a:srgbClr val="333333"/>
                </a:solidFill>
              </a:rPr>
              <a:t>Člověk</a:t>
            </a:r>
            <a:r>
              <a:rPr lang="de-DE" sz="2000" dirty="0">
                <a:solidFill>
                  <a:srgbClr val="333333"/>
                </a:solidFill>
              </a:rPr>
              <a:t> </a:t>
            </a:r>
            <a:r>
              <a:rPr lang="cs-CZ" sz="2000" dirty="0">
                <a:solidFill>
                  <a:srgbClr val="333333"/>
                </a:solidFill>
              </a:rPr>
              <a:t>slyší, vidí, cítí nebo chutná věci, které nejsou ve skutečnosti přítomny </a:t>
            </a:r>
            <a:r>
              <a:rPr lang="en-US" sz="2000" dirty="0">
                <a:solidFill>
                  <a:srgbClr val="333333"/>
                </a:solidFill>
              </a:rPr>
              <a:t>(</a:t>
            </a:r>
            <a:r>
              <a:rPr lang="cs-CZ" sz="2000" dirty="0">
                <a:solidFill>
                  <a:srgbClr val="333333"/>
                </a:solidFill>
              </a:rPr>
              <a:t>např.</a:t>
            </a:r>
            <a:r>
              <a:rPr lang="en-US" sz="2000" dirty="0">
                <a:solidFill>
                  <a:srgbClr val="333333"/>
                </a:solidFill>
              </a:rPr>
              <a:t> </a:t>
            </a:r>
            <a:r>
              <a:rPr lang="cs-CZ" sz="2000" dirty="0">
                <a:solidFill>
                  <a:srgbClr val="333333"/>
                </a:solidFill>
              </a:rPr>
              <a:t>slyší hlasy, které mu nadávají</a:t>
            </a:r>
            <a:r>
              <a:rPr lang="en-US"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54</a:t>
            </a:fld>
            <a:endParaRPr lang="de-DE" altLang="de-DE">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cs-CZ" sz="2000" dirty="0">
                <a:solidFill>
                  <a:srgbClr val="004992"/>
                </a:solidFill>
              </a:rPr>
              <a:t>Hlavní příznaky psychózy a schizofrenie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defRPr/>
            </a:pPr>
            <a:r>
              <a:rPr lang="cs-CZ" sz="2000" b="1" dirty="0">
                <a:solidFill>
                  <a:srgbClr val="333333"/>
                </a:solidFill>
              </a:rPr>
              <a:t>Halucinace</a:t>
            </a:r>
            <a:r>
              <a:rPr lang="de-DE" sz="2000" b="1" dirty="0">
                <a:solidFill>
                  <a:srgbClr val="333333"/>
                </a:solidFill>
              </a:rPr>
              <a:t>: </a:t>
            </a:r>
            <a:r>
              <a:rPr lang="cs-CZ" sz="2000" dirty="0">
                <a:solidFill>
                  <a:srgbClr val="333333"/>
                </a:solidFill>
              </a:rPr>
              <a:t>Člověk</a:t>
            </a:r>
            <a:r>
              <a:rPr lang="de-DE" sz="2000" dirty="0">
                <a:solidFill>
                  <a:srgbClr val="333333"/>
                </a:solidFill>
              </a:rPr>
              <a:t> </a:t>
            </a:r>
            <a:r>
              <a:rPr lang="cs-CZ" sz="2000" dirty="0">
                <a:solidFill>
                  <a:srgbClr val="333333"/>
                </a:solidFill>
              </a:rPr>
              <a:t>slyší, vidí, cítí nebo chutná věci, které nejsou ve skutečnosti přítomny </a:t>
            </a:r>
            <a:r>
              <a:rPr lang="en-US" sz="2000" dirty="0">
                <a:solidFill>
                  <a:srgbClr val="333333"/>
                </a:solidFill>
              </a:rPr>
              <a:t>(</a:t>
            </a:r>
            <a:r>
              <a:rPr lang="cs-CZ" sz="2000" dirty="0">
                <a:solidFill>
                  <a:srgbClr val="333333"/>
                </a:solidFill>
              </a:rPr>
              <a:t>např.</a:t>
            </a:r>
            <a:r>
              <a:rPr lang="en-US" sz="2000" dirty="0">
                <a:solidFill>
                  <a:srgbClr val="333333"/>
                </a:solidFill>
              </a:rPr>
              <a:t> </a:t>
            </a:r>
            <a:r>
              <a:rPr lang="cs-CZ" sz="2000" dirty="0">
                <a:solidFill>
                  <a:srgbClr val="333333"/>
                </a:solidFill>
              </a:rPr>
              <a:t>slyší hlasy, které mu nadávají</a:t>
            </a:r>
            <a:r>
              <a:rPr lang="en-US" sz="2000" dirty="0">
                <a:solidFill>
                  <a:srgbClr val="333333"/>
                </a:solidFill>
              </a:rPr>
              <a:t>)</a:t>
            </a:r>
          </a:p>
          <a:p>
            <a:pPr>
              <a:defRPr/>
            </a:pPr>
            <a:r>
              <a:rPr lang="cs-CZ" sz="2000" dirty="0">
                <a:solidFill>
                  <a:srgbClr val="333333"/>
                </a:solidFill>
              </a:rPr>
              <a:t>Příklad</a:t>
            </a:r>
            <a:r>
              <a:rPr lang="de-DE" sz="2000" dirty="0">
                <a:solidFill>
                  <a:srgbClr val="333333"/>
                </a:solidFill>
              </a:rPr>
              <a:t>:</a:t>
            </a:r>
          </a:p>
          <a:p>
            <a:pPr>
              <a:defRPr/>
            </a:pPr>
            <a:r>
              <a:rPr lang="en-US" sz="2000" i="1">
                <a:solidFill>
                  <a:srgbClr val="333333"/>
                </a:solidFill>
              </a:rPr>
              <a:t>“</a:t>
            </a:r>
            <a:r>
              <a:rPr lang="cs-CZ" sz="2000" i="1">
                <a:solidFill>
                  <a:srgbClr val="333333"/>
                </a:solidFill>
              </a:rPr>
              <a:t>Přibližně </a:t>
            </a:r>
            <a:r>
              <a:rPr lang="en-US" sz="2000" i="1" dirty="0">
                <a:solidFill>
                  <a:srgbClr val="333333"/>
                </a:solidFill>
              </a:rPr>
              <a:t>15% </a:t>
            </a:r>
            <a:r>
              <a:rPr lang="cs-CZ" sz="2000" i="1" dirty="0">
                <a:solidFill>
                  <a:srgbClr val="333333"/>
                </a:solidFill>
              </a:rPr>
              <a:t>lidí v populaci zažívá halucinace, aniž by byli duševně nemocní</a:t>
            </a:r>
            <a:r>
              <a:rPr lang="en-US" sz="2000" i="1" dirty="0">
                <a:solidFill>
                  <a:srgbClr val="333333"/>
                </a:solidFill>
              </a:rPr>
              <a:t>. </a:t>
            </a:r>
            <a:r>
              <a:rPr lang="cs-CZ" sz="2000" i="1" dirty="0">
                <a:solidFill>
                  <a:srgbClr val="333333"/>
                </a:solidFill>
              </a:rPr>
              <a:t>Jak bych vám to jen popsal?</a:t>
            </a:r>
            <a:r>
              <a:rPr lang="en-US" sz="2000" i="1" dirty="0">
                <a:solidFill>
                  <a:srgbClr val="333333"/>
                </a:solidFill>
              </a:rPr>
              <a:t> </a:t>
            </a:r>
            <a:r>
              <a:rPr lang="cs-CZ" sz="2000" i="1" dirty="0">
                <a:solidFill>
                  <a:srgbClr val="333333"/>
                </a:solidFill>
              </a:rPr>
              <a:t>Je to podobné, jako když člověku zní v hlavě určitá melodie, ale je to silnější</a:t>
            </a:r>
            <a:r>
              <a:rPr lang="en-US" sz="2000" i="1" dirty="0">
                <a:solidFill>
                  <a:srgbClr val="333333"/>
                </a:solidFill>
              </a:rPr>
              <a:t>, </a:t>
            </a:r>
            <a:r>
              <a:rPr lang="cs-CZ" sz="2000" i="1" dirty="0">
                <a:solidFill>
                  <a:srgbClr val="333333"/>
                </a:solidFill>
              </a:rPr>
              <a:t>takže si člověk myslí, že je to skutečné</a:t>
            </a:r>
            <a:r>
              <a:rPr lang="en-US" sz="2000" i="1" dirty="0">
                <a:solidFill>
                  <a:srgbClr val="333333"/>
                </a:solidFill>
              </a:rPr>
              <a:t>. </a:t>
            </a:r>
            <a:r>
              <a:rPr lang="cs-CZ" sz="2000" i="1" dirty="0">
                <a:solidFill>
                  <a:srgbClr val="333333"/>
                </a:solidFill>
              </a:rPr>
              <a:t>Nebo jako když na někoho netrpělivě čekáte a náhle slyšíte, jak zazvonil zvonek u dveří, ale ve skutečnosti za dveřmi nikdo </a:t>
            </a:r>
            <a:r>
              <a:rPr lang="cs-CZ" sz="2000" i="1">
                <a:solidFill>
                  <a:srgbClr val="333333"/>
                </a:solidFill>
              </a:rPr>
              <a:t>není</a:t>
            </a:r>
            <a:r>
              <a:rPr lang="en-US" sz="2000" i="1">
                <a:solidFill>
                  <a:srgbClr val="333333"/>
                </a:solidFill>
              </a:rPr>
              <a:t>.</a:t>
            </a:r>
            <a:r>
              <a:rPr lang="de-DE" sz="2000" i="1">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55</a:t>
            </a:fld>
            <a:endParaRPr lang="de-DE" altLang="de-DE">
              <a:latin typeface="+mn-lt"/>
              <a:ea typeface="+mn-ea"/>
            </a:endParaRPr>
          </a:p>
        </p:txBody>
      </p:sp>
    </p:spTree>
    <p:extLst>
      <p:ext uri="{BB962C8B-B14F-4D97-AF65-F5344CB8AC3E}">
        <p14:creationId xmlns:p14="http://schemas.microsoft.com/office/powerpoint/2010/main" val="32194769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111618" name="Inhaltsplatzhalter 2"/>
          <p:cNvSpPr>
            <a:spLocks noGrp="1"/>
          </p:cNvSpPr>
          <p:nvPr>
            <p:ph idx="1"/>
          </p:nvPr>
        </p:nvSpPr>
        <p:spPr/>
        <p:txBody>
          <a:bodyPr>
            <a:noAutofit/>
          </a:bodyPr>
          <a:lstStyle/>
          <a:p>
            <a:pPr>
              <a:defRPr/>
            </a:pPr>
            <a:r>
              <a:rPr lang="cs-CZ" altLang="de-DE" sz="2000" dirty="0">
                <a:solidFill>
                  <a:srgbClr val="004992"/>
                </a:solidFill>
              </a:rPr>
              <a:t>Hlavní příznaky psychózy a schizofrenie</a:t>
            </a:r>
            <a:r>
              <a:rPr lang="en-US" altLang="de-DE" sz="2000" dirty="0">
                <a:solidFill>
                  <a:srgbClr val="004992"/>
                </a:solidFill>
              </a:rPr>
              <a:t>:</a:t>
            </a:r>
            <a:endParaRPr lang="de-DE" altLang="de-DE" sz="2000" dirty="0">
              <a:solidFill>
                <a:srgbClr val="004992"/>
              </a:solidFill>
            </a:endParaRPr>
          </a:p>
          <a:p>
            <a:pPr marL="342900" indent="-342900">
              <a:buClr>
                <a:srgbClr val="333333"/>
              </a:buClr>
              <a:buFont typeface="WingDings"/>
              <a:buChar char=""/>
              <a:defRPr/>
            </a:pPr>
            <a:r>
              <a:rPr lang="cs-CZ" altLang="de-DE" sz="2000" b="1" dirty="0">
                <a:solidFill>
                  <a:srgbClr val="333333"/>
                </a:solidFill>
              </a:rPr>
              <a:t>Bludná přesvědčení</a:t>
            </a:r>
            <a:r>
              <a:rPr lang="en-US" altLang="de-DE" sz="2000" b="1" dirty="0">
                <a:solidFill>
                  <a:srgbClr val="333333"/>
                </a:solidFill>
              </a:rPr>
              <a:t>: </a:t>
            </a:r>
            <a:r>
              <a:rPr lang="cs-CZ" altLang="de-DE" sz="2000" dirty="0">
                <a:solidFill>
                  <a:srgbClr val="333333"/>
                </a:solidFill>
              </a:rPr>
              <a:t>Být zcela pevně přesvědčen o něčem, co není pravda</a:t>
            </a:r>
            <a:r>
              <a:rPr lang="en-US" altLang="de-DE" sz="2000" dirty="0">
                <a:solidFill>
                  <a:srgbClr val="333333"/>
                </a:solidFill>
              </a:rPr>
              <a:t> (</a:t>
            </a:r>
            <a:r>
              <a:rPr lang="cs-CZ" altLang="de-DE" sz="2000" dirty="0">
                <a:solidFill>
                  <a:srgbClr val="333333"/>
                </a:solidFill>
              </a:rPr>
              <a:t>např. že jsem byl vyvolen, abych zachránil svět nebo že mě pronásleduje tajná policie</a:t>
            </a:r>
            <a:r>
              <a:rPr lang="en-US" alt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111618" name="Inhaltsplatzhalter 2"/>
          <p:cNvSpPr>
            <a:spLocks noGrp="1"/>
          </p:cNvSpPr>
          <p:nvPr>
            <p:ph idx="1"/>
          </p:nvPr>
        </p:nvSpPr>
        <p:spPr/>
        <p:txBody>
          <a:bodyPr>
            <a:noAutofit/>
          </a:bodyPr>
          <a:lstStyle/>
          <a:p>
            <a:pPr>
              <a:defRPr/>
            </a:pPr>
            <a:r>
              <a:rPr lang="cs-CZ" altLang="de-DE" sz="2000" dirty="0">
                <a:solidFill>
                  <a:srgbClr val="004992"/>
                </a:solidFill>
              </a:rPr>
              <a:t>Hlavní příznaky psychózy a schizofrenie</a:t>
            </a:r>
            <a:r>
              <a:rPr lang="en-US" altLang="de-DE" sz="2000" dirty="0">
                <a:solidFill>
                  <a:srgbClr val="004992"/>
                </a:solidFill>
              </a:rPr>
              <a:t>:</a:t>
            </a:r>
            <a:endParaRPr lang="de-DE" altLang="de-DE" sz="2000" dirty="0">
              <a:solidFill>
                <a:srgbClr val="004992"/>
              </a:solidFill>
            </a:endParaRPr>
          </a:p>
          <a:p>
            <a:pPr marL="342900" indent="-342900">
              <a:buClr>
                <a:srgbClr val="333333"/>
              </a:buClr>
              <a:buFont typeface="WingDings"/>
              <a:buChar char=""/>
              <a:defRPr/>
            </a:pPr>
            <a:r>
              <a:rPr lang="cs-CZ" altLang="de-DE" sz="2000" b="1" dirty="0">
                <a:solidFill>
                  <a:srgbClr val="333333"/>
                </a:solidFill>
              </a:rPr>
              <a:t>Bludná přesvědčení</a:t>
            </a:r>
            <a:r>
              <a:rPr lang="en-US" altLang="de-DE" sz="2000" b="1" dirty="0">
                <a:solidFill>
                  <a:srgbClr val="333333"/>
                </a:solidFill>
              </a:rPr>
              <a:t>: </a:t>
            </a:r>
            <a:r>
              <a:rPr lang="cs-CZ" altLang="de-DE" sz="2000" dirty="0">
                <a:solidFill>
                  <a:srgbClr val="333333"/>
                </a:solidFill>
              </a:rPr>
              <a:t>Být zcela pevně přesvědčen o něčem, co není pravda</a:t>
            </a:r>
            <a:r>
              <a:rPr lang="en-US" altLang="de-DE" sz="2000" dirty="0">
                <a:solidFill>
                  <a:srgbClr val="333333"/>
                </a:solidFill>
              </a:rPr>
              <a:t> (</a:t>
            </a:r>
            <a:r>
              <a:rPr lang="cs-CZ" altLang="de-DE" sz="2000" dirty="0">
                <a:solidFill>
                  <a:srgbClr val="333333"/>
                </a:solidFill>
              </a:rPr>
              <a:t>např. že jsem byl vyvolen, abych zachránil svět nebo že mě pronásleduje tajná policie</a:t>
            </a:r>
            <a:r>
              <a:rPr lang="en-US" altLang="de-DE" sz="2000" dirty="0">
                <a:solidFill>
                  <a:srgbClr val="333333"/>
                </a:solidFill>
              </a:rPr>
              <a:t>)</a:t>
            </a:r>
            <a:endParaRPr lang="en-US" altLang="de-DE" sz="2000" b="1" dirty="0">
              <a:solidFill>
                <a:srgbClr val="333333"/>
              </a:solidFill>
            </a:endParaRPr>
          </a:p>
          <a:p>
            <a:pPr>
              <a:defRPr/>
            </a:pPr>
            <a:r>
              <a:rPr lang="cs-CZ" altLang="de-DE" sz="2000" dirty="0">
                <a:solidFill>
                  <a:srgbClr val="333333"/>
                </a:solidFill>
              </a:rPr>
              <a:t>Příklad</a:t>
            </a:r>
            <a:r>
              <a:rPr lang="de-DE" altLang="de-DE" sz="2000" dirty="0">
                <a:solidFill>
                  <a:srgbClr val="333333"/>
                </a:solidFill>
              </a:rPr>
              <a:t>:</a:t>
            </a:r>
          </a:p>
          <a:p>
            <a:pPr>
              <a:defRPr/>
            </a:pPr>
            <a:r>
              <a:rPr lang="en-US" altLang="de-DE" sz="2000" i="1">
                <a:solidFill>
                  <a:srgbClr val="333333"/>
                </a:solidFill>
              </a:rPr>
              <a:t>“</a:t>
            </a:r>
            <a:r>
              <a:rPr lang="cs-CZ" altLang="de-DE" sz="2000" i="1">
                <a:solidFill>
                  <a:srgbClr val="333333"/>
                </a:solidFill>
              </a:rPr>
              <a:t>Téměř </a:t>
            </a:r>
            <a:r>
              <a:rPr lang="cs-CZ" altLang="de-DE" sz="2000" i="1" dirty="0">
                <a:solidFill>
                  <a:srgbClr val="333333"/>
                </a:solidFill>
              </a:rPr>
              <a:t>každý zná ty dny, kdy má silný pocit, že se proti němu spiknul celý</a:t>
            </a:r>
            <a:r>
              <a:rPr lang="de-DE" altLang="de-DE" sz="2000" i="1" dirty="0">
                <a:solidFill>
                  <a:srgbClr val="333333"/>
                </a:solidFill>
              </a:rPr>
              <a:t> </a:t>
            </a:r>
            <a:r>
              <a:rPr lang="cs-CZ" altLang="de-DE" sz="2000" i="1" dirty="0">
                <a:solidFill>
                  <a:srgbClr val="333333"/>
                </a:solidFill>
              </a:rPr>
              <a:t>svět.</a:t>
            </a:r>
            <a:r>
              <a:rPr lang="en-US" altLang="de-DE" sz="2000" i="1" dirty="0">
                <a:solidFill>
                  <a:srgbClr val="333333"/>
                </a:solidFill>
              </a:rPr>
              <a:t> </a:t>
            </a:r>
            <a:r>
              <a:rPr lang="cs-CZ" altLang="de-DE" sz="2000" i="1" dirty="0">
                <a:solidFill>
                  <a:srgbClr val="333333"/>
                </a:solidFill>
              </a:rPr>
              <a:t>Nebo že se po něm lidé dívají, zvláště pokud se necítí ve své kůži.</a:t>
            </a:r>
            <a:r>
              <a:rPr lang="en-US" altLang="de-DE" sz="2000" i="1" dirty="0">
                <a:solidFill>
                  <a:srgbClr val="333333"/>
                </a:solidFill>
              </a:rPr>
              <a:t> </a:t>
            </a:r>
            <a:r>
              <a:rPr lang="cs-CZ" altLang="de-DE" sz="2000" i="1" dirty="0">
                <a:solidFill>
                  <a:srgbClr val="333333"/>
                </a:solidFill>
              </a:rPr>
              <a:t>U mě byl ten pocit mnohem silnější. V době mé nemoci jsem si byl na 100% jistý, že existují nějací lidé, kteří mají vážný zájem mě dostat. Teď už to vidím úplně </a:t>
            </a:r>
            <a:r>
              <a:rPr lang="cs-CZ" altLang="de-DE" sz="2000" i="1">
                <a:solidFill>
                  <a:srgbClr val="333333"/>
                </a:solidFill>
              </a:rPr>
              <a:t>jinak.”</a:t>
            </a:r>
            <a:endParaRPr lang="en-US" altLang="de-DE" sz="2000" i="1" dirty="0">
              <a:solidFill>
                <a:srgbClr val="333333"/>
              </a:solidFill>
            </a:endParaRPr>
          </a:p>
          <a:p>
            <a:pPr>
              <a:defRPr/>
            </a:pPr>
            <a:r>
              <a:rPr lang="en-US" altLang="de-DE" sz="2000" i="1">
                <a:solidFill>
                  <a:srgbClr val="333333"/>
                </a:solidFill>
              </a:rPr>
              <a:t>“</a:t>
            </a:r>
            <a:r>
              <a:rPr lang="cs-CZ" altLang="de-DE" sz="2000" i="1">
                <a:solidFill>
                  <a:srgbClr val="333333"/>
                </a:solidFill>
              </a:rPr>
              <a:t>Skoro </a:t>
            </a:r>
            <a:r>
              <a:rPr lang="cs-CZ" altLang="de-DE" sz="2000" i="1" dirty="0">
                <a:solidFill>
                  <a:srgbClr val="333333"/>
                </a:solidFill>
              </a:rPr>
              <a:t>každý zná ten pocit, že je připraven se do něčeho pustit a že je schopen to zvládnout mnohem lépe než kdokoli druhý. U mě tento typ uvažování trval dlouho a způsobil mi řadu problémů, například v </a:t>
            </a:r>
            <a:r>
              <a:rPr lang="cs-CZ" altLang="de-DE" sz="2000" i="1">
                <a:solidFill>
                  <a:srgbClr val="333333"/>
                </a:solidFill>
              </a:rPr>
              <a:t>zaměstnání</a:t>
            </a:r>
            <a:r>
              <a:rPr lang="en-US" altLang="de-DE" sz="2000" i="1">
                <a:solidFill>
                  <a:srgbClr val="333333"/>
                </a:solidFill>
              </a:rPr>
              <a:t>...”</a:t>
            </a:r>
            <a:endParaRPr lang="en-US"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57</a:t>
            </a:fld>
            <a:endParaRPr lang="de-DE" altLang="de-DE">
              <a:latin typeface="+mn-lt"/>
              <a:ea typeface="+mn-ea"/>
            </a:endParaRPr>
          </a:p>
        </p:txBody>
      </p:sp>
    </p:spTree>
    <p:extLst>
      <p:ext uri="{BB962C8B-B14F-4D97-AF65-F5344CB8AC3E}">
        <p14:creationId xmlns:p14="http://schemas.microsoft.com/office/powerpoint/2010/main" val="896852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cs-CZ" sz="2000" dirty="0">
                <a:solidFill>
                  <a:srgbClr val="004992"/>
                </a:solidFill>
              </a:rPr>
              <a:t>Hlavní příznaky psychózy a schizofrenie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defRPr/>
            </a:pPr>
            <a:r>
              <a:rPr lang="cs-CZ" sz="2000" b="1" dirty="0">
                <a:solidFill>
                  <a:srgbClr val="333333"/>
                </a:solidFill>
              </a:rPr>
              <a:t>Jiné</a:t>
            </a:r>
            <a:r>
              <a:rPr lang="en-US" sz="2000" b="1" dirty="0">
                <a:solidFill>
                  <a:srgbClr val="333333"/>
                </a:solidFill>
              </a:rPr>
              <a:t> (</a:t>
            </a:r>
            <a:r>
              <a:rPr lang="cs-CZ" sz="2000" b="1" dirty="0">
                <a:solidFill>
                  <a:srgbClr val="333333"/>
                </a:solidFill>
              </a:rPr>
              <a:t>nespecifické</a:t>
            </a:r>
            <a:r>
              <a:rPr lang="en-US" sz="2000" b="1" dirty="0">
                <a:solidFill>
                  <a:srgbClr val="333333"/>
                </a:solidFill>
              </a:rPr>
              <a:t>) </a:t>
            </a:r>
            <a:r>
              <a:rPr lang="cs-CZ" sz="2000" b="1" dirty="0">
                <a:solidFill>
                  <a:srgbClr val="333333"/>
                </a:solidFill>
              </a:rPr>
              <a:t>příznaky</a:t>
            </a:r>
            <a:r>
              <a:rPr lang="en-US" sz="2000" b="1" dirty="0">
                <a:solidFill>
                  <a:srgbClr val="333333"/>
                </a:solidFill>
              </a:rPr>
              <a:t>: </a:t>
            </a:r>
            <a:r>
              <a:rPr lang="cs-CZ" sz="2000" dirty="0">
                <a:solidFill>
                  <a:srgbClr val="333333"/>
                </a:solidFill>
              </a:rPr>
              <a:t>Například deprese</a:t>
            </a:r>
            <a:r>
              <a:rPr lang="en-US" sz="2000" dirty="0">
                <a:solidFill>
                  <a:srgbClr val="333333"/>
                </a:solidFill>
              </a:rPr>
              <a:t>, </a:t>
            </a:r>
            <a:r>
              <a:rPr lang="cs-CZ" sz="2000" dirty="0">
                <a:solidFill>
                  <a:srgbClr val="333333"/>
                </a:solidFill>
              </a:rPr>
              <a:t>porucha komunikace nebo narušení pozornosti a soustředění</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58</a:t>
            </a:fld>
            <a:endParaRPr lang="de-DE" altLang="de-DE">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cs-CZ" sz="2000" dirty="0">
                <a:solidFill>
                  <a:srgbClr val="004992"/>
                </a:solidFill>
              </a:rPr>
              <a:t>Hlavní příznaky psychózy a schizofrenie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defRPr/>
            </a:pPr>
            <a:r>
              <a:rPr lang="cs-CZ" sz="2000" b="1" dirty="0">
                <a:solidFill>
                  <a:srgbClr val="333333"/>
                </a:solidFill>
              </a:rPr>
              <a:t>Jiné</a:t>
            </a:r>
            <a:r>
              <a:rPr lang="en-US" sz="2000" b="1" dirty="0">
                <a:solidFill>
                  <a:srgbClr val="333333"/>
                </a:solidFill>
              </a:rPr>
              <a:t> (</a:t>
            </a:r>
            <a:r>
              <a:rPr lang="cs-CZ" sz="2000" b="1" dirty="0">
                <a:solidFill>
                  <a:srgbClr val="333333"/>
                </a:solidFill>
              </a:rPr>
              <a:t>nespecifické</a:t>
            </a:r>
            <a:r>
              <a:rPr lang="en-US" sz="2000" b="1" dirty="0">
                <a:solidFill>
                  <a:srgbClr val="333333"/>
                </a:solidFill>
              </a:rPr>
              <a:t>) </a:t>
            </a:r>
            <a:r>
              <a:rPr lang="cs-CZ" sz="2000" b="1" dirty="0">
                <a:solidFill>
                  <a:srgbClr val="333333"/>
                </a:solidFill>
              </a:rPr>
              <a:t>příznaky</a:t>
            </a:r>
            <a:r>
              <a:rPr lang="en-US" sz="2000" b="1" dirty="0">
                <a:solidFill>
                  <a:srgbClr val="333333"/>
                </a:solidFill>
              </a:rPr>
              <a:t>: </a:t>
            </a:r>
            <a:r>
              <a:rPr lang="cs-CZ" sz="2000" dirty="0">
                <a:solidFill>
                  <a:srgbClr val="333333"/>
                </a:solidFill>
              </a:rPr>
              <a:t>Například deprese</a:t>
            </a:r>
            <a:r>
              <a:rPr lang="en-US" sz="2000" dirty="0">
                <a:solidFill>
                  <a:srgbClr val="333333"/>
                </a:solidFill>
              </a:rPr>
              <a:t>, </a:t>
            </a:r>
            <a:r>
              <a:rPr lang="cs-CZ" sz="2000" dirty="0">
                <a:solidFill>
                  <a:srgbClr val="333333"/>
                </a:solidFill>
              </a:rPr>
              <a:t>porucha komunikace nebo narušení pozornosti a soustředění</a:t>
            </a:r>
            <a:endParaRPr lang="en-US" sz="2000" dirty="0">
              <a:solidFill>
                <a:srgbClr val="333333"/>
              </a:solidFill>
            </a:endParaRPr>
          </a:p>
          <a:p>
            <a:pPr>
              <a:defRPr/>
            </a:pPr>
            <a:r>
              <a:rPr lang="cs-CZ" sz="2000" dirty="0">
                <a:solidFill>
                  <a:srgbClr val="333333"/>
                </a:solidFill>
              </a:rPr>
              <a:t>Příklad</a:t>
            </a:r>
            <a:r>
              <a:rPr lang="de-DE" sz="2000" dirty="0">
                <a:solidFill>
                  <a:srgbClr val="333333"/>
                </a:solidFill>
              </a:rPr>
              <a:t>:</a:t>
            </a:r>
          </a:p>
          <a:p>
            <a:pPr>
              <a:defRPr/>
            </a:pPr>
            <a:r>
              <a:rPr lang="cs-CZ" sz="2000" i="1">
                <a:solidFill>
                  <a:srgbClr val="333333"/>
                </a:solidFill>
              </a:rPr>
              <a:t>“Každý </a:t>
            </a:r>
            <a:r>
              <a:rPr lang="cs-CZ" sz="2000" i="1" dirty="0">
                <a:solidFill>
                  <a:srgbClr val="333333"/>
                </a:solidFill>
              </a:rPr>
              <a:t>mívá chvíle, kdy se cítí velmi smutný, není schopen nic dělat a uzavře se do sebe. To stejné jsem měl i já – jenomže můj smutek přetrvával týdny a vůbec nic mě nedokázalo rozveselit.</a:t>
            </a:r>
            <a:r>
              <a:rPr lang="en-US" sz="2000" i="1" dirty="0">
                <a:solidFill>
                  <a:srgbClr val="333333"/>
                </a:solidFill>
              </a:rPr>
              <a:t> </a:t>
            </a:r>
            <a:r>
              <a:rPr lang="cs-CZ" sz="2000" i="1" dirty="0">
                <a:solidFill>
                  <a:srgbClr val="333333"/>
                </a:solidFill>
              </a:rPr>
              <a:t>A necítil jsem se jenom smutný, ale úplně beznadějně a bez ceny</a:t>
            </a:r>
            <a:r>
              <a:rPr lang="en-US" sz="2000" i="1" dirty="0">
                <a:solidFill>
                  <a:srgbClr val="333333"/>
                </a:solidFill>
              </a:rPr>
              <a:t>. </a:t>
            </a:r>
            <a:r>
              <a:rPr lang="cs-CZ" sz="2000" i="1" dirty="0">
                <a:solidFill>
                  <a:srgbClr val="333333"/>
                </a:solidFill>
              </a:rPr>
              <a:t>V těchto okamžicích si člověk myslí, že už to nikdy nepřejde a že to tak vždycky bylo.</a:t>
            </a:r>
            <a:r>
              <a:rPr lang="en-US" sz="2000" i="1" dirty="0">
                <a:solidFill>
                  <a:srgbClr val="333333"/>
                </a:solidFill>
              </a:rPr>
              <a:t> </a:t>
            </a:r>
            <a:r>
              <a:rPr lang="cs-CZ" sz="2000" i="1" dirty="0">
                <a:solidFill>
                  <a:srgbClr val="333333"/>
                </a:solidFill>
              </a:rPr>
              <a:t>Ale pak se v určitém okamžiku začne opona </a:t>
            </a:r>
            <a:r>
              <a:rPr lang="cs-CZ" sz="2000" i="1">
                <a:solidFill>
                  <a:srgbClr val="333333"/>
                </a:solidFill>
              </a:rPr>
              <a:t>zvedat</a:t>
            </a:r>
            <a:r>
              <a:rPr lang="en-US" sz="2000" i="1">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59</a:t>
            </a:fld>
            <a:endParaRPr lang="de-DE" altLang="de-DE">
              <a:latin typeface="+mn-lt"/>
              <a:ea typeface="+mn-ea"/>
            </a:endParaRPr>
          </a:p>
        </p:txBody>
      </p:sp>
    </p:spTree>
    <p:extLst>
      <p:ext uri="{BB962C8B-B14F-4D97-AF65-F5344CB8AC3E}">
        <p14:creationId xmlns:p14="http://schemas.microsoft.com/office/powerpoint/2010/main" val="30954194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Jak mohu vysvětlit</a:t>
            </a:r>
            <a:r>
              <a:rPr lang="en-US" altLang="de-DE" sz="3600" dirty="0">
                <a:latin typeface="+mn-lt"/>
                <a:ea typeface="+mn-ea"/>
                <a:cs typeface="+mn-cs"/>
              </a:rPr>
              <a:t> </a:t>
            </a:r>
            <a:r>
              <a:rPr lang="cs-CZ" altLang="de-DE" sz="3600" dirty="0">
                <a:latin typeface="+mn-lt"/>
                <a:ea typeface="+mn-ea"/>
                <a:cs typeface="+mn-cs"/>
              </a:rPr>
              <a:t>svou nemoc?</a:t>
            </a:r>
            <a:endParaRPr lang="de-DE" altLang="de-DE" sz="3600" dirty="0">
              <a:latin typeface="+mn-lt"/>
              <a:ea typeface="+mn-ea"/>
              <a:cs typeface="+mn-cs"/>
            </a:endParaRPr>
          </a:p>
        </p:txBody>
      </p:sp>
      <p:sp>
        <p:nvSpPr>
          <p:cNvPr id="113667" name="Inhaltsplatzhalter 2"/>
          <p:cNvSpPr>
            <a:spLocks noGrp="1"/>
          </p:cNvSpPr>
          <p:nvPr>
            <p:ph idx="1"/>
          </p:nvPr>
        </p:nvSpPr>
        <p:spPr/>
        <p:txBody>
          <a:bodyPr>
            <a:noAutofit/>
          </a:bodyPr>
          <a:lstStyle/>
          <a:p>
            <a:r>
              <a:rPr lang="cs-CZ" altLang="de-DE" sz="2400" dirty="0">
                <a:solidFill>
                  <a:srgbClr val="333333"/>
                </a:solidFill>
              </a:rPr>
              <a:t>Získejte o tématu psychózy co nejvíce informací. Nejlepší způsob, jak opravit mylné názory a nedorozumění, které mohou mít o psychóze jiní lidé, je sdělit jim fakta</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Jak to uplatnit v běžném životě</a:t>
            </a:r>
            <a:endParaRPr lang="de-DE" altLang="de-DE" sz="3600" dirty="0">
              <a:solidFill>
                <a:srgbClr val="004992"/>
              </a:solidFill>
              <a:latin typeface="+mn-lt"/>
              <a:ea typeface="+mn-ea"/>
              <a:cs typeface="+mn-cs"/>
            </a:endParaRPr>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a:defRPr/>
            </a:pPr>
            <a:r>
              <a:rPr lang="cs-CZ" sz="2400" b="1" dirty="0">
                <a:solidFill>
                  <a:srgbClr val="333333"/>
                </a:solidFill>
              </a:rPr>
              <a:t>Zapamatujte si</a:t>
            </a:r>
            <a:r>
              <a:rPr lang="de-DE" sz="2400" b="1" dirty="0">
                <a:solidFill>
                  <a:srgbClr val="333333"/>
                </a:solidFill>
              </a:rPr>
              <a:t>:</a:t>
            </a:r>
          </a:p>
          <a:p>
            <a:pPr>
              <a:defRPr/>
            </a:pPr>
            <a:r>
              <a:rPr lang="cs-CZ" sz="2000" dirty="0">
                <a:solidFill>
                  <a:srgbClr val="333333"/>
                </a:solidFill>
              </a:rPr>
              <a:t>K předcházení předsudkům a stigmatům je důležité vhodným způsobem vysvětlit svou nemoc druhým lidem</a:t>
            </a:r>
            <a:r>
              <a:rPr lang="en-US" sz="2000" dirty="0">
                <a:solidFill>
                  <a:srgbClr val="333333"/>
                </a:solidFill>
              </a:rPr>
              <a:t>.</a:t>
            </a:r>
            <a:endParaRPr lang="de-DE" sz="2000" dirty="0">
              <a:solidFill>
                <a:srgbClr val="333333"/>
              </a:solidFill>
            </a:endParaRPr>
          </a:p>
          <a:p>
            <a:pPr marL="342900" lvl="1" indent="-342900">
              <a:spcBef>
                <a:spcPts val="1999"/>
              </a:spcBef>
              <a:spcAft>
                <a:spcPts val="0"/>
              </a:spcAft>
              <a:buClr>
                <a:srgbClr val="333333"/>
              </a:buClr>
              <a:buFont typeface="WingDings"/>
              <a:buChar char=""/>
              <a:defRPr/>
            </a:pPr>
            <a:r>
              <a:rPr lang="cs-CZ" sz="2000" dirty="0">
                <a:solidFill>
                  <a:srgbClr val="333333"/>
                </a:solidFill>
              </a:rPr>
              <a:t>Duševní nemoci jsou běžné</a:t>
            </a:r>
            <a:r>
              <a:rPr lang="de-DE" sz="2000" dirty="0">
                <a:solidFill>
                  <a:srgbClr val="333333"/>
                </a:solidFill>
              </a:rPr>
              <a:t>.</a:t>
            </a:r>
          </a:p>
          <a:p>
            <a:pPr marL="342900" lvl="1" indent="-342900">
              <a:spcBef>
                <a:spcPts val="1999"/>
              </a:spcBef>
              <a:spcAft>
                <a:spcPts val="0"/>
              </a:spcAft>
              <a:buClr>
                <a:srgbClr val="333333"/>
              </a:buClr>
              <a:buFont typeface="WingDings"/>
              <a:buChar char=""/>
              <a:defRPr/>
            </a:pPr>
            <a:r>
              <a:rPr lang="cs-CZ" sz="2000" dirty="0">
                <a:solidFill>
                  <a:srgbClr val="333333"/>
                </a:solidFill>
              </a:rPr>
              <a:t>Nemusíte popisovat podrobnosti svého zdravotního stavu, pokud vám není příjemné o tom mluvit</a:t>
            </a:r>
            <a:r>
              <a:rPr lang="de-DE" sz="2000" dirty="0">
                <a:solidFill>
                  <a:srgbClr val="333333"/>
                </a:solidFill>
              </a:rPr>
              <a:t>.</a:t>
            </a:r>
          </a:p>
          <a:p>
            <a:pPr marL="342900" lvl="1" indent="-342900">
              <a:spcBef>
                <a:spcPts val="1999"/>
              </a:spcBef>
              <a:spcAft>
                <a:spcPts val="0"/>
              </a:spcAft>
              <a:buClr>
                <a:srgbClr val="333333"/>
              </a:buClr>
              <a:buFont typeface="WingDings"/>
              <a:buChar char=""/>
              <a:defRPr/>
            </a:pPr>
            <a:r>
              <a:rPr lang="cs-CZ" sz="2000" dirty="0">
                <a:solidFill>
                  <a:srgbClr val="333333"/>
                </a:solidFill>
              </a:rPr>
              <a:t>Může vám prospěšné a důležité sdělit svou diagnózu lidem, ke kterým máte důvěru, aby vám mohli poskytnout všeobecnou podporu a pomoci vám předcházet </a:t>
            </a:r>
            <a:r>
              <a:rPr lang="cs-CZ" sz="2000" dirty="0" err="1">
                <a:solidFill>
                  <a:srgbClr val="333333"/>
                </a:solidFill>
              </a:rPr>
              <a:t>relapsům</a:t>
            </a:r>
            <a:r>
              <a:rPr lang="en-US" sz="2000" dirty="0">
                <a:solidFill>
                  <a:srgbClr val="333333"/>
                </a:solidFill>
              </a:rPr>
              <a:t>.</a:t>
            </a:r>
            <a:endParaRPr lang="en-US" sz="2000" strike="sngStrike" dirty="0">
              <a:solidFill>
                <a:srgbClr val="333333"/>
              </a:solidFill>
            </a:endParaRPr>
          </a:p>
          <a:p>
            <a:pPr marL="342900" lvl="1" indent="-342900">
              <a:spcBef>
                <a:spcPts val="1999"/>
              </a:spcBef>
              <a:spcAft>
                <a:spcPts val="0"/>
              </a:spcAft>
              <a:buClr>
                <a:srgbClr val="333333"/>
              </a:buClr>
              <a:buFont typeface="WingDings"/>
              <a:buChar char=""/>
              <a:defRPr/>
            </a:pPr>
            <a:r>
              <a:rPr lang="cs-CZ" sz="2000" dirty="0">
                <a:solidFill>
                  <a:srgbClr val="333333"/>
                </a:solidFill>
              </a:rPr>
              <a:t>Druzí lidé mají někdy mylné názory na duševní nemoc. Je vhodnější jim vysvětlit, jaké máte příznaky (psychózy), než jim sdělit svou diagnózu, kterou mohou špatně chápat.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61</a:t>
            </a:fld>
            <a:endParaRPr lang="de-DE" altLang="de-DE">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A jak to souvisí s psychózou?</a:t>
            </a:r>
            <a:endParaRPr lang="de-DE" altLang="de-DE" sz="3600" dirty="0">
              <a:solidFill>
                <a:srgbClr val="004992"/>
              </a:solidFill>
              <a:latin typeface="+mn-lt"/>
              <a:ea typeface="+mn-ea"/>
              <a:cs typeface="+mn-cs"/>
            </a:endParaRPr>
          </a:p>
        </p:txBody>
      </p:sp>
      <p:sp>
        <p:nvSpPr>
          <p:cNvPr id="115714" name="Inhaltsplatzhalter 2"/>
          <p:cNvSpPr>
            <a:spLocks noGrp="1"/>
          </p:cNvSpPr>
          <p:nvPr>
            <p:ph idx="1"/>
          </p:nvPr>
        </p:nvSpPr>
        <p:spPr/>
        <p:txBody>
          <a:bodyPr>
            <a:noAutofit/>
          </a:bodyPr>
          <a:lstStyle/>
          <a:p>
            <a:r>
              <a:rPr lang="cs-CZ" altLang="de-DE" sz="2000" dirty="0">
                <a:solidFill>
                  <a:srgbClr val="333333"/>
                </a:solidFill>
              </a:rPr>
              <a:t>Mnozí lidé s psychózou </a:t>
            </a:r>
            <a:r>
              <a:rPr lang="en-US" altLang="de-DE" sz="2000" dirty="0">
                <a:solidFill>
                  <a:srgbClr val="333333"/>
                </a:solidFill>
              </a:rPr>
              <a:t>(</a:t>
            </a:r>
            <a:r>
              <a:rPr lang="cs-CZ" altLang="de-DE" sz="2000" dirty="0">
                <a:solidFill>
                  <a:srgbClr val="333333"/>
                </a:solidFill>
              </a:rPr>
              <a:t>ale ne všichni</a:t>
            </a:r>
            <a:r>
              <a:rPr lang="en-US" altLang="de-DE" sz="2000" dirty="0">
                <a:solidFill>
                  <a:srgbClr val="333333"/>
                </a:solidFill>
              </a:rPr>
              <a:t>!) </a:t>
            </a:r>
            <a:r>
              <a:rPr lang="cs-CZ" altLang="de-DE" sz="2000" dirty="0">
                <a:solidFill>
                  <a:srgbClr val="333333"/>
                </a:solidFill>
              </a:rPr>
              <a:t>se setkávají s předsudky</a:t>
            </a:r>
            <a:r>
              <a:rPr lang="en-US" altLang="de-DE" sz="2000" dirty="0">
                <a:solidFill>
                  <a:srgbClr val="333333"/>
                </a:solidFill>
              </a:rPr>
              <a:t>. </a:t>
            </a:r>
            <a:r>
              <a:rPr lang="cs-CZ" altLang="de-DE" sz="2000" dirty="0">
                <a:solidFill>
                  <a:srgbClr val="333333"/>
                </a:solidFill>
              </a:rPr>
              <a:t>K předcházení předsudkům může být prospěšné, když svou nemoc dokáží druhým lidem správně vysvětlit.</a:t>
            </a:r>
            <a:endParaRPr lang="en-US" altLang="de-DE" sz="2000" dirty="0">
              <a:solidFill>
                <a:srgbClr val="333333"/>
              </a:solidFill>
            </a:endParaRPr>
          </a:p>
          <a:p>
            <a:r>
              <a:rPr lang="cs-CZ" altLang="de-DE" sz="2000" dirty="0">
                <a:solidFill>
                  <a:srgbClr val="004992"/>
                </a:solidFill>
              </a:rPr>
              <a:t>Příklad</a:t>
            </a:r>
            <a:r>
              <a:rPr lang="de-DE" altLang="de-DE" sz="2000" dirty="0">
                <a:solidFill>
                  <a:srgbClr val="004992"/>
                </a:solidFill>
              </a:rPr>
              <a:t>: </a:t>
            </a:r>
            <a:r>
              <a:rPr lang="cs-CZ" altLang="de-DE" sz="2000" dirty="0">
                <a:solidFill>
                  <a:srgbClr val="333333"/>
                </a:solidFill>
              </a:rPr>
              <a:t>Kvůli své atace psychózy strávil </a:t>
            </a:r>
            <a:r>
              <a:rPr lang="en-US" altLang="de-DE" sz="2000" dirty="0">
                <a:solidFill>
                  <a:srgbClr val="333333"/>
                </a:solidFill>
              </a:rPr>
              <a:t>Martin </a:t>
            </a:r>
            <a:r>
              <a:rPr lang="cs-CZ" altLang="de-DE" sz="2000" dirty="0">
                <a:solidFill>
                  <a:srgbClr val="333333"/>
                </a:solidFill>
              </a:rPr>
              <a:t>několik posledních týdnů v nemocnici</a:t>
            </a:r>
            <a:r>
              <a:rPr lang="en-US" altLang="de-DE" sz="2000" dirty="0">
                <a:solidFill>
                  <a:srgbClr val="333333"/>
                </a:solidFill>
              </a:rPr>
              <a:t>. </a:t>
            </a:r>
            <a:r>
              <a:rPr lang="cs-CZ" altLang="de-DE" sz="2000" dirty="0">
                <a:solidFill>
                  <a:srgbClr val="333333"/>
                </a:solidFill>
              </a:rPr>
              <a:t>Až do teď téměř nikomu o své nemoci neřekl a začal se od druhých lidí více a více stahovat</a:t>
            </a:r>
            <a:r>
              <a:rPr lang="en-US" altLang="de-DE" sz="2000" dirty="0">
                <a:solidFill>
                  <a:srgbClr val="333333"/>
                </a:solidFill>
              </a:rPr>
              <a:t>.</a:t>
            </a:r>
          </a:p>
          <a:p>
            <a:r>
              <a:rPr lang="cs-CZ" altLang="de-DE" sz="2000" dirty="0">
                <a:solidFill>
                  <a:srgbClr val="004992"/>
                </a:solidFill>
              </a:rPr>
              <a:t>Co bylo za tím</a:t>
            </a:r>
            <a:r>
              <a:rPr lang="de-DE" altLang="de-DE" sz="2000" dirty="0">
                <a:solidFill>
                  <a:srgbClr val="004992"/>
                </a:solidFill>
              </a:rPr>
              <a:t>: </a:t>
            </a:r>
            <a:r>
              <a:rPr lang="cs-CZ" altLang="de-DE" sz="2000" dirty="0">
                <a:solidFill>
                  <a:srgbClr val="333333"/>
                </a:solidFill>
              </a:rPr>
              <a:t>V minulosti měl </a:t>
            </a:r>
            <a:r>
              <a:rPr lang="en-US" altLang="de-DE" sz="2000" dirty="0">
                <a:solidFill>
                  <a:srgbClr val="333333"/>
                </a:solidFill>
              </a:rPr>
              <a:t>Martin </a:t>
            </a:r>
            <a:r>
              <a:rPr lang="cs-CZ" altLang="de-DE" sz="2000" dirty="0">
                <a:solidFill>
                  <a:srgbClr val="333333"/>
                </a:solidFill>
              </a:rPr>
              <a:t>negativní zkušenost, když o své psychóze otevřeně mluvil</a:t>
            </a:r>
            <a:r>
              <a:rPr lang="en-US" altLang="de-DE" sz="2000" dirty="0">
                <a:solidFill>
                  <a:srgbClr val="333333"/>
                </a:solidFill>
              </a:rPr>
              <a:t>. </a:t>
            </a:r>
            <a:r>
              <a:rPr lang="cs-CZ" altLang="de-DE" sz="2000" dirty="0">
                <a:solidFill>
                  <a:srgbClr val="333333"/>
                </a:solidFill>
              </a:rPr>
              <a:t>Když svému nadřízenému řekl o své nemoci, byl brzy nato přeložen. Proto se obával, že si o něm budou jeho přátelé myslet, že je </a:t>
            </a:r>
            <a:r>
              <a:rPr lang="cs-CZ" altLang="de-DE" sz="2000" i="1" dirty="0">
                <a:solidFill>
                  <a:srgbClr val="333333"/>
                </a:solidFill>
              </a:rPr>
              <a:t>blázen</a:t>
            </a:r>
            <a:r>
              <a:rPr lang="cs-CZ" altLang="de-DE" sz="2000" dirty="0">
                <a:solidFill>
                  <a:srgbClr val="333333"/>
                </a:solidFill>
              </a:rPr>
              <a:t> a že se s ním přestanou chtít stýkat.</a:t>
            </a:r>
          </a:p>
          <a:p>
            <a:r>
              <a:rPr lang="cs-CZ" altLang="de-DE" sz="2000" dirty="0">
                <a:solidFill>
                  <a:srgbClr val="004992"/>
                </a:solidFill>
              </a:rPr>
              <a:t>Ale</a:t>
            </a:r>
            <a:r>
              <a:rPr lang="de-DE" altLang="de-DE" sz="2000" dirty="0">
                <a:solidFill>
                  <a:srgbClr val="004992"/>
                </a:solidFill>
              </a:rPr>
              <a:t>: </a:t>
            </a:r>
            <a:r>
              <a:rPr lang="cs-CZ" altLang="de-DE" sz="2000" dirty="0">
                <a:solidFill>
                  <a:srgbClr val="333333"/>
                </a:solidFill>
              </a:rPr>
              <a:t>V průběhu své současné hospitalizace se </a:t>
            </a:r>
            <a:r>
              <a:rPr lang="en-US" altLang="de-DE" sz="2000" dirty="0">
                <a:solidFill>
                  <a:srgbClr val="333333"/>
                </a:solidFill>
              </a:rPr>
              <a:t>Martin </a:t>
            </a:r>
            <a:r>
              <a:rPr lang="cs-CZ" altLang="de-DE" sz="2000" dirty="0">
                <a:solidFill>
                  <a:srgbClr val="333333"/>
                </a:solidFill>
              </a:rPr>
              <a:t>účastnil skupiny MKT a dalších aktivit a terapií</a:t>
            </a:r>
            <a:r>
              <a:rPr lang="en-US" altLang="de-DE" sz="2000" dirty="0">
                <a:solidFill>
                  <a:srgbClr val="333333"/>
                </a:solidFill>
              </a:rPr>
              <a:t> </a:t>
            </a:r>
            <a:r>
              <a:rPr lang="cs-CZ" altLang="de-DE" sz="2000" dirty="0">
                <a:solidFill>
                  <a:srgbClr val="333333"/>
                </a:solidFill>
              </a:rPr>
              <a:t>a rozhodl se, že své problémy před svými přáteli přestane skrývat</a:t>
            </a:r>
            <a:r>
              <a:rPr lang="en-US" altLang="de-DE" sz="2000" dirty="0">
                <a:solidFill>
                  <a:srgbClr val="333333"/>
                </a:solidFill>
              </a:rPr>
              <a:t>. </a:t>
            </a:r>
            <a:r>
              <a:rPr lang="cs-CZ" altLang="de-DE" sz="2000" dirty="0">
                <a:solidFill>
                  <a:srgbClr val="333333"/>
                </a:solidFill>
              </a:rPr>
              <a:t>Téměř všichni reagovali rozumně, když jim </a:t>
            </a:r>
            <a:r>
              <a:rPr lang="en-US" altLang="de-DE" sz="2000" dirty="0">
                <a:solidFill>
                  <a:srgbClr val="333333"/>
                </a:solidFill>
              </a:rPr>
              <a:t>Martin</a:t>
            </a:r>
            <a:r>
              <a:rPr lang="cs-CZ" altLang="de-DE" sz="2000" dirty="0">
                <a:solidFill>
                  <a:srgbClr val="333333"/>
                </a:solidFill>
              </a:rPr>
              <a:t> popsal své příznaky</a:t>
            </a:r>
            <a:r>
              <a:rPr lang="en-US" altLang="de-DE" sz="2000" dirty="0">
                <a:solidFill>
                  <a:srgbClr val="333333"/>
                </a:solidFill>
              </a:rPr>
              <a:t>. </a:t>
            </a:r>
            <a:r>
              <a:rPr lang="cs-CZ" altLang="de-DE" sz="2000" dirty="0">
                <a:solidFill>
                  <a:srgbClr val="333333"/>
                </a:solidFill>
              </a:rPr>
              <a:t>Jeden z nich mu dokonce řekl, že i on sám zažil období, kdy byl přesvědčen, že jej druzí sledují a chtějí mu ublížit</a:t>
            </a:r>
            <a:r>
              <a:rPr lang="en-US" altLang="de-DE" sz="2000" dirty="0">
                <a:solidFill>
                  <a:srgbClr val="333333"/>
                </a:solidFill>
              </a:rPr>
              <a:t>.</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3" name="Slide Number Placeholder 2"/>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0A8B9F6D-FF89-4062-8AE2-D4BFF1B050D4}" type="slidenum">
              <a:rPr lang="de-DE" altLang="de-DE" smtClean="0">
                <a:latin typeface="+mn-lt"/>
                <a:ea typeface="+mn-ea"/>
              </a:rPr>
              <a:pPr>
                <a:defRPr/>
              </a:pPr>
              <a:t>63</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838762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Metakognitivní trénink 10 – Jak Se Vypořádat S Předsudky (Stigmatem)</a:t>
            </a:r>
          </a:p>
        </p:txBody>
      </p:sp>
      <p:sp>
        <p:nvSpPr>
          <p:cNvPr id="4" name="Slide Number Placeholder 3"/>
          <p:cNvSpPr>
            <a:spLocks noGrp="1"/>
          </p:cNvSpPr>
          <p:nvPr>
            <p:ph type="sldNum" sz="quarter" idx="12"/>
          </p:nvPr>
        </p:nvSpPr>
        <p:spPr/>
        <p:txBody>
          <a:bodyPr/>
          <a:lstStyle/>
          <a:p>
            <a:pPr>
              <a:defRPr/>
            </a:pPr>
            <a:fld id="{2691AA40-7525-467B-9CFC-6123B3106C04}" type="slidenum">
              <a:rPr lang="de-DE" altLang="de-DE" smtClean="0">
                <a:latin typeface="+mn-lt"/>
                <a:ea typeface="+mn-ea"/>
              </a:rPr>
              <a:pPr>
                <a:defRPr/>
              </a:pPr>
              <a:t>64</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32881858"/>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5671</Words>
  <Application>Microsoft Office PowerPoint</Application>
  <PresentationFormat>Benutzerdefiniert</PresentationFormat>
  <Paragraphs>626</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Arial</vt:lpstr>
      <vt:lpstr>Symbol</vt:lpstr>
      <vt:lpstr>Wingdings 2</vt:lpstr>
      <vt:lpstr>WingDings</vt:lpstr>
      <vt:lpstr>Calibri Light</vt:lpstr>
      <vt:lpstr>Times New Roman</vt:lpstr>
      <vt:lpstr>Verdana</vt:lpstr>
      <vt:lpstr>UKE_PPT-Vorlage_16zu9</vt:lpstr>
      <vt:lpstr>MKT 10 II – Jak Se Vypořádat S Předsudky (Stigmatem)</vt:lpstr>
      <vt:lpstr>Co mají tito lidé společného?</vt:lpstr>
      <vt:lpstr>Co mají tito lidé společného?</vt:lpstr>
      <vt:lpstr>Co mají tito lidé společného?</vt:lpstr>
      <vt:lpstr>Co mají tito lidé společného?</vt:lpstr>
      <vt:lpstr>Co mají tito lidé společného?</vt:lpstr>
      <vt:lpstr>Co mají tito lidé společného?</vt:lpstr>
      <vt:lpstr>Co mají tito lidé společného?</vt:lpstr>
      <vt:lpstr>Slavný = Dokonalý?</vt:lpstr>
      <vt:lpstr>Který z těchto obrazů namaloval člověk, trpící příznaky psychózy?</vt:lpstr>
      <vt:lpstr>Který z těchto obrazů měl nejvyšší cenu na aukci?</vt:lpstr>
      <vt:lpstr>Který z těchto obrazů měl nejvyšší cenu na aukci?</vt:lpstr>
      <vt:lpstr>Edvard Munch</vt:lpstr>
      <vt:lpstr>Steffen Moritz</vt:lpstr>
      <vt:lpstr>Vincent van Gogh</vt:lpstr>
      <vt:lpstr>Ringo Starr (bubeník skupiny Beatles)</vt:lpstr>
      <vt:lpstr>První závěry</vt:lpstr>
      <vt:lpstr>První závěry</vt:lpstr>
      <vt:lpstr>První závěry</vt:lpstr>
      <vt:lpstr>První závěry</vt:lpstr>
      <vt:lpstr>Je “normální” mít psychické problémy?</vt:lpstr>
      <vt:lpstr>Je “normální” mít psychické problémy?</vt:lpstr>
      <vt:lpstr>Je “normální” mít psychické problémy?</vt:lpstr>
      <vt:lpstr>Zvláštní přesvědčení nejsou až tak neobvyklá… Četnost psychotických zážitků v populaci</vt:lpstr>
      <vt:lpstr>Zvláštní přesvědčení nejsou až tak neobvyklá… Četnost psychotických zážitků v populaci</vt:lpstr>
      <vt:lpstr>Zvláštní přesvědčení nejsou až tak neobvyklá… Četnost psychotických zážitků v populaci</vt:lpstr>
      <vt:lpstr>Zvláštní přesvědčení nejsou až tak neobvyklá… Četnost psychotických zážitků v populaci</vt:lpstr>
      <vt:lpstr>Zvláštní přesvědčení nejsou až tak neobvyklá… Četnost psychotických zážitků v populaci</vt:lpstr>
      <vt:lpstr>Zvláštní přesvědčení nejsou až tak neobvyklá… Četnost psychotických zážitků v populaci</vt:lpstr>
      <vt:lpstr>Zvláštní přesvědčení nejsou až tak neobvyklá… Četnost psychotických zážitků v populaci</vt:lpstr>
      <vt:lpstr>Zvláštní přesvědčení nejsou až tak neobvyklá… Četnost psychotických zážitků v populaci</vt:lpstr>
      <vt:lpstr>Pamatujte si…</vt:lpstr>
      <vt:lpstr>Co je to “stigma” a co je to “sebestigma”?</vt:lpstr>
      <vt:lpstr>Co je to “stigma” a co je to “sebestigma”?</vt:lpstr>
      <vt:lpstr>Co je to “stigma” a co je to “sebestigma”?</vt:lpstr>
      <vt:lpstr>Co je to “stigma” a co je to “sebestigma”?</vt:lpstr>
      <vt:lpstr>Stigma vůči těm kdo trpí psychózou</vt:lpstr>
      <vt:lpstr>Stigma vůči těm kdo trpí psychózou</vt:lpstr>
      <vt:lpstr>Stigma vůči těm kdo trpí psychózou</vt:lpstr>
      <vt:lpstr>Stigma vůči těm kdo trpí psychózou</vt:lpstr>
      <vt:lpstr>Stigma vůči těm kdo trpí psychózou</vt:lpstr>
      <vt:lpstr>Stigma vůči těm kdo trpí psychózou</vt:lpstr>
      <vt:lpstr>Stigma vůči těm kdo trpí psychózou</vt:lpstr>
      <vt:lpstr>Proč se tím zabýváme?</vt:lpstr>
      <vt:lpstr>Proč se tím zabýváme?</vt:lpstr>
      <vt:lpstr>Co můžete dělat?</vt:lpstr>
      <vt:lpstr>Měl bych vysvětlovat svou nemoc… a jak?</vt:lpstr>
      <vt:lpstr>Měl bych vysvětlovat svou nemoc… a jak?</vt:lpstr>
      <vt:lpstr>Jak mohu vysvětlit svou nemoc?</vt:lpstr>
      <vt:lpstr>Jak mohu vysvětlit svou nemoc?</vt:lpstr>
      <vt:lpstr>Jak mohu vysvětlit svou nemoc?</vt:lpstr>
      <vt:lpstr>Jak mohu vysvětlit svou nemoc?</vt:lpstr>
      <vt:lpstr>Jak mohu vysvětlit svou nemoc?</vt:lpstr>
      <vt:lpstr>Jak mohu vysvětlit svou nemoc?</vt:lpstr>
      <vt:lpstr>Jak mohu vysvětlit svou nemoc?</vt:lpstr>
      <vt:lpstr>Jak mohu vysvětlit svou nemoc?</vt:lpstr>
      <vt:lpstr>Jak mohu vysvětlit svou nemoc?</vt:lpstr>
      <vt:lpstr>Jak mohu vysvětlit svou nemoc?</vt:lpstr>
      <vt:lpstr>Jak mohu vysvětlit svou nemoc?</vt:lpstr>
      <vt:lpstr>Jak mohu vysvětlit svou nemoc?</vt:lpstr>
      <vt:lpstr>Jak to uplatnit v běžném životě</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1358</cp:revision>
  <dcterms:created xsi:type="dcterms:W3CDTF">2015-05-22T07:54:23Z</dcterms:created>
  <dcterms:modified xsi:type="dcterms:W3CDTF">2022-08-17T09:42:16Z</dcterms:modified>
</cp:coreProperties>
</file>