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3" r:id="rId1"/>
  </p:sldMasterIdLst>
  <p:notesMasterIdLst>
    <p:notesMasterId r:id="rId69"/>
  </p:notesMasterIdLst>
  <p:handoutMasterIdLst>
    <p:handoutMasterId r:id="rId70"/>
  </p:handoutMasterIdLst>
  <p:sldIdLst>
    <p:sldId id="479" r:id="rId2"/>
    <p:sldId id="405" r:id="rId3"/>
    <p:sldId id="456" r:id="rId4"/>
    <p:sldId id="455" r:id="rId5"/>
    <p:sldId id="406" r:id="rId6"/>
    <p:sldId id="407" r:id="rId7"/>
    <p:sldId id="408" r:id="rId8"/>
    <p:sldId id="409" r:id="rId9"/>
    <p:sldId id="411" r:id="rId10"/>
    <p:sldId id="410" r:id="rId11"/>
    <p:sldId id="457" r:id="rId12"/>
    <p:sldId id="412" r:id="rId13"/>
    <p:sldId id="346" r:id="rId14"/>
    <p:sldId id="458" r:id="rId15"/>
    <p:sldId id="461" r:id="rId16"/>
    <p:sldId id="460" r:id="rId17"/>
    <p:sldId id="415" r:id="rId18"/>
    <p:sldId id="304" r:id="rId19"/>
    <p:sldId id="431" r:id="rId20"/>
    <p:sldId id="463" r:id="rId21"/>
    <p:sldId id="462" r:id="rId22"/>
    <p:sldId id="418" r:id="rId23"/>
    <p:sldId id="308" r:id="rId24"/>
    <p:sldId id="384" r:id="rId25"/>
    <p:sldId id="466" r:id="rId26"/>
    <p:sldId id="465" r:id="rId27"/>
    <p:sldId id="464" r:id="rId28"/>
    <p:sldId id="385" r:id="rId29"/>
    <p:sldId id="469" r:id="rId30"/>
    <p:sldId id="468" r:id="rId31"/>
    <p:sldId id="467" r:id="rId32"/>
    <p:sldId id="451" r:id="rId33"/>
    <p:sldId id="386" r:id="rId34"/>
    <p:sldId id="470" r:id="rId35"/>
    <p:sldId id="313" r:id="rId36"/>
    <p:sldId id="332" r:id="rId37"/>
    <p:sldId id="370" r:id="rId38"/>
    <p:sldId id="328" r:id="rId39"/>
    <p:sldId id="450" r:id="rId40"/>
    <p:sldId id="387" r:id="rId41"/>
    <p:sldId id="400" r:id="rId42"/>
    <p:sldId id="401" r:id="rId43"/>
    <p:sldId id="427" r:id="rId44"/>
    <p:sldId id="473" r:id="rId45"/>
    <p:sldId id="472" r:id="rId46"/>
    <p:sldId id="471" r:id="rId47"/>
    <p:sldId id="394" r:id="rId48"/>
    <p:sldId id="325" r:id="rId49"/>
    <p:sldId id="321" r:id="rId50"/>
    <p:sldId id="324" r:id="rId51"/>
    <p:sldId id="349" r:id="rId52"/>
    <p:sldId id="335" r:id="rId53"/>
    <p:sldId id="329" r:id="rId54"/>
    <p:sldId id="326" r:id="rId55"/>
    <p:sldId id="331" r:id="rId56"/>
    <p:sldId id="333" r:id="rId57"/>
    <p:sldId id="422" r:id="rId58"/>
    <p:sldId id="476" r:id="rId59"/>
    <p:sldId id="475" r:id="rId60"/>
    <p:sldId id="474" r:id="rId61"/>
    <p:sldId id="347" r:id="rId62"/>
    <p:sldId id="477" r:id="rId63"/>
    <p:sldId id="348" r:id="rId64"/>
    <p:sldId id="478" r:id="rId65"/>
    <p:sldId id="454" r:id="rId66"/>
    <p:sldId id="448" r:id="rId67"/>
    <p:sldId id="449" r:id="rId68"/>
  </p:sldIdLst>
  <p:sldSz cx="12195175" cy="6858000"/>
  <p:notesSz cx="7099300" cy="10234613"/>
  <p:embeddedFontLst>
    <p:embeddedFont>
      <p:font typeface="Calibri" panose="020F0502020204030204" pitchFamily="34" charset="0"/>
      <p:regular r:id="rId71"/>
      <p:bold r:id="rId72"/>
      <p:italic r:id="rId73"/>
      <p:boldItalic r:id="rId74"/>
    </p:embeddedFont>
    <p:embeddedFont>
      <p:font typeface="Calibri Light" panose="020F0302020204030204" pitchFamily="34" charset="0"/>
      <p:regular r:id="rId75"/>
      <p:italic r:id="rId76"/>
    </p:embeddedFont>
    <p:embeddedFont>
      <p:font typeface="Verdana" panose="020B0604030504040204" pitchFamily="34" charset="0"/>
      <p:regular r:id="rId77"/>
      <p:bold r:id="rId78"/>
      <p:italic r:id="rId79"/>
      <p:boldItalic r:id="rId80"/>
    </p:embeddedFont>
  </p:embeddedFontLst>
  <p:defaultTextStyle>
    <a:defPPr>
      <a:defRPr lang="en-US"/>
    </a:defPPr>
    <a:lvl1pPr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957" autoAdjust="0"/>
    <p:restoredTop sz="94578" autoAdjust="0"/>
  </p:normalViewPr>
  <p:slideViewPr>
    <p:cSldViewPr>
      <p:cViewPr varScale="1">
        <p:scale>
          <a:sx n="67" d="100"/>
          <a:sy n="67" d="100"/>
        </p:scale>
        <p:origin x="948" y="44"/>
      </p:cViewPr>
      <p:guideLst>
        <p:guide orient="horz" pos="1525"/>
        <p:guide pos="5712"/>
        <p:guide pos="7618"/>
      </p:guideLst>
    </p:cSldViewPr>
  </p:slideViewPr>
  <p:outlineViewPr>
    <p:cViewPr>
      <p:scale>
        <a:sx n="33" d="100"/>
        <a:sy n="33" d="100"/>
      </p:scale>
      <p:origin x="48" y="11850"/>
    </p:cViewPr>
  </p:outlineViewPr>
  <p:notesTextViewPr>
    <p:cViewPr>
      <p:scale>
        <a:sx n="100" d="100"/>
        <a:sy n="100" d="100"/>
      </p:scale>
      <p:origin x="0" y="0"/>
    </p:cViewPr>
  </p:notesTextViewPr>
  <p:sorterViewPr>
    <p:cViewPr>
      <p:scale>
        <a:sx n="66" d="100"/>
        <a:sy n="66" d="100"/>
      </p:scale>
      <p:origin x="0" y="69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6.fntdata"/><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4.fntdata"/><Relationship Id="rId79"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80"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font" Target="fonts/font5.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9D586074-9172-4E70-9299-596D9B023FE1}" type="slidenum">
              <a:rPr lang="en-GB" altLang="de-DE"/>
              <a:pPr>
                <a:defRPr/>
              </a:pPr>
              <a:t>‹Nr.›</a:t>
            </a:fld>
            <a:endParaRPr lang="en-GB" altLang="de-DE"/>
          </a:p>
        </p:txBody>
      </p:sp>
    </p:spTree>
    <p:extLst>
      <p:ext uri="{BB962C8B-B14F-4D97-AF65-F5344CB8AC3E}">
        <p14:creationId xmlns:p14="http://schemas.microsoft.com/office/powerpoint/2010/main" val="3728596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794A92DD-80BF-41EF-A05A-EAB61B2CB1FA}" type="slidenum">
              <a:rPr lang="en-US" altLang="de-DE"/>
              <a:pPr>
                <a:defRPr/>
              </a:pPr>
              <a:t>‹Nr.›</a:t>
            </a:fld>
            <a:endParaRPr lang="en-US" altLang="de-DE"/>
          </a:p>
        </p:txBody>
      </p:sp>
    </p:spTree>
    <p:extLst>
      <p:ext uri="{BB962C8B-B14F-4D97-AF65-F5344CB8AC3E}">
        <p14:creationId xmlns:p14="http://schemas.microsoft.com/office/powerpoint/2010/main" val="25842875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EC9FFAC-96AF-4826-B623-A1A884884C0D}" type="slidenum">
              <a:rPr lang="en-US" altLang="de-DE" sz="1300" smtClean="0"/>
              <a:pPr>
                <a:spcBef>
                  <a:spcPct val="0"/>
                </a:spcBef>
              </a:pPr>
              <a:t>2</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31083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EC9FFAC-96AF-4826-B623-A1A884884C0D}" type="slidenum">
              <a:rPr lang="en-US" altLang="de-DE" sz="1300" smtClean="0"/>
              <a:pPr>
                <a:spcBef>
                  <a:spcPct val="0"/>
                </a:spcBef>
              </a:pPr>
              <a:t>3</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31083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EC9FFAC-96AF-4826-B623-A1A884884C0D}" type="slidenum">
              <a:rPr lang="en-US" altLang="de-DE" sz="1300" smtClean="0"/>
              <a:pPr>
                <a:spcBef>
                  <a:spcPct val="0"/>
                </a:spcBef>
              </a:pPr>
              <a:t>4</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31083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11E2F49-2083-484D-B5E8-D87A07434C6A}" type="slidenum">
              <a:rPr lang="en-US" altLang="de-DE" sz="1300" smtClean="0"/>
              <a:pPr>
                <a:spcBef>
                  <a:spcPct val="0"/>
                </a:spcBef>
              </a:pPr>
              <a:t>5</a:t>
            </a:fld>
            <a:endParaRPr lang="en-US" altLang="de-DE" sz="1300"/>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01145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5710FFB-B908-4613-8A24-948D6DF1058A}"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10754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8EFDDA0-1F56-4AF1-9D08-04CF065B7B96}"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924816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38ADF65-F4C8-48A1-B213-F9452C13EE54}" type="slidenum">
              <a:rPr lang="en-US" altLang="de-DE" sz="1300" smtClean="0"/>
              <a:pPr>
                <a:spcBef>
                  <a:spcPct val="0"/>
                </a:spcBef>
              </a:pPr>
              <a:t>8</a:t>
            </a:fld>
            <a:endParaRPr lang="en-US" altLang="de-DE" sz="1300"/>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3263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5F546C7-6A66-4FE7-B8AB-91BBDBE3D8F1}" type="slidenum">
              <a:rPr lang="en-US" altLang="de-DE" sz="1300" smtClean="0"/>
              <a:pPr>
                <a:spcBef>
                  <a:spcPct val="0"/>
                </a:spcBef>
              </a:pPr>
              <a:t>9</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58571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C5BD16E-6131-4DB8-A687-E111FCE9E333}" type="slidenum">
              <a:rPr lang="en-US" altLang="de-DE" sz="1300" smtClean="0"/>
              <a:pPr>
                <a:spcBef>
                  <a:spcPct val="0"/>
                </a:spcBef>
              </a:pPr>
              <a:t>10</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74968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C5BD16E-6131-4DB8-A687-E111FCE9E333}" type="slidenum">
              <a:rPr lang="en-US" altLang="de-DE" sz="1300" smtClean="0"/>
              <a:pPr>
                <a:spcBef>
                  <a:spcPct val="0"/>
                </a:spcBef>
              </a:pPr>
              <a:t>11</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74968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0D4C23A-198E-41B4-9C11-8FEA137B9BDD}" type="slidenum">
              <a:rPr lang="en-US" altLang="de-DE" sz="1300" smtClean="0"/>
              <a:pPr>
                <a:spcBef>
                  <a:spcPct val="0"/>
                </a:spcBef>
              </a:pPr>
              <a:t>12</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1263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F1517B4-3D9D-4E07-95CF-AE2779852C1B}" type="slidenum">
              <a:rPr lang="en-US" altLang="de-DE" sz="1300" smtClean="0"/>
              <a:pPr>
                <a:spcBef>
                  <a:spcPct val="0"/>
                </a:spcBef>
              </a:pPr>
              <a:t>13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099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69EFA1B-A34A-4BAD-BC45-D68C3192EAA3}" type="slidenum">
              <a:rPr lang="en-US" altLang="de-DE" sz="1300" smtClean="0"/>
              <a:pPr>
                <a:spcBef>
                  <a:spcPct val="0"/>
                </a:spcBef>
              </a:pPr>
              <a:t>14</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91912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69EFA1B-A34A-4BAD-BC45-D68C3192EAA3}" type="slidenum">
              <a:rPr lang="en-US" altLang="de-DE" sz="1300" smtClean="0"/>
              <a:pPr>
                <a:spcBef>
                  <a:spcPct val="0"/>
                </a:spcBef>
              </a:pPr>
              <a:t>15</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91912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69EFA1B-A34A-4BAD-BC45-D68C3192EAA3}"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91912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C6B2CC-31EB-422E-969F-00036118F63C}"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523814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C19D439-0895-434D-AA8D-BD13D763C570}"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14194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749CFE6-A3FB-4DB6-BA75-E39B46353327}"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5932446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749CFE6-A3FB-4DB6-BA75-E39B46353327}"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593244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749CFE6-A3FB-4DB6-BA75-E39B46353327}"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593244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498ED16-F4BB-4287-BE94-F456062D0256}"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18132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A5FAFAA-D3E7-493E-8C30-9EB68DFFD8B9}"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365649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E91FDF6-1BEA-4390-BEC8-E880082136CC}" type="slidenum">
              <a:rPr lang="en-US" altLang="de-DE" sz="1300" smtClean="0"/>
              <a:pPr>
                <a:spcBef>
                  <a:spcPct val="0"/>
                </a:spcBef>
              </a:pPr>
              <a:t>24</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885911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E91FDF6-1BEA-4390-BEC8-E880082136CC}" type="slidenum">
              <a:rPr lang="en-US" altLang="de-DE" sz="1300" smtClean="0"/>
              <a:pPr>
                <a:spcBef>
                  <a:spcPct val="0"/>
                </a:spcBef>
              </a:pPr>
              <a:t>25</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88591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E91FDF6-1BEA-4390-BEC8-E880082136CC}" type="slidenum">
              <a:rPr lang="en-US" altLang="de-DE" sz="1300" smtClean="0"/>
              <a:pPr>
                <a:spcBef>
                  <a:spcPct val="0"/>
                </a:spcBef>
              </a:pPr>
              <a:t>26</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88591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E91FDF6-1BEA-4390-BEC8-E880082136CC}"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885911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2E508D7-D99B-4424-8A48-33CD734D7CD8}" type="slidenum">
              <a:rPr lang="en-US" altLang="de-DE" sz="1300" smtClean="0"/>
              <a:pPr>
                <a:spcBef>
                  <a:spcPct val="0"/>
                </a:spcBef>
              </a:pPr>
              <a:t>28</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4340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2E508D7-D99B-4424-8A48-33CD734D7CD8}" type="slidenum">
              <a:rPr lang="en-US" altLang="de-DE" sz="1300" smtClean="0"/>
              <a:pPr>
                <a:spcBef>
                  <a:spcPct val="0"/>
                </a:spcBef>
              </a:pPr>
              <a:t>29</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43404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2E508D7-D99B-4424-8A48-33CD734D7CD8}" type="slidenum">
              <a:rPr lang="en-US" altLang="de-DE" sz="1300" smtClean="0"/>
              <a:pPr>
                <a:spcBef>
                  <a:spcPct val="0"/>
                </a:spcBef>
              </a:pPr>
              <a:t>30</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43404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2E508D7-D99B-4424-8A48-33CD734D7CD8}"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43404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C8E69BF-EDEB-4B20-BF0F-074996A5F4B5}" type="slidenum">
              <a:rPr lang="en-US" altLang="de-DE" sz="1300" smtClean="0"/>
              <a:pPr>
                <a:spcBef>
                  <a:spcPct val="0"/>
                </a:spcBef>
              </a:pPr>
              <a:t>32</a:t>
            </a:fld>
            <a:endParaRPr lang="en-US" altLang="de-DE" sz="1300"/>
          </a:p>
        </p:txBody>
      </p:sp>
      <p:sp>
        <p:nvSpPr>
          <p:cNvPr id="68611" name="Rectangle 2"/>
          <p:cNvSpPr>
            <a:spLocks noGrp="1" noRot="1" noChangeAspect="1" noChangeArrowheads="1" noTextEdit="1"/>
          </p:cNvSpPr>
          <p:nvPr>
            <p:ph type="sldImg"/>
          </p:nvPr>
        </p:nvSpPr>
        <p:spPr>
          <a:xfrm>
            <a:off x="139700" y="768350"/>
            <a:ext cx="6821488"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292518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7C441D-7063-419B-B2FE-F31149233DF9}"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69055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7C441D-7063-419B-B2FE-F31149233DF9}"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69055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57C61BB-75AC-4CFB-B5A2-477F1BFA2D22}" type="slidenum">
              <a:rPr lang="en-US" altLang="de-DE" sz="1300" smtClean="0"/>
              <a:pPr>
                <a:spcBef>
                  <a:spcPct val="0"/>
                </a:spcBef>
              </a:pPr>
              <a:t>35</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497959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5FC1647-E101-41E0-925C-1C1BFF72B62B}" type="slidenum">
              <a:rPr lang="en-US" altLang="de-DE" sz="1300" smtClean="0"/>
              <a:pPr>
                <a:spcBef>
                  <a:spcPct val="0"/>
                </a:spcBef>
              </a:pPr>
              <a:t>36</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625299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74E573-85A3-4A2A-B82E-3A9B0E1C3834}" type="slidenum">
              <a:rPr lang="en-US" altLang="de-DE" sz="1300" smtClean="0"/>
              <a:pPr>
                <a:spcBef>
                  <a:spcPct val="0"/>
                </a:spcBef>
              </a:pPr>
              <a:t>37</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996981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934708-8B2D-4F01-A6AE-233ADC2EBEA8}"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9659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11A4432-CDB7-43BB-AEA9-ABA24BB498FD}"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62149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5DF3359-E299-4D3C-84F6-D9119C906F35}" type="slidenum">
              <a:rPr lang="en-US" altLang="de-DE" sz="1300" smtClean="0"/>
              <a:pPr>
                <a:spcBef>
                  <a:spcPct val="0"/>
                </a:spcBef>
              </a:pPr>
              <a:t>40</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86041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C545F49-0033-46CD-AF91-0B6E902E6089}"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219871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6CDD45B-269E-4883-8491-56F9585DCCF7}"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482094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964C352-96E8-43BA-8EEE-3C9A89BEBD37}" type="slidenum">
              <a:rPr lang="en-US" altLang="de-DE" sz="1300" smtClean="0"/>
              <a:pPr>
                <a:spcBef>
                  <a:spcPct val="0"/>
                </a:spcBef>
              </a:pPr>
              <a:t>43</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396245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964C352-96E8-43BA-8EEE-3C9A89BEBD37}" type="slidenum">
              <a:rPr lang="en-US" altLang="de-DE" sz="1300" smtClean="0"/>
              <a:pPr>
                <a:spcBef>
                  <a:spcPct val="0"/>
                </a:spcBef>
              </a:pPr>
              <a:t>44</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396245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964C352-96E8-43BA-8EEE-3C9A89BEBD37}" type="slidenum">
              <a:rPr lang="en-US" altLang="de-DE" sz="1300" smtClean="0"/>
              <a:pPr>
                <a:spcBef>
                  <a:spcPct val="0"/>
                </a:spcBef>
              </a:pPr>
              <a:t>45</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396245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964C352-96E8-43BA-8EEE-3C9A89BEBD37}"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396245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2A3694E-48B8-46E9-AB63-8581095A8556}"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073507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1A6DE78-769F-4587-8FF1-3ACAD0010DE4}" type="slidenum">
              <a:rPr lang="en-US" altLang="de-DE" sz="1300" smtClean="0"/>
              <a:pPr>
                <a:spcBef>
                  <a:spcPct val="0"/>
                </a:spcBef>
              </a:pPr>
              <a:t>48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376697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50685FB-234B-45BD-BF9E-A2EF14CD35AE}" type="slidenum">
              <a:rPr lang="en-US" altLang="de-DE" sz="1300" smtClean="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323581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118B9F4-4652-4F0A-98D8-F097AEC56826}"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179566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26D8EC7-A285-46C0-A343-0B278370CBA7}"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04651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17D7FD9-8F29-45D4-AA71-7389723DF547}"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299960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168682D-5D88-4023-82DB-A6DFA783539D}"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567048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4512C25-B194-46DE-A6B3-8A11512A3CC2}"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582414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69E8BB7-E66F-465C-9766-BBC5936C39DC}"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367203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D138E87-B3DE-4781-99C0-6E1982228013}"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598506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1278750-168C-40C9-8AB2-568566A27C5F}" type="slidenum">
              <a:rPr lang="en-US" altLang="de-DE" sz="1300" smtClean="0"/>
              <a:pPr>
                <a:spcBef>
                  <a:spcPct val="0"/>
                </a:spcBef>
              </a:pPr>
              <a:t>57</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138773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1278750-168C-40C9-8AB2-568566A27C5F}" type="slidenum">
              <a:rPr lang="en-US" altLang="de-DE" sz="1300" smtClean="0"/>
              <a:pPr>
                <a:spcBef>
                  <a:spcPct val="0"/>
                </a:spcBef>
              </a:pPr>
              <a:t>58</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138773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1278750-168C-40C9-8AB2-568566A27C5F}" type="slidenum">
              <a:rPr lang="en-US" altLang="de-DE" sz="1300" smtClean="0"/>
              <a:pPr>
                <a:spcBef>
                  <a:spcPct val="0"/>
                </a:spcBef>
              </a:pPr>
              <a:t>59</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138773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1278750-168C-40C9-8AB2-568566A27C5F}"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138773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689F503-40A1-40EF-9BDA-A6B82B52DC28}" type="slidenum">
              <a:rPr lang="en-US" altLang="de-DE" sz="1300" smtClean="0"/>
              <a:pPr>
                <a:spcBef>
                  <a:spcPct val="0"/>
                </a:spcBef>
              </a:pPr>
              <a:t>61</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029492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689F503-40A1-40EF-9BDA-A6B82B52DC28}"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029492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FBFD77C-4797-447C-90A3-7041D3255ABB}" type="slidenum">
              <a:rPr lang="en-US" altLang="de-DE" sz="1300" smtClean="0"/>
              <a:pPr>
                <a:spcBef>
                  <a:spcPct val="0"/>
                </a:spcBef>
              </a:pPr>
              <a:t>63</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637265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FBFD77C-4797-447C-90A3-7041D3255ABB}"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637265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89203BA-E140-496A-9C08-DD2C0FDD5FE7}"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695440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24E828A-0750-4C50-A20A-CCBA133D2DE1}"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681379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Metakognitivní trénink 1 – Jak Si Vysvětlujeme Události: Obviňování A Připisování Zásluh</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Metakognitivní trénink 1 – Jak Si Vysvětlujeme Události: Obviňování A Připisování Zásluh</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Metakognitivní trénink 1 – Jak Si Vysvětlujeme Události: Obviňování A Připisování Zásluh</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Metakognitivní trénink 1 – Jak Si Vysvětlujeme Události: Obviňování A Připisování Zásluh</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Metakognitivní trénink 1 – Jak Si Vysvětlujeme Události: Obviňování A Připisování Zásluh</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Metakognitivní trénink 1 – Jak Si Vysvětlujeme Události: Obviňování A Připisování Zásluh</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Metakognitivní trénink 1 – Jak Si Vysvětlujeme Události: Obviňování A Připisování Zásluh</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Metakognitivní trénink 1 – Jak Si Vysvětlujeme Události: Obviňování A Připisování Zásluh</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5.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1 B – </a:t>
            </a:r>
            <a:r>
              <a:rPr lang="en-US" altLang="ko-KR" dirty="0" err="1">
                <a:latin typeface="+mn-lt"/>
                <a:ea typeface="+mn-ea"/>
                <a:cs typeface="+mn-cs"/>
              </a:rPr>
              <a:t>Jak</a:t>
            </a:r>
            <a:r>
              <a:rPr lang="en-US" altLang="ko-KR" dirty="0">
                <a:latin typeface="+mn-lt"/>
                <a:ea typeface="+mn-ea"/>
                <a:cs typeface="+mn-cs"/>
              </a:rPr>
              <a:t> Si </a:t>
            </a:r>
            <a:r>
              <a:rPr lang="en-US" altLang="ko-KR" dirty="0" err="1">
                <a:latin typeface="+mn-lt"/>
                <a:ea typeface="+mn-ea"/>
                <a:cs typeface="+mn-cs"/>
              </a:rPr>
              <a:t>Vysvětlujeme</a:t>
            </a:r>
            <a:r>
              <a:rPr lang="en-US" altLang="ko-KR" dirty="0">
                <a:latin typeface="+mn-lt"/>
                <a:ea typeface="+mn-ea"/>
                <a:cs typeface="+mn-cs"/>
              </a:rPr>
              <a:t> </a:t>
            </a:r>
            <a:r>
              <a:rPr lang="en-US" altLang="ko-KR" dirty="0" err="1">
                <a:latin typeface="+mn-lt"/>
                <a:ea typeface="+mn-ea"/>
                <a:cs typeface="+mn-cs"/>
              </a:rPr>
              <a:t>Události</a:t>
            </a:r>
            <a:r>
              <a:rPr lang="en-US" altLang="ko-KR" dirty="0">
                <a:latin typeface="+mn-lt"/>
                <a:ea typeface="+mn-ea"/>
                <a:cs typeface="+mn-cs"/>
              </a:rPr>
              <a:t>: </a:t>
            </a:r>
            <a:r>
              <a:rPr lang="en-US" altLang="ko-KR" dirty="0" err="1">
                <a:latin typeface="+mn-lt"/>
                <a:ea typeface="+mn-ea"/>
                <a:cs typeface="+mn-cs"/>
              </a:rPr>
              <a:t>Obviňování</a:t>
            </a:r>
            <a:r>
              <a:rPr lang="en-US" altLang="ko-KR" dirty="0">
                <a:latin typeface="+mn-lt"/>
                <a:ea typeface="+mn-ea"/>
                <a:cs typeface="+mn-cs"/>
              </a:rPr>
              <a:t> A </a:t>
            </a:r>
            <a:r>
              <a:rPr lang="en-US" altLang="ko-KR" dirty="0" err="1">
                <a:latin typeface="+mn-lt"/>
                <a:ea typeface="+mn-ea"/>
                <a:cs typeface="+mn-cs"/>
              </a:rPr>
              <a:t>Připisování</a:t>
            </a:r>
            <a:r>
              <a:rPr lang="en-US" altLang="ko-KR" dirty="0">
                <a:latin typeface="+mn-lt"/>
                <a:ea typeface="+mn-ea"/>
                <a:cs typeface="+mn-cs"/>
              </a:rPr>
              <a:t> </a:t>
            </a:r>
            <a:r>
              <a:rPr lang="en-US" altLang="ko-KR" dirty="0" err="1">
                <a:latin typeface="+mn-lt"/>
                <a:ea typeface="+mn-ea"/>
                <a:cs typeface="+mn-cs"/>
              </a:rPr>
              <a:t>Zásluh</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770299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Jak Si Vysvětlujeme Události: Obviňování A Připisování Zásluh</a:t>
            </a:r>
            <a:endParaRPr lang="en-US" sz="3600" dirty="0">
              <a:solidFill>
                <a:srgbClr val="004992"/>
              </a:solidFill>
              <a:latin typeface="+mn-lt"/>
              <a:ea typeface="+mn-ea"/>
              <a:cs typeface="+mn-cs"/>
            </a:endParaRP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cs-CZ" altLang="de-DE" sz="2400" dirty="0">
                <a:solidFill>
                  <a:srgbClr val="333333"/>
                </a:solidFill>
              </a:rPr>
              <a:t>Vysvětlování událostí </a:t>
            </a:r>
            <a:r>
              <a:rPr lang="en-US" altLang="de-DE" sz="2400" dirty="0">
                <a:solidFill>
                  <a:srgbClr val="333333"/>
                </a:solidFill>
              </a:rPr>
              <a:t>= </a:t>
            </a:r>
            <a:r>
              <a:rPr lang="cs-CZ" altLang="de-DE" sz="2400" dirty="0">
                <a:solidFill>
                  <a:srgbClr val="333333"/>
                </a:solidFill>
              </a:rPr>
              <a:t>vyvozování závěrů ohledně toho, jaké jsou příčiny určité události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hledání viníka či připisování zásluh</a:t>
            </a:r>
            <a:r>
              <a:rPr lang="en-US" altLang="de-DE" sz="2400" dirty="0">
                <a:solidFill>
                  <a:srgbClr val="333333"/>
                </a:solidFill>
              </a:rPr>
              <a:t>)</a:t>
            </a:r>
            <a:r>
              <a:rPr lang="cs-CZ"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Jak Si Vysvětlujeme Události: Obviňování A Připisování Zásluh</a:t>
            </a:r>
            <a:endParaRPr lang="en-US" sz="3600" dirty="0">
              <a:solidFill>
                <a:srgbClr val="004992"/>
              </a:solidFill>
              <a:latin typeface="+mn-lt"/>
              <a:ea typeface="+mn-ea"/>
              <a:cs typeface="+mn-cs"/>
            </a:endParaRP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cs-CZ" altLang="de-DE" sz="2400" dirty="0">
                <a:solidFill>
                  <a:srgbClr val="333333"/>
                </a:solidFill>
              </a:rPr>
              <a:t>Vysvětlování událostí </a:t>
            </a:r>
            <a:r>
              <a:rPr lang="en-US" altLang="de-DE" sz="2400" dirty="0">
                <a:solidFill>
                  <a:srgbClr val="333333"/>
                </a:solidFill>
              </a:rPr>
              <a:t>= </a:t>
            </a:r>
            <a:r>
              <a:rPr lang="cs-CZ" altLang="de-DE" sz="2400" dirty="0">
                <a:solidFill>
                  <a:srgbClr val="333333"/>
                </a:solidFill>
              </a:rPr>
              <a:t>vyvozování závěrů ohledně toho, jaké jsou příčiny určité události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hledání viníka či připisování zásluh</a:t>
            </a:r>
            <a:r>
              <a:rPr lang="en-US" altLang="de-DE" sz="2400" dirty="0">
                <a:solidFill>
                  <a:srgbClr val="333333"/>
                </a:solidFill>
              </a:rPr>
              <a:t>)</a:t>
            </a:r>
            <a:r>
              <a:rPr lang="cs-CZ" altLang="de-DE" sz="2400" dirty="0">
                <a:solidFill>
                  <a:srgbClr val="333333"/>
                </a:solidFill>
              </a:rPr>
              <a:t>.</a:t>
            </a:r>
          </a:p>
          <a:p>
            <a:pPr lvl="0" defTabSz="914377"/>
            <a:r>
              <a:rPr lang="cs-CZ" altLang="de-DE" sz="2400" dirty="0">
                <a:solidFill>
                  <a:srgbClr val="333333"/>
                </a:solidFill>
              </a:rPr>
              <a:t>Často přehlížíme možnost, že stejná událost může mít řadu různých </a:t>
            </a:r>
            <a:r>
              <a:rPr lang="cs-CZ" altLang="de-DE" sz="2400">
                <a:solidFill>
                  <a:srgbClr val="333333"/>
                </a:solidFill>
              </a:rPr>
              <a:t>příčin.</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1697298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Jak Si Vysvětlujeme Události: Obviňování A Připisování Zásluh</a:t>
            </a:r>
            <a:endParaRPr lang="en-US" sz="3600" dirty="0">
              <a:solidFill>
                <a:srgbClr val="004992"/>
              </a:solidFill>
              <a:latin typeface="+mn-lt"/>
              <a:ea typeface="+mn-ea"/>
              <a:cs typeface="+mn-cs"/>
            </a:endParaRP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cs-CZ" altLang="de-DE" sz="2400" dirty="0">
                <a:solidFill>
                  <a:srgbClr val="333333"/>
                </a:solidFill>
              </a:rPr>
              <a:t>Vysvětlování událostí </a:t>
            </a:r>
            <a:r>
              <a:rPr lang="en-US" altLang="de-DE" sz="2400" dirty="0">
                <a:solidFill>
                  <a:srgbClr val="333333"/>
                </a:solidFill>
              </a:rPr>
              <a:t>= </a:t>
            </a:r>
            <a:r>
              <a:rPr lang="cs-CZ" altLang="de-DE" sz="2400" dirty="0">
                <a:solidFill>
                  <a:srgbClr val="333333"/>
                </a:solidFill>
              </a:rPr>
              <a:t>vyvozování závěrů ohledně toho, jaké jsou příčiny určité události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hledání viníka či připisování zásluh</a:t>
            </a:r>
            <a:r>
              <a:rPr lang="en-US" altLang="de-DE" sz="2400" dirty="0">
                <a:solidFill>
                  <a:srgbClr val="333333"/>
                </a:solidFill>
              </a:rPr>
              <a:t>)</a:t>
            </a:r>
            <a:r>
              <a:rPr lang="cs-CZ" altLang="de-DE" sz="2400" dirty="0">
                <a:solidFill>
                  <a:srgbClr val="333333"/>
                </a:solidFill>
              </a:rPr>
              <a:t>.</a:t>
            </a:r>
          </a:p>
          <a:p>
            <a:pPr lvl="0" defTabSz="914377"/>
            <a:r>
              <a:rPr lang="cs-CZ" altLang="de-DE" sz="2400" dirty="0">
                <a:solidFill>
                  <a:srgbClr val="333333"/>
                </a:solidFill>
              </a:rPr>
              <a:t>Často přehlížíme možnost, že stejná událost může mít řadu různých příčin.</a:t>
            </a:r>
            <a:endParaRPr lang="en-US" altLang="de-DE" sz="2400" dirty="0">
              <a:solidFill>
                <a:srgbClr val="333333"/>
              </a:solidFill>
            </a:endParaRPr>
          </a:p>
          <a:p>
            <a:pPr lvl="0" defTabSz="914377"/>
            <a:endParaRPr lang="cs-CZ" altLang="de-DE" sz="2400" dirty="0">
              <a:solidFill>
                <a:srgbClr val="333333"/>
              </a:solidFill>
            </a:endParaRPr>
          </a:p>
          <a:p>
            <a:pPr lvl="0" defTabSz="914400" fontAlgn="base"/>
            <a:r>
              <a:rPr lang="cs-CZ" altLang="de-DE" sz="2400" b="1" dirty="0">
                <a:solidFill>
                  <a:srgbClr val="004992"/>
                </a:solidFill>
              </a:rPr>
              <a:t>Jaké příčiny mohly přispět k následující situaci?</a:t>
            </a:r>
            <a:endParaRPr lang="en-US" altLang="de-DE" sz="2400" b="1" dirty="0">
              <a:solidFill>
                <a:srgbClr val="004992"/>
              </a:solidFill>
            </a:endParaRPr>
          </a:p>
          <a:p>
            <a:pPr lvl="0" defTabSz="914400" fontAlgn="base"/>
            <a:r>
              <a:rPr lang="cs-CZ" altLang="de-DE" sz="2400" dirty="0">
                <a:solidFill>
                  <a:srgbClr val="333333"/>
                </a:solidFill>
              </a:rPr>
              <a:t>Vaše dobrá přítelkyně vám nezatelefonovala a nepopřála k narozeninám</a:t>
            </a: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2597618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Vysvětlení</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Proč vám vaše přítelkyně nezatelefonovala?</a:t>
            </a:r>
          </a:p>
          <a:p>
            <a:pPr lvl="0" defTabSz="914400" fontAlgn="base"/>
            <a:r>
              <a:rPr lang="cs-CZ" altLang="de-DE" sz="2400" dirty="0">
                <a:solidFill>
                  <a:srgbClr val="004992"/>
                </a:solidFill>
              </a:rPr>
              <a:t>Možné příčiny jejího chování</a:t>
            </a:r>
            <a:r>
              <a:rPr lang="en-CA" altLang="de-DE" sz="2400" dirty="0">
                <a:solidFill>
                  <a:srgbClr val="004992"/>
                </a:solidFill>
              </a:rPr>
              <a:t>…</a:t>
            </a:r>
          </a:p>
          <a:p>
            <a:pPr lvl="0" defTabSz="914400" fontAlgn="base"/>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Vysvětlení</a:t>
            </a: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Proč vám vaše přítelkyně nezatelefonovala?</a:t>
            </a:r>
          </a:p>
          <a:p>
            <a:pPr lvl="0" defTabSz="914400" fontAlgn="base"/>
            <a:r>
              <a:rPr lang="cs-CZ" altLang="de-DE" sz="2400" dirty="0">
                <a:solidFill>
                  <a:srgbClr val="004992"/>
                </a:solidFill>
              </a:rPr>
              <a:t>Možné příčiny jejího chování</a:t>
            </a:r>
            <a:r>
              <a:rPr lang="en-CA" altLang="de-DE" sz="2400" dirty="0">
                <a:solidFill>
                  <a:srgbClr val="004992"/>
                </a:solidFill>
              </a:rPr>
              <a:t>…</a:t>
            </a:r>
          </a:p>
          <a:p>
            <a:pPr marL="342900" lvl="0" indent="-342900" defTabSz="914400" fontAlgn="base">
              <a:buClr>
                <a:srgbClr val="333333"/>
              </a:buClr>
              <a:buFont typeface="WingDings"/>
              <a:buChar char=""/>
            </a:pPr>
            <a:r>
              <a:rPr lang="cs-CZ" altLang="de-DE" sz="2400" dirty="0">
                <a:solidFill>
                  <a:srgbClr val="333333"/>
                </a:solidFill>
              </a:rPr>
              <a:t>Nejsem pro ni důležitý. Někomu jinému by to neudělala.</a:t>
            </a:r>
            <a:endParaRPr lang="en-CA"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Je to hodně roztržitá žena a někdy zapomene i na svoje vlastní narozeniny.</a:t>
            </a:r>
          </a:p>
          <a:p>
            <a:pPr marL="342900" lvl="0" indent="-342900" defTabSz="914400" fontAlgn="base">
              <a:buClr>
                <a:srgbClr val="333333"/>
              </a:buClr>
              <a:buFont typeface="WingDings"/>
              <a:buChar char=""/>
            </a:pPr>
            <a:r>
              <a:rPr lang="cs-CZ" altLang="de-DE" sz="2400" dirty="0">
                <a:solidFill>
                  <a:srgbClr val="333333"/>
                </a:solidFill>
              </a:rPr>
              <a:t>Má před sebou důležitou zkoušku a nemá čas myslet na nic jiného.</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Vysvětlení</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Proč vám vaše přítelkyně nezatelefonovala?</a:t>
            </a:r>
          </a:p>
          <a:p>
            <a:pPr lvl="0" defTabSz="914400" fontAlgn="base"/>
            <a:r>
              <a:rPr lang="cs-CZ" altLang="de-DE" sz="2400" dirty="0">
                <a:solidFill>
                  <a:srgbClr val="004992"/>
                </a:solidFill>
              </a:rPr>
              <a:t>Možné příčiny jejího chování</a:t>
            </a:r>
            <a:r>
              <a:rPr lang="en-CA" altLang="de-DE" sz="2400" dirty="0">
                <a:solidFill>
                  <a:srgbClr val="004992"/>
                </a:solidFill>
              </a:rPr>
              <a:t>…</a:t>
            </a:r>
          </a:p>
          <a:p>
            <a:pPr lvl="0" defTabSz="914400" fontAlgn="base"/>
            <a:r>
              <a:rPr lang="cs-CZ" altLang="de-DE" sz="2400" dirty="0">
                <a:solidFill>
                  <a:srgbClr val="004992"/>
                </a:solidFill>
              </a:rPr>
              <a:t>Může za to:</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10" name="Group 68"/>
          <p:cNvGraphicFramePr>
            <a:graphicFrameLocks/>
          </p:cNvGraphicFramePr>
          <p:nvPr>
            <p:extLst>
              <p:ext uri="{D42A27DB-BD31-4B8C-83A1-F6EECF244321}">
                <p14:modId xmlns:p14="http://schemas.microsoft.com/office/powerpoint/2010/main" val="1360252804"/>
              </p:ext>
            </p:extLst>
          </p:nvPr>
        </p:nvGraphicFramePr>
        <p:xfrm>
          <a:off x="408955" y="4012328"/>
          <a:ext cx="11376000" cy="1936952"/>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...já sám/sama</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err="1">
                          <a:ln>
                            <a:noFill/>
                          </a:ln>
                          <a:solidFill>
                            <a:srgbClr val="333333"/>
                          </a:solidFill>
                          <a:effectLst/>
                          <a:latin typeface="+mj-lt"/>
                          <a:cs typeface="Times New Roman" pitchFamily="18" charset="0"/>
                        </a:rPr>
                        <a:t>Nejsem</a:t>
                      </a:r>
                      <a:r>
                        <a:rPr kumimoji="0" lang="es-ES" sz="2400" b="0" i="0" u="none" strike="noStrike" cap="none" normalizeH="0" baseline="0" dirty="0">
                          <a:ln>
                            <a:noFill/>
                          </a:ln>
                          <a:solidFill>
                            <a:srgbClr val="333333"/>
                          </a:solidFill>
                          <a:effectLst/>
                          <a:latin typeface="+mj-lt"/>
                          <a:cs typeface="Times New Roman" pitchFamily="18" charset="0"/>
                        </a:rPr>
                        <a:t> pro ni </a:t>
                      </a:r>
                      <a:r>
                        <a:rPr kumimoji="0" lang="es-ES" sz="2400" b="0" i="0" u="none" strike="noStrike" cap="none" normalizeH="0" baseline="0" dirty="0" err="1">
                          <a:ln>
                            <a:noFill/>
                          </a:ln>
                          <a:solidFill>
                            <a:srgbClr val="333333"/>
                          </a:solidFill>
                          <a:effectLst/>
                          <a:latin typeface="+mj-lt"/>
                          <a:cs typeface="Times New Roman" pitchFamily="18" charset="0"/>
                        </a:rPr>
                        <a:t>důležitý</a:t>
                      </a:r>
                      <a:r>
                        <a:rPr kumimoji="0" lang="es-ES" sz="2400" b="0" i="0" u="none" strike="noStrike" cap="none" normalizeH="0" baseline="0" dirty="0">
                          <a:ln>
                            <a:noFill/>
                          </a:ln>
                          <a:solidFill>
                            <a:srgbClr val="333333"/>
                          </a:solidFill>
                          <a:effectLst/>
                          <a:latin typeface="+mj-lt"/>
                          <a:cs typeface="Times New Roman" pitchFamily="18" charset="0"/>
                        </a:rPr>
                        <a:t>/</a:t>
                      </a:r>
                      <a:r>
                        <a:rPr kumimoji="0" lang="es-ES" sz="2400" b="0" i="0" u="none" strike="noStrike" cap="none" normalizeH="0" baseline="0" dirty="0" err="1">
                          <a:ln>
                            <a:noFill/>
                          </a:ln>
                          <a:solidFill>
                            <a:srgbClr val="333333"/>
                          </a:solidFill>
                          <a:effectLst/>
                          <a:latin typeface="+mj-lt"/>
                          <a:cs typeface="Times New Roman" pitchFamily="18" charset="0"/>
                        </a:rPr>
                        <a:t>důležitá</a:t>
                      </a:r>
                      <a:r>
                        <a:rPr kumimoji="0" lang="es-ES" sz="2400" b="0" i="0" u="none" strike="noStrike" cap="none" normalizeH="0" baseline="0" dirty="0">
                          <a:ln>
                            <a:noFill/>
                          </a:ln>
                          <a:solidFill>
                            <a:srgbClr val="333333"/>
                          </a:solidFill>
                          <a:effectLst/>
                          <a:latin typeface="+mj-lt"/>
                          <a:cs typeface="Times New Roman" pitchFamily="18" charset="0"/>
                        </a:rPr>
                        <a:t>. </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ona</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Je </a:t>
                      </a:r>
                      <a:r>
                        <a:rPr kumimoji="0" lang="en-US" sz="2400" b="0" i="0" u="none" strike="noStrike" cap="none" normalizeH="0" baseline="0" dirty="0" err="1">
                          <a:ln>
                            <a:noFill/>
                          </a:ln>
                          <a:solidFill>
                            <a:srgbClr val="333333"/>
                          </a:solidFill>
                          <a:effectLst/>
                          <a:latin typeface="+mj-lt"/>
                          <a:cs typeface="Times New Roman" pitchFamily="18" charset="0"/>
                        </a:rPr>
                        <a:t>roztržitá</a:t>
                      </a:r>
                      <a:r>
                        <a:rPr kumimoji="0" lang="en-US" sz="2400" b="0" i="0" u="none" strike="noStrike" cap="none" normalizeH="0" baseline="0" dirty="0">
                          <a:ln>
                            <a:noFill/>
                          </a:ln>
                          <a:solidFill>
                            <a:srgbClr val="333333"/>
                          </a:solidFill>
                          <a:effectLst/>
                          <a:latin typeface="+mj-lt"/>
                          <a:cs typeface="Times New Roman" pitchFamily="18" charset="0"/>
                        </a:rPr>
                        <a:t>.</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228600" marR="0" lvl="0" indent="-274320"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s-ES" sz="2400" b="0" i="0" u="none" strike="noStrike" cap="none" normalizeH="0" baseline="0" dirty="0">
                          <a:ln>
                            <a:noFill/>
                          </a:ln>
                          <a:solidFill>
                            <a:srgbClr val="004992"/>
                          </a:solidFill>
                          <a:effectLst/>
                          <a:latin typeface="+mj-lt"/>
                          <a:cs typeface="Times New Roman" pitchFamily="18" charset="0"/>
                        </a:rPr>
                        <a:t>...</a:t>
                      </a:r>
                      <a:r>
                        <a:rPr kumimoji="0" lang="es-ES" sz="2400" b="0" i="0" u="none" strike="noStrike" cap="none" normalizeH="0" baseline="0" dirty="0" err="1">
                          <a:ln>
                            <a:noFill/>
                          </a:ln>
                          <a:solidFill>
                            <a:srgbClr val="004992"/>
                          </a:solidFill>
                          <a:effectLst/>
                          <a:latin typeface="+mj-lt"/>
                          <a:cs typeface="Times New Roman" pitchFamily="18" charset="0"/>
                        </a:rPr>
                        <a:t>situace</a:t>
                      </a:r>
                      <a:r>
                        <a:rPr kumimoji="0" lang="es-ES" sz="2400" b="0" i="0" u="none" strike="noStrike" cap="none" normalizeH="0" baseline="0" dirty="0">
                          <a:ln>
                            <a:noFill/>
                          </a:ln>
                          <a:solidFill>
                            <a:srgbClr val="004992"/>
                          </a:solidFill>
                          <a:effectLst/>
                          <a:latin typeface="+mj-lt"/>
                          <a:cs typeface="Times New Roman" pitchFamily="18" charset="0"/>
                        </a:rPr>
                        <a:t> </a:t>
                      </a:r>
                      <a:r>
                        <a:rPr kumimoji="0" lang="es-ES" sz="2400" b="0" i="0" u="none" strike="noStrike" cap="none" normalizeH="0" baseline="0" dirty="0" err="1">
                          <a:ln>
                            <a:noFill/>
                          </a:ln>
                          <a:solidFill>
                            <a:srgbClr val="004992"/>
                          </a:solidFill>
                          <a:effectLst/>
                          <a:latin typeface="+mj-lt"/>
                          <a:cs typeface="Times New Roman" pitchFamily="18" charset="0"/>
                        </a:rPr>
                        <a:t>nebo</a:t>
                      </a:r>
                      <a:r>
                        <a:rPr kumimoji="0" lang="es-ES" sz="2400" b="0" i="0" u="none" strike="noStrike" cap="none" normalizeH="0" baseline="0" dirty="0">
                          <a:ln>
                            <a:noFill/>
                          </a:ln>
                          <a:solidFill>
                            <a:srgbClr val="004992"/>
                          </a:solidFill>
                          <a:effectLst/>
                          <a:latin typeface="+mj-lt"/>
                          <a:cs typeface="Times New Roman" pitchFamily="18" charset="0"/>
                        </a:rPr>
                        <a:t> </a:t>
                      </a:r>
                      <a:r>
                        <a:rPr kumimoji="0" lang="es-ES" sz="2400" b="0" i="0" u="none" strike="noStrike" cap="none" normalizeH="0" baseline="0" dirty="0" err="1">
                          <a:ln>
                            <a:noFill/>
                          </a:ln>
                          <a:solidFill>
                            <a:srgbClr val="004992"/>
                          </a:solidFill>
                          <a:effectLst/>
                          <a:latin typeface="+mj-lt"/>
                          <a:cs typeface="Times New Roman" pitchFamily="18" charset="0"/>
                        </a:rPr>
                        <a:t>náhoda</a:t>
                      </a:r>
                      <a:r>
                        <a:rPr kumimoji="0" lang="es-ES" sz="2400" b="0" i="0" u="none" strike="noStrike" cap="none" normalizeH="0" baseline="0" dirty="0">
                          <a:ln>
                            <a:noFill/>
                          </a:ln>
                          <a:solidFill>
                            <a:srgbClr val="004992"/>
                          </a:solidFill>
                          <a:effectLst/>
                          <a:latin typeface="+mj-lt"/>
                          <a:cs typeface="Times New Roman" pitchFamily="18" charset="0"/>
                        </a:rPr>
                        <a:t> </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Má</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před</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sebou</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důležitou</a:t>
                      </a:r>
                      <a:r>
                        <a:rPr kumimoji="0" lang="en-US" sz="2400" b="0" i="0" u="none" strike="noStrike" cap="none" normalizeH="0" baseline="0" dirty="0">
                          <a:ln>
                            <a:noFill/>
                          </a:ln>
                          <a:solidFill>
                            <a:srgbClr val="333333"/>
                          </a:solidFill>
                          <a:effectLst/>
                          <a:latin typeface="+mj-lt"/>
                          <a:cs typeface="Times New Roman" pitchFamily="18" charset="0"/>
                        </a:rPr>
                        <a:t> </a:t>
                      </a:r>
                      <a:r>
                        <a:rPr kumimoji="0" lang="pl-PL" sz="2400" b="0" i="0" u="none" strike="noStrike" cap="none" normalizeH="0" baseline="0" dirty="0">
                          <a:ln>
                            <a:noFill/>
                          </a:ln>
                          <a:solidFill>
                            <a:srgbClr val="333333"/>
                          </a:solidFill>
                          <a:effectLst/>
                          <a:latin typeface="+mj-lt"/>
                          <a:cs typeface="Times New Roman" pitchFamily="18" charset="0"/>
                        </a:rPr>
                        <a:t>zkoušku a nemá na nic čas.</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Obviňování a připisování zásluh</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a:solidFill>
                  <a:srgbClr val="333333"/>
                </a:solidFill>
              </a:rPr>
              <a:t>Jak jsme si právě ukázali, události mohou mít řadu různých příčin.</a:t>
            </a:r>
          </a:p>
          <a:p>
            <a:pPr lvl="0" defTabSz="914377"/>
            <a:r>
              <a:rPr lang="cs-CZ" altLang="de-DE" sz="2400" dirty="0">
                <a:solidFill>
                  <a:srgbClr val="333333"/>
                </a:solidFill>
              </a:rPr>
              <a:t>Ve většině případů je situace způsobena několika různými příčinami.</a:t>
            </a:r>
          </a:p>
          <a:p>
            <a:pPr lvl="0" defTabSz="914377"/>
            <a:r>
              <a:rPr lang="cs-CZ" altLang="de-DE" sz="2400" dirty="0">
                <a:solidFill>
                  <a:srgbClr val="333333"/>
                </a:solidFill>
              </a:rPr>
              <a:t>Mnoho lidí má ovšem sklon považovat pouze jeden z těchto faktorů za důležitý (např. obviňují druhé a ne sebe, nebo naopak).</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Byli jste propuštěni z léčebny téměř bez jakýchkoli příznaků.</a:t>
            </a:r>
            <a:endParaRPr lang="en-U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cs-CZ" altLang="de-DE" sz="2400" dirty="0">
                <a:solidFill>
                  <a:srgbClr val="004992"/>
                </a:solidFill>
              </a:rPr>
              <a:t>MOŽNÁ VYSVĚTLENÍ</a:t>
            </a:r>
            <a:endParaRPr lang="de-DE" altLang="de-DE" sz="2400" dirty="0">
              <a:solidFill>
                <a:srgbClr val="004992"/>
              </a:solidFill>
            </a:endParaRPr>
          </a:p>
          <a:p>
            <a:pPr lvl="0" defTabSz="914400" fontAlgn="base">
              <a:lnSpc>
                <a:spcPct val="100000"/>
              </a:lnSpc>
              <a:spcBef>
                <a:spcPts val="1200"/>
              </a:spcBef>
            </a:pPr>
            <a:r>
              <a:rPr lang="cs-CZ" altLang="de-DE" sz="2400" dirty="0">
                <a:solidFill>
                  <a:srgbClr val="004992"/>
                </a:solidFill>
              </a:rPr>
              <a:t>Může za to:</a:t>
            </a:r>
          </a:p>
          <a:p>
            <a:pPr lvl="0" defTabSz="914400" fontAlgn="base">
              <a:lnSpc>
                <a:spcPct val="100000"/>
              </a:lnSpc>
              <a:spcBef>
                <a:spcPts val="1200"/>
              </a:spcBef>
            </a:pPr>
            <a:r>
              <a:rPr lang="de-DE" altLang="de-DE" sz="2400" dirty="0">
                <a:solidFill>
                  <a:srgbClr val="333333"/>
                </a:solidFill>
              </a:rPr>
              <a:t>...</a:t>
            </a:r>
            <a:r>
              <a:rPr lang="cs-CZ" altLang="de-DE" sz="2400" dirty="0">
                <a:solidFill>
                  <a:srgbClr val="333333"/>
                </a:solidFill>
              </a:rPr>
              <a:t>já sám/sama</a:t>
            </a:r>
            <a:endParaRPr lang="de-DE" altLang="de-DE" sz="2400" dirty="0">
              <a:solidFill>
                <a:srgbClr val="333333"/>
              </a:solidFill>
            </a:endParaRPr>
          </a:p>
          <a:p>
            <a:pPr lvl="0" defTabSz="914400" fontAlgn="base">
              <a:lnSpc>
                <a:spcPct val="100000"/>
              </a:lnSpc>
              <a:spcBef>
                <a:spcPts val="1200"/>
              </a:spcBef>
            </a:pPr>
            <a:r>
              <a:rPr lang="de-DE" altLang="de-DE" sz="2400" dirty="0">
                <a:solidFill>
                  <a:srgbClr val="333333"/>
                </a:solidFill>
              </a:rPr>
              <a:t>...</a:t>
            </a:r>
            <a:r>
              <a:rPr lang="cs-CZ" altLang="de-DE" sz="2400" dirty="0">
                <a:solidFill>
                  <a:srgbClr val="333333"/>
                </a:solidFill>
              </a:rPr>
              <a:t>někdo jiný</a:t>
            </a:r>
            <a:r>
              <a:rPr lang="de-DE" altLang="de-DE" sz="2400" dirty="0">
                <a:solidFill>
                  <a:srgbClr val="333333"/>
                </a:solidFill>
              </a:rPr>
              <a:t>	</a:t>
            </a:r>
          </a:p>
          <a:p>
            <a:pPr lvl="0" defTabSz="914400" fontAlgn="base">
              <a:lnSpc>
                <a:spcPct val="100000"/>
              </a:lnSpc>
              <a:spcBef>
                <a:spcPts val="1200"/>
              </a:spcBef>
            </a:pPr>
            <a:r>
              <a:rPr lang="de-DE" altLang="de-DE" sz="2400" dirty="0">
                <a:solidFill>
                  <a:srgbClr val="333333"/>
                </a:solidFill>
              </a:rPr>
              <a:t>...</a:t>
            </a:r>
            <a:r>
              <a:rPr lang="cs-CZ" altLang="de-DE" sz="2400" dirty="0">
                <a:solidFill>
                  <a:srgbClr val="333333"/>
                </a:solidFill>
              </a:rPr>
              <a:t>situace</a:t>
            </a:r>
            <a:r>
              <a:rPr lang="de-DE" altLang="de-DE" sz="2400" dirty="0">
                <a:solidFill>
                  <a:srgbClr val="333333"/>
                </a:solidFill>
              </a:rPr>
              <a:t> </a:t>
            </a:r>
            <a:r>
              <a:rPr lang="cs-CZ" altLang="de-DE" sz="2400" dirty="0">
                <a:solidFill>
                  <a:srgbClr val="333333"/>
                </a:solidFill>
              </a:rPr>
              <a:t>nebo</a:t>
            </a:r>
            <a:r>
              <a:rPr lang="de-DE" altLang="de-DE" sz="2400" dirty="0">
                <a:solidFill>
                  <a:srgbClr val="333333"/>
                </a:solidFill>
              </a:rPr>
              <a:t> </a:t>
            </a:r>
            <a:r>
              <a:rPr lang="cs-CZ" altLang="de-DE" sz="2400" dirty="0">
                <a:solidFill>
                  <a:srgbClr val="333333"/>
                </a:solidFill>
              </a:rPr>
              <a:t>náhoda</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5"/>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Byli jste propuštěni z léčebny téměř bez jakýchkoli příznaků.</a:t>
            </a:r>
            <a:endParaRPr lang="en-US" altLang="de-DE" sz="3600" dirty="0">
              <a:latin typeface="+mn-lt"/>
              <a:ea typeface="+mn-ea"/>
              <a:cs typeface="+mn-cs"/>
            </a:endParaRPr>
          </a:p>
        </p:txBody>
      </p:sp>
      <p:sp>
        <p:nvSpPr>
          <p:cNvPr id="22530" name="Rectangle 2"/>
          <p:cNvSpPr>
            <a:spLocks noGrp="1" noChangeArrowheads="1"/>
          </p:cNvSpPr>
          <p:nvPr>
            <p:ph idx="1"/>
          </p:nvPr>
        </p:nvSpPr>
        <p:spPr>
          <a:noFill/>
        </p:spPr>
        <p:txBody>
          <a:bodyPr>
            <a:noAutofit/>
          </a:bodyPr>
          <a:lstStyle/>
          <a:p>
            <a:pPr eaLnBrk="1" hangingPunct="1">
              <a:lnSpc>
                <a:spcPct val="100000"/>
              </a:lnSpc>
              <a:spcBef>
                <a:spcPts val="600"/>
              </a:spcBef>
            </a:pPr>
            <a:r>
              <a:rPr lang="cs-CZ" altLang="de-DE" sz="1600" b="1" dirty="0">
                <a:solidFill>
                  <a:srgbClr val="004992"/>
                </a:solidFill>
              </a:rPr>
              <a:t>MOŽNÁ VYSVĚTLENÍ</a:t>
            </a:r>
          </a:p>
          <a:p>
            <a:pPr eaLnBrk="1" hangingPunct="1">
              <a:lnSpc>
                <a:spcPct val="100000"/>
              </a:lnSpc>
              <a:spcBef>
                <a:spcPts val="600"/>
              </a:spcBef>
            </a:pPr>
            <a:r>
              <a:rPr lang="cs-CZ" altLang="de-DE" sz="1600" b="1" dirty="0">
                <a:solidFill>
                  <a:srgbClr val="004992"/>
                </a:solidFill>
              </a:rPr>
              <a:t>Může za to</a:t>
            </a:r>
            <a:endParaRPr lang="de-DE" altLang="de-DE" sz="1600" b="1" dirty="0">
              <a:solidFill>
                <a:srgbClr val="004992"/>
              </a:solidFill>
            </a:endParaRPr>
          </a:p>
          <a:p>
            <a:pPr eaLnBrk="1" hangingPunct="1">
              <a:lnSpc>
                <a:spcPct val="100000"/>
              </a:lnSpc>
              <a:spcBef>
                <a:spcPts val="600"/>
              </a:spcBef>
            </a:pPr>
            <a:r>
              <a:rPr lang="de-DE" altLang="de-DE" sz="1600" b="1" dirty="0">
                <a:solidFill>
                  <a:srgbClr val="004992"/>
                </a:solidFill>
              </a:rPr>
              <a:t>... </a:t>
            </a:r>
            <a:r>
              <a:rPr lang="cs-CZ" altLang="de-DE" sz="1600" b="1" dirty="0">
                <a:solidFill>
                  <a:srgbClr val="004992"/>
                </a:solidFill>
              </a:rPr>
              <a:t>já sám/sama</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cs-CZ" altLang="de-DE" sz="1600" i="1" dirty="0">
                <a:solidFill>
                  <a:srgbClr val="333333"/>
                </a:solidFill>
              </a:rPr>
              <a:t>Faktory, které můžeme ovlivnit</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Moje uzdravování proběhlo úspěšně, protože jsem se hodně snažil</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Sama jsem si vybrala určité terapeutické metody</a:t>
            </a:r>
            <a:r>
              <a:rPr lang="de-DE" altLang="de-DE" sz="1600" dirty="0">
                <a:solidFill>
                  <a:srgbClr val="333333"/>
                </a:solidFill>
              </a:rPr>
              <a:t>, </a:t>
            </a:r>
            <a:r>
              <a:rPr lang="cs-CZ" altLang="de-DE" sz="1600" dirty="0">
                <a:solidFill>
                  <a:srgbClr val="333333"/>
                </a:solidFill>
              </a:rPr>
              <a:t>které mi pomohly se uzdravit</a:t>
            </a:r>
            <a:r>
              <a:rPr lang="de-DE" altLang="de-DE" sz="1600" dirty="0">
                <a:solidFill>
                  <a:srgbClr val="333333"/>
                </a:solidFill>
              </a:rPr>
              <a:t>.</a:t>
            </a:r>
          </a:p>
          <a:p>
            <a:pPr eaLnBrk="1" hangingPunct="1">
              <a:lnSpc>
                <a:spcPct val="100000"/>
              </a:lnSpc>
              <a:spcBef>
                <a:spcPts val="600"/>
              </a:spcBef>
            </a:pPr>
            <a:r>
              <a:rPr lang="de-DE" altLang="de-DE" sz="1600" i="1" dirty="0">
                <a:solidFill>
                  <a:srgbClr val="333333"/>
                </a:solidFill>
              </a:rPr>
              <a:t>(</a:t>
            </a:r>
            <a:r>
              <a:rPr lang="cs-CZ" altLang="de-DE" sz="1600" i="1" dirty="0">
                <a:solidFill>
                  <a:srgbClr val="333333"/>
                </a:solidFill>
              </a:rPr>
              <a:t>Neovlivnitelné faktory</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Myslím, že bych se uzdravila i bez léků nebo jiné terapie</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Uzdravil jsem se, protože mám vynikající genetickou výbavu</a:t>
            </a:r>
            <a:r>
              <a:rPr lang="de-DE" altLang="de-DE" sz="1600" dirty="0">
                <a:solidFill>
                  <a:srgbClr val="333333"/>
                </a:solidFill>
              </a:rPr>
              <a:t>.</a:t>
            </a:r>
          </a:p>
          <a:p>
            <a:pPr eaLnBrk="1" hangingPunct="1">
              <a:lnSpc>
                <a:spcPct val="100000"/>
              </a:lnSpc>
              <a:spcBef>
                <a:spcPts val="600"/>
              </a:spcBef>
              <a:buClr>
                <a:schemeClr val="tx1"/>
              </a:buClr>
            </a:pPr>
            <a:r>
              <a:rPr lang="de-DE" altLang="de-DE" sz="1600" b="1" dirty="0">
                <a:solidFill>
                  <a:srgbClr val="004992"/>
                </a:solidFill>
              </a:rPr>
              <a:t>... </a:t>
            </a:r>
            <a:r>
              <a:rPr lang="cs-CZ" altLang="de-DE" sz="1600" b="1" dirty="0">
                <a:solidFill>
                  <a:srgbClr val="004992"/>
                </a:solidFill>
              </a:rPr>
              <a:t>někdo jiný</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Lékaři a sestřičky v této léčebně mají výbornou úroveň</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Kdyby mě tak nepodporovala moje rodina, tak bych se tak dobře neuzdravila</a:t>
            </a:r>
            <a:r>
              <a:rPr lang="de-DE" altLang="de-DE" sz="1600" dirty="0">
                <a:solidFill>
                  <a:srgbClr val="333333"/>
                </a:solidFill>
              </a:rPr>
              <a:t>.</a:t>
            </a:r>
          </a:p>
          <a:p>
            <a:pPr eaLnBrk="1" hangingPunct="1">
              <a:lnSpc>
                <a:spcPct val="100000"/>
              </a:lnSpc>
              <a:spcBef>
                <a:spcPts val="600"/>
              </a:spcBef>
              <a:buClr>
                <a:schemeClr val="tx1"/>
              </a:buClr>
            </a:pPr>
            <a:r>
              <a:rPr lang="de-DE" altLang="de-DE" sz="1600" b="1" dirty="0">
                <a:solidFill>
                  <a:srgbClr val="004992"/>
                </a:solidFill>
              </a:rPr>
              <a:t>... </a:t>
            </a:r>
            <a:r>
              <a:rPr lang="cs-CZ" altLang="de-DE" sz="1600" b="1" dirty="0">
                <a:solidFill>
                  <a:srgbClr val="004992"/>
                </a:solidFill>
              </a:rPr>
              <a:t>situace nebo náhoda</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Měl jsem štěstí, že na mě měl personál více času, protože na oddělení bylo zrovna málo</a:t>
            </a:r>
            <a:br>
              <a:rPr lang="en-US" altLang="de-DE" sz="1600" dirty="0">
                <a:solidFill>
                  <a:srgbClr val="333333"/>
                </a:solidFill>
              </a:rPr>
            </a:br>
            <a:r>
              <a:rPr lang="cs-CZ" altLang="de-DE" sz="1600" dirty="0">
                <a:solidFill>
                  <a:srgbClr val="333333"/>
                </a:solidFill>
              </a:rPr>
              <a:t>pacientů</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Uzdravila jsem, protože mi zabraly léky</a:t>
            </a:r>
            <a:r>
              <a:rPr lang="de-DE" altLang="de-DE" sz="1600" dirty="0">
                <a:solidFill>
                  <a:srgbClr val="333333"/>
                </a:solidFill>
              </a:rPr>
              <a:t>.</a:t>
            </a:r>
            <a:endParaRPr lang="en-US" altLang="de-DE"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5"/>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Byli jste propuštěni z léčebny téměř bez jakýchkoli příznaků.</a:t>
            </a:r>
            <a:endParaRPr lang="en-US" altLang="de-DE" sz="3600" dirty="0">
              <a:latin typeface="+mn-lt"/>
              <a:ea typeface="+mn-ea"/>
              <a:cs typeface="+mn-cs"/>
            </a:endParaRPr>
          </a:p>
        </p:txBody>
      </p:sp>
      <p:sp>
        <p:nvSpPr>
          <p:cNvPr id="22530" name="Rectangle 2"/>
          <p:cNvSpPr>
            <a:spLocks noGrp="1" noChangeArrowheads="1"/>
          </p:cNvSpPr>
          <p:nvPr>
            <p:ph idx="1"/>
          </p:nvPr>
        </p:nvSpPr>
        <p:spPr>
          <a:noFill/>
        </p:spPr>
        <p:txBody>
          <a:bodyPr>
            <a:noAutofit/>
          </a:bodyPr>
          <a:lstStyle/>
          <a:p>
            <a:pPr eaLnBrk="1" hangingPunct="1">
              <a:lnSpc>
                <a:spcPct val="100000"/>
              </a:lnSpc>
              <a:spcBef>
                <a:spcPts val="600"/>
              </a:spcBef>
            </a:pPr>
            <a:r>
              <a:rPr lang="cs-CZ" altLang="de-DE" sz="1600" b="1" dirty="0">
                <a:solidFill>
                  <a:srgbClr val="004992"/>
                </a:solidFill>
              </a:rPr>
              <a:t>MOŽNÁ VYSVĚTLENÍ</a:t>
            </a:r>
          </a:p>
          <a:p>
            <a:pPr eaLnBrk="1" hangingPunct="1">
              <a:lnSpc>
                <a:spcPct val="100000"/>
              </a:lnSpc>
              <a:spcBef>
                <a:spcPts val="600"/>
              </a:spcBef>
            </a:pPr>
            <a:r>
              <a:rPr lang="cs-CZ" altLang="de-DE" sz="1600" b="1" dirty="0">
                <a:solidFill>
                  <a:srgbClr val="004992"/>
                </a:solidFill>
              </a:rPr>
              <a:t>Může za to</a:t>
            </a:r>
            <a:endParaRPr lang="de-DE" altLang="de-DE" sz="1600" b="1" dirty="0">
              <a:solidFill>
                <a:srgbClr val="004992"/>
              </a:solidFill>
            </a:endParaRPr>
          </a:p>
          <a:p>
            <a:pPr eaLnBrk="1" hangingPunct="1">
              <a:lnSpc>
                <a:spcPct val="100000"/>
              </a:lnSpc>
              <a:spcBef>
                <a:spcPts val="600"/>
              </a:spcBef>
            </a:pPr>
            <a:r>
              <a:rPr lang="de-DE" altLang="de-DE" sz="1600" b="1" dirty="0">
                <a:solidFill>
                  <a:srgbClr val="004992"/>
                </a:solidFill>
              </a:rPr>
              <a:t>... </a:t>
            </a:r>
            <a:r>
              <a:rPr lang="cs-CZ" altLang="de-DE" sz="1600" b="1" dirty="0">
                <a:solidFill>
                  <a:srgbClr val="004992"/>
                </a:solidFill>
              </a:rPr>
              <a:t>já sám/sama</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cs-CZ" altLang="de-DE" sz="1600" i="1" dirty="0">
                <a:solidFill>
                  <a:srgbClr val="333333"/>
                </a:solidFill>
              </a:rPr>
              <a:t>Faktory, které můžeme ovlivnit</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Moje uzdravování proběhlo úspěšně, protože jsem se hodně snažil</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Sama jsem si vybrala určité terapeutické metody</a:t>
            </a:r>
            <a:r>
              <a:rPr lang="de-DE" altLang="de-DE" sz="1600" dirty="0">
                <a:solidFill>
                  <a:srgbClr val="333333"/>
                </a:solidFill>
              </a:rPr>
              <a:t>, </a:t>
            </a:r>
            <a:r>
              <a:rPr lang="cs-CZ" altLang="de-DE" sz="1600" dirty="0">
                <a:solidFill>
                  <a:srgbClr val="333333"/>
                </a:solidFill>
              </a:rPr>
              <a:t>které mi pomohly se uzdravit</a:t>
            </a:r>
            <a:r>
              <a:rPr lang="de-DE" altLang="de-DE" sz="1600" dirty="0">
                <a:solidFill>
                  <a:srgbClr val="333333"/>
                </a:solidFill>
              </a:rPr>
              <a:t>.</a:t>
            </a:r>
          </a:p>
          <a:p>
            <a:pPr eaLnBrk="1" hangingPunct="1">
              <a:lnSpc>
                <a:spcPct val="100000"/>
              </a:lnSpc>
              <a:spcBef>
                <a:spcPts val="600"/>
              </a:spcBef>
            </a:pPr>
            <a:r>
              <a:rPr lang="de-DE" altLang="de-DE" sz="1600" i="1" dirty="0">
                <a:solidFill>
                  <a:srgbClr val="333333"/>
                </a:solidFill>
              </a:rPr>
              <a:t>(</a:t>
            </a:r>
            <a:r>
              <a:rPr lang="cs-CZ" altLang="de-DE" sz="1600" i="1" dirty="0">
                <a:solidFill>
                  <a:srgbClr val="333333"/>
                </a:solidFill>
              </a:rPr>
              <a:t>Neovlivnitelné faktory</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Myslím, že bych se uzdravila i bez léků nebo jiné terapie</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Uzdravil jsem se, protože mám vynikající genetickou výbavu</a:t>
            </a:r>
            <a:r>
              <a:rPr lang="de-DE" altLang="de-DE" sz="1600" dirty="0">
                <a:solidFill>
                  <a:srgbClr val="333333"/>
                </a:solidFill>
              </a:rPr>
              <a:t>.</a:t>
            </a:r>
          </a:p>
          <a:p>
            <a:pPr eaLnBrk="1" hangingPunct="1">
              <a:lnSpc>
                <a:spcPct val="100000"/>
              </a:lnSpc>
              <a:spcBef>
                <a:spcPts val="600"/>
              </a:spcBef>
              <a:buClr>
                <a:schemeClr val="tx1"/>
              </a:buClr>
            </a:pPr>
            <a:r>
              <a:rPr lang="de-DE" altLang="de-DE" sz="1600" b="1" dirty="0">
                <a:solidFill>
                  <a:srgbClr val="004992"/>
                </a:solidFill>
              </a:rPr>
              <a:t>... </a:t>
            </a:r>
            <a:r>
              <a:rPr lang="cs-CZ" altLang="de-DE" sz="1600" b="1" dirty="0">
                <a:solidFill>
                  <a:srgbClr val="004992"/>
                </a:solidFill>
              </a:rPr>
              <a:t>někdo jiný</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Lékaři a sestřičky v této léčebně mají výbornou úroveň</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Kdyby mě tak nepodporovala moje rodina, tak bych se tak dobře neuzdravila</a:t>
            </a:r>
            <a:r>
              <a:rPr lang="de-DE" altLang="de-DE" sz="1600" dirty="0">
                <a:solidFill>
                  <a:srgbClr val="333333"/>
                </a:solidFill>
              </a:rPr>
              <a:t>.</a:t>
            </a:r>
          </a:p>
          <a:p>
            <a:pPr eaLnBrk="1" hangingPunct="1">
              <a:lnSpc>
                <a:spcPct val="100000"/>
              </a:lnSpc>
              <a:spcBef>
                <a:spcPts val="600"/>
              </a:spcBef>
              <a:buClr>
                <a:schemeClr val="tx1"/>
              </a:buClr>
            </a:pPr>
            <a:r>
              <a:rPr lang="de-DE" altLang="de-DE" sz="1600" b="1" dirty="0">
                <a:solidFill>
                  <a:srgbClr val="004992"/>
                </a:solidFill>
              </a:rPr>
              <a:t>... </a:t>
            </a:r>
            <a:r>
              <a:rPr lang="cs-CZ" altLang="de-DE" sz="1600" b="1" dirty="0">
                <a:solidFill>
                  <a:srgbClr val="004992"/>
                </a:solidFill>
              </a:rPr>
              <a:t>situace nebo náhoda</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Měl jsem štěstí, že na mě měl personál více času, protože na oddělení bylo zrovna málo</a:t>
            </a:r>
            <a:br>
              <a:rPr lang="en-US" altLang="de-DE" sz="1600" dirty="0">
                <a:solidFill>
                  <a:srgbClr val="333333"/>
                </a:solidFill>
              </a:rPr>
            </a:br>
            <a:r>
              <a:rPr lang="cs-CZ" altLang="de-DE" sz="1600" dirty="0">
                <a:solidFill>
                  <a:srgbClr val="333333"/>
                </a:solidFill>
              </a:rPr>
              <a:t>pacientů</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cs-CZ" altLang="de-DE" sz="1600" dirty="0">
                <a:solidFill>
                  <a:srgbClr val="333333"/>
                </a:solidFill>
              </a:rPr>
              <a:t>Uzdravila jsem, protože mi zabraly léky</a:t>
            </a:r>
            <a:r>
              <a:rPr lang="de-DE" altLang="de-DE" sz="1600" dirty="0">
                <a:solidFill>
                  <a:srgbClr val="333333"/>
                </a:solidFill>
              </a:rPr>
              <a:t>.</a:t>
            </a:r>
            <a:endParaRPr lang="en-US" altLang="de-DE"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Pozor: jednostranná vysvětlení!</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855733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5"/>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Byli jste propuštěni z léčebny téměř bez jakýchkoli příznaků.</a:t>
            </a:r>
            <a:endParaRPr lang="en-US" altLang="de-DE" sz="3600" dirty="0">
              <a:latin typeface="+mn-lt"/>
              <a:ea typeface="+mn-ea"/>
              <a:cs typeface="+mn-cs"/>
            </a:endParaRPr>
          </a:p>
        </p:txBody>
      </p:sp>
      <p:sp>
        <p:nvSpPr>
          <p:cNvPr id="4" name="Content Placeholder 3"/>
          <p:cNvSpPr>
            <a:spLocks noGrp="1"/>
          </p:cNvSpPr>
          <p:nvPr>
            <p:ph idx="1"/>
          </p:nvPr>
        </p:nvSpPr>
        <p:spPr>
          <a:xfrm>
            <a:off x="408955" y="2204864"/>
            <a:ext cx="7772400" cy="4248000"/>
          </a:xfrm>
        </p:spPr>
        <p:txBody>
          <a:bodyPr/>
          <a:lstStyle/>
          <a:p>
            <a:pPr lvl="0" defTabSz="914400" fontAlgn="base"/>
            <a:r>
              <a:rPr lang="cs-CZ" altLang="de-DE" sz="2400">
                <a:solidFill>
                  <a:srgbClr val="333333"/>
                </a:solidFill>
              </a:rPr>
              <a:t>Zkuste teď prosím najít nějaká vysvětlení, která berou v úvahu více možných příčin </a:t>
            </a:r>
            <a:r>
              <a:rPr lang="en-US" altLang="de-DE" sz="2400" dirty="0">
                <a:solidFill>
                  <a:srgbClr val="333333"/>
                </a:solidFill>
              </a:rPr>
              <a:t>(</a:t>
            </a:r>
            <a:r>
              <a:rPr lang="cs-CZ" altLang="de-DE" sz="2400" dirty="0">
                <a:solidFill>
                  <a:srgbClr val="333333"/>
                </a:solidFill>
              </a:rPr>
              <a:t>tedy jak druhé lidi, tak situaci </a:t>
            </a:r>
            <a:r>
              <a:rPr lang="en-US" altLang="de-DE" sz="2400" dirty="0">
                <a:solidFill>
                  <a:srgbClr val="333333"/>
                </a:solidFill>
              </a:rPr>
              <a:t>&amp; </a:t>
            </a:r>
            <a:r>
              <a:rPr lang="cs-CZ" altLang="de-DE" sz="2400" dirty="0">
                <a:solidFill>
                  <a:srgbClr val="333333"/>
                </a:solidFill>
              </a:rPr>
              <a:t>sebe sama</a:t>
            </a:r>
            <a:r>
              <a:rPr lang="en-US" altLang="de-DE" sz="2400" dirty="0">
                <a:solidFill>
                  <a:srgbClr val="333333"/>
                </a:solidFill>
              </a:rPr>
              <a:t>)</a:t>
            </a:r>
            <a:r>
              <a:rPr lang="cs-CZ" altLang="de-DE" sz="2400" dirty="0">
                <a:solidFill>
                  <a:srgbClr val="333333"/>
                </a:solidFill>
              </a:rPr>
              <a:t>.</a:t>
            </a:r>
          </a:p>
          <a:p>
            <a:pPr lvl="0" defTabSz="914400" fontAlgn="base"/>
            <a:r>
              <a:rPr lang="de-DE" altLang="de-DE" sz="2400" dirty="0">
                <a:solidFill>
                  <a:srgbClr val="333333"/>
                </a:solidFill>
              </a:rPr>
              <a:t>???</a:t>
            </a:r>
          </a:p>
          <a:p>
            <a:pPr lvl="0" defTabSz="914400" fontAlgn="base"/>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13"/>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Byli jste propuštěni z léčebny téměř bez jakýchkoli příznaků.</a:t>
            </a:r>
            <a:endParaRPr lang="en-US" altLang="de-DE" sz="3600" dirty="0">
              <a:latin typeface="+mn-lt"/>
              <a:ea typeface="+mn-ea"/>
              <a:cs typeface="+mn-cs"/>
            </a:endParaRPr>
          </a:p>
        </p:txBody>
      </p:sp>
      <p:sp>
        <p:nvSpPr>
          <p:cNvPr id="4" name="Content Placeholder 3"/>
          <p:cNvSpPr>
            <a:spLocks noGrp="1"/>
          </p:cNvSpPr>
          <p:nvPr>
            <p:ph idx="1"/>
          </p:nvPr>
        </p:nvSpPr>
        <p:spPr>
          <a:xfrm>
            <a:off x="408955" y="2204864"/>
            <a:ext cx="7772400" cy="4248000"/>
          </a:xfrm>
        </p:spPr>
        <p:txBody>
          <a:bodyPr/>
          <a:lstStyle/>
          <a:p>
            <a:pPr lvl="0" defTabSz="914400" fontAlgn="base"/>
            <a:r>
              <a:rPr lang="cs-CZ" altLang="de-DE" sz="2400" dirty="0">
                <a:solidFill>
                  <a:srgbClr val="333333"/>
                </a:solidFill>
              </a:rPr>
              <a:t>Zkuste teď prosím najít nějaká vysvětlení, která berou v úvahu více možných příčin </a:t>
            </a:r>
            <a:r>
              <a:rPr lang="en-US" altLang="de-DE" sz="2400" dirty="0">
                <a:solidFill>
                  <a:srgbClr val="333333"/>
                </a:solidFill>
              </a:rPr>
              <a:t>(</a:t>
            </a:r>
            <a:r>
              <a:rPr lang="cs-CZ" altLang="de-DE" sz="2400" dirty="0">
                <a:solidFill>
                  <a:srgbClr val="333333"/>
                </a:solidFill>
              </a:rPr>
              <a:t>tedy jak druhé lidi, tak situaci </a:t>
            </a:r>
            <a:r>
              <a:rPr lang="en-US" altLang="de-DE" sz="2400" dirty="0">
                <a:solidFill>
                  <a:srgbClr val="333333"/>
                </a:solidFill>
              </a:rPr>
              <a:t>&amp; </a:t>
            </a:r>
            <a:r>
              <a:rPr lang="cs-CZ" altLang="de-DE" sz="2400" dirty="0">
                <a:solidFill>
                  <a:srgbClr val="333333"/>
                </a:solidFill>
              </a:rPr>
              <a:t>sebe sama</a:t>
            </a:r>
            <a:r>
              <a:rPr lang="en-US" altLang="de-DE" sz="2400" dirty="0">
                <a:solidFill>
                  <a:srgbClr val="333333"/>
                </a:solidFill>
              </a:rPr>
              <a:t>)</a:t>
            </a:r>
            <a:r>
              <a:rPr lang="cs-CZ" altLang="de-DE" sz="2400" dirty="0">
                <a:solidFill>
                  <a:srgbClr val="333333"/>
                </a:solidFill>
              </a:rPr>
              <a:t>.</a:t>
            </a:r>
          </a:p>
          <a:p>
            <a:pPr marL="342900" lvl="0" indent="-342900">
              <a:buClr>
                <a:srgbClr val="333333"/>
              </a:buClr>
              <a:buFont typeface="WingDings"/>
              <a:buChar char=""/>
            </a:pPr>
            <a:r>
              <a:rPr lang="cs-CZ" altLang="de-DE" sz="2400">
                <a:solidFill>
                  <a:srgbClr val="333333"/>
                </a:solidFill>
              </a:rPr>
              <a:t>“Jak </a:t>
            </a:r>
            <a:r>
              <a:rPr lang="cs-CZ" altLang="de-DE" sz="2400" dirty="0">
                <a:solidFill>
                  <a:srgbClr val="333333"/>
                </a:solidFill>
              </a:rPr>
              <a:t>podpora mé rodiny, tak přístup lékařů a léky, které jsem užíval – to všechno přispělo k tomu, že jsem se uzdravil. A navíc, určitě na tom mám svůj podíl i já sám, protože jsem se opravdu snažil a aktivně jsem se zapojil do procesu </a:t>
            </a:r>
            <a:r>
              <a:rPr lang="cs-CZ" altLang="de-DE" sz="2400">
                <a:solidFill>
                  <a:srgbClr val="333333"/>
                </a:solidFill>
              </a:rPr>
              <a:t>léčení.</a:t>
            </a:r>
            <a:r>
              <a:rPr lang="en-US" altLang="de-DE" sz="2400">
                <a:solidFill>
                  <a:srgbClr val="333333"/>
                </a:solidFill>
              </a:rPr>
              <a:t>”</a:t>
            </a:r>
            <a:endParaRPr lang="de-DE" altLang="de-DE" sz="2400" dirty="0">
              <a:solidFill>
                <a:srgbClr val="333333"/>
              </a:solidFill>
            </a:endParaRPr>
          </a:p>
          <a:p>
            <a:pPr marL="342900" lvl="0" indent="-342900">
              <a:buClr>
                <a:srgbClr val="333333"/>
              </a:buClr>
              <a:buFont typeface="WingDings"/>
              <a:buChar char=""/>
            </a:pPr>
            <a:r>
              <a:rPr lang="cs-CZ" altLang="de-DE" sz="2400">
                <a:solidFill>
                  <a:srgbClr val="333333"/>
                </a:solidFill>
              </a:rPr>
              <a:t>“Opravdu </a:t>
            </a:r>
            <a:r>
              <a:rPr lang="cs-CZ" altLang="de-DE" sz="2400" dirty="0">
                <a:solidFill>
                  <a:srgbClr val="333333"/>
                </a:solidFill>
              </a:rPr>
              <a:t>jsem se chtěla uzdravit a tak jsem se aktivně účastnila skupinové terapie, kterou dobře vedli naši </a:t>
            </a:r>
            <a:r>
              <a:rPr lang="cs-CZ" altLang="de-DE" sz="2400">
                <a:solidFill>
                  <a:srgbClr val="333333"/>
                </a:solidFill>
              </a:rPr>
              <a:t>terapeuti</a:t>
            </a:r>
            <a:r>
              <a:rPr lang="de-DE" altLang="de-DE" sz="2400">
                <a:solidFill>
                  <a:srgbClr val="333333"/>
                </a:solidFill>
              </a:rPr>
              <a:t>.</a:t>
            </a:r>
            <a:r>
              <a:rPr lang="en-US"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negativních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1842381968"/>
              </p:ext>
            </p:extLst>
          </p:nvPr>
        </p:nvGraphicFramePr>
        <p:xfrm>
          <a:off x="408955" y="4293096"/>
          <a:ext cx="11376000" cy="2377440"/>
        </p:xfrm>
        <a:graphic>
          <a:graphicData uri="http://schemas.openxmlformats.org/drawingml/2006/table">
            <a:tbl>
              <a:tblPr firstRow="1" bandRow="1">
                <a:tableStyleId>{21E4AEA4-8DFA-4A89-87EB-49C32662AFE0}</a:tableStyleId>
              </a:tblPr>
              <a:tblGrid>
                <a:gridCol w="4536504">
                  <a:extLst>
                    <a:ext uri="{9D8B030D-6E8A-4147-A177-3AD203B41FA5}">
                      <a16:colId xmlns:a16="http://schemas.microsoft.com/office/drawing/2014/main" val="20000"/>
                    </a:ext>
                  </a:extLst>
                </a:gridCol>
                <a:gridCol w="6839496">
                  <a:extLst>
                    <a:ext uri="{9D8B030D-6E8A-4147-A177-3AD203B41FA5}">
                      <a16:colId xmlns:a16="http://schemas.microsoft.com/office/drawing/2014/main" val="20001"/>
                    </a:ext>
                  </a:extLst>
                </a:gridCol>
              </a:tblGrid>
              <a:tr h="1188720">
                <a:tc>
                  <a:txBody>
                    <a:bodyPr/>
                    <a:lstStyle/>
                    <a:p>
                      <a:pPr marL="90805">
                        <a:lnSpc>
                          <a:spcPct val="100000"/>
                        </a:lnSpc>
                        <a:spcBef>
                          <a:spcPts val="355"/>
                        </a:spcBef>
                      </a:pPr>
                      <a:r>
                        <a:rPr lang="en-US" sz="2000" b="1" i="0" u="none" spc="-5" dirty="0" err="1">
                          <a:solidFill>
                            <a:srgbClr val="333333"/>
                          </a:solidFill>
                          <a:latin typeface="Calibri Light"/>
                          <a:cs typeface="Verdana"/>
                        </a:rPr>
                        <a:t>Vysvětlení</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Můžu</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za</a:t>
                      </a:r>
                      <a:r>
                        <a:rPr lang="en-US" sz="2000" b="1" i="0" u="none" spc="-5" dirty="0">
                          <a:solidFill>
                            <a:srgbClr val="333333"/>
                          </a:solidFill>
                          <a:latin typeface="Calibri Light"/>
                          <a:cs typeface="Verdana"/>
                        </a:rPr>
                        <a:t> to </a:t>
                      </a:r>
                      <a:r>
                        <a:rPr lang="en-US" sz="2000" b="1" i="0" u="none" spc="-5" dirty="0" err="1">
                          <a:solidFill>
                            <a:srgbClr val="333333"/>
                          </a:solidFill>
                          <a:latin typeface="Calibri Light"/>
                          <a:cs typeface="Verdana"/>
                        </a:rPr>
                        <a:t>já</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sám</a:t>
                      </a:r>
                      <a:endParaRPr lang="en-US" sz="2000" b="1" i="0" u="none" spc="-5" dirty="0">
                        <a:solidFill>
                          <a:srgbClr val="333333"/>
                        </a:solidFill>
                        <a:latin typeface="Calibri Light"/>
                        <a:cs typeface="Verdana"/>
                      </a:endParaRPr>
                    </a:p>
                    <a:p>
                      <a:pPr marL="90805">
                        <a:lnSpc>
                          <a:spcPct val="100000"/>
                        </a:lnSpc>
                        <a:spcBef>
                          <a:spcPts val="355"/>
                        </a:spcBef>
                      </a:pPr>
                      <a:r>
                        <a:rPr lang="en-US" sz="2000" b="0" i="0" u="none" spc="-5" dirty="0">
                          <a:solidFill>
                            <a:srgbClr val="333333"/>
                          </a:solidFill>
                          <a:latin typeface="Calibri Light"/>
                          <a:cs typeface="Verdana"/>
                        </a:rPr>
                        <a:t>(</a:t>
                      </a:r>
                      <a:r>
                        <a:rPr lang="en-US" sz="2000" b="0" i="0" u="none" spc="-5" dirty="0" err="1">
                          <a:solidFill>
                            <a:srgbClr val="333333"/>
                          </a:solidFill>
                          <a:latin typeface="Calibri Light"/>
                          <a:cs typeface="Verdana"/>
                        </a:rPr>
                        <a:t>např</a:t>
                      </a:r>
                      <a:r>
                        <a:rPr lang="en-US" sz="2000" b="0" i="0" u="none" spc="-5">
                          <a:solidFill>
                            <a:srgbClr val="333333"/>
                          </a:solidFill>
                          <a:latin typeface="Calibri Light"/>
                          <a:cs typeface="Verdana"/>
                        </a:rPr>
                        <a:t>. “Měl </a:t>
                      </a:r>
                      <a:r>
                        <a:rPr lang="en-US" sz="2000" b="0" i="0" u="none" spc="-5" dirty="0" err="1">
                          <a:solidFill>
                            <a:srgbClr val="333333"/>
                          </a:solidFill>
                          <a:latin typeface="Calibri Light"/>
                          <a:cs typeface="Verdana"/>
                        </a:rPr>
                        <a:t>jsem</a:t>
                      </a:r>
                      <a:r>
                        <a:rPr lang="en-US" sz="2000" b="0" i="0" u="none" spc="-5" dirty="0">
                          <a:solidFill>
                            <a:srgbClr val="333333"/>
                          </a:solidFill>
                          <a:latin typeface="Calibri Light"/>
                          <a:cs typeface="Verdana"/>
                        </a:rPr>
                        <a:t> se </a:t>
                      </a:r>
                      <a:r>
                        <a:rPr lang="en-US" sz="2000" b="0" i="0" u="none" spc="-5" dirty="0" err="1">
                          <a:solidFill>
                            <a:srgbClr val="333333"/>
                          </a:solidFill>
                          <a:latin typeface="Calibri Light"/>
                          <a:cs typeface="Verdana"/>
                        </a:rPr>
                        <a:t>víc</a:t>
                      </a:r>
                      <a:r>
                        <a:rPr lang="en-US" sz="2000" b="0" i="0" u="none" spc="-5" dirty="0">
                          <a:solidFill>
                            <a:srgbClr val="333333"/>
                          </a:solidFill>
                          <a:latin typeface="Calibri Light"/>
                          <a:cs typeface="Verdana"/>
                        </a:rPr>
                        <a:t> </a:t>
                      </a:r>
                      <a:r>
                        <a:rPr lang="en-US" sz="2000" b="0" i="0" u="none" spc="-5" err="1">
                          <a:solidFill>
                            <a:srgbClr val="333333"/>
                          </a:solidFill>
                          <a:latin typeface="Calibri Light"/>
                          <a:cs typeface="Verdana"/>
                        </a:rPr>
                        <a:t>učit</a:t>
                      </a:r>
                      <a:r>
                        <a:rPr lang="en-US" sz="2000" b="0" i="0" u="none" spc="-5">
                          <a:solidFill>
                            <a:srgbClr val="333333"/>
                          </a:solidFill>
                          <a:latin typeface="Calibri Light"/>
                          <a:cs typeface="Verdana"/>
                        </a:rPr>
                        <a:t>!”) </a:t>
                      </a:r>
                      <a:r>
                        <a:rPr lang="en-US"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n-US" sz="2000" b="1" i="0" u="none" spc="-5" err="1">
                          <a:solidFill>
                            <a:srgbClr val="333333"/>
                          </a:solidFill>
                          <a:latin typeface="Calibri Light"/>
                          <a:cs typeface="Verdana"/>
                        </a:rPr>
                        <a:t>Nevýhody</a:t>
                      </a:r>
                      <a:r>
                        <a:rPr lang="en-US" sz="2000" b="1" i="0" u="none" spc="-5">
                          <a:solidFill>
                            <a:srgbClr val="333333"/>
                          </a:solidFill>
                          <a:latin typeface="Calibri Light"/>
                          <a:cs typeface="Verdana"/>
                        </a:rPr>
                        <a:t>:</a:t>
                      </a:r>
                      <a:r>
                        <a:rPr lang="en-US" sz="2000" b="0" i="0" u="none" spc="-5">
                          <a:solidFill>
                            <a:srgbClr val="333333"/>
                          </a:solidFill>
                          <a:latin typeface="Calibri Light"/>
                          <a:cs typeface="Verdana"/>
                        </a:rPr>
                        <a:t> </a:t>
                      </a:r>
                      <a:r>
                        <a:rPr lang="en-US" sz="2000" b="0" i="0" u="none" spc="-5">
                          <a:solidFill>
                            <a:srgbClr val="004992"/>
                          </a:solidFill>
                          <a:latin typeface="Calibri Light"/>
                          <a:cs typeface="Verdana"/>
                        </a:rPr>
                        <a:t>???</a:t>
                      </a:r>
                      <a:r>
                        <a:rPr lang="en-US" sz="2000" b="0" i="0" u="none" spc="-5">
                          <a:solidFill>
                            <a:srgbClr val="FFFFFF"/>
                          </a:solidFill>
                          <a:latin typeface="Calibri Light"/>
                          <a:cs typeface="Verdana"/>
                        </a:rPr>
                        <a:t> </a:t>
                      </a:r>
                      <a:r>
                        <a:rPr lang="en-US" sz="2000" b="0" i="0" u="none" spc="-5" dirty="0" err="1">
                          <a:solidFill>
                            <a:srgbClr val="FFFFFF"/>
                          </a:solidFill>
                          <a:latin typeface="Calibri Light"/>
                          <a:cs typeface="Verdana"/>
                        </a:rPr>
                        <a:t>Snižuje</a:t>
                      </a:r>
                      <a:r>
                        <a:rPr lang="en-US" sz="2000" b="0" i="0" u="none" spc="-5" dirty="0">
                          <a:solidFill>
                            <a:srgbClr val="FFFFFF"/>
                          </a:solidFill>
                          <a:latin typeface="Calibri Light"/>
                          <a:cs typeface="Verdana"/>
                        </a:rPr>
                        <a:t> </a:t>
                      </a:r>
                      <a:r>
                        <a:rPr lang="en-US" sz="2000" b="0" i="0" u="none" spc="-5" dirty="0" err="1">
                          <a:solidFill>
                            <a:srgbClr val="FFFFFF"/>
                          </a:solidFill>
                          <a:latin typeface="Calibri Light"/>
                          <a:cs typeface="Verdana"/>
                        </a:rPr>
                        <a:t>sebevědomí</a:t>
                      </a:r>
                      <a:r>
                        <a:rPr lang="en-US" sz="2000" b="0" i="0" u="none" spc="-5" dirty="0">
                          <a:solidFill>
                            <a:srgbClr val="FFFFFF"/>
                          </a:solidFill>
                          <a:latin typeface="Calibri Light"/>
                          <a:cs typeface="Verdana"/>
                        </a:rPr>
                        <a:t>.</a:t>
                      </a:r>
                    </a:p>
                    <a:p>
                      <a:pPr marL="92075">
                        <a:lnSpc>
                          <a:spcPct val="100000"/>
                        </a:lnSpc>
                        <a:spcBef>
                          <a:spcPts val="1200"/>
                        </a:spcBef>
                      </a:pPr>
                      <a:r>
                        <a:rPr lang="en-US" sz="2000" b="1" i="0" u="none" spc="-5" err="1">
                          <a:solidFill>
                            <a:srgbClr val="333333"/>
                          </a:solidFill>
                          <a:latin typeface="Calibri Light"/>
                          <a:cs typeface="Verdana"/>
                        </a:rPr>
                        <a:t>Výhody</a:t>
                      </a:r>
                      <a:r>
                        <a:rPr lang="en-US" sz="2000" b="1" i="0" u="none" spc="-5">
                          <a:solidFill>
                            <a:srgbClr val="333333"/>
                          </a:solidFill>
                          <a:latin typeface="Calibri Light"/>
                          <a:cs typeface="Verdana"/>
                        </a:rPr>
                        <a:t>:</a:t>
                      </a:r>
                      <a:r>
                        <a:rPr lang="en-US" sz="2000" b="0" i="0" u="none" spc="-5">
                          <a:solidFill>
                            <a:srgbClr val="333333"/>
                          </a:solidFill>
                          <a:latin typeface="Calibri Light"/>
                          <a:cs typeface="Verdana"/>
                        </a:rPr>
                        <a:t> </a:t>
                      </a:r>
                      <a:r>
                        <a:rPr lang="en-US" sz="2000" b="0" i="0" u="none" spc="-5">
                          <a:solidFill>
                            <a:srgbClr val="004992"/>
                          </a:solidFill>
                          <a:latin typeface="Calibri Light"/>
                          <a:cs typeface="Verdana"/>
                        </a:rPr>
                        <a:t>???</a:t>
                      </a:r>
                      <a:r>
                        <a:rPr lang="en-US" sz="2000" b="0" i="0" u="none" spc="-5">
                          <a:solidFill>
                            <a:srgbClr val="FFFFFF"/>
                          </a:solidFill>
                          <a:latin typeface="Calibri Light"/>
                          <a:cs typeface="Verdana"/>
                        </a:rPr>
                        <a:t> </a:t>
                      </a:r>
                      <a:r>
                        <a:rPr lang="en-US" sz="2000" b="0" i="0" u="none" spc="-5" dirty="0" err="1">
                          <a:solidFill>
                            <a:srgbClr val="FFFFFF"/>
                          </a:solidFill>
                          <a:latin typeface="Calibri Light"/>
                          <a:cs typeface="Verdana"/>
                        </a:rPr>
                        <a:t>Přiznat</a:t>
                      </a:r>
                      <a:r>
                        <a:rPr lang="en-US" sz="2000" b="0" i="0" u="none" spc="-5" dirty="0">
                          <a:solidFill>
                            <a:srgbClr val="FFFFFF"/>
                          </a:solidFill>
                          <a:latin typeface="Calibri Light"/>
                          <a:cs typeface="Verdana"/>
                        </a:rPr>
                        <a:t> </a:t>
                      </a:r>
                      <a:r>
                        <a:rPr lang="en-US" sz="2000" b="0" i="0" u="none" spc="-5" dirty="0" err="1">
                          <a:solidFill>
                            <a:srgbClr val="FFFFFF"/>
                          </a:solidFill>
                          <a:latin typeface="Calibri Light"/>
                          <a:cs typeface="Verdana"/>
                        </a:rPr>
                        <a:t>vlastní</a:t>
                      </a:r>
                      <a:r>
                        <a:rPr lang="en-US" sz="2000" b="0" i="0" u="none" spc="-5" dirty="0">
                          <a:solidFill>
                            <a:srgbClr val="FFFFFF"/>
                          </a:solidFill>
                          <a:latin typeface="Calibri Light"/>
                          <a:cs typeface="Verdana"/>
                        </a:rPr>
                        <a:t> </a:t>
                      </a:r>
                      <a:r>
                        <a:rPr lang="en-US" sz="2000" b="0" i="0" u="none" spc="-5" dirty="0" err="1">
                          <a:solidFill>
                            <a:srgbClr val="FFFFFF"/>
                          </a:solidFill>
                          <a:latin typeface="Calibri Light"/>
                          <a:cs typeface="Verdana"/>
                        </a:rPr>
                        <a:t>odpovědnost</a:t>
                      </a:r>
                      <a:r>
                        <a:rPr lang="en-US" sz="2000" b="0" i="0" u="none" spc="-5" dirty="0">
                          <a:solidFill>
                            <a:srgbClr val="FFFFFF"/>
                          </a:solidFill>
                          <a:latin typeface="Calibri Light"/>
                          <a:cs typeface="Verdana"/>
                        </a:rPr>
                        <a:t> je </a:t>
                      </a:r>
                      <a:r>
                        <a:rPr lang="en-US" sz="2000" b="0" i="0" u="none" spc="-5" dirty="0" err="1">
                          <a:solidFill>
                            <a:srgbClr val="FFFFFF"/>
                          </a:solidFill>
                          <a:latin typeface="Calibri Light"/>
                          <a:cs typeface="Verdana"/>
                        </a:rPr>
                        <a:t>považováno</a:t>
                      </a:r>
                      <a:r>
                        <a:rPr lang="en-US" sz="2000" b="0" i="0" u="none" spc="-5" dirty="0">
                          <a:solidFill>
                            <a:srgbClr val="FFFFFF"/>
                          </a:solidFill>
                          <a:latin typeface="Calibri Light"/>
                          <a:cs typeface="Verdana"/>
                        </a:rPr>
                        <a:t> </a:t>
                      </a:r>
                      <a:r>
                        <a:rPr lang="en-US" sz="2000" b="0" i="0" u="none" spc="-5" dirty="0" err="1">
                          <a:solidFill>
                            <a:srgbClr val="FFFFFF"/>
                          </a:solidFill>
                          <a:latin typeface="Calibri Light"/>
                          <a:cs typeface="Verdana"/>
                        </a:rPr>
                        <a:t>za</a:t>
                      </a:r>
                      <a:r>
                        <a:rPr lang="en-US" sz="2000" b="0" i="0" u="none" spc="-5" dirty="0">
                          <a:solidFill>
                            <a:srgbClr val="FFFFFF"/>
                          </a:solidFill>
                          <a:latin typeface="Calibri Light"/>
                          <a:cs typeface="Verdana"/>
                        </a:rPr>
                        <a:t> </a:t>
                      </a:r>
                      <a:r>
                        <a:rPr lang="en-US" sz="2000" b="0" i="0" u="none" spc="-5" dirty="0" err="1">
                          <a:solidFill>
                            <a:srgbClr val="FFFFFF"/>
                          </a:solidFill>
                          <a:latin typeface="Calibri Light"/>
                          <a:cs typeface="Verdana"/>
                        </a:rPr>
                        <a:t>čestné</a:t>
                      </a:r>
                      <a:r>
                        <a:rPr lang="en-US" sz="2000" b="0" i="0" u="none" spc="-5" dirty="0">
                          <a:solidFill>
                            <a:srgbClr val="FFFFFF"/>
                          </a:solidFill>
                          <a:latin typeface="Calibri Light"/>
                          <a:cs typeface="Verdana"/>
                        </a:rPr>
                        <a:t> a </a:t>
                      </a:r>
                      <a:r>
                        <a:rPr lang="en-US" sz="2000" b="0" i="0" u="none" spc="-5" dirty="0" err="1">
                          <a:solidFill>
                            <a:srgbClr val="FFFFFF"/>
                          </a:solidFill>
                          <a:latin typeface="Calibri Light"/>
                          <a:cs typeface="Verdana"/>
                        </a:rPr>
                        <a:t>odvážné</a:t>
                      </a:r>
                      <a:r>
                        <a:rPr lang="en-US" sz="2000" b="0" i="0" u="none" spc="-5" dirty="0">
                          <a:solidFill>
                            <a:srgbClr val="FFFFFF"/>
                          </a:solidFill>
                          <a:latin typeface="Calibri Light"/>
                          <a:cs typeface="Verdana"/>
                        </a:rPr>
                        <a:t>.</a:t>
                      </a:r>
                      <a:endParaRPr sz="2000" b="0" i="0" u="none" dirty="0">
                        <a:solidFill>
                          <a:srgbClr val="FFFFFF"/>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90805" marR="203835">
                        <a:lnSpc>
                          <a:spcPct val="108800"/>
                        </a:lnSpc>
                        <a:spcBef>
                          <a:spcPts val="165"/>
                        </a:spcBef>
                      </a:pPr>
                      <a:r>
                        <a:rPr lang="en-US" sz="2000" b="1" i="0" u="none" spc="-5" dirty="0" err="1">
                          <a:solidFill>
                            <a:srgbClr val="333333"/>
                          </a:solidFill>
                          <a:latin typeface="Calibri Light"/>
                          <a:cs typeface="Verdana"/>
                        </a:rPr>
                        <a:t>Vysvětlení</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Můžou</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za</a:t>
                      </a:r>
                      <a:r>
                        <a:rPr lang="en-US" sz="2000" b="1" i="0" u="none" spc="-5" dirty="0">
                          <a:solidFill>
                            <a:srgbClr val="333333"/>
                          </a:solidFill>
                          <a:latin typeface="Calibri Light"/>
                          <a:cs typeface="Verdana"/>
                        </a:rPr>
                        <a:t> to </a:t>
                      </a:r>
                      <a:r>
                        <a:rPr lang="en-US" sz="2000" b="1" i="0" u="none" spc="-5" dirty="0" err="1">
                          <a:solidFill>
                            <a:srgbClr val="333333"/>
                          </a:solidFill>
                          <a:latin typeface="Calibri Light"/>
                          <a:cs typeface="Verdana"/>
                        </a:rPr>
                        <a:t>jiní</a:t>
                      </a:r>
                      <a:r>
                        <a:rPr lang="en-US" sz="2000" b="1" i="0" u="none" spc="-5" dirty="0">
                          <a:solidFill>
                            <a:srgbClr val="333333"/>
                          </a:solidFill>
                          <a:latin typeface="Calibri Light"/>
                          <a:cs typeface="Verdana"/>
                        </a:rPr>
                        <a:t>/</a:t>
                      </a:r>
                      <a:r>
                        <a:rPr lang="en-US" sz="2000" b="1" i="0" u="none" spc="-5" dirty="0" err="1">
                          <a:solidFill>
                            <a:srgbClr val="333333"/>
                          </a:solidFill>
                          <a:latin typeface="Calibri Light"/>
                          <a:cs typeface="Verdana"/>
                        </a:rPr>
                        <a:t>situace</a:t>
                      </a:r>
                      <a:endParaRPr lang="en-US" sz="2000" b="1" i="0" u="none" spc="-5" dirty="0">
                        <a:solidFill>
                          <a:srgbClr val="333333"/>
                        </a:solidFill>
                        <a:latin typeface="Calibri Light"/>
                        <a:cs typeface="Verdana"/>
                      </a:endParaRPr>
                    </a:p>
                    <a:p>
                      <a:pPr marL="90805" marR="203835">
                        <a:lnSpc>
                          <a:spcPct val="108800"/>
                        </a:lnSpc>
                        <a:spcBef>
                          <a:spcPts val="165"/>
                        </a:spcBef>
                      </a:pPr>
                      <a:r>
                        <a:rPr lang="en-US" sz="2000" b="0" i="0" u="none" spc="-5" dirty="0">
                          <a:solidFill>
                            <a:srgbClr val="333333"/>
                          </a:solidFill>
                          <a:latin typeface="Calibri Light"/>
                          <a:cs typeface="Verdana"/>
                        </a:rPr>
                        <a:t>(</a:t>
                      </a:r>
                      <a:r>
                        <a:rPr lang="en-US" sz="2000" b="0" i="0" u="none" spc="-5" dirty="0" err="1">
                          <a:solidFill>
                            <a:srgbClr val="333333"/>
                          </a:solidFill>
                          <a:latin typeface="Calibri Light"/>
                          <a:cs typeface="Verdana"/>
                        </a:rPr>
                        <a:t>např</a:t>
                      </a:r>
                      <a:r>
                        <a:rPr lang="en-US" sz="2000" b="0" i="0" u="none" spc="-5">
                          <a:solidFill>
                            <a:srgbClr val="333333"/>
                          </a:solidFill>
                          <a:latin typeface="Calibri Light"/>
                          <a:cs typeface="Verdana"/>
                        </a:rPr>
                        <a:t>. “Učitel </a:t>
                      </a:r>
                      <a:r>
                        <a:rPr lang="en-US" sz="2000" b="0" i="0" u="none" spc="-5" dirty="0">
                          <a:solidFill>
                            <a:srgbClr val="333333"/>
                          </a:solidFill>
                          <a:latin typeface="Calibri Light"/>
                          <a:cs typeface="Verdana"/>
                        </a:rPr>
                        <a:t>je </a:t>
                      </a:r>
                      <a:r>
                        <a:rPr lang="en-US" sz="2000" b="0" i="0" u="none" spc="-5" dirty="0" err="1">
                          <a:solidFill>
                            <a:srgbClr val="333333"/>
                          </a:solidFill>
                          <a:latin typeface="Calibri Light"/>
                          <a:cs typeface="Verdana"/>
                        </a:rPr>
                        <a:t>hlupák</a:t>
                      </a:r>
                      <a:r>
                        <a:rPr lang="en-US" sz="2000" b="0" i="0" u="none" spc="-5" dirty="0">
                          <a:solidFill>
                            <a:srgbClr val="333333"/>
                          </a:solidFill>
                          <a:latin typeface="Calibri Light"/>
                          <a:cs typeface="Verdana"/>
                        </a:rPr>
                        <a:t> a </a:t>
                      </a:r>
                      <a:r>
                        <a:rPr lang="en-US" sz="2000" b="0" i="0" u="none" spc="-5" dirty="0" err="1">
                          <a:solidFill>
                            <a:srgbClr val="333333"/>
                          </a:solidFill>
                          <a:latin typeface="Calibri Light"/>
                          <a:cs typeface="Verdana"/>
                        </a:rPr>
                        <a:t>zasedl</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si</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na</a:t>
                      </a:r>
                      <a:r>
                        <a:rPr lang="en-US" sz="2000" b="0" i="0" u="none" spc="-5" dirty="0">
                          <a:solidFill>
                            <a:srgbClr val="333333"/>
                          </a:solidFill>
                          <a:latin typeface="Calibri Light"/>
                          <a:cs typeface="Verdana"/>
                        </a:rPr>
                        <a:t> </a:t>
                      </a:r>
                      <a:r>
                        <a:rPr lang="en-US" sz="2000" b="0" i="0" u="none" spc="-5" err="1">
                          <a:solidFill>
                            <a:srgbClr val="333333"/>
                          </a:solidFill>
                          <a:latin typeface="Calibri Light"/>
                          <a:cs typeface="Verdana"/>
                        </a:rPr>
                        <a:t>mě</a:t>
                      </a:r>
                      <a:r>
                        <a:rPr lang="en-US" sz="2000" b="0" i="0" u="none" spc="-5">
                          <a:solidFill>
                            <a:srgbClr val="333333"/>
                          </a:solidFill>
                          <a:latin typeface="Calibri Light"/>
                          <a:cs typeface="Verdana"/>
                        </a:rPr>
                        <a:t>.”) </a:t>
                      </a:r>
                      <a:r>
                        <a:rPr lang="en-US"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n-US" sz="2000" b="1" i="0" u="none" spc="-5" dirty="0" err="1">
                          <a:solidFill>
                            <a:srgbClr val="333333"/>
                          </a:solidFill>
                          <a:latin typeface="Calibri Light"/>
                          <a:cs typeface="Verdana"/>
                        </a:rPr>
                        <a:t>Nevýhody</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a:solidFill>
                            <a:srgbClr val="004992"/>
                          </a:solidFill>
                          <a:latin typeface="Calibri Light"/>
                          <a:cs typeface="Verdana"/>
                        </a:rPr>
                        <a:t>???</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Odmítnutí</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vlastní</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odpovědnosti</a:t>
                      </a:r>
                      <a:r>
                        <a:rPr lang="en-US" sz="2000" b="0" i="0" u="none" spc="-5" dirty="0">
                          <a:solidFill>
                            <a:srgbClr val="E3EFF8"/>
                          </a:solidFill>
                          <a:latin typeface="Calibri Light"/>
                          <a:cs typeface="Verdana"/>
                        </a:rPr>
                        <a:t> je </a:t>
                      </a:r>
                      <a:r>
                        <a:rPr lang="en-US" sz="2000" b="0" i="0" u="none" spc="-5" dirty="0" err="1">
                          <a:solidFill>
                            <a:srgbClr val="E3EFF8"/>
                          </a:solidFill>
                          <a:latin typeface="Calibri Light"/>
                          <a:cs typeface="Verdana"/>
                        </a:rPr>
                        <a:t>považováno</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za</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zbabělost</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člověk</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si</a:t>
                      </a:r>
                      <a:r>
                        <a:rPr lang="en-US" sz="2000" b="0" i="0" u="none" spc="-5" dirty="0">
                          <a:solidFill>
                            <a:srgbClr val="E3EFF8"/>
                          </a:solidFill>
                          <a:latin typeface="Calibri Light"/>
                          <a:cs typeface="Verdana"/>
                        </a:rPr>
                        <a:t> to </a:t>
                      </a:r>
                      <a:r>
                        <a:rPr lang="en-US" sz="2000" b="0" i="0" u="none" spc="-5" dirty="0" err="1">
                          <a:solidFill>
                            <a:srgbClr val="E3EFF8"/>
                          </a:solidFill>
                          <a:latin typeface="Calibri Light"/>
                          <a:cs typeface="Verdana"/>
                        </a:rPr>
                        <a:t>ulehčuje</a:t>
                      </a:r>
                      <a:r>
                        <a:rPr lang="en-US" sz="2000" b="0" i="0" u="none" spc="-5" dirty="0">
                          <a:solidFill>
                            <a:srgbClr val="E3EFF8"/>
                          </a:solidFill>
                          <a:latin typeface="Calibri Light"/>
                          <a:cs typeface="Verdana"/>
                        </a:rPr>
                        <a:t>).</a:t>
                      </a:r>
                    </a:p>
                    <a:p>
                      <a:pPr marL="92075" marR="147320">
                        <a:lnSpc>
                          <a:spcPct val="100000"/>
                        </a:lnSpc>
                        <a:spcBef>
                          <a:spcPts val="1200"/>
                        </a:spcBef>
                      </a:pPr>
                      <a:r>
                        <a:rPr lang="en-US" sz="2000" b="1" i="0" u="none" spc="-5" dirty="0" err="1">
                          <a:solidFill>
                            <a:srgbClr val="333333"/>
                          </a:solidFill>
                          <a:latin typeface="Calibri Light"/>
                          <a:cs typeface="Verdana"/>
                        </a:rPr>
                        <a:t>Výhody</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a:solidFill>
                            <a:srgbClr val="004992"/>
                          </a:solidFill>
                          <a:latin typeface="Calibri Light"/>
                          <a:cs typeface="Verdana"/>
                        </a:rPr>
                        <a:t>???</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Sebevědomí</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zůstává</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nenarušeno</a:t>
                      </a:r>
                      <a:r>
                        <a:rPr lang="en-US" sz="2000" b="0" i="0" u="none" spc="-5" dirty="0">
                          <a:solidFill>
                            <a:srgbClr val="E3EFF8"/>
                          </a:solidFill>
                          <a:latin typeface="Calibri Light"/>
                          <a:cs typeface="Verdana"/>
                        </a:rPr>
                        <a:t>.</a:t>
                      </a:r>
                      <a:endParaRPr sz="20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To se vám vůbec nepovedlo. U zkoušky z angličtiny jste propadl.</a:t>
            </a:r>
            <a:endParaRPr lang="en-CA" altLang="de-DE" sz="1600" dirty="0">
              <a:latin typeface="Calibri Light"/>
            </a:endParaRPr>
          </a:p>
        </p:txBody>
      </p:sp>
    </p:spTree>
    <p:extLst>
      <p:ext uri="{BB962C8B-B14F-4D97-AF65-F5344CB8AC3E}">
        <p14:creationId xmlns:p14="http://schemas.microsoft.com/office/powerpoint/2010/main" val="2484304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negativních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116898454"/>
              </p:ext>
            </p:extLst>
          </p:nvPr>
        </p:nvGraphicFramePr>
        <p:xfrm>
          <a:off x="408955" y="4293096"/>
          <a:ext cx="11376000" cy="2377440"/>
        </p:xfrm>
        <a:graphic>
          <a:graphicData uri="http://schemas.openxmlformats.org/drawingml/2006/table">
            <a:tbl>
              <a:tblPr firstRow="1" bandRow="1">
                <a:tableStyleId>{21E4AEA4-8DFA-4A89-87EB-49C32662AFE0}</a:tableStyleId>
              </a:tblPr>
              <a:tblGrid>
                <a:gridCol w="4536504">
                  <a:extLst>
                    <a:ext uri="{9D8B030D-6E8A-4147-A177-3AD203B41FA5}">
                      <a16:colId xmlns:a16="http://schemas.microsoft.com/office/drawing/2014/main" val="20000"/>
                    </a:ext>
                  </a:extLst>
                </a:gridCol>
                <a:gridCol w="6839496">
                  <a:extLst>
                    <a:ext uri="{9D8B030D-6E8A-4147-A177-3AD203B41FA5}">
                      <a16:colId xmlns:a16="http://schemas.microsoft.com/office/drawing/2014/main" val="20001"/>
                    </a:ext>
                  </a:extLst>
                </a:gridCol>
              </a:tblGrid>
              <a:tr h="1188720">
                <a:tc>
                  <a:txBody>
                    <a:bodyPr/>
                    <a:lstStyle/>
                    <a:p>
                      <a:pPr marL="90805">
                        <a:lnSpc>
                          <a:spcPct val="100000"/>
                        </a:lnSpc>
                        <a:spcBef>
                          <a:spcPts val="355"/>
                        </a:spcBef>
                      </a:pPr>
                      <a:r>
                        <a:rPr lang="en-US" sz="2000" b="1" i="0" u="none" spc="-5" dirty="0" err="1">
                          <a:solidFill>
                            <a:srgbClr val="333333"/>
                          </a:solidFill>
                          <a:latin typeface="Calibri Light"/>
                          <a:cs typeface="Verdana"/>
                        </a:rPr>
                        <a:t>Vysvětlení</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Můžu</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za</a:t>
                      </a:r>
                      <a:r>
                        <a:rPr lang="en-US" sz="2000" b="1" i="0" u="none" spc="-5" dirty="0">
                          <a:solidFill>
                            <a:srgbClr val="333333"/>
                          </a:solidFill>
                          <a:latin typeface="Calibri Light"/>
                          <a:cs typeface="Verdana"/>
                        </a:rPr>
                        <a:t> to </a:t>
                      </a:r>
                      <a:r>
                        <a:rPr lang="en-US" sz="2000" b="1" i="0" u="none" spc="-5" dirty="0" err="1">
                          <a:solidFill>
                            <a:srgbClr val="333333"/>
                          </a:solidFill>
                          <a:latin typeface="Calibri Light"/>
                          <a:cs typeface="Verdana"/>
                        </a:rPr>
                        <a:t>já</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sám</a:t>
                      </a:r>
                      <a:endParaRPr lang="en-US" sz="2000" b="1" i="0" u="none" spc="-5" dirty="0">
                        <a:solidFill>
                          <a:srgbClr val="333333"/>
                        </a:solidFill>
                        <a:latin typeface="Calibri Light"/>
                        <a:cs typeface="Verdana"/>
                      </a:endParaRPr>
                    </a:p>
                    <a:p>
                      <a:pPr marL="90805">
                        <a:lnSpc>
                          <a:spcPct val="100000"/>
                        </a:lnSpc>
                        <a:spcBef>
                          <a:spcPts val="355"/>
                        </a:spcBef>
                      </a:pPr>
                      <a:r>
                        <a:rPr lang="en-US" sz="2000" b="0" i="0" u="none" spc="-5" dirty="0">
                          <a:solidFill>
                            <a:srgbClr val="333333"/>
                          </a:solidFill>
                          <a:latin typeface="Calibri Light"/>
                          <a:cs typeface="Verdana"/>
                        </a:rPr>
                        <a:t>(</a:t>
                      </a:r>
                      <a:r>
                        <a:rPr lang="en-US" sz="2000" b="0" i="0" u="none" spc="-5" dirty="0" err="1">
                          <a:solidFill>
                            <a:srgbClr val="333333"/>
                          </a:solidFill>
                          <a:latin typeface="Calibri Light"/>
                          <a:cs typeface="Verdana"/>
                        </a:rPr>
                        <a:t>např</a:t>
                      </a:r>
                      <a:r>
                        <a:rPr lang="en-US" sz="2000" b="0" i="0" u="none" spc="-5">
                          <a:solidFill>
                            <a:srgbClr val="333333"/>
                          </a:solidFill>
                          <a:latin typeface="Calibri Light"/>
                          <a:cs typeface="Verdana"/>
                        </a:rPr>
                        <a:t>. “Měl </a:t>
                      </a:r>
                      <a:r>
                        <a:rPr lang="en-US" sz="2000" b="0" i="0" u="none" spc="-5" dirty="0" err="1">
                          <a:solidFill>
                            <a:srgbClr val="333333"/>
                          </a:solidFill>
                          <a:latin typeface="Calibri Light"/>
                          <a:cs typeface="Verdana"/>
                        </a:rPr>
                        <a:t>jsem</a:t>
                      </a:r>
                      <a:r>
                        <a:rPr lang="en-US" sz="2000" b="0" i="0" u="none" spc="-5" dirty="0">
                          <a:solidFill>
                            <a:srgbClr val="333333"/>
                          </a:solidFill>
                          <a:latin typeface="Calibri Light"/>
                          <a:cs typeface="Verdana"/>
                        </a:rPr>
                        <a:t> se </a:t>
                      </a:r>
                      <a:r>
                        <a:rPr lang="en-US" sz="2000" b="0" i="0" u="none" spc="-5" dirty="0" err="1">
                          <a:solidFill>
                            <a:srgbClr val="333333"/>
                          </a:solidFill>
                          <a:latin typeface="Calibri Light"/>
                          <a:cs typeface="Verdana"/>
                        </a:rPr>
                        <a:t>víc</a:t>
                      </a:r>
                      <a:r>
                        <a:rPr lang="en-US" sz="2000" b="0" i="0" u="none" spc="-5" dirty="0">
                          <a:solidFill>
                            <a:srgbClr val="333333"/>
                          </a:solidFill>
                          <a:latin typeface="Calibri Light"/>
                          <a:cs typeface="Verdana"/>
                        </a:rPr>
                        <a:t> </a:t>
                      </a:r>
                      <a:r>
                        <a:rPr lang="en-US" sz="2000" b="0" i="0" u="none" spc="-5" err="1">
                          <a:solidFill>
                            <a:srgbClr val="333333"/>
                          </a:solidFill>
                          <a:latin typeface="Calibri Light"/>
                          <a:cs typeface="Verdana"/>
                        </a:rPr>
                        <a:t>učit</a:t>
                      </a:r>
                      <a:r>
                        <a:rPr lang="en-US" sz="2000" b="0" i="0" u="none" spc="-5">
                          <a:solidFill>
                            <a:srgbClr val="333333"/>
                          </a:solidFill>
                          <a:latin typeface="Calibri Light"/>
                          <a:cs typeface="Verdana"/>
                        </a:rPr>
                        <a:t>!”) </a:t>
                      </a:r>
                      <a:r>
                        <a:rPr lang="en-US"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n-US" sz="2000" b="1" i="0" u="none" spc="-5" dirty="0" err="1">
                          <a:solidFill>
                            <a:srgbClr val="333333"/>
                          </a:solidFill>
                          <a:latin typeface="Calibri Light"/>
                          <a:cs typeface="Verdana"/>
                        </a:rPr>
                        <a:t>Nevýhody</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Snižuje</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sebevědomí</a:t>
                      </a:r>
                      <a:r>
                        <a:rPr lang="en-US" sz="2000" b="0" i="0" u="none" spc="-5" dirty="0">
                          <a:solidFill>
                            <a:srgbClr val="333333"/>
                          </a:solidFill>
                          <a:latin typeface="Calibri Light"/>
                          <a:cs typeface="Verdana"/>
                        </a:rPr>
                        <a:t>.</a:t>
                      </a:r>
                    </a:p>
                    <a:p>
                      <a:pPr marL="92075">
                        <a:lnSpc>
                          <a:spcPct val="100000"/>
                        </a:lnSpc>
                        <a:spcBef>
                          <a:spcPts val="1200"/>
                        </a:spcBef>
                      </a:pPr>
                      <a:r>
                        <a:rPr lang="en-US" sz="2000" b="1" i="0" u="none" spc="-5" dirty="0" err="1">
                          <a:solidFill>
                            <a:srgbClr val="333333"/>
                          </a:solidFill>
                          <a:latin typeface="Calibri Light"/>
                          <a:cs typeface="Verdana"/>
                        </a:rPr>
                        <a:t>Výhody</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Přiznat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vlastní</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odpovědnost</a:t>
                      </a:r>
                      <a:r>
                        <a:rPr lang="en-US" sz="2000" b="0" i="0" u="none" spc="-5" dirty="0">
                          <a:solidFill>
                            <a:srgbClr val="333333"/>
                          </a:solidFill>
                          <a:latin typeface="Calibri Light"/>
                          <a:cs typeface="Verdana"/>
                        </a:rPr>
                        <a:t> je </a:t>
                      </a:r>
                      <a:r>
                        <a:rPr lang="en-US" sz="2000" b="0" i="0" u="none" spc="-5" dirty="0" err="1">
                          <a:solidFill>
                            <a:srgbClr val="333333"/>
                          </a:solidFill>
                          <a:latin typeface="Calibri Light"/>
                          <a:cs typeface="Verdana"/>
                        </a:rPr>
                        <a:t>považováno</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za</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čestné</a:t>
                      </a:r>
                      <a:r>
                        <a:rPr lang="en-US" sz="2000" b="0" i="0" u="none" spc="-5" dirty="0">
                          <a:solidFill>
                            <a:srgbClr val="333333"/>
                          </a:solidFill>
                          <a:latin typeface="Calibri Light"/>
                          <a:cs typeface="Verdana"/>
                        </a:rPr>
                        <a:t> a </a:t>
                      </a:r>
                      <a:r>
                        <a:rPr lang="en-US" sz="2000" b="0" i="0" u="none" spc="-5" dirty="0" err="1">
                          <a:solidFill>
                            <a:srgbClr val="333333"/>
                          </a:solidFill>
                          <a:latin typeface="Calibri Light"/>
                          <a:cs typeface="Verdana"/>
                        </a:rPr>
                        <a:t>odvážné</a:t>
                      </a:r>
                      <a:r>
                        <a:rPr lang="en-US" sz="2000" b="0" i="0" u="none" spc="-5" dirty="0">
                          <a:solidFill>
                            <a:srgbClr val="333333"/>
                          </a:solidFill>
                          <a:latin typeface="Calibri Light"/>
                          <a:cs typeface="Verdana"/>
                        </a:rPr>
                        <a:t>.</a:t>
                      </a:r>
                      <a:endParaRPr sz="20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90805" marR="203835">
                        <a:lnSpc>
                          <a:spcPct val="108800"/>
                        </a:lnSpc>
                        <a:spcBef>
                          <a:spcPts val="165"/>
                        </a:spcBef>
                      </a:pPr>
                      <a:r>
                        <a:rPr lang="en-US" sz="2000" b="1" i="0" u="none" spc="-5" dirty="0" err="1">
                          <a:solidFill>
                            <a:srgbClr val="333333"/>
                          </a:solidFill>
                          <a:latin typeface="Calibri Light"/>
                          <a:cs typeface="Verdana"/>
                        </a:rPr>
                        <a:t>Vysvětlení</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Můžou</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za</a:t>
                      </a:r>
                      <a:r>
                        <a:rPr lang="en-US" sz="2000" b="1" i="0" u="none" spc="-5" dirty="0">
                          <a:solidFill>
                            <a:srgbClr val="333333"/>
                          </a:solidFill>
                          <a:latin typeface="Calibri Light"/>
                          <a:cs typeface="Verdana"/>
                        </a:rPr>
                        <a:t> to </a:t>
                      </a:r>
                      <a:r>
                        <a:rPr lang="en-US" sz="2000" b="1" i="0" u="none" spc="-5" dirty="0" err="1">
                          <a:solidFill>
                            <a:srgbClr val="333333"/>
                          </a:solidFill>
                          <a:latin typeface="Calibri Light"/>
                          <a:cs typeface="Verdana"/>
                        </a:rPr>
                        <a:t>jiní</a:t>
                      </a:r>
                      <a:r>
                        <a:rPr lang="en-US" sz="2000" b="1" i="0" u="none" spc="-5" dirty="0">
                          <a:solidFill>
                            <a:srgbClr val="333333"/>
                          </a:solidFill>
                          <a:latin typeface="Calibri Light"/>
                          <a:cs typeface="Verdana"/>
                        </a:rPr>
                        <a:t>/</a:t>
                      </a:r>
                      <a:r>
                        <a:rPr lang="en-US" sz="2000" b="1" i="0" u="none" spc="-5" dirty="0" err="1">
                          <a:solidFill>
                            <a:srgbClr val="333333"/>
                          </a:solidFill>
                          <a:latin typeface="Calibri Light"/>
                          <a:cs typeface="Verdana"/>
                        </a:rPr>
                        <a:t>situace</a:t>
                      </a:r>
                      <a:endParaRPr lang="en-US" sz="2000" b="1" i="0" u="none" spc="-5" dirty="0">
                        <a:solidFill>
                          <a:srgbClr val="333333"/>
                        </a:solidFill>
                        <a:latin typeface="Calibri Light"/>
                        <a:cs typeface="Verdana"/>
                      </a:endParaRPr>
                    </a:p>
                    <a:p>
                      <a:pPr marL="90805" marR="203835">
                        <a:lnSpc>
                          <a:spcPct val="108800"/>
                        </a:lnSpc>
                        <a:spcBef>
                          <a:spcPts val="165"/>
                        </a:spcBef>
                      </a:pPr>
                      <a:r>
                        <a:rPr lang="en-US" sz="2000" b="0" i="0" u="none" spc="-5" dirty="0">
                          <a:solidFill>
                            <a:srgbClr val="333333"/>
                          </a:solidFill>
                          <a:latin typeface="Calibri Light"/>
                          <a:cs typeface="Verdana"/>
                        </a:rPr>
                        <a:t>(</a:t>
                      </a:r>
                      <a:r>
                        <a:rPr lang="en-US" sz="2000" b="0" i="0" u="none" spc="-5" dirty="0" err="1">
                          <a:solidFill>
                            <a:srgbClr val="333333"/>
                          </a:solidFill>
                          <a:latin typeface="Calibri Light"/>
                          <a:cs typeface="Verdana"/>
                        </a:rPr>
                        <a:t>např</a:t>
                      </a:r>
                      <a:r>
                        <a:rPr lang="en-US" sz="2000" b="0" i="0" u="none" spc="-5">
                          <a:solidFill>
                            <a:srgbClr val="333333"/>
                          </a:solidFill>
                          <a:latin typeface="Calibri Light"/>
                          <a:cs typeface="Verdana"/>
                        </a:rPr>
                        <a:t>. “Učitel </a:t>
                      </a:r>
                      <a:r>
                        <a:rPr lang="en-US" sz="2000" b="0" i="0" u="none" spc="-5" dirty="0">
                          <a:solidFill>
                            <a:srgbClr val="333333"/>
                          </a:solidFill>
                          <a:latin typeface="Calibri Light"/>
                          <a:cs typeface="Verdana"/>
                        </a:rPr>
                        <a:t>je </a:t>
                      </a:r>
                      <a:r>
                        <a:rPr lang="en-US" sz="2000" b="0" i="0" u="none" spc="-5" dirty="0" err="1">
                          <a:solidFill>
                            <a:srgbClr val="333333"/>
                          </a:solidFill>
                          <a:latin typeface="Calibri Light"/>
                          <a:cs typeface="Verdana"/>
                        </a:rPr>
                        <a:t>hlupák</a:t>
                      </a:r>
                      <a:r>
                        <a:rPr lang="en-US" sz="2000" b="0" i="0" u="none" spc="-5" dirty="0">
                          <a:solidFill>
                            <a:srgbClr val="333333"/>
                          </a:solidFill>
                          <a:latin typeface="Calibri Light"/>
                          <a:cs typeface="Verdana"/>
                        </a:rPr>
                        <a:t> a </a:t>
                      </a:r>
                      <a:r>
                        <a:rPr lang="en-US" sz="2000" b="0" i="0" u="none" spc="-5" dirty="0" err="1">
                          <a:solidFill>
                            <a:srgbClr val="333333"/>
                          </a:solidFill>
                          <a:latin typeface="Calibri Light"/>
                          <a:cs typeface="Verdana"/>
                        </a:rPr>
                        <a:t>zasedl</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si</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na</a:t>
                      </a:r>
                      <a:r>
                        <a:rPr lang="en-US" sz="2000" b="0" i="0" u="none" spc="-5" dirty="0">
                          <a:solidFill>
                            <a:srgbClr val="333333"/>
                          </a:solidFill>
                          <a:latin typeface="Calibri Light"/>
                          <a:cs typeface="Verdana"/>
                        </a:rPr>
                        <a:t> </a:t>
                      </a:r>
                      <a:r>
                        <a:rPr lang="en-US" sz="2000" b="0" i="0" u="none" spc="-5" err="1">
                          <a:solidFill>
                            <a:srgbClr val="333333"/>
                          </a:solidFill>
                          <a:latin typeface="Calibri Light"/>
                          <a:cs typeface="Verdana"/>
                        </a:rPr>
                        <a:t>mě</a:t>
                      </a:r>
                      <a:r>
                        <a:rPr lang="en-US" sz="2000" b="0" i="0" u="none" spc="-5">
                          <a:solidFill>
                            <a:srgbClr val="333333"/>
                          </a:solidFill>
                          <a:latin typeface="Calibri Light"/>
                          <a:cs typeface="Verdana"/>
                        </a:rPr>
                        <a:t>.”) </a:t>
                      </a:r>
                      <a:r>
                        <a:rPr lang="en-US"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n-US" sz="2000" b="1" i="0" u="none" spc="-5" dirty="0" err="1">
                          <a:solidFill>
                            <a:srgbClr val="333333"/>
                          </a:solidFill>
                          <a:latin typeface="Calibri Light"/>
                          <a:cs typeface="Verdana"/>
                        </a:rPr>
                        <a:t>Nevýhody</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a:solidFill>
                            <a:srgbClr val="004992"/>
                          </a:solidFill>
                          <a:latin typeface="Calibri Light"/>
                          <a:cs typeface="Verdana"/>
                        </a:rPr>
                        <a:t>???</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Odmítnutí</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vlastní</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odpovědnosti</a:t>
                      </a:r>
                      <a:r>
                        <a:rPr lang="en-US" sz="2000" b="0" i="0" u="none" spc="-5" dirty="0">
                          <a:solidFill>
                            <a:srgbClr val="E3EFF8"/>
                          </a:solidFill>
                          <a:latin typeface="Calibri Light"/>
                          <a:cs typeface="Verdana"/>
                        </a:rPr>
                        <a:t> je </a:t>
                      </a:r>
                      <a:r>
                        <a:rPr lang="en-US" sz="2000" b="0" i="0" u="none" spc="-5" dirty="0" err="1">
                          <a:solidFill>
                            <a:srgbClr val="E3EFF8"/>
                          </a:solidFill>
                          <a:latin typeface="Calibri Light"/>
                          <a:cs typeface="Verdana"/>
                        </a:rPr>
                        <a:t>považováno</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za</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zbabělost</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člověk</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si</a:t>
                      </a:r>
                      <a:r>
                        <a:rPr lang="en-US" sz="2000" b="0" i="0" u="none" spc="-5" dirty="0">
                          <a:solidFill>
                            <a:srgbClr val="E3EFF8"/>
                          </a:solidFill>
                          <a:latin typeface="Calibri Light"/>
                          <a:cs typeface="Verdana"/>
                        </a:rPr>
                        <a:t> to </a:t>
                      </a:r>
                      <a:r>
                        <a:rPr lang="en-US" sz="2000" b="0" i="0" u="none" spc="-5" dirty="0" err="1">
                          <a:solidFill>
                            <a:srgbClr val="E3EFF8"/>
                          </a:solidFill>
                          <a:latin typeface="Calibri Light"/>
                          <a:cs typeface="Verdana"/>
                        </a:rPr>
                        <a:t>ulehčuje</a:t>
                      </a:r>
                      <a:r>
                        <a:rPr lang="en-US" sz="2000" b="0" i="0" u="none" spc="-5" dirty="0">
                          <a:solidFill>
                            <a:srgbClr val="E3EFF8"/>
                          </a:solidFill>
                          <a:latin typeface="Calibri Light"/>
                          <a:cs typeface="Verdana"/>
                        </a:rPr>
                        <a:t>).</a:t>
                      </a:r>
                    </a:p>
                    <a:p>
                      <a:pPr marL="92075" marR="147320">
                        <a:lnSpc>
                          <a:spcPct val="100000"/>
                        </a:lnSpc>
                        <a:spcBef>
                          <a:spcPts val="1200"/>
                        </a:spcBef>
                      </a:pPr>
                      <a:r>
                        <a:rPr lang="en-US" sz="2000" b="1" i="0" u="none" spc="-5" dirty="0" err="1">
                          <a:solidFill>
                            <a:srgbClr val="333333"/>
                          </a:solidFill>
                          <a:latin typeface="Calibri Light"/>
                          <a:cs typeface="Verdana"/>
                        </a:rPr>
                        <a:t>Výhody</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a:solidFill>
                            <a:srgbClr val="004992"/>
                          </a:solidFill>
                          <a:latin typeface="Calibri Light"/>
                          <a:cs typeface="Verdana"/>
                        </a:rPr>
                        <a:t>???</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Sebevědomí</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zůstává</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nenarušeno</a:t>
                      </a:r>
                      <a:r>
                        <a:rPr lang="en-US" sz="2000" b="0" i="0" u="none" spc="-5" dirty="0">
                          <a:solidFill>
                            <a:srgbClr val="E3EFF8"/>
                          </a:solidFill>
                          <a:latin typeface="Calibri Light"/>
                          <a:cs typeface="Verdana"/>
                        </a:rPr>
                        <a:t>.</a:t>
                      </a:r>
                      <a:endParaRPr sz="20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To se vám vůbec nepovedlo. U zkoušky z angličtiny jste propadl.</a:t>
            </a:r>
            <a:endParaRPr lang="en-CA" altLang="de-DE" sz="1600" dirty="0">
              <a:latin typeface="Calibri Light"/>
            </a:endParaRPr>
          </a:p>
        </p:txBody>
      </p:sp>
    </p:spTree>
    <p:extLst>
      <p:ext uri="{BB962C8B-B14F-4D97-AF65-F5344CB8AC3E}">
        <p14:creationId xmlns:p14="http://schemas.microsoft.com/office/powerpoint/2010/main" val="2504336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negativních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1904460785"/>
              </p:ext>
            </p:extLst>
          </p:nvPr>
        </p:nvGraphicFramePr>
        <p:xfrm>
          <a:off x="408955" y="4293096"/>
          <a:ext cx="11376000" cy="2377440"/>
        </p:xfrm>
        <a:graphic>
          <a:graphicData uri="http://schemas.openxmlformats.org/drawingml/2006/table">
            <a:tbl>
              <a:tblPr firstRow="1" bandRow="1">
                <a:tableStyleId>{21E4AEA4-8DFA-4A89-87EB-49C32662AFE0}</a:tableStyleId>
              </a:tblPr>
              <a:tblGrid>
                <a:gridCol w="4536504">
                  <a:extLst>
                    <a:ext uri="{9D8B030D-6E8A-4147-A177-3AD203B41FA5}">
                      <a16:colId xmlns:a16="http://schemas.microsoft.com/office/drawing/2014/main" val="20000"/>
                    </a:ext>
                  </a:extLst>
                </a:gridCol>
                <a:gridCol w="6839496">
                  <a:extLst>
                    <a:ext uri="{9D8B030D-6E8A-4147-A177-3AD203B41FA5}">
                      <a16:colId xmlns:a16="http://schemas.microsoft.com/office/drawing/2014/main" val="20001"/>
                    </a:ext>
                  </a:extLst>
                </a:gridCol>
              </a:tblGrid>
              <a:tr h="1188720">
                <a:tc>
                  <a:txBody>
                    <a:bodyPr/>
                    <a:lstStyle/>
                    <a:p>
                      <a:pPr marL="90805">
                        <a:lnSpc>
                          <a:spcPct val="100000"/>
                        </a:lnSpc>
                        <a:spcBef>
                          <a:spcPts val="355"/>
                        </a:spcBef>
                      </a:pPr>
                      <a:r>
                        <a:rPr lang="en-US" sz="2000" b="1" i="0" u="none" spc="-5" dirty="0" err="1">
                          <a:solidFill>
                            <a:srgbClr val="333333"/>
                          </a:solidFill>
                          <a:latin typeface="Calibri Light"/>
                          <a:cs typeface="Verdana"/>
                        </a:rPr>
                        <a:t>Vysvětlení</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Můžu</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za</a:t>
                      </a:r>
                      <a:r>
                        <a:rPr lang="en-US" sz="2000" b="1" i="0" u="none" spc="-5" dirty="0">
                          <a:solidFill>
                            <a:srgbClr val="333333"/>
                          </a:solidFill>
                          <a:latin typeface="Calibri Light"/>
                          <a:cs typeface="Verdana"/>
                        </a:rPr>
                        <a:t> to </a:t>
                      </a:r>
                      <a:r>
                        <a:rPr lang="en-US" sz="2000" b="1" i="0" u="none" spc="-5" dirty="0" err="1">
                          <a:solidFill>
                            <a:srgbClr val="333333"/>
                          </a:solidFill>
                          <a:latin typeface="Calibri Light"/>
                          <a:cs typeface="Verdana"/>
                        </a:rPr>
                        <a:t>já</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sám</a:t>
                      </a:r>
                      <a:endParaRPr lang="en-US" sz="2000" b="1" i="0" u="none" spc="-5" dirty="0">
                        <a:solidFill>
                          <a:srgbClr val="333333"/>
                        </a:solidFill>
                        <a:latin typeface="Calibri Light"/>
                        <a:cs typeface="Verdana"/>
                      </a:endParaRPr>
                    </a:p>
                    <a:p>
                      <a:pPr marL="90805">
                        <a:lnSpc>
                          <a:spcPct val="100000"/>
                        </a:lnSpc>
                        <a:spcBef>
                          <a:spcPts val="355"/>
                        </a:spcBef>
                      </a:pPr>
                      <a:r>
                        <a:rPr lang="en-US" sz="2000" b="0" i="0" u="none" spc="-5" dirty="0">
                          <a:solidFill>
                            <a:srgbClr val="333333"/>
                          </a:solidFill>
                          <a:latin typeface="Calibri Light"/>
                          <a:cs typeface="Verdana"/>
                        </a:rPr>
                        <a:t>(</a:t>
                      </a:r>
                      <a:r>
                        <a:rPr lang="en-US" sz="2000" b="0" i="0" u="none" spc="-5" dirty="0" err="1">
                          <a:solidFill>
                            <a:srgbClr val="333333"/>
                          </a:solidFill>
                          <a:latin typeface="Calibri Light"/>
                          <a:cs typeface="Verdana"/>
                        </a:rPr>
                        <a:t>např</a:t>
                      </a:r>
                      <a:r>
                        <a:rPr lang="en-US" sz="2000" b="0" i="0" u="none" spc="-5">
                          <a:solidFill>
                            <a:srgbClr val="333333"/>
                          </a:solidFill>
                          <a:latin typeface="Calibri Light"/>
                          <a:cs typeface="Verdana"/>
                        </a:rPr>
                        <a:t>. “Měl </a:t>
                      </a:r>
                      <a:r>
                        <a:rPr lang="en-US" sz="2000" b="0" i="0" u="none" spc="-5" dirty="0" err="1">
                          <a:solidFill>
                            <a:srgbClr val="333333"/>
                          </a:solidFill>
                          <a:latin typeface="Calibri Light"/>
                          <a:cs typeface="Verdana"/>
                        </a:rPr>
                        <a:t>jsem</a:t>
                      </a:r>
                      <a:r>
                        <a:rPr lang="en-US" sz="2000" b="0" i="0" u="none" spc="-5" dirty="0">
                          <a:solidFill>
                            <a:srgbClr val="333333"/>
                          </a:solidFill>
                          <a:latin typeface="Calibri Light"/>
                          <a:cs typeface="Verdana"/>
                        </a:rPr>
                        <a:t> se </a:t>
                      </a:r>
                      <a:r>
                        <a:rPr lang="en-US" sz="2000" b="0" i="0" u="none" spc="-5" dirty="0" err="1">
                          <a:solidFill>
                            <a:srgbClr val="333333"/>
                          </a:solidFill>
                          <a:latin typeface="Calibri Light"/>
                          <a:cs typeface="Verdana"/>
                        </a:rPr>
                        <a:t>víc</a:t>
                      </a:r>
                      <a:r>
                        <a:rPr lang="en-US" sz="2000" b="0" i="0" u="none" spc="-5" dirty="0">
                          <a:solidFill>
                            <a:srgbClr val="333333"/>
                          </a:solidFill>
                          <a:latin typeface="Calibri Light"/>
                          <a:cs typeface="Verdana"/>
                        </a:rPr>
                        <a:t> </a:t>
                      </a:r>
                      <a:r>
                        <a:rPr lang="en-US" sz="2000" b="0" i="0" u="none" spc="-5" err="1">
                          <a:solidFill>
                            <a:srgbClr val="333333"/>
                          </a:solidFill>
                          <a:latin typeface="Calibri Light"/>
                          <a:cs typeface="Verdana"/>
                        </a:rPr>
                        <a:t>učit</a:t>
                      </a:r>
                      <a:r>
                        <a:rPr lang="en-US" sz="2000" b="0" i="0" u="none" spc="-5">
                          <a:solidFill>
                            <a:srgbClr val="333333"/>
                          </a:solidFill>
                          <a:latin typeface="Calibri Light"/>
                          <a:cs typeface="Verdana"/>
                        </a:rPr>
                        <a:t>!”) </a:t>
                      </a:r>
                      <a:r>
                        <a:rPr lang="en-US"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n-US" sz="2000" b="1" i="0" u="none" spc="-5" dirty="0" err="1">
                          <a:solidFill>
                            <a:srgbClr val="333333"/>
                          </a:solidFill>
                          <a:latin typeface="Calibri Light"/>
                          <a:cs typeface="Verdana"/>
                        </a:rPr>
                        <a:t>Nevýhody</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Snižuje</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sebevědomí</a:t>
                      </a:r>
                      <a:r>
                        <a:rPr lang="en-US" sz="2000" b="0" i="0" u="none" spc="-5" dirty="0">
                          <a:solidFill>
                            <a:srgbClr val="333333"/>
                          </a:solidFill>
                          <a:latin typeface="Calibri Light"/>
                          <a:cs typeface="Verdana"/>
                        </a:rPr>
                        <a:t>.</a:t>
                      </a:r>
                    </a:p>
                    <a:p>
                      <a:pPr marL="92075">
                        <a:lnSpc>
                          <a:spcPct val="100000"/>
                        </a:lnSpc>
                        <a:spcBef>
                          <a:spcPts val="1200"/>
                        </a:spcBef>
                      </a:pPr>
                      <a:r>
                        <a:rPr lang="en-US" sz="2000" b="1" i="0" u="none" spc="-5" dirty="0" err="1">
                          <a:solidFill>
                            <a:srgbClr val="333333"/>
                          </a:solidFill>
                          <a:latin typeface="Calibri Light"/>
                          <a:cs typeface="Verdana"/>
                        </a:rPr>
                        <a:t>Výhody</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Přiznat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vlastní</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odpovědnost</a:t>
                      </a:r>
                      <a:r>
                        <a:rPr lang="en-US" sz="2000" b="0" i="0" u="none" spc="-5" dirty="0">
                          <a:solidFill>
                            <a:srgbClr val="333333"/>
                          </a:solidFill>
                          <a:latin typeface="Calibri Light"/>
                          <a:cs typeface="Verdana"/>
                        </a:rPr>
                        <a:t> je </a:t>
                      </a:r>
                      <a:r>
                        <a:rPr lang="en-US" sz="2000" b="0" i="0" u="none" spc="-5" dirty="0" err="1">
                          <a:solidFill>
                            <a:srgbClr val="333333"/>
                          </a:solidFill>
                          <a:latin typeface="Calibri Light"/>
                          <a:cs typeface="Verdana"/>
                        </a:rPr>
                        <a:t>považováno</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za</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čestné</a:t>
                      </a:r>
                      <a:r>
                        <a:rPr lang="en-US" sz="2000" b="0" i="0" u="none" spc="-5" dirty="0">
                          <a:solidFill>
                            <a:srgbClr val="333333"/>
                          </a:solidFill>
                          <a:latin typeface="Calibri Light"/>
                          <a:cs typeface="Verdana"/>
                        </a:rPr>
                        <a:t> a </a:t>
                      </a:r>
                      <a:r>
                        <a:rPr lang="en-US" sz="2000" b="0" i="0" u="none" spc="-5" dirty="0" err="1">
                          <a:solidFill>
                            <a:srgbClr val="333333"/>
                          </a:solidFill>
                          <a:latin typeface="Calibri Light"/>
                          <a:cs typeface="Verdana"/>
                        </a:rPr>
                        <a:t>odvážné</a:t>
                      </a:r>
                      <a:r>
                        <a:rPr lang="en-US" sz="2000" b="0" i="0" u="none" spc="-5" dirty="0">
                          <a:solidFill>
                            <a:srgbClr val="333333"/>
                          </a:solidFill>
                          <a:latin typeface="Calibri Light"/>
                          <a:cs typeface="Verdana"/>
                        </a:rPr>
                        <a:t>.</a:t>
                      </a:r>
                      <a:endParaRPr sz="20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90805" marR="203835">
                        <a:lnSpc>
                          <a:spcPct val="108800"/>
                        </a:lnSpc>
                        <a:spcBef>
                          <a:spcPts val="165"/>
                        </a:spcBef>
                      </a:pPr>
                      <a:r>
                        <a:rPr lang="en-US" sz="2000" b="1" i="0" u="none" spc="-5" dirty="0" err="1">
                          <a:solidFill>
                            <a:srgbClr val="333333"/>
                          </a:solidFill>
                          <a:latin typeface="Calibri Light"/>
                          <a:cs typeface="Verdana"/>
                        </a:rPr>
                        <a:t>Vysvětlení</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Můžou</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za</a:t>
                      </a:r>
                      <a:r>
                        <a:rPr lang="en-US" sz="2000" b="1" i="0" u="none" spc="-5" dirty="0">
                          <a:solidFill>
                            <a:srgbClr val="333333"/>
                          </a:solidFill>
                          <a:latin typeface="Calibri Light"/>
                          <a:cs typeface="Verdana"/>
                        </a:rPr>
                        <a:t> to </a:t>
                      </a:r>
                      <a:r>
                        <a:rPr lang="en-US" sz="2000" b="1" i="0" u="none" spc="-5" dirty="0" err="1">
                          <a:solidFill>
                            <a:srgbClr val="333333"/>
                          </a:solidFill>
                          <a:latin typeface="Calibri Light"/>
                          <a:cs typeface="Verdana"/>
                        </a:rPr>
                        <a:t>jiní</a:t>
                      </a:r>
                      <a:r>
                        <a:rPr lang="en-US" sz="2000" b="1" i="0" u="none" spc="-5" dirty="0">
                          <a:solidFill>
                            <a:srgbClr val="333333"/>
                          </a:solidFill>
                          <a:latin typeface="Calibri Light"/>
                          <a:cs typeface="Verdana"/>
                        </a:rPr>
                        <a:t>/</a:t>
                      </a:r>
                      <a:r>
                        <a:rPr lang="en-US" sz="2000" b="1" i="0" u="none" spc="-5" dirty="0" err="1">
                          <a:solidFill>
                            <a:srgbClr val="333333"/>
                          </a:solidFill>
                          <a:latin typeface="Calibri Light"/>
                          <a:cs typeface="Verdana"/>
                        </a:rPr>
                        <a:t>situace</a:t>
                      </a:r>
                      <a:endParaRPr lang="en-US" sz="2000" b="1" i="0" u="none" spc="-5" dirty="0">
                        <a:solidFill>
                          <a:srgbClr val="333333"/>
                        </a:solidFill>
                        <a:latin typeface="Calibri Light"/>
                        <a:cs typeface="Verdana"/>
                      </a:endParaRPr>
                    </a:p>
                    <a:p>
                      <a:pPr marL="90805" marR="203835">
                        <a:lnSpc>
                          <a:spcPct val="108800"/>
                        </a:lnSpc>
                        <a:spcBef>
                          <a:spcPts val="165"/>
                        </a:spcBef>
                      </a:pPr>
                      <a:r>
                        <a:rPr lang="en-US" sz="2000" b="0" i="0" u="none" spc="-5" dirty="0">
                          <a:solidFill>
                            <a:srgbClr val="333333"/>
                          </a:solidFill>
                          <a:latin typeface="Calibri Light"/>
                          <a:cs typeface="Verdana"/>
                        </a:rPr>
                        <a:t>(</a:t>
                      </a:r>
                      <a:r>
                        <a:rPr lang="en-US" sz="2000" b="0" i="0" u="none" spc="-5" dirty="0" err="1">
                          <a:solidFill>
                            <a:srgbClr val="333333"/>
                          </a:solidFill>
                          <a:latin typeface="Calibri Light"/>
                          <a:cs typeface="Verdana"/>
                        </a:rPr>
                        <a:t>např</a:t>
                      </a:r>
                      <a:r>
                        <a:rPr lang="en-US" sz="2000" b="0" i="0" u="none" spc="-5">
                          <a:solidFill>
                            <a:srgbClr val="333333"/>
                          </a:solidFill>
                          <a:latin typeface="Calibri Light"/>
                          <a:cs typeface="Verdana"/>
                        </a:rPr>
                        <a:t>. “Učitel </a:t>
                      </a:r>
                      <a:r>
                        <a:rPr lang="en-US" sz="2000" b="0" i="0" u="none" spc="-5" dirty="0">
                          <a:solidFill>
                            <a:srgbClr val="333333"/>
                          </a:solidFill>
                          <a:latin typeface="Calibri Light"/>
                          <a:cs typeface="Verdana"/>
                        </a:rPr>
                        <a:t>je </a:t>
                      </a:r>
                      <a:r>
                        <a:rPr lang="en-US" sz="2000" b="0" i="0" u="none" spc="-5" dirty="0" err="1">
                          <a:solidFill>
                            <a:srgbClr val="333333"/>
                          </a:solidFill>
                          <a:latin typeface="Calibri Light"/>
                          <a:cs typeface="Verdana"/>
                        </a:rPr>
                        <a:t>hlupák</a:t>
                      </a:r>
                      <a:r>
                        <a:rPr lang="en-US" sz="2000" b="0" i="0" u="none" spc="-5" dirty="0">
                          <a:solidFill>
                            <a:srgbClr val="333333"/>
                          </a:solidFill>
                          <a:latin typeface="Calibri Light"/>
                          <a:cs typeface="Verdana"/>
                        </a:rPr>
                        <a:t> a </a:t>
                      </a:r>
                      <a:r>
                        <a:rPr lang="en-US" sz="2000" b="0" i="0" u="none" spc="-5" dirty="0" err="1">
                          <a:solidFill>
                            <a:srgbClr val="333333"/>
                          </a:solidFill>
                          <a:latin typeface="Calibri Light"/>
                          <a:cs typeface="Verdana"/>
                        </a:rPr>
                        <a:t>zasedl</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si</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na</a:t>
                      </a:r>
                      <a:r>
                        <a:rPr lang="en-US" sz="2000" b="0" i="0" u="none" spc="-5" dirty="0">
                          <a:solidFill>
                            <a:srgbClr val="333333"/>
                          </a:solidFill>
                          <a:latin typeface="Calibri Light"/>
                          <a:cs typeface="Verdana"/>
                        </a:rPr>
                        <a:t> </a:t>
                      </a:r>
                      <a:r>
                        <a:rPr lang="en-US" sz="2000" b="0" i="0" u="none" spc="-5" err="1">
                          <a:solidFill>
                            <a:srgbClr val="333333"/>
                          </a:solidFill>
                          <a:latin typeface="Calibri Light"/>
                          <a:cs typeface="Verdana"/>
                        </a:rPr>
                        <a:t>mě</a:t>
                      </a:r>
                      <a:r>
                        <a:rPr lang="en-US" sz="2000" b="0" i="0" u="none" spc="-5">
                          <a:solidFill>
                            <a:srgbClr val="333333"/>
                          </a:solidFill>
                          <a:latin typeface="Calibri Light"/>
                          <a:cs typeface="Verdana"/>
                        </a:rPr>
                        <a:t>.”) </a:t>
                      </a:r>
                      <a:r>
                        <a:rPr lang="en-US"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n-US" sz="2000" b="1" i="0" u="none" spc="-5" dirty="0" err="1">
                          <a:solidFill>
                            <a:srgbClr val="333333"/>
                          </a:solidFill>
                          <a:latin typeface="Calibri Light"/>
                          <a:cs typeface="Verdana"/>
                        </a:rPr>
                        <a:t>Nevýhody</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Odmítnutí</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vlastní</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odpovědnosti</a:t>
                      </a:r>
                      <a:r>
                        <a:rPr lang="en-US" sz="2000" b="0" i="0" u="none" spc="-5" dirty="0">
                          <a:solidFill>
                            <a:srgbClr val="333333"/>
                          </a:solidFill>
                          <a:latin typeface="Calibri Light"/>
                          <a:cs typeface="Verdana"/>
                        </a:rPr>
                        <a:t> je </a:t>
                      </a:r>
                      <a:r>
                        <a:rPr lang="en-US" sz="2000" b="0" i="0" u="none" spc="-5" dirty="0" err="1">
                          <a:solidFill>
                            <a:srgbClr val="333333"/>
                          </a:solidFill>
                          <a:latin typeface="Calibri Light"/>
                          <a:cs typeface="Verdana"/>
                        </a:rPr>
                        <a:t>považováno</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za</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zbabělost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člověk</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si</a:t>
                      </a:r>
                      <a:r>
                        <a:rPr lang="en-US" sz="2000" b="0" i="0" u="none" spc="-5" dirty="0">
                          <a:solidFill>
                            <a:srgbClr val="333333"/>
                          </a:solidFill>
                          <a:latin typeface="Calibri Light"/>
                          <a:cs typeface="Verdana"/>
                        </a:rPr>
                        <a:t> to </a:t>
                      </a:r>
                      <a:r>
                        <a:rPr lang="en-US" sz="2000" b="0" i="0" u="none" spc="-5" dirty="0" err="1">
                          <a:solidFill>
                            <a:srgbClr val="333333"/>
                          </a:solidFill>
                          <a:latin typeface="Calibri Light"/>
                          <a:cs typeface="Verdana"/>
                        </a:rPr>
                        <a:t>ulehčuje</a:t>
                      </a:r>
                      <a:r>
                        <a:rPr lang="en-US" sz="2000" b="0" i="0" u="none" spc="-5" dirty="0">
                          <a:solidFill>
                            <a:srgbClr val="333333"/>
                          </a:solidFill>
                          <a:latin typeface="Calibri Light"/>
                          <a:cs typeface="Verdana"/>
                        </a:rPr>
                        <a:t>).</a:t>
                      </a:r>
                    </a:p>
                    <a:p>
                      <a:pPr marL="92075" marR="147320">
                        <a:lnSpc>
                          <a:spcPct val="100000"/>
                        </a:lnSpc>
                        <a:spcBef>
                          <a:spcPts val="1200"/>
                        </a:spcBef>
                      </a:pPr>
                      <a:r>
                        <a:rPr lang="en-US" sz="2000" b="1" i="0" u="none" spc="-5" dirty="0" err="1">
                          <a:solidFill>
                            <a:srgbClr val="333333"/>
                          </a:solidFill>
                          <a:latin typeface="Calibri Light"/>
                          <a:cs typeface="Verdana"/>
                        </a:rPr>
                        <a:t>Výhody</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Sebevědomí</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zůstává</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nenarušeno</a:t>
                      </a:r>
                      <a:r>
                        <a:rPr lang="en-US" sz="2000" b="0" i="0" u="none" spc="-5" dirty="0">
                          <a:solidFill>
                            <a:srgbClr val="333333"/>
                          </a:solidFill>
                          <a:latin typeface="Calibri Light"/>
                          <a:cs typeface="Verdana"/>
                        </a:rPr>
                        <a:t>.</a:t>
                      </a:r>
                      <a:endParaRPr sz="20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To se vám vůbec nepovedlo. U zkoušky z angličtiny jste propadl.</a:t>
            </a:r>
            <a:endParaRPr lang="en-CA" altLang="de-DE" sz="1600" dirty="0">
              <a:latin typeface="Calibri Light"/>
            </a:endParaRPr>
          </a:p>
        </p:txBody>
      </p:sp>
    </p:spTree>
    <p:extLst>
      <p:ext uri="{BB962C8B-B14F-4D97-AF65-F5344CB8AC3E}">
        <p14:creationId xmlns:p14="http://schemas.microsoft.com/office/powerpoint/2010/main" val="3541846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negativních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To se vám vůbec nepovedlo. U zkoušky z angličtiny jste propadl.</a:t>
            </a:r>
            <a:endParaRPr lang="en-CA" altLang="de-DE" sz="1600" dirty="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4204966835"/>
              </p:ext>
            </p:extLst>
          </p:nvPr>
        </p:nvGraphicFramePr>
        <p:xfrm>
          <a:off x="408955" y="440851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Vyváženější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vysvětlení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která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kombinují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vlastní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podíl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vliv</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druhých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lidí</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situace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nabízejí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jiná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vysvětlení</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negativních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496787129"/>
              </p:ext>
            </p:extLst>
          </p:nvPr>
        </p:nvGraphicFramePr>
        <p:xfrm>
          <a:off x="408955" y="440851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Vyváženější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vysvětlení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která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kombinují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vlastní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podíl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vliv</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druhých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lidí</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situace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nabízejí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jiná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vysvětlení</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“Nejsem </a:t>
                      </a:r>
                      <a:r>
                        <a:rPr kumimoji="0" lang="en-US" sz="2000" b="0" i="0" u="none" strike="noStrike" cap="none" normalizeH="0" baseline="0" dirty="0" err="1">
                          <a:ln>
                            <a:noFill/>
                          </a:ln>
                          <a:solidFill>
                            <a:srgbClr val="333333"/>
                          </a:solidFill>
                          <a:effectLst/>
                          <a:latin typeface="Calibri Light"/>
                          <a:cs typeface="Times New Roman" pitchFamily="18" charset="0"/>
                        </a:rPr>
                        <a:t>zvyklý</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tento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typ</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zkoušení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příště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budu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připraven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lépe</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“Měl </a:t>
                      </a:r>
                      <a:r>
                        <a:rPr kumimoji="0" lang="en-US" sz="2000" b="0" i="0" u="none" strike="noStrike" cap="none" normalizeH="0" baseline="0" dirty="0" err="1">
                          <a:ln>
                            <a:noFill/>
                          </a:ln>
                          <a:solidFill>
                            <a:srgbClr val="333333"/>
                          </a:solidFill>
                          <a:effectLst/>
                          <a:latin typeface="Calibri Light"/>
                          <a:cs typeface="Times New Roman" pitchFamily="18" charset="0"/>
                        </a:rPr>
                        <a:t>bych</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snažit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zlepšit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svůj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vztah</a:t>
                      </a:r>
                      <a:r>
                        <a:rPr kumimoji="0" lang="en-US" sz="2000" b="0" i="0" u="none" strike="noStrike" cap="none" normalizeH="0" baseline="0" dirty="0">
                          <a:ln>
                            <a:noFill/>
                          </a:ln>
                          <a:solidFill>
                            <a:srgbClr val="333333"/>
                          </a:solidFill>
                          <a:effectLst/>
                          <a:latin typeface="Calibri Light"/>
                          <a:cs typeface="Times New Roman" pitchFamily="18" charset="0"/>
                        </a:rPr>
                        <a:t> s </a:t>
                      </a:r>
                      <a:r>
                        <a:rPr kumimoji="0" lang="en-US" sz="2000" b="0" i="0" u="none" strike="noStrike" cap="none" normalizeH="0" baseline="0" dirty="0" err="1">
                          <a:ln>
                            <a:noFill/>
                          </a:ln>
                          <a:solidFill>
                            <a:srgbClr val="333333"/>
                          </a:solidFill>
                          <a:effectLst/>
                          <a:latin typeface="Calibri Light"/>
                          <a:cs typeface="Times New Roman" pitchFamily="18" charset="0"/>
                        </a:rPr>
                        <a:t>učitelem</a:t>
                      </a:r>
                      <a:r>
                        <a:rPr kumimoji="0" lang="en-US" sz="2000" b="0" i="0" u="none" strike="noStrike" cap="none" normalizeH="0" baseline="0" dirty="0">
                          <a:ln>
                            <a:noFill/>
                          </a:ln>
                          <a:solidFill>
                            <a:srgbClr val="333333"/>
                          </a:solidFill>
                          <a:effectLst/>
                          <a:latin typeface="Calibri Light"/>
                          <a:cs typeface="Times New Roman" pitchFamily="18" charset="0"/>
                        </a:rPr>
                        <a:t>. Ale on by </a:t>
                      </a:r>
                      <a:r>
                        <a:rPr kumimoji="0" lang="en-US" sz="2000" b="0" i="0" u="none" strike="noStrike" cap="none" normalizeH="0" baseline="0" dirty="0" err="1">
                          <a:ln>
                            <a:noFill/>
                          </a:ln>
                          <a:solidFill>
                            <a:srgbClr val="333333"/>
                          </a:solidFill>
                          <a:effectLst/>
                          <a:latin typeface="Calibri Light"/>
                          <a:cs typeface="Times New Roman" pitchFamily="18" charset="0"/>
                        </a:rPr>
                        <a:t>mě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přece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jenom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tak</a:t>
                      </a:r>
                      <a:r>
                        <a:rPr kumimoji="0" lang="en-US" sz="2000" b="0" i="0" u="none" strike="noStrike" cap="none" normalizeH="0" baseline="0" dirty="0">
                          <a:ln>
                            <a:noFill/>
                          </a:ln>
                          <a:solidFill>
                            <a:srgbClr val="333333"/>
                          </a:solidFill>
                          <a:effectLst/>
                          <a:latin typeface="Calibri Light"/>
                          <a:cs typeface="Times New Roman" pitchFamily="18" charset="0"/>
                        </a:rPr>
                        <a:t> z </a:t>
                      </a:r>
                      <a:r>
                        <a:rPr kumimoji="0" lang="en-US" sz="2000" b="0" i="0" u="none" strike="noStrike" cap="none" normalizeH="0" baseline="0" dirty="0" err="1">
                          <a:ln>
                            <a:noFill/>
                          </a:ln>
                          <a:solidFill>
                            <a:srgbClr val="333333"/>
                          </a:solidFill>
                          <a:effectLst/>
                          <a:latin typeface="Calibri Light"/>
                          <a:cs typeface="Times New Roman" pitchFamily="18" charset="0"/>
                        </a:rPr>
                        <a:t>rozmaru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stejně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nevyhodil</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To se vám vůbec nepovedlo. U zkoušky z angličtiny jste propadl.</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pozitivních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Skvělé! Díky vašemu gólu jsme ten zápas vyhráli.</a:t>
            </a:r>
            <a:endParaRPr lang="en-US" sz="1800" dirty="0">
              <a:solidFill>
                <a:srgbClr val="333333"/>
              </a:solidFill>
              <a:latin typeface="Calibri Light"/>
              <a:ea typeface="+mn-ea"/>
              <a:cs typeface="Verdana"/>
            </a:endParaRPr>
          </a:p>
        </p:txBody>
      </p:sp>
      <p:graphicFrame>
        <p:nvGraphicFramePr>
          <p:cNvPr id="11" name="Table 10"/>
          <p:cNvGraphicFramePr>
            <a:graphicFrameLocks noGrp="1"/>
          </p:cNvGraphicFramePr>
          <p:nvPr>
            <p:extLst>
              <p:ext uri="{D42A27DB-BD31-4B8C-83A1-F6EECF244321}">
                <p14:modId xmlns:p14="http://schemas.microsoft.com/office/powerpoint/2010/main" val="622162810"/>
              </p:ext>
            </p:extLst>
          </p:nvPr>
        </p:nvGraphicFramePr>
        <p:xfrm>
          <a:off x="408955" y="4293096"/>
          <a:ext cx="11375136" cy="2377440"/>
        </p:xfrm>
        <a:graphic>
          <a:graphicData uri="http://schemas.openxmlformats.org/drawingml/2006/table">
            <a:tbl>
              <a:tblPr firstRow="1" bandRow="1">
                <a:tableStyleId>{21E4AEA4-8DFA-4A89-87EB-49C32662AFE0}</a:tableStyleId>
              </a:tblPr>
              <a:tblGrid>
                <a:gridCol w="4320480">
                  <a:extLst>
                    <a:ext uri="{9D8B030D-6E8A-4147-A177-3AD203B41FA5}">
                      <a16:colId xmlns:a16="http://schemas.microsoft.com/office/drawing/2014/main" val="20000"/>
                    </a:ext>
                  </a:extLst>
                </a:gridCol>
                <a:gridCol w="7054656">
                  <a:extLst>
                    <a:ext uri="{9D8B030D-6E8A-4147-A177-3AD203B41FA5}">
                      <a16:colId xmlns:a16="http://schemas.microsoft.com/office/drawing/2014/main" val="20001"/>
                    </a:ext>
                  </a:extLst>
                </a:gridCol>
              </a:tblGrid>
              <a:tr h="1188720">
                <a:tc>
                  <a:txBody>
                    <a:bodyPr/>
                    <a:lstStyle/>
                    <a:p>
                      <a:pPr algn="l" fontAlgn="b"/>
                      <a:r>
                        <a:rPr lang="en-US" sz="2000" b="1" i="0" u="none" strike="noStrike" dirty="0" err="1">
                          <a:solidFill>
                            <a:srgbClr val="333333"/>
                          </a:solidFill>
                          <a:effectLst/>
                          <a:latin typeface="+mj-lt"/>
                        </a:rPr>
                        <a:t>Vysvětlení</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Můžu</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za</a:t>
                      </a:r>
                      <a:r>
                        <a:rPr lang="en-US" sz="2000" b="1" i="0" u="none" strike="noStrike" dirty="0">
                          <a:solidFill>
                            <a:srgbClr val="333333"/>
                          </a:solidFill>
                          <a:effectLst/>
                          <a:latin typeface="+mj-lt"/>
                        </a:rPr>
                        <a:t> to </a:t>
                      </a:r>
                      <a:r>
                        <a:rPr lang="en-US" sz="2000" b="1" i="0" u="none" strike="noStrike" dirty="0" err="1">
                          <a:solidFill>
                            <a:srgbClr val="333333"/>
                          </a:solidFill>
                          <a:effectLst/>
                          <a:latin typeface="+mj-lt"/>
                        </a:rPr>
                        <a:t>já</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sám</a:t>
                      </a:r>
                      <a:r>
                        <a:rPr lang="en-US" sz="2000" b="1" i="0" u="none" strike="noStrike" dirty="0">
                          <a:solidFill>
                            <a:srgbClr val="333333"/>
                          </a:solidFill>
                          <a:effectLst/>
                          <a:latin typeface="+mj-lt"/>
                        </a:rPr>
                        <a:t>.</a:t>
                      </a:r>
                    </a:p>
                    <a:p>
                      <a:pPr algn="l" fontAlgn="b"/>
                      <a:r>
                        <a:rPr lang="en-US" sz="2000" b="0" i="0" u="none" strike="noStrike" dirty="0">
                          <a:solidFill>
                            <a:srgbClr val="333333"/>
                          </a:solidFill>
                          <a:effectLst/>
                          <a:latin typeface="+mj-lt"/>
                        </a:rPr>
                        <a:t>(</a:t>
                      </a:r>
                      <a:r>
                        <a:rPr lang="en-US" sz="2000" b="0" i="0" u="none" strike="noStrike" dirty="0" err="1">
                          <a:solidFill>
                            <a:srgbClr val="333333"/>
                          </a:solidFill>
                          <a:effectLst/>
                          <a:latin typeface="+mj-lt"/>
                        </a:rPr>
                        <a:t>např</a:t>
                      </a:r>
                      <a:r>
                        <a:rPr lang="en-US" sz="2000" b="0" i="0" u="none" strike="noStrike">
                          <a:solidFill>
                            <a:srgbClr val="333333"/>
                          </a:solidFill>
                          <a:effectLst/>
                          <a:latin typeface="+mj-lt"/>
                        </a:rPr>
                        <a:t>. “Ano</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podal</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jsem</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opravdu</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vynikající</a:t>
                      </a:r>
                      <a:r>
                        <a:rPr lang="en-US" sz="2000" b="0" i="0" u="none" strike="noStrike" dirty="0">
                          <a:solidFill>
                            <a:srgbClr val="333333"/>
                          </a:solidFill>
                          <a:effectLst/>
                          <a:latin typeface="+mj-lt"/>
                        </a:rPr>
                        <a:t> </a:t>
                      </a:r>
                      <a:r>
                        <a:rPr lang="en-US" sz="2000" b="0" i="0" u="none" strike="noStrike" err="1">
                          <a:solidFill>
                            <a:srgbClr val="333333"/>
                          </a:solidFill>
                          <a:effectLst/>
                          <a:latin typeface="+mj-lt"/>
                        </a:rPr>
                        <a:t>výkon</a:t>
                      </a:r>
                      <a:r>
                        <a:rPr lang="en-US" sz="2000" b="0" i="0" u="none" strike="noStrike">
                          <a:solidFill>
                            <a:srgbClr val="333333"/>
                          </a:solidFill>
                          <a:effectLst/>
                          <a:latin typeface="+mj-lt"/>
                        </a:rPr>
                        <a:t>.”)</a:t>
                      </a:r>
                      <a:r>
                        <a:rPr lang="en-US" sz="2000" b="0" i="0" u="none" strike="noStrike" dirty="0">
                          <a:solidFill>
                            <a:srgbClr val="333333"/>
                          </a:solidFill>
                          <a:effectLst/>
                          <a:latin typeface="+mj-lt"/>
                        </a:rPr>
                        <a:t>	</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2000" b="1" i="0" u="none" strike="noStrike" err="1">
                          <a:solidFill>
                            <a:srgbClr val="333333"/>
                          </a:solidFill>
                          <a:effectLst/>
                          <a:latin typeface="+mj-lt"/>
                        </a:rPr>
                        <a:t>Nevýhody</a:t>
                      </a:r>
                      <a:r>
                        <a:rPr lang="en-US" sz="2000" b="1" i="0" u="none" strike="noStrike">
                          <a:solidFill>
                            <a:srgbClr val="333333"/>
                          </a:solidFill>
                          <a:effectLst/>
                          <a:latin typeface="+mj-lt"/>
                        </a:rPr>
                        <a:t>:</a:t>
                      </a:r>
                      <a:r>
                        <a:rPr lang="en-US" sz="2000" b="0" i="0" u="none" strike="noStrike">
                          <a:solidFill>
                            <a:srgbClr val="333333"/>
                          </a:solidFill>
                          <a:effectLst/>
                          <a:latin typeface="+mj-lt"/>
                        </a:rPr>
                        <a:t> </a:t>
                      </a:r>
                      <a:r>
                        <a:rPr lang="en-US" sz="2000" b="0" i="0" u="none" strike="noStrike">
                          <a:solidFill>
                            <a:srgbClr val="004992"/>
                          </a:solidFill>
                          <a:effectLst/>
                          <a:latin typeface="+mj-lt"/>
                        </a:rPr>
                        <a:t>???</a:t>
                      </a:r>
                      <a:r>
                        <a:rPr lang="en-US" sz="2000" b="0" i="0" u="none" strike="noStrike">
                          <a:solidFill>
                            <a:srgbClr val="FFFFFF"/>
                          </a:solidFill>
                          <a:effectLst/>
                          <a:latin typeface="+mj-lt"/>
                        </a:rPr>
                        <a:t> </a:t>
                      </a:r>
                      <a:r>
                        <a:rPr lang="en-US" sz="2000" b="0" i="0" u="none" strike="noStrike" dirty="0" err="1">
                          <a:solidFill>
                            <a:srgbClr val="FFFFFF"/>
                          </a:solidFill>
                          <a:effectLst/>
                          <a:latin typeface="+mj-lt"/>
                        </a:rPr>
                        <a:t>Sebechvála</a:t>
                      </a:r>
                      <a:r>
                        <a:rPr lang="en-US" sz="2000" b="0" i="0" u="none" strike="noStrike" dirty="0">
                          <a:solidFill>
                            <a:srgbClr val="FFFFFF"/>
                          </a:solidFill>
                          <a:effectLst/>
                          <a:latin typeface="+mj-lt"/>
                        </a:rPr>
                        <a:t> </a:t>
                      </a:r>
                      <a:r>
                        <a:rPr lang="en-US" sz="2000" b="0" i="0" u="none" strike="noStrike" dirty="0" err="1">
                          <a:solidFill>
                            <a:srgbClr val="FFFFFF"/>
                          </a:solidFill>
                          <a:effectLst/>
                          <a:latin typeface="+mj-lt"/>
                        </a:rPr>
                        <a:t>působí</a:t>
                      </a:r>
                      <a:r>
                        <a:rPr lang="en-US" sz="2000" b="0" i="0" u="none" strike="noStrike" dirty="0">
                          <a:solidFill>
                            <a:srgbClr val="FFFFFF"/>
                          </a:solidFill>
                          <a:effectLst/>
                          <a:latin typeface="+mj-lt"/>
                        </a:rPr>
                        <a:t> </a:t>
                      </a:r>
                      <a:r>
                        <a:rPr lang="en-US" sz="2000" b="0" i="0" u="none" strike="noStrike" dirty="0" err="1">
                          <a:solidFill>
                            <a:srgbClr val="FFFFFF"/>
                          </a:solidFill>
                          <a:effectLst/>
                          <a:latin typeface="+mj-lt"/>
                        </a:rPr>
                        <a:t>arogantně</a:t>
                      </a:r>
                      <a:r>
                        <a:rPr lang="en-US" sz="2000" b="0" i="0" u="none" strike="noStrike" dirty="0">
                          <a:solidFill>
                            <a:srgbClr val="FFFFFF"/>
                          </a:solidFill>
                          <a:effectLst/>
                          <a:latin typeface="+mj-lt"/>
                        </a:rPr>
                        <a:t>.</a:t>
                      </a:r>
                    </a:p>
                    <a:p>
                      <a:pPr algn="l" fontAlgn="b">
                        <a:lnSpc>
                          <a:spcPct val="100000"/>
                        </a:lnSpc>
                        <a:spcBef>
                          <a:spcPts val="1200"/>
                        </a:spcBef>
                      </a:pPr>
                      <a:r>
                        <a:rPr lang="en-US" sz="2000" b="1" i="0" u="none" strike="noStrike" err="1">
                          <a:solidFill>
                            <a:srgbClr val="333333"/>
                          </a:solidFill>
                          <a:effectLst/>
                          <a:latin typeface="+mj-lt"/>
                        </a:rPr>
                        <a:t>Výhody</a:t>
                      </a:r>
                      <a:r>
                        <a:rPr lang="en-US" sz="2000" b="1" i="0" u="none" strike="noStrike">
                          <a:solidFill>
                            <a:srgbClr val="333333"/>
                          </a:solidFill>
                          <a:effectLst/>
                          <a:latin typeface="+mj-lt"/>
                        </a:rPr>
                        <a:t>:</a:t>
                      </a:r>
                      <a:r>
                        <a:rPr lang="en-US" sz="2000" b="0" i="0" u="none" strike="noStrike">
                          <a:solidFill>
                            <a:srgbClr val="333333"/>
                          </a:solidFill>
                          <a:effectLst/>
                          <a:latin typeface="+mj-lt"/>
                        </a:rPr>
                        <a:t> </a:t>
                      </a:r>
                      <a:r>
                        <a:rPr lang="en-US" sz="2000" b="0" i="0" u="none" strike="noStrike">
                          <a:solidFill>
                            <a:srgbClr val="004992"/>
                          </a:solidFill>
                          <a:effectLst/>
                          <a:latin typeface="+mj-lt"/>
                        </a:rPr>
                        <a:t>???</a:t>
                      </a:r>
                      <a:r>
                        <a:rPr lang="en-US" sz="2000" b="0" i="0" u="none" strike="noStrike">
                          <a:solidFill>
                            <a:srgbClr val="FFFFFF"/>
                          </a:solidFill>
                          <a:effectLst/>
                          <a:latin typeface="+mj-lt"/>
                        </a:rPr>
                        <a:t> </a:t>
                      </a:r>
                      <a:r>
                        <a:rPr lang="en-US" sz="2000" b="0" i="0" u="none" strike="noStrike" dirty="0" err="1">
                          <a:solidFill>
                            <a:srgbClr val="FFFFFF"/>
                          </a:solidFill>
                          <a:effectLst/>
                          <a:latin typeface="+mj-lt"/>
                        </a:rPr>
                        <a:t>Zvyšuje</a:t>
                      </a:r>
                      <a:r>
                        <a:rPr lang="en-US" sz="2000" b="0" i="0" u="none" strike="noStrike" dirty="0">
                          <a:solidFill>
                            <a:srgbClr val="FFFFFF"/>
                          </a:solidFill>
                          <a:effectLst/>
                          <a:latin typeface="+mj-lt"/>
                        </a:rPr>
                        <a:t> </a:t>
                      </a:r>
                      <a:r>
                        <a:rPr lang="en-US" sz="2000" b="0" i="0" u="none" strike="noStrike" dirty="0" err="1">
                          <a:solidFill>
                            <a:srgbClr val="FFFFFF"/>
                          </a:solidFill>
                          <a:effectLst/>
                          <a:latin typeface="+mj-lt"/>
                        </a:rPr>
                        <a:t>sebevědomí</a:t>
                      </a:r>
                      <a:endParaRPr lang="en-US" sz="1800" b="0" i="0" u="none" strike="noStrike" dirty="0">
                        <a:solidFill>
                          <a:srgbClr val="FFFFFF"/>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l" fontAlgn="b"/>
                      <a:r>
                        <a:rPr lang="en-US" sz="2000" b="1" i="0" u="none" strike="noStrike" dirty="0" err="1">
                          <a:solidFill>
                            <a:srgbClr val="333333"/>
                          </a:solidFill>
                          <a:effectLst/>
                          <a:latin typeface="+mj-lt"/>
                        </a:rPr>
                        <a:t>Vysvětlení</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Mohou</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za</a:t>
                      </a:r>
                      <a:r>
                        <a:rPr lang="en-US" sz="2000" b="1" i="0" u="none" strike="noStrike" dirty="0">
                          <a:solidFill>
                            <a:srgbClr val="333333"/>
                          </a:solidFill>
                          <a:effectLst/>
                          <a:latin typeface="+mj-lt"/>
                        </a:rPr>
                        <a:t> to </a:t>
                      </a:r>
                      <a:r>
                        <a:rPr lang="en-US" sz="2000" b="1" i="0" u="none" strike="noStrike" dirty="0" err="1">
                          <a:solidFill>
                            <a:srgbClr val="333333"/>
                          </a:solidFill>
                          <a:effectLst/>
                          <a:latin typeface="+mj-lt"/>
                        </a:rPr>
                        <a:t>jiní</a:t>
                      </a:r>
                      <a:r>
                        <a:rPr lang="en-US" sz="2000" b="1" i="0" u="none" strike="noStrike" dirty="0">
                          <a:solidFill>
                            <a:srgbClr val="333333"/>
                          </a:solidFill>
                          <a:effectLst/>
                          <a:latin typeface="+mj-lt"/>
                        </a:rPr>
                        <a:t>/</a:t>
                      </a:r>
                      <a:r>
                        <a:rPr lang="en-US" sz="2000" b="1" i="0" u="none" strike="noStrike" dirty="0" err="1">
                          <a:solidFill>
                            <a:srgbClr val="333333"/>
                          </a:solidFill>
                          <a:effectLst/>
                          <a:latin typeface="+mj-lt"/>
                        </a:rPr>
                        <a:t>situace</a:t>
                      </a:r>
                      <a:endParaRPr lang="en-US" sz="2000" b="1" i="0" u="none" strike="noStrike" dirty="0">
                        <a:solidFill>
                          <a:srgbClr val="333333"/>
                        </a:solidFill>
                        <a:effectLst/>
                        <a:latin typeface="+mj-lt"/>
                      </a:endParaRPr>
                    </a:p>
                    <a:p>
                      <a:pPr algn="l" fontAlgn="b"/>
                      <a:r>
                        <a:rPr lang="en-US" sz="2000" b="0" i="0" u="none" strike="noStrike" dirty="0">
                          <a:solidFill>
                            <a:srgbClr val="333333"/>
                          </a:solidFill>
                          <a:effectLst/>
                          <a:latin typeface="+mj-lt"/>
                        </a:rPr>
                        <a:t>(</a:t>
                      </a:r>
                      <a:r>
                        <a:rPr lang="en-US" sz="2000" b="0" i="0" u="none" strike="noStrike" dirty="0" err="1">
                          <a:solidFill>
                            <a:srgbClr val="333333"/>
                          </a:solidFill>
                          <a:effectLst/>
                          <a:latin typeface="+mj-lt"/>
                        </a:rPr>
                        <a:t>např</a:t>
                      </a:r>
                      <a:r>
                        <a:rPr lang="en-US" sz="2000" b="0" i="0" u="none" strike="noStrike">
                          <a:solidFill>
                            <a:srgbClr val="333333"/>
                          </a:solidFill>
                          <a:effectLst/>
                          <a:latin typeface="+mj-lt"/>
                        </a:rPr>
                        <a:t>. “Po </a:t>
                      </a:r>
                      <a:r>
                        <a:rPr lang="en-US" sz="2000" b="0" i="0" u="none" strike="noStrike" dirty="0" err="1">
                          <a:solidFill>
                            <a:srgbClr val="333333"/>
                          </a:solidFill>
                          <a:effectLst/>
                          <a:latin typeface="+mj-lt"/>
                        </a:rPr>
                        <a:t>takové</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přihrávce</a:t>
                      </a:r>
                      <a:r>
                        <a:rPr lang="en-US" sz="2000" b="0" i="0" u="none" strike="noStrike" dirty="0">
                          <a:solidFill>
                            <a:srgbClr val="333333"/>
                          </a:solidFill>
                          <a:effectLst/>
                          <a:latin typeface="+mj-lt"/>
                        </a:rPr>
                        <a:t> by ten </a:t>
                      </a:r>
                      <a:r>
                        <a:rPr lang="en-US" sz="2000" b="0" i="0" u="none" strike="noStrike" dirty="0" err="1">
                          <a:solidFill>
                            <a:srgbClr val="333333"/>
                          </a:solidFill>
                          <a:effectLst/>
                          <a:latin typeface="+mj-lt"/>
                        </a:rPr>
                        <a:t>gól</a:t>
                      </a:r>
                      <a:r>
                        <a:rPr lang="en-US" sz="2000" b="0" i="0" u="none" strike="noStrike" dirty="0">
                          <a:solidFill>
                            <a:srgbClr val="333333"/>
                          </a:solidFill>
                          <a:effectLst/>
                          <a:latin typeface="+mj-lt"/>
                        </a:rPr>
                        <a:t> dal </a:t>
                      </a:r>
                      <a:r>
                        <a:rPr lang="en-US" sz="2000" b="0" i="0" u="none" strike="noStrike" err="1">
                          <a:solidFill>
                            <a:srgbClr val="333333"/>
                          </a:solidFill>
                          <a:effectLst/>
                          <a:latin typeface="+mj-lt"/>
                        </a:rPr>
                        <a:t>každý</a:t>
                      </a:r>
                      <a:r>
                        <a:rPr lang="en-US" sz="2000" b="0" i="0" u="none" strike="noStrike">
                          <a:solidFill>
                            <a:srgbClr val="333333"/>
                          </a:solidFill>
                          <a:effectLst/>
                          <a:latin typeface="+mj-lt"/>
                        </a:rPr>
                        <a:t>.”)</a:t>
                      </a:r>
                      <a:endParaRPr lang="en-US" sz="18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2000" b="1" i="0" u="none" strike="noStrike" dirty="0" err="1">
                          <a:solidFill>
                            <a:srgbClr val="333333"/>
                          </a:solidFill>
                          <a:effectLst/>
                          <a:latin typeface="+mj-lt"/>
                        </a:rPr>
                        <a:t>Nevýhody</a:t>
                      </a:r>
                      <a:r>
                        <a:rPr lang="en-US" sz="2000" b="1" i="0" u="none" strike="noStrike" dirty="0">
                          <a:solidFill>
                            <a:srgbClr val="333333"/>
                          </a:solidFill>
                          <a:effectLst/>
                          <a:latin typeface="+mj-lt"/>
                        </a:rPr>
                        <a:t>:</a:t>
                      </a:r>
                      <a:r>
                        <a:rPr lang="en-US" sz="2000" b="0" i="0" u="none" strike="noStrike" dirty="0">
                          <a:solidFill>
                            <a:srgbClr val="333333"/>
                          </a:solidFill>
                          <a:effectLst/>
                          <a:latin typeface="+mj-lt"/>
                        </a:rPr>
                        <a:t> </a:t>
                      </a:r>
                      <a:r>
                        <a:rPr lang="en-US" sz="2000" b="0" i="0" u="none" strike="noStrike" dirty="0">
                          <a:solidFill>
                            <a:srgbClr val="004992"/>
                          </a:solidFill>
                          <a:effectLst/>
                          <a:latin typeface="+mj-lt"/>
                        </a:rPr>
                        <a:t>???</a:t>
                      </a:r>
                      <a:r>
                        <a:rPr lang="en-US" sz="2000" b="0" i="0" u="none" strike="noStrike" dirty="0">
                          <a:solidFill>
                            <a:srgbClr val="E3EFF8"/>
                          </a:solidFill>
                          <a:effectLst/>
                          <a:latin typeface="+mj-lt"/>
                        </a:rPr>
                        <a:t> </a:t>
                      </a:r>
                      <a:r>
                        <a:rPr lang="en-US" sz="2000" b="0" i="0" u="none" strike="noStrike" dirty="0" err="1">
                          <a:solidFill>
                            <a:srgbClr val="E3EFF8"/>
                          </a:solidFill>
                          <a:effectLst/>
                          <a:latin typeface="+mj-lt"/>
                        </a:rPr>
                        <a:t>Sebedůvěra</a:t>
                      </a:r>
                      <a:r>
                        <a:rPr lang="en-US" sz="2000" b="0" i="0" u="none" strike="noStrike" dirty="0">
                          <a:solidFill>
                            <a:srgbClr val="E3EFF8"/>
                          </a:solidFill>
                          <a:effectLst/>
                          <a:latin typeface="+mj-lt"/>
                        </a:rPr>
                        <a:t> se </a:t>
                      </a:r>
                      <a:r>
                        <a:rPr lang="en-US" sz="2000" b="0" i="0" u="none" strike="noStrike" dirty="0" err="1">
                          <a:solidFill>
                            <a:srgbClr val="E3EFF8"/>
                          </a:solidFill>
                          <a:effectLst/>
                          <a:latin typeface="+mj-lt"/>
                        </a:rPr>
                        <a:t>nezvýší</a:t>
                      </a:r>
                      <a:r>
                        <a:rPr lang="en-US" sz="2000" b="0" i="0" u="none" strike="noStrike" dirty="0">
                          <a:solidFill>
                            <a:srgbClr val="E3EFF8"/>
                          </a:solidFill>
                          <a:effectLst/>
                          <a:latin typeface="+mj-lt"/>
                        </a:rPr>
                        <a:t>.</a:t>
                      </a:r>
                    </a:p>
                    <a:p>
                      <a:pPr algn="l" fontAlgn="b">
                        <a:lnSpc>
                          <a:spcPct val="100000"/>
                        </a:lnSpc>
                        <a:spcBef>
                          <a:spcPts val="1200"/>
                        </a:spcBef>
                      </a:pPr>
                      <a:r>
                        <a:rPr lang="en-US" sz="2000" b="1" i="0" u="none" strike="noStrike" dirty="0" err="1">
                          <a:solidFill>
                            <a:srgbClr val="333333"/>
                          </a:solidFill>
                          <a:effectLst/>
                          <a:latin typeface="+mj-lt"/>
                        </a:rPr>
                        <a:t>Výhody</a:t>
                      </a:r>
                      <a:r>
                        <a:rPr lang="en-US" sz="2000" b="1" i="0" u="none" strike="noStrike" dirty="0">
                          <a:solidFill>
                            <a:srgbClr val="333333"/>
                          </a:solidFill>
                          <a:effectLst/>
                          <a:latin typeface="+mj-lt"/>
                        </a:rPr>
                        <a:t>:</a:t>
                      </a:r>
                      <a:r>
                        <a:rPr lang="en-US" sz="2000" b="0" i="0" u="none" strike="noStrike" dirty="0">
                          <a:solidFill>
                            <a:srgbClr val="333333"/>
                          </a:solidFill>
                          <a:effectLst/>
                          <a:latin typeface="+mj-lt"/>
                        </a:rPr>
                        <a:t> </a:t>
                      </a:r>
                      <a:r>
                        <a:rPr lang="en-US" sz="2000" b="0" i="0" u="none" strike="noStrike" dirty="0">
                          <a:solidFill>
                            <a:srgbClr val="004992"/>
                          </a:solidFill>
                          <a:effectLst/>
                          <a:latin typeface="+mj-lt"/>
                        </a:rPr>
                        <a:t>???</a:t>
                      </a:r>
                      <a:r>
                        <a:rPr lang="en-US" sz="2000" b="0" i="0" u="none" strike="noStrike" dirty="0">
                          <a:solidFill>
                            <a:srgbClr val="E3EFF8"/>
                          </a:solidFill>
                          <a:effectLst/>
                          <a:latin typeface="+mj-lt"/>
                        </a:rPr>
                        <a:t> </a:t>
                      </a:r>
                      <a:r>
                        <a:rPr lang="en-US" sz="2000" b="0" i="0" u="none" strike="noStrike" dirty="0" err="1">
                          <a:solidFill>
                            <a:srgbClr val="E3EFF8"/>
                          </a:solidFill>
                          <a:effectLst/>
                          <a:latin typeface="+mj-lt"/>
                        </a:rPr>
                        <a:t>Jste</a:t>
                      </a:r>
                      <a:r>
                        <a:rPr lang="en-US" sz="2000" b="0" i="0" u="none" strike="noStrike" dirty="0">
                          <a:solidFill>
                            <a:srgbClr val="E3EFF8"/>
                          </a:solidFill>
                          <a:effectLst/>
                          <a:latin typeface="+mj-lt"/>
                        </a:rPr>
                        <a:t> </a:t>
                      </a:r>
                      <a:r>
                        <a:rPr lang="en-US" sz="2000" b="0" i="0" u="none" strike="noStrike" dirty="0" err="1">
                          <a:solidFill>
                            <a:srgbClr val="E3EFF8"/>
                          </a:solidFill>
                          <a:effectLst/>
                          <a:latin typeface="+mj-lt"/>
                        </a:rPr>
                        <a:t>považováni</a:t>
                      </a:r>
                      <a:r>
                        <a:rPr lang="en-US" sz="2000" b="0" i="0" u="none" strike="noStrike" dirty="0">
                          <a:solidFill>
                            <a:srgbClr val="E3EFF8"/>
                          </a:solidFill>
                          <a:effectLst/>
                          <a:latin typeface="+mj-lt"/>
                        </a:rPr>
                        <a:t> </a:t>
                      </a:r>
                      <a:r>
                        <a:rPr lang="en-US" sz="2000" b="0" i="0" u="none" strike="noStrike" dirty="0" err="1">
                          <a:solidFill>
                            <a:srgbClr val="E3EFF8"/>
                          </a:solidFill>
                          <a:effectLst/>
                          <a:latin typeface="+mj-lt"/>
                        </a:rPr>
                        <a:t>za</a:t>
                      </a:r>
                      <a:r>
                        <a:rPr lang="en-US" sz="2000" b="0" i="0" u="none" strike="noStrike" dirty="0">
                          <a:solidFill>
                            <a:srgbClr val="E3EFF8"/>
                          </a:solidFill>
                          <a:effectLst/>
                          <a:latin typeface="+mj-lt"/>
                        </a:rPr>
                        <a:t> </a:t>
                      </a:r>
                      <a:r>
                        <a:rPr lang="en-US" sz="2000" b="0" i="0" u="none" strike="noStrike" dirty="0" err="1">
                          <a:solidFill>
                            <a:srgbClr val="E3EFF8"/>
                          </a:solidFill>
                          <a:effectLst/>
                          <a:latin typeface="+mj-lt"/>
                        </a:rPr>
                        <a:t>skromného</a:t>
                      </a:r>
                      <a:r>
                        <a:rPr lang="en-US" sz="2000" b="0" i="0" u="none" strike="noStrike" dirty="0">
                          <a:solidFill>
                            <a:srgbClr val="E3EFF8"/>
                          </a:solidFill>
                          <a:effectLst/>
                          <a:latin typeface="+mj-lt"/>
                        </a:rPr>
                        <a:t> a </a:t>
                      </a:r>
                      <a:r>
                        <a:rPr lang="en-US" sz="2000" b="0" i="0" u="none" strike="noStrike" dirty="0" err="1">
                          <a:solidFill>
                            <a:srgbClr val="E3EFF8"/>
                          </a:solidFill>
                          <a:effectLst/>
                          <a:latin typeface="+mj-lt"/>
                        </a:rPr>
                        <a:t>za</a:t>
                      </a:r>
                      <a:r>
                        <a:rPr lang="en-US" sz="2000" b="0" i="0" u="none" strike="noStrike" dirty="0">
                          <a:solidFill>
                            <a:srgbClr val="E3EFF8"/>
                          </a:solidFill>
                          <a:effectLst/>
                          <a:latin typeface="+mj-lt"/>
                        </a:rPr>
                        <a:t> </a:t>
                      </a:r>
                      <a:r>
                        <a:rPr lang="en-US" sz="2000" b="0" i="0" u="none" strike="noStrike" err="1">
                          <a:solidFill>
                            <a:srgbClr val="E3EFF8"/>
                          </a:solidFill>
                          <a:effectLst/>
                          <a:latin typeface="+mj-lt"/>
                        </a:rPr>
                        <a:t>opravdového</a:t>
                      </a:r>
                      <a:r>
                        <a:rPr lang="en-US" sz="2000" b="0" i="0" u="none" strike="noStrike">
                          <a:solidFill>
                            <a:srgbClr val="E3EFF8"/>
                          </a:solidFill>
                          <a:effectLst/>
                          <a:latin typeface="+mj-lt"/>
                        </a:rPr>
                        <a:t> “týmového hráče”.</a:t>
                      </a:r>
                      <a:endParaRPr lang="en-US" sz="18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pozitivních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Skvělé! Díky vašemu gólu jsme ten zápas vyhráli.</a:t>
            </a:r>
            <a:endParaRPr lang="en-US" sz="1800" dirty="0">
              <a:solidFill>
                <a:srgbClr val="333333"/>
              </a:solidFill>
              <a:latin typeface="Calibri Light"/>
              <a:ea typeface="+mn-ea"/>
              <a:cs typeface="Verdana"/>
            </a:endParaRPr>
          </a:p>
        </p:txBody>
      </p:sp>
      <p:graphicFrame>
        <p:nvGraphicFramePr>
          <p:cNvPr id="11" name="Table 10"/>
          <p:cNvGraphicFramePr>
            <a:graphicFrameLocks noGrp="1"/>
          </p:cNvGraphicFramePr>
          <p:nvPr>
            <p:extLst>
              <p:ext uri="{D42A27DB-BD31-4B8C-83A1-F6EECF244321}">
                <p14:modId xmlns:p14="http://schemas.microsoft.com/office/powerpoint/2010/main" val="1824580667"/>
              </p:ext>
            </p:extLst>
          </p:nvPr>
        </p:nvGraphicFramePr>
        <p:xfrm>
          <a:off x="408955" y="4293096"/>
          <a:ext cx="11375136" cy="2377440"/>
        </p:xfrm>
        <a:graphic>
          <a:graphicData uri="http://schemas.openxmlformats.org/drawingml/2006/table">
            <a:tbl>
              <a:tblPr firstRow="1" bandRow="1">
                <a:tableStyleId>{21E4AEA4-8DFA-4A89-87EB-49C32662AFE0}</a:tableStyleId>
              </a:tblPr>
              <a:tblGrid>
                <a:gridCol w="4320480">
                  <a:extLst>
                    <a:ext uri="{9D8B030D-6E8A-4147-A177-3AD203B41FA5}">
                      <a16:colId xmlns:a16="http://schemas.microsoft.com/office/drawing/2014/main" val="20000"/>
                    </a:ext>
                  </a:extLst>
                </a:gridCol>
                <a:gridCol w="7054656">
                  <a:extLst>
                    <a:ext uri="{9D8B030D-6E8A-4147-A177-3AD203B41FA5}">
                      <a16:colId xmlns:a16="http://schemas.microsoft.com/office/drawing/2014/main" val="20001"/>
                    </a:ext>
                  </a:extLst>
                </a:gridCol>
              </a:tblGrid>
              <a:tr h="1188720">
                <a:tc>
                  <a:txBody>
                    <a:bodyPr/>
                    <a:lstStyle/>
                    <a:p>
                      <a:pPr algn="l" fontAlgn="b"/>
                      <a:r>
                        <a:rPr lang="en-US" sz="2000" b="1" i="0" u="none" strike="noStrike" dirty="0" err="1">
                          <a:solidFill>
                            <a:srgbClr val="333333"/>
                          </a:solidFill>
                          <a:effectLst/>
                          <a:latin typeface="+mj-lt"/>
                        </a:rPr>
                        <a:t>Vysvětlení</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Můžu</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za</a:t>
                      </a:r>
                      <a:r>
                        <a:rPr lang="en-US" sz="2000" b="1" i="0" u="none" strike="noStrike" dirty="0">
                          <a:solidFill>
                            <a:srgbClr val="333333"/>
                          </a:solidFill>
                          <a:effectLst/>
                          <a:latin typeface="+mj-lt"/>
                        </a:rPr>
                        <a:t> to </a:t>
                      </a:r>
                      <a:r>
                        <a:rPr lang="en-US" sz="2000" b="1" i="0" u="none" strike="noStrike" dirty="0" err="1">
                          <a:solidFill>
                            <a:srgbClr val="333333"/>
                          </a:solidFill>
                          <a:effectLst/>
                          <a:latin typeface="+mj-lt"/>
                        </a:rPr>
                        <a:t>já</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sám</a:t>
                      </a:r>
                      <a:r>
                        <a:rPr lang="en-US" sz="2000" b="1" i="0" u="none" strike="noStrike" dirty="0">
                          <a:solidFill>
                            <a:srgbClr val="333333"/>
                          </a:solidFill>
                          <a:effectLst/>
                          <a:latin typeface="+mj-lt"/>
                        </a:rPr>
                        <a:t>.</a:t>
                      </a:r>
                    </a:p>
                    <a:p>
                      <a:pPr algn="l" fontAlgn="b"/>
                      <a:r>
                        <a:rPr lang="en-US" sz="2000" b="0" i="0" u="none" strike="noStrike" dirty="0">
                          <a:solidFill>
                            <a:srgbClr val="333333"/>
                          </a:solidFill>
                          <a:effectLst/>
                          <a:latin typeface="+mj-lt"/>
                        </a:rPr>
                        <a:t>(</a:t>
                      </a:r>
                      <a:r>
                        <a:rPr lang="en-US" sz="2000" b="0" i="0" u="none" strike="noStrike" dirty="0" err="1">
                          <a:solidFill>
                            <a:srgbClr val="333333"/>
                          </a:solidFill>
                          <a:effectLst/>
                          <a:latin typeface="+mj-lt"/>
                        </a:rPr>
                        <a:t>např</a:t>
                      </a:r>
                      <a:r>
                        <a:rPr lang="en-US" sz="2000" b="0" i="0" u="none" strike="noStrike">
                          <a:solidFill>
                            <a:srgbClr val="333333"/>
                          </a:solidFill>
                          <a:effectLst/>
                          <a:latin typeface="+mj-lt"/>
                        </a:rPr>
                        <a:t>. “Ano</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podal</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jsem</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opravdu</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vynikající</a:t>
                      </a:r>
                      <a:r>
                        <a:rPr lang="en-US" sz="2000" b="0" i="0" u="none" strike="noStrike" dirty="0">
                          <a:solidFill>
                            <a:srgbClr val="333333"/>
                          </a:solidFill>
                          <a:effectLst/>
                          <a:latin typeface="+mj-lt"/>
                        </a:rPr>
                        <a:t> </a:t>
                      </a:r>
                      <a:r>
                        <a:rPr lang="en-US" sz="2000" b="0" i="0" u="none" strike="noStrike" err="1">
                          <a:solidFill>
                            <a:srgbClr val="333333"/>
                          </a:solidFill>
                          <a:effectLst/>
                          <a:latin typeface="+mj-lt"/>
                        </a:rPr>
                        <a:t>výkon</a:t>
                      </a:r>
                      <a:r>
                        <a:rPr lang="en-US" sz="2000" b="0" i="0" u="none" strike="noStrike">
                          <a:solidFill>
                            <a:srgbClr val="333333"/>
                          </a:solidFill>
                          <a:effectLst/>
                          <a:latin typeface="+mj-lt"/>
                        </a:rPr>
                        <a:t>.”)</a:t>
                      </a:r>
                      <a:r>
                        <a:rPr lang="en-US" sz="2000" b="0" i="0" u="none" strike="noStrike" dirty="0">
                          <a:solidFill>
                            <a:srgbClr val="333333"/>
                          </a:solidFill>
                          <a:effectLst/>
                          <a:latin typeface="+mj-lt"/>
                        </a:rPr>
                        <a:t>	</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2000" b="1" i="0" u="none" strike="noStrike" dirty="0" err="1">
                          <a:solidFill>
                            <a:srgbClr val="333333"/>
                          </a:solidFill>
                          <a:effectLst/>
                          <a:latin typeface="+mj-lt"/>
                        </a:rPr>
                        <a:t>Nevýhody</a:t>
                      </a:r>
                      <a:r>
                        <a:rPr lang="en-US" sz="2000" b="1" i="0" u="none" strike="noStrike" dirty="0">
                          <a:solidFill>
                            <a:srgbClr val="333333"/>
                          </a:solidFill>
                          <a:effectLst/>
                          <a:latin typeface="+mj-lt"/>
                        </a:rPr>
                        <a:t>:</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Sebechvála</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působí</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arogantně</a:t>
                      </a:r>
                      <a:r>
                        <a:rPr lang="en-US" sz="2000" b="0" i="0" u="none" strike="noStrike" dirty="0">
                          <a:solidFill>
                            <a:srgbClr val="333333"/>
                          </a:solidFill>
                          <a:effectLst/>
                          <a:latin typeface="+mj-lt"/>
                        </a:rPr>
                        <a:t>.</a:t>
                      </a:r>
                    </a:p>
                    <a:p>
                      <a:pPr algn="l" fontAlgn="b">
                        <a:lnSpc>
                          <a:spcPct val="100000"/>
                        </a:lnSpc>
                        <a:spcBef>
                          <a:spcPts val="1200"/>
                        </a:spcBef>
                      </a:pPr>
                      <a:r>
                        <a:rPr lang="en-US" sz="2000" b="1" i="0" u="none" strike="noStrike" dirty="0" err="1">
                          <a:solidFill>
                            <a:srgbClr val="333333"/>
                          </a:solidFill>
                          <a:effectLst/>
                          <a:latin typeface="+mj-lt"/>
                        </a:rPr>
                        <a:t>Výhody</a:t>
                      </a:r>
                      <a:r>
                        <a:rPr lang="en-US" sz="2000" b="1" i="0" u="none" strike="noStrike" dirty="0">
                          <a:solidFill>
                            <a:srgbClr val="333333"/>
                          </a:solidFill>
                          <a:effectLst/>
                          <a:latin typeface="+mj-lt"/>
                        </a:rPr>
                        <a:t>:</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Zvyšuje</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sebevědomí</a:t>
                      </a:r>
                      <a:r>
                        <a:rPr lang="en-US" sz="2000" b="0" i="0" u="none" strike="noStrike">
                          <a:solidFill>
                            <a:srgbClr val="333333"/>
                          </a:solidFill>
                          <a:effectLst/>
                          <a:latin typeface="+mj-lt"/>
                        </a:rPr>
                        <a:t>.</a:t>
                      </a:r>
                      <a:endParaRPr lang="en-US" sz="18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l" fontAlgn="b"/>
                      <a:r>
                        <a:rPr lang="en-US" sz="2000" b="1" i="0" u="none" strike="noStrike" dirty="0" err="1">
                          <a:solidFill>
                            <a:srgbClr val="333333"/>
                          </a:solidFill>
                          <a:effectLst/>
                          <a:latin typeface="+mj-lt"/>
                        </a:rPr>
                        <a:t>Vysvětlení</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Mohou</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za</a:t>
                      </a:r>
                      <a:r>
                        <a:rPr lang="en-US" sz="2000" b="1" i="0" u="none" strike="noStrike" dirty="0">
                          <a:solidFill>
                            <a:srgbClr val="333333"/>
                          </a:solidFill>
                          <a:effectLst/>
                          <a:latin typeface="+mj-lt"/>
                        </a:rPr>
                        <a:t> to </a:t>
                      </a:r>
                      <a:r>
                        <a:rPr lang="en-US" sz="2000" b="1" i="0" u="none" strike="noStrike" dirty="0" err="1">
                          <a:solidFill>
                            <a:srgbClr val="333333"/>
                          </a:solidFill>
                          <a:effectLst/>
                          <a:latin typeface="+mj-lt"/>
                        </a:rPr>
                        <a:t>jiní</a:t>
                      </a:r>
                      <a:r>
                        <a:rPr lang="en-US" sz="2000" b="1" i="0" u="none" strike="noStrike" dirty="0">
                          <a:solidFill>
                            <a:srgbClr val="333333"/>
                          </a:solidFill>
                          <a:effectLst/>
                          <a:latin typeface="+mj-lt"/>
                        </a:rPr>
                        <a:t>/</a:t>
                      </a:r>
                      <a:r>
                        <a:rPr lang="en-US" sz="2000" b="1" i="0" u="none" strike="noStrike" dirty="0" err="1">
                          <a:solidFill>
                            <a:srgbClr val="333333"/>
                          </a:solidFill>
                          <a:effectLst/>
                          <a:latin typeface="+mj-lt"/>
                        </a:rPr>
                        <a:t>situace</a:t>
                      </a:r>
                      <a:endParaRPr lang="en-US" sz="2000" b="1" i="0" u="none" strike="noStrike" dirty="0">
                        <a:solidFill>
                          <a:srgbClr val="333333"/>
                        </a:solidFill>
                        <a:effectLst/>
                        <a:latin typeface="+mj-lt"/>
                      </a:endParaRPr>
                    </a:p>
                    <a:p>
                      <a:pPr algn="l" fontAlgn="b"/>
                      <a:r>
                        <a:rPr lang="en-US" sz="2000" b="0" i="0" u="none" strike="noStrike" dirty="0">
                          <a:solidFill>
                            <a:srgbClr val="333333"/>
                          </a:solidFill>
                          <a:effectLst/>
                          <a:latin typeface="+mj-lt"/>
                        </a:rPr>
                        <a:t>(</a:t>
                      </a:r>
                      <a:r>
                        <a:rPr lang="en-US" sz="2000" b="0" i="0" u="none" strike="noStrike" dirty="0" err="1">
                          <a:solidFill>
                            <a:srgbClr val="333333"/>
                          </a:solidFill>
                          <a:effectLst/>
                          <a:latin typeface="+mj-lt"/>
                        </a:rPr>
                        <a:t>např</a:t>
                      </a:r>
                      <a:r>
                        <a:rPr lang="en-US" sz="2000" b="0" i="0" u="none" strike="noStrike">
                          <a:solidFill>
                            <a:srgbClr val="333333"/>
                          </a:solidFill>
                          <a:effectLst/>
                          <a:latin typeface="+mj-lt"/>
                        </a:rPr>
                        <a:t>. “Po </a:t>
                      </a:r>
                      <a:r>
                        <a:rPr lang="en-US" sz="2000" b="0" i="0" u="none" strike="noStrike" dirty="0" err="1">
                          <a:solidFill>
                            <a:srgbClr val="333333"/>
                          </a:solidFill>
                          <a:effectLst/>
                          <a:latin typeface="+mj-lt"/>
                        </a:rPr>
                        <a:t>takové</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přihrávce</a:t>
                      </a:r>
                      <a:r>
                        <a:rPr lang="en-US" sz="2000" b="0" i="0" u="none" strike="noStrike" dirty="0">
                          <a:solidFill>
                            <a:srgbClr val="333333"/>
                          </a:solidFill>
                          <a:effectLst/>
                          <a:latin typeface="+mj-lt"/>
                        </a:rPr>
                        <a:t> by ten </a:t>
                      </a:r>
                      <a:r>
                        <a:rPr lang="en-US" sz="2000" b="0" i="0" u="none" strike="noStrike" dirty="0" err="1">
                          <a:solidFill>
                            <a:srgbClr val="333333"/>
                          </a:solidFill>
                          <a:effectLst/>
                          <a:latin typeface="+mj-lt"/>
                        </a:rPr>
                        <a:t>gól</a:t>
                      </a:r>
                      <a:r>
                        <a:rPr lang="en-US" sz="2000" b="0" i="0" u="none" strike="noStrike" dirty="0">
                          <a:solidFill>
                            <a:srgbClr val="333333"/>
                          </a:solidFill>
                          <a:effectLst/>
                          <a:latin typeface="+mj-lt"/>
                        </a:rPr>
                        <a:t> dal </a:t>
                      </a:r>
                      <a:r>
                        <a:rPr lang="en-US" sz="2000" b="0" i="0" u="none" strike="noStrike" err="1">
                          <a:solidFill>
                            <a:srgbClr val="333333"/>
                          </a:solidFill>
                          <a:effectLst/>
                          <a:latin typeface="+mj-lt"/>
                        </a:rPr>
                        <a:t>každý</a:t>
                      </a:r>
                      <a:r>
                        <a:rPr lang="en-US" sz="2000" b="0" i="0" u="none" strike="noStrike">
                          <a:solidFill>
                            <a:srgbClr val="333333"/>
                          </a:solidFill>
                          <a:effectLst/>
                          <a:latin typeface="+mj-lt"/>
                        </a:rPr>
                        <a:t>.”)</a:t>
                      </a:r>
                      <a:endParaRPr lang="en-US" sz="18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2000" b="1" i="0" u="none" strike="noStrike" dirty="0" err="1">
                          <a:solidFill>
                            <a:srgbClr val="333333"/>
                          </a:solidFill>
                          <a:effectLst/>
                          <a:latin typeface="+mj-lt"/>
                        </a:rPr>
                        <a:t>Nevýhody</a:t>
                      </a:r>
                      <a:r>
                        <a:rPr lang="en-US" sz="2000" b="1" i="0" u="none" strike="noStrike" dirty="0">
                          <a:solidFill>
                            <a:srgbClr val="333333"/>
                          </a:solidFill>
                          <a:effectLst/>
                          <a:latin typeface="+mj-lt"/>
                        </a:rPr>
                        <a:t>:</a:t>
                      </a:r>
                      <a:r>
                        <a:rPr lang="en-US" sz="2000" b="0" i="0" u="none" strike="noStrike" dirty="0">
                          <a:solidFill>
                            <a:srgbClr val="333333"/>
                          </a:solidFill>
                          <a:effectLst/>
                          <a:latin typeface="+mj-lt"/>
                        </a:rPr>
                        <a:t> </a:t>
                      </a:r>
                      <a:r>
                        <a:rPr lang="en-US" sz="2000" b="0" i="0" u="none" strike="noStrike" dirty="0">
                          <a:solidFill>
                            <a:srgbClr val="004992"/>
                          </a:solidFill>
                          <a:effectLst/>
                          <a:latin typeface="+mj-lt"/>
                        </a:rPr>
                        <a:t>???</a:t>
                      </a:r>
                      <a:r>
                        <a:rPr lang="en-US" sz="2000" b="0" i="0" u="none" strike="noStrike" dirty="0">
                          <a:solidFill>
                            <a:srgbClr val="E3EFF8"/>
                          </a:solidFill>
                          <a:effectLst/>
                          <a:latin typeface="+mj-lt"/>
                        </a:rPr>
                        <a:t> </a:t>
                      </a:r>
                      <a:r>
                        <a:rPr lang="en-US" sz="2000" b="0" i="0" u="none" strike="noStrike" dirty="0" err="1">
                          <a:solidFill>
                            <a:srgbClr val="E3EFF8"/>
                          </a:solidFill>
                          <a:effectLst/>
                          <a:latin typeface="+mj-lt"/>
                        </a:rPr>
                        <a:t>Sebedůvěra</a:t>
                      </a:r>
                      <a:r>
                        <a:rPr lang="en-US" sz="2000" b="0" i="0" u="none" strike="noStrike" dirty="0">
                          <a:solidFill>
                            <a:srgbClr val="E3EFF8"/>
                          </a:solidFill>
                          <a:effectLst/>
                          <a:latin typeface="+mj-lt"/>
                        </a:rPr>
                        <a:t> se </a:t>
                      </a:r>
                      <a:r>
                        <a:rPr lang="en-US" sz="2000" b="0" i="0" u="none" strike="noStrike" dirty="0" err="1">
                          <a:solidFill>
                            <a:srgbClr val="E3EFF8"/>
                          </a:solidFill>
                          <a:effectLst/>
                          <a:latin typeface="+mj-lt"/>
                        </a:rPr>
                        <a:t>nezvýší</a:t>
                      </a:r>
                      <a:r>
                        <a:rPr lang="en-US" sz="2000" b="0" i="0" u="none" strike="noStrike" dirty="0">
                          <a:solidFill>
                            <a:srgbClr val="E3EFF8"/>
                          </a:solidFill>
                          <a:effectLst/>
                          <a:latin typeface="+mj-lt"/>
                        </a:rPr>
                        <a:t>.</a:t>
                      </a:r>
                    </a:p>
                    <a:p>
                      <a:pPr algn="l" fontAlgn="b">
                        <a:lnSpc>
                          <a:spcPct val="100000"/>
                        </a:lnSpc>
                        <a:spcBef>
                          <a:spcPts val="1200"/>
                        </a:spcBef>
                      </a:pPr>
                      <a:r>
                        <a:rPr lang="en-US" sz="2000" b="1" i="0" u="none" strike="noStrike" dirty="0" err="1">
                          <a:solidFill>
                            <a:srgbClr val="333333"/>
                          </a:solidFill>
                          <a:effectLst/>
                          <a:latin typeface="+mj-lt"/>
                        </a:rPr>
                        <a:t>Výhody</a:t>
                      </a:r>
                      <a:r>
                        <a:rPr lang="en-US" sz="2000" b="1" i="0" u="none" strike="noStrike" dirty="0">
                          <a:solidFill>
                            <a:srgbClr val="333333"/>
                          </a:solidFill>
                          <a:effectLst/>
                          <a:latin typeface="+mj-lt"/>
                        </a:rPr>
                        <a:t>:</a:t>
                      </a:r>
                      <a:r>
                        <a:rPr lang="en-US" sz="2000" b="0" i="0" u="none" strike="noStrike" dirty="0">
                          <a:solidFill>
                            <a:srgbClr val="333333"/>
                          </a:solidFill>
                          <a:effectLst/>
                          <a:latin typeface="+mj-lt"/>
                        </a:rPr>
                        <a:t> </a:t>
                      </a:r>
                      <a:r>
                        <a:rPr lang="en-US" sz="2000" b="0" i="0" u="none" strike="noStrike" dirty="0">
                          <a:solidFill>
                            <a:srgbClr val="004992"/>
                          </a:solidFill>
                          <a:effectLst/>
                          <a:latin typeface="+mj-lt"/>
                        </a:rPr>
                        <a:t>???</a:t>
                      </a:r>
                      <a:r>
                        <a:rPr lang="en-US" sz="2000" b="0" i="0" u="none" strike="noStrike" dirty="0">
                          <a:solidFill>
                            <a:srgbClr val="E3EFF8"/>
                          </a:solidFill>
                          <a:effectLst/>
                          <a:latin typeface="+mj-lt"/>
                        </a:rPr>
                        <a:t> </a:t>
                      </a:r>
                      <a:r>
                        <a:rPr lang="en-US" sz="2000" b="0" i="0" u="none" strike="noStrike" dirty="0" err="1">
                          <a:solidFill>
                            <a:srgbClr val="E3EFF8"/>
                          </a:solidFill>
                          <a:effectLst/>
                          <a:latin typeface="+mj-lt"/>
                        </a:rPr>
                        <a:t>Jste</a:t>
                      </a:r>
                      <a:r>
                        <a:rPr lang="en-US" sz="2000" b="0" i="0" u="none" strike="noStrike" dirty="0">
                          <a:solidFill>
                            <a:srgbClr val="E3EFF8"/>
                          </a:solidFill>
                          <a:effectLst/>
                          <a:latin typeface="+mj-lt"/>
                        </a:rPr>
                        <a:t> </a:t>
                      </a:r>
                      <a:r>
                        <a:rPr lang="en-US" sz="2000" b="0" i="0" u="none" strike="noStrike" dirty="0" err="1">
                          <a:solidFill>
                            <a:srgbClr val="E3EFF8"/>
                          </a:solidFill>
                          <a:effectLst/>
                          <a:latin typeface="+mj-lt"/>
                        </a:rPr>
                        <a:t>považováni</a:t>
                      </a:r>
                      <a:r>
                        <a:rPr lang="en-US" sz="2000" b="0" i="0" u="none" strike="noStrike" dirty="0">
                          <a:solidFill>
                            <a:srgbClr val="E3EFF8"/>
                          </a:solidFill>
                          <a:effectLst/>
                          <a:latin typeface="+mj-lt"/>
                        </a:rPr>
                        <a:t> za </a:t>
                      </a:r>
                      <a:r>
                        <a:rPr lang="en-US" sz="2000" b="0" i="0" u="none" strike="noStrike" dirty="0" err="1">
                          <a:solidFill>
                            <a:srgbClr val="E3EFF8"/>
                          </a:solidFill>
                          <a:effectLst/>
                          <a:latin typeface="+mj-lt"/>
                        </a:rPr>
                        <a:t>skromného</a:t>
                      </a:r>
                      <a:r>
                        <a:rPr lang="en-US" sz="2000" b="0" i="0" u="none" strike="noStrike" dirty="0">
                          <a:solidFill>
                            <a:srgbClr val="E3EFF8"/>
                          </a:solidFill>
                          <a:effectLst/>
                          <a:latin typeface="+mj-lt"/>
                        </a:rPr>
                        <a:t> a za </a:t>
                      </a:r>
                      <a:r>
                        <a:rPr lang="en-US" sz="2000" b="0" i="0" u="none" strike="noStrike" dirty="0" err="1">
                          <a:solidFill>
                            <a:srgbClr val="E3EFF8"/>
                          </a:solidFill>
                          <a:effectLst/>
                          <a:latin typeface="+mj-lt"/>
                        </a:rPr>
                        <a:t>opravdového</a:t>
                      </a:r>
                      <a:r>
                        <a:rPr lang="en-US" sz="2000" b="0" i="0" u="none" strike="noStrike" dirty="0">
                          <a:solidFill>
                            <a:srgbClr val="E3EFF8"/>
                          </a:solidFill>
                          <a:effectLst/>
                          <a:latin typeface="+mj-lt"/>
                        </a:rPr>
                        <a:t> “</a:t>
                      </a:r>
                      <a:r>
                        <a:rPr lang="en-US" sz="2000" b="0" i="0" u="none" strike="noStrike" dirty="0" err="1">
                          <a:solidFill>
                            <a:srgbClr val="E3EFF8"/>
                          </a:solidFill>
                          <a:effectLst/>
                          <a:latin typeface="+mj-lt"/>
                        </a:rPr>
                        <a:t>týmového</a:t>
                      </a:r>
                      <a:r>
                        <a:rPr lang="en-US" sz="2000" b="0" i="0" u="none" strike="noStrike" dirty="0">
                          <a:solidFill>
                            <a:srgbClr val="E3EFF8"/>
                          </a:solidFill>
                          <a:effectLst/>
                          <a:latin typeface="+mj-lt"/>
                        </a:rPr>
                        <a:t> </a:t>
                      </a:r>
                      <a:r>
                        <a:rPr lang="en-US" sz="2000" b="0" i="0" u="none" strike="noStrike" dirty="0" err="1">
                          <a:solidFill>
                            <a:srgbClr val="E3EFF8"/>
                          </a:solidFill>
                          <a:effectLst/>
                          <a:latin typeface="+mj-lt"/>
                        </a:rPr>
                        <a:t>hráče</a:t>
                      </a:r>
                      <a:r>
                        <a:rPr lang="en-US" sz="2000" b="0" i="0" u="none" strike="noStrike" dirty="0">
                          <a:solidFill>
                            <a:srgbClr val="E3EFF8"/>
                          </a:solidFill>
                          <a:effectLst/>
                          <a:latin typeface="+mj-lt"/>
                        </a:rPr>
                        <a:t>”.</a:t>
                      </a:r>
                      <a:endParaRPr lang="en-US" sz="18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8991693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pozitivních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Skvělé! Díky vašemu gólu jsme ten zápas vyhráli.</a:t>
            </a:r>
            <a:endParaRPr lang="en-US" sz="1800" dirty="0">
              <a:solidFill>
                <a:srgbClr val="333333"/>
              </a:solidFill>
              <a:latin typeface="Calibri Light"/>
              <a:ea typeface="+mn-ea"/>
              <a:cs typeface="Verdana"/>
            </a:endParaRPr>
          </a:p>
        </p:txBody>
      </p:sp>
      <p:graphicFrame>
        <p:nvGraphicFramePr>
          <p:cNvPr id="11" name="Table 10"/>
          <p:cNvGraphicFramePr>
            <a:graphicFrameLocks noGrp="1"/>
          </p:cNvGraphicFramePr>
          <p:nvPr>
            <p:extLst>
              <p:ext uri="{D42A27DB-BD31-4B8C-83A1-F6EECF244321}">
                <p14:modId xmlns:p14="http://schemas.microsoft.com/office/powerpoint/2010/main" val="2322477958"/>
              </p:ext>
            </p:extLst>
          </p:nvPr>
        </p:nvGraphicFramePr>
        <p:xfrm>
          <a:off x="408955" y="4293096"/>
          <a:ext cx="11375136" cy="2377440"/>
        </p:xfrm>
        <a:graphic>
          <a:graphicData uri="http://schemas.openxmlformats.org/drawingml/2006/table">
            <a:tbl>
              <a:tblPr firstRow="1" bandRow="1">
                <a:tableStyleId>{21E4AEA4-8DFA-4A89-87EB-49C32662AFE0}</a:tableStyleId>
              </a:tblPr>
              <a:tblGrid>
                <a:gridCol w="4320480">
                  <a:extLst>
                    <a:ext uri="{9D8B030D-6E8A-4147-A177-3AD203B41FA5}">
                      <a16:colId xmlns:a16="http://schemas.microsoft.com/office/drawing/2014/main" val="20000"/>
                    </a:ext>
                  </a:extLst>
                </a:gridCol>
                <a:gridCol w="7054656">
                  <a:extLst>
                    <a:ext uri="{9D8B030D-6E8A-4147-A177-3AD203B41FA5}">
                      <a16:colId xmlns:a16="http://schemas.microsoft.com/office/drawing/2014/main" val="20001"/>
                    </a:ext>
                  </a:extLst>
                </a:gridCol>
              </a:tblGrid>
              <a:tr h="1188720">
                <a:tc>
                  <a:txBody>
                    <a:bodyPr/>
                    <a:lstStyle/>
                    <a:p>
                      <a:pPr algn="l" fontAlgn="b"/>
                      <a:r>
                        <a:rPr lang="en-US" sz="2000" b="1" i="0" u="none" strike="noStrike" dirty="0" err="1">
                          <a:solidFill>
                            <a:srgbClr val="333333"/>
                          </a:solidFill>
                          <a:effectLst/>
                          <a:latin typeface="+mj-lt"/>
                        </a:rPr>
                        <a:t>Vysvětlení</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Můžu</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za</a:t>
                      </a:r>
                      <a:r>
                        <a:rPr lang="en-US" sz="2000" b="1" i="0" u="none" strike="noStrike" dirty="0">
                          <a:solidFill>
                            <a:srgbClr val="333333"/>
                          </a:solidFill>
                          <a:effectLst/>
                          <a:latin typeface="+mj-lt"/>
                        </a:rPr>
                        <a:t> to </a:t>
                      </a:r>
                      <a:r>
                        <a:rPr lang="en-US" sz="2000" b="1" i="0" u="none" strike="noStrike" dirty="0" err="1">
                          <a:solidFill>
                            <a:srgbClr val="333333"/>
                          </a:solidFill>
                          <a:effectLst/>
                          <a:latin typeface="+mj-lt"/>
                        </a:rPr>
                        <a:t>já</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sám</a:t>
                      </a:r>
                      <a:r>
                        <a:rPr lang="en-US" sz="2000" b="1" i="0" u="none" strike="noStrike" dirty="0">
                          <a:solidFill>
                            <a:srgbClr val="333333"/>
                          </a:solidFill>
                          <a:effectLst/>
                          <a:latin typeface="+mj-lt"/>
                        </a:rPr>
                        <a:t>.</a:t>
                      </a:r>
                    </a:p>
                    <a:p>
                      <a:pPr algn="l" fontAlgn="b"/>
                      <a:r>
                        <a:rPr lang="en-US" sz="2000" b="0" i="0" u="none" strike="noStrike" dirty="0">
                          <a:solidFill>
                            <a:srgbClr val="333333"/>
                          </a:solidFill>
                          <a:effectLst/>
                          <a:latin typeface="+mj-lt"/>
                        </a:rPr>
                        <a:t>(</a:t>
                      </a:r>
                      <a:r>
                        <a:rPr lang="en-US" sz="2000" b="0" i="0" u="none" strike="noStrike" dirty="0" err="1">
                          <a:solidFill>
                            <a:srgbClr val="333333"/>
                          </a:solidFill>
                          <a:effectLst/>
                          <a:latin typeface="+mj-lt"/>
                        </a:rPr>
                        <a:t>např</a:t>
                      </a:r>
                      <a:r>
                        <a:rPr lang="en-US" sz="2000" b="0" i="0" u="none" strike="noStrike">
                          <a:solidFill>
                            <a:srgbClr val="333333"/>
                          </a:solidFill>
                          <a:effectLst/>
                          <a:latin typeface="+mj-lt"/>
                        </a:rPr>
                        <a:t>. “Ano</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podal</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jsem</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opravdu</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vynikající</a:t>
                      </a:r>
                      <a:r>
                        <a:rPr lang="en-US" sz="2000" b="0" i="0" u="none" strike="noStrike" dirty="0">
                          <a:solidFill>
                            <a:srgbClr val="333333"/>
                          </a:solidFill>
                          <a:effectLst/>
                          <a:latin typeface="+mj-lt"/>
                        </a:rPr>
                        <a:t> </a:t>
                      </a:r>
                      <a:r>
                        <a:rPr lang="en-US" sz="2000" b="0" i="0" u="none" strike="noStrike" err="1">
                          <a:solidFill>
                            <a:srgbClr val="333333"/>
                          </a:solidFill>
                          <a:effectLst/>
                          <a:latin typeface="+mj-lt"/>
                        </a:rPr>
                        <a:t>výkon</a:t>
                      </a:r>
                      <a:r>
                        <a:rPr lang="en-US" sz="2000" b="0" i="0" u="none" strike="noStrike">
                          <a:solidFill>
                            <a:srgbClr val="333333"/>
                          </a:solidFill>
                          <a:effectLst/>
                          <a:latin typeface="+mj-lt"/>
                        </a:rPr>
                        <a:t>.”)</a:t>
                      </a:r>
                      <a:r>
                        <a:rPr lang="en-US" sz="2000" b="0" i="0" u="none" strike="noStrike" dirty="0">
                          <a:solidFill>
                            <a:srgbClr val="333333"/>
                          </a:solidFill>
                          <a:effectLst/>
                          <a:latin typeface="+mj-lt"/>
                        </a:rPr>
                        <a:t>	</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2000" b="1" i="0" u="none" strike="noStrike" dirty="0" err="1">
                          <a:solidFill>
                            <a:srgbClr val="333333"/>
                          </a:solidFill>
                          <a:effectLst/>
                          <a:latin typeface="+mj-lt"/>
                        </a:rPr>
                        <a:t>Nevýhody</a:t>
                      </a:r>
                      <a:r>
                        <a:rPr lang="en-US" sz="2000" b="1" i="0" u="none" strike="noStrike" dirty="0">
                          <a:solidFill>
                            <a:srgbClr val="333333"/>
                          </a:solidFill>
                          <a:effectLst/>
                          <a:latin typeface="+mj-lt"/>
                        </a:rPr>
                        <a:t>:</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Sebechvála</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působí</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arogantně</a:t>
                      </a:r>
                      <a:r>
                        <a:rPr lang="en-US" sz="2000" b="0" i="0" u="none" strike="noStrike" dirty="0">
                          <a:solidFill>
                            <a:srgbClr val="333333"/>
                          </a:solidFill>
                          <a:effectLst/>
                          <a:latin typeface="+mj-lt"/>
                        </a:rPr>
                        <a:t>.</a:t>
                      </a:r>
                    </a:p>
                    <a:p>
                      <a:pPr algn="l" fontAlgn="b">
                        <a:lnSpc>
                          <a:spcPct val="100000"/>
                        </a:lnSpc>
                        <a:spcBef>
                          <a:spcPts val="1200"/>
                        </a:spcBef>
                      </a:pPr>
                      <a:r>
                        <a:rPr lang="en-US" sz="2000" b="1" i="0" u="none" strike="noStrike" dirty="0" err="1">
                          <a:solidFill>
                            <a:srgbClr val="333333"/>
                          </a:solidFill>
                          <a:effectLst/>
                          <a:latin typeface="+mj-lt"/>
                        </a:rPr>
                        <a:t>Výhody</a:t>
                      </a:r>
                      <a:r>
                        <a:rPr lang="en-US" sz="2000" b="1" i="0" u="none" strike="noStrike" dirty="0">
                          <a:solidFill>
                            <a:srgbClr val="333333"/>
                          </a:solidFill>
                          <a:effectLst/>
                          <a:latin typeface="+mj-lt"/>
                        </a:rPr>
                        <a:t>:</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Zvyšuje</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sebevědomí</a:t>
                      </a:r>
                      <a:r>
                        <a:rPr lang="en-US" sz="2000" b="0" i="0" u="none" strike="noStrike" dirty="0">
                          <a:solidFill>
                            <a:srgbClr val="333333"/>
                          </a:solidFill>
                          <a:effectLst/>
                          <a:latin typeface="+mj-lt"/>
                        </a:rPr>
                        <a:t>.</a:t>
                      </a:r>
                      <a:endParaRPr lang="en-US" sz="18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l" fontAlgn="b"/>
                      <a:r>
                        <a:rPr lang="en-US" sz="2000" b="1" i="0" u="none" strike="noStrike" dirty="0" err="1">
                          <a:solidFill>
                            <a:srgbClr val="333333"/>
                          </a:solidFill>
                          <a:effectLst/>
                          <a:latin typeface="+mj-lt"/>
                        </a:rPr>
                        <a:t>Vysvětlení</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Mohou</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za</a:t>
                      </a:r>
                      <a:r>
                        <a:rPr lang="en-US" sz="2000" b="1" i="0" u="none" strike="noStrike" dirty="0">
                          <a:solidFill>
                            <a:srgbClr val="333333"/>
                          </a:solidFill>
                          <a:effectLst/>
                          <a:latin typeface="+mj-lt"/>
                        </a:rPr>
                        <a:t> to </a:t>
                      </a:r>
                      <a:r>
                        <a:rPr lang="en-US" sz="2000" b="1" i="0" u="none" strike="noStrike" dirty="0" err="1">
                          <a:solidFill>
                            <a:srgbClr val="333333"/>
                          </a:solidFill>
                          <a:effectLst/>
                          <a:latin typeface="+mj-lt"/>
                        </a:rPr>
                        <a:t>jiní</a:t>
                      </a:r>
                      <a:r>
                        <a:rPr lang="en-US" sz="2000" b="1" i="0" u="none" strike="noStrike" dirty="0">
                          <a:solidFill>
                            <a:srgbClr val="333333"/>
                          </a:solidFill>
                          <a:effectLst/>
                          <a:latin typeface="+mj-lt"/>
                        </a:rPr>
                        <a:t>/</a:t>
                      </a:r>
                      <a:r>
                        <a:rPr lang="en-US" sz="2000" b="1" i="0" u="none" strike="noStrike" dirty="0" err="1">
                          <a:solidFill>
                            <a:srgbClr val="333333"/>
                          </a:solidFill>
                          <a:effectLst/>
                          <a:latin typeface="+mj-lt"/>
                        </a:rPr>
                        <a:t>situace</a:t>
                      </a:r>
                      <a:endParaRPr lang="en-US" sz="2000" b="1" i="0" u="none" strike="noStrike" dirty="0">
                        <a:solidFill>
                          <a:srgbClr val="333333"/>
                        </a:solidFill>
                        <a:effectLst/>
                        <a:latin typeface="+mj-lt"/>
                      </a:endParaRPr>
                    </a:p>
                    <a:p>
                      <a:pPr algn="l" fontAlgn="b"/>
                      <a:r>
                        <a:rPr lang="en-US" sz="2000" b="0" i="0" u="none" strike="noStrike" dirty="0">
                          <a:solidFill>
                            <a:srgbClr val="333333"/>
                          </a:solidFill>
                          <a:effectLst/>
                          <a:latin typeface="+mj-lt"/>
                        </a:rPr>
                        <a:t>(</a:t>
                      </a:r>
                      <a:r>
                        <a:rPr lang="en-US" sz="2000" b="0" i="0" u="none" strike="noStrike" dirty="0" err="1">
                          <a:solidFill>
                            <a:srgbClr val="333333"/>
                          </a:solidFill>
                          <a:effectLst/>
                          <a:latin typeface="+mj-lt"/>
                        </a:rPr>
                        <a:t>např</a:t>
                      </a:r>
                      <a:r>
                        <a:rPr lang="en-US" sz="2000" b="0" i="0" u="none" strike="noStrike">
                          <a:solidFill>
                            <a:srgbClr val="333333"/>
                          </a:solidFill>
                          <a:effectLst/>
                          <a:latin typeface="+mj-lt"/>
                        </a:rPr>
                        <a:t>. “Po </a:t>
                      </a:r>
                      <a:r>
                        <a:rPr lang="en-US" sz="2000" b="0" i="0" u="none" strike="noStrike" dirty="0" err="1">
                          <a:solidFill>
                            <a:srgbClr val="333333"/>
                          </a:solidFill>
                          <a:effectLst/>
                          <a:latin typeface="+mj-lt"/>
                        </a:rPr>
                        <a:t>takové</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přihrávce</a:t>
                      </a:r>
                      <a:r>
                        <a:rPr lang="en-US" sz="2000" b="0" i="0" u="none" strike="noStrike" dirty="0">
                          <a:solidFill>
                            <a:srgbClr val="333333"/>
                          </a:solidFill>
                          <a:effectLst/>
                          <a:latin typeface="+mj-lt"/>
                        </a:rPr>
                        <a:t> by ten </a:t>
                      </a:r>
                      <a:r>
                        <a:rPr lang="en-US" sz="2000" b="0" i="0" u="none" strike="noStrike" dirty="0" err="1">
                          <a:solidFill>
                            <a:srgbClr val="333333"/>
                          </a:solidFill>
                          <a:effectLst/>
                          <a:latin typeface="+mj-lt"/>
                        </a:rPr>
                        <a:t>gól</a:t>
                      </a:r>
                      <a:r>
                        <a:rPr lang="en-US" sz="2000" b="0" i="0" u="none" strike="noStrike" dirty="0">
                          <a:solidFill>
                            <a:srgbClr val="333333"/>
                          </a:solidFill>
                          <a:effectLst/>
                          <a:latin typeface="+mj-lt"/>
                        </a:rPr>
                        <a:t> dal </a:t>
                      </a:r>
                      <a:r>
                        <a:rPr lang="en-US" sz="2000" b="0" i="0" u="none" strike="noStrike" err="1">
                          <a:solidFill>
                            <a:srgbClr val="333333"/>
                          </a:solidFill>
                          <a:effectLst/>
                          <a:latin typeface="+mj-lt"/>
                        </a:rPr>
                        <a:t>každý</a:t>
                      </a:r>
                      <a:r>
                        <a:rPr lang="en-US" sz="2000" b="0" i="0" u="none" strike="noStrike">
                          <a:solidFill>
                            <a:srgbClr val="333333"/>
                          </a:solidFill>
                          <a:effectLst/>
                          <a:latin typeface="+mj-lt"/>
                        </a:rPr>
                        <a:t>.”)</a:t>
                      </a:r>
                      <a:endParaRPr lang="en-US" sz="18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2000" b="1" i="0" u="none" strike="noStrike" dirty="0" err="1">
                          <a:solidFill>
                            <a:srgbClr val="333333"/>
                          </a:solidFill>
                          <a:effectLst/>
                          <a:latin typeface="+mj-lt"/>
                        </a:rPr>
                        <a:t>Nevýhody</a:t>
                      </a:r>
                      <a:r>
                        <a:rPr lang="en-US" sz="2000" b="1" i="0" u="none" strike="noStrike" dirty="0">
                          <a:solidFill>
                            <a:srgbClr val="333333"/>
                          </a:solidFill>
                          <a:effectLst/>
                          <a:latin typeface="+mj-lt"/>
                        </a:rPr>
                        <a:t>:</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Sebedůvěra</a:t>
                      </a:r>
                      <a:r>
                        <a:rPr lang="en-US" sz="2000" b="0" i="0" u="none" strike="noStrike" dirty="0">
                          <a:solidFill>
                            <a:srgbClr val="333333"/>
                          </a:solidFill>
                          <a:effectLst/>
                          <a:latin typeface="+mj-lt"/>
                        </a:rPr>
                        <a:t> se </a:t>
                      </a:r>
                      <a:r>
                        <a:rPr lang="en-US" sz="2000" b="0" i="0" u="none" strike="noStrike" dirty="0" err="1">
                          <a:solidFill>
                            <a:srgbClr val="333333"/>
                          </a:solidFill>
                          <a:effectLst/>
                          <a:latin typeface="+mj-lt"/>
                        </a:rPr>
                        <a:t>nezvýší</a:t>
                      </a:r>
                      <a:r>
                        <a:rPr lang="en-US" sz="2000" b="0" i="0" u="none" strike="noStrike" dirty="0">
                          <a:solidFill>
                            <a:srgbClr val="333333"/>
                          </a:solidFill>
                          <a:effectLst/>
                          <a:latin typeface="+mj-lt"/>
                        </a:rPr>
                        <a:t>.</a:t>
                      </a:r>
                    </a:p>
                    <a:p>
                      <a:pPr algn="l" fontAlgn="b">
                        <a:lnSpc>
                          <a:spcPct val="100000"/>
                        </a:lnSpc>
                        <a:spcBef>
                          <a:spcPts val="1200"/>
                        </a:spcBef>
                      </a:pPr>
                      <a:r>
                        <a:rPr lang="en-US" sz="2000" b="1" i="0" u="none" strike="noStrike" dirty="0" err="1">
                          <a:solidFill>
                            <a:srgbClr val="333333"/>
                          </a:solidFill>
                          <a:effectLst/>
                          <a:latin typeface="+mj-lt"/>
                        </a:rPr>
                        <a:t>Výhody</a:t>
                      </a:r>
                      <a:r>
                        <a:rPr lang="en-US" sz="2000" b="1" i="0" u="none" strike="noStrike" dirty="0">
                          <a:solidFill>
                            <a:srgbClr val="333333"/>
                          </a:solidFill>
                          <a:effectLst/>
                          <a:latin typeface="+mj-lt"/>
                        </a:rPr>
                        <a:t>:</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Jste</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považováni</a:t>
                      </a:r>
                      <a:r>
                        <a:rPr lang="en-US" sz="2000" b="0" i="0" u="none" strike="noStrike" dirty="0">
                          <a:solidFill>
                            <a:srgbClr val="333333"/>
                          </a:solidFill>
                          <a:effectLst/>
                          <a:latin typeface="+mj-lt"/>
                        </a:rPr>
                        <a:t> za </a:t>
                      </a:r>
                      <a:r>
                        <a:rPr lang="en-US" sz="2000" b="0" i="0" u="none" strike="noStrike" dirty="0" err="1">
                          <a:solidFill>
                            <a:srgbClr val="333333"/>
                          </a:solidFill>
                          <a:effectLst/>
                          <a:latin typeface="+mj-lt"/>
                        </a:rPr>
                        <a:t>skromného</a:t>
                      </a:r>
                      <a:r>
                        <a:rPr lang="en-US" sz="2000" b="0" i="0" u="none" strike="noStrike" dirty="0">
                          <a:solidFill>
                            <a:srgbClr val="333333"/>
                          </a:solidFill>
                          <a:effectLst/>
                          <a:latin typeface="+mj-lt"/>
                        </a:rPr>
                        <a:t> a za </a:t>
                      </a:r>
                      <a:r>
                        <a:rPr lang="en-US" sz="2000" b="0" i="0" u="none" strike="noStrike" dirty="0" err="1">
                          <a:solidFill>
                            <a:srgbClr val="333333"/>
                          </a:solidFill>
                          <a:effectLst/>
                          <a:latin typeface="+mj-lt"/>
                        </a:rPr>
                        <a:t>opravdového</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týmového</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hráče</a:t>
                      </a:r>
                      <a:r>
                        <a:rPr lang="en-US" sz="2000" b="0" i="0" u="none" strike="noStrike" dirty="0">
                          <a:solidFill>
                            <a:srgbClr val="333333"/>
                          </a:solidFill>
                          <a:effectLst/>
                          <a:latin typeface="+mj-lt"/>
                        </a:rPr>
                        <a:t>”.</a:t>
                      </a:r>
                      <a:endParaRPr lang="en-US" sz="18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76025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pozitivních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Skvělé! Díky vašemu gólu jsme ten zápas vyhráli.</a:t>
            </a:r>
            <a:endParaRPr lang="en-US" sz="1800" dirty="0">
              <a:solidFill>
                <a:srgbClr val="333333"/>
              </a:solidFill>
              <a:latin typeface="Calibri Light"/>
              <a:ea typeface="+mn-ea"/>
              <a:cs typeface="Verdana"/>
            </a:endParaRPr>
          </a:p>
        </p:txBody>
      </p:sp>
      <p:graphicFrame>
        <p:nvGraphicFramePr>
          <p:cNvPr id="11" name="Group 2"/>
          <p:cNvGraphicFramePr>
            <a:graphicFrameLocks noGrp="1"/>
          </p:cNvGraphicFramePr>
          <p:nvPr>
            <p:extLst>
              <p:ext uri="{D42A27DB-BD31-4B8C-83A1-F6EECF244321}">
                <p14:modId xmlns:p14="http://schemas.microsoft.com/office/powerpoint/2010/main" val="39147737"/>
              </p:ext>
            </p:extLst>
          </p:nvPr>
        </p:nvGraphicFramePr>
        <p:xfrm>
          <a:off x="408955" y="4416552"/>
          <a:ext cx="11375136" cy="201168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Vyváženější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vysvětlení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která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kombinují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vlastní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podíl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vliv</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druhých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lidí</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situace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nabízejí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jiná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vysvětlení</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pozitivních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657436555"/>
              </p:ext>
            </p:extLst>
          </p:nvPr>
        </p:nvGraphicFramePr>
        <p:xfrm>
          <a:off x="408955" y="4416552"/>
          <a:ext cx="11375136" cy="201168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Vyváženější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vysvětlení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která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kombinují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vlastní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podíl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vliv</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druhých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lidí</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situace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nabízejí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jiná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vysvětlení</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“Ano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podal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dobrý</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výkon</a:t>
                      </a:r>
                      <a:r>
                        <a:rPr kumimoji="0" lang="en-US" sz="2000" b="0" i="0" u="none" strike="noStrike" cap="none" normalizeH="0" baseline="0" dirty="0">
                          <a:ln>
                            <a:noFill/>
                          </a:ln>
                          <a:solidFill>
                            <a:srgbClr val="333333"/>
                          </a:solidFill>
                          <a:effectLst/>
                          <a:latin typeface="Calibri Light"/>
                          <a:cs typeface="Times New Roman" pitchFamily="18" charset="0"/>
                        </a:rPr>
                        <a:t>, ale bez </a:t>
                      </a:r>
                      <a:r>
                        <a:rPr kumimoji="0" lang="en-US" sz="2000" b="0" i="0" u="none" strike="noStrike" cap="none" normalizeH="0" baseline="0" dirty="0" err="1">
                          <a:ln>
                            <a:noFill/>
                          </a:ln>
                          <a:solidFill>
                            <a:srgbClr val="333333"/>
                          </a:solidFill>
                          <a:effectLst/>
                          <a:latin typeface="Calibri Light"/>
                          <a:cs typeface="Times New Roman" pitchFamily="18" charset="0"/>
                        </a:rPr>
                        <a:t>Jardovy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přihrávky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bych</a:t>
                      </a:r>
                      <a:r>
                        <a:rPr kumimoji="0" lang="en-US" sz="2000" b="0" i="0" u="none" strike="noStrike" cap="none" normalizeH="0" baseline="0" dirty="0">
                          <a:ln>
                            <a:noFill/>
                          </a:ln>
                          <a:solidFill>
                            <a:srgbClr val="333333"/>
                          </a:solidFill>
                          <a:effectLst/>
                          <a:latin typeface="Calibri Light"/>
                          <a:cs typeface="Times New Roman" pitchFamily="18" charset="0"/>
                        </a:rPr>
                        <a:t> ten </a:t>
                      </a:r>
                      <a:r>
                        <a:rPr kumimoji="0" lang="en-US" sz="2000" b="0" i="0" u="none" strike="noStrike" cap="none" normalizeH="0" baseline="0" dirty="0" err="1">
                          <a:ln>
                            <a:noFill/>
                          </a:ln>
                          <a:solidFill>
                            <a:srgbClr val="333333"/>
                          </a:solidFill>
                          <a:effectLst/>
                          <a:latin typeface="Calibri Light"/>
                          <a:cs typeface="Times New Roman" pitchFamily="18" charset="0"/>
                        </a:rPr>
                        <a:t>gól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nedal</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“Takový </a:t>
                      </a:r>
                      <a:r>
                        <a:rPr kumimoji="0" lang="en-US" sz="2000" b="0" i="0" u="none" strike="noStrike" cap="none" normalizeH="0" baseline="0" dirty="0" err="1">
                          <a:ln>
                            <a:noFill/>
                          </a:ln>
                          <a:solidFill>
                            <a:srgbClr val="333333"/>
                          </a:solidFill>
                          <a:effectLst/>
                          <a:latin typeface="Calibri Light"/>
                          <a:cs typeface="Times New Roman" pitchFamily="18" charset="0"/>
                        </a:rPr>
                        <a:t>výkon</a:t>
                      </a:r>
                      <a:r>
                        <a:rPr kumimoji="0" lang="en-US" sz="2000" b="0" i="0" u="none" strike="noStrike" cap="none" normalizeH="0" baseline="0" dirty="0">
                          <a:ln>
                            <a:noFill/>
                          </a:ln>
                          <a:solidFill>
                            <a:srgbClr val="333333"/>
                          </a:solidFill>
                          <a:effectLst/>
                          <a:latin typeface="Calibri Light"/>
                          <a:cs typeface="Times New Roman" pitchFamily="18" charset="0"/>
                        </a:rPr>
                        <a:t> se ode </a:t>
                      </a:r>
                      <a:r>
                        <a:rPr kumimoji="0" lang="en-US" sz="2000" b="0" i="0" u="none" strike="noStrike" cap="none" normalizeH="0" baseline="0" dirty="0" err="1">
                          <a:ln>
                            <a:noFill/>
                          </a:ln>
                          <a:solidFill>
                            <a:srgbClr val="333333"/>
                          </a:solidFill>
                          <a:effectLst/>
                          <a:latin typeface="Calibri Light"/>
                          <a:cs typeface="Times New Roman" pitchFamily="18" charset="0"/>
                        </a:rPr>
                        <a:t>mě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očekává</a:t>
                      </a:r>
                      <a:r>
                        <a:rPr kumimoji="0" lang="en-US" sz="2000" b="0" i="0" u="none" strike="noStrike" cap="none" normalizeH="0" baseline="0" dirty="0">
                          <a:ln>
                            <a:noFill/>
                          </a:ln>
                          <a:solidFill>
                            <a:srgbClr val="333333"/>
                          </a:solidFill>
                          <a:effectLst/>
                          <a:latin typeface="Calibri Light"/>
                          <a:cs typeface="Times New Roman" pitchFamily="18" charset="0"/>
                        </a:rPr>
                        <a:t>, ale je </a:t>
                      </a:r>
                      <a:r>
                        <a:rPr kumimoji="0" lang="en-US" sz="2000" b="0" i="0" u="none" strike="noStrike" cap="none" normalizeH="0" baseline="0" dirty="0" err="1">
                          <a:ln>
                            <a:noFill/>
                          </a:ln>
                          <a:solidFill>
                            <a:srgbClr val="333333"/>
                          </a:solidFill>
                          <a:effectLst/>
                          <a:latin typeface="Calibri Light"/>
                          <a:cs typeface="Times New Roman" pitchFamily="18" charset="0"/>
                        </a:rPr>
                        <a:t>pravda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rád</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ten </a:t>
                      </a:r>
                      <a:r>
                        <a:rPr kumimoji="0" lang="en-US" sz="2000" b="0" i="0" u="none" strike="noStrike" cap="none" normalizeH="0" baseline="0" dirty="0" err="1">
                          <a:ln>
                            <a:noFill/>
                          </a:ln>
                          <a:solidFill>
                            <a:srgbClr val="333333"/>
                          </a:solidFill>
                          <a:effectLst/>
                          <a:latin typeface="Calibri Light"/>
                          <a:cs typeface="Times New Roman" pitchFamily="18" charset="0"/>
                        </a:rPr>
                        <a:t>gól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dal.”</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“Děkuji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ocenění</a:t>
                      </a:r>
                      <a:r>
                        <a:rPr kumimoji="0" lang="en-US" sz="2000" b="0" i="0" u="none" strike="noStrike" cap="none" normalizeH="0" baseline="0" dirty="0">
                          <a:ln>
                            <a:noFill/>
                          </a:ln>
                          <a:solidFill>
                            <a:srgbClr val="333333"/>
                          </a:solidFill>
                          <a:effectLst/>
                          <a:latin typeface="Calibri Light"/>
                          <a:cs typeface="Times New Roman" pitchFamily="18" charset="0"/>
                        </a:rPr>
                        <a:t>. V </a:t>
                      </a:r>
                      <a:r>
                        <a:rPr kumimoji="0" lang="en-US" sz="2000" b="0" i="0" u="none" strike="noStrike" cap="none" normalizeH="0" baseline="0" dirty="0" err="1">
                          <a:ln>
                            <a:noFill/>
                          </a:ln>
                          <a:solidFill>
                            <a:srgbClr val="333333"/>
                          </a:solidFill>
                          <a:effectLst/>
                          <a:latin typeface="Calibri Light"/>
                          <a:cs typeface="Times New Roman" pitchFamily="18" charset="0"/>
                        </a:rPr>
                        <a:t>současné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době</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daří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celému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mužstvu</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Skvělé! Díky vašemu gólu jsme ten zápas vyhráli.</a:t>
            </a:r>
            <a:endParaRPr lang="en-US" sz="1800" dirty="0">
              <a:solidFill>
                <a:srgbClr val="333333"/>
              </a:solidFill>
              <a:latin typeface="Calibri Light"/>
              <a:ea typeface="+mn-ea"/>
              <a:cs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Výzkumné studie ukázaly, že mnozí lidé s </a:t>
            </a:r>
            <a:r>
              <a:rPr lang="cs-CZ" altLang="de-DE" sz="2400" b="1" dirty="0">
                <a:solidFill>
                  <a:srgbClr val="333333"/>
                </a:solidFill>
              </a:rPr>
              <a:t>depresí</a:t>
            </a:r>
            <a:r>
              <a:rPr lang="cs-CZ" altLang="de-DE" sz="2400" dirty="0">
                <a:solidFill>
                  <a:srgbClr val="333333"/>
                </a:solidFill>
              </a:rPr>
              <a:t> (ale ne všichni!):</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Výzkumné studie ukázaly, že mnozí lidé s </a:t>
            </a:r>
            <a:r>
              <a:rPr lang="cs-CZ" altLang="de-DE" sz="2400" b="1" dirty="0">
                <a:solidFill>
                  <a:srgbClr val="333333"/>
                </a:solidFill>
              </a:rPr>
              <a:t>depresí</a:t>
            </a:r>
            <a:r>
              <a:rPr lang="cs-CZ" altLang="de-DE" sz="2400" dirty="0">
                <a:solidFill>
                  <a:srgbClr val="333333"/>
                </a:solidFill>
              </a:rPr>
              <a:t> (ale ne všichni!):</a:t>
            </a:r>
          </a:p>
          <a:p>
            <a:pPr marL="342900" lvl="0" indent="-342900" defTabSz="914377">
              <a:buClr>
                <a:srgbClr val="333333"/>
              </a:buClr>
              <a:buFont typeface="WingDings"/>
              <a:buChar char=""/>
            </a:pPr>
            <a:r>
              <a:rPr lang="cs-CZ" altLang="de-DE" sz="2400" dirty="0">
                <a:solidFill>
                  <a:srgbClr val="333333"/>
                </a:solidFill>
              </a:rPr>
              <a:t>mají tendenci obviňovat za své neúspěchy a špatné věci, které se jim stanou, jen </a:t>
            </a:r>
            <a:r>
              <a:rPr lang="cs-CZ" altLang="de-DE" sz="2400">
                <a:solidFill>
                  <a:srgbClr val="333333"/>
                </a:solidFill>
              </a:rPr>
              <a:t>sami sebe</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extLst>
      <p:ext uri="{BB962C8B-B14F-4D97-AF65-F5344CB8AC3E}">
        <p14:creationId xmlns:p14="http://schemas.microsoft.com/office/powerpoint/2010/main" val="2261342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Výzkumné studie ukázaly, že mnozí lidé s </a:t>
            </a:r>
            <a:r>
              <a:rPr lang="cs-CZ" altLang="de-DE" sz="2400" b="1" dirty="0">
                <a:solidFill>
                  <a:srgbClr val="333333"/>
                </a:solidFill>
              </a:rPr>
              <a:t>depresí</a:t>
            </a:r>
            <a:r>
              <a:rPr lang="cs-CZ" altLang="de-DE" sz="2400" dirty="0">
                <a:solidFill>
                  <a:srgbClr val="333333"/>
                </a:solidFill>
              </a:rPr>
              <a:t> (ale ne všichni!):</a:t>
            </a:r>
          </a:p>
          <a:p>
            <a:pPr marL="342900" lvl="0" indent="-342900" defTabSz="914377">
              <a:buClr>
                <a:srgbClr val="333333"/>
              </a:buClr>
              <a:buFont typeface="WingDings"/>
              <a:buChar char=""/>
            </a:pPr>
            <a:r>
              <a:rPr lang="cs-CZ" altLang="de-DE" sz="2400" dirty="0">
                <a:solidFill>
                  <a:srgbClr val="333333"/>
                </a:solidFill>
              </a:rPr>
              <a:t>mají tendenci obviňovat za své neúspěchy a špatné věci, které se jim stanou, jen sami sebe</a:t>
            </a:r>
          </a:p>
          <a:p>
            <a:pPr marL="342900" lvl="0" indent="-342900" defTabSz="914377">
              <a:buClr>
                <a:srgbClr val="333333"/>
              </a:buClr>
              <a:buFont typeface="WingDings"/>
              <a:buChar char=""/>
            </a:pPr>
            <a:r>
              <a:rPr lang="cs-CZ" altLang="de-DE" sz="2400" dirty="0">
                <a:solidFill>
                  <a:srgbClr val="333333"/>
                </a:solidFill>
              </a:rPr>
              <a:t>mají tendenci připisovat zásluhy za své úspěchy druhým lidem nebo </a:t>
            </a:r>
            <a:r>
              <a:rPr lang="cs-CZ" altLang="de-DE" sz="2400">
                <a:solidFill>
                  <a:srgbClr val="333333"/>
                </a:solidFill>
              </a:rPr>
              <a:t>shodě okolností</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Tree>
    <p:extLst>
      <p:ext uri="{BB962C8B-B14F-4D97-AF65-F5344CB8AC3E}">
        <p14:creationId xmlns:p14="http://schemas.microsoft.com/office/powerpoint/2010/main" val="633756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Výzkumné studie ukázaly, že mnozí lidé s </a:t>
            </a:r>
            <a:r>
              <a:rPr lang="cs-CZ" altLang="de-DE" sz="2400" b="1" dirty="0">
                <a:solidFill>
                  <a:srgbClr val="333333"/>
                </a:solidFill>
              </a:rPr>
              <a:t>depresí</a:t>
            </a:r>
            <a:r>
              <a:rPr lang="cs-CZ" altLang="de-DE" sz="2400" dirty="0">
                <a:solidFill>
                  <a:srgbClr val="333333"/>
                </a:solidFill>
              </a:rPr>
              <a:t> (ale ne všichni!):</a:t>
            </a:r>
          </a:p>
          <a:p>
            <a:pPr marL="342900" lvl="0" indent="-342900" defTabSz="914377">
              <a:buClr>
                <a:srgbClr val="333333"/>
              </a:buClr>
              <a:buFont typeface="WingDings"/>
              <a:buChar char=""/>
            </a:pPr>
            <a:r>
              <a:rPr lang="cs-CZ" altLang="de-DE" sz="2400" dirty="0">
                <a:solidFill>
                  <a:srgbClr val="333333"/>
                </a:solidFill>
              </a:rPr>
              <a:t>mají tendenci obviňovat za své neúspěchy a špatné věci, které se jim stanou, jen sami sebe</a:t>
            </a:r>
          </a:p>
          <a:p>
            <a:pPr marL="342900" lvl="0" indent="-342900" defTabSz="914377">
              <a:buClr>
                <a:srgbClr val="333333"/>
              </a:buClr>
              <a:buFont typeface="WingDings"/>
              <a:buChar char=""/>
            </a:pPr>
            <a:r>
              <a:rPr lang="cs-CZ" altLang="de-DE" sz="2400" dirty="0">
                <a:solidFill>
                  <a:srgbClr val="333333"/>
                </a:solidFill>
              </a:rPr>
              <a:t>mají tendenci připisovat zásluhy za své úspěchy druhým lidem nebo shodě okolností</a:t>
            </a:r>
          </a:p>
          <a:p>
            <a:pPr lvl="0" algn="ctr" defTabSz="914377"/>
            <a:r>
              <a:rPr lang="cs-CZ" altLang="de-DE" sz="2400" dirty="0">
                <a:solidFill>
                  <a:srgbClr val="004992"/>
                </a:solidFill>
              </a:rPr>
              <a:t>To může způsobovat a udržovat nízké sebevědomí!</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extLst>
      <p:ext uri="{BB962C8B-B14F-4D97-AF65-F5344CB8AC3E}">
        <p14:creationId xmlns:p14="http://schemas.microsoft.com/office/powerpoint/2010/main" val="2131656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Výzkumy studie ukázaly, že mnozí lidé s </a:t>
            </a:r>
            <a:r>
              <a:rPr lang="cs-CZ" altLang="de-DE" sz="2400" b="1" dirty="0">
                <a:solidFill>
                  <a:srgbClr val="333333"/>
                </a:solidFill>
              </a:rPr>
              <a:t>bludným přesvědčením </a:t>
            </a:r>
            <a:r>
              <a:rPr lang="cs-CZ" altLang="de-DE" sz="2400" dirty="0">
                <a:solidFill>
                  <a:srgbClr val="333333"/>
                </a:solidFill>
              </a:rPr>
              <a:t>(ale ne všichni!):</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Výzkumy studie ukázaly, že mnozí lidé s </a:t>
            </a:r>
            <a:r>
              <a:rPr lang="cs-CZ" altLang="de-DE" sz="2400" b="1" dirty="0">
                <a:solidFill>
                  <a:srgbClr val="333333"/>
                </a:solidFill>
              </a:rPr>
              <a:t>bludným přesvědčením </a:t>
            </a:r>
            <a:r>
              <a:rPr lang="cs-CZ" altLang="de-DE" sz="2400" dirty="0">
                <a:solidFill>
                  <a:srgbClr val="333333"/>
                </a:solidFill>
              </a:rPr>
              <a:t>(ale ne všichni!):</a:t>
            </a:r>
          </a:p>
          <a:p>
            <a:pPr marL="342900" lvl="0" indent="-342900" defTabSz="914377">
              <a:buClr>
                <a:srgbClr val="333333"/>
              </a:buClr>
              <a:buFont typeface="WingDings"/>
              <a:buChar char=""/>
            </a:pPr>
            <a:r>
              <a:rPr lang="cs-CZ" altLang="de-DE" sz="2400" dirty="0">
                <a:solidFill>
                  <a:srgbClr val="333333"/>
                </a:solidFill>
              </a:rPr>
              <a:t>mají tendenci obviňovat za své neúspěchy a špatné věci, které se jim stanou, </a:t>
            </a:r>
            <a:r>
              <a:rPr lang="cs-CZ" altLang="de-DE" sz="2400">
                <a:solidFill>
                  <a:srgbClr val="333333"/>
                </a:solidFill>
              </a:rPr>
              <a:t>druhé lidi</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spTree>
    <p:extLst>
      <p:ext uri="{BB962C8B-B14F-4D97-AF65-F5344CB8AC3E}">
        <p14:creationId xmlns:p14="http://schemas.microsoft.com/office/powerpoint/2010/main" val="2059228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Výzkumy studie ukázaly, že mnozí lidé s </a:t>
            </a:r>
            <a:r>
              <a:rPr lang="cs-CZ" altLang="de-DE" sz="2400" b="1" dirty="0">
                <a:solidFill>
                  <a:srgbClr val="333333"/>
                </a:solidFill>
              </a:rPr>
              <a:t>bludným přesvědčením </a:t>
            </a:r>
            <a:r>
              <a:rPr lang="cs-CZ" altLang="de-DE" sz="2400" dirty="0">
                <a:solidFill>
                  <a:srgbClr val="333333"/>
                </a:solidFill>
              </a:rPr>
              <a:t>(ale ne všichni!):</a:t>
            </a:r>
          </a:p>
          <a:p>
            <a:pPr marL="342900" lvl="0" indent="-342900" defTabSz="914377">
              <a:buClr>
                <a:srgbClr val="333333"/>
              </a:buClr>
              <a:buFont typeface="WingDings"/>
              <a:buChar char=""/>
            </a:pPr>
            <a:r>
              <a:rPr lang="cs-CZ" altLang="de-DE" sz="2400" dirty="0">
                <a:solidFill>
                  <a:srgbClr val="333333"/>
                </a:solidFill>
              </a:rPr>
              <a:t>mají tendenci obviňovat za své neúspěchy a špatné věci, které se jim stanou, druhé lidi</a:t>
            </a:r>
          </a:p>
          <a:p>
            <a:pPr marL="342900" lvl="0" indent="-342900" defTabSz="914377">
              <a:buClr>
                <a:srgbClr val="333333"/>
              </a:buClr>
              <a:buFont typeface="WingDings"/>
              <a:buChar char=""/>
            </a:pPr>
            <a:r>
              <a:rPr lang="cs-CZ" altLang="de-DE" sz="2400" dirty="0">
                <a:solidFill>
                  <a:srgbClr val="333333"/>
                </a:solidFill>
              </a:rPr>
              <a:t>mají tendenci si myslet, že na události kolem sebe nemají vůbec </a:t>
            </a:r>
            <a:r>
              <a:rPr lang="cs-CZ" altLang="de-DE" sz="2400">
                <a:solidFill>
                  <a:srgbClr val="333333"/>
                </a:solidFill>
              </a:rPr>
              <a:t>žádný vliv</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spTree>
    <p:extLst>
      <p:ext uri="{BB962C8B-B14F-4D97-AF65-F5344CB8AC3E}">
        <p14:creationId xmlns:p14="http://schemas.microsoft.com/office/powerpoint/2010/main" val="2681328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Výzkumy studie ukázaly, že mnozí lidé s </a:t>
            </a:r>
            <a:r>
              <a:rPr lang="cs-CZ" altLang="de-DE" sz="2400" b="1" dirty="0">
                <a:solidFill>
                  <a:srgbClr val="333333"/>
                </a:solidFill>
              </a:rPr>
              <a:t>bludným přesvědčením </a:t>
            </a:r>
            <a:r>
              <a:rPr lang="cs-CZ" altLang="de-DE" sz="2400" dirty="0">
                <a:solidFill>
                  <a:srgbClr val="333333"/>
                </a:solidFill>
              </a:rPr>
              <a:t>(ale ne všichni!):</a:t>
            </a:r>
          </a:p>
          <a:p>
            <a:pPr marL="342900" lvl="0" indent="-342900" defTabSz="914377">
              <a:buClr>
                <a:srgbClr val="333333"/>
              </a:buClr>
              <a:buFont typeface="WingDings"/>
              <a:buChar char=""/>
            </a:pPr>
            <a:r>
              <a:rPr lang="cs-CZ" altLang="de-DE" sz="2400" dirty="0">
                <a:solidFill>
                  <a:srgbClr val="333333"/>
                </a:solidFill>
              </a:rPr>
              <a:t>mají tendenci obviňovat za své neúspěchy a špatné věci, které se jim stanou, druhé lidi</a:t>
            </a:r>
          </a:p>
          <a:p>
            <a:pPr marL="342900" lvl="0" indent="-342900" defTabSz="914377">
              <a:buClr>
                <a:srgbClr val="333333"/>
              </a:buClr>
              <a:buFont typeface="WingDings"/>
              <a:buChar char=""/>
            </a:pPr>
            <a:r>
              <a:rPr lang="cs-CZ" altLang="de-DE" sz="2400" dirty="0">
                <a:solidFill>
                  <a:srgbClr val="333333"/>
                </a:solidFill>
              </a:rPr>
              <a:t>mají tendenci si myslet, že na události kolem sebe nemají vůbec žádný vliv</a:t>
            </a:r>
          </a:p>
          <a:p>
            <a:pPr lvl="0" algn="ctr" defTabSz="914377"/>
            <a:r>
              <a:rPr lang="cs-CZ" altLang="de-DE" sz="2400" dirty="0">
                <a:solidFill>
                  <a:srgbClr val="004992"/>
                </a:solidFill>
              </a:rPr>
              <a:t>Zvláště první způsob vysvětlování událostí může způsobovat problémy ve vztazích s druhými lidmi!</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spTree>
    <p:extLst>
      <p:ext uri="{BB962C8B-B14F-4D97-AF65-F5344CB8AC3E}">
        <p14:creationId xmlns:p14="http://schemas.microsoft.com/office/powerpoint/2010/main" val="241726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08" name="Rectangle 35"/>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Příklady toho, jak při psychóze jednostranná vysvětlení vedou k chybnému chápání událostí</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sp>
        <p:nvSpPr>
          <p:cNvPr id="4" name="Rechteck 1"/>
          <p:cNvSpPr>
            <a:spLocks noChangeArrowheads="1"/>
          </p:cNvSpPr>
          <p:nvPr/>
        </p:nvSpPr>
        <p:spPr bwMode="auto">
          <a:xfrm>
            <a:off x="408955" y="598127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itchFamily="34" charset="0"/>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9pPr>
          </a:lstStyle>
          <a:p>
            <a:pPr algn="ctr" eaLnBrk="1" hangingPunct="1">
              <a:spcBef>
                <a:spcPct val="0"/>
              </a:spcBef>
              <a:buClrTx/>
              <a:buFontTx/>
              <a:buNone/>
              <a:defRPr/>
            </a:pPr>
            <a:r>
              <a:rPr lang="cs-CZ" altLang="de-DE" sz="2000" dirty="0">
                <a:solidFill>
                  <a:srgbClr val="004992"/>
                </a:solidFill>
                <a:latin typeface="+mn-lt"/>
                <a:cs typeface="+mn-cs"/>
              </a:rPr>
              <a:t>Může někdo z vás krátce uvést nějakou vlastní podobnou zkušenost</a:t>
            </a:r>
            <a:r>
              <a:rPr lang="en-US" altLang="de-DE" sz="2000" dirty="0">
                <a:solidFill>
                  <a:srgbClr val="004992"/>
                </a:solidFill>
                <a:latin typeface="+mn-lt"/>
                <a:cs typeface="+mn-cs"/>
              </a:rPr>
              <a:t>?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836538669"/>
              </p:ext>
            </p:extLst>
          </p:nvPr>
        </p:nvGraphicFramePr>
        <p:xfrm>
          <a:off x="408955" y="2420888"/>
          <a:ext cx="11376000" cy="3322302"/>
        </p:xfrm>
        <a:graphic>
          <a:graphicData uri="http://schemas.openxmlformats.org/drawingml/2006/table">
            <a:tbl>
              <a:tblPr firstRow="1" bandRow="1">
                <a:tableStyleId>{21E4AEA4-8DFA-4A89-87EB-49C32662AFE0}</a:tableStyleId>
              </a:tblPr>
              <a:tblGrid>
                <a:gridCol w="2880320">
                  <a:extLst>
                    <a:ext uri="{9D8B030D-6E8A-4147-A177-3AD203B41FA5}">
                      <a16:colId xmlns:a16="http://schemas.microsoft.com/office/drawing/2014/main" val="20000"/>
                    </a:ext>
                  </a:extLst>
                </a:gridCol>
                <a:gridCol w="3888432">
                  <a:extLst>
                    <a:ext uri="{9D8B030D-6E8A-4147-A177-3AD203B41FA5}">
                      <a16:colId xmlns:a16="http://schemas.microsoft.com/office/drawing/2014/main" val="20001"/>
                    </a:ext>
                  </a:extLst>
                </a:gridCol>
                <a:gridCol w="460724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Událost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Vysvětlení při psychóze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Jiné možné vysvětlení</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91440" marR="579755" algn="l">
                        <a:lnSpc>
                          <a:spcPct val="100000"/>
                        </a:lnSpc>
                        <a:spcBef>
                          <a:spcPts val="350"/>
                        </a:spcBef>
                      </a:pPr>
                      <a:r>
                        <a:rPr lang="en-US" sz="2000" b="0" i="0" u="none" spc="-5" dirty="0">
                          <a:solidFill>
                            <a:srgbClr val="333333"/>
                          </a:solidFill>
                          <a:latin typeface="Calibri Light"/>
                          <a:cs typeface="Verdana"/>
                        </a:rPr>
                        <a:t>V </a:t>
                      </a:r>
                      <a:r>
                        <a:rPr lang="en-US" sz="2000" b="0" i="0" u="none" spc="-5" dirty="0" err="1">
                          <a:solidFill>
                            <a:srgbClr val="333333"/>
                          </a:solidFill>
                          <a:latin typeface="Calibri Light"/>
                          <a:cs typeface="Verdana"/>
                        </a:rPr>
                        <a:t>bytě</a:t>
                      </a:r>
                      <a:r>
                        <a:rPr lang="en-US" sz="2000" b="0" i="0" u="none" spc="-5" dirty="0">
                          <a:solidFill>
                            <a:srgbClr val="333333"/>
                          </a:solidFill>
                          <a:latin typeface="Calibri Light"/>
                          <a:cs typeface="Verdana"/>
                        </a:rPr>
                        <a:t> se </a:t>
                      </a:r>
                      <a:r>
                        <a:rPr lang="en-US" sz="2000" b="0" i="0" u="none" spc="-5" dirty="0" err="1">
                          <a:solidFill>
                            <a:srgbClr val="333333"/>
                          </a:solidFill>
                          <a:latin typeface="Calibri Light"/>
                          <a:cs typeface="Verdana"/>
                        </a:rPr>
                        <a:t>vám</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ztratily</a:t>
                      </a:r>
                      <a:r>
                        <a:rPr lang="en-US" sz="2000" b="0" i="0" u="none" spc="-5" baseline="0" dirty="0">
                          <a:solidFill>
                            <a:srgbClr val="333333"/>
                          </a:solidFill>
                          <a:latin typeface="Calibri Light"/>
                          <a:cs typeface="Verdana"/>
                        </a:rPr>
                        <a:t> </a:t>
                      </a:r>
                      <a:r>
                        <a:rPr lang="en-US" sz="2000" b="0" i="0" u="none" spc="-5" dirty="0" err="1">
                          <a:solidFill>
                            <a:srgbClr val="333333"/>
                          </a:solidFill>
                          <a:latin typeface="Calibri Light"/>
                          <a:cs typeface="Verdana"/>
                        </a:rPr>
                        <a:t>důležité</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dokumenty</a:t>
                      </a:r>
                      <a:r>
                        <a:rPr lang="en-US" sz="2000" b="0" i="0" u="none" spc="-5" dirty="0">
                          <a:solidFill>
                            <a:srgbClr val="333333"/>
                          </a:solidFill>
                          <a:latin typeface="Calibri Light"/>
                          <a:cs typeface="Verdana"/>
                        </a:rPr>
                        <a:t>.</a:t>
                      </a:r>
                      <a:endParaRPr sz="20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l">
                        <a:lnSpc>
                          <a:spcPct val="100000"/>
                        </a:lnSpc>
                        <a:spcBef>
                          <a:spcPts val="350"/>
                        </a:spcBef>
                      </a:pPr>
                      <a:r>
                        <a:rPr lang="pl-PL" sz="2000" b="0" i="0" u="none" dirty="0">
                          <a:solidFill>
                            <a:srgbClr val="333333"/>
                          </a:solidFill>
                          <a:latin typeface="Calibri Light"/>
                          <a:cs typeface="Verdana"/>
                        </a:rPr>
                        <a:t>Někdo se mi vloupal do domu a ukradl tyto dokumenty, aby mi způsobil nepříjemnosti.</a:t>
                      </a:r>
                      <a:endParaRPr sz="20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gn="l">
                        <a:lnSpc>
                          <a:spcPct val="100000"/>
                        </a:lnSpc>
                        <a:spcBef>
                          <a:spcPts val="350"/>
                        </a:spcBef>
                      </a:pPr>
                      <a:r>
                        <a:rPr lang="en-US" sz="2000" b="0" i="0" u="none" spc="-5" dirty="0" err="1">
                          <a:solidFill>
                            <a:srgbClr val="333333"/>
                          </a:solidFill>
                          <a:latin typeface="Calibri Light"/>
                          <a:cs typeface="Verdana"/>
                        </a:rPr>
                        <a:t>Dokumenty</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jsou</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někde</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založené</a:t>
                      </a:r>
                      <a:r>
                        <a:rPr lang="en-US" sz="2000" b="0" i="0" u="none" spc="-5" dirty="0">
                          <a:solidFill>
                            <a:srgbClr val="333333"/>
                          </a:solidFill>
                          <a:latin typeface="Calibri Light"/>
                          <a:cs typeface="Verdana"/>
                        </a:rPr>
                        <a:t>. </a:t>
                      </a:r>
                      <a:endParaRPr sz="20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91440" marR="208279" algn="l">
                        <a:lnSpc>
                          <a:spcPct val="100000"/>
                        </a:lnSpc>
                        <a:spcBef>
                          <a:spcPts val="355"/>
                        </a:spcBef>
                      </a:pPr>
                      <a:r>
                        <a:rPr lang="en-US" sz="2000" b="0" i="0" u="none" spc="-45">
                          <a:solidFill>
                            <a:srgbClr val="333333"/>
                          </a:solidFill>
                          <a:latin typeface="Calibri Light"/>
                          <a:cs typeface="Verdana"/>
                        </a:rPr>
                        <a:t>Neuspěli jste u zkoušky.</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gn="l">
                        <a:lnSpc>
                          <a:spcPct val="100000"/>
                        </a:lnSpc>
                        <a:spcBef>
                          <a:spcPts val="355"/>
                        </a:spcBef>
                      </a:pPr>
                      <a:r>
                        <a:rPr lang="pl-PL" sz="2000" b="0" i="0" u="none" spc="-5">
                          <a:solidFill>
                            <a:srgbClr val="333333"/>
                          </a:solidFill>
                          <a:latin typeface="Calibri Light"/>
                          <a:cs typeface="Verdana"/>
                        </a:rPr>
                        <a:t>Zkoušející mi chce zničit život a kariéru.</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gn="l">
                        <a:lnSpc>
                          <a:spcPct val="100000"/>
                        </a:lnSpc>
                        <a:spcBef>
                          <a:spcPts val="355"/>
                        </a:spcBef>
                      </a:pPr>
                      <a:r>
                        <a:rPr lang="en-US" sz="2000" b="0" i="0" u="none" spc="-10" dirty="0" err="1">
                          <a:solidFill>
                            <a:srgbClr val="333333"/>
                          </a:solidFill>
                          <a:latin typeface="Calibri Light"/>
                          <a:cs typeface="Verdana"/>
                        </a:rPr>
                        <a:t>Možná</a:t>
                      </a:r>
                      <a:r>
                        <a:rPr lang="en-US" sz="2000" b="0" i="0" u="none" spc="-10" dirty="0">
                          <a:solidFill>
                            <a:srgbClr val="333333"/>
                          </a:solidFill>
                          <a:latin typeface="Calibri Light"/>
                          <a:cs typeface="Verdana"/>
                        </a:rPr>
                        <a:t> </a:t>
                      </a:r>
                      <a:r>
                        <a:rPr lang="en-US" sz="2000" b="0" i="0" u="none" spc="-10" dirty="0" err="1">
                          <a:solidFill>
                            <a:srgbClr val="333333"/>
                          </a:solidFill>
                          <a:latin typeface="Calibri Light"/>
                          <a:cs typeface="Verdana"/>
                        </a:rPr>
                        <a:t>byl</a:t>
                      </a:r>
                      <a:r>
                        <a:rPr lang="en-US" sz="2000" b="0" i="0" u="none" spc="-10" dirty="0">
                          <a:solidFill>
                            <a:srgbClr val="333333"/>
                          </a:solidFill>
                          <a:latin typeface="Calibri Light"/>
                          <a:cs typeface="Verdana"/>
                        </a:rPr>
                        <a:t> </a:t>
                      </a:r>
                      <a:r>
                        <a:rPr lang="en-US" sz="2000" b="0" i="0" u="none" spc="-10" dirty="0" err="1">
                          <a:solidFill>
                            <a:srgbClr val="333333"/>
                          </a:solidFill>
                          <a:latin typeface="Calibri Light"/>
                          <a:cs typeface="Verdana"/>
                        </a:rPr>
                        <a:t>zkoušející</a:t>
                      </a:r>
                      <a:r>
                        <a:rPr lang="en-US" sz="2000" b="0" i="0" u="none" spc="-10" dirty="0">
                          <a:solidFill>
                            <a:srgbClr val="333333"/>
                          </a:solidFill>
                          <a:latin typeface="Calibri Light"/>
                          <a:cs typeface="Verdana"/>
                        </a:rPr>
                        <a:t> </a:t>
                      </a:r>
                      <a:r>
                        <a:rPr lang="en-US" sz="2000" b="0" i="0" u="none" spc="-10" dirty="0" err="1">
                          <a:solidFill>
                            <a:srgbClr val="333333"/>
                          </a:solidFill>
                          <a:latin typeface="Calibri Light"/>
                          <a:cs typeface="Verdana"/>
                        </a:rPr>
                        <a:t>opravdu</a:t>
                      </a:r>
                      <a:r>
                        <a:rPr lang="en-US" sz="2000" b="0" i="0" u="none" spc="-10" dirty="0">
                          <a:solidFill>
                            <a:srgbClr val="333333"/>
                          </a:solidFill>
                          <a:latin typeface="Calibri Light"/>
                          <a:cs typeface="Verdana"/>
                        </a:rPr>
                        <a:t> </a:t>
                      </a:r>
                      <a:r>
                        <a:rPr lang="en-US" sz="2000" b="0" i="0" u="none" spc="-10" dirty="0" err="1">
                          <a:solidFill>
                            <a:srgbClr val="333333"/>
                          </a:solidFill>
                          <a:latin typeface="Calibri Light"/>
                          <a:cs typeface="Verdana"/>
                        </a:rPr>
                        <a:t>přísný</a:t>
                      </a:r>
                      <a:r>
                        <a:rPr lang="en-US" sz="2000" b="0" i="0" u="none" spc="-10" dirty="0">
                          <a:solidFill>
                            <a:srgbClr val="333333"/>
                          </a:solidFill>
                          <a:latin typeface="Calibri Light"/>
                          <a:cs typeface="Verdana"/>
                        </a:rPr>
                        <a:t>, ale k</a:t>
                      </a:r>
                      <a:r>
                        <a:rPr lang="en-US" sz="2000" b="0" i="0" u="none" spc="-10" baseline="0" dirty="0">
                          <a:solidFill>
                            <a:srgbClr val="333333"/>
                          </a:solidFill>
                          <a:latin typeface="Calibri Light"/>
                          <a:cs typeface="Verdana"/>
                        </a:rPr>
                        <a:t> </a:t>
                      </a:r>
                      <a:r>
                        <a:rPr lang="en-US" sz="2000" b="0" i="0" u="none" spc="-10" dirty="0" err="1">
                          <a:solidFill>
                            <a:srgbClr val="333333"/>
                          </a:solidFill>
                          <a:latin typeface="Calibri Light"/>
                          <a:cs typeface="Verdana"/>
                        </a:rPr>
                        <a:t>neúspěchu</a:t>
                      </a:r>
                      <a:r>
                        <a:rPr lang="en-US" sz="2000" b="0" i="0" u="none" spc="-10" dirty="0">
                          <a:solidFill>
                            <a:srgbClr val="333333"/>
                          </a:solidFill>
                          <a:latin typeface="Calibri Light"/>
                          <a:cs typeface="Verdana"/>
                        </a:rPr>
                        <a:t> </a:t>
                      </a:r>
                      <a:r>
                        <a:rPr lang="en-US" sz="2000" b="0" i="0" u="none" spc="-10" dirty="0" err="1">
                          <a:solidFill>
                            <a:srgbClr val="333333"/>
                          </a:solidFill>
                          <a:latin typeface="Calibri Light"/>
                          <a:cs typeface="Verdana"/>
                        </a:rPr>
                        <a:t>přispělo</a:t>
                      </a:r>
                      <a:r>
                        <a:rPr lang="en-US" sz="2000" b="0" i="0" u="none" spc="-10" dirty="0">
                          <a:solidFill>
                            <a:srgbClr val="333333"/>
                          </a:solidFill>
                          <a:latin typeface="Calibri Light"/>
                          <a:cs typeface="Verdana"/>
                        </a:rPr>
                        <a:t> </a:t>
                      </a:r>
                      <a:r>
                        <a:rPr lang="en-US" sz="2000" b="0" i="0" u="none" spc="-10" dirty="0" err="1">
                          <a:solidFill>
                            <a:srgbClr val="333333"/>
                          </a:solidFill>
                          <a:latin typeface="Calibri Light"/>
                          <a:cs typeface="Verdana"/>
                        </a:rPr>
                        <a:t>jistě</a:t>
                      </a:r>
                      <a:r>
                        <a:rPr lang="en-US" sz="2000" b="0" i="0" u="none" spc="-10" dirty="0">
                          <a:solidFill>
                            <a:srgbClr val="333333"/>
                          </a:solidFill>
                          <a:latin typeface="Calibri Light"/>
                          <a:cs typeface="Verdana"/>
                        </a:rPr>
                        <a:t> </a:t>
                      </a:r>
                      <a:r>
                        <a:rPr lang="en-US" sz="2000" b="0" i="0" u="none" spc="-10" dirty="0" err="1">
                          <a:solidFill>
                            <a:srgbClr val="333333"/>
                          </a:solidFill>
                          <a:latin typeface="Calibri Light"/>
                          <a:cs typeface="Verdana"/>
                        </a:rPr>
                        <a:t>i</a:t>
                      </a:r>
                      <a:r>
                        <a:rPr lang="en-US" sz="2000" b="0" i="0" u="none" spc="-10" dirty="0">
                          <a:solidFill>
                            <a:srgbClr val="333333"/>
                          </a:solidFill>
                          <a:latin typeface="Calibri Light"/>
                          <a:cs typeface="Verdana"/>
                        </a:rPr>
                        <a:t> to, </a:t>
                      </a:r>
                      <a:r>
                        <a:rPr lang="en-US" sz="2000" b="0" i="0" u="none" spc="-10" dirty="0" err="1">
                          <a:solidFill>
                            <a:srgbClr val="333333"/>
                          </a:solidFill>
                          <a:latin typeface="Calibri Light"/>
                          <a:cs typeface="Verdana"/>
                        </a:rPr>
                        <a:t>že</a:t>
                      </a:r>
                      <a:r>
                        <a:rPr lang="en-US" sz="2000" b="0" i="0" u="none" spc="-10" dirty="0">
                          <a:solidFill>
                            <a:srgbClr val="333333"/>
                          </a:solidFill>
                          <a:latin typeface="Calibri Light"/>
                          <a:cs typeface="Verdana"/>
                        </a:rPr>
                        <a:t> </a:t>
                      </a:r>
                      <a:r>
                        <a:rPr lang="en-US" sz="2000" b="0" i="0" u="none" spc="-10" dirty="0" err="1">
                          <a:solidFill>
                            <a:srgbClr val="333333"/>
                          </a:solidFill>
                          <a:latin typeface="Calibri Light"/>
                          <a:cs typeface="Verdana"/>
                        </a:rPr>
                        <a:t>jsem</a:t>
                      </a:r>
                      <a:r>
                        <a:rPr lang="en-US" sz="2000" b="0" i="0" u="none" spc="-10" dirty="0">
                          <a:solidFill>
                            <a:srgbClr val="333333"/>
                          </a:solidFill>
                          <a:latin typeface="Calibri Light"/>
                          <a:cs typeface="Verdana"/>
                        </a:rPr>
                        <a:t> se </a:t>
                      </a:r>
                      <a:r>
                        <a:rPr lang="en-US" sz="2000" b="0" i="0" u="none" spc="-10" dirty="0" err="1">
                          <a:solidFill>
                            <a:srgbClr val="333333"/>
                          </a:solidFill>
                          <a:latin typeface="Calibri Light"/>
                          <a:cs typeface="Verdana"/>
                        </a:rPr>
                        <a:t>učil</a:t>
                      </a:r>
                      <a:r>
                        <a:rPr lang="en-US" sz="2000" b="0" i="0" u="none" spc="-10" baseline="0" dirty="0">
                          <a:solidFill>
                            <a:srgbClr val="333333"/>
                          </a:solidFill>
                          <a:latin typeface="Calibri Light"/>
                          <a:cs typeface="Verdana"/>
                        </a:rPr>
                        <a:t> </a:t>
                      </a:r>
                      <a:r>
                        <a:rPr lang="en-US" sz="2000" b="0" i="0" u="none" spc="-10" dirty="0" err="1">
                          <a:solidFill>
                            <a:srgbClr val="333333"/>
                          </a:solidFill>
                          <a:latin typeface="Calibri Light"/>
                          <a:cs typeface="Verdana"/>
                        </a:rPr>
                        <a:t>na</a:t>
                      </a:r>
                      <a:r>
                        <a:rPr lang="en-US" sz="2000" b="0" i="0" u="none" spc="-10" dirty="0">
                          <a:solidFill>
                            <a:srgbClr val="333333"/>
                          </a:solidFill>
                          <a:latin typeface="Calibri Light"/>
                          <a:cs typeface="Verdana"/>
                        </a:rPr>
                        <a:t> </a:t>
                      </a:r>
                      <a:r>
                        <a:rPr lang="en-US" sz="2000" b="0" i="0" u="none" spc="-10" dirty="0" err="1">
                          <a:solidFill>
                            <a:srgbClr val="333333"/>
                          </a:solidFill>
                          <a:latin typeface="Calibri Light"/>
                          <a:cs typeface="Verdana"/>
                        </a:rPr>
                        <a:t>poslední</a:t>
                      </a:r>
                      <a:r>
                        <a:rPr lang="en-US" sz="2000" b="0" i="0" u="none" spc="-10" dirty="0">
                          <a:solidFill>
                            <a:srgbClr val="333333"/>
                          </a:solidFill>
                          <a:latin typeface="Calibri Light"/>
                          <a:cs typeface="Verdana"/>
                        </a:rPr>
                        <a:t> </a:t>
                      </a:r>
                      <a:r>
                        <a:rPr lang="en-US" sz="2000" b="0" i="0" u="none" spc="-10" dirty="0" err="1">
                          <a:solidFill>
                            <a:srgbClr val="333333"/>
                          </a:solidFill>
                          <a:latin typeface="Calibri Light"/>
                          <a:cs typeface="Verdana"/>
                        </a:rPr>
                        <a:t>chvíli</a:t>
                      </a:r>
                      <a:r>
                        <a:rPr lang="en-US" sz="2000" b="0" i="0" u="none" spc="-10" dirty="0">
                          <a:solidFill>
                            <a:srgbClr val="333333"/>
                          </a:solidFill>
                          <a:latin typeface="Calibri Light"/>
                          <a:cs typeface="Verdana"/>
                        </a:rPr>
                        <a:t> a </a:t>
                      </a:r>
                      <a:r>
                        <a:rPr lang="en-US" sz="2000" b="0" i="0" u="none" spc="-10" dirty="0" err="1">
                          <a:solidFill>
                            <a:srgbClr val="333333"/>
                          </a:solidFill>
                          <a:latin typeface="Calibri Light"/>
                          <a:cs typeface="Verdana"/>
                        </a:rPr>
                        <a:t>málo</a:t>
                      </a:r>
                      <a:r>
                        <a:rPr lang="en-US" sz="2000" b="0" i="0" u="none" spc="-10" dirty="0">
                          <a:solidFill>
                            <a:srgbClr val="333333"/>
                          </a:solidFill>
                          <a:latin typeface="Calibri Light"/>
                          <a:cs typeface="Verdana"/>
                        </a:rPr>
                        <a:t> </a:t>
                      </a:r>
                      <a:r>
                        <a:rPr lang="en-US" sz="2000" b="0" i="0" u="none" spc="-10" dirty="0" err="1">
                          <a:solidFill>
                            <a:srgbClr val="333333"/>
                          </a:solidFill>
                          <a:latin typeface="Calibri Light"/>
                          <a:cs typeface="Verdana"/>
                        </a:rPr>
                        <a:t>jsem</a:t>
                      </a:r>
                      <a:r>
                        <a:rPr lang="en-US" sz="2000" b="0" i="0" u="none" spc="-10" dirty="0">
                          <a:solidFill>
                            <a:srgbClr val="333333"/>
                          </a:solidFill>
                          <a:latin typeface="Calibri Light"/>
                          <a:cs typeface="Verdana"/>
                        </a:rPr>
                        <a:t> </a:t>
                      </a:r>
                      <a:r>
                        <a:rPr lang="en-US" sz="2000" b="0" i="0" u="none" spc="-10" dirty="0" err="1">
                          <a:solidFill>
                            <a:srgbClr val="333333"/>
                          </a:solidFill>
                          <a:latin typeface="Calibri Light"/>
                          <a:cs typeface="Verdana"/>
                        </a:rPr>
                        <a:t>spal</a:t>
                      </a:r>
                      <a:r>
                        <a:rPr lang="en-US" sz="2000" b="0" i="0" u="none" spc="-10" dirty="0">
                          <a:solidFill>
                            <a:srgbClr val="333333"/>
                          </a:solidFill>
                          <a:latin typeface="Calibri Light"/>
                          <a:cs typeface="Verdana"/>
                        </a:rPr>
                        <a:t>.</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91440" marR="99695" algn="l">
                        <a:lnSpc>
                          <a:spcPct val="100000"/>
                        </a:lnSpc>
                        <a:spcBef>
                          <a:spcPts val="355"/>
                        </a:spcBef>
                      </a:pPr>
                      <a:r>
                        <a:rPr lang="pt-BR" sz="2000" b="0" i="0" u="none">
                          <a:solidFill>
                            <a:srgbClr val="333333"/>
                          </a:solidFill>
                          <a:latin typeface="Calibri Light"/>
                          <a:cs typeface="Verdana"/>
                        </a:rPr>
                        <a:t>Přítel vás na ulici nepozdravil.</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gn="l">
                        <a:lnSpc>
                          <a:spcPct val="100000"/>
                        </a:lnSpc>
                        <a:spcBef>
                          <a:spcPts val="355"/>
                        </a:spcBef>
                      </a:pPr>
                      <a:r>
                        <a:rPr lang="en-US" sz="2000" b="0" i="0" u="none" spc="-35">
                          <a:solidFill>
                            <a:srgbClr val="333333"/>
                          </a:solidFill>
                          <a:latin typeface="Calibri Light"/>
                          <a:cs typeface="Verdana"/>
                        </a:rPr>
                        <a:t>Přítel už se ke mně nechce znát a stydí se za mě.</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gn="l">
                        <a:lnSpc>
                          <a:spcPct val="100000"/>
                        </a:lnSpc>
                        <a:spcBef>
                          <a:spcPts val="355"/>
                        </a:spcBef>
                      </a:pPr>
                      <a:r>
                        <a:rPr lang="en-US" sz="2000" b="0" i="0" u="none" spc="-35" dirty="0" err="1">
                          <a:solidFill>
                            <a:srgbClr val="333333"/>
                          </a:solidFill>
                          <a:latin typeface="Calibri Light"/>
                          <a:cs typeface="Verdana"/>
                        </a:rPr>
                        <a:t>Přítel</a:t>
                      </a:r>
                      <a:r>
                        <a:rPr lang="en-US" sz="2000" b="0" i="0" u="none" spc="-35" dirty="0">
                          <a:solidFill>
                            <a:srgbClr val="333333"/>
                          </a:solidFill>
                          <a:latin typeface="Calibri Light"/>
                          <a:cs typeface="Verdana"/>
                        </a:rPr>
                        <a:t> </a:t>
                      </a:r>
                      <a:r>
                        <a:rPr lang="en-US" sz="2000" b="0" i="0" u="none" spc="-35" dirty="0" err="1">
                          <a:solidFill>
                            <a:srgbClr val="333333"/>
                          </a:solidFill>
                          <a:latin typeface="Calibri Light"/>
                          <a:cs typeface="Verdana"/>
                        </a:rPr>
                        <a:t>má</a:t>
                      </a:r>
                      <a:r>
                        <a:rPr lang="en-US" sz="2000" b="0" i="0" u="none" spc="-35" dirty="0">
                          <a:solidFill>
                            <a:srgbClr val="333333"/>
                          </a:solidFill>
                          <a:latin typeface="Calibri Light"/>
                          <a:cs typeface="Verdana"/>
                        </a:rPr>
                        <a:t> </a:t>
                      </a:r>
                      <a:r>
                        <a:rPr lang="en-US" sz="2000" b="0" i="0" u="none" spc="-35" dirty="0" err="1">
                          <a:solidFill>
                            <a:srgbClr val="333333"/>
                          </a:solidFill>
                          <a:latin typeface="Calibri Light"/>
                          <a:cs typeface="Verdana"/>
                        </a:rPr>
                        <a:t>starosti</a:t>
                      </a:r>
                      <a:r>
                        <a:rPr lang="en-US" sz="2000" b="0" i="0" u="none" spc="-35" dirty="0">
                          <a:solidFill>
                            <a:srgbClr val="333333"/>
                          </a:solidFill>
                          <a:latin typeface="Calibri Light"/>
                          <a:cs typeface="Verdana"/>
                        </a:rPr>
                        <a:t>, je </a:t>
                      </a:r>
                      <a:r>
                        <a:rPr lang="en-US" sz="2000" b="0" i="0" u="none" spc="-35" dirty="0" err="1">
                          <a:solidFill>
                            <a:srgbClr val="333333"/>
                          </a:solidFill>
                          <a:latin typeface="Calibri Light"/>
                          <a:cs typeface="Verdana"/>
                        </a:rPr>
                        <a:t>zamyšlený</a:t>
                      </a:r>
                      <a:r>
                        <a:rPr lang="en-US" sz="2000" b="0" i="0" u="none" spc="-35" dirty="0">
                          <a:solidFill>
                            <a:srgbClr val="333333"/>
                          </a:solidFill>
                          <a:latin typeface="Calibri Light"/>
                          <a:cs typeface="Verdana"/>
                        </a:rPr>
                        <a:t> a </a:t>
                      </a:r>
                      <a:r>
                        <a:rPr lang="en-US" sz="2000" b="0" i="0" u="none" spc="-35" dirty="0" err="1">
                          <a:solidFill>
                            <a:srgbClr val="333333"/>
                          </a:solidFill>
                          <a:latin typeface="Calibri Light"/>
                          <a:cs typeface="Verdana"/>
                        </a:rPr>
                        <a:t>prostě</a:t>
                      </a:r>
                      <a:r>
                        <a:rPr lang="en-US" sz="2000" b="0" i="0" u="none" spc="-35" dirty="0">
                          <a:solidFill>
                            <a:srgbClr val="333333"/>
                          </a:solidFill>
                          <a:latin typeface="Calibri Light"/>
                          <a:cs typeface="Verdana"/>
                        </a:rPr>
                        <a:t> </a:t>
                      </a:r>
                      <a:r>
                        <a:rPr lang="en-US" sz="2000" b="0" i="0" u="none" spc="-35" dirty="0" err="1">
                          <a:solidFill>
                            <a:srgbClr val="333333"/>
                          </a:solidFill>
                          <a:latin typeface="Calibri Light"/>
                          <a:cs typeface="Verdana"/>
                        </a:rPr>
                        <a:t>si</a:t>
                      </a:r>
                      <a:r>
                        <a:rPr lang="en-US" sz="2000" b="0" i="0" u="none" spc="-35" dirty="0">
                          <a:solidFill>
                            <a:srgbClr val="333333"/>
                          </a:solidFill>
                          <a:latin typeface="Calibri Light"/>
                          <a:cs typeface="Verdana"/>
                        </a:rPr>
                        <a:t> </a:t>
                      </a:r>
                      <a:r>
                        <a:rPr lang="en-US" sz="2000" b="0" i="0" u="none" spc="-35" dirty="0" err="1">
                          <a:solidFill>
                            <a:srgbClr val="333333"/>
                          </a:solidFill>
                          <a:latin typeface="Calibri Light"/>
                          <a:cs typeface="Verdana"/>
                        </a:rPr>
                        <a:t>mě</a:t>
                      </a:r>
                      <a:r>
                        <a:rPr lang="en-US" sz="2000" b="0" i="0" u="none" spc="-35" dirty="0">
                          <a:solidFill>
                            <a:srgbClr val="333333"/>
                          </a:solidFill>
                          <a:latin typeface="Calibri Light"/>
                          <a:cs typeface="Verdana"/>
                        </a:rPr>
                        <a:t> </a:t>
                      </a:r>
                      <a:r>
                        <a:rPr lang="en-US" sz="2000" b="0" i="0" u="none" spc="-35" dirty="0" err="1">
                          <a:solidFill>
                            <a:srgbClr val="333333"/>
                          </a:solidFill>
                          <a:latin typeface="Calibri Light"/>
                          <a:cs typeface="Verdana"/>
                        </a:rPr>
                        <a:t>nevšiml</a:t>
                      </a:r>
                      <a:r>
                        <a:rPr lang="en-US" sz="2000" b="0" i="0" u="none" spc="-35" dirty="0">
                          <a:solidFill>
                            <a:srgbClr val="333333"/>
                          </a:solidFill>
                          <a:latin typeface="Calibri Light"/>
                          <a:cs typeface="Verdana"/>
                        </a:rPr>
                        <a:t>.</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Jak si věci vysvětlujeme</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si máme z dnešního sezení zapamatovat:</a:t>
            </a:r>
            <a:endParaRPr lang="en-US" altLang="de-DE">
              <a:solidFill>
                <a:srgbClr val="004992"/>
              </a:solidFill>
              <a:latin typeface="+mn-lt"/>
              <a:ea typeface="+mn-ea"/>
              <a:cs typeface="+mn-cs"/>
            </a:endParaRPr>
          </a:p>
        </p:txBody>
      </p:sp>
      <p:sp>
        <p:nvSpPr>
          <p:cNvPr id="71683"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cs-CZ" altLang="de-DE" sz="2400" dirty="0">
                <a:solidFill>
                  <a:srgbClr val="333333"/>
                </a:solidFill>
              </a:rPr>
              <a:t>Vždycky zvažte, jaké jsou různé možné příčiny určité události.</a:t>
            </a:r>
            <a:endParaRPr lang="en-US" altLang="de-DE" sz="2400" dirty="0">
              <a:solidFill>
                <a:srgbClr val="333333"/>
              </a:solidFill>
            </a:endParaRPr>
          </a:p>
          <a:p>
            <a:pPr marL="342900" indent="-342900" eaLnBrk="1" hangingPunct="1">
              <a:buClr>
                <a:srgbClr val="333333"/>
              </a:buClr>
              <a:buFont typeface="WingDings"/>
              <a:buChar char=""/>
            </a:pPr>
            <a:r>
              <a:rPr lang="cs-CZ" altLang="de-DE" sz="2400" dirty="0">
                <a:solidFill>
                  <a:srgbClr val="333333"/>
                </a:solidFill>
              </a:rPr>
              <a:t>Nepřijímejte zbrkle jen jedno vysvětlení.</a:t>
            </a:r>
            <a:endParaRPr lang="en-US" altLang="de-DE" sz="2400" dirty="0">
              <a:solidFill>
                <a:srgbClr val="333333"/>
              </a:solidFill>
            </a:endParaRPr>
          </a:p>
          <a:p>
            <a:pPr marL="342900" indent="-342900" eaLnBrk="1" hangingPunct="1">
              <a:buClr>
                <a:srgbClr val="333333"/>
              </a:buClr>
              <a:buFont typeface="WingDings"/>
              <a:buChar char=""/>
            </a:pPr>
            <a:r>
              <a:rPr lang="cs-CZ" altLang="de-DE" sz="2400" dirty="0">
                <a:solidFill>
                  <a:srgbClr val="333333"/>
                </a:solidFill>
              </a:rPr>
              <a:t>Proberte s druhými lidmi, k jakým důsledkům určitý styl vysvětlování událostí vede.</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Jak si věci vysvětlujeme</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si máme z dnešního sezení zapamatovat:</a:t>
            </a:r>
            <a:endParaRPr lang="en-US" altLang="de-DE">
              <a:solidFill>
                <a:srgbClr val="004992"/>
              </a:solidFill>
              <a:latin typeface="+mn-lt"/>
              <a:ea typeface="+mn-ea"/>
              <a:cs typeface="+mn-cs"/>
            </a:endParaRPr>
          </a:p>
        </p:txBody>
      </p:sp>
      <p:sp>
        <p:nvSpPr>
          <p:cNvPr id="71683"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cs-CZ" altLang="de-DE" sz="2400" dirty="0">
                <a:solidFill>
                  <a:srgbClr val="333333"/>
                </a:solidFill>
              </a:rPr>
              <a:t>Vždycky zvažte, jaké jsou různé možné příčiny určité události.</a:t>
            </a:r>
            <a:endParaRPr lang="en-US" altLang="de-DE" sz="2400" dirty="0">
              <a:solidFill>
                <a:srgbClr val="333333"/>
              </a:solidFill>
            </a:endParaRPr>
          </a:p>
          <a:p>
            <a:pPr marL="342900" indent="-342900" eaLnBrk="1" hangingPunct="1">
              <a:buClr>
                <a:srgbClr val="333333"/>
              </a:buClr>
              <a:buFont typeface="WingDings"/>
              <a:buChar char=""/>
            </a:pPr>
            <a:r>
              <a:rPr lang="cs-CZ" altLang="de-DE" sz="2400" dirty="0">
                <a:solidFill>
                  <a:srgbClr val="333333"/>
                </a:solidFill>
              </a:rPr>
              <a:t>Nepřijímejte zbrkle jen jedno vysvětlení.</a:t>
            </a:r>
            <a:endParaRPr lang="en-US" altLang="de-DE" sz="2400" dirty="0">
              <a:solidFill>
                <a:srgbClr val="333333"/>
              </a:solidFill>
            </a:endParaRPr>
          </a:p>
          <a:p>
            <a:pPr marL="342900" indent="-342900" eaLnBrk="1" hangingPunct="1">
              <a:buClr>
                <a:srgbClr val="333333"/>
              </a:buClr>
              <a:buFont typeface="WingDings"/>
              <a:buChar char=""/>
            </a:pPr>
            <a:r>
              <a:rPr lang="cs-CZ" altLang="de-DE" sz="2400" dirty="0">
                <a:solidFill>
                  <a:srgbClr val="333333"/>
                </a:solidFill>
              </a:rPr>
              <a:t>Proberte s druhými lidmi, k jakým důsledkům určitý styl vysvětlování událostí vede.</a:t>
            </a:r>
          </a:p>
          <a:p>
            <a:pPr lvl="0" defTabSz="914400" fontAlgn="base"/>
            <a:r>
              <a:rPr lang="cs-CZ" altLang="de-DE" sz="2400" dirty="0">
                <a:solidFill>
                  <a:srgbClr val="004992"/>
                </a:solidFill>
              </a:rPr>
              <a:t>Ve svém životě bychom se měli snažit najít co nejrealističtější vysvětlení</a:t>
            </a:r>
            <a:r>
              <a:rPr lang="de-DE" altLang="de-DE" sz="2400" dirty="0">
                <a:solidFill>
                  <a:srgbClr val="004992"/>
                </a:solidFill>
              </a:rPr>
              <a:t>:</a:t>
            </a:r>
          </a:p>
          <a:p>
            <a:pPr lvl="0" defTabSz="914400" fontAlgn="base"/>
            <a:r>
              <a:rPr lang="cs-CZ" altLang="de-DE" sz="2400" dirty="0">
                <a:solidFill>
                  <a:srgbClr val="004992"/>
                </a:solidFill>
              </a:rPr>
              <a:t>Neměli bychom vždycky obviňovat druhé, když se nám něco nepodaří, ani bychom neměli vždycky obviňovat sebe, když se stane něco špatného.</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spTree>
    <p:extLst>
      <p:ext uri="{BB962C8B-B14F-4D97-AF65-F5344CB8AC3E}">
        <p14:creationId xmlns:p14="http://schemas.microsoft.com/office/powerpoint/2010/main" val="1914098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Vaše přítelkyně se o vás bavila s druhými lidmi za vašimi zády.</a:t>
            </a:r>
            <a:endParaRPr lang="de-DE" altLang="de-DE" sz="3600">
              <a:latin typeface="+mn-lt"/>
              <a:ea typeface="+mn-ea"/>
              <a:cs typeface="+mn-cs"/>
            </a:endParaRPr>
          </a:p>
        </p:txBody>
      </p:sp>
      <p:sp>
        <p:nvSpPr>
          <p:cNvPr id="73731" name="Rectangle 3"/>
          <p:cNvSpPr>
            <a:spLocks noGrp="1" noChangeArrowheads="1"/>
          </p:cNvSpPr>
          <p:nvPr>
            <p:ph idx="1"/>
          </p:nvPr>
        </p:nvSpPr>
        <p:spPr/>
        <p:txBody>
          <a:bodyPr>
            <a:noAutofit/>
          </a:bodyPr>
          <a:lstStyle/>
          <a:p>
            <a:pPr eaLnBrk="1" hangingPunct="1"/>
            <a:r>
              <a:rPr lang="cs-CZ" altLang="de-DE" sz="2400" dirty="0">
                <a:solidFill>
                  <a:srgbClr val="333333"/>
                </a:solidFill>
              </a:rPr>
              <a:t>Co vedlo vaši přítelkyni k tomu, že se o vás bavila za vašimi zády</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Pozvali si vás na pohovor ohledně nabídky zaměstnání</a:t>
            </a:r>
            <a:endParaRPr lang="de-DE" altLang="de-DE" sz="3600">
              <a:latin typeface="+mn-lt"/>
              <a:ea typeface="+mn-ea"/>
              <a:cs typeface="+mn-cs"/>
            </a:endParaRPr>
          </a:p>
        </p:txBody>
      </p:sp>
      <p:sp>
        <p:nvSpPr>
          <p:cNvPr id="75779" name="Rectangle 3"/>
          <p:cNvSpPr>
            <a:spLocks noGrp="1" noChangeArrowheads="1"/>
          </p:cNvSpPr>
          <p:nvPr>
            <p:ph idx="1"/>
          </p:nvPr>
        </p:nvSpPr>
        <p:spPr/>
        <p:txBody>
          <a:bodyPr>
            <a:noAutofit/>
          </a:bodyPr>
          <a:lstStyle/>
          <a:p>
            <a:pPr eaLnBrk="1" hangingPunct="1"/>
            <a:r>
              <a:rPr lang="cs-CZ" altLang="de-DE" sz="2400">
                <a:solidFill>
                  <a:srgbClr val="333333"/>
                </a:solidFill>
              </a:rPr>
              <a:t>Proč </a:t>
            </a:r>
            <a:r>
              <a:rPr lang="cs-CZ" altLang="de-DE" sz="2400" dirty="0">
                <a:solidFill>
                  <a:srgbClr val="333333"/>
                </a:solidFill>
              </a:rPr>
              <a:t>si vás na tento pohovor </a:t>
            </a:r>
            <a:r>
              <a:rPr lang="cs-CZ" altLang="de-DE" sz="2400">
                <a:solidFill>
                  <a:srgbClr val="333333"/>
                </a:solidFill>
              </a:rPr>
              <a:t>pozvali</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Nepříjemně jste překvapili svou známou neohlášenou návštěvou</a:t>
            </a:r>
            <a:endParaRPr lang="de-DE" altLang="de-DE" sz="3600">
              <a:latin typeface="+mn-lt"/>
              <a:ea typeface="+mn-ea"/>
              <a:cs typeface="+mn-cs"/>
            </a:endParaRPr>
          </a:p>
        </p:txBody>
      </p:sp>
      <p:sp>
        <p:nvSpPr>
          <p:cNvPr id="77827" name="Rectangle 3"/>
          <p:cNvSpPr>
            <a:spLocks noGrp="1" noChangeArrowheads="1"/>
          </p:cNvSpPr>
          <p:nvPr>
            <p:ph idx="1"/>
          </p:nvPr>
        </p:nvSpPr>
        <p:spPr/>
        <p:txBody>
          <a:bodyPr>
            <a:noAutofit/>
          </a:bodyPr>
          <a:lstStyle/>
          <a:p>
            <a:pPr eaLnBrk="1" hangingPunct="1"/>
            <a:r>
              <a:rPr lang="cs-CZ" altLang="de-DE" sz="2400" dirty="0">
                <a:solidFill>
                  <a:srgbClr val="333333"/>
                </a:solidFill>
              </a:rPr>
              <a:t>Co způsobilo, že byla vaše známá nepříjemně </a:t>
            </a:r>
            <a:r>
              <a:rPr lang="cs-CZ" altLang="de-DE" sz="2400">
                <a:solidFill>
                  <a:srgbClr val="333333"/>
                </a:solidFill>
              </a:rPr>
              <a:t>překvapena</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Druzí lidé se smáli, když jste mluvili</a:t>
            </a:r>
            <a:endParaRPr lang="de-DE" altLang="de-DE" sz="3600">
              <a:latin typeface="+mn-lt"/>
              <a:ea typeface="+mn-ea"/>
              <a:cs typeface="+mn-cs"/>
            </a:endParaRPr>
          </a:p>
        </p:txBody>
      </p:sp>
      <p:sp>
        <p:nvSpPr>
          <p:cNvPr id="79875" name="Rectangle 3"/>
          <p:cNvSpPr>
            <a:spLocks noGrp="1" noChangeArrowheads="1"/>
          </p:cNvSpPr>
          <p:nvPr>
            <p:ph idx="1"/>
          </p:nvPr>
        </p:nvSpPr>
        <p:spPr/>
        <p:txBody>
          <a:bodyPr>
            <a:noAutofit/>
          </a:bodyPr>
          <a:lstStyle/>
          <a:p>
            <a:pPr eaLnBrk="1" hangingPunct="1"/>
            <a:r>
              <a:rPr lang="cs-CZ" altLang="de-DE" sz="2400" dirty="0">
                <a:solidFill>
                  <a:srgbClr val="333333"/>
                </a:solidFill>
              </a:rPr>
              <a:t>Co vedlo druhé lidi k tomu, že se smáli, zatímco jste </a:t>
            </a:r>
            <a:r>
              <a:rPr lang="cs-CZ" altLang="de-DE" sz="2400">
                <a:solidFill>
                  <a:srgbClr val="333333"/>
                </a:solidFill>
              </a:rPr>
              <a:t>mluvili</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Uveďte své vlastní příklady!</a:t>
            </a:r>
            <a:endParaRPr lang="de-DE" altLang="de-DE" sz="3600">
              <a:latin typeface="+mn-lt"/>
              <a:ea typeface="+mn-ea"/>
              <a:cs typeface="+mn-cs"/>
            </a:endParaRPr>
          </a:p>
        </p:txBody>
      </p:sp>
      <p:sp>
        <p:nvSpPr>
          <p:cNvPr id="4099" name="Rectangle 3"/>
          <p:cNvSpPr>
            <a:spLocks noGrp="1" noChangeArrowheads="1"/>
          </p:cNvSpPr>
          <p:nvPr>
            <p:ph idx="1"/>
          </p:nvPr>
        </p:nvSpPr>
        <p:spPr/>
        <p:txBody>
          <a:bodyPr>
            <a:noAutofit/>
          </a:bodyPr>
          <a:lstStyle/>
          <a:p>
            <a:pPr eaLnBrk="1" hangingPunct="1">
              <a:defRPr/>
            </a:pPr>
            <a:r>
              <a:rPr lang="cs-CZ" altLang="de-DE" sz="2400" dirty="0">
                <a:solidFill>
                  <a:srgbClr val="333333"/>
                </a:solidFill>
              </a:rPr>
              <a:t>Co mohlo být příčinou této situace</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Calibri Light"/>
              </a:rPr>
              <a:t>“Interrogante” </a:t>
            </a:r>
            <a:r>
              <a:rPr lang="de-DE" altLang="de-DE" sz="900" dirty="0">
                <a:solidFill>
                  <a:srgbClr val="000000"/>
                </a:solidFill>
                <a:latin typeface="Calibri Light"/>
              </a:rPr>
              <a:t>(Marco Bellucci)</a:t>
            </a:r>
          </a:p>
        </p:txBody>
      </p:sp>
      <p:sp>
        <p:nvSpPr>
          <p:cNvPr id="12"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lang="en-US" sz="900" spc="-5">
                <a:solidFill>
                  <a:srgbClr val="333333"/>
                </a:solidFill>
                <a:latin typeface="Calibri Light"/>
                <a:cs typeface="Verdana"/>
              </a:rPr>
              <a:t>“</a:t>
            </a:r>
            <a:r>
              <a:rPr sz="900" spc="-5">
                <a:solidFill>
                  <a:srgbClr val="333333"/>
                </a:solidFill>
                <a:latin typeface="Calibri Light"/>
                <a:cs typeface="Verdana"/>
              </a:rPr>
              <a:t>Question mark</a:t>
            </a:r>
            <a:r>
              <a:rPr lang="en-US" sz="900" spc="-5">
                <a:solidFill>
                  <a:srgbClr val="333333"/>
                </a:solidFill>
                <a:latin typeface="Calibri Light"/>
                <a:cs typeface="Verdana"/>
              </a:rPr>
              <a:t>”</a:t>
            </a:r>
            <a:r>
              <a:rPr sz="900" spc="-5">
                <a:solidFill>
                  <a:srgbClr val="333333"/>
                </a:solidFill>
                <a:latin typeface="Calibri Light"/>
                <a:cs typeface="Verdana"/>
              </a:rPr>
              <a:t> </a:t>
            </a:r>
            <a:r>
              <a:rPr sz="900" spc="-5" dirty="0">
                <a:solidFill>
                  <a:srgbClr val="333333"/>
                </a:solidFill>
                <a:latin typeface="Calibri Light"/>
                <a:cs typeface="Verdana"/>
              </a:rPr>
              <a:t>(Marco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“Vnitřní hlas vám říká, že nejste k ničemu.”</a:t>
            </a:r>
            <a:endParaRPr lang="en-US" altLang="de-DE" sz="3600">
              <a:latin typeface="+mn-lt"/>
              <a:ea typeface="+mn-ea"/>
              <a:cs typeface="+mn-cs"/>
            </a:endParaRPr>
          </a:p>
        </p:txBody>
      </p:sp>
      <p:sp>
        <p:nvSpPr>
          <p:cNvPr id="83972" name="Rectangle 9"/>
          <p:cNvSpPr>
            <a:spLocks noGrp="1" noChangeArrowheads="1"/>
          </p:cNvSpPr>
          <p:nvPr>
            <p:ph idx="1"/>
          </p:nvPr>
        </p:nvSpPr>
        <p:spPr>
          <a:noFill/>
        </p:spPr>
        <p:txBody>
          <a:bodyPr>
            <a:noAutofit/>
          </a:bodyPr>
          <a:lstStyle/>
          <a:p>
            <a:pPr eaLnBrk="1" hangingPunct="1">
              <a:lnSpc>
                <a:spcPct val="100000"/>
              </a:lnSpc>
              <a:spcBef>
                <a:spcPts val="1200"/>
              </a:spcBef>
            </a:pPr>
            <a:r>
              <a:rPr lang="cs-CZ" altLang="de-DE" sz="2400" b="1" dirty="0">
                <a:solidFill>
                  <a:srgbClr val="004992"/>
                </a:solidFill>
              </a:rPr>
              <a:t>Co může být příčinou tohoto hlasu?</a:t>
            </a:r>
            <a:endParaRPr lang="de-DE" altLang="de-DE" sz="2400" b="1" dirty="0">
              <a:solidFill>
                <a:srgbClr val="004992"/>
              </a:solidFill>
            </a:endParaRPr>
          </a:p>
          <a:p>
            <a:pPr eaLnBrk="1" hangingPunct="1">
              <a:lnSpc>
                <a:spcPct val="100000"/>
              </a:lnSpc>
              <a:spcBef>
                <a:spcPts val="1200"/>
              </a:spcBef>
            </a:pPr>
            <a:r>
              <a:rPr lang="de-DE" altLang="de-DE" sz="2400" dirty="0">
                <a:solidFill>
                  <a:srgbClr val="333333"/>
                </a:solidFill>
              </a:rPr>
              <a:t>...</a:t>
            </a:r>
            <a:r>
              <a:rPr lang="cs-CZ" altLang="de-DE" sz="2400" dirty="0">
                <a:solidFill>
                  <a:srgbClr val="333333"/>
                </a:solidFill>
              </a:rPr>
              <a:t>vy sami</a:t>
            </a:r>
            <a:endParaRPr lang="de-DE" altLang="de-DE" sz="2400" dirty="0">
              <a:solidFill>
                <a:srgbClr val="333333"/>
              </a:solidFill>
            </a:endParaRPr>
          </a:p>
          <a:p>
            <a:pPr eaLnBrk="1" hangingPunct="1">
              <a:lnSpc>
                <a:spcPct val="100000"/>
              </a:lnSpc>
              <a:spcBef>
                <a:spcPts val="1200"/>
              </a:spcBef>
            </a:pPr>
            <a:r>
              <a:rPr lang="de-DE" altLang="de-DE" sz="2400" dirty="0">
                <a:solidFill>
                  <a:srgbClr val="333333"/>
                </a:solidFill>
              </a:rPr>
              <a:t>...</a:t>
            </a:r>
            <a:r>
              <a:rPr lang="cs-CZ" altLang="de-DE" sz="2400" dirty="0">
                <a:solidFill>
                  <a:srgbClr val="333333"/>
                </a:solidFill>
              </a:rPr>
              <a:t>jiní</a:t>
            </a:r>
            <a:r>
              <a:rPr lang="de-DE" altLang="de-DE" sz="2400" dirty="0">
                <a:solidFill>
                  <a:srgbClr val="333333"/>
                </a:solidFill>
              </a:rPr>
              <a:t> </a:t>
            </a:r>
            <a:r>
              <a:rPr lang="cs-CZ" altLang="de-DE" sz="2400" dirty="0">
                <a:solidFill>
                  <a:srgbClr val="333333"/>
                </a:solidFill>
              </a:rPr>
              <a:t>lidé</a:t>
            </a:r>
            <a:r>
              <a:rPr lang="de-DE" altLang="de-DE" sz="2400" dirty="0">
                <a:solidFill>
                  <a:srgbClr val="333333"/>
                </a:solidFill>
              </a:rPr>
              <a:t>	</a:t>
            </a:r>
          </a:p>
          <a:p>
            <a:pPr eaLnBrk="1" hangingPunct="1">
              <a:lnSpc>
                <a:spcPct val="100000"/>
              </a:lnSpc>
              <a:spcBef>
                <a:spcPts val="1200"/>
              </a:spcBef>
            </a:pPr>
            <a:r>
              <a:rPr lang="de-DE" altLang="de-DE" sz="2400" dirty="0">
                <a:solidFill>
                  <a:srgbClr val="333333"/>
                </a:solidFill>
              </a:rPr>
              <a:t>...</a:t>
            </a:r>
            <a:r>
              <a:rPr lang="cs-CZ" altLang="de-DE" sz="2400" dirty="0">
                <a:solidFill>
                  <a:srgbClr val="333333"/>
                </a:solidFill>
              </a:rPr>
              <a:t>situace</a:t>
            </a:r>
            <a:r>
              <a:rPr lang="de-DE" altLang="de-DE" sz="2400" dirty="0">
                <a:solidFill>
                  <a:srgbClr val="333333"/>
                </a:solidFill>
              </a:rPr>
              <a:t>/</a:t>
            </a:r>
            <a:r>
              <a:rPr lang="cs-CZ" altLang="de-DE" sz="2400" dirty="0">
                <a:solidFill>
                  <a:srgbClr val="333333"/>
                </a:solidFill>
              </a:rPr>
              <a:t>okolnosti</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“Vnitřní hlas vám říká, že nejste k ničemu.”</a:t>
            </a:r>
            <a:endParaRPr lang="en-US" altLang="de-DE" sz="3600">
              <a:latin typeface="+mn-lt"/>
              <a:ea typeface="+mn-ea"/>
              <a:cs typeface="+mn-cs"/>
            </a:endParaRPr>
          </a:p>
        </p:txBody>
      </p:sp>
      <p:sp>
        <p:nvSpPr>
          <p:cNvPr id="86018" name="Rectangle 2"/>
          <p:cNvSpPr>
            <a:spLocks noGrp="1" noChangeArrowheads="1"/>
          </p:cNvSpPr>
          <p:nvPr>
            <p:ph idx="1"/>
          </p:nvPr>
        </p:nvSpPr>
        <p:spPr/>
        <p:txBody>
          <a:bodyPr>
            <a:noAutofit/>
          </a:bodyPr>
          <a:lstStyle/>
          <a:p>
            <a:pPr eaLnBrk="1" hangingPunct="1">
              <a:lnSpc>
                <a:spcPct val="100000"/>
              </a:lnSpc>
              <a:spcBef>
                <a:spcPts val="1200"/>
              </a:spcBef>
            </a:pPr>
            <a:r>
              <a:rPr lang="cs-CZ" altLang="de-DE" sz="2000" b="1" dirty="0">
                <a:solidFill>
                  <a:srgbClr val="004992"/>
                </a:solidFill>
              </a:rPr>
              <a:t>Příčiny</a:t>
            </a:r>
            <a:r>
              <a:rPr lang="en-US" altLang="de-DE" sz="2000" b="1" dirty="0">
                <a:solidFill>
                  <a:srgbClr val="004992"/>
                </a:solidFill>
              </a:rPr>
              <a:t>...</a:t>
            </a:r>
          </a:p>
          <a:p>
            <a:pPr eaLnBrk="1" hangingPunct="1">
              <a:lnSpc>
                <a:spcPct val="100000"/>
              </a:lnSpc>
              <a:spcBef>
                <a:spcPts val="1200"/>
              </a:spcBef>
            </a:pPr>
            <a:r>
              <a:rPr lang="en-US" altLang="de-DE" sz="2000" b="1" dirty="0">
                <a:solidFill>
                  <a:srgbClr val="004992"/>
                </a:solidFill>
              </a:rPr>
              <a:t>... </a:t>
            </a:r>
            <a:r>
              <a:rPr lang="cs-CZ" altLang="de-DE" sz="2000" b="1" dirty="0">
                <a:solidFill>
                  <a:srgbClr val="004992"/>
                </a:solidFill>
              </a:rPr>
              <a:t>vy sami</a:t>
            </a:r>
            <a:r>
              <a:rPr lang="en-US" altLang="de-DE" sz="2000" b="1" dirty="0">
                <a:solidFill>
                  <a:srgbClr val="004992"/>
                </a:solidFill>
              </a:rPr>
              <a:t>:</a:t>
            </a: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“Bohužel </a:t>
            </a:r>
            <a:r>
              <a:rPr lang="cs-CZ" altLang="de-DE" sz="2000" dirty="0">
                <a:solidFill>
                  <a:srgbClr val="333333"/>
                </a:solidFill>
              </a:rPr>
              <a:t>pořád sám sebe za něco obviňuji</a:t>
            </a:r>
            <a:r>
              <a:rPr lang="en-US" altLang="de-DE" sz="2000" dirty="0">
                <a:solidFill>
                  <a:srgbClr val="333333"/>
                </a:solidFill>
              </a:rPr>
              <a:t>. </a:t>
            </a:r>
            <a:r>
              <a:rPr lang="cs-CZ" altLang="de-DE" sz="2000" dirty="0">
                <a:solidFill>
                  <a:srgbClr val="333333"/>
                </a:solidFill>
              </a:rPr>
              <a:t>Vypadá to jako nějaký typ skryté nenávisti k sobě </a:t>
            </a:r>
            <a:r>
              <a:rPr lang="cs-CZ" altLang="de-DE" sz="2000">
                <a:solidFill>
                  <a:srgbClr val="333333"/>
                </a:solidFill>
              </a:rPr>
              <a:t>samému</a:t>
            </a:r>
            <a:r>
              <a:rPr lang="en-US" altLang="de-DE" sz="2000">
                <a:solidFill>
                  <a:srgbClr val="333333"/>
                </a:solidFill>
              </a:rPr>
              <a:t>.”</a:t>
            </a:r>
            <a:endParaRPr lang="en-US" altLang="de-DE" sz="2000" dirty="0">
              <a:solidFill>
                <a:srgbClr val="333333"/>
              </a:solidFill>
            </a:endParaRP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“Zbláznil </a:t>
            </a:r>
            <a:r>
              <a:rPr lang="cs-CZ" altLang="de-DE" sz="2000" dirty="0">
                <a:solidFill>
                  <a:srgbClr val="333333"/>
                </a:solidFill>
              </a:rPr>
              <a:t>jsem </a:t>
            </a:r>
            <a:r>
              <a:rPr lang="cs-CZ" altLang="de-DE" sz="2000">
                <a:solidFill>
                  <a:srgbClr val="333333"/>
                </a:solidFill>
              </a:rPr>
              <a:t>se</a:t>
            </a:r>
            <a:r>
              <a:rPr lang="en-US" altLang="de-DE" sz="2000">
                <a:solidFill>
                  <a:srgbClr val="333333"/>
                </a:solidFill>
              </a:rPr>
              <a:t>.”</a:t>
            </a:r>
            <a:endParaRPr lang="en-US" altLang="de-DE" sz="2000" dirty="0">
              <a:solidFill>
                <a:srgbClr val="333333"/>
              </a:solidFill>
            </a:endParaRP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“Zdá </a:t>
            </a:r>
            <a:r>
              <a:rPr lang="cs-CZ" altLang="de-DE" sz="2000" dirty="0">
                <a:solidFill>
                  <a:srgbClr val="333333"/>
                </a:solidFill>
              </a:rPr>
              <a:t>se, </a:t>
            </a:r>
            <a:r>
              <a:rPr lang="cs-CZ" altLang="de-DE" sz="2000" i="1" dirty="0">
                <a:solidFill>
                  <a:srgbClr val="333333"/>
                </a:solidFill>
              </a:rPr>
              <a:t>jako by </a:t>
            </a:r>
            <a:r>
              <a:rPr lang="cs-CZ" altLang="de-DE" sz="2000" dirty="0">
                <a:solidFill>
                  <a:srgbClr val="333333"/>
                </a:solidFill>
              </a:rPr>
              <a:t>to byly myšlenky někoho jiného</a:t>
            </a:r>
            <a:r>
              <a:rPr lang="en-US" altLang="de-DE" sz="2000" dirty="0">
                <a:solidFill>
                  <a:srgbClr val="333333"/>
                </a:solidFill>
              </a:rPr>
              <a:t>. </a:t>
            </a:r>
            <a:r>
              <a:rPr lang="cs-CZ" altLang="de-DE" sz="2000" dirty="0">
                <a:solidFill>
                  <a:srgbClr val="333333"/>
                </a:solidFill>
              </a:rPr>
              <a:t>Ale já vím, že jsou to moje vlastní </a:t>
            </a:r>
            <a:r>
              <a:rPr lang="cs-CZ" altLang="de-DE" sz="2000">
                <a:solidFill>
                  <a:srgbClr val="333333"/>
                </a:solidFill>
              </a:rPr>
              <a:t>myšlenky</a:t>
            </a:r>
            <a:r>
              <a:rPr lang="en-US" altLang="de-DE" sz="2000">
                <a:solidFill>
                  <a:srgbClr val="333333"/>
                </a:solidFill>
              </a:rPr>
              <a:t>.”</a:t>
            </a:r>
            <a:endParaRPr lang="en-US" altLang="de-DE" sz="2000" dirty="0">
              <a:solidFill>
                <a:srgbClr val="333333"/>
              </a:solidFill>
            </a:endParaRPr>
          </a:p>
          <a:p>
            <a:pPr eaLnBrk="1" hangingPunct="1">
              <a:lnSpc>
                <a:spcPct val="100000"/>
              </a:lnSpc>
              <a:spcBef>
                <a:spcPts val="1200"/>
              </a:spcBef>
              <a:buClr>
                <a:schemeClr val="tx1"/>
              </a:buClr>
            </a:pPr>
            <a:r>
              <a:rPr lang="en-US" altLang="de-DE" sz="2000" b="1" dirty="0">
                <a:solidFill>
                  <a:srgbClr val="004992"/>
                </a:solidFill>
              </a:rPr>
              <a:t>... </a:t>
            </a:r>
            <a:r>
              <a:rPr lang="cs-CZ" altLang="de-DE" sz="2000" b="1" dirty="0">
                <a:solidFill>
                  <a:srgbClr val="004992"/>
                </a:solidFill>
              </a:rPr>
              <a:t>jiní lidé</a:t>
            </a:r>
            <a:r>
              <a:rPr lang="en-US" altLang="de-DE" sz="2000" b="1" dirty="0">
                <a:solidFill>
                  <a:srgbClr val="004992"/>
                </a:solidFill>
              </a:rPr>
              <a:t>:</a:t>
            </a: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“Něco </a:t>
            </a:r>
            <a:r>
              <a:rPr lang="cs-CZ" altLang="de-DE" sz="2000" dirty="0">
                <a:solidFill>
                  <a:srgbClr val="333333"/>
                </a:solidFill>
              </a:rPr>
              <a:t>mi vložili do mozku a teď slyším jejich </a:t>
            </a:r>
            <a:r>
              <a:rPr lang="cs-CZ" altLang="de-DE" sz="2000">
                <a:solidFill>
                  <a:srgbClr val="333333"/>
                </a:solidFill>
              </a:rPr>
              <a:t>hlasy</a:t>
            </a:r>
            <a:r>
              <a:rPr lang="en-US" altLang="de-DE" sz="2000">
                <a:solidFill>
                  <a:srgbClr val="333333"/>
                </a:solidFill>
              </a:rPr>
              <a:t>.”</a:t>
            </a:r>
            <a:endParaRPr lang="en-US" altLang="de-DE" sz="2000" dirty="0">
              <a:solidFill>
                <a:srgbClr val="333333"/>
              </a:solidFill>
            </a:endParaRP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“Nevím</a:t>
            </a:r>
            <a:r>
              <a:rPr lang="cs-CZ" altLang="de-DE" sz="2000" dirty="0">
                <a:solidFill>
                  <a:srgbClr val="333333"/>
                </a:solidFill>
              </a:rPr>
              <a:t>, jak se to mohlo stát, ale někdo začal ovládat mé </a:t>
            </a:r>
            <a:r>
              <a:rPr lang="cs-CZ" altLang="de-DE" sz="2000">
                <a:solidFill>
                  <a:srgbClr val="333333"/>
                </a:solidFill>
              </a:rPr>
              <a:t>myšlenky</a:t>
            </a:r>
            <a:r>
              <a:rPr lang="en-US" altLang="de-DE" sz="2000">
                <a:solidFill>
                  <a:srgbClr val="333333"/>
                </a:solidFill>
              </a:rPr>
              <a:t>.”</a:t>
            </a:r>
            <a:endParaRPr lang="en-US" altLang="de-DE" sz="2000" dirty="0">
              <a:solidFill>
                <a:srgbClr val="333333"/>
              </a:solidFill>
            </a:endParaRPr>
          </a:p>
          <a:p>
            <a:pPr eaLnBrk="1" hangingPunct="1">
              <a:lnSpc>
                <a:spcPct val="100000"/>
              </a:lnSpc>
              <a:spcBef>
                <a:spcPts val="1200"/>
              </a:spcBef>
              <a:buClr>
                <a:schemeClr val="tx1"/>
              </a:buClr>
            </a:pPr>
            <a:r>
              <a:rPr lang="en-US" altLang="de-DE" sz="2000" b="1" dirty="0">
                <a:solidFill>
                  <a:srgbClr val="004992"/>
                </a:solidFill>
              </a:rPr>
              <a:t>... </a:t>
            </a:r>
            <a:r>
              <a:rPr lang="cs-CZ" altLang="de-DE" sz="2000" b="1" dirty="0">
                <a:solidFill>
                  <a:srgbClr val="004992"/>
                </a:solidFill>
              </a:rPr>
              <a:t>situace/okolnosti</a:t>
            </a:r>
            <a:r>
              <a:rPr lang="en-US" altLang="de-DE" sz="2000" b="1" dirty="0">
                <a:solidFill>
                  <a:srgbClr val="004992"/>
                </a:solidFill>
              </a:rPr>
              <a:t>:</a:t>
            </a: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“V </a:t>
            </a:r>
            <a:r>
              <a:rPr lang="cs-CZ" altLang="de-DE" sz="2000" dirty="0">
                <a:solidFill>
                  <a:srgbClr val="333333"/>
                </a:solidFill>
              </a:rPr>
              <a:t>poslední době jsem ve stresu</a:t>
            </a:r>
            <a:r>
              <a:rPr lang="en-US" altLang="de-DE" sz="2000" dirty="0">
                <a:solidFill>
                  <a:srgbClr val="333333"/>
                </a:solidFill>
              </a:rPr>
              <a:t>. </a:t>
            </a:r>
            <a:r>
              <a:rPr lang="cs-CZ" altLang="de-DE" sz="2000" dirty="0">
                <a:solidFill>
                  <a:srgbClr val="333333"/>
                </a:solidFill>
              </a:rPr>
              <a:t>Proto všechno prožívám hodně intenzivně</a:t>
            </a:r>
            <a:r>
              <a:rPr lang="en-US" altLang="de-DE" sz="2000" dirty="0">
                <a:solidFill>
                  <a:srgbClr val="333333"/>
                </a:solidFill>
              </a:rPr>
              <a:t>, </a:t>
            </a:r>
            <a:r>
              <a:rPr lang="cs-CZ" altLang="de-DE" sz="2000" dirty="0">
                <a:solidFill>
                  <a:srgbClr val="333333"/>
                </a:solidFill>
              </a:rPr>
              <a:t>včetně svých vlastních </a:t>
            </a:r>
            <a:r>
              <a:rPr lang="cs-CZ" altLang="de-DE" sz="2000">
                <a:solidFill>
                  <a:srgbClr val="333333"/>
                </a:solidFill>
              </a:rPr>
              <a:t>myšlenek</a:t>
            </a:r>
            <a:r>
              <a:rPr lang="en-US" altLang="de-DE" sz="2000">
                <a:solidFill>
                  <a:srgbClr val="333333"/>
                </a:solidFill>
              </a:rPr>
              <a:t>.”</a:t>
            </a:r>
            <a:endParaRPr lang="en-US" altLang="de-DE" sz="2000" dirty="0">
              <a:solidFill>
                <a:srgbClr val="333333"/>
              </a:solidFill>
            </a:endParaRP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“Zvoní </a:t>
            </a:r>
            <a:r>
              <a:rPr lang="cs-CZ" altLang="de-DE" sz="2000" dirty="0">
                <a:solidFill>
                  <a:srgbClr val="333333"/>
                </a:solidFill>
              </a:rPr>
              <a:t>mi v uších z toho, jak poslouchám příliš hlasitou </a:t>
            </a:r>
            <a:r>
              <a:rPr lang="cs-CZ" altLang="de-DE" sz="2000">
                <a:solidFill>
                  <a:srgbClr val="333333"/>
                </a:solidFill>
              </a:rPr>
              <a:t>hudbu</a:t>
            </a:r>
            <a:r>
              <a:rPr lang="en-US" altLang="de-DE" sz="2000">
                <a:solidFill>
                  <a:srgbClr val="333333"/>
                </a:solidFill>
              </a:rPr>
              <a:t>.”</a:t>
            </a:r>
            <a:endParaRPr lang="en-US" altLang="de-DE" sz="20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“Vnitřní hlas vám říká, že nejste k ničemu.”</a:t>
            </a:r>
            <a:endParaRPr lang="en-US" altLang="de-DE" sz="3600">
              <a:latin typeface="+mn-lt"/>
              <a:ea typeface="+mn-ea"/>
              <a:cs typeface="+mn-cs"/>
            </a:endParaRPr>
          </a:p>
        </p:txBody>
      </p:sp>
      <p:sp>
        <p:nvSpPr>
          <p:cNvPr id="88066" name="Rectangle 2"/>
          <p:cNvSpPr>
            <a:spLocks noGrp="1" noChangeArrowheads="1"/>
          </p:cNvSpPr>
          <p:nvPr>
            <p:ph idx="1"/>
          </p:nvPr>
        </p:nvSpPr>
        <p:spPr/>
        <p:txBody>
          <a:bodyPr>
            <a:noAutofit/>
          </a:bodyPr>
          <a:lstStyle/>
          <a:p>
            <a:pPr eaLnBrk="1" hangingPunct="1"/>
            <a:r>
              <a:rPr lang="cs-CZ" altLang="de-DE" sz="2400" b="1" dirty="0">
                <a:solidFill>
                  <a:srgbClr val="004992"/>
                </a:solidFill>
              </a:rPr>
              <a:t>Psychóza</a:t>
            </a:r>
            <a:r>
              <a:rPr lang="de-DE" altLang="de-DE" sz="2400" b="1" dirty="0">
                <a:solidFill>
                  <a:srgbClr val="004992"/>
                </a:solidFill>
              </a:rPr>
              <a:t>: </a:t>
            </a:r>
            <a:r>
              <a:rPr lang="cs-CZ" altLang="de-DE" sz="2400" b="1" dirty="0">
                <a:solidFill>
                  <a:srgbClr val="004992"/>
                </a:solidFill>
              </a:rPr>
              <a:t>vnitřní hlas si vysvětlujeme působením jiných lidí/vnějších sil</a:t>
            </a:r>
            <a:r>
              <a:rPr lang="de-DE" altLang="de-DE" sz="2400" b="1" dirty="0">
                <a:solidFill>
                  <a:srgbClr val="004992"/>
                </a:solidFill>
              </a:rPr>
              <a:t>:</a:t>
            </a:r>
          </a:p>
          <a:p>
            <a:pPr marL="342900" indent="-342900" eaLnBrk="1" hangingPunct="1">
              <a:buClr>
                <a:srgbClr val="333333"/>
              </a:buClr>
              <a:buFont typeface="WingDings"/>
              <a:buChar char=""/>
            </a:pPr>
            <a:r>
              <a:rPr lang="cs-CZ" altLang="de-DE" sz="2400">
                <a:solidFill>
                  <a:srgbClr val="333333"/>
                </a:solidFill>
              </a:rPr>
              <a:t>“Něco </a:t>
            </a:r>
            <a:r>
              <a:rPr lang="cs-CZ" altLang="de-DE" sz="2400" dirty="0">
                <a:solidFill>
                  <a:srgbClr val="333333"/>
                </a:solidFill>
              </a:rPr>
              <a:t>mi vložili do mozku a já teď slyším jejich </a:t>
            </a:r>
            <a:r>
              <a:rPr lang="cs-CZ" altLang="de-DE" sz="2400">
                <a:solidFill>
                  <a:srgbClr val="333333"/>
                </a:solidFill>
              </a:rPr>
              <a:t>hlasy</a:t>
            </a:r>
            <a:r>
              <a:rPr lang="de-DE" altLang="de-DE" sz="2400">
                <a:solidFill>
                  <a:srgbClr val="333333"/>
                </a:solidFill>
              </a:rPr>
              <a:t>.</a:t>
            </a:r>
            <a:r>
              <a:rPr lang="en-US" altLang="de-DE" sz="2400">
                <a:solidFill>
                  <a:srgbClr val="333333"/>
                </a:solidFill>
              </a:rPr>
              <a:t>”</a:t>
            </a:r>
            <a:endParaRPr lang="de-DE" altLang="de-DE" sz="2400" dirty="0">
              <a:solidFill>
                <a:srgbClr val="333333"/>
              </a:solidFill>
            </a:endParaRPr>
          </a:p>
          <a:p>
            <a:pPr marL="342900" indent="-342900" eaLnBrk="1" hangingPunct="1">
              <a:buClr>
                <a:srgbClr val="333333"/>
              </a:buClr>
              <a:buFont typeface="WingDings"/>
              <a:buChar char=""/>
            </a:pPr>
            <a:r>
              <a:rPr lang="cs-CZ" altLang="de-DE" sz="2400">
                <a:solidFill>
                  <a:srgbClr val="333333"/>
                </a:solidFill>
              </a:rPr>
              <a:t>“Nevím</a:t>
            </a:r>
            <a:r>
              <a:rPr lang="cs-CZ" altLang="de-DE" sz="2400" dirty="0">
                <a:solidFill>
                  <a:srgbClr val="333333"/>
                </a:solidFill>
              </a:rPr>
              <a:t>, jak se to stalo, ale někdo začal ovládat mé </a:t>
            </a:r>
            <a:r>
              <a:rPr lang="cs-CZ" altLang="de-DE" sz="2400">
                <a:solidFill>
                  <a:srgbClr val="333333"/>
                </a:solidFill>
              </a:rPr>
              <a:t>myšlenky</a:t>
            </a:r>
            <a:r>
              <a:rPr lang="de-DE" altLang="de-DE" sz="2400">
                <a:solidFill>
                  <a:srgbClr val="333333"/>
                </a:solidFill>
              </a:rPr>
              <a:t>.</a:t>
            </a:r>
            <a:r>
              <a:rPr lang="en-US" altLang="de-DE"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Když člověk slyší hlasy</a:t>
            </a:r>
            <a:br>
              <a:rPr lang="cs-CZ" altLang="de-DE" sz="3600">
                <a:solidFill>
                  <a:srgbClr val="004992"/>
                </a:solidFill>
                <a:latin typeface="+mn-lt"/>
                <a:ea typeface="+mn-ea"/>
                <a:cs typeface="+mn-cs"/>
              </a:rPr>
            </a:br>
            <a:r>
              <a:rPr lang="cs-CZ" altLang="de-DE">
                <a:solidFill>
                  <a:srgbClr val="004992"/>
                </a:solidFill>
                <a:latin typeface="+mn-lt"/>
                <a:ea typeface="+mn-ea"/>
                <a:cs typeface="+mn-cs"/>
              </a:rPr>
              <a:t>Jsou to vlastní myšlenky nebo je to řízeno zvenčí?</a:t>
            </a:r>
            <a:br>
              <a:rPr lang="cs-CZ" altLang="de-DE" sz="3600">
                <a:solidFill>
                  <a:srgbClr val="004992"/>
                </a:solidFill>
                <a:latin typeface="+mn-lt"/>
                <a:ea typeface="+mn-ea"/>
                <a:cs typeface="+mn-cs"/>
              </a:rPr>
            </a:br>
            <a:r>
              <a:rPr lang="cs-CZ" altLang="de-DE">
                <a:solidFill>
                  <a:srgbClr val="004992"/>
                </a:solidFill>
                <a:latin typeface="+mn-lt"/>
                <a:ea typeface="+mn-ea"/>
                <a:cs typeface="+mn-cs"/>
              </a:rPr>
              <a:t>Pro a proti</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023777353"/>
              </p:ext>
            </p:extLst>
          </p:nvPr>
        </p:nvGraphicFramePr>
        <p:xfrm>
          <a:off x="408955" y="2420888"/>
          <a:ext cx="11376000" cy="4297686"/>
        </p:xfrm>
        <a:graphic>
          <a:graphicData uri="http://schemas.openxmlformats.org/drawingml/2006/table">
            <a:tbl>
              <a:tblPr firstRow="1" bandRow="1">
                <a:tableStyleId>{21E4AEA4-8DFA-4A89-87EB-49C32662AFE0}</a:tableStyleId>
              </a:tblPr>
              <a:tblGrid>
                <a:gridCol w="3672408">
                  <a:extLst>
                    <a:ext uri="{9D8B030D-6E8A-4147-A177-3AD203B41FA5}">
                      <a16:colId xmlns:a16="http://schemas.microsoft.com/office/drawing/2014/main" val="20000"/>
                    </a:ext>
                  </a:extLst>
                </a:gridCol>
                <a:gridCol w="7703592">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Proč si myslíte, že jsou vám hlasy vkládány do mysli zvenčí?</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Mohou existovat i jiná vysvětlení pro to, co jste uvedli na levé straně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“Slyším je velmi zřetelně. Moje vlastní myšlenky jsou na rozdíl od toho úplně tiché!”</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“Nedokážu tyto myšlenky nijak ovládat. Když se jim snažím bránit, tak se ještě zhorší. To mi dokazuje, že se mě opravdu někdo snaží ponížit.”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“Takové odporné myšlenky bych já sám nikdy neměl. Nikdy bych nikomu neublížil. A přesto mám stále tyto agresivní myšlenky.”</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Když člověk slyší hlasy</a:t>
            </a:r>
            <a:br>
              <a:rPr lang="cs-CZ" altLang="de-DE" sz="3600">
                <a:solidFill>
                  <a:srgbClr val="004992"/>
                </a:solidFill>
                <a:latin typeface="+mn-lt"/>
                <a:ea typeface="+mn-ea"/>
                <a:cs typeface="+mn-cs"/>
              </a:rPr>
            </a:br>
            <a:r>
              <a:rPr lang="cs-CZ" altLang="de-DE">
                <a:solidFill>
                  <a:srgbClr val="004992"/>
                </a:solidFill>
                <a:latin typeface="+mn-lt"/>
                <a:ea typeface="+mn-ea"/>
                <a:cs typeface="+mn-cs"/>
              </a:rPr>
              <a:t>Jsou to vlastní myšlenky nebo je to řízeno zvenčí?</a:t>
            </a:r>
            <a:br>
              <a:rPr lang="cs-CZ" altLang="de-DE" sz="3600">
                <a:solidFill>
                  <a:srgbClr val="004992"/>
                </a:solidFill>
                <a:latin typeface="+mn-lt"/>
                <a:ea typeface="+mn-ea"/>
                <a:cs typeface="+mn-cs"/>
              </a:rPr>
            </a:br>
            <a:r>
              <a:rPr lang="cs-CZ" altLang="de-DE">
                <a:solidFill>
                  <a:srgbClr val="004992"/>
                </a:solidFill>
                <a:latin typeface="+mn-lt"/>
                <a:ea typeface="+mn-ea"/>
                <a:cs typeface="+mn-cs"/>
              </a:rPr>
              <a:t>Pro a proti</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325460960"/>
              </p:ext>
            </p:extLst>
          </p:nvPr>
        </p:nvGraphicFramePr>
        <p:xfrm>
          <a:off x="408955" y="2420888"/>
          <a:ext cx="11376000" cy="4297686"/>
        </p:xfrm>
        <a:graphic>
          <a:graphicData uri="http://schemas.openxmlformats.org/drawingml/2006/table">
            <a:tbl>
              <a:tblPr firstRow="1" bandRow="1">
                <a:tableStyleId>{21E4AEA4-8DFA-4A89-87EB-49C32662AFE0}</a:tableStyleId>
              </a:tblPr>
              <a:tblGrid>
                <a:gridCol w="3672408">
                  <a:extLst>
                    <a:ext uri="{9D8B030D-6E8A-4147-A177-3AD203B41FA5}">
                      <a16:colId xmlns:a16="http://schemas.microsoft.com/office/drawing/2014/main" val="20000"/>
                    </a:ext>
                  </a:extLst>
                </a:gridCol>
                <a:gridCol w="7703592">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Proč si myslíte, že jsou vám hlasy vkládány do mysli zvenčí?</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Mohou existovat i jiná vysvětlení pro to, co jste uvedli na levé straně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“Slyším je velmi zřetelně. Moje vlastní myšlenky jsou na rozdíl od toho úplně tiché!”</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Přibližně</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lidí</a:t>
                      </a:r>
                      <a:r>
                        <a:rPr kumimoji="0" lang="en-US" sz="1600" b="0" i="0" u="none" strike="noStrike" cap="none" normalizeH="0" baseline="0" dirty="0">
                          <a:ln>
                            <a:noFill/>
                          </a:ln>
                          <a:solidFill>
                            <a:srgbClr val="333333"/>
                          </a:solidFill>
                          <a:effectLst/>
                          <a:latin typeface="Calibri Light"/>
                          <a:cs typeface="Times New Roman" pitchFamily="18" charset="0"/>
                        </a:rPr>
                        <a:t> z </a:t>
                      </a:r>
                      <a:r>
                        <a:rPr kumimoji="0" lang="en-US" sz="1600" b="0" i="0" u="none" strike="noStrike" cap="none" normalizeH="0" baseline="0" dirty="0" err="1">
                          <a:ln>
                            <a:noFill/>
                          </a:ln>
                          <a:solidFill>
                            <a:srgbClr val="333333"/>
                          </a:solidFill>
                          <a:effectLst/>
                          <a:latin typeface="Calibri Light"/>
                          <a:cs typeface="Times New Roman" pitchFamily="18" charset="0"/>
                        </a:rPr>
                        <a:t>normální</a:t>
                      </a:r>
                      <a:r>
                        <a:rPr kumimoji="0" lang="en-US" sz="1600" b="0" i="0" u="none" strike="noStrike" cap="none" normalizeH="0" baseline="0" dirty="0">
                          <a:ln>
                            <a:noFill/>
                          </a:ln>
                          <a:solidFill>
                            <a:srgbClr val="333333"/>
                          </a:solidFill>
                          <a:effectLst/>
                          <a:latin typeface="Calibri Light"/>
                          <a:cs typeface="Times New Roman" pitchFamily="18" charset="0"/>
                        </a:rPr>
                        <a:t> populace </a:t>
                      </a:r>
                      <a:r>
                        <a:rPr kumimoji="0" lang="en-US" sz="1600" b="0" i="0" u="none" strike="noStrike" cap="none" normalizeH="0" baseline="0" dirty="0" err="1">
                          <a:ln>
                            <a:noFill/>
                          </a:ln>
                          <a:solidFill>
                            <a:srgbClr val="333333"/>
                          </a:solidFill>
                          <a:effectLst/>
                          <a:latin typeface="Calibri Light"/>
                          <a:cs typeface="Times New Roman" pitchFamily="18" charset="0"/>
                        </a:rPr>
                        <a:t>čas</a:t>
                      </a:r>
                      <a:r>
                        <a:rPr kumimoji="0" lang="en-US" sz="1600" b="0" i="0" u="none" strike="noStrike" cap="none" normalizeH="0" baseline="0" dirty="0">
                          <a:ln>
                            <a:noFill/>
                          </a:ln>
                          <a:solidFill>
                            <a:srgbClr val="333333"/>
                          </a:solidFill>
                          <a:effectLst/>
                          <a:latin typeface="Calibri Light"/>
                          <a:cs typeface="Times New Roman" pitchFamily="18" charset="0"/>
                        </a:rPr>
                        <a:t> od </a:t>
                      </a:r>
                      <a:r>
                        <a:rPr kumimoji="0" lang="en-US" sz="1600" b="0" i="0" u="none" strike="noStrike" cap="none" normalizeH="0" baseline="0" dirty="0" err="1">
                          <a:ln>
                            <a:noFill/>
                          </a:ln>
                          <a:solidFill>
                            <a:srgbClr val="333333"/>
                          </a:solidFill>
                          <a:effectLst/>
                          <a:latin typeface="Calibri Light"/>
                          <a:cs typeface="Times New Roman" pitchFamily="18" charset="0"/>
                        </a:rPr>
                        <a:t>času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takovéto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hlasy</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Intenzivní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člověk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někdy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skoro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nahlas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vtíravé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přemítání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přítele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když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čteme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jeho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dopis</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“Nedokážu tyto myšlenky nijak ovládat. Když se jim snažím bránit, tak se ještě zhorší. To mi dokazuje, že se mě opravdu někdo snaží ponížit.”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“Takové odporné myšlenky bych já sám nikdy neměl. Nikdy bych nikomu neublížil. A přesto mám stále tyto agresivní myšlenky.”</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9135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Když člověk slyší hlasy</a:t>
            </a:r>
            <a:br>
              <a:rPr lang="cs-CZ" altLang="de-DE" sz="3600">
                <a:solidFill>
                  <a:srgbClr val="004992"/>
                </a:solidFill>
                <a:latin typeface="+mn-lt"/>
                <a:ea typeface="+mn-ea"/>
                <a:cs typeface="+mn-cs"/>
              </a:rPr>
            </a:br>
            <a:r>
              <a:rPr lang="cs-CZ" altLang="de-DE">
                <a:solidFill>
                  <a:srgbClr val="004992"/>
                </a:solidFill>
                <a:latin typeface="+mn-lt"/>
                <a:ea typeface="+mn-ea"/>
                <a:cs typeface="+mn-cs"/>
              </a:rPr>
              <a:t>Jsou to vlastní myšlenky nebo je to řízeno zvenčí?</a:t>
            </a:r>
            <a:br>
              <a:rPr lang="cs-CZ" altLang="de-DE" sz="3600">
                <a:solidFill>
                  <a:srgbClr val="004992"/>
                </a:solidFill>
                <a:latin typeface="+mn-lt"/>
                <a:ea typeface="+mn-ea"/>
                <a:cs typeface="+mn-cs"/>
              </a:rPr>
            </a:br>
            <a:r>
              <a:rPr lang="cs-CZ" altLang="de-DE">
                <a:solidFill>
                  <a:srgbClr val="004992"/>
                </a:solidFill>
                <a:latin typeface="+mn-lt"/>
                <a:ea typeface="+mn-ea"/>
                <a:cs typeface="+mn-cs"/>
              </a:rPr>
              <a:t>Pro a proti</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87588070"/>
              </p:ext>
            </p:extLst>
          </p:nvPr>
        </p:nvGraphicFramePr>
        <p:xfrm>
          <a:off x="408955" y="2420888"/>
          <a:ext cx="11376000" cy="4297686"/>
        </p:xfrm>
        <a:graphic>
          <a:graphicData uri="http://schemas.openxmlformats.org/drawingml/2006/table">
            <a:tbl>
              <a:tblPr firstRow="1" bandRow="1">
                <a:tableStyleId>{21E4AEA4-8DFA-4A89-87EB-49C32662AFE0}</a:tableStyleId>
              </a:tblPr>
              <a:tblGrid>
                <a:gridCol w="3672408">
                  <a:extLst>
                    <a:ext uri="{9D8B030D-6E8A-4147-A177-3AD203B41FA5}">
                      <a16:colId xmlns:a16="http://schemas.microsoft.com/office/drawing/2014/main" val="20000"/>
                    </a:ext>
                  </a:extLst>
                </a:gridCol>
                <a:gridCol w="7703592">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Proč si myslíte, že jsou vám hlasy vkládány do mysli zvenčí?</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Mohou existovat i jiná vysvětlení pro to, co jste uvedli na levé straně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“Slyším je velmi zřetelně. Moje vlastní myšlenky jsou na rozdíl od toho úplně tiché!”</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Přibližně</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lidí</a:t>
                      </a:r>
                      <a:r>
                        <a:rPr kumimoji="0" lang="en-US" sz="1600" b="0" i="0" u="none" strike="noStrike" cap="none" normalizeH="0" baseline="0" dirty="0">
                          <a:ln>
                            <a:noFill/>
                          </a:ln>
                          <a:solidFill>
                            <a:srgbClr val="333333"/>
                          </a:solidFill>
                          <a:effectLst/>
                          <a:latin typeface="Calibri Light"/>
                          <a:cs typeface="Times New Roman" pitchFamily="18" charset="0"/>
                        </a:rPr>
                        <a:t> z </a:t>
                      </a:r>
                      <a:r>
                        <a:rPr kumimoji="0" lang="en-US" sz="1600" b="0" i="0" u="none" strike="noStrike" cap="none" normalizeH="0" baseline="0" dirty="0" err="1">
                          <a:ln>
                            <a:noFill/>
                          </a:ln>
                          <a:solidFill>
                            <a:srgbClr val="333333"/>
                          </a:solidFill>
                          <a:effectLst/>
                          <a:latin typeface="Calibri Light"/>
                          <a:cs typeface="Times New Roman" pitchFamily="18" charset="0"/>
                        </a:rPr>
                        <a:t>normální</a:t>
                      </a:r>
                      <a:r>
                        <a:rPr kumimoji="0" lang="en-US" sz="1600" b="0" i="0" u="none" strike="noStrike" cap="none" normalizeH="0" baseline="0" dirty="0">
                          <a:ln>
                            <a:noFill/>
                          </a:ln>
                          <a:solidFill>
                            <a:srgbClr val="333333"/>
                          </a:solidFill>
                          <a:effectLst/>
                          <a:latin typeface="Calibri Light"/>
                          <a:cs typeface="Times New Roman" pitchFamily="18" charset="0"/>
                        </a:rPr>
                        <a:t> populace </a:t>
                      </a:r>
                      <a:r>
                        <a:rPr kumimoji="0" lang="en-US" sz="1600" b="0" i="0" u="none" strike="noStrike" cap="none" normalizeH="0" baseline="0" dirty="0" err="1">
                          <a:ln>
                            <a:noFill/>
                          </a:ln>
                          <a:solidFill>
                            <a:srgbClr val="333333"/>
                          </a:solidFill>
                          <a:effectLst/>
                          <a:latin typeface="Calibri Light"/>
                          <a:cs typeface="Times New Roman" pitchFamily="18" charset="0"/>
                        </a:rPr>
                        <a:t>čas</a:t>
                      </a:r>
                      <a:r>
                        <a:rPr kumimoji="0" lang="en-US" sz="1600" b="0" i="0" u="none" strike="noStrike" cap="none" normalizeH="0" baseline="0" dirty="0">
                          <a:ln>
                            <a:noFill/>
                          </a:ln>
                          <a:solidFill>
                            <a:srgbClr val="333333"/>
                          </a:solidFill>
                          <a:effectLst/>
                          <a:latin typeface="Calibri Light"/>
                          <a:cs typeface="Times New Roman" pitchFamily="18" charset="0"/>
                        </a:rPr>
                        <a:t> od </a:t>
                      </a:r>
                      <a:r>
                        <a:rPr kumimoji="0" lang="en-US" sz="1600" b="0" i="0" u="none" strike="noStrike" cap="none" normalizeH="0" baseline="0" dirty="0" err="1">
                          <a:ln>
                            <a:noFill/>
                          </a:ln>
                          <a:solidFill>
                            <a:srgbClr val="333333"/>
                          </a:solidFill>
                          <a:effectLst/>
                          <a:latin typeface="Calibri Light"/>
                          <a:cs typeface="Times New Roman" pitchFamily="18" charset="0"/>
                        </a:rPr>
                        <a:t>času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takovéto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hlasy</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Intenzivní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člověk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někdy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skoro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nahlas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vtíravé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přemítání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přítele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když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čteme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jeho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dopis</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“Nedokážu tyto myšlenky nijak ovládat. Když se jim snažím bránit, tak se ještě zhorší. To mi dokazuje, že se mě opravdu někdo snaží ponížit.”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Své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nedokážeme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mít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plně</a:t>
                      </a:r>
                      <a:r>
                        <a:rPr kumimoji="0" lang="en-US" sz="1600" b="0" i="0" u="none" strike="noStrike" cap="none" normalizeH="0" baseline="0" dirty="0">
                          <a:ln>
                            <a:noFill/>
                          </a:ln>
                          <a:solidFill>
                            <a:srgbClr val="333333"/>
                          </a:solidFill>
                          <a:effectLst/>
                          <a:latin typeface="Calibri Light"/>
                          <a:cs typeface="Times New Roman" pitchFamily="18" charset="0"/>
                        </a:rPr>
                        <a:t> pod </a:t>
                      </a:r>
                      <a:r>
                        <a:rPr kumimoji="0" lang="en-US" sz="1600" b="0" i="0" u="none" strike="noStrike" cap="none" normalizeH="0" baseline="0" dirty="0" err="1">
                          <a:ln>
                            <a:noFill/>
                          </a:ln>
                          <a:solidFill>
                            <a:srgbClr val="333333"/>
                          </a:solidFill>
                          <a:effectLst/>
                          <a:latin typeface="Calibri Light"/>
                          <a:cs typeface="Times New Roman" pitchFamily="18" charset="0"/>
                        </a:rPr>
                        <a:t>kontrolou</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jinak</a:t>
                      </a:r>
                      <a:r>
                        <a:rPr kumimoji="0" lang="en-US" sz="1600" b="0" i="0" u="none" strike="noStrike" cap="none" normalizeH="0" baseline="0" dirty="0">
                          <a:ln>
                            <a:noFill/>
                          </a:ln>
                          <a:solidFill>
                            <a:srgbClr val="333333"/>
                          </a:solidFill>
                          <a:effectLst/>
                          <a:latin typeface="Calibri Light"/>
                          <a:cs typeface="Times New Roman" pitchFamily="18" charset="0"/>
                        </a:rPr>
                        <a:t> by </a:t>
                      </a:r>
                      <a:r>
                        <a:rPr kumimoji="0" lang="en-US" sz="1600" b="0" i="0" u="none" strike="noStrike" cap="none" normalizeH="0" baseline="0" dirty="0" err="1">
                          <a:ln>
                            <a:noFill/>
                          </a:ln>
                          <a:solidFill>
                            <a:srgbClr val="333333"/>
                          </a:solidFill>
                          <a:effectLst/>
                          <a:latin typeface="Calibri Light"/>
                          <a:cs typeface="Times New Roman" pitchFamily="18" charset="0"/>
                        </a:rPr>
                        <a:t>totiž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neexistovaly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takové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události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jako</a:t>
                      </a:r>
                      <a:r>
                        <a:rPr kumimoji="0" lang="en-US" sz="1600" b="0" i="0" u="none" strike="noStrike" cap="none" normalizeH="0" baseline="0" dirty="0">
                          <a:ln>
                            <a:noFill/>
                          </a:ln>
                          <a:solidFill>
                            <a:srgbClr val="333333"/>
                          </a:solidFill>
                          <a:effectLst/>
                          <a:latin typeface="Calibri Light"/>
                          <a:cs typeface="Times New Roman" pitchFamily="18" charset="0"/>
                        </a:rPr>
                        <a:t> je </a:t>
                      </a:r>
                      <a:r>
                        <a:rPr kumimoji="0" lang="en-US" sz="1600" b="0" i="0" u="none" strike="noStrike" cap="none" normalizeH="0" baseline="0" dirty="0" err="1">
                          <a:ln>
                            <a:noFill/>
                          </a:ln>
                          <a:solidFill>
                            <a:srgbClr val="333333"/>
                          </a:solidFill>
                          <a:effectLst/>
                          <a:latin typeface="Calibri Light"/>
                          <a:cs typeface="Times New Roman" pitchFamily="18" charset="0"/>
                        </a:rPr>
                        <a:t>náhlá</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inspirace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překvapivé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nápady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neustálé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přemílání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určité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Když</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snažíme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nepříjemným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myšlenkám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bránit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automaticky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ještě</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zesílí</a:t>
                      </a:r>
                      <a:r>
                        <a:rPr kumimoji="0" lang="en-US" sz="1600" b="0" i="0" u="none" strike="noStrike" cap="none" normalizeH="0" baseline="0" dirty="0">
                          <a:ln>
                            <a:noFill/>
                          </a:ln>
                          <a:solidFill>
                            <a:srgbClr val="333333"/>
                          </a:solidFill>
                          <a:effectLst/>
                          <a:latin typeface="Calibri Light"/>
                          <a:cs typeface="Times New Roman" pitchFamily="18" charset="0"/>
                        </a:rPr>
                        <a:t>.</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333333"/>
                          </a:solidFill>
                          <a:effectLst/>
                          <a:latin typeface="Calibri Light"/>
                          <a:cs typeface="Times New Roman" pitchFamily="18" charset="0"/>
                        </a:rPr>
                        <a:t>Experiment: </a:t>
                      </a:r>
                      <a:r>
                        <a:rPr kumimoji="0" lang="en-US" sz="1600" b="0" i="0" u="none" strike="noStrike" cap="none" normalizeH="0" baseline="0" dirty="0" err="1">
                          <a:ln>
                            <a:noFill/>
                          </a:ln>
                          <a:solidFill>
                            <a:srgbClr val="333333"/>
                          </a:solidFill>
                          <a:effectLst/>
                          <a:latin typeface="Calibri Light"/>
                          <a:cs typeface="Times New Roman" pitchFamily="18" charset="0"/>
                        </a:rPr>
                        <a:t>Zkuste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nemyslet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číslo</a:t>
                      </a:r>
                      <a:r>
                        <a:rPr kumimoji="0" lang="en-US" sz="1600" b="0" i="0" u="none" strike="noStrike" cap="none" normalizeH="0" baseline="0" dirty="0">
                          <a:ln>
                            <a:noFill/>
                          </a:ln>
                          <a:solidFill>
                            <a:srgbClr val="333333"/>
                          </a:solidFill>
                          <a:effectLst/>
                          <a:latin typeface="Calibri Light"/>
                          <a:cs typeface="Times New Roman" pitchFamily="18" charset="0"/>
                        </a:rPr>
                        <a:t> 8….</a:t>
                      </a:r>
                      <a:r>
                        <a:rPr kumimoji="0" lang="en-US" sz="1600" b="0" i="0" u="none" strike="noStrike" cap="none" normalizeH="0" baseline="0" dirty="0" err="1">
                          <a:ln>
                            <a:noFill/>
                          </a:ln>
                          <a:solidFill>
                            <a:srgbClr val="333333"/>
                          </a:solidFill>
                          <a:effectLst/>
                          <a:latin typeface="Calibri Light"/>
                          <a:cs typeface="Times New Roman" pitchFamily="18" charset="0"/>
                        </a:rPr>
                        <a:t>Nemůže</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vám</a:t>
                      </a:r>
                      <a:r>
                        <a:rPr kumimoji="0" lang="en-US" sz="1600" b="0" i="0" u="none" strike="noStrike" cap="none" normalizeH="0" baseline="0" dirty="0">
                          <a:ln>
                            <a:noFill/>
                          </a:ln>
                          <a:solidFill>
                            <a:srgbClr val="333333"/>
                          </a:solidFill>
                          <a:effectLst/>
                          <a:latin typeface="Calibri Light"/>
                          <a:cs typeface="Times New Roman" pitchFamily="18" charset="0"/>
                        </a:rPr>
                        <a:t> to </a:t>
                      </a:r>
                      <a:r>
                        <a:rPr kumimoji="0" lang="en-US" sz="1600" b="0" i="0" u="none" strike="noStrike" cap="none" normalizeH="0" baseline="0" dirty="0" err="1">
                          <a:ln>
                            <a:noFill/>
                          </a:ln>
                          <a:solidFill>
                            <a:srgbClr val="333333"/>
                          </a:solidFill>
                          <a:effectLst/>
                          <a:latin typeface="Calibri Light"/>
                          <a:cs typeface="Times New Roman" pitchFamily="18" charset="0"/>
                        </a:rPr>
                        <a:t>podařit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Začne</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vám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vnucovat</a:t>
                      </a:r>
                      <a:r>
                        <a:rPr kumimoji="0" lang="en-US" sz="1600" b="0" i="0" u="none" strike="noStrike" cap="none" normalizeH="0" baseline="0" dirty="0">
                          <a:ln>
                            <a:noFill/>
                          </a:ln>
                          <a:solidFill>
                            <a:srgbClr val="333333"/>
                          </a:solidFill>
                          <a:effectLst/>
                          <a:latin typeface="Calibri Light"/>
                          <a:cs typeface="Times New Roman" pitchFamily="18" charset="0"/>
                        </a:rPr>
                        <a:t> do </a:t>
                      </a:r>
                      <a:r>
                        <a:rPr kumimoji="0" lang="en-US" sz="1600" b="0" i="0" u="none" strike="noStrike" cap="none" normalizeH="0" baseline="0" dirty="0" err="1">
                          <a:ln>
                            <a:noFill/>
                          </a:ln>
                          <a:solidFill>
                            <a:srgbClr val="333333"/>
                          </a:solidFill>
                          <a:effectLst/>
                          <a:latin typeface="Calibri Light"/>
                          <a:cs typeface="Times New Roman" pitchFamily="18" charset="0"/>
                        </a:rPr>
                        <a:t>mysli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daleko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víc</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předtím</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“Takové odporné myšlenky bych já sám nikdy neměl. Nikdy bych nikomu neublížil. A přesto mám stále tyto agresivní myšlenky.”</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2207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Když člověk slyší hlasy</a:t>
            </a:r>
            <a:br>
              <a:rPr lang="cs-CZ" altLang="de-DE" sz="3600">
                <a:solidFill>
                  <a:srgbClr val="004992"/>
                </a:solidFill>
                <a:latin typeface="+mn-lt"/>
                <a:ea typeface="+mn-ea"/>
                <a:cs typeface="+mn-cs"/>
              </a:rPr>
            </a:br>
            <a:r>
              <a:rPr lang="cs-CZ" altLang="de-DE">
                <a:solidFill>
                  <a:srgbClr val="004992"/>
                </a:solidFill>
                <a:latin typeface="+mn-lt"/>
                <a:ea typeface="+mn-ea"/>
                <a:cs typeface="+mn-cs"/>
              </a:rPr>
              <a:t>Jsou to vlastní myšlenky nebo je to řízeno zvenčí?</a:t>
            </a:r>
            <a:br>
              <a:rPr lang="cs-CZ" altLang="de-DE" sz="3600">
                <a:solidFill>
                  <a:srgbClr val="004992"/>
                </a:solidFill>
                <a:latin typeface="+mn-lt"/>
                <a:ea typeface="+mn-ea"/>
                <a:cs typeface="+mn-cs"/>
              </a:rPr>
            </a:br>
            <a:r>
              <a:rPr lang="cs-CZ" altLang="de-DE">
                <a:solidFill>
                  <a:srgbClr val="004992"/>
                </a:solidFill>
                <a:latin typeface="+mn-lt"/>
                <a:ea typeface="+mn-ea"/>
                <a:cs typeface="+mn-cs"/>
              </a:rPr>
              <a:t>Pro a proti</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989303282"/>
              </p:ext>
            </p:extLst>
          </p:nvPr>
        </p:nvGraphicFramePr>
        <p:xfrm>
          <a:off x="408955" y="2420888"/>
          <a:ext cx="11376000" cy="4297686"/>
        </p:xfrm>
        <a:graphic>
          <a:graphicData uri="http://schemas.openxmlformats.org/drawingml/2006/table">
            <a:tbl>
              <a:tblPr firstRow="1" bandRow="1">
                <a:tableStyleId>{21E4AEA4-8DFA-4A89-87EB-49C32662AFE0}</a:tableStyleId>
              </a:tblPr>
              <a:tblGrid>
                <a:gridCol w="3672408">
                  <a:extLst>
                    <a:ext uri="{9D8B030D-6E8A-4147-A177-3AD203B41FA5}">
                      <a16:colId xmlns:a16="http://schemas.microsoft.com/office/drawing/2014/main" val="20000"/>
                    </a:ext>
                  </a:extLst>
                </a:gridCol>
                <a:gridCol w="7703592">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Proč si myslíte, že jsou vám hlasy vkládány do mysli zvenčí?</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Mohou existovat i jiná vysvětlení pro to, co jste uvedli na levé straně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“Slyším je velmi zřetelně. Moje vlastní myšlenky jsou na rozdíl od toho úplně tiché!”</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Přibližně</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lidí</a:t>
                      </a:r>
                      <a:r>
                        <a:rPr kumimoji="0" lang="en-US" sz="1600" b="0" i="0" u="none" strike="noStrike" cap="none" normalizeH="0" baseline="0" dirty="0">
                          <a:ln>
                            <a:noFill/>
                          </a:ln>
                          <a:solidFill>
                            <a:srgbClr val="333333"/>
                          </a:solidFill>
                          <a:effectLst/>
                          <a:latin typeface="Calibri Light"/>
                          <a:cs typeface="Times New Roman" pitchFamily="18" charset="0"/>
                        </a:rPr>
                        <a:t> z </a:t>
                      </a:r>
                      <a:r>
                        <a:rPr kumimoji="0" lang="en-US" sz="1600" b="0" i="0" u="none" strike="noStrike" cap="none" normalizeH="0" baseline="0" dirty="0" err="1">
                          <a:ln>
                            <a:noFill/>
                          </a:ln>
                          <a:solidFill>
                            <a:srgbClr val="333333"/>
                          </a:solidFill>
                          <a:effectLst/>
                          <a:latin typeface="Calibri Light"/>
                          <a:cs typeface="Times New Roman" pitchFamily="18" charset="0"/>
                        </a:rPr>
                        <a:t>normální</a:t>
                      </a:r>
                      <a:r>
                        <a:rPr kumimoji="0" lang="en-US" sz="1600" b="0" i="0" u="none" strike="noStrike" cap="none" normalizeH="0" baseline="0" dirty="0">
                          <a:ln>
                            <a:noFill/>
                          </a:ln>
                          <a:solidFill>
                            <a:srgbClr val="333333"/>
                          </a:solidFill>
                          <a:effectLst/>
                          <a:latin typeface="Calibri Light"/>
                          <a:cs typeface="Times New Roman" pitchFamily="18" charset="0"/>
                        </a:rPr>
                        <a:t> populace </a:t>
                      </a:r>
                      <a:r>
                        <a:rPr kumimoji="0" lang="en-US" sz="1600" b="0" i="0" u="none" strike="noStrike" cap="none" normalizeH="0" baseline="0" dirty="0" err="1">
                          <a:ln>
                            <a:noFill/>
                          </a:ln>
                          <a:solidFill>
                            <a:srgbClr val="333333"/>
                          </a:solidFill>
                          <a:effectLst/>
                          <a:latin typeface="Calibri Light"/>
                          <a:cs typeface="Times New Roman" pitchFamily="18" charset="0"/>
                        </a:rPr>
                        <a:t>čas</a:t>
                      </a:r>
                      <a:r>
                        <a:rPr kumimoji="0" lang="en-US" sz="1600" b="0" i="0" u="none" strike="noStrike" cap="none" normalizeH="0" baseline="0" dirty="0">
                          <a:ln>
                            <a:noFill/>
                          </a:ln>
                          <a:solidFill>
                            <a:srgbClr val="333333"/>
                          </a:solidFill>
                          <a:effectLst/>
                          <a:latin typeface="Calibri Light"/>
                          <a:cs typeface="Times New Roman" pitchFamily="18" charset="0"/>
                        </a:rPr>
                        <a:t> od </a:t>
                      </a:r>
                      <a:r>
                        <a:rPr kumimoji="0" lang="en-US" sz="1600" b="0" i="0" u="none" strike="noStrike" cap="none" normalizeH="0" baseline="0" dirty="0" err="1">
                          <a:ln>
                            <a:noFill/>
                          </a:ln>
                          <a:solidFill>
                            <a:srgbClr val="333333"/>
                          </a:solidFill>
                          <a:effectLst/>
                          <a:latin typeface="Calibri Light"/>
                          <a:cs typeface="Times New Roman" pitchFamily="18" charset="0"/>
                        </a:rPr>
                        <a:t>času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takovéto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hlasy</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Intenzivní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člověk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někdy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skoro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nahlas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vtíravé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přemítání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přítele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když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čteme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jeho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dopis</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“Nedokážu tyto myšlenky nijak ovládat. Když se jim snažím bránit, tak se ještě zhorší. To mi dokazuje, že se mě opravdu někdo snaží ponížit.”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Své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nedokážeme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mít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plně</a:t>
                      </a:r>
                      <a:r>
                        <a:rPr kumimoji="0" lang="en-US" sz="1600" b="0" i="0" u="none" strike="noStrike" cap="none" normalizeH="0" baseline="0" dirty="0">
                          <a:ln>
                            <a:noFill/>
                          </a:ln>
                          <a:solidFill>
                            <a:srgbClr val="333333"/>
                          </a:solidFill>
                          <a:effectLst/>
                          <a:latin typeface="Calibri Light"/>
                          <a:cs typeface="Times New Roman" pitchFamily="18" charset="0"/>
                        </a:rPr>
                        <a:t> pod </a:t>
                      </a:r>
                      <a:r>
                        <a:rPr kumimoji="0" lang="en-US" sz="1600" b="0" i="0" u="none" strike="noStrike" cap="none" normalizeH="0" baseline="0" dirty="0" err="1">
                          <a:ln>
                            <a:noFill/>
                          </a:ln>
                          <a:solidFill>
                            <a:srgbClr val="333333"/>
                          </a:solidFill>
                          <a:effectLst/>
                          <a:latin typeface="Calibri Light"/>
                          <a:cs typeface="Times New Roman" pitchFamily="18" charset="0"/>
                        </a:rPr>
                        <a:t>kontrolou</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jinak</a:t>
                      </a:r>
                      <a:r>
                        <a:rPr kumimoji="0" lang="en-US" sz="1600" b="0" i="0" u="none" strike="noStrike" cap="none" normalizeH="0" baseline="0" dirty="0">
                          <a:ln>
                            <a:noFill/>
                          </a:ln>
                          <a:solidFill>
                            <a:srgbClr val="333333"/>
                          </a:solidFill>
                          <a:effectLst/>
                          <a:latin typeface="Calibri Light"/>
                          <a:cs typeface="Times New Roman" pitchFamily="18" charset="0"/>
                        </a:rPr>
                        <a:t> by </a:t>
                      </a:r>
                      <a:r>
                        <a:rPr kumimoji="0" lang="en-US" sz="1600" b="0" i="0" u="none" strike="noStrike" cap="none" normalizeH="0" baseline="0" dirty="0" err="1">
                          <a:ln>
                            <a:noFill/>
                          </a:ln>
                          <a:solidFill>
                            <a:srgbClr val="333333"/>
                          </a:solidFill>
                          <a:effectLst/>
                          <a:latin typeface="Calibri Light"/>
                          <a:cs typeface="Times New Roman" pitchFamily="18" charset="0"/>
                        </a:rPr>
                        <a:t>totiž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neexistovaly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takové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události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jako</a:t>
                      </a:r>
                      <a:r>
                        <a:rPr kumimoji="0" lang="en-US" sz="1600" b="0" i="0" u="none" strike="noStrike" cap="none" normalizeH="0" baseline="0" dirty="0">
                          <a:ln>
                            <a:noFill/>
                          </a:ln>
                          <a:solidFill>
                            <a:srgbClr val="333333"/>
                          </a:solidFill>
                          <a:effectLst/>
                          <a:latin typeface="Calibri Light"/>
                          <a:cs typeface="Times New Roman" pitchFamily="18" charset="0"/>
                        </a:rPr>
                        <a:t> je </a:t>
                      </a:r>
                      <a:r>
                        <a:rPr kumimoji="0" lang="en-US" sz="1600" b="0" i="0" u="none" strike="noStrike" cap="none" normalizeH="0" baseline="0" dirty="0" err="1">
                          <a:ln>
                            <a:noFill/>
                          </a:ln>
                          <a:solidFill>
                            <a:srgbClr val="333333"/>
                          </a:solidFill>
                          <a:effectLst/>
                          <a:latin typeface="Calibri Light"/>
                          <a:cs typeface="Times New Roman" pitchFamily="18" charset="0"/>
                        </a:rPr>
                        <a:t>náhlá</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inspirace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překvapivé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nápady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neustálé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přemílání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určité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Když</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snažíme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nepříjemným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myšlenkám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bránit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automaticky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ještě</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zesílí</a:t>
                      </a:r>
                      <a:r>
                        <a:rPr kumimoji="0" lang="en-US" sz="1600" b="0" i="0" u="none" strike="noStrike" cap="none" normalizeH="0" baseline="0" dirty="0">
                          <a:ln>
                            <a:noFill/>
                          </a:ln>
                          <a:solidFill>
                            <a:srgbClr val="333333"/>
                          </a:solidFill>
                          <a:effectLst/>
                          <a:latin typeface="Calibri Light"/>
                          <a:cs typeface="Times New Roman" pitchFamily="18" charset="0"/>
                        </a:rPr>
                        <a:t>.</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333333"/>
                          </a:solidFill>
                          <a:effectLst/>
                          <a:latin typeface="Calibri Light"/>
                          <a:cs typeface="Times New Roman" pitchFamily="18" charset="0"/>
                        </a:rPr>
                        <a:t>Experiment: </a:t>
                      </a:r>
                      <a:r>
                        <a:rPr kumimoji="0" lang="en-US" sz="1600" b="0" i="0" u="none" strike="noStrike" cap="none" normalizeH="0" baseline="0" dirty="0" err="1">
                          <a:ln>
                            <a:noFill/>
                          </a:ln>
                          <a:solidFill>
                            <a:srgbClr val="333333"/>
                          </a:solidFill>
                          <a:effectLst/>
                          <a:latin typeface="Calibri Light"/>
                          <a:cs typeface="Times New Roman" pitchFamily="18" charset="0"/>
                        </a:rPr>
                        <a:t>Zkuste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nemyslet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číslo</a:t>
                      </a:r>
                      <a:r>
                        <a:rPr kumimoji="0" lang="en-US" sz="1600" b="0" i="0" u="none" strike="noStrike" cap="none" normalizeH="0" baseline="0" dirty="0">
                          <a:ln>
                            <a:noFill/>
                          </a:ln>
                          <a:solidFill>
                            <a:srgbClr val="333333"/>
                          </a:solidFill>
                          <a:effectLst/>
                          <a:latin typeface="Calibri Light"/>
                          <a:cs typeface="Times New Roman" pitchFamily="18" charset="0"/>
                        </a:rPr>
                        <a:t> 8….</a:t>
                      </a:r>
                      <a:r>
                        <a:rPr kumimoji="0" lang="en-US" sz="1600" b="0" i="0" u="none" strike="noStrike" cap="none" normalizeH="0" baseline="0" dirty="0" err="1">
                          <a:ln>
                            <a:noFill/>
                          </a:ln>
                          <a:solidFill>
                            <a:srgbClr val="333333"/>
                          </a:solidFill>
                          <a:effectLst/>
                          <a:latin typeface="Calibri Light"/>
                          <a:cs typeface="Times New Roman" pitchFamily="18" charset="0"/>
                        </a:rPr>
                        <a:t>Nemůže</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vám</a:t>
                      </a:r>
                      <a:r>
                        <a:rPr kumimoji="0" lang="en-US" sz="1600" b="0" i="0" u="none" strike="noStrike" cap="none" normalizeH="0" baseline="0" dirty="0">
                          <a:ln>
                            <a:noFill/>
                          </a:ln>
                          <a:solidFill>
                            <a:srgbClr val="333333"/>
                          </a:solidFill>
                          <a:effectLst/>
                          <a:latin typeface="Calibri Light"/>
                          <a:cs typeface="Times New Roman" pitchFamily="18" charset="0"/>
                        </a:rPr>
                        <a:t> to </a:t>
                      </a:r>
                      <a:r>
                        <a:rPr kumimoji="0" lang="en-US" sz="1600" b="0" i="0" u="none" strike="noStrike" cap="none" normalizeH="0" baseline="0" dirty="0" err="1">
                          <a:ln>
                            <a:noFill/>
                          </a:ln>
                          <a:solidFill>
                            <a:srgbClr val="333333"/>
                          </a:solidFill>
                          <a:effectLst/>
                          <a:latin typeface="Calibri Light"/>
                          <a:cs typeface="Times New Roman" pitchFamily="18" charset="0"/>
                        </a:rPr>
                        <a:t>podařit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Začne</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vám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vnucovat</a:t>
                      </a:r>
                      <a:r>
                        <a:rPr kumimoji="0" lang="en-US" sz="1600" b="0" i="0" u="none" strike="noStrike" cap="none" normalizeH="0" baseline="0" dirty="0">
                          <a:ln>
                            <a:noFill/>
                          </a:ln>
                          <a:solidFill>
                            <a:srgbClr val="333333"/>
                          </a:solidFill>
                          <a:effectLst/>
                          <a:latin typeface="Calibri Light"/>
                          <a:cs typeface="Times New Roman" pitchFamily="18" charset="0"/>
                        </a:rPr>
                        <a:t> do </a:t>
                      </a:r>
                      <a:r>
                        <a:rPr kumimoji="0" lang="en-US" sz="1600" b="0" i="0" u="none" strike="noStrike" cap="none" normalizeH="0" baseline="0" dirty="0" err="1">
                          <a:ln>
                            <a:noFill/>
                          </a:ln>
                          <a:solidFill>
                            <a:srgbClr val="333333"/>
                          </a:solidFill>
                          <a:effectLst/>
                          <a:latin typeface="Calibri Light"/>
                          <a:cs typeface="Times New Roman" pitchFamily="18" charset="0"/>
                        </a:rPr>
                        <a:t>mysli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daleko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víc</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předtím</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“Takové odporné myšlenky bych já sám nikdy neměl. Nikdy bych nikomu neublížil. A přesto mám stále tyto agresivní myšlenky.”</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Často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nás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napadají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které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jsou</a:t>
                      </a:r>
                      <a:r>
                        <a:rPr kumimoji="0" lang="en-US" sz="1600" b="0" i="0" u="none" strike="noStrike" cap="none" normalizeH="0" baseline="0" dirty="0">
                          <a:ln>
                            <a:noFill/>
                          </a:ln>
                          <a:solidFill>
                            <a:srgbClr val="333333"/>
                          </a:solidFill>
                          <a:effectLst/>
                          <a:latin typeface="Calibri Light"/>
                          <a:cs typeface="Times New Roman" pitchFamily="18" charset="0"/>
                        </a:rPr>
                        <a:t> v </a:t>
                      </a:r>
                      <a:r>
                        <a:rPr kumimoji="0" lang="en-US" sz="1600" b="0" i="0" u="none" strike="noStrike" cap="none" normalizeH="0" baseline="0" dirty="0" err="1">
                          <a:ln>
                            <a:noFill/>
                          </a:ln>
                          <a:solidFill>
                            <a:srgbClr val="333333"/>
                          </a:solidFill>
                          <a:effectLst/>
                          <a:latin typeface="Calibri Light"/>
                          <a:cs typeface="Times New Roman" pitchFamily="18" charset="0"/>
                        </a:rPr>
                        <a:t>protikladu</a:t>
                      </a:r>
                      <a:r>
                        <a:rPr kumimoji="0" lang="en-US" sz="1600" b="0" i="0" u="none" strike="noStrike" cap="none" normalizeH="0" baseline="0" dirty="0">
                          <a:ln>
                            <a:noFill/>
                          </a:ln>
                          <a:solidFill>
                            <a:srgbClr val="333333"/>
                          </a:solidFill>
                          <a:effectLst/>
                          <a:latin typeface="Calibri Light"/>
                          <a:cs typeface="Times New Roman" pitchFamily="18" charset="0"/>
                        </a:rPr>
                        <a:t> k </a:t>
                      </a:r>
                      <a:r>
                        <a:rPr kumimoji="0" lang="en-US" sz="1600" b="0" i="0" u="none" strike="noStrike" cap="none" normalizeH="0" baseline="0" dirty="0" err="1">
                          <a:ln>
                            <a:noFill/>
                          </a:ln>
                          <a:solidFill>
                            <a:srgbClr val="333333"/>
                          </a:solidFill>
                          <a:effectLst/>
                          <a:latin typeface="Calibri Light"/>
                          <a:cs typeface="Times New Roman" pitchFamily="18" charset="0"/>
                        </a:rPr>
                        <a:t>našemu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obvyklému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způsobu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uvažování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nejsou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činy</a:t>
                      </a:r>
                      <a:r>
                        <a:rPr kumimoji="0" lang="en-US" sz="1600" b="0" i="0" u="none" strike="noStrike" cap="none" normalizeH="0" baseline="0" dirty="0">
                          <a:ln>
                            <a:noFill/>
                          </a:ln>
                          <a:solidFill>
                            <a:srgbClr val="333333"/>
                          </a:solidFill>
                          <a:effectLst/>
                          <a:latin typeface="Calibri Light"/>
                          <a:cs typeface="Times New Roman" pitchFamily="18" charset="0"/>
                        </a:rPr>
                        <a:t>! 20% </a:t>
                      </a:r>
                      <a:r>
                        <a:rPr kumimoji="0" lang="en-US" sz="1600" b="0" i="0" u="none" strike="noStrike" cap="none" normalizeH="0" baseline="0" dirty="0" err="1">
                          <a:ln>
                            <a:noFill/>
                          </a:ln>
                          <a:solidFill>
                            <a:srgbClr val="333333"/>
                          </a:solidFill>
                          <a:effectLst/>
                          <a:latin typeface="Calibri Light"/>
                          <a:cs typeface="Times New Roman" pitchFamily="18" charset="0"/>
                        </a:rPr>
                        <a:t>lidí</a:t>
                      </a:r>
                      <a:r>
                        <a:rPr kumimoji="0" lang="en-US" sz="1600" b="0" i="0" u="none" strike="noStrike" cap="none" normalizeH="0" baseline="0" dirty="0">
                          <a:ln>
                            <a:noFill/>
                          </a:ln>
                          <a:solidFill>
                            <a:srgbClr val="333333"/>
                          </a:solidFill>
                          <a:effectLst/>
                          <a:latin typeface="Calibri Light"/>
                          <a:cs typeface="Times New Roman" pitchFamily="18" charset="0"/>
                        </a:rPr>
                        <a:t> v </a:t>
                      </a:r>
                      <a:r>
                        <a:rPr kumimoji="0" lang="en-US" sz="1600" b="0" i="0" u="none" strike="noStrike" cap="none" normalizeH="0" baseline="0" dirty="0" err="1">
                          <a:ln>
                            <a:noFill/>
                          </a:ln>
                          <a:solidFill>
                            <a:srgbClr val="333333"/>
                          </a:solidFill>
                          <a:effectLst/>
                          <a:latin typeface="Calibri Light"/>
                          <a:cs typeface="Times New Roman" pitchFamily="18" charset="0"/>
                        </a:rPr>
                        <a:t>normální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populaci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má</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občas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sebevraždu</a:t>
                      </a:r>
                      <a:r>
                        <a:rPr kumimoji="0" lang="en-US" sz="1600" b="0" i="0" u="none" strike="noStrike" cap="none" normalizeH="0" baseline="0" dirty="0">
                          <a:ln>
                            <a:noFill/>
                          </a:ln>
                          <a:solidFill>
                            <a:srgbClr val="333333"/>
                          </a:solidFill>
                          <a:effectLst/>
                          <a:latin typeface="Calibri Light"/>
                          <a:cs typeface="Times New Roman" pitchFamily="18" charset="0"/>
                        </a:rPr>
                        <a:t>, ale </a:t>
                      </a:r>
                      <a:r>
                        <a:rPr kumimoji="0" lang="en-US" sz="1600" b="0" i="0" u="none" strike="noStrike" cap="none" normalizeH="0" baseline="0" dirty="0" err="1">
                          <a:ln>
                            <a:noFill/>
                          </a:ln>
                          <a:solidFill>
                            <a:srgbClr val="333333"/>
                          </a:solidFill>
                          <a:effectLst/>
                          <a:latin typeface="Calibri Light"/>
                          <a:cs typeface="Times New Roman" pitchFamily="18" charset="0"/>
                        </a:rPr>
                        <a:t>nespáchají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Dokonce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vůči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lidem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které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milujeme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můžeme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mít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někdy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agresivní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například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matka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vůči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dítěti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které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stále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pláče</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nedá</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utišit</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5947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Když člověk slyší hlasy</a:t>
            </a:r>
            <a:br>
              <a:rPr lang="en-US" sz="3600">
                <a:solidFill>
                  <a:srgbClr val="004992"/>
                </a:solidFill>
                <a:latin typeface="+mn-lt"/>
                <a:ea typeface="+mn-ea"/>
                <a:cs typeface="+mn-cs"/>
              </a:rPr>
            </a:br>
            <a:r>
              <a:rPr lang="en-US">
                <a:solidFill>
                  <a:srgbClr val="004992"/>
                </a:solidFill>
                <a:latin typeface="+mn-lt"/>
                <a:ea typeface="+mn-ea"/>
                <a:cs typeface="+mn-cs"/>
              </a:rPr>
              <a:t>Jsou to vlastní myšlenky nebo je to řízeno zvenčí?</a:t>
            </a:r>
            <a:br>
              <a:rPr lang="en-US" sz="3600">
                <a:solidFill>
                  <a:srgbClr val="004992"/>
                </a:solidFill>
                <a:latin typeface="+mn-lt"/>
                <a:ea typeface="+mn-ea"/>
                <a:cs typeface="+mn-cs"/>
              </a:rPr>
            </a:br>
            <a:r>
              <a:rPr lang="en-US">
                <a:solidFill>
                  <a:srgbClr val="004992"/>
                </a:solidFill>
                <a:latin typeface="+mn-lt"/>
                <a:ea typeface="+mn-ea"/>
                <a:cs typeface="+mn-cs"/>
              </a:rPr>
              <a:t>Pro a proti</a:t>
            </a:r>
            <a:endParaRPr lang="en-US" dirty="0">
              <a:solidFill>
                <a:srgbClr val="004992"/>
              </a:solidFill>
              <a:latin typeface="+mn-lt"/>
              <a:ea typeface="+mn-ea"/>
              <a:cs typeface="+mn-cs"/>
            </a:endParaRPr>
          </a:p>
        </p:txBody>
      </p:sp>
      <p:sp>
        <p:nvSpPr>
          <p:cNvPr id="4" name="Content Placeholder 3"/>
          <p:cNvSpPr>
            <a:spLocks noGrp="1"/>
          </p:cNvSpPr>
          <p:nvPr>
            <p:ph idx="1"/>
          </p:nvPr>
        </p:nvSpPr>
        <p:spPr>
          <a:xfrm>
            <a:off x="408955" y="2492896"/>
            <a:ext cx="11340000" cy="3959968"/>
          </a:xfrm>
        </p:spPr>
        <p:txBody>
          <a:bodyPr/>
          <a:lstStyle/>
          <a:p>
            <a:pPr lvl="0" defTabSz="914377"/>
            <a:r>
              <a:rPr lang="cs-CZ" altLang="de-DE" sz="2400" dirty="0">
                <a:solidFill>
                  <a:srgbClr val="004992"/>
                </a:solidFill>
              </a:rPr>
              <a:t>Vysvětlení, že neobvyklé myšlenky jsou řízeny zvenčí, vyvolává více otázek než jich odpovědělo, např.</a:t>
            </a:r>
          </a:p>
          <a:p>
            <a:pPr marL="342900" lvl="0" indent="-342900" defTabSz="914377">
              <a:buClr>
                <a:srgbClr val="333333"/>
              </a:buClr>
              <a:buFont typeface="WingDings"/>
              <a:buChar char=""/>
            </a:pPr>
            <a:r>
              <a:rPr lang="cs-CZ" altLang="de-DE" sz="2400" dirty="0">
                <a:solidFill>
                  <a:srgbClr val="333333"/>
                </a:solidFill>
              </a:rPr>
              <a:t>Je to technicky uskutečnitelné?</a:t>
            </a:r>
          </a:p>
          <a:p>
            <a:pPr marL="342900" lvl="0" indent="-342900" defTabSz="914377">
              <a:buClr>
                <a:srgbClr val="333333"/>
              </a:buClr>
              <a:buFont typeface="WingDings"/>
              <a:buChar char=""/>
            </a:pPr>
            <a:r>
              <a:rPr lang="cs-CZ" altLang="de-DE" sz="2400" dirty="0">
                <a:solidFill>
                  <a:srgbClr val="333333"/>
                </a:solidFill>
              </a:rPr>
              <a:t>Kdy a kde k tomuto vložení do mozku došlo?</a:t>
            </a:r>
          </a:p>
          <a:p>
            <a:pPr marL="342900" lvl="0" indent="-342900" defTabSz="914377">
              <a:buClr>
                <a:srgbClr val="333333"/>
              </a:buClr>
              <a:buFont typeface="WingDings"/>
              <a:buChar char=""/>
            </a:pPr>
            <a:r>
              <a:rPr lang="cs-CZ" altLang="de-DE" sz="2400" dirty="0">
                <a:solidFill>
                  <a:srgbClr val="333333"/>
                </a:solidFill>
              </a:rPr>
              <a:t>Kdo by měl takový zájem vám škodit? Kdo by do toho investoval tolik času a peněz?</a:t>
            </a:r>
          </a:p>
          <a:p>
            <a:pPr marL="342900" lvl="0" indent="-342900" defTabSz="914377">
              <a:buClr>
                <a:srgbClr val="333333"/>
              </a:buClr>
              <a:buFont typeface="WingDings"/>
              <a:buChar char=""/>
            </a:pPr>
            <a:r>
              <a:rPr lang="cs-CZ" altLang="de-DE" sz="2400" dirty="0">
                <a:solidFill>
                  <a:srgbClr val="333333"/>
                </a:solidFill>
              </a:rPr>
              <a:t>Existují mnohem snadnější způsoby jak někomu škodit. Proč by si někdo zvolil takto složitou (a možná i nemožnou) metodu?</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Známý vás zavezl svým autem domů</a:t>
            </a:r>
            <a:endParaRPr lang="de-DE" altLang="de-DE" sz="3600">
              <a:latin typeface="+mn-lt"/>
              <a:ea typeface="+mn-ea"/>
              <a:cs typeface="+mn-cs"/>
            </a:endParaRPr>
          </a:p>
        </p:txBody>
      </p:sp>
      <p:sp>
        <p:nvSpPr>
          <p:cNvPr id="100355" name="Rectangle 3"/>
          <p:cNvSpPr>
            <a:spLocks noGrp="1" noChangeArrowheads="1"/>
          </p:cNvSpPr>
          <p:nvPr>
            <p:ph idx="1"/>
          </p:nvPr>
        </p:nvSpPr>
        <p:spPr/>
        <p:txBody>
          <a:bodyPr>
            <a:noAutofit/>
          </a:bodyPr>
          <a:lstStyle/>
          <a:p>
            <a:pPr eaLnBrk="1" hangingPunct="1"/>
            <a:r>
              <a:rPr lang="cs-CZ" altLang="de-DE" sz="2400" dirty="0">
                <a:solidFill>
                  <a:srgbClr val="333333"/>
                </a:solidFill>
              </a:rPr>
              <a:t>Co vedlo vašeho známého k tomu, aby vás zavezl </a:t>
            </a:r>
            <a:r>
              <a:rPr lang="cs-CZ" altLang="de-DE" sz="2400">
                <a:solidFill>
                  <a:srgbClr val="333333"/>
                </a:solidFill>
              </a:rPr>
              <a:t>domů</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Váš známý nepřišel na schůzku, kterou jste si domluvili</a:t>
            </a:r>
            <a:endParaRPr lang="de-DE" altLang="de-DE" sz="3600">
              <a:latin typeface="+mn-lt"/>
              <a:ea typeface="+mn-ea"/>
              <a:cs typeface="+mn-cs"/>
            </a:endParaRPr>
          </a:p>
        </p:txBody>
      </p:sp>
      <p:sp>
        <p:nvSpPr>
          <p:cNvPr id="102403" name="Rectangle 3"/>
          <p:cNvSpPr>
            <a:spLocks noGrp="1" noChangeArrowheads="1"/>
          </p:cNvSpPr>
          <p:nvPr>
            <p:ph idx="1"/>
          </p:nvPr>
        </p:nvSpPr>
        <p:spPr/>
        <p:txBody>
          <a:bodyPr>
            <a:noAutofit/>
          </a:bodyPr>
          <a:lstStyle/>
          <a:p>
            <a:pPr eaLnBrk="1" hangingPunct="1"/>
            <a:r>
              <a:rPr lang="cs-CZ" altLang="de-DE" sz="2400" dirty="0">
                <a:solidFill>
                  <a:srgbClr val="333333"/>
                </a:solidFill>
              </a:rPr>
              <a:t>Co způsobilo, že známý </a:t>
            </a:r>
            <a:r>
              <a:rPr lang="cs-CZ" altLang="de-DE" sz="2400">
                <a:solidFill>
                  <a:srgbClr val="333333"/>
                </a:solidFill>
              </a:rPr>
              <a:t>nepřišel</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Přítel vám neposlal z dovolené pohlednici</a:t>
            </a:r>
            <a:endParaRPr lang="de-DE" altLang="de-DE" sz="3600">
              <a:latin typeface="+mn-lt"/>
              <a:ea typeface="+mn-ea"/>
              <a:cs typeface="+mn-cs"/>
            </a:endParaRPr>
          </a:p>
        </p:txBody>
      </p:sp>
      <p:sp>
        <p:nvSpPr>
          <p:cNvPr id="104451" name="Rectangle 3"/>
          <p:cNvSpPr>
            <a:spLocks noGrp="1" noChangeArrowheads="1"/>
          </p:cNvSpPr>
          <p:nvPr>
            <p:ph idx="1"/>
          </p:nvPr>
        </p:nvSpPr>
        <p:spPr/>
        <p:txBody>
          <a:bodyPr>
            <a:noAutofit/>
          </a:bodyPr>
          <a:lstStyle/>
          <a:p>
            <a:pPr eaLnBrk="1" hangingPunct="1"/>
            <a:r>
              <a:rPr lang="cs-CZ" altLang="de-DE" sz="2400" dirty="0">
                <a:solidFill>
                  <a:srgbClr val="333333"/>
                </a:solidFill>
              </a:rPr>
              <a:t>Co způsobilo, že vám váš přítel neposlal </a:t>
            </a:r>
            <a:r>
              <a:rPr lang="cs-CZ" altLang="de-DE" sz="2400">
                <a:solidFill>
                  <a:srgbClr val="333333"/>
                </a:solidFill>
              </a:rPr>
              <a:t>pohlednici?</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Půl hodiny za vámi jelo nějaké auto</a:t>
            </a:r>
            <a:endParaRPr lang="de-DE" altLang="de-DE" sz="3600">
              <a:latin typeface="+mn-lt"/>
              <a:ea typeface="+mn-ea"/>
              <a:cs typeface="+mn-cs"/>
            </a:endParaRPr>
          </a:p>
        </p:txBody>
      </p:sp>
      <p:sp>
        <p:nvSpPr>
          <p:cNvPr id="106499" name="Rectangle 3"/>
          <p:cNvSpPr>
            <a:spLocks noGrp="1" noChangeArrowheads="1"/>
          </p:cNvSpPr>
          <p:nvPr>
            <p:ph idx="1"/>
          </p:nvPr>
        </p:nvSpPr>
        <p:spPr/>
        <p:txBody>
          <a:bodyPr>
            <a:noAutofit/>
          </a:bodyPr>
          <a:lstStyle/>
          <a:p>
            <a:pPr eaLnBrk="1" hangingPunct="1"/>
            <a:r>
              <a:rPr lang="cs-CZ" altLang="de-DE" sz="2400" dirty="0">
                <a:solidFill>
                  <a:srgbClr val="333333"/>
                </a:solidFill>
              </a:rPr>
              <a:t>Co způsobilo, že za vámi půl hodiny jelo nějaké </a:t>
            </a:r>
            <a:r>
              <a:rPr lang="cs-CZ" altLang="de-DE" sz="2400">
                <a:solidFill>
                  <a:srgbClr val="333333"/>
                </a:solidFill>
              </a:rPr>
              <a:t>auto?</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Před nosem vám ujel autobus, který jste se snažili chytit</a:t>
            </a:r>
            <a:endParaRPr lang="de-DE" altLang="de-DE" sz="3600">
              <a:latin typeface="+mn-lt"/>
              <a:ea typeface="+mn-ea"/>
              <a:cs typeface="+mn-cs"/>
            </a:endParaRPr>
          </a:p>
        </p:txBody>
      </p:sp>
      <p:sp>
        <p:nvSpPr>
          <p:cNvPr id="108547" name="Rectangle 3"/>
          <p:cNvSpPr>
            <a:spLocks noGrp="1" noChangeArrowheads="1"/>
          </p:cNvSpPr>
          <p:nvPr>
            <p:ph idx="1"/>
          </p:nvPr>
        </p:nvSpPr>
        <p:spPr/>
        <p:txBody>
          <a:bodyPr>
            <a:noAutofit/>
          </a:bodyPr>
          <a:lstStyle/>
          <a:p>
            <a:pPr eaLnBrk="1" hangingPunct="1"/>
            <a:r>
              <a:rPr lang="cs-CZ" altLang="de-DE" sz="2400">
                <a:solidFill>
                  <a:srgbClr val="333333"/>
                </a:solidFill>
              </a:rPr>
              <a:t>Proč </a:t>
            </a:r>
            <a:r>
              <a:rPr lang="cs-CZ" altLang="de-DE" sz="2400" dirty="0">
                <a:solidFill>
                  <a:srgbClr val="333333"/>
                </a:solidFill>
              </a:rPr>
              <a:t>jste ten autobus </a:t>
            </a:r>
            <a:r>
              <a:rPr lang="cs-CZ" altLang="de-DE" sz="2400">
                <a:solidFill>
                  <a:srgbClr val="333333"/>
                </a:solidFill>
              </a:rPr>
              <a:t>nechytili?</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Soused vás pozval na skleničku</a:t>
            </a:r>
            <a:endParaRPr lang="de-DE" altLang="de-DE" sz="3600">
              <a:latin typeface="+mn-lt"/>
              <a:ea typeface="+mn-ea"/>
              <a:cs typeface="+mn-cs"/>
            </a:endParaRPr>
          </a:p>
        </p:txBody>
      </p:sp>
      <p:sp>
        <p:nvSpPr>
          <p:cNvPr id="110595" name="Rectangle 3"/>
          <p:cNvSpPr>
            <a:spLocks noGrp="1" noChangeArrowheads="1"/>
          </p:cNvSpPr>
          <p:nvPr>
            <p:ph idx="1"/>
          </p:nvPr>
        </p:nvSpPr>
        <p:spPr/>
        <p:txBody>
          <a:bodyPr>
            <a:noAutofit/>
          </a:bodyPr>
          <a:lstStyle/>
          <a:p>
            <a:pPr eaLnBrk="1" hangingPunct="1"/>
            <a:r>
              <a:rPr lang="cs-CZ" altLang="de-DE" sz="2400" dirty="0">
                <a:solidFill>
                  <a:srgbClr val="333333"/>
                </a:solidFill>
              </a:rPr>
              <a:t>Co vedlo vašeho souseda k tomu, aby vás pozval na </a:t>
            </a:r>
            <a:r>
              <a:rPr lang="cs-CZ" altLang="de-DE" sz="2400">
                <a:solidFill>
                  <a:srgbClr val="333333"/>
                </a:solidFill>
              </a:rPr>
              <a:t>skleničku?</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Před vašimi dveřmi si nějaký muž už poměrně dlouho čte noviny</a:t>
            </a:r>
            <a:endParaRPr lang="de-DE" altLang="de-DE" sz="3600">
              <a:latin typeface="+mn-lt"/>
              <a:ea typeface="+mn-ea"/>
              <a:cs typeface="+mn-cs"/>
            </a:endParaRPr>
          </a:p>
        </p:txBody>
      </p:sp>
      <p:sp>
        <p:nvSpPr>
          <p:cNvPr id="112643" name="Rectangle 3"/>
          <p:cNvSpPr>
            <a:spLocks noGrp="1" noChangeArrowheads="1"/>
          </p:cNvSpPr>
          <p:nvPr>
            <p:ph idx="1"/>
          </p:nvPr>
        </p:nvSpPr>
        <p:spPr/>
        <p:txBody>
          <a:bodyPr>
            <a:noAutofit/>
          </a:bodyPr>
          <a:lstStyle/>
          <a:p>
            <a:pPr eaLnBrk="1" hangingPunct="1"/>
            <a:r>
              <a:rPr lang="cs-CZ" altLang="de-DE" sz="2400" dirty="0">
                <a:solidFill>
                  <a:srgbClr val="333333"/>
                </a:solidFill>
              </a:rPr>
              <a:t>Co vedlo muže k tomu, že si četl noviny před vašimi </a:t>
            </a:r>
            <a:r>
              <a:rPr lang="cs-CZ" altLang="de-DE" sz="2400">
                <a:solidFill>
                  <a:srgbClr val="333333"/>
                </a:solidFill>
              </a:rPr>
              <a:t>dveřmi</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Přítel vám řekl, že jste se nezachovali správně</a:t>
            </a:r>
            <a:endParaRPr lang="de-DE" altLang="de-DE" sz="3600">
              <a:latin typeface="+mn-lt"/>
              <a:ea typeface="+mn-ea"/>
              <a:cs typeface="+mn-cs"/>
            </a:endParaRPr>
          </a:p>
        </p:txBody>
      </p:sp>
      <p:sp>
        <p:nvSpPr>
          <p:cNvPr id="114691" name="Rectangle 3"/>
          <p:cNvSpPr>
            <a:spLocks noGrp="1" noChangeArrowheads="1"/>
          </p:cNvSpPr>
          <p:nvPr>
            <p:ph idx="1"/>
          </p:nvPr>
        </p:nvSpPr>
        <p:spPr/>
        <p:txBody>
          <a:bodyPr>
            <a:noAutofit/>
          </a:bodyPr>
          <a:lstStyle/>
          <a:p>
            <a:pPr eaLnBrk="1" hangingPunct="1"/>
            <a:r>
              <a:rPr lang="cs-CZ" altLang="de-DE" sz="2400" dirty="0">
                <a:solidFill>
                  <a:srgbClr val="333333"/>
                </a:solidFill>
              </a:rPr>
              <a:t>Co vedlo přítele k tomu, že vám to </a:t>
            </a:r>
            <a:r>
              <a:rPr lang="cs-CZ" altLang="de-DE" sz="2400">
                <a:solidFill>
                  <a:srgbClr val="333333"/>
                </a:solidFill>
              </a:rPr>
              <a:t>řekl?</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pic>
        <p:nvPicPr>
          <p:cNvPr id="10" name="Picture 9"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Váš přítel si myslí, že jste chytrá/chytrý</a:t>
            </a:r>
            <a:endParaRPr lang="de-DE" altLang="de-DE" sz="3600">
              <a:latin typeface="+mn-lt"/>
              <a:ea typeface="+mn-ea"/>
              <a:cs typeface="+mn-cs"/>
            </a:endParaRPr>
          </a:p>
        </p:txBody>
      </p:sp>
      <p:sp>
        <p:nvSpPr>
          <p:cNvPr id="116739" name="Rectangle 3"/>
          <p:cNvSpPr>
            <a:spLocks noGrp="1" noChangeArrowheads="1"/>
          </p:cNvSpPr>
          <p:nvPr>
            <p:ph idx="1"/>
          </p:nvPr>
        </p:nvSpPr>
        <p:spPr/>
        <p:txBody>
          <a:bodyPr>
            <a:noAutofit/>
          </a:bodyPr>
          <a:lstStyle/>
          <a:p>
            <a:pPr eaLnBrk="1" hangingPunct="1"/>
            <a:r>
              <a:rPr lang="cs-CZ" altLang="de-DE" sz="2400" dirty="0">
                <a:solidFill>
                  <a:srgbClr val="333333"/>
                </a:solidFill>
              </a:rPr>
              <a:t>Co vedlo vašeho přítele k tomu, že vás takto zhodnotil</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Vždycky berte v úvahu různé faktory, které mohly přispět k tomu, jak určitá událost dopadla</a:t>
            </a:r>
            <a:r>
              <a:rPr lang="en-US" altLang="de-DE" sz="2400" dirty="0">
                <a:solidFill>
                  <a:srgbClr val="333333"/>
                </a:solidFill>
              </a:rPr>
              <a:t> (</a:t>
            </a:r>
            <a:r>
              <a:rPr lang="cs-CZ" altLang="de-DE" sz="2400" dirty="0">
                <a:solidFill>
                  <a:srgbClr val="333333"/>
                </a:solidFill>
              </a:rPr>
              <a:t>tedy podíl</a:t>
            </a:r>
            <a:r>
              <a:rPr lang="en-US" altLang="de-DE" sz="2400" dirty="0">
                <a:solidFill>
                  <a:srgbClr val="333333"/>
                </a:solidFill>
              </a:rPr>
              <a:t> </a:t>
            </a:r>
            <a:r>
              <a:rPr lang="cs-CZ" altLang="de-DE" sz="2400" dirty="0">
                <a:solidFill>
                  <a:srgbClr val="333333"/>
                </a:solidFill>
              </a:rPr>
              <a:t>vlastní /druhých lidí</a:t>
            </a:r>
            <a:r>
              <a:rPr lang="en-US" altLang="de-DE" sz="2400" dirty="0">
                <a:solidFill>
                  <a:srgbClr val="333333"/>
                </a:solidFill>
              </a:rPr>
              <a:t>/</a:t>
            </a:r>
            <a:r>
              <a:rPr lang="cs-CZ" altLang="de-DE" sz="2400" dirty="0">
                <a:solidFill>
                  <a:srgbClr val="333333"/>
                </a:solidFill>
              </a:rPr>
              <a:t> </a:t>
            </a:r>
            <a:r>
              <a:rPr lang="cs-CZ" altLang="de-DE" sz="2400">
                <a:solidFill>
                  <a:srgbClr val="333333"/>
                </a:solidFill>
              </a:rPr>
              <a:t>okolností</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spTree>
    <p:extLst>
      <p:ext uri="{BB962C8B-B14F-4D97-AF65-F5344CB8AC3E}">
        <p14:creationId xmlns:p14="http://schemas.microsoft.com/office/powerpoint/2010/main" val="39917301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Vždycky berte v úvahu různé faktory, které mohly přispět k tomu, jak určitá událost dopadla</a:t>
            </a:r>
            <a:r>
              <a:rPr lang="en-US" altLang="de-DE" sz="2400" dirty="0">
                <a:solidFill>
                  <a:srgbClr val="333333"/>
                </a:solidFill>
              </a:rPr>
              <a:t> (</a:t>
            </a:r>
            <a:r>
              <a:rPr lang="cs-CZ" altLang="de-DE" sz="2400" dirty="0">
                <a:solidFill>
                  <a:srgbClr val="333333"/>
                </a:solidFill>
              </a:rPr>
              <a:t>tedy podíl</a:t>
            </a:r>
            <a:r>
              <a:rPr lang="en-US" altLang="de-DE" sz="2400" dirty="0">
                <a:solidFill>
                  <a:srgbClr val="333333"/>
                </a:solidFill>
              </a:rPr>
              <a:t> </a:t>
            </a:r>
            <a:r>
              <a:rPr lang="cs-CZ" altLang="de-DE" sz="2400" dirty="0">
                <a:solidFill>
                  <a:srgbClr val="333333"/>
                </a:solidFill>
              </a:rPr>
              <a:t>vlastní /druhých lidí</a:t>
            </a:r>
            <a:r>
              <a:rPr lang="en-US" altLang="de-DE" sz="2400" dirty="0">
                <a:solidFill>
                  <a:srgbClr val="333333"/>
                </a:solidFill>
              </a:rPr>
              <a:t>/</a:t>
            </a:r>
            <a:r>
              <a:rPr lang="cs-CZ" altLang="de-DE" sz="2400" dirty="0">
                <a:solidFill>
                  <a:srgbClr val="333333"/>
                </a:solidFill>
              </a:rPr>
              <a:t> okolností</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V běžném životě bychom se měli snažit být co nejvíce realističtí</a:t>
            </a:r>
            <a:r>
              <a:rPr lang="en-US" altLang="de-DE" sz="2400" dirty="0">
                <a:solidFill>
                  <a:srgbClr val="333333"/>
                </a:solidFill>
              </a:rPr>
              <a:t>: </a:t>
            </a:r>
            <a:r>
              <a:rPr lang="cs-CZ" altLang="de-DE" sz="2400" dirty="0">
                <a:solidFill>
                  <a:srgbClr val="333333"/>
                </a:solidFill>
              </a:rPr>
              <a:t>Není správné </a:t>
            </a:r>
            <a:r>
              <a:rPr lang="cs-CZ" altLang="de-DE" sz="2400" i="1" dirty="0">
                <a:solidFill>
                  <a:srgbClr val="333333"/>
                </a:solidFill>
              </a:rPr>
              <a:t>vždycky </a:t>
            </a:r>
            <a:r>
              <a:rPr lang="cs-CZ" altLang="de-DE" sz="2400" dirty="0">
                <a:solidFill>
                  <a:srgbClr val="333333"/>
                </a:solidFill>
              </a:rPr>
              <a:t>za něco obviňovat druhé, stejně jako to není </a:t>
            </a:r>
            <a:r>
              <a:rPr lang="cs-CZ" altLang="de-DE" sz="2400" i="1" dirty="0">
                <a:solidFill>
                  <a:srgbClr val="333333"/>
                </a:solidFill>
              </a:rPr>
              <a:t>vždycky </a:t>
            </a:r>
            <a:r>
              <a:rPr lang="cs-CZ" altLang="de-DE" sz="2400" dirty="0">
                <a:solidFill>
                  <a:srgbClr val="333333"/>
                </a:solidFill>
              </a:rPr>
              <a:t>naše vina, když se něco </a:t>
            </a:r>
            <a:r>
              <a:rPr lang="cs-CZ" altLang="de-DE" sz="2400">
                <a:solidFill>
                  <a:srgbClr val="333333"/>
                </a:solidFill>
              </a:rPr>
              <a:t>nepodaří</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spTree>
    <p:extLst>
      <p:ext uri="{BB962C8B-B14F-4D97-AF65-F5344CB8AC3E}">
        <p14:creationId xmlns:p14="http://schemas.microsoft.com/office/powerpoint/2010/main" val="30078699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Vždycky berte v úvahu různé faktory, které mohly přispět k tomu, jak určitá událost dopadla</a:t>
            </a:r>
            <a:r>
              <a:rPr lang="en-US" altLang="de-DE" sz="2400" dirty="0">
                <a:solidFill>
                  <a:srgbClr val="333333"/>
                </a:solidFill>
              </a:rPr>
              <a:t> (</a:t>
            </a:r>
            <a:r>
              <a:rPr lang="cs-CZ" altLang="de-DE" sz="2400" dirty="0">
                <a:solidFill>
                  <a:srgbClr val="333333"/>
                </a:solidFill>
              </a:rPr>
              <a:t>tedy podíl</a:t>
            </a:r>
            <a:r>
              <a:rPr lang="en-US" altLang="de-DE" sz="2400" dirty="0">
                <a:solidFill>
                  <a:srgbClr val="333333"/>
                </a:solidFill>
              </a:rPr>
              <a:t> </a:t>
            </a:r>
            <a:r>
              <a:rPr lang="cs-CZ" altLang="de-DE" sz="2400" dirty="0">
                <a:solidFill>
                  <a:srgbClr val="333333"/>
                </a:solidFill>
              </a:rPr>
              <a:t>vlastní /druhých lidí</a:t>
            </a:r>
            <a:r>
              <a:rPr lang="en-US" altLang="de-DE" sz="2400" dirty="0">
                <a:solidFill>
                  <a:srgbClr val="333333"/>
                </a:solidFill>
              </a:rPr>
              <a:t>/</a:t>
            </a:r>
            <a:r>
              <a:rPr lang="cs-CZ" altLang="de-DE" sz="2400" dirty="0">
                <a:solidFill>
                  <a:srgbClr val="333333"/>
                </a:solidFill>
              </a:rPr>
              <a:t> okolností</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V běžném životě bychom se měli snažit být co nejvíce realističtí</a:t>
            </a:r>
            <a:r>
              <a:rPr lang="en-US" altLang="de-DE" sz="2400" dirty="0">
                <a:solidFill>
                  <a:srgbClr val="333333"/>
                </a:solidFill>
              </a:rPr>
              <a:t>: </a:t>
            </a:r>
            <a:r>
              <a:rPr lang="cs-CZ" altLang="de-DE" sz="2400" dirty="0">
                <a:solidFill>
                  <a:srgbClr val="333333"/>
                </a:solidFill>
              </a:rPr>
              <a:t>Není správné </a:t>
            </a:r>
            <a:r>
              <a:rPr lang="cs-CZ" altLang="de-DE" sz="2400" i="1" dirty="0">
                <a:solidFill>
                  <a:srgbClr val="333333"/>
                </a:solidFill>
              </a:rPr>
              <a:t>vždycky </a:t>
            </a:r>
            <a:r>
              <a:rPr lang="cs-CZ" altLang="de-DE" sz="2400" dirty="0">
                <a:solidFill>
                  <a:srgbClr val="333333"/>
                </a:solidFill>
              </a:rPr>
              <a:t>za něco obviňovat druhé, stejně jako to není </a:t>
            </a:r>
            <a:r>
              <a:rPr lang="cs-CZ" altLang="de-DE" sz="2400" i="1" dirty="0">
                <a:solidFill>
                  <a:srgbClr val="333333"/>
                </a:solidFill>
              </a:rPr>
              <a:t>vždycky </a:t>
            </a:r>
            <a:r>
              <a:rPr lang="cs-CZ" altLang="de-DE" sz="2400" dirty="0">
                <a:solidFill>
                  <a:srgbClr val="333333"/>
                </a:solidFill>
              </a:rPr>
              <a:t>naše vina, když se něco nepodaří</a:t>
            </a:r>
            <a:r>
              <a:rPr lang="en-US" altLang="de-DE" sz="2400" dirty="0">
                <a:solidFill>
                  <a:srgbClr val="333333"/>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333333"/>
                </a:solidFill>
              </a:rPr>
              <a:t>Obvykle má na každou událost vliv několik různých faktorů</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spTree>
    <p:extLst>
      <p:ext uri="{BB962C8B-B14F-4D97-AF65-F5344CB8AC3E}">
        <p14:creationId xmlns:p14="http://schemas.microsoft.com/office/powerpoint/2010/main" val="2331825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Mnozí lidé s psychózou mají tendenci vysvětlovat </a:t>
            </a:r>
            <a:r>
              <a:rPr lang="cs-CZ" altLang="de-DE" sz="2400" i="1" dirty="0">
                <a:solidFill>
                  <a:srgbClr val="333333"/>
                </a:solidFill>
              </a:rPr>
              <a:t>složité </a:t>
            </a:r>
            <a:r>
              <a:rPr lang="cs-CZ" altLang="de-DE" sz="2400" dirty="0">
                <a:solidFill>
                  <a:srgbClr val="333333"/>
                </a:solidFill>
              </a:rPr>
              <a:t>události jenom jednou příčinou. A někdy své vlastní neúspěchy dávají za vinu pouze druhým lidem</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Mnozí lidé s psychózou mají tendenci vysvětlovat </a:t>
            </a:r>
            <a:r>
              <a:rPr lang="cs-CZ" altLang="de-DE" sz="2400" i="1" dirty="0">
                <a:solidFill>
                  <a:srgbClr val="333333"/>
                </a:solidFill>
              </a:rPr>
              <a:t>složité </a:t>
            </a:r>
            <a:r>
              <a:rPr lang="cs-CZ" altLang="de-DE" sz="2400" dirty="0">
                <a:solidFill>
                  <a:srgbClr val="333333"/>
                </a:solidFill>
              </a:rPr>
              <a:t>události jenom jednou příčinou. A někdy své vlastní neúspěchy dávají za vinu pouze druhým lidem</a:t>
            </a:r>
            <a:r>
              <a:rPr lang="en-AU" altLang="de-DE" sz="2400" dirty="0">
                <a:solidFill>
                  <a:srgbClr val="333333"/>
                </a:solidFill>
              </a:rPr>
              <a:t>.</a:t>
            </a:r>
          </a:p>
          <a:p>
            <a:pPr lvl="0" defTabSz="914400" fontAlgn="base"/>
            <a:r>
              <a:rPr lang="cs-CZ" altLang="de-DE" sz="2400" dirty="0">
                <a:solidFill>
                  <a:srgbClr val="004992"/>
                </a:solidFill>
              </a:rPr>
              <a:t>Příklad </a:t>
            </a:r>
            <a:r>
              <a:rPr lang="en-AU" altLang="de-DE" sz="2400" dirty="0">
                <a:solidFill>
                  <a:srgbClr val="004992"/>
                </a:solidFill>
              </a:rPr>
              <a:t>I: </a:t>
            </a:r>
            <a:r>
              <a:rPr lang="cs-CZ" altLang="de-DE" sz="2400" dirty="0">
                <a:solidFill>
                  <a:srgbClr val="333333"/>
                </a:solidFill>
              </a:rPr>
              <a:t>Tomáš zvedl telefon</a:t>
            </a:r>
            <a:r>
              <a:rPr lang="en-AU" altLang="de-DE" sz="2400" dirty="0">
                <a:solidFill>
                  <a:srgbClr val="333333"/>
                </a:solidFill>
              </a:rPr>
              <a:t>. </a:t>
            </a:r>
            <a:r>
              <a:rPr lang="cs-CZ" altLang="de-DE" sz="2400" dirty="0">
                <a:solidFill>
                  <a:srgbClr val="333333"/>
                </a:solidFill>
              </a:rPr>
              <a:t>Hlas, nahraný na pásku, se jej ptal, jaké zboží v poslední době nakupoval</a:t>
            </a:r>
            <a:r>
              <a:rPr lang="en-AU" altLang="de-DE" sz="2400" dirty="0">
                <a:solidFill>
                  <a:srgbClr val="333333"/>
                </a:solidFill>
              </a:rPr>
              <a:t>.</a:t>
            </a:r>
          </a:p>
          <a:p>
            <a:pPr lvl="0" defTabSz="914400" fontAlgn="base"/>
            <a:r>
              <a:rPr lang="cs-CZ" altLang="de-DE" sz="2400" dirty="0">
                <a:solidFill>
                  <a:srgbClr val="004992"/>
                </a:solidFill>
              </a:rPr>
              <a:t>Tomášovo přesvědčení</a:t>
            </a:r>
            <a:r>
              <a:rPr lang="en-AU" altLang="de-DE" sz="2400" dirty="0">
                <a:solidFill>
                  <a:srgbClr val="004992"/>
                </a:solidFill>
              </a:rPr>
              <a:t>: </a:t>
            </a:r>
            <a:r>
              <a:rPr lang="cs-CZ" altLang="de-DE" sz="2400" dirty="0">
                <a:solidFill>
                  <a:srgbClr val="333333"/>
                </a:solidFill>
              </a:rPr>
              <a:t>Jeho domácí se snaží vyzvídat, aby měl záminku jej vystěhovat z bytu.</a:t>
            </a:r>
            <a:endParaRPr lang="en-AU" altLang="de-DE" sz="2400" dirty="0">
              <a:solidFill>
                <a:srgbClr val="333333"/>
              </a:solidFill>
            </a:endParaRPr>
          </a:p>
          <a:p>
            <a:pPr lvl="0" defTabSz="914400" fontAlgn="base"/>
            <a:r>
              <a:rPr lang="cs-CZ" altLang="de-DE" sz="2400" dirty="0">
                <a:solidFill>
                  <a:srgbClr val="004992"/>
                </a:solidFill>
              </a:rPr>
              <a:t>Alternativní vysvětlení</a:t>
            </a:r>
            <a:r>
              <a:rPr lang="en-AU" altLang="de-DE" sz="2400" dirty="0">
                <a:solidFill>
                  <a:srgbClr val="004992"/>
                </a:solidFill>
              </a:rPr>
              <a:t>: </a:t>
            </a:r>
            <a:r>
              <a:rPr lang="cs-CZ" altLang="de-DE" sz="2400" dirty="0">
                <a:solidFill>
                  <a:srgbClr val="333333"/>
                </a:solidFill>
              </a:rPr>
              <a:t>Telefonát byl od reklamní společnosti</a:t>
            </a:r>
            <a:r>
              <a:rPr lang="en-AU" altLang="de-DE" sz="2400" dirty="0">
                <a:solidFill>
                  <a:srgbClr val="333333"/>
                </a:solidFill>
              </a:rPr>
              <a:t>, </a:t>
            </a:r>
            <a:r>
              <a:rPr lang="cs-CZ" altLang="de-DE" sz="2400" dirty="0">
                <a:solidFill>
                  <a:srgbClr val="333333"/>
                </a:solidFill>
              </a:rPr>
              <a:t>která si čísla vybírá náhodně</a:t>
            </a:r>
            <a:r>
              <a:rPr lang="en-AU" altLang="de-DE" sz="2400" dirty="0">
                <a:solidFill>
                  <a:srgbClr val="333333"/>
                </a:solidFill>
              </a:rPr>
              <a:t>.</a:t>
            </a:r>
            <a:r>
              <a:rPr lang="cs-CZ" altLang="de-DE" sz="2400" dirty="0">
                <a:solidFill>
                  <a:srgbClr val="333333"/>
                </a:solidFill>
              </a:rPr>
              <a:t> Tomáš nikdy neměl se svým domácím žádné konflikty. Není žádný 	důvod se domnívat, že jej chce domácí vystěhovat, protože Tomáš je slušný podnájemník a vždycky platí nájemné včas</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spTree>
    <p:extLst>
      <p:ext uri="{BB962C8B-B14F-4D97-AF65-F5344CB8AC3E}">
        <p14:creationId xmlns:p14="http://schemas.microsoft.com/office/powerpoint/2010/main" val="25455031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Někdy je člověk za něco </a:t>
            </a:r>
            <a:r>
              <a:rPr lang="cs-CZ" altLang="de-DE" sz="2400" i="1" dirty="0">
                <a:solidFill>
                  <a:srgbClr val="333333"/>
                </a:solidFill>
              </a:rPr>
              <a:t>částečně odpovědný</a:t>
            </a:r>
            <a:r>
              <a:rPr lang="en-AU" altLang="de-DE" sz="2400" dirty="0">
                <a:solidFill>
                  <a:srgbClr val="333333"/>
                </a:solidFill>
              </a:rPr>
              <a:t>, </a:t>
            </a:r>
            <a:r>
              <a:rPr lang="cs-CZ" altLang="de-DE" sz="2400" dirty="0">
                <a:solidFill>
                  <a:srgbClr val="333333"/>
                </a:solidFill>
              </a:rPr>
              <a:t>ale je třeba uznat vliv i dalších důležitých faktorů</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Někdy je člověk za něco </a:t>
            </a:r>
            <a:r>
              <a:rPr lang="cs-CZ" altLang="de-DE" sz="2400" i="1" dirty="0">
                <a:solidFill>
                  <a:srgbClr val="333333"/>
                </a:solidFill>
              </a:rPr>
              <a:t>částečně odpovědný</a:t>
            </a:r>
            <a:r>
              <a:rPr lang="en-AU" altLang="de-DE" sz="2400" dirty="0">
                <a:solidFill>
                  <a:srgbClr val="333333"/>
                </a:solidFill>
              </a:rPr>
              <a:t>, </a:t>
            </a:r>
            <a:r>
              <a:rPr lang="cs-CZ" altLang="de-DE" sz="2400" dirty="0">
                <a:solidFill>
                  <a:srgbClr val="333333"/>
                </a:solidFill>
              </a:rPr>
              <a:t>ale je třeba uznat vliv i dalších důležitých faktorů</a:t>
            </a:r>
            <a:r>
              <a:rPr lang="en-AU" altLang="de-DE" sz="2400" dirty="0">
                <a:solidFill>
                  <a:srgbClr val="333333"/>
                </a:solidFill>
              </a:rPr>
              <a:t>.</a:t>
            </a:r>
          </a:p>
          <a:p>
            <a:pPr lvl="0" defTabSz="914400" fontAlgn="base"/>
            <a:r>
              <a:rPr lang="cs-CZ" altLang="de-DE" sz="2400" dirty="0">
                <a:solidFill>
                  <a:srgbClr val="004992"/>
                </a:solidFill>
              </a:rPr>
              <a:t>Příklad </a:t>
            </a:r>
            <a:r>
              <a:rPr lang="en-AU" altLang="de-DE" sz="2400" dirty="0">
                <a:solidFill>
                  <a:srgbClr val="004992"/>
                </a:solidFill>
              </a:rPr>
              <a:t>II: </a:t>
            </a:r>
            <a:r>
              <a:rPr lang="en-AU" altLang="de-DE" sz="2400" dirty="0">
                <a:solidFill>
                  <a:srgbClr val="333333"/>
                </a:solidFill>
              </a:rPr>
              <a:t>Anna </a:t>
            </a:r>
            <a:r>
              <a:rPr lang="cs-CZ" altLang="de-DE" sz="2400" dirty="0">
                <a:solidFill>
                  <a:srgbClr val="333333"/>
                </a:solidFill>
              </a:rPr>
              <a:t>měla opět </a:t>
            </a:r>
            <a:r>
              <a:rPr lang="en-AU" altLang="de-DE" sz="2400" dirty="0" err="1">
                <a:solidFill>
                  <a:srgbClr val="333333"/>
                </a:solidFill>
              </a:rPr>
              <a:t>relaps</a:t>
            </a:r>
            <a:r>
              <a:rPr lang="cs-CZ" altLang="de-DE" sz="2400" dirty="0">
                <a:solidFill>
                  <a:srgbClr val="333333"/>
                </a:solidFill>
              </a:rPr>
              <a:t> </a:t>
            </a:r>
            <a:r>
              <a:rPr lang="en-AU" altLang="de-DE" sz="2400" dirty="0">
                <a:solidFill>
                  <a:srgbClr val="333333"/>
                </a:solidFill>
              </a:rPr>
              <a:t>psych</a:t>
            </a:r>
            <a:r>
              <a:rPr lang="cs-CZ" altLang="de-DE" sz="2400" dirty="0">
                <a:solidFill>
                  <a:srgbClr val="333333"/>
                </a:solidFill>
              </a:rPr>
              <a:t>ó</a:t>
            </a:r>
            <a:r>
              <a:rPr lang="en-AU" altLang="de-DE" sz="2400" dirty="0">
                <a:solidFill>
                  <a:srgbClr val="333333"/>
                </a:solidFill>
              </a:rPr>
              <a:t>s</a:t>
            </a:r>
            <a:r>
              <a:rPr lang="cs-CZ" altLang="de-DE" sz="2400" dirty="0">
                <a:solidFill>
                  <a:srgbClr val="333333"/>
                </a:solidFill>
              </a:rPr>
              <a:t>y</a:t>
            </a:r>
            <a:r>
              <a:rPr lang="en-AU" altLang="de-DE" sz="2400" dirty="0">
                <a:solidFill>
                  <a:srgbClr val="333333"/>
                </a:solidFill>
              </a:rPr>
              <a:t>!</a:t>
            </a:r>
          </a:p>
          <a:p>
            <a:pPr lvl="0" defTabSz="914400" fontAlgn="base"/>
            <a:r>
              <a:rPr lang="cs-CZ" altLang="de-DE" sz="2400" dirty="0">
                <a:solidFill>
                  <a:srgbClr val="004992"/>
                </a:solidFill>
              </a:rPr>
              <a:t>Annino přesvědčení</a:t>
            </a:r>
            <a:r>
              <a:rPr lang="en-AU" altLang="de-DE" sz="2400" dirty="0">
                <a:solidFill>
                  <a:srgbClr val="004992"/>
                </a:solidFill>
              </a:rPr>
              <a:t>: </a:t>
            </a:r>
            <a:r>
              <a:rPr lang="en-GB" altLang="de-DE" sz="2400" dirty="0" err="1">
                <a:solidFill>
                  <a:srgbClr val="333333"/>
                </a:solidFill>
              </a:rPr>
              <a:t>Relaps</a:t>
            </a:r>
            <a:r>
              <a:rPr lang="en-GB" altLang="de-DE" sz="2400" dirty="0">
                <a:solidFill>
                  <a:srgbClr val="333333"/>
                </a:solidFill>
              </a:rPr>
              <a:t> </a:t>
            </a:r>
            <a:r>
              <a:rPr lang="cs-CZ" altLang="de-DE" sz="2400" dirty="0">
                <a:solidFill>
                  <a:srgbClr val="333333"/>
                </a:solidFill>
              </a:rPr>
              <a:t>byl způsoben tím, že se jí znovu oživily vzpomínky na divoké hádky, které měla se svým bývalým manželem, kterého náhodou potkala 	na ulici</a:t>
            </a:r>
            <a:r>
              <a:rPr lang="en-GB" altLang="de-DE" sz="2400" dirty="0">
                <a:solidFill>
                  <a:srgbClr val="333333"/>
                </a:solidFill>
              </a:rPr>
              <a:t>.</a:t>
            </a:r>
            <a:endParaRPr lang="de-DE" altLang="de-DE" sz="2400" dirty="0">
              <a:solidFill>
                <a:srgbClr val="333333"/>
              </a:solidFill>
            </a:endParaRPr>
          </a:p>
          <a:p>
            <a:pPr lvl="0" defTabSz="914400" fontAlgn="base"/>
            <a:r>
              <a:rPr lang="cs-CZ" altLang="de-DE" sz="2400" dirty="0">
                <a:solidFill>
                  <a:srgbClr val="004992"/>
                </a:solidFill>
              </a:rPr>
              <a:t>Další důležité faktory</a:t>
            </a:r>
            <a:r>
              <a:rPr lang="en-AU" altLang="de-DE" sz="2400" dirty="0">
                <a:solidFill>
                  <a:srgbClr val="004992"/>
                </a:solidFill>
              </a:rPr>
              <a:t>: </a:t>
            </a:r>
            <a:r>
              <a:rPr lang="cs-CZ" altLang="de-DE" sz="2400" dirty="0">
                <a:solidFill>
                  <a:srgbClr val="333333"/>
                </a:solidFill>
              </a:rPr>
              <a:t>Může to být jedním z důvodů, ale existují i další: </a:t>
            </a:r>
            <a:r>
              <a:rPr lang="en-GB" altLang="de-DE" sz="2400" dirty="0">
                <a:solidFill>
                  <a:srgbClr val="333333"/>
                </a:solidFill>
              </a:rPr>
              <a:t>Anna</a:t>
            </a:r>
            <a:r>
              <a:rPr lang="cs-CZ" altLang="de-DE" sz="2400" dirty="0">
                <a:solidFill>
                  <a:srgbClr val="333333"/>
                </a:solidFill>
              </a:rPr>
              <a:t> přestala užívat léky</a:t>
            </a:r>
            <a:r>
              <a:rPr lang="en-GB" altLang="de-DE" sz="2400" dirty="0">
                <a:solidFill>
                  <a:srgbClr val="333333"/>
                </a:solidFill>
              </a:rPr>
              <a:t>. </a:t>
            </a:r>
            <a:r>
              <a:rPr lang="cs-CZ" altLang="de-DE" sz="2400" dirty="0">
                <a:solidFill>
                  <a:srgbClr val="333333"/>
                </a:solidFill>
              </a:rPr>
              <a:t>Měla problémy v zaměstnání a obávala se, že by mohla být propuštěna</a:t>
            </a:r>
            <a:r>
              <a:rPr lang="en-GB"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spTree>
    <p:extLst>
      <p:ext uri="{BB962C8B-B14F-4D97-AF65-F5344CB8AC3E}">
        <p14:creationId xmlns:p14="http://schemas.microsoft.com/office/powerpoint/2010/main" val="24426972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4922534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251398108"/>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Vic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Doctor greating patient [sic]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b="0" i="0" u="none">
                          <a:solidFill>
                            <a:srgbClr val="333333"/>
                          </a:solidFill>
                          <a:latin typeface="Calibri Light"/>
                          <a:cs typeface="Verdana"/>
                        </a:rPr>
                        <a:t>A doctor is shaking a patient’s hand/Ein Arzt schüttelt einem Patienten die Hand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Benny-Kristin Fischer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b="0" i="0" u="none">
                          <a:solidFill>
                            <a:srgbClr val="333333"/>
                          </a:solidFill>
                          <a:latin typeface="Calibri Light"/>
                          <a:cs typeface="Verdana"/>
                        </a:rPr>
                        <a:t>Produced for the MCT/Anfertigung für das MKT; © Arbeitsgruppe Neuropsychologie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Various motives: pupil, ice hockey player/ Verschiedene Motive: Schüler, Eishockeyspieler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Bdunnette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DSCF0486</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b="0" i="0" u="none">
                          <a:solidFill>
                            <a:srgbClr val="333333"/>
                          </a:solidFill>
                          <a:latin typeface="Calibri Light"/>
                          <a:cs typeface="Verdana"/>
                        </a:rPr>
                        <a:t>A friend is talking behind your back (wispering)/Freundin hat hinter Ihrem Rücken geredet (flüstern)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a:solidFill>
                            <a:srgbClr val="333333"/>
                          </a:solidFill>
                          <a:latin typeface="Calibri Light"/>
                          <a:cs typeface="Verdana"/>
                        </a:rPr>
                        <a:t>rileyroxx</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Job Interview #2</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b="0" i="0" u="none">
                          <a:solidFill>
                            <a:srgbClr val="333333"/>
                          </a:solidFill>
                          <a:latin typeface="Calibri Light"/>
                          <a:cs typeface="Verdana"/>
                        </a:rPr>
                        <a:t>You are invited for a job interview (man dressed in grey shirt + tie)/Vorstellungsgespräch (Mann in schwarzem Hemd u. Krawatte)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a:solidFill>
                            <a:srgbClr val="333333"/>
                          </a:solidFill>
                          <a:latin typeface="Calibri Light"/>
                          <a:cs typeface="Verdana"/>
                        </a:rPr>
                        <a:t>bre pettis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b="0" i="0" u="none" spc="-5">
                          <a:solidFill>
                            <a:srgbClr val="333333"/>
                          </a:solidFill>
                          <a:latin typeface="Calibri Light"/>
                          <a:cs typeface="Verdana"/>
                        </a:rPr>
                        <a:t>This is what the webcam sees through a peephole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b="0" i="0" u="none">
                          <a:solidFill>
                            <a:srgbClr val="333333"/>
                          </a:solidFill>
                          <a:latin typeface="Calibri Light"/>
                          <a:cs typeface="Verdana"/>
                        </a:rPr>
                        <a:t>A friend is unpleasantly surprised by your spontaneous visit (man in a spyhole)/Eine Freundin ist von ihrem Besuch unangenehm überrascht (Mann im Spion)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a:solidFill>
                            <a:srgbClr val="333333"/>
                          </a:solidFill>
                          <a:latin typeface="Calibri Light"/>
                          <a:cs typeface="Verdana"/>
                        </a:rPr>
                        <a:t>yanec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laughter workshop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b="0" i="0" u="none">
                          <a:solidFill>
                            <a:srgbClr val="333333"/>
                          </a:solidFill>
                          <a:latin typeface="Calibri Light"/>
                          <a:cs typeface="Verdana"/>
                        </a:rPr>
                        <a:t>Other people laugh while you are talking (celebration)/Andere fangen an zu lachen, während Sie reden (Feier)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b="0" i="0" u="none">
                          <a:solidFill>
                            <a:srgbClr val="333333"/>
                          </a:solidFill>
                          <a:latin typeface="Calibri Light"/>
                          <a:cs typeface="Verdana"/>
                        </a:rPr>
                        <a:t>Heidi Wittwer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schreiende Hand</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spc="-5">
                          <a:solidFill>
                            <a:srgbClr val="333333"/>
                          </a:solidFill>
                          <a:latin typeface="Calibri Light"/>
                          <a:cs typeface="Verdana"/>
                        </a:rPr>
                        <a:t>PP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Screaming hand/Schreiende Hand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zen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zen driving home - day 14</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b="0" i="0" u="none">
                          <a:solidFill>
                            <a:srgbClr val="333333"/>
                          </a:solidFill>
                          <a:latin typeface="Calibri Light"/>
                          <a:cs typeface="Verdana"/>
                        </a:rPr>
                        <a:t>A friend gives you a lift home (man in the car)/ </a:t>
                      </a:r>
                    </a:p>
                    <a:p>
                      <a:pPr marL="92075" marR="100965">
                        <a:lnSpc>
                          <a:spcPct val="100000"/>
                        </a:lnSpc>
                        <a:spcBef>
                          <a:spcPts val="360"/>
                        </a:spcBef>
                      </a:pPr>
                      <a:r>
                        <a:rPr lang="de-DE" sz="1000" b="0" i="0" u="none">
                          <a:solidFill>
                            <a:srgbClr val="333333"/>
                          </a:solidFill>
                          <a:latin typeface="Calibri Light"/>
                          <a:cs typeface="Verdana"/>
                        </a:rPr>
                        <a:t>Ein Freund hat sie nach Hause gefahren (Mann im Auto)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b="0" i="0" u="none">
                          <a:solidFill>
                            <a:srgbClr val="333333"/>
                          </a:solidFill>
                          <a:latin typeface="Calibri Light"/>
                          <a:cs typeface="Verdana"/>
                        </a:rPr>
                        <a:t>Jswieringa</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Quarter Past three</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b="0" i="0" u="none">
                          <a:solidFill>
                            <a:srgbClr val="333333"/>
                          </a:solidFill>
                          <a:latin typeface="Calibri Light"/>
                          <a:cs typeface="Verdana"/>
                        </a:rPr>
                        <a:t>A friend did not show up for a meeting with you (clock)/Ein Freund versetzt sie (Wanduhr)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b="0" i="0" u="none">
                          <a:solidFill>
                            <a:srgbClr val="333333"/>
                          </a:solidFill>
                          <a:latin typeface="Calibri Light"/>
                          <a:cs typeface="Verdana"/>
                        </a:rPr>
                        <a:t>Rocketjim54</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mail box</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dirty="0">
                          <a:solidFill>
                            <a:srgbClr val="333333"/>
                          </a:solidFill>
                          <a:latin typeface="Calibri Light"/>
                          <a:cs typeface="Verdana"/>
                        </a:rPr>
                        <a:t>Postcard (mailbox)/</a:t>
                      </a:r>
                      <a:r>
                        <a:rPr lang="en-US" sz="1000" b="0" i="0" u="none" dirty="0" err="1">
                          <a:solidFill>
                            <a:srgbClr val="333333"/>
                          </a:solidFill>
                          <a:latin typeface="Calibri Light"/>
                          <a:cs typeface="Verdana"/>
                        </a:rPr>
                        <a:t>Postkarte</a:t>
                      </a:r>
                      <a:r>
                        <a:rPr lang="en-US" sz="1000" b="0" i="0" u="none" dirty="0">
                          <a:solidFill>
                            <a:srgbClr val="333333"/>
                          </a:solidFill>
                          <a:latin typeface="Calibri Light"/>
                          <a:cs typeface="Verdana"/>
                        </a:rPr>
                        <a:t> (</a:t>
                      </a:r>
                      <a:r>
                        <a:rPr lang="en-US" sz="1000" b="0" i="0" u="none" dirty="0" err="1">
                          <a:solidFill>
                            <a:srgbClr val="333333"/>
                          </a:solidFill>
                          <a:latin typeface="Calibri Light"/>
                          <a:cs typeface="Verdana"/>
                        </a:rPr>
                        <a:t>Briefkasten</a:t>
                      </a:r>
                      <a:r>
                        <a:rPr lang="en-US" sz="1000" b="0" i="0" u="none" dirty="0">
                          <a:solidFill>
                            <a:srgbClr val="333333"/>
                          </a:solidFill>
                          <a:latin typeface="Calibri Light"/>
                          <a:cs typeface="Verdana"/>
                        </a:rPr>
                        <a:t>)</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535694091"/>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trekguy</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rear view side mirror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b="0" i="0" u="none">
                          <a:solidFill>
                            <a:srgbClr val="333333"/>
                          </a:solidFill>
                          <a:latin typeface="Calibri Light"/>
                          <a:cs typeface="Verdana"/>
                        </a:rPr>
                        <a:t>A car has been driving behind you for some time (rearview mirror of the car)/Ein Wagen fährt längere Zeit hinter ihnen her (Rückspiegel e. Autos)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The Jamoker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Missed The Bus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Bus passing by/Der Bus fährt weg</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*MarS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wine II</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b="0" i="0" u="none">
                          <a:solidFill>
                            <a:srgbClr val="333333"/>
                          </a:solidFill>
                          <a:latin typeface="Calibri Light"/>
                          <a:cs typeface="Verdana"/>
                        </a:rPr>
                        <a:t>A neighbour invited you for a drink (Glass of white wine)/Nachbar hat sie auf ein Gläschen eingeladen (Glas m. Weiswein)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heater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Commute (reading gang signs)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Reading the newspaper/Zeitungsleser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Katrin Ze.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spc="-5">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enttäuscht</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b="0" i="0" u="none">
                          <a:solidFill>
                            <a:srgbClr val="333333"/>
                          </a:solidFill>
                          <a:latin typeface="Calibri Light"/>
                          <a:cs typeface="Verdana"/>
                        </a:rPr>
                        <a:t>A friend thinks you are unfair/Ein Freund findet sie unfair (in der Ecke kauernde Frau)</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judge mental</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b="0" i="0" u="none" spc="-5">
                          <a:solidFill>
                            <a:srgbClr val="333333"/>
                          </a:solidFill>
                          <a:latin typeface="Calibri Light"/>
                          <a:cs typeface="Verdana"/>
                        </a:rPr>
                        <a:t>The Fluoride uncertainty Theory</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b="0" i="0" u="none" dirty="0">
                          <a:solidFill>
                            <a:srgbClr val="333333"/>
                          </a:solidFill>
                          <a:latin typeface="Calibri Light"/>
                          <a:cs typeface="Verdana"/>
                        </a:rPr>
                        <a:t>A friend thinks you are smart (Albert Einstein)/ Ein Freund findet sie klug (Einstein)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6248</Words>
  <Application>Microsoft Office PowerPoint</Application>
  <PresentationFormat>Benutzerdefiniert</PresentationFormat>
  <Paragraphs>706</Paragraphs>
  <Slides>67</Slides>
  <Notes>67</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67</vt:i4>
      </vt:variant>
    </vt:vector>
  </HeadingPairs>
  <TitlesOfParts>
    <vt:vector size="76" baseType="lpstr">
      <vt:lpstr>WingDings</vt:lpstr>
      <vt:lpstr>Calibri</vt:lpstr>
      <vt:lpstr>Calibri Light</vt:lpstr>
      <vt:lpstr>Times New Roman</vt:lpstr>
      <vt:lpstr>Verdana</vt:lpstr>
      <vt:lpstr>Arial</vt:lpstr>
      <vt:lpstr>Symbol</vt:lpstr>
      <vt:lpstr>WingDings</vt:lpstr>
      <vt:lpstr>UKE_PPT-Vorlage_16zu9</vt:lpstr>
      <vt:lpstr>MKT 1 B – Jak Si Vysvětlujeme Události: Obviňování A Připisování Zásluh</vt:lpstr>
      <vt:lpstr>Jak Si Vysvětlujeme Události: Obviňování A Připisování Zásluh</vt:lpstr>
      <vt:lpstr>Jak Si Vysvětlujeme Události: Obviňování A Připisování Zásluh</vt:lpstr>
      <vt:lpstr>Jak Si Vysvětlujeme Události: Obviňování A Připisování Zásluh</vt:lpstr>
      <vt:lpstr>Vysvětlení</vt:lpstr>
      <vt:lpstr>Vysvětlení</vt:lpstr>
      <vt:lpstr>Vysvětlení</vt:lpstr>
      <vt:lpstr>Obviňování a připisování zásluh</vt:lpstr>
      <vt:lpstr>Byli jste propuštěni z léčebny téměř bez jakýchkoli příznaků.</vt:lpstr>
      <vt:lpstr>Byli jste propuštěni z léčebny téměř bez jakýchkoli příznaků.</vt:lpstr>
      <vt:lpstr>Byli jste propuštěni z léčebny téměř bez jakýchkoli příznaků.</vt:lpstr>
      <vt:lpstr>Byli jste propuštěni z léčebny téměř bez jakýchkoli příznaků.</vt:lpstr>
      <vt:lpstr>Byli jste propuštěni z léčebny téměř bez jakýchkoli příznaků.</vt:lpstr>
      <vt:lpstr>Jak určitý styl vysvětlování ovlivňuje dopad negativních událostí na psychiku!</vt:lpstr>
      <vt:lpstr>Jak určitý styl vysvětlování ovlivňuje dopad negativních událostí na psychiku!</vt:lpstr>
      <vt:lpstr>Jak určitý styl vysvětlování ovlivňuje dopad negativních událostí na psychiku!</vt:lpstr>
      <vt:lpstr>Jak určitý styl vysvětlování ovlivňuje dopad negativních událostí na psychiku!</vt:lpstr>
      <vt:lpstr>Jak určitý styl vysvětlování ovlivňuje dopad negativních událostí na psychiku!</vt:lpstr>
      <vt:lpstr>Jak určitý styl vysvětlování ovlivňuje dopad pozitivních událostí na psychiku!</vt:lpstr>
      <vt:lpstr>Jak určitý styl vysvětlování ovlivňuje dopad pozitivních událostí na psychiku!</vt:lpstr>
      <vt:lpstr>Jak určitý styl vysvětlování ovlivňuje dopad pozitivních událostí na psychiku!</vt:lpstr>
      <vt:lpstr>Jak určitý styl vysvětlování ovlivňuje dopad pozitivních událostí na psychiku!</vt:lpstr>
      <vt:lpstr>Jak určitý styl vysvětlování ovlivňuje dopad pozitivních událostí na psychiku!</vt:lpstr>
      <vt:lpstr>A proč se tím zabýváme?</vt:lpstr>
      <vt:lpstr>A proč se tím zabýváme?</vt:lpstr>
      <vt:lpstr>A proč se tím zabýváme?</vt:lpstr>
      <vt:lpstr>A proč se tím zabýváme?</vt:lpstr>
      <vt:lpstr>A proč se tím zabýváme?</vt:lpstr>
      <vt:lpstr>A proč se tím zabýváme?</vt:lpstr>
      <vt:lpstr>A proč se tím zabýváme?</vt:lpstr>
      <vt:lpstr>A proč se tím zabýváme?</vt:lpstr>
      <vt:lpstr>Příklady toho, jak při psychóze jednostranná vysvětlení vedou k chybnému chápání událostí</vt:lpstr>
      <vt:lpstr>Jak si věci vysvětlujeme Co si máme z dnešního sezení zapamatovat:</vt:lpstr>
      <vt:lpstr>Jak si věci vysvětlujeme Co si máme z dnešního sezení zapamatovat:</vt:lpstr>
      <vt:lpstr>Vaše přítelkyně se o vás bavila s druhými lidmi za vašimi zády.</vt:lpstr>
      <vt:lpstr>Pozvali si vás na pohovor ohledně nabídky zaměstnání</vt:lpstr>
      <vt:lpstr>Nepříjemně jste překvapili svou známou neohlášenou návštěvou</vt:lpstr>
      <vt:lpstr>Druzí lidé se smáli, když jste mluvili</vt:lpstr>
      <vt:lpstr>Uveďte své vlastní příklady!</vt:lpstr>
      <vt:lpstr>“Vnitřní hlas vám říká, že nejste k ničemu.”</vt:lpstr>
      <vt:lpstr>“Vnitřní hlas vám říká, že nejste k ničemu.”</vt:lpstr>
      <vt:lpstr>“Vnitřní hlas vám říká, že nejste k ničemu.”</vt:lpstr>
      <vt:lpstr>Když člověk slyší hlasy Jsou to vlastní myšlenky nebo je to řízeno zvenčí? Pro a proti</vt:lpstr>
      <vt:lpstr>Když člověk slyší hlasy Jsou to vlastní myšlenky nebo je to řízeno zvenčí? Pro a proti</vt:lpstr>
      <vt:lpstr>Když člověk slyší hlasy Jsou to vlastní myšlenky nebo je to řízeno zvenčí? Pro a proti</vt:lpstr>
      <vt:lpstr>Když člověk slyší hlasy Jsou to vlastní myšlenky nebo je to řízeno zvenčí? Pro a proti</vt:lpstr>
      <vt:lpstr>Když člověk slyší hlasy Jsou to vlastní myšlenky nebo je to řízeno zvenčí? Pro a proti</vt:lpstr>
      <vt:lpstr>Známý vás zavezl svým autem domů</vt:lpstr>
      <vt:lpstr>Váš známý nepřišel na schůzku, kterou jste si domluvili</vt:lpstr>
      <vt:lpstr>Přítel vám neposlal z dovolené pohlednici</vt:lpstr>
      <vt:lpstr>Půl hodiny za vámi jelo nějaké auto</vt:lpstr>
      <vt:lpstr>Před nosem vám ujel autobus, který jste se snažili chytit</vt:lpstr>
      <vt:lpstr>Soused vás pozval na skleničku</vt:lpstr>
      <vt:lpstr>Před vašimi dveřmi si nějaký muž už poměrně dlouho čte noviny</vt:lpstr>
      <vt:lpstr>Přítel vám řekl, že jste se nezachovali správně</vt:lpstr>
      <vt:lpstr>Váš přítel si myslí, že jste chytrá/chytrý</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A jak to souvisí s psychózou?</vt:lpstr>
      <vt:lpstr>Děkuji vám za pozornost!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296</cp:revision>
  <dcterms:created xsi:type="dcterms:W3CDTF">2004-10-11T13:21:01Z</dcterms:created>
  <dcterms:modified xsi:type="dcterms:W3CDTF">2022-08-17T09:23:36Z</dcterms:modified>
</cp:coreProperties>
</file>