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4" r:id="rId1"/>
  </p:sldMasterIdLst>
  <p:notesMasterIdLst>
    <p:notesMasterId r:id="rId68"/>
  </p:notesMasterIdLst>
  <p:handoutMasterIdLst>
    <p:handoutMasterId r:id="rId69"/>
  </p:handoutMasterIdLst>
  <p:sldIdLst>
    <p:sldId id="463" r:id="rId2"/>
    <p:sldId id="372" r:id="rId3"/>
    <p:sldId id="441" r:id="rId4"/>
    <p:sldId id="440" r:id="rId5"/>
    <p:sldId id="290" r:id="rId6"/>
    <p:sldId id="291" r:id="rId7"/>
    <p:sldId id="292" r:id="rId8"/>
    <p:sldId id="369" r:id="rId9"/>
    <p:sldId id="338" r:id="rId10"/>
    <p:sldId id="433" r:id="rId11"/>
    <p:sldId id="442" r:id="rId12"/>
    <p:sldId id="341" r:id="rId13"/>
    <p:sldId id="342" r:id="rId14"/>
    <p:sldId id="386" r:id="rId15"/>
    <p:sldId id="444" r:id="rId16"/>
    <p:sldId id="443" r:id="rId17"/>
    <p:sldId id="387" r:id="rId18"/>
    <p:sldId id="388" r:id="rId19"/>
    <p:sldId id="298" r:id="rId20"/>
    <p:sldId id="446" r:id="rId21"/>
    <p:sldId id="445" r:id="rId22"/>
    <p:sldId id="389" r:id="rId23"/>
    <p:sldId id="300" r:id="rId24"/>
    <p:sldId id="392" r:id="rId25"/>
    <p:sldId id="449" r:id="rId26"/>
    <p:sldId id="448" r:id="rId27"/>
    <p:sldId id="447" r:id="rId28"/>
    <p:sldId id="310" r:id="rId29"/>
    <p:sldId id="452" r:id="rId30"/>
    <p:sldId id="451" r:id="rId31"/>
    <p:sldId id="450" r:id="rId32"/>
    <p:sldId id="367" r:id="rId33"/>
    <p:sldId id="311" r:id="rId34"/>
    <p:sldId id="320" r:id="rId35"/>
    <p:sldId id="366" r:id="rId36"/>
    <p:sldId id="349" r:id="rId37"/>
    <p:sldId id="315" r:id="rId38"/>
    <p:sldId id="436" r:id="rId39"/>
    <p:sldId id="427" r:id="rId40"/>
    <p:sldId id="428" r:id="rId41"/>
    <p:sldId id="429" r:id="rId42"/>
    <p:sldId id="453" r:id="rId43"/>
    <p:sldId id="458" r:id="rId44"/>
    <p:sldId id="457" r:id="rId45"/>
    <p:sldId id="456" r:id="rId46"/>
    <p:sldId id="426" r:id="rId47"/>
    <p:sldId id="314" r:id="rId48"/>
    <p:sldId id="312" r:id="rId49"/>
    <p:sldId id="361" r:id="rId50"/>
    <p:sldId id="365" r:id="rId51"/>
    <p:sldId id="334" r:id="rId52"/>
    <p:sldId id="330" r:id="rId53"/>
    <p:sldId id="323" r:id="rId54"/>
    <p:sldId id="327" r:id="rId55"/>
    <p:sldId id="336" r:id="rId56"/>
    <p:sldId id="322" r:id="rId57"/>
    <p:sldId id="364" r:id="rId58"/>
    <p:sldId id="460" r:id="rId59"/>
    <p:sldId id="459" r:id="rId60"/>
    <p:sldId id="347" r:id="rId61"/>
    <p:sldId id="461" r:id="rId62"/>
    <p:sldId id="348" r:id="rId63"/>
    <p:sldId id="462" r:id="rId64"/>
    <p:sldId id="439" r:id="rId65"/>
    <p:sldId id="434" r:id="rId66"/>
    <p:sldId id="435" r:id="rId67"/>
  </p:sldIdLst>
  <p:sldSz cx="12195175" cy="6858000"/>
  <p:notesSz cx="7099300" cy="10234613"/>
  <p:embeddedFontLst>
    <p:embeddedFont>
      <p:font typeface="Calibri" panose="020F0502020204030204" pitchFamily="34" charset="0"/>
      <p:regular r:id="rId70"/>
      <p:bold r:id="rId71"/>
      <p:italic r:id="rId72"/>
      <p:boldItalic r:id="rId73"/>
    </p:embeddedFont>
    <p:embeddedFont>
      <p:font typeface="Calibri Light" panose="020F0302020204030204" pitchFamily="34" charset="0"/>
      <p:regular r:id="rId74"/>
      <p:italic r:id="rId75"/>
    </p:embeddedFont>
    <p:embeddedFont>
      <p:font typeface="Verdana" panose="020B0604030504040204" pitchFamily="34" charset="0"/>
      <p:regular r:id="rId76"/>
      <p:bold r:id="rId77"/>
      <p:italic r:id="rId78"/>
      <p:boldItalic r:id="rId79"/>
    </p:embeddedFont>
  </p:embeddedFontLst>
  <p:defaultTextStyle>
    <a:defPPr>
      <a:defRPr lang="en-US"/>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44" autoAdjust="0"/>
    <p:restoredTop sz="89845" autoAdjust="0"/>
  </p:normalViewPr>
  <p:slideViewPr>
    <p:cSldViewPr>
      <p:cViewPr varScale="1">
        <p:scale>
          <a:sx n="74" d="100"/>
          <a:sy n="74" d="100"/>
        </p:scale>
        <p:origin x="450" y="66"/>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22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_rels/viewProps.xml.rels><?xml version="1.0" encoding="UTF-8" standalone="yes"?>
<Relationships xmlns="http://schemas.openxmlformats.org/package/2006/relationships"><Relationship Id="rId1"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EC9336C-0292-4222-9ACC-1AEBF41456FE}" type="slidenum">
              <a:rPr lang="en-GB" altLang="de-DE"/>
              <a:pPr/>
              <a:t>‹Nr.›</a:t>
            </a:fld>
            <a:endParaRPr lang="en-GB" altLang="de-DE"/>
          </a:p>
        </p:txBody>
      </p:sp>
    </p:spTree>
    <p:extLst>
      <p:ext uri="{BB962C8B-B14F-4D97-AF65-F5344CB8AC3E}">
        <p14:creationId xmlns:p14="http://schemas.microsoft.com/office/powerpoint/2010/main" val="192593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96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5261A0B-291D-4DB4-8211-E87B889C4020}" type="slidenum">
              <a:rPr lang="en-US" altLang="de-DE"/>
              <a:pPr/>
              <a:t>‹Nr.›</a:t>
            </a:fld>
            <a:endParaRPr lang="en-US" altLang="de-DE"/>
          </a:p>
        </p:txBody>
      </p:sp>
    </p:spTree>
    <p:extLst>
      <p:ext uri="{BB962C8B-B14F-4D97-AF65-F5344CB8AC3E}">
        <p14:creationId xmlns:p14="http://schemas.microsoft.com/office/powerpoint/2010/main" val="12956852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B2EDB15-5C30-46EE-BF39-FCFC6C8D4F7D}" type="slidenum">
              <a:rPr lang="en-US" altLang="de-DE" sz="1300"/>
              <a:pPr eaLnBrk="1" hangingPunct="1">
                <a:spcBef>
                  <a:spcPct val="0"/>
                </a:spcBef>
              </a:pPr>
              <a:t>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5999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B2EDB15-5C30-46EE-BF39-FCFC6C8D4F7D}" type="slidenum">
              <a:rPr lang="en-US" altLang="de-DE" sz="1300"/>
              <a:pPr eaLnBrk="1" hangingPunct="1">
                <a:spcBef>
                  <a:spcPct val="0"/>
                </a:spcBef>
              </a:pPr>
              <a:t>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5999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B2EDB15-5C30-46EE-BF39-FCFC6C8D4F7D}" type="slidenum">
              <a:rPr lang="en-US" altLang="de-DE" sz="1300"/>
              <a:pPr eaLnBrk="1" hangingPunct="1">
                <a:spcBef>
                  <a:spcPct val="0"/>
                </a:spcBef>
              </a:pPr>
              <a:t>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5999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BCC6A00-E9BB-4507-AA47-DD2AA723230A}" type="slidenum">
              <a:rPr lang="en-US" altLang="de-DE" sz="1300"/>
              <a:pPr eaLnBrk="1" hangingPunct="1">
                <a:spcBef>
                  <a:spcPct val="0"/>
                </a:spcBef>
              </a:pPr>
              <a:t>5</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94399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A234C5A-7B38-4145-B475-27C63F64D114}" type="slidenum">
              <a:rPr lang="en-US" altLang="de-DE" sz="1300"/>
              <a:pPr eaLnBrk="1" hangingPunct="1">
                <a:spcBef>
                  <a:spcPct val="0"/>
                </a:spcBef>
              </a:pPr>
              <a:t>6</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99193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240871C-0AE6-4CC6-8A8E-EEEF0C43E20A}" type="slidenum">
              <a:rPr lang="en-US" altLang="de-DE" sz="1300"/>
              <a:pPr eaLnBrk="1" hangingPunct="1">
                <a:spcBef>
                  <a:spcPct val="0"/>
                </a:spcBef>
              </a:pPr>
              <a:t>7</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29869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56C7588-35D7-4F58-AC1D-EFE6B8A60537}" type="slidenum">
              <a:rPr lang="en-US" altLang="de-DE" sz="1300"/>
              <a:pPr eaLnBrk="1" hangingPunct="1">
                <a:spcBef>
                  <a:spcPct val="0"/>
                </a:spcBef>
              </a:pPr>
              <a:t>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22516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E66AD7E-4526-453C-A090-750BA2E21467}" type="slidenum">
              <a:rPr lang="en-US" altLang="de-DE" sz="1300"/>
              <a:pPr eaLnBrk="1" hangingPunct="1">
                <a:spcBef>
                  <a:spcPct val="0"/>
                </a:spcBef>
              </a:pPr>
              <a:t>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7569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99544C-4DA5-497C-8D93-ED8A5878A0C4}" type="slidenum">
              <a:rPr lang="en-US" altLang="de-DE" sz="1300"/>
              <a:pPr eaLnBrk="1" hangingPunct="1">
                <a:spcBef>
                  <a:spcPct val="0"/>
                </a:spcBef>
              </a:pPr>
              <a:t>10</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25713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99544C-4DA5-497C-8D93-ED8A5878A0C4}" type="slidenum">
              <a:rPr lang="en-US" altLang="de-DE" sz="1300"/>
              <a:pPr eaLnBrk="1" hangingPunct="1">
                <a:spcBef>
                  <a:spcPct val="0"/>
                </a:spcBef>
              </a:pPr>
              <a:t>11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25713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D8FF5B8-7D05-4FA9-BA7E-52B2B1D0E122}" type="slidenum">
              <a:rPr lang="en-US" altLang="de-DE" sz="1300"/>
              <a:pPr eaLnBrk="1" hangingPunct="1">
                <a:spcBef>
                  <a:spcPct val="0"/>
                </a:spcBef>
              </a:pPr>
              <a:t>12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05831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5269FF2-10EE-47F3-BF4C-583C77A755F7}" type="slidenum">
              <a:rPr lang="en-US" altLang="de-DE" sz="1300"/>
              <a:pPr eaLnBrk="1" hangingPunct="1">
                <a:spcBef>
                  <a:spcPct val="0"/>
                </a:spcBef>
              </a:pPr>
              <a:t>13</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0828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535F01-EF4C-4415-82D2-E0382DB3491C}" type="slidenum">
              <a:rPr lang="en-US" altLang="de-DE" sz="1300"/>
              <a:pPr eaLnBrk="1" hangingPunct="1">
                <a:spcBef>
                  <a:spcPct val="0"/>
                </a:spcBef>
              </a:pPr>
              <a:t>14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31104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535F01-EF4C-4415-82D2-E0382DB3491C}" type="slidenum">
              <a:rPr lang="en-US" altLang="de-DE" sz="1300"/>
              <a:pPr eaLnBrk="1" hangingPunct="1">
                <a:spcBef>
                  <a:spcPct val="0"/>
                </a:spcBef>
              </a:pPr>
              <a:t>15</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31104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535F01-EF4C-4415-82D2-E0382DB3491C}" type="slidenum">
              <a:rPr lang="en-US" altLang="de-DE" sz="1300"/>
              <a:pPr eaLnBrk="1" hangingPunct="1">
                <a:spcBef>
                  <a:spcPct val="0"/>
                </a:spcBef>
              </a:pPr>
              <a:t>16</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31104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363A5BD-2596-4C25-93D5-F1139028754B}" type="slidenum">
              <a:rPr lang="en-US" altLang="de-DE" sz="1300"/>
              <a:pPr eaLnBrk="1" hangingPunct="1">
                <a:spcBef>
                  <a:spcPct val="0"/>
                </a:spcBef>
              </a:pPr>
              <a:t>17</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20029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07FB3FC-9AF6-4901-8648-EA634A78A96E}" type="slidenum">
              <a:rPr lang="en-US" altLang="de-DE" sz="1300"/>
              <a:pPr eaLnBrk="1" hangingPunct="1">
                <a:spcBef>
                  <a:spcPct val="0"/>
                </a:spcBef>
              </a:pPr>
              <a:t>18</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87095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609EAC-0EA7-4A64-B8B6-976A51BF5647}" type="slidenum">
              <a:rPr lang="en-US" altLang="de-DE" sz="1300"/>
              <a:pPr eaLnBrk="1" hangingPunct="1">
                <a:spcBef>
                  <a:spcPct val="0"/>
                </a:spcBef>
              </a:pPr>
              <a:t>19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39683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609EAC-0EA7-4A64-B8B6-976A51BF5647}" type="slidenum">
              <a:rPr lang="en-US" altLang="de-DE" sz="1300"/>
              <a:pPr eaLnBrk="1" hangingPunct="1">
                <a:spcBef>
                  <a:spcPct val="0"/>
                </a:spcBef>
              </a:pPr>
              <a:t>20</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39683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609EAC-0EA7-4A64-B8B6-976A51BF5647}" type="slidenum">
              <a:rPr lang="en-US" altLang="de-DE" sz="1300"/>
              <a:pPr eaLnBrk="1" hangingPunct="1">
                <a:spcBef>
                  <a:spcPct val="0"/>
                </a:spcBef>
              </a:pPr>
              <a:t>21</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39683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3E521A2-C2FA-44D7-BE95-EAE78B8CBE3C}" type="slidenum">
              <a:rPr lang="en-US" altLang="de-DE" sz="1300"/>
              <a:pPr eaLnBrk="1" hangingPunct="1">
                <a:spcBef>
                  <a:spcPct val="0"/>
                </a:spcBef>
              </a:pPr>
              <a:t>22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01179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575EE50-16F9-48EC-BD12-22E0D9E4C871}" type="slidenum">
              <a:rPr lang="en-US" altLang="de-DE" sz="1300"/>
              <a:pPr eaLnBrk="1" hangingPunct="1">
                <a:spcBef>
                  <a:spcPct val="0"/>
                </a:spcBef>
              </a:pPr>
              <a:t>23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43184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F8D4785-50FF-4A64-941E-BEE8794480E9}" type="slidenum">
              <a:rPr lang="en-US" altLang="de-DE" sz="1300"/>
              <a:pPr eaLnBrk="1" hangingPunct="1">
                <a:spcBef>
                  <a:spcPct val="0"/>
                </a:spcBef>
              </a:pPr>
              <a:t>24</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091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F8D4785-50FF-4A64-941E-BEE8794480E9}" type="slidenum">
              <a:rPr lang="en-US" altLang="de-DE" sz="1300"/>
              <a:pPr eaLnBrk="1" hangingPunct="1">
                <a:spcBef>
                  <a:spcPct val="0"/>
                </a:spcBef>
              </a:pPr>
              <a:t>25</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091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F8D4785-50FF-4A64-941E-BEE8794480E9}" type="slidenum">
              <a:rPr lang="en-US" altLang="de-DE" sz="1300"/>
              <a:pPr eaLnBrk="1" hangingPunct="1">
                <a:spcBef>
                  <a:spcPct val="0"/>
                </a:spcBef>
              </a:pPr>
              <a:t>26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091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F8D4785-50FF-4A64-941E-BEE8794480E9}" type="slidenum">
              <a:rPr lang="en-US" altLang="de-DE" sz="1300"/>
              <a:pPr eaLnBrk="1" hangingPunct="1">
                <a:spcBef>
                  <a:spcPct val="0"/>
                </a:spcBef>
              </a:pPr>
              <a:t>27</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091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DD96CC0-915A-4889-909F-1E74AC6C88DF}" type="slidenum">
              <a:rPr lang="en-US" altLang="de-DE" sz="1300"/>
              <a:pPr eaLnBrk="1" hangingPunct="1">
                <a:spcBef>
                  <a:spcPct val="0"/>
                </a:spcBef>
              </a:pPr>
              <a:t>28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8942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DD96CC0-915A-4889-909F-1E74AC6C88DF}" type="slidenum">
              <a:rPr lang="en-US" altLang="de-DE" sz="1300"/>
              <a:pPr eaLnBrk="1" hangingPunct="1">
                <a:spcBef>
                  <a:spcPct val="0"/>
                </a:spcBef>
              </a:pPr>
              <a:t>29</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89425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DD96CC0-915A-4889-909F-1E74AC6C88DF}" type="slidenum">
              <a:rPr lang="en-US" altLang="de-DE" sz="1300"/>
              <a:pPr eaLnBrk="1" hangingPunct="1">
                <a:spcBef>
                  <a:spcPct val="0"/>
                </a:spcBef>
              </a:pPr>
              <a:t>30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8942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DD96CC0-915A-4889-909F-1E74AC6C88DF}" type="slidenum">
              <a:rPr lang="en-US" altLang="de-DE" sz="1300"/>
              <a:pPr eaLnBrk="1" hangingPunct="1">
                <a:spcBef>
                  <a:spcPct val="0"/>
                </a:spcBef>
              </a:pPr>
              <a:t>31</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8942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0BD9C44-CF10-4F1D-951D-198F7AA52C06}" type="slidenum">
              <a:rPr lang="en-US" altLang="de-DE" sz="1300"/>
              <a:pPr eaLnBrk="1" hangingPunct="1">
                <a:spcBef>
                  <a:spcPct val="0"/>
                </a:spcBef>
              </a:pPr>
              <a:t>32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06079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994B45D-0456-402C-875C-F3DE0E8EC9DD}" type="slidenum">
              <a:rPr lang="en-US" altLang="de-DE" sz="1300"/>
              <a:pPr eaLnBrk="1" hangingPunct="1">
                <a:spcBef>
                  <a:spcPct val="0"/>
                </a:spcBef>
              </a:pPr>
              <a:t>33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570797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ED86BE0-FE1C-4D0B-95A1-A0C4D941370A}" type="slidenum">
              <a:rPr lang="en-US" altLang="de-DE" sz="1300"/>
              <a:pPr eaLnBrk="1" hangingPunct="1">
                <a:spcBef>
                  <a:spcPct val="0"/>
                </a:spcBef>
              </a:pPr>
              <a:t>34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5595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077C39-1797-43DC-AFE9-B1E58C64086D}" type="slidenum">
              <a:rPr lang="en-US" altLang="de-DE" sz="1300"/>
              <a:pPr eaLnBrk="1" hangingPunct="1">
                <a:spcBef>
                  <a:spcPct val="0"/>
                </a:spcBef>
              </a:pPr>
              <a:t>35</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31391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E0FB2D5-5D7D-4F4D-9AA4-FACE6862330B}" type="slidenum">
              <a:rPr lang="en-US" altLang="de-DE" sz="1300"/>
              <a:pPr eaLnBrk="1" hangingPunct="1">
                <a:spcBef>
                  <a:spcPct val="0"/>
                </a:spcBef>
              </a:pPr>
              <a:t>36</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78857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2271DB9-BEE6-432F-AE78-7B8FFA757380}" type="slidenum">
              <a:rPr lang="en-US" altLang="de-DE" sz="1300"/>
              <a:pPr eaLnBrk="1" hangingPunct="1">
                <a:spcBef>
                  <a:spcPct val="0"/>
                </a:spcBef>
              </a:pPr>
              <a:t>37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611794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4D3ADC4-C81F-499B-9AE5-43E8C0FB2A78}"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758980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E729B10-A60C-4811-BEE5-DF398FF14AD4}" type="slidenum">
              <a:rPr lang="en-US" altLang="de-DE" sz="1300"/>
              <a:pPr eaLnBrk="1" hangingPunct="1">
                <a:spcBef>
                  <a:spcPct val="0"/>
                </a:spcBef>
              </a:pPr>
              <a:t>39</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255736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CEA08F7-7162-4B46-98EA-D0B6734A6350}" type="slidenum">
              <a:rPr lang="en-US" altLang="de-DE" sz="1300"/>
              <a:pPr eaLnBrk="1" hangingPunct="1">
                <a:spcBef>
                  <a:spcPct val="0"/>
                </a:spcBef>
              </a:pPr>
              <a:t>40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51643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52C9AC3-21EE-4BBF-9F93-E37369072C5F}" type="slidenum">
              <a:rPr lang="en-US" altLang="de-DE" sz="1300"/>
              <a:pPr eaLnBrk="1" hangingPunct="1">
                <a:spcBef>
                  <a:spcPct val="0"/>
                </a:spcBef>
              </a:pPr>
              <a:t>41</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9171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F9A3E4-F989-4192-A5E1-59E60F913E0B}" type="slidenum">
              <a:rPr lang="en-US" altLang="de-DE" sz="1300"/>
              <a:pPr eaLnBrk="1" hangingPunct="1">
                <a:spcBef>
                  <a:spcPct val="0"/>
                </a:spcBef>
              </a:pPr>
              <a:t>42</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97917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F9A3E4-F989-4192-A5E1-59E60F913E0B}" type="slidenum">
              <a:rPr lang="en-US" altLang="de-DE" sz="1300"/>
              <a:pPr eaLnBrk="1" hangingPunct="1">
                <a:spcBef>
                  <a:spcPct val="0"/>
                </a:spcBef>
              </a:pPr>
              <a:t>43</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979172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F9A3E4-F989-4192-A5E1-59E60F913E0B}" type="slidenum">
              <a:rPr lang="en-US" altLang="de-DE" sz="1300"/>
              <a:pPr eaLnBrk="1" hangingPunct="1">
                <a:spcBef>
                  <a:spcPct val="0"/>
                </a:spcBef>
              </a:pPr>
              <a:t>44</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979172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F9A3E4-F989-4192-A5E1-59E60F913E0B}" type="slidenum">
              <a:rPr lang="en-US" altLang="de-DE" sz="1300"/>
              <a:pPr eaLnBrk="1" hangingPunct="1">
                <a:spcBef>
                  <a:spcPct val="0"/>
                </a:spcBef>
              </a:pPr>
              <a:t>45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979172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E7F1BF6-24F9-4B68-B860-62107711CDA5}" type="slidenum">
              <a:rPr lang="en-US" altLang="de-DE" sz="1300"/>
              <a:pPr eaLnBrk="1" hangingPunct="1">
                <a:spcBef>
                  <a:spcPct val="0"/>
                </a:spcBef>
              </a:pPr>
              <a:t>46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967103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0D21455-FD59-48D9-9213-A1831E1F568C}" type="slidenum">
              <a:rPr lang="en-US" altLang="de-DE" sz="1300"/>
              <a:pPr eaLnBrk="1" hangingPunct="1">
                <a:spcBef>
                  <a:spcPct val="0"/>
                </a:spcBef>
              </a:pPr>
              <a:t>47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49830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8539A35-7F76-4897-9D05-5476BFF85087}" type="slidenum">
              <a:rPr lang="en-US" altLang="de-DE" sz="1300"/>
              <a:pPr eaLnBrk="1" hangingPunct="1">
                <a:spcBef>
                  <a:spcPct val="0"/>
                </a:spcBef>
              </a:pPr>
              <a:t>48</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55690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012ABF3-3295-4106-BCE1-488144C5D12D}" type="slidenum">
              <a:rPr lang="en-US" altLang="de-DE" sz="1300"/>
              <a:pPr eaLnBrk="1" hangingPunct="1">
                <a:spcBef>
                  <a:spcPct val="0"/>
                </a:spcBef>
              </a:pPr>
              <a:t>49</a:t>
            </a:fld>
            <a:endParaRPr lang="en-US" altLang="de-DE" sz="1300"/>
          </a:p>
        </p:txBody>
      </p:sp>
      <p:sp>
        <p:nvSpPr>
          <p:cNvPr id="119811" name="Rectangle 1026"/>
          <p:cNvSpPr>
            <a:spLocks noGrp="1" noRot="1" noChangeAspect="1" noChangeArrowheads="1" noTextEdit="1"/>
          </p:cNvSpPr>
          <p:nvPr>
            <p:ph type="sldImg"/>
          </p:nvPr>
        </p:nvSpPr>
        <p:spPr>
          <a:xfrm>
            <a:off x="138113" y="768350"/>
            <a:ext cx="6823075" cy="3836988"/>
          </a:xfrm>
          <a:ln/>
        </p:spPr>
      </p:sp>
      <p:sp>
        <p:nvSpPr>
          <p:cNvPr id="1198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94413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4D4A7FB-6104-4495-BE39-4E8470816B80}" type="slidenum">
              <a:rPr lang="en-US" altLang="de-DE" sz="1300"/>
              <a:pPr eaLnBrk="1" hangingPunct="1">
                <a:spcBef>
                  <a:spcPct val="0"/>
                </a:spcBef>
              </a:pPr>
              <a:t>50</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20871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80E9415-4B8A-4FCE-BD35-61AF46BFB7FB}" type="slidenum">
              <a:rPr lang="en-US" altLang="de-DE" sz="1300"/>
              <a:pPr eaLnBrk="1" hangingPunct="1">
                <a:spcBef>
                  <a:spcPct val="0"/>
                </a:spcBef>
              </a:pPr>
              <a:t>51</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989734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8DD8A3E-FE5B-44AD-8CEB-B2DBEC59EA55}" type="slidenum">
              <a:rPr lang="en-US" altLang="de-DE" sz="1300"/>
              <a:pPr eaLnBrk="1" hangingPunct="1">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278798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B8BB463-B192-4B51-AA37-5DEE2498A55B}" type="slidenum">
              <a:rPr lang="en-US" altLang="de-DE" sz="1300"/>
              <a:pPr eaLnBrk="1" hangingPunct="1">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83496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B4F6C91-9A8E-4375-BA17-A8A6CE1B1A60}" type="slidenum">
              <a:rPr lang="en-US" altLang="de-DE" sz="1300"/>
              <a:pPr eaLnBrk="1" hangingPunct="1">
                <a:spcBef>
                  <a:spcPct val="0"/>
                </a:spcBef>
              </a:pPr>
              <a:t>54</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483876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71053E8-7CC1-4C8A-BE48-5B2C598B5D40}" type="slidenum">
              <a:rPr lang="en-US" altLang="de-DE" sz="1300"/>
              <a:pPr eaLnBrk="1" hangingPunct="1">
                <a:spcBef>
                  <a:spcPct val="0"/>
                </a:spcBef>
              </a:pPr>
              <a:t>55</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93346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362C12E-3E16-4B17-8417-68CDB8C6AB68}" type="slidenum">
              <a:rPr lang="en-US" altLang="de-DE" sz="1300"/>
              <a:pPr eaLnBrk="1" hangingPunct="1">
                <a:spcBef>
                  <a:spcPct val="0"/>
                </a:spcBef>
              </a:pPr>
              <a:t>56</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927237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CE8404D-2AB2-44BA-826A-70507B8A01CD}" type="slidenum">
              <a:rPr lang="en-US" altLang="de-DE" sz="1300"/>
              <a:pPr eaLnBrk="1" hangingPunct="1">
                <a:spcBef>
                  <a:spcPct val="0"/>
                </a:spcBef>
              </a:pPr>
              <a:t>57</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784563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CE8404D-2AB2-44BA-826A-70507B8A01CD}" type="slidenum">
              <a:rPr lang="en-US" altLang="de-DE" sz="1300"/>
              <a:pPr eaLnBrk="1" hangingPunct="1">
                <a:spcBef>
                  <a:spcPct val="0"/>
                </a:spcBef>
              </a:pPr>
              <a:t>58</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784563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CE8404D-2AB2-44BA-826A-70507B8A01CD}" type="slidenum">
              <a:rPr lang="en-US" altLang="de-DE" sz="1300"/>
              <a:pPr eaLnBrk="1" hangingPunct="1">
                <a:spcBef>
                  <a:spcPct val="0"/>
                </a:spcBef>
              </a:pPr>
              <a:t>59</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784563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B40B98C-5734-4678-A7C5-FA960ED016E7}" type="slidenum">
              <a:rPr lang="en-US" altLang="de-DE" sz="1300"/>
              <a:pPr eaLnBrk="1" hangingPunct="1">
                <a:spcBef>
                  <a:spcPct val="0"/>
                </a:spcBef>
              </a:pPr>
              <a:t>60</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447806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B40B98C-5734-4678-A7C5-FA960ED016E7}" type="slidenum">
              <a:rPr lang="en-US" altLang="de-DE" sz="1300"/>
              <a:pPr eaLnBrk="1" hangingPunct="1">
                <a:spcBef>
                  <a:spcPct val="0"/>
                </a:spcBef>
              </a:pPr>
              <a:t>61</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447806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6771B6-16E0-4ED8-9C65-DAF321A1E759}" type="slidenum">
              <a:rPr lang="en-US" altLang="de-DE" sz="1300"/>
              <a:pPr eaLnBrk="1" hangingPunct="1">
                <a:spcBef>
                  <a:spcPct val="0"/>
                </a:spcBef>
              </a:pPr>
              <a:t>62</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93363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6771B6-16E0-4ED8-9C65-DAF321A1E759}" type="slidenum">
              <a:rPr lang="en-US" altLang="de-DE" sz="1300"/>
              <a:pPr eaLnBrk="1" hangingPunct="1">
                <a:spcBef>
                  <a:spcPct val="0"/>
                </a:spcBef>
              </a:pPr>
              <a:t>63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93363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132AA45-533C-4582-885A-3BFD75AB05C5}" type="slidenum">
              <a:rPr lang="en-US" altLang="de-DE" sz="1300"/>
              <a:pPr eaLnBrk="1" hangingPunct="1">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942528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E9E7E30-865D-4D53-BA89-767BCBEEBB55}" type="slidenum">
              <a:rPr lang="en-US" altLang="de-DE" sz="1300"/>
              <a:pPr eaLnBrk="1" hangingPunct="1">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28929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Metakognitivní trénink 1 – Jak Si Vysvětlujeme Události: Obviňování A Připisování Zásluh</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Metakognitivní trénink 1 – Jak Si Vysvětlujeme Události: Obviňování A Připisování Zásluh</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Metakognitivní trénink 1 – Jak Si Vysvětlujeme Události: Obviňování A Připisování Zásluh</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4.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1 A – </a:t>
            </a:r>
            <a:r>
              <a:rPr lang="en-US" altLang="ko-KR" dirty="0" err="1">
                <a:latin typeface="+mn-lt"/>
                <a:ea typeface="+mn-ea"/>
                <a:cs typeface="+mn-cs"/>
              </a:rPr>
              <a:t>Jak</a:t>
            </a:r>
            <a:r>
              <a:rPr lang="en-US" altLang="ko-KR" dirty="0">
                <a:latin typeface="+mn-lt"/>
                <a:ea typeface="+mn-ea"/>
                <a:cs typeface="+mn-cs"/>
              </a:rPr>
              <a:t> Si </a:t>
            </a:r>
            <a:r>
              <a:rPr lang="en-US" altLang="ko-KR" dirty="0" err="1">
                <a:latin typeface="+mn-lt"/>
                <a:ea typeface="+mn-ea"/>
                <a:cs typeface="+mn-cs"/>
              </a:rPr>
              <a:t>Vysvětlujeme</a:t>
            </a:r>
            <a:r>
              <a:rPr lang="en-US" altLang="ko-KR" dirty="0">
                <a:latin typeface="+mn-lt"/>
                <a:ea typeface="+mn-ea"/>
                <a:cs typeface="+mn-cs"/>
              </a:rPr>
              <a:t> </a:t>
            </a:r>
            <a:r>
              <a:rPr lang="en-US" altLang="ko-KR" dirty="0" err="1">
                <a:latin typeface="+mn-lt"/>
                <a:ea typeface="+mn-ea"/>
                <a:cs typeface="+mn-cs"/>
              </a:rPr>
              <a:t>Události</a:t>
            </a:r>
            <a:r>
              <a:rPr lang="en-US" altLang="ko-KR" dirty="0">
                <a:latin typeface="+mn-lt"/>
                <a:ea typeface="+mn-ea"/>
                <a:cs typeface="+mn-cs"/>
              </a:rPr>
              <a:t>: </a:t>
            </a:r>
            <a:r>
              <a:rPr lang="en-US" altLang="ko-KR" dirty="0" err="1">
                <a:latin typeface="+mn-lt"/>
                <a:ea typeface="+mn-ea"/>
                <a:cs typeface="+mn-cs"/>
              </a:rPr>
              <a:t>Obviňování</a:t>
            </a:r>
            <a:r>
              <a:rPr lang="en-US" altLang="ko-KR" dirty="0">
                <a:latin typeface="+mn-lt"/>
                <a:ea typeface="+mn-ea"/>
                <a:cs typeface="+mn-cs"/>
              </a:rPr>
              <a:t> A </a:t>
            </a:r>
            <a:r>
              <a:rPr lang="en-US" altLang="ko-KR" dirty="0" err="1">
                <a:latin typeface="+mn-lt"/>
                <a:ea typeface="+mn-ea"/>
                <a:cs typeface="+mn-cs"/>
              </a:rPr>
              <a:t>Připisování</a:t>
            </a:r>
            <a:r>
              <a:rPr lang="en-US" altLang="ko-KR" dirty="0">
                <a:latin typeface="+mn-lt"/>
                <a:ea typeface="+mn-ea"/>
                <a:cs typeface="+mn-cs"/>
              </a:rPr>
              <a:t> </a:t>
            </a:r>
            <a:r>
              <a:rPr lang="en-US" altLang="ko-KR" dirty="0" err="1">
                <a:latin typeface="+mn-lt"/>
                <a:ea typeface="+mn-ea"/>
                <a:cs typeface="+mn-cs"/>
              </a:rPr>
              <a:t>Zásluh</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71838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Si </a:t>
            </a:r>
            <a:r>
              <a:rPr lang="en-US" sz="3600" dirty="0" err="1">
                <a:solidFill>
                  <a:srgbClr val="004992"/>
                </a:solidFill>
                <a:latin typeface="+mn-lt"/>
                <a:ea typeface="+mn-ea"/>
                <a:cs typeface="+mn-cs"/>
              </a:rPr>
              <a:t>Vysvětlujeme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Události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Obviňování</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Připisování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Zásluh</a:t>
            </a:r>
            <a:endParaRPr lang="en-US" sz="3600" dirty="0">
              <a:solidFill>
                <a:srgbClr val="004992"/>
              </a:solidFill>
              <a:latin typeface="+mn-lt"/>
              <a:ea typeface="+mn-ea"/>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cs-CZ" altLang="de-DE" sz="2400" dirty="0">
                <a:solidFill>
                  <a:srgbClr val="333333"/>
                </a:solidFill>
              </a:rPr>
              <a:t>Vysvětlování událostí </a:t>
            </a:r>
            <a:r>
              <a:rPr lang="en-US" altLang="de-DE" sz="2400" dirty="0">
                <a:solidFill>
                  <a:srgbClr val="333333"/>
                </a:solidFill>
              </a:rPr>
              <a:t>= </a:t>
            </a:r>
            <a:r>
              <a:rPr lang="cs-CZ" altLang="de-DE" sz="2400" dirty="0">
                <a:solidFill>
                  <a:srgbClr val="333333"/>
                </a:solidFill>
              </a:rPr>
              <a:t>vyvozování závěrů ohledně toho, jaké jsou příčiny určité události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hledání viníka či připisování zásluh</a:t>
            </a:r>
            <a:r>
              <a:rPr lang="en-US" altLang="de-DE" sz="2400" dirty="0">
                <a:solidFill>
                  <a:srgbClr val="333333"/>
                </a:solidFill>
              </a:rPr>
              <a:t>)</a:t>
            </a:r>
            <a:r>
              <a:rPr lang="cs-CZ"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Si </a:t>
            </a:r>
            <a:r>
              <a:rPr lang="en-US" sz="3600" dirty="0" err="1">
                <a:solidFill>
                  <a:srgbClr val="004992"/>
                </a:solidFill>
                <a:latin typeface="+mn-lt"/>
                <a:ea typeface="+mn-ea"/>
                <a:cs typeface="+mn-cs"/>
              </a:rPr>
              <a:t>Vysvětlujeme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Události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Obviňování</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Připisování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Zásluh</a:t>
            </a:r>
            <a:endParaRPr lang="en-US" sz="3600" dirty="0">
              <a:solidFill>
                <a:srgbClr val="004992"/>
              </a:solidFill>
              <a:latin typeface="+mn-lt"/>
              <a:ea typeface="+mn-ea"/>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cs-CZ" altLang="de-DE" sz="2400" dirty="0">
                <a:solidFill>
                  <a:srgbClr val="333333"/>
                </a:solidFill>
              </a:rPr>
              <a:t>Vysvětlování událostí </a:t>
            </a:r>
            <a:r>
              <a:rPr lang="en-US" altLang="de-DE" sz="2400" dirty="0">
                <a:solidFill>
                  <a:srgbClr val="333333"/>
                </a:solidFill>
              </a:rPr>
              <a:t>= </a:t>
            </a:r>
            <a:r>
              <a:rPr lang="cs-CZ" altLang="de-DE" sz="2400" dirty="0">
                <a:solidFill>
                  <a:srgbClr val="333333"/>
                </a:solidFill>
              </a:rPr>
              <a:t>vyvozování závěrů ohledně toho, jaké jsou příčiny určité události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hledání viníka či připisování zásluh</a:t>
            </a:r>
            <a:r>
              <a:rPr lang="en-US" altLang="de-DE" sz="2400" dirty="0">
                <a:solidFill>
                  <a:srgbClr val="333333"/>
                </a:solidFill>
              </a:rPr>
              <a:t>)</a:t>
            </a:r>
            <a:r>
              <a:rPr lang="cs-CZ" altLang="de-DE" sz="2400" dirty="0">
                <a:solidFill>
                  <a:srgbClr val="333333"/>
                </a:solidFill>
              </a:rPr>
              <a:t>.</a:t>
            </a:r>
          </a:p>
          <a:p>
            <a:pPr lvl="0" defTabSz="914377"/>
            <a:r>
              <a:rPr lang="cs-CZ" altLang="de-DE" sz="2400" dirty="0">
                <a:solidFill>
                  <a:srgbClr val="333333"/>
                </a:solidFill>
              </a:rPr>
              <a:t>Často přehlížíme možnost, že stejná událost může mít řadu různých </a:t>
            </a:r>
            <a:r>
              <a:rPr lang="cs-CZ" altLang="de-DE" sz="2400">
                <a:solidFill>
                  <a:srgbClr val="333333"/>
                </a:solidFill>
              </a:rPr>
              <a:t>příčin.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257465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Si </a:t>
            </a:r>
            <a:r>
              <a:rPr lang="en-US" sz="3600" dirty="0" err="1">
                <a:solidFill>
                  <a:srgbClr val="004992"/>
                </a:solidFill>
                <a:latin typeface="+mn-lt"/>
                <a:ea typeface="+mn-ea"/>
                <a:cs typeface="+mn-cs"/>
              </a:rPr>
              <a:t>Vysvětlujeme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Události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Obviňování</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Připisování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Zásluh</a:t>
            </a:r>
            <a:endParaRPr lang="en-US" sz="3600" dirty="0">
              <a:solidFill>
                <a:srgbClr val="004992"/>
              </a:solidFill>
              <a:latin typeface="+mn-lt"/>
              <a:ea typeface="+mn-ea"/>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cs-CZ" altLang="de-DE" sz="2400" dirty="0">
                <a:solidFill>
                  <a:srgbClr val="333333"/>
                </a:solidFill>
              </a:rPr>
              <a:t>Vysvětlování událostí </a:t>
            </a:r>
            <a:r>
              <a:rPr lang="en-US" altLang="de-DE" sz="2400" dirty="0">
                <a:solidFill>
                  <a:srgbClr val="333333"/>
                </a:solidFill>
              </a:rPr>
              <a:t>= </a:t>
            </a:r>
            <a:r>
              <a:rPr lang="cs-CZ" altLang="de-DE" sz="2400" dirty="0">
                <a:solidFill>
                  <a:srgbClr val="333333"/>
                </a:solidFill>
              </a:rPr>
              <a:t>vyvozování závěrů ohledně toho, jaké jsou příčiny určité události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hledání viníka či připisování zásluh</a:t>
            </a:r>
            <a:r>
              <a:rPr lang="en-US" altLang="de-DE" sz="2400" dirty="0">
                <a:solidFill>
                  <a:srgbClr val="333333"/>
                </a:solidFill>
              </a:rPr>
              <a:t>)</a:t>
            </a:r>
            <a:r>
              <a:rPr lang="cs-CZ" altLang="de-DE" sz="2400" dirty="0">
                <a:solidFill>
                  <a:srgbClr val="333333"/>
                </a:solidFill>
              </a:rPr>
              <a:t>.</a:t>
            </a:r>
          </a:p>
          <a:p>
            <a:pPr lvl="0" defTabSz="914377"/>
            <a:r>
              <a:rPr lang="cs-CZ" altLang="de-DE" sz="2400" dirty="0">
                <a:solidFill>
                  <a:srgbClr val="333333"/>
                </a:solidFill>
              </a:rPr>
              <a:t>Často přehlížíme možnost, že stejná událost může mít řadu různých příčin.</a:t>
            </a:r>
            <a:endParaRPr lang="en-US" altLang="de-DE" sz="2400" dirty="0">
              <a:solidFill>
                <a:srgbClr val="333333"/>
              </a:solidFill>
            </a:endParaRPr>
          </a:p>
          <a:p>
            <a:pPr lvl="0" defTabSz="914377"/>
            <a:endParaRPr lang="cs-CZ" altLang="de-DE" sz="2400" dirty="0">
              <a:solidFill>
                <a:srgbClr val="333333"/>
              </a:solidFill>
            </a:endParaRPr>
          </a:p>
          <a:p>
            <a:pPr lvl="0" defTabSz="914400" fontAlgn="base"/>
            <a:r>
              <a:rPr lang="cs-CZ" altLang="de-DE" sz="2400" b="1" dirty="0">
                <a:solidFill>
                  <a:srgbClr val="004992"/>
                </a:solidFill>
              </a:rPr>
              <a:t>Jaké příčiny mohly přispět k následující situaci?</a:t>
            </a:r>
            <a:endParaRPr lang="en-US" altLang="de-DE" sz="2400" b="1" dirty="0">
              <a:solidFill>
                <a:srgbClr val="004992"/>
              </a:solidFill>
            </a:endParaRPr>
          </a:p>
          <a:p>
            <a:pPr lvl="0" defTabSz="914400" fontAlgn="base"/>
            <a:r>
              <a:rPr lang="cs-CZ" altLang="de-DE" sz="2400" dirty="0">
                <a:solidFill>
                  <a:srgbClr val="333333"/>
                </a:solidFill>
              </a:rPr>
              <a:t>Domluvili jste si schůzku s přítelkyní, ale ona na ni nepřišla.</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059156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Vysvětlení</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Proč vaše přítelkyně na schůzku nepřišla?</a:t>
            </a:r>
          </a:p>
          <a:p>
            <a:pPr lvl="0" defTabSz="914400" fontAlgn="base"/>
            <a:r>
              <a:rPr lang="cs-CZ" altLang="de-DE" sz="2400" dirty="0">
                <a:solidFill>
                  <a:srgbClr val="004992"/>
                </a:solidFill>
              </a:rPr>
              <a:t>Možné příčiny jejího chování</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cs-CZ" altLang="de-DE" sz="2400" dirty="0">
                <a:solidFill>
                  <a:srgbClr val="333333"/>
                </a:solidFill>
              </a:rPr>
              <a:t>Proč vaše přítelkyně na schůzku nepřišla?</a:t>
            </a:r>
          </a:p>
          <a:p>
            <a:pPr lvl="0" defTabSz="914400" fontAlgn="base"/>
            <a:r>
              <a:rPr lang="cs-CZ" altLang="de-DE" sz="2400" dirty="0">
                <a:solidFill>
                  <a:srgbClr val="004992"/>
                </a:solidFill>
              </a:rPr>
              <a:t>Možné příčiny jejího chování</a:t>
            </a:r>
            <a:r>
              <a:rPr lang="en-CA" altLang="de-DE" sz="2400" dirty="0">
                <a:solidFill>
                  <a:srgbClr val="004992"/>
                </a:solidFill>
              </a:rPr>
              <a:t>…</a:t>
            </a:r>
          </a:p>
          <a:p>
            <a:pPr marL="342900" lvl="0" indent="-342900" defTabSz="914400" fontAlgn="base">
              <a:buClr>
                <a:srgbClr val="333333"/>
              </a:buClr>
              <a:buFont typeface="WingDings"/>
              <a:buChar char=""/>
            </a:pPr>
            <a:r>
              <a:rPr lang="cs-CZ" altLang="de-DE" sz="2400" dirty="0">
                <a:solidFill>
                  <a:srgbClr val="333333"/>
                </a:solidFill>
              </a:rPr>
              <a:t>Nejsem pro ni důležitý. Někomu jinému by to neudělala.</a:t>
            </a:r>
            <a:endParaRPr lang="en-CA"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Je roztržitá – prostě zapomněla, kolik je hodin.</a:t>
            </a:r>
          </a:p>
          <a:p>
            <a:pPr marL="342900" lvl="0" indent="-342900" defTabSz="914400" fontAlgn="base">
              <a:buClr>
                <a:srgbClr val="333333"/>
              </a:buClr>
              <a:buFont typeface="WingDings"/>
              <a:buChar char=""/>
            </a:pPr>
            <a:r>
              <a:rPr lang="cs-CZ" altLang="de-DE" sz="2400" dirty="0">
                <a:solidFill>
                  <a:srgbClr val="333333"/>
                </a:solidFill>
              </a:rPr>
              <a:t>Pokazilo se jí auto a nemohla přijet</a:t>
            </a:r>
            <a:r>
              <a:rPr lang="en-CA" altLang="de-DE" sz="2400" dirty="0">
                <a:solidFill>
                  <a:srgbClr val="333333"/>
                </a:solidFill>
              </a:rPr>
              <a:t>.</a:t>
            </a:r>
            <a:endParaRPr lang="en-CA"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Vysvětlení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Vysvětlení</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Proč vaše přítelkyně na schůzku nepřišla?</a:t>
            </a:r>
          </a:p>
          <a:p>
            <a:pPr lvl="0" defTabSz="914400" fontAlgn="base"/>
            <a:r>
              <a:rPr lang="cs-CZ" altLang="de-DE" sz="2400" dirty="0">
                <a:solidFill>
                  <a:srgbClr val="004992"/>
                </a:solidFill>
              </a:rPr>
              <a:t>Možné příčiny jejího chování</a:t>
            </a:r>
            <a:r>
              <a:rPr lang="en-CA" altLang="de-DE" sz="2400" dirty="0">
                <a:solidFill>
                  <a:srgbClr val="004992"/>
                </a:solidFill>
              </a:rPr>
              <a:t>…</a:t>
            </a:r>
          </a:p>
          <a:p>
            <a:pPr lvl="0" defTabSz="914400" fontAlgn="base"/>
            <a:r>
              <a:rPr lang="cs-CZ" altLang="de-DE" sz="2400" dirty="0">
                <a:solidFill>
                  <a:srgbClr val="004992"/>
                </a:solidFill>
              </a:rPr>
              <a:t>Může za to:</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1722877551"/>
              </p:ext>
            </p:extLst>
          </p:nvPr>
        </p:nvGraphicFramePr>
        <p:xfrm>
          <a:off x="408955" y="4023352"/>
          <a:ext cx="11376000" cy="22859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...já sám/sama</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Nejsem</a:t>
                      </a:r>
                      <a:r>
                        <a:rPr kumimoji="0" lang="en-US" sz="2400" b="0" i="0" u="none" strike="noStrike" cap="none" normalizeH="0" baseline="0" dirty="0">
                          <a:ln>
                            <a:noFill/>
                          </a:ln>
                          <a:solidFill>
                            <a:srgbClr val="333333"/>
                          </a:solidFill>
                          <a:effectLst/>
                          <a:latin typeface="+mj-lt"/>
                          <a:cs typeface="Times New Roman" pitchFamily="18" charset="0"/>
                        </a:rPr>
                        <a:t> pro </a:t>
                      </a:r>
                      <a:r>
                        <a:rPr kumimoji="0" lang="en-US" sz="2400" b="0" i="0" u="none" strike="noStrike" cap="none" normalizeH="0" baseline="0" dirty="0" err="1">
                          <a:ln>
                            <a:noFill/>
                          </a:ln>
                          <a:solidFill>
                            <a:srgbClr val="333333"/>
                          </a:solidFill>
                          <a:effectLst/>
                          <a:latin typeface="+mj-lt"/>
                          <a:cs typeface="Times New Roman" pitchFamily="18" charset="0"/>
                        </a:rPr>
                        <a:t>ni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důležitý</a:t>
                      </a:r>
                      <a:r>
                        <a:rPr kumimoji="0" lang="en-US" sz="2400" b="0" i="0" u="none" strike="noStrike" cap="none" normalizeH="0" baseline="0" dirty="0">
                          <a:ln>
                            <a:noFill/>
                          </a:ln>
                          <a:solidFill>
                            <a:srgbClr val="333333"/>
                          </a:solidFill>
                          <a:effectLst/>
                          <a:latin typeface="+mj-lt"/>
                          <a:cs typeface="Times New Roman" pitchFamily="18" charset="0"/>
                        </a:rPr>
                        <a:t>/</a:t>
                      </a:r>
                      <a:r>
                        <a:rPr kumimoji="0" lang="en-US" sz="2400" b="0" i="0" u="none" strike="noStrike" cap="none" normalizeH="0" baseline="0" dirty="0" err="1">
                          <a:ln>
                            <a:noFill/>
                          </a:ln>
                          <a:solidFill>
                            <a:srgbClr val="333333"/>
                          </a:solidFill>
                          <a:effectLst/>
                          <a:latin typeface="+mj-lt"/>
                          <a:cs typeface="Times New Roman" pitchFamily="18" charset="0"/>
                        </a:rPr>
                        <a:t>důležitá</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ona</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j-lt"/>
                          <a:cs typeface="Times New Roman" pitchFamily="18" charset="0"/>
                        </a:rPr>
                        <a:t>Je roztržitá - prostě zapomněla, kolik je hodin.</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...situace nebo náhoda</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Pokazilo se jí auto.</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Obviňování a připisování zásluh</a:t>
            </a: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Jak jsme si právě ukázali, události mohou mít řadu různých příčin.</a:t>
            </a:r>
          </a:p>
          <a:p>
            <a:pPr lvl="0" defTabSz="914377"/>
            <a:r>
              <a:rPr lang="cs-CZ" altLang="de-DE" sz="2400" dirty="0">
                <a:solidFill>
                  <a:srgbClr val="333333"/>
                </a:solidFill>
              </a:rPr>
              <a:t>Ve většině případů je situace způsobena několika různými příčinami.</a:t>
            </a:r>
          </a:p>
          <a:p>
            <a:pPr lvl="0" defTabSz="914377"/>
            <a:r>
              <a:rPr lang="cs-CZ" altLang="de-DE" sz="2400" dirty="0">
                <a:solidFill>
                  <a:srgbClr val="333333"/>
                </a:solidFill>
              </a:rPr>
              <a:t>Mnoho lidí má ovšem sklon považovat pouze jeden z těchto faktorů za důležitý (např. obviňují druhé a ne sebe, nebo naopak).</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Byli jste propuštěni z nemocnice, ačkoliv se necítíte o nic lépe.</a:t>
            </a:r>
          </a:p>
        </p:txBody>
      </p:sp>
      <p:sp>
        <p:nvSpPr>
          <p:cNvPr id="10242" name="Rectangle 3"/>
          <p:cNvSpPr>
            <a:spLocks noGrp="1" noChangeArrowheads="1"/>
          </p:cNvSpPr>
          <p:nvPr>
            <p:ph idx="1"/>
          </p:nvPr>
        </p:nvSpPr>
        <p:spPr/>
        <p:txBody>
          <a:bodyPr>
            <a:noAutofit/>
          </a:bodyPr>
          <a:lstStyle/>
          <a:p>
            <a:pPr eaLnBrk="1" hangingPunct="1"/>
            <a:r>
              <a:rPr lang="cs-CZ" altLang="de-DE" sz="2400" dirty="0">
                <a:solidFill>
                  <a:srgbClr val="004992"/>
                </a:solidFill>
              </a:rPr>
              <a:t>MOŽNÁ VYSVĚTLENÍ</a:t>
            </a:r>
          </a:p>
          <a:p>
            <a:pPr eaLnBrk="1" hangingPunct="1"/>
            <a:r>
              <a:rPr lang="cs-CZ" altLang="de-DE" sz="2400" dirty="0">
                <a:solidFill>
                  <a:srgbClr val="004992"/>
                </a:solidFill>
              </a:rPr>
              <a:t>Může za to:</a:t>
            </a:r>
            <a:endParaRPr lang="de-DE" altLang="de-DE" sz="2400" dirty="0">
              <a:solidFill>
                <a:srgbClr val="004992"/>
              </a:solidFill>
            </a:endParaRPr>
          </a:p>
          <a:p>
            <a:pPr eaLnBrk="1" hangingPunct="1"/>
            <a:r>
              <a:rPr lang="de-DE" altLang="de-DE" sz="2400" dirty="0">
                <a:solidFill>
                  <a:srgbClr val="333333"/>
                </a:solidFill>
              </a:rPr>
              <a:t>...</a:t>
            </a:r>
            <a:r>
              <a:rPr lang="cs-CZ" altLang="de-DE" sz="2400" dirty="0">
                <a:solidFill>
                  <a:srgbClr val="333333"/>
                </a:solidFill>
              </a:rPr>
              <a:t>já sám/sama</a:t>
            </a:r>
            <a:endParaRPr lang="de-DE" altLang="de-DE" sz="2400" dirty="0">
              <a:solidFill>
                <a:srgbClr val="333333"/>
              </a:solidFill>
            </a:endParaRPr>
          </a:p>
          <a:p>
            <a:pPr eaLnBrk="1" hangingPunct="1"/>
            <a:r>
              <a:rPr lang="de-DE" altLang="de-DE" sz="2400" dirty="0">
                <a:solidFill>
                  <a:srgbClr val="333333"/>
                </a:solidFill>
              </a:rPr>
              <a:t>...</a:t>
            </a:r>
            <a:r>
              <a:rPr lang="cs-CZ" altLang="de-DE" sz="2400" dirty="0">
                <a:solidFill>
                  <a:srgbClr val="333333"/>
                </a:solidFill>
              </a:rPr>
              <a:t>někdo jiný</a:t>
            </a:r>
            <a:r>
              <a:rPr lang="de-DE" altLang="de-DE" sz="2400" dirty="0">
                <a:solidFill>
                  <a:srgbClr val="333333"/>
                </a:solidFill>
              </a:rPr>
              <a:t>	</a:t>
            </a:r>
          </a:p>
          <a:p>
            <a:pPr eaLnBrk="1" hangingPunct="1"/>
            <a:r>
              <a:rPr lang="de-DE" altLang="de-DE" sz="2400" dirty="0">
                <a:solidFill>
                  <a:srgbClr val="333333"/>
                </a:solidFill>
              </a:rPr>
              <a:t>...</a:t>
            </a:r>
            <a:r>
              <a:rPr lang="cs-CZ" altLang="de-DE" sz="2400" dirty="0">
                <a:solidFill>
                  <a:srgbClr val="333333"/>
                </a:solidFill>
              </a:rPr>
              <a:t>situace nebo</a:t>
            </a:r>
            <a:r>
              <a:rPr lang="de-DE" altLang="de-DE" sz="2400" dirty="0">
                <a:solidFill>
                  <a:srgbClr val="333333"/>
                </a:solidFill>
              </a:rPr>
              <a:t> </a:t>
            </a:r>
            <a:r>
              <a:rPr lang="cs-CZ" altLang="de-DE" sz="2400" dirty="0">
                <a:solidFill>
                  <a:srgbClr val="333333"/>
                </a:solidFill>
              </a:rPr>
              <a:t>náhoda</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Přestaň mě sledovat!</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Byli jste propuštěni z nemocnice, ačkoliv se necítíte o nic lépe.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1600" b="1" dirty="0">
                <a:solidFill>
                  <a:srgbClr val="004992"/>
                </a:solidFill>
              </a:rPr>
              <a:t>MOŽNÁ VYSVĚTLENÍ</a:t>
            </a:r>
          </a:p>
          <a:p>
            <a:pPr lvl="0" defTabSz="914400" fontAlgn="base">
              <a:lnSpc>
                <a:spcPct val="100000"/>
              </a:lnSpc>
              <a:spcBef>
                <a:spcPts val="600"/>
              </a:spcBef>
            </a:pPr>
            <a:r>
              <a:rPr lang="cs-CZ" altLang="de-DE" sz="1600" b="1" dirty="0">
                <a:solidFill>
                  <a:srgbClr val="004992"/>
                </a:solidFill>
              </a:rPr>
              <a:t>Může za to:</a:t>
            </a:r>
            <a:endParaRPr lang="de-DE" altLang="de-DE" sz="1600" b="1" dirty="0">
              <a:solidFill>
                <a:srgbClr val="004992"/>
              </a:solidFill>
            </a:endParaRPr>
          </a:p>
          <a:p>
            <a:pPr lvl="0" defTabSz="914400" fontAlgn="base">
              <a:lnSpc>
                <a:spcPct val="100000"/>
              </a:lnSpc>
              <a:spcBef>
                <a:spcPts val="600"/>
              </a:spcBef>
            </a:pPr>
            <a:r>
              <a:rPr lang="de-DE" altLang="de-DE" sz="1600" b="1" dirty="0">
                <a:solidFill>
                  <a:srgbClr val="004992"/>
                </a:solidFill>
              </a:rPr>
              <a:t>... </a:t>
            </a:r>
            <a:r>
              <a:rPr lang="cs-CZ" altLang="de-DE" sz="1600" b="1" dirty="0">
                <a:solidFill>
                  <a:srgbClr val="004992"/>
                </a:solidFill>
              </a:rPr>
              <a:t>já sám/sama</a:t>
            </a:r>
            <a:r>
              <a:rPr lang="de-DE" altLang="de-DE" sz="1600" b="1" dirty="0">
                <a:solidFill>
                  <a:srgbClr val="004992"/>
                </a:solidFill>
              </a:rPr>
              <a:t>:</a:t>
            </a:r>
          </a:p>
          <a:p>
            <a:pPr lvl="0" defTabSz="914400" fontAlgn="base">
              <a:lnSpc>
                <a:spcPct val="100000"/>
              </a:lnSpc>
              <a:spcBef>
                <a:spcPts val="0"/>
              </a:spcBef>
            </a:pPr>
            <a:r>
              <a:rPr lang="de-DE" altLang="de-DE" sz="1600" i="1" dirty="0">
                <a:solidFill>
                  <a:srgbClr val="333333"/>
                </a:solidFill>
              </a:rPr>
              <a:t>(</a:t>
            </a:r>
            <a:r>
              <a:rPr lang="cs-CZ" altLang="de-DE" sz="1600" i="1" dirty="0">
                <a:solidFill>
                  <a:srgbClr val="333333"/>
                </a:solidFill>
              </a:rPr>
              <a:t>Faktory, které můžeme ovlivnit</a:t>
            </a:r>
            <a:r>
              <a:rPr lang="de-DE" altLang="de-DE" sz="1600" i="1" dirty="0">
                <a:solidFill>
                  <a:srgbClr val="333333"/>
                </a:solidFill>
              </a:rPr>
              <a:t>)</a:t>
            </a:r>
            <a:endParaRPr lang="cs-CZ"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Nesnažil jsem se dostatečně, abych se změnil.</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Nevěřil jsem tomu, že se mohu uzdravit.</a:t>
            </a:r>
            <a:endParaRPr lang="de-DE" altLang="de-DE" sz="1600" dirty="0">
              <a:solidFill>
                <a:srgbClr val="333333"/>
              </a:solidFill>
            </a:endParaRPr>
          </a:p>
          <a:p>
            <a:pPr lvl="0" defTabSz="914400" fontAlgn="base">
              <a:lnSpc>
                <a:spcPct val="100000"/>
              </a:lnSpc>
              <a:spcBef>
                <a:spcPts val="600"/>
              </a:spcBef>
            </a:pPr>
            <a:r>
              <a:rPr lang="de-DE" altLang="de-DE" sz="1600" i="1" dirty="0">
                <a:solidFill>
                  <a:srgbClr val="333333"/>
                </a:solidFill>
              </a:rPr>
              <a:t>(</a:t>
            </a:r>
            <a:r>
              <a:rPr lang="cs-CZ" altLang="de-DE" sz="1600" i="1" dirty="0">
                <a:solidFill>
                  <a:srgbClr val="333333"/>
                </a:solidFill>
              </a:rPr>
              <a:t>Neovlivnitelné faktory</a:t>
            </a:r>
            <a:r>
              <a:rPr lang="de-DE" altLang="de-DE" sz="1600" i="1" dirty="0">
                <a:solidFill>
                  <a:srgbClr val="333333"/>
                </a:solidFill>
              </a:rPr>
              <a:t>)</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Jsem nevyléčitelně nemocný.</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Mám </a:t>
            </a:r>
            <a:r>
              <a:rPr lang="cs-CZ" altLang="de-DE" sz="1600" i="1" dirty="0">
                <a:solidFill>
                  <a:srgbClr val="333333"/>
                </a:solidFill>
              </a:rPr>
              <a:t>špatné geny.</a:t>
            </a:r>
            <a:endParaRPr lang="de-DE" altLang="de-DE" sz="1600" i="1" dirty="0">
              <a:solidFill>
                <a:srgbClr val="333333"/>
              </a:solidFill>
            </a:endParaRPr>
          </a:p>
          <a:p>
            <a:pPr lvl="0" defTabSz="914400" fontAlgn="base">
              <a:lnSpc>
                <a:spcPct val="100000"/>
              </a:lnSpc>
              <a:spcBef>
                <a:spcPts val="600"/>
              </a:spcBef>
            </a:pPr>
            <a:r>
              <a:rPr lang="de-DE" altLang="de-DE" sz="1600" b="1" dirty="0">
                <a:solidFill>
                  <a:srgbClr val="004992"/>
                </a:solidFill>
              </a:rPr>
              <a:t>... </a:t>
            </a:r>
            <a:r>
              <a:rPr lang="cs-CZ" altLang="de-DE" sz="1600" b="1" dirty="0">
                <a:solidFill>
                  <a:srgbClr val="004992"/>
                </a:solidFill>
              </a:rPr>
              <a:t>někdo jiný</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Lékaři v této nemocnici nestojí za nic.</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Ošetřující personál měl věnovat více úsilí a času tomu, aby mě vyléčili.</a:t>
            </a:r>
          </a:p>
          <a:p>
            <a:pPr lvl="0" defTabSz="914400" fontAlgn="base">
              <a:lnSpc>
                <a:spcPct val="100000"/>
              </a:lnSpc>
              <a:spcBef>
                <a:spcPts val="600"/>
              </a:spcBef>
            </a:pPr>
            <a:r>
              <a:rPr lang="de-DE" altLang="de-DE" sz="1600" b="1" dirty="0">
                <a:solidFill>
                  <a:srgbClr val="004992"/>
                </a:solidFill>
              </a:rPr>
              <a:t>... </a:t>
            </a:r>
            <a:r>
              <a:rPr lang="cs-CZ" altLang="de-DE" sz="1600" b="1" dirty="0">
                <a:solidFill>
                  <a:srgbClr val="004992"/>
                </a:solidFill>
              </a:rPr>
              <a:t>situace nebo náhoda</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Možná bych se vyléčil, kdybych nebyl na pokoji s dalšími šesti pacienty.</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Vyléčil bych se, kdyby byla tato nemocnice lépe vybavená.</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Někdy to prostě trvá delší dobu, než se člověk vyléčí.</a:t>
            </a:r>
            <a:endParaRPr lang="en-US" sz="16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Přestaň mě sledovat!</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Byli jste propuštěni z nemocnice, ačkoliv se necítíte o nic lépe.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1600" b="1" dirty="0">
                <a:solidFill>
                  <a:srgbClr val="004992"/>
                </a:solidFill>
              </a:rPr>
              <a:t>MOŽNÁ VYSVĚTLENÍ</a:t>
            </a:r>
          </a:p>
          <a:p>
            <a:pPr lvl="0" defTabSz="914400" fontAlgn="base">
              <a:lnSpc>
                <a:spcPct val="100000"/>
              </a:lnSpc>
              <a:spcBef>
                <a:spcPts val="600"/>
              </a:spcBef>
            </a:pPr>
            <a:r>
              <a:rPr lang="cs-CZ" altLang="de-DE" sz="1600" b="1" dirty="0">
                <a:solidFill>
                  <a:srgbClr val="004992"/>
                </a:solidFill>
              </a:rPr>
              <a:t>Může za to:</a:t>
            </a:r>
            <a:endParaRPr lang="de-DE" altLang="de-DE" sz="1600" b="1" dirty="0">
              <a:solidFill>
                <a:srgbClr val="004992"/>
              </a:solidFill>
            </a:endParaRPr>
          </a:p>
          <a:p>
            <a:pPr lvl="0" defTabSz="914400" fontAlgn="base">
              <a:lnSpc>
                <a:spcPct val="100000"/>
              </a:lnSpc>
              <a:spcBef>
                <a:spcPts val="600"/>
              </a:spcBef>
            </a:pPr>
            <a:r>
              <a:rPr lang="de-DE" altLang="de-DE" sz="1600" b="1" dirty="0">
                <a:solidFill>
                  <a:srgbClr val="004992"/>
                </a:solidFill>
              </a:rPr>
              <a:t>... </a:t>
            </a:r>
            <a:r>
              <a:rPr lang="cs-CZ" altLang="de-DE" sz="1600" b="1" dirty="0">
                <a:solidFill>
                  <a:srgbClr val="004992"/>
                </a:solidFill>
              </a:rPr>
              <a:t>já sám/sama</a:t>
            </a:r>
            <a:r>
              <a:rPr lang="de-DE" altLang="de-DE" sz="1600" b="1" dirty="0">
                <a:solidFill>
                  <a:srgbClr val="004992"/>
                </a:solidFill>
              </a:rPr>
              <a:t>:</a:t>
            </a:r>
          </a:p>
          <a:p>
            <a:pPr lvl="0" defTabSz="914400" fontAlgn="base">
              <a:lnSpc>
                <a:spcPct val="100000"/>
              </a:lnSpc>
              <a:spcBef>
                <a:spcPts val="0"/>
              </a:spcBef>
            </a:pPr>
            <a:r>
              <a:rPr lang="de-DE" altLang="de-DE" sz="1600" i="1" dirty="0">
                <a:solidFill>
                  <a:srgbClr val="333333"/>
                </a:solidFill>
              </a:rPr>
              <a:t>(</a:t>
            </a:r>
            <a:r>
              <a:rPr lang="cs-CZ" altLang="de-DE" sz="1600" i="1" dirty="0">
                <a:solidFill>
                  <a:srgbClr val="333333"/>
                </a:solidFill>
              </a:rPr>
              <a:t>Faktory, které můžeme ovlivnit</a:t>
            </a:r>
            <a:r>
              <a:rPr lang="de-DE" altLang="de-DE" sz="1600" i="1" dirty="0">
                <a:solidFill>
                  <a:srgbClr val="333333"/>
                </a:solidFill>
              </a:rPr>
              <a:t>)</a:t>
            </a:r>
            <a:endParaRPr lang="cs-CZ"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Nesnažil jsem se dostatečně, abych se změnil.</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Nevěřil jsem tomu, že se mohu uzdravit.</a:t>
            </a:r>
            <a:endParaRPr lang="de-DE" altLang="de-DE" sz="1600" dirty="0">
              <a:solidFill>
                <a:srgbClr val="333333"/>
              </a:solidFill>
            </a:endParaRPr>
          </a:p>
          <a:p>
            <a:pPr lvl="0" defTabSz="914400" fontAlgn="base">
              <a:lnSpc>
                <a:spcPct val="100000"/>
              </a:lnSpc>
              <a:spcBef>
                <a:spcPts val="600"/>
              </a:spcBef>
            </a:pPr>
            <a:r>
              <a:rPr lang="de-DE" altLang="de-DE" sz="1600" i="1" dirty="0">
                <a:solidFill>
                  <a:srgbClr val="333333"/>
                </a:solidFill>
              </a:rPr>
              <a:t>(</a:t>
            </a:r>
            <a:r>
              <a:rPr lang="cs-CZ" altLang="de-DE" sz="1600" i="1" dirty="0">
                <a:solidFill>
                  <a:srgbClr val="333333"/>
                </a:solidFill>
              </a:rPr>
              <a:t>Neovlivnitelné faktory</a:t>
            </a:r>
            <a:r>
              <a:rPr lang="de-DE" altLang="de-DE" sz="1600" i="1" dirty="0">
                <a:solidFill>
                  <a:srgbClr val="333333"/>
                </a:solidFill>
              </a:rPr>
              <a:t>)</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Jsem nevyléčitelně nemocný.</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Mám </a:t>
            </a:r>
            <a:r>
              <a:rPr lang="cs-CZ" altLang="de-DE" sz="1600" i="1" dirty="0">
                <a:solidFill>
                  <a:srgbClr val="333333"/>
                </a:solidFill>
              </a:rPr>
              <a:t>špatné geny.</a:t>
            </a:r>
            <a:endParaRPr lang="de-DE" altLang="de-DE" sz="1600" i="1" dirty="0">
              <a:solidFill>
                <a:srgbClr val="333333"/>
              </a:solidFill>
            </a:endParaRPr>
          </a:p>
          <a:p>
            <a:pPr lvl="0" defTabSz="914400" fontAlgn="base">
              <a:lnSpc>
                <a:spcPct val="100000"/>
              </a:lnSpc>
              <a:spcBef>
                <a:spcPts val="600"/>
              </a:spcBef>
            </a:pPr>
            <a:r>
              <a:rPr lang="de-DE" altLang="de-DE" sz="1600" b="1" dirty="0">
                <a:solidFill>
                  <a:srgbClr val="004992"/>
                </a:solidFill>
              </a:rPr>
              <a:t>... </a:t>
            </a:r>
            <a:r>
              <a:rPr lang="cs-CZ" altLang="de-DE" sz="1600" b="1" dirty="0">
                <a:solidFill>
                  <a:srgbClr val="004992"/>
                </a:solidFill>
              </a:rPr>
              <a:t>někdo jiný</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Lékaři v této nemocnici nestojí za nic.</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Ošetřující personál měl věnovat více úsilí a času tomu, aby mě vyléčili.</a:t>
            </a:r>
          </a:p>
          <a:p>
            <a:pPr lvl="0" defTabSz="914400" fontAlgn="base">
              <a:lnSpc>
                <a:spcPct val="100000"/>
              </a:lnSpc>
              <a:spcBef>
                <a:spcPts val="600"/>
              </a:spcBef>
            </a:pPr>
            <a:r>
              <a:rPr lang="de-DE" altLang="de-DE" sz="1600" b="1" dirty="0">
                <a:solidFill>
                  <a:srgbClr val="004992"/>
                </a:solidFill>
              </a:rPr>
              <a:t>... </a:t>
            </a:r>
            <a:r>
              <a:rPr lang="cs-CZ" altLang="de-DE" sz="1600" b="1" dirty="0">
                <a:solidFill>
                  <a:srgbClr val="004992"/>
                </a:solidFill>
              </a:rPr>
              <a:t>situace nebo náhoda</a:t>
            </a:r>
            <a:r>
              <a:rPr lang="de-DE" altLang="de-DE" sz="1600" b="1" dirty="0">
                <a:solidFill>
                  <a:srgbClr val="004992"/>
                </a:solidFill>
              </a:rPr>
              <a:t>:</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Možná bych se vyléčil, kdybych nebyl na pokoji s dalšími šesti pacienty.</a:t>
            </a: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Vyléčil bych se, kdyby byla tato nemocnice lépe vybavená.</a:t>
            </a:r>
            <a:endParaRPr lang="de-DE" altLang="de-DE" sz="1600" dirty="0">
              <a:solidFill>
                <a:srgbClr val="333333"/>
              </a:solidFill>
            </a:endParaRPr>
          </a:p>
          <a:p>
            <a:pPr marL="285750" lvl="0" indent="-285750" defTabSz="914400" fontAlgn="base">
              <a:lnSpc>
                <a:spcPct val="100000"/>
              </a:lnSpc>
              <a:spcBef>
                <a:spcPts val="0"/>
              </a:spcBef>
              <a:buClr>
                <a:srgbClr val="333333"/>
              </a:buClr>
              <a:buFont typeface="WingDings"/>
              <a:buChar char=""/>
            </a:pPr>
            <a:r>
              <a:rPr lang="cs-CZ" altLang="de-DE" sz="1600" dirty="0">
                <a:solidFill>
                  <a:srgbClr val="333333"/>
                </a:solidFill>
              </a:rPr>
              <a:t>Někdy to prostě trvá delší dobu, než se člověk vyléčí.</a:t>
            </a:r>
            <a:endParaRPr lang="en-US" sz="16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Calibri Light"/>
              </a:rPr>
              <a:t>Pozor: jednostranná vysvětlení!</a:t>
            </a:r>
            <a:endParaRPr lang="en-US" altLang="de-DE" sz="2800" b="1" dirty="0">
              <a:solidFill>
                <a:srgbClr val="FF0000"/>
              </a:solidFill>
              <a:latin typeface="Calibri Light"/>
            </a:endParaRPr>
          </a:p>
        </p:txBody>
      </p:sp>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Přestaň mě sledovat!</a:t>
            </a:r>
            <a:endParaRPr lang="de-DE" altLang="de-DE" sz="1200" dirty="0">
              <a:latin typeface="Calibri Light"/>
            </a:endParaRPr>
          </a:p>
        </p:txBody>
      </p:sp>
    </p:spTree>
    <p:extLst>
      <p:ext uri="{BB962C8B-B14F-4D97-AF65-F5344CB8AC3E}">
        <p14:creationId xmlns:p14="http://schemas.microsoft.com/office/powerpoint/2010/main" val="3351549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Byli jste propuštěni z nemocnice, ačkoliv se necítíte o nic lépe.</a:t>
            </a:r>
          </a:p>
        </p:txBody>
      </p:sp>
      <p:sp>
        <p:nvSpPr>
          <p:cNvPr id="5" name="Content Placeholder 4"/>
          <p:cNvSpPr>
            <a:spLocks noGrp="1"/>
          </p:cNvSpPr>
          <p:nvPr>
            <p:ph idx="1"/>
          </p:nvPr>
        </p:nvSpPr>
        <p:spPr>
          <a:xfrm>
            <a:off x="408955" y="2204864"/>
            <a:ext cx="7498080" cy="4248000"/>
          </a:xfrm>
        </p:spPr>
        <p:txBody>
          <a:bodyPr/>
          <a:lstStyle/>
          <a:p>
            <a:pPr lvl="0" defTabSz="914400" fontAlgn="base"/>
            <a:r>
              <a:rPr lang="cs-CZ" altLang="de-DE" sz="2400" dirty="0">
                <a:solidFill>
                  <a:srgbClr val="333333"/>
                </a:solidFill>
              </a:rPr>
              <a:t>Zkuste teď prosím najít nějaká vysvětlení, která berou v úvahu více možných příčin</a:t>
            </a:r>
            <a:r>
              <a:rPr lang="en-US" altLang="de-DE" sz="2400" dirty="0">
                <a:solidFill>
                  <a:srgbClr val="333333"/>
                </a:solidFill>
              </a:rPr>
              <a:t> (</a:t>
            </a:r>
            <a:r>
              <a:rPr lang="cs-CZ" altLang="de-DE" sz="2400" dirty="0">
                <a:solidFill>
                  <a:srgbClr val="333333"/>
                </a:solidFill>
              </a:rPr>
              <a:t>tedy jak druhé lidi, tak situaci &amp; sebe sama).</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Přestaň mě sledovat!</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Byli jste propuštěni z nemocnice, ačkoliv se necítíte o nic lépe.</a:t>
            </a:r>
          </a:p>
        </p:txBody>
      </p:sp>
      <p:sp>
        <p:nvSpPr>
          <p:cNvPr id="5" name="Content Placeholder 4"/>
          <p:cNvSpPr>
            <a:spLocks noGrp="1"/>
          </p:cNvSpPr>
          <p:nvPr>
            <p:ph idx="1"/>
          </p:nvPr>
        </p:nvSpPr>
        <p:spPr>
          <a:xfrm>
            <a:off x="408955" y="2204864"/>
            <a:ext cx="7498080" cy="4248000"/>
          </a:xfrm>
        </p:spPr>
        <p:txBody>
          <a:bodyPr/>
          <a:lstStyle/>
          <a:p>
            <a:pPr lvl="0" defTabSz="914400" fontAlgn="base"/>
            <a:r>
              <a:rPr lang="cs-CZ" altLang="de-DE" sz="2400" dirty="0">
                <a:solidFill>
                  <a:srgbClr val="333333"/>
                </a:solidFill>
              </a:rPr>
              <a:t>Zkuste teď prosím najít nějaká vysvětlení, která berou v úvahu více možných příčin</a:t>
            </a:r>
            <a:r>
              <a:rPr lang="en-US" altLang="de-DE" sz="2400" dirty="0">
                <a:solidFill>
                  <a:srgbClr val="333333"/>
                </a:solidFill>
              </a:rPr>
              <a:t> (</a:t>
            </a:r>
            <a:r>
              <a:rPr lang="cs-CZ" altLang="de-DE" sz="2400" dirty="0">
                <a:solidFill>
                  <a:srgbClr val="333333"/>
                </a:solidFill>
              </a:rPr>
              <a:t>tedy jak druhé lidi, tak situaci &amp; sebe sama).</a:t>
            </a:r>
          </a:p>
          <a:p>
            <a:pPr marL="342900" lvl="0" indent="-342900">
              <a:buClr>
                <a:srgbClr val="333333"/>
              </a:buClr>
              <a:buFont typeface="WingDings"/>
              <a:buChar char=""/>
            </a:pPr>
            <a:r>
              <a:rPr lang="cs-CZ" altLang="de-DE" sz="2400">
                <a:solidFill>
                  <a:srgbClr val="333333"/>
                </a:solidFill>
              </a:rPr>
              <a:t>“Personál </a:t>
            </a:r>
            <a:r>
              <a:rPr lang="cs-CZ" altLang="de-DE" sz="2400" dirty="0">
                <a:solidFill>
                  <a:srgbClr val="333333"/>
                </a:solidFill>
              </a:rPr>
              <a:t>na mě měl málo času, ale mohl jsem si více říkat o podporu a měl jsem častěji chodit na skupiny.</a:t>
            </a:r>
            <a:r>
              <a:rPr lang="en-GB" altLang="de-DE" sz="2400" dirty="0">
                <a:solidFill>
                  <a:srgbClr val="333333"/>
                </a:solidFill>
              </a:rPr>
              <a:t> </a:t>
            </a:r>
            <a:r>
              <a:rPr lang="cs-CZ" altLang="de-DE" sz="2400" dirty="0">
                <a:solidFill>
                  <a:srgbClr val="333333"/>
                </a:solidFill>
              </a:rPr>
              <a:t>Možná i proto nebyla moje léčba tak úspěšná, jak mohla </a:t>
            </a:r>
            <a:r>
              <a:rPr lang="cs-CZ" altLang="de-DE" sz="2400">
                <a:solidFill>
                  <a:srgbClr val="333333"/>
                </a:solidFill>
              </a:rPr>
              <a:t>být.</a:t>
            </a:r>
            <a:r>
              <a:rPr lang="en-US"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cs-CZ" altLang="de-DE" sz="2400">
                <a:solidFill>
                  <a:srgbClr val="333333"/>
                </a:solidFill>
              </a:rPr>
              <a:t>“Možná </a:t>
            </a:r>
            <a:r>
              <a:rPr lang="cs-CZ" altLang="de-DE" sz="2400" dirty="0">
                <a:solidFill>
                  <a:srgbClr val="333333"/>
                </a:solidFill>
              </a:rPr>
              <a:t>bych měla být trpělivější, pokud jde o uzdravení. Stále věřím, že v budoucnu se můj stav zlepší a zdravotníci mi dokáží </a:t>
            </a:r>
            <a:r>
              <a:rPr lang="cs-CZ" altLang="de-DE" sz="2400">
                <a:solidFill>
                  <a:srgbClr val="333333"/>
                </a:solidFill>
              </a:rPr>
              <a:t>pomoci.”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Přestaň mě sledovat!</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15331270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Můžu</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 to </a:t>
                      </a:r>
                      <a:r>
                        <a:rPr kumimoji="0" lang="en-US" sz="2000" b="1" i="0" u="none" strike="noStrike" cap="none" normalizeH="0" baseline="0" dirty="0" err="1">
                          <a:ln>
                            <a:noFill/>
                          </a:ln>
                          <a:solidFill>
                            <a:srgbClr val="333333"/>
                          </a:solidFill>
                          <a:effectLst/>
                          <a:latin typeface="Calibri Light"/>
                          <a:cs typeface="Times New Roman" pitchFamily="18" charset="0"/>
                        </a:rPr>
                        <a:t>já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sám</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Opravdu</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byla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Dlužím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fanouškům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omluvu</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Nevýhoda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Snížení</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sebevědomí</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Uznat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vlastní</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chybu</a:t>
                      </a:r>
                      <a:r>
                        <a:rPr kumimoji="0" lang="en-US" sz="2000" b="0" i="0" u="none" strike="noStrike" cap="none" normalizeH="0" baseline="0" dirty="0">
                          <a:ln>
                            <a:noFill/>
                          </a:ln>
                          <a:solidFill>
                            <a:srgbClr val="FFFFFF"/>
                          </a:solidFill>
                          <a:effectLst/>
                          <a:latin typeface="Calibri Light"/>
                          <a:cs typeface="Times New Roman" pitchFamily="18" charset="0"/>
                        </a:rPr>
                        <a:t> se </a:t>
                      </a:r>
                      <a:r>
                        <a:rPr kumimoji="0" lang="en-US" sz="2000" b="0" i="0" u="none" strike="noStrike" cap="none" normalizeH="0" baseline="0" dirty="0" err="1">
                          <a:ln>
                            <a:noFill/>
                          </a:ln>
                          <a:solidFill>
                            <a:srgbClr val="FFFFFF"/>
                          </a:solidFill>
                          <a:effectLst/>
                          <a:latin typeface="Calibri Light"/>
                          <a:cs typeface="Times New Roman" pitchFamily="18" charset="0"/>
                        </a:rPr>
                        <a:t>považuje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za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čestné</a:t>
                      </a:r>
                      <a:r>
                        <a:rPr kumimoji="0" lang="en-US" sz="2000" b="0" i="0" u="none" strike="noStrike" cap="none" normalizeH="0" baseline="0" dirty="0">
                          <a:ln>
                            <a:noFill/>
                          </a:ln>
                          <a:solidFill>
                            <a:srgbClr val="FFFFFF"/>
                          </a:solidFill>
                          <a:effectLst/>
                          <a:latin typeface="Calibri Light"/>
                          <a:cs typeface="Times New Roman" pitchFamily="18" charset="0"/>
                        </a:rPr>
                        <a:t> a </a:t>
                      </a:r>
                      <a:r>
                        <a:rPr kumimoji="0" lang="en-US" sz="2000" b="0" i="0" u="none" strike="noStrike" cap="none" normalizeH="0" baseline="0" dirty="0" err="1">
                          <a:ln>
                            <a:noFill/>
                          </a:ln>
                          <a:solidFill>
                            <a:srgbClr val="FFFFFF"/>
                          </a:solidFill>
                          <a:effectLst/>
                          <a:latin typeface="Calibri Light"/>
                          <a:cs typeface="Times New Roman" pitchFamily="18" charset="0"/>
                        </a:rPr>
                        <a:t>odvážné</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Můžou</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 to </a:t>
                      </a:r>
                      <a:r>
                        <a:rPr kumimoji="0" lang="en-US" sz="2000" b="1" i="0" u="none" strike="noStrike" cap="none" normalizeH="0" baseline="0" dirty="0" err="1">
                          <a:ln>
                            <a:noFill/>
                          </a:ln>
                          <a:solidFill>
                            <a:srgbClr val="333333"/>
                          </a:solidFill>
                          <a:effectLst/>
                          <a:latin typeface="Calibri Light"/>
                          <a:cs typeface="Times New Roman" pitchFamily="18" charset="0"/>
                        </a:rPr>
                        <a:t>jiní</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situace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 co </a:t>
                      </a:r>
                      <a:r>
                        <a:rPr kumimoji="0" lang="en-US" sz="2000" b="0" i="0" u="none" strike="noStrike" cap="none" normalizeH="0" baseline="0" dirty="0" err="1">
                          <a:ln>
                            <a:noFill/>
                          </a:ln>
                          <a:solidFill>
                            <a:srgbClr val="333333"/>
                          </a:solidFill>
                          <a:effectLst/>
                          <a:latin typeface="Calibri Light"/>
                          <a:cs typeface="Times New Roman" pitchFamily="18" charset="0"/>
                        </a:rPr>
                        <a:t>dělal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brankář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fotbale</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přece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může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cokoli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Neuznání</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vlastních</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chyb</a:t>
                      </a:r>
                      <a:r>
                        <a:rPr kumimoji="0" lang="en-US" sz="2000" b="0" i="0" u="none" strike="noStrike" cap="none" normalizeH="0" baseline="0" dirty="0">
                          <a:ln>
                            <a:noFill/>
                          </a:ln>
                          <a:solidFill>
                            <a:srgbClr val="E3EFF8"/>
                          </a:solidFill>
                          <a:effectLst/>
                          <a:latin typeface="Calibri Light"/>
                          <a:cs typeface="Times New Roman" pitchFamily="18" charset="0"/>
                        </a:rPr>
                        <a:t> se </a:t>
                      </a:r>
                      <a:r>
                        <a:rPr kumimoji="0" lang="en-US" sz="2000" b="0" i="0" u="none" strike="noStrike" cap="none" normalizeH="0" baseline="0" dirty="0" err="1">
                          <a:ln>
                            <a:noFill/>
                          </a:ln>
                          <a:solidFill>
                            <a:srgbClr val="E3EFF8"/>
                          </a:solidFill>
                          <a:effectLst/>
                          <a:latin typeface="Calibri Light"/>
                          <a:cs typeface="Times New Roman" pitchFamily="18" charset="0"/>
                        </a:rPr>
                        <a:t>považuje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zbabělé</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člověk</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si</a:t>
                      </a:r>
                      <a:r>
                        <a:rPr kumimoji="0" lang="en-US" sz="2000" b="0" i="0" u="none" strike="noStrike" cap="none" normalizeH="0" baseline="0" dirty="0">
                          <a:ln>
                            <a:noFill/>
                          </a:ln>
                          <a:solidFill>
                            <a:srgbClr val="E3EFF8"/>
                          </a:solidFill>
                          <a:effectLst/>
                          <a:latin typeface="Calibri Light"/>
                          <a:cs typeface="Times New Roman" pitchFamily="18" charset="0"/>
                        </a:rPr>
                        <a:t> to </a:t>
                      </a:r>
                      <a:r>
                        <a:rPr kumimoji="0" lang="en-US" sz="2000" b="0" i="0" u="none" strike="noStrike" cap="none" normalizeH="0" baseline="0" dirty="0" err="1">
                          <a:ln>
                            <a:noFill/>
                          </a:ln>
                          <a:solidFill>
                            <a:srgbClr val="E3EFF8"/>
                          </a:solidFill>
                          <a:effectLst/>
                          <a:latin typeface="Calibri Light"/>
                          <a:cs typeface="Times New Roman" pitchFamily="18" charset="0"/>
                        </a:rPr>
                        <a:t>ulehčuje</a:t>
                      </a:r>
                      <a:r>
                        <a:rPr kumimoji="0" lang="en-US" sz="2000" b="0" i="0" u="none" strike="noStrike" cap="none" normalizeH="0" baseline="0" dirty="0">
                          <a:ln>
                            <a:noFill/>
                          </a:ln>
                          <a:solidFill>
                            <a:srgbClr val="E3EFF8"/>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Sebedůvěra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zůstává</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nenarušena</a:t>
                      </a:r>
                      <a:r>
                        <a:rPr kumimoji="0" lang="en-US" sz="2000" b="0" i="0" u="none" strike="noStrike" cap="none" normalizeH="0" baseline="0" dirty="0">
                          <a:ln>
                            <a:noFill/>
                          </a:ln>
                          <a:solidFill>
                            <a:srgbClr val="E3EFF8"/>
                          </a:solidFill>
                          <a:effectLst/>
                          <a:latin typeface="Calibri Light"/>
                          <a:cs typeface="Times New Roman" pitchFamily="18" charset="0"/>
                        </a:rPr>
                        <a:t>.</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Kdybyste hrál lépe, tak by soupeř nedal branku!</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71333396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Můžu</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 to </a:t>
                      </a:r>
                      <a:r>
                        <a:rPr kumimoji="0" lang="en-US" sz="2000" b="1" i="0" u="none" strike="noStrike" cap="none" normalizeH="0" baseline="0" dirty="0" err="1">
                          <a:ln>
                            <a:noFill/>
                          </a:ln>
                          <a:solidFill>
                            <a:srgbClr val="333333"/>
                          </a:solidFill>
                          <a:effectLst/>
                          <a:latin typeface="Calibri Light"/>
                          <a:cs typeface="Times New Roman" pitchFamily="18" charset="0"/>
                        </a:rPr>
                        <a:t>já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sám</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Opravdu</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byla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Dlužím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fanouškům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omluvu</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Snížení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sebevědomí</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Uznat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chybu</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považuje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čestné</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odvážné</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Můžou</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 to </a:t>
                      </a:r>
                      <a:r>
                        <a:rPr kumimoji="0" lang="en-US" sz="2000" b="1" i="0" u="none" strike="noStrike" cap="none" normalizeH="0" baseline="0" dirty="0" err="1">
                          <a:ln>
                            <a:noFill/>
                          </a:ln>
                          <a:solidFill>
                            <a:srgbClr val="333333"/>
                          </a:solidFill>
                          <a:effectLst/>
                          <a:latin typeface="Calibri Light"/>
                          <a:cs typeface="Times New Roman" pitchFamily="18" charset="0"/>
                        </a:rPr>
                        <a:t>jiní</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situace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 co </a:t>
                      </a:r>
                      <a:r>
                        <a:rPr kumimoji="0" lang="en-US" sz="2000" b="0" i="0" u="none" strike="noStrike" cap="none" normalizeH="0" baseline="0" dirty="0" err="1">
                          <a:ln>
                            <a:noFill/>
                          </a:ln>
                          <a:solidFill>
                            <a:srgbClr val="333333"/>
                          </a:solidFill>
                          <a:effectLst/>
                          <a:latin typeface="Calibri Light"/>
                          <a:cs typeface="Times New Roman" pitchFamily="18" charset="0"/>
                        </a:rPr>
                        <a:t>dělal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brankář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fotbale</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přece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může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cokoli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Nevýhoda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Neuznání</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vlastních</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chyb</a:t>
                      </a:r>
                      <a:r>
                        <a:rPr kumimoji="0" lang="en-US" sz="2000" b="0" i="0" u="none" strike="noStrike" cap="none" normalizeH="0" baseline="0" dirty="0">
                          <a:ln>
                            <a:noFill/>
                          </a:ln>
                          <a:solidFill>
                            <a:srgbClr val="E3EFF8"/>
                          </a:solidFill>
                          <a:effectLst/>
                          <a:latin typeface="+mn-lt"/>
                          <a:cs typeface="Times New Roman" pitchFamily="18" charset="0"/>
                        </a:rPr>
                        <a:t> se </a:t>
                      </a:r>
                      <a:r>
                        <a:rPr kumimoji="0" lang="en-US" sz="2000" b="0" i="0" u="none" strike="noStrike" cap="none" normalizeH="0" baseline="0" dirty="0" err="1">
                          <a:ln>
                            <a:noFill/>
                          </a:ln>
                          <a:solidFill>
                            <a:srgbClr val="E3EFF8"/>
                          </a:solidFill>
                          <a:effectLst/>
                          <a:latin typeface="+mn-lt"/>
                          <a:cs typeface="Times New Roman" pitchFamily="18" charset="0"/>
                        </a:rPr>
                        <a:t>považuje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zbabělé</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člověk</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si</a:t>
                      </a:r>
                      <a:r>
                        <a:rPr kumimoji="0" lang="en-US" sz="2000" b="0" i="0" u="none" strike="noStrike" cap="none" normalizeH="0" baseline="0" dirty="0">
                          <a:ln>
                            <a:noFill/>
                          </a:ln>
                          <a:solidFill>
                            <a:srgbClr val="E3EFF8"/>
                          </a:solidFill>
                          <a:effectLst/>
                          <a:latin typeface="+mn-lt"/>
                          <a:cs typeface="Times New Roman" pitchFamily="18" charset="0"/>
                        </a:rPr>
                        <a:t> to </a:t>
                      </a:r>
                      <a:r>
                        <a:rPr kumimoji="0" lang="en-US" sz="2000" b="0" i="0" u="none" strike="noStrike" cap="none" normalizeH="0" baseline="0" dirty="0" err="1">
                          <a:ln>
                            <a:noFill/>
                          </a:ln>
                          <a:solidFill>
                            <a:srgbClr val="E3EFF8"/>
                          </a:solidFill>
                          <a:effectLst/>
                          <a:latin typeface="+mn-lt"/>
                          <a:cs typeface="Times New Roman" pitchFamily="18" charset="0"/>
                        </a:rPr>
                        <a:t>ulehčuje</a:t>
                      </a:r>
                      <a:r>
                        <a:rPr kumimoji="0" lang="en-US" sz="2000" b="0" i="0" u="none" strike="noStrike" cap="none" normalizeH="0" baseline="0" dirty="0">
                          <a:ln>
                            <a:noFill/>
                          </a:ln>
                          <a:solidFill>
                            <a:srgbClr val="E3EFF8"/>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Sebedůvěra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zůstává</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nenarušena</a:t>
                      </a:r>
                      <a:r>
                        <a:rPr kumimoji="0" lang="en-US" sz="2000" b="0" i="0" u="none" strike="noStrike" cap="none" normalizeH="0" baseline="0" dirty="0">
                          <a:ln>
                            <a:noFill/>
                          </a:ln>
                          <a:solidFill>
                            <a:srgbClr val="E3EFF8"/>
                          </a:solidFill>
                          <a:effectLst/>
                          <a:latin typeface="+mn-lt"/>
                          <a:cs typeface="Times New Roman" pitchFamily="18" charset="0"/>
                        </a:rPr>
                        <a:t>.</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Kdybyste hrál lépe, tak by soupeř nedal branku!</a:t>
            </a:r>
            <a:endParaRPr lang="en-CA" altLang="de-DE" sz="1600" dirty="0">
              <a:latin typeface="Calibri Light"/>
            </a:endParaRPr>
          </a:p>
        </p:txBody>
      </p:sp>
    </p:spTree>
    <p:extLst>
      <p:ext uri="{BB962C8B-B14F-4D97-AF65-F5344CB8AC3E}">
        <p14:creationId xmlns:p14="http://schemas.microsoft.com/office/powerpoint/2010/main" val="1434763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79732297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Můžu</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 to </a:t>
                      </a:r>
                      <a:r>
                        <a:rPr kumimoji="0" lang="en-US" sz="2000" b="1" i="0" u="none" strike="noStrike" cap="none" normalizeH="0" baseline="0" dirty="0" err="1">
                          <a:ln>
                            <a:noFill/>
                          </a:ln>
                          <a:solidFill>
                            <a:srgbClr val="333333"/>
                          </a:solidFill>
                          <a:effectLst/>
                          <a:latin typeface="Calibri Light"/>
                          <a:cs typeface="Times New Roman" pitchFamily="18" charset="0"/>
                        </a:rPr>
                        <a:t>já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sám</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Opravdu</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byla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Dlužím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fanouškům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omluvu</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Snížení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sebevědomí</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Uznat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chybu</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považuje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čestné</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odvážné</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Můžou</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 to </a:t>
                      </a:r>
                      <a:r>
                        <a:rPr kumimoji="0" lang="en-US" sz="2000" b="1" i="0" u="none" strike="noStrike" cap="none" normalizeH="0" baseline="0" dirty="0" err="1">
                          <a:ln>
                            <a:noFill/>
                          </a:ln>
                          <a:solidFill>
                            <a:srgbClr val="333333"/>
                          </a:solidFill>
                          <a:effectLst/>
                          <a:latin typeface="Calibri Light"/>
                          <a:cs typeface="Times New Roman" pitchFamily="18" charset="0"/>
                        </a:rPr>
                        <a:t>jiní</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situace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 co </a:t>
                      </a:r>
                      <a:r>
                        <a:rPr kumimoji="0" lang="en-US" sz="2000" b="0" i="0" u="none" strike="noStrike" cap="none" normalizeH="0" baseline="0" dirty="0" err="1">
                          <a:ln>
                            <a:noFill/>
                          </a:ln>
                          <a:solidFill>
                            <a:srgbClr val="333333"/>
                          </a:solidFill>
                          <a:effectLst/>
                          <a:latin typeface="Calibri Light"/>
                          <a:cs typeface="Times New Roman" pitchFamily="18" charset="0"/>
                        </a:rPr>
                        <a:t>dělal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brankář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fotbale</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přece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může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cokoli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Neuznání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považuje</a:t>
                      </a:r>
                      <a:r>
                        <a:rPr kumimoji="0" lang="en-US" sz="2000" b="0" i="0" u="none" strike="noStrike" cap="none" normalizeH="0" baseline="0" dirty="0">
                          <a:ln>
                            <a:noFill/>
                          </a:ln>
                          <a:solidFill>
                            <a:srgbClr val="333333"/>
                          </a:solidFill>
                          <a:effectLst/>
                          <a:latin typeface="Calibri Light"/>
                          <a:cs typeface="Times New Roman" pitchFamily="18" charset="0"/>
                        </a:rPr>
                        <a:t> za </a:t>
                      </a:r>
                      <a:r>
                        <a:rPr kumimoji="0" lang="en-US" sz="2000" b="0" i="0" u="none" strike="noStrike" cap="none" normalizeH="0" baseline="0" dirty="0" err="1">
                          <a:ln>
                            <a:noFill/>
                          </a:ln>
                          <a:solidFill>
                            <a:srgbClr val="333333"/>
                          </a:solidFill>
                          <a:effectLst/>
                          <a:latin typeface="Calibri Light"/>
                          <a:cs typeface="Times New Roman" pitchFamily="18" charset="0"/>
                        </a:rPr>
                        <a:t>zbabělé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člověk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ulehčuje</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Sebedůvěra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zůstává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nenarušena</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Kdybyste hrál lépe, tak by soupeř nedal branku!</a:t>
            </a:r>
            <a:endParaRPr lang="en-CA" altLang="de-DE" sz="1600" dirty="0">
              <a:latin typeface="Calibri Light"/>
            </a:endParaRPr>
          </a:p>
        </p:txBody>
      </p:sp>
    </p:spTree>
    <p:extLst>
      <p:ext uri="{BB962C8B-B14F-4D97-AF65-F5344CB8AC3E}">
        <p14:creationId xmlns:p14="http://schemas.microsoft.com/office/powerpoint/2010/main" val="3264959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479747530"/>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Vyváženější odpovědi (které kombinují vlastní podíl, vliv druhých lidí a situace; nabízejí jiná vysvětlení):</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Kdybyste hrál lépe, tak by soupeř nedal branku!</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negativních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281425842"/>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Vyváženější odpovědi (které kombinují vlastní podíl, vliv druhých lidí a situace; nabízejí jiná vysvětlení):</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“V </a:t>
                      </a:r>
                      <a:r>
                        <a:rPr kumimoji="0" lang="en-US" sz="2000" b="0" i="0" u="none" strike="noStrike" cap="none" normalizeH="0" baseline="0" dirty="0" err="1">
                          <a:ln>
                            <a:noFill/>
                          </a:ln>
                          <a:solidFill>
                            <a:srgbClr val="333333"/>
                          </a:solidFill>
                          <a:effectLst/>
                          <a:latin typeface="Calibri Light"/>
                          <a:cs typeface="Times New Roman" pitchFamily="18" charset="0"/>
                        </a:rPr>
                        <a:t>tomto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zápase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nehrál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dobře</a:t>
                      </a:r>
                      <a:r>
                        <a:rPr kumimoji="0" lang="en-US" sz="2000" b="0" i="0" u="none" strike="noStrike" cap="none" normalizeH="0" baseline="0" dirty="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určitě</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příště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zlepším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nezapomeňte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několikrát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zabránil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abychom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branku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dostali</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Příště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budu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hrát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lépe</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stejně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ostatní</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přesvědčen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ještě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dočkáme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řady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skvělých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vítězství</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Kdybyste hrál lépe, tak by soupeř nedal branku!</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806779873"/>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Je to </a:t>
                      </a:r>
                      <a:r>
                        <a:rPr kumimoji="0" lang="en-US" sz="2000" b="1" i="0" u="none" strike="noStrike" cap="none" normalizeH="0" baseline="0" dirty="0" err="1">
                          <a:ln>
                            <a:noFill/>
                          </a:ln>
                          <a:solidFill>
                            <a:srgbClr val="333333"/>
                          </a:solidFill>
                          <a:effectLst/>
                          <a:latin typeface="Calibri Light"/>
                          <a:cs typeface="Times New Roman" pitchFamily="18" charset="0"/>
                        </a:rPr>
                        <a:t>moje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zásluha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a:ln>
                            <a:noFill/>
                          </a:ln>
                          <a:solidFill>
                            <a:srgbClr val="333333"/>
                          </a:solidFill>
                          <a:effectLst/>
                          <a:latin typeface="Calibri Light"/>
                          <a:cs typeface="Times New Roman" pitchFamily="18" charset="0"/>
                        </a:rPr>
                        <a:t>. “Jak </a:t>
                      </a:r>
                      <a:r>
                        <a:rPr kumimoji="0" lang="en-US" sz="2000" b="0" i="0" u="none" strike="noStrike" cap="none" normalizeH="0" baseline="0" dirty="0" err="1">
                          <a:ln>
                            <a:noFill/>
                          </a:ln>
                          <a:solidFill>
                            <a:srgbClr val="333333"/>
                          </a:solidFill>
                          <a:effectLst/>
                          <a:latin typeface="Calibri Light"/>
                          <a:cs typeface="Times New Roman" pitchFamily="18" charset="0"/>
                        </a:rPr>
                        <a:t>jste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sám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řekl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prostě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výjimečně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talentovaný</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Nevýhoda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Sebechvála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působí</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arogantně</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Zvyšuje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sebedůvěru</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Je to </a:t>
                      </a:r>
                      <a:r>
                        <a:rPr kumimoji="0" lang="en-US" sz="2000" b="1" i="0" u="none" strike="noStrike" cap="none" normalizeH="0" baseline="0" dirty="0" err="1">
                          <a:ln>
                            <a:noFill/>
                          </a:ln>
                          <a:solidFill>
                            <a:srgbClr val="333333"/>
                          </a:solidFill>
                          <a:effectLst/>
                          <a:latin typeface="Calibri Light"/>
                          <a:cs typeface="Times New Roman" pitchFamily="18" charset="0"/>
                        </a:rPr>
                        <a:t>zásluha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druhých</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situace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a:ln>
                            <a:noFill/>
                          </a:ln>
                          <a:solidFill>
                            <a:srgbClr val="333333"/>
                          </a:solidFill>
                          <a:effectLst/>
                          <a:latin typeface="Calibri Light"/>
                          <a:cs typeface="Times New Roman" pitchFamily="18" charset="0"/>
                        </a:rPr>
                        <a:t>. “Za </a:t>
                      </a:r>
                      <a:r>
                        <a:rPr kumimoji="0" lang="en-US" sz="2000" b="0" i="0" u="none" strike="noStrike" cap="none" normalizeH="0" baseline="0" dirty="0" err="1">
                          <a:ln>
                            <a:noFill/>
                          </a:ln>
                          <a:solidFill>
                            <a:srgbClr val="333333"/>
                          </a:solidFill>
                          <a:effectLst/>
                          <a:latin typeface="Calibri Light"/>
                          <a:cs typeface="Times New Roman" pitchFamily="18" charset="0"/>
                        </a:rPr>
                        <a:t>vše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vděčím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učitelům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svým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rodičům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Sebedůvěra</a:t>
                      </a:r>
                      <a:r>
                        <a:rPr kumimoji="0" lang="en-US" sz="2000" b="0" i="0" u="none" strike="noStrike" cap="none" normalizeH="0" baseline="0" dirty="0">
                          <a:ln>
                            <a:noFill/>
                          </a:ln>
                          <a:solidFill>
                            <a:srgbClr val="E3EFF8"/>
                          </a:solidFill>
                          <a:effectLst/>
                          <a:latin typeface="Calibri Light"/>
                          <a:cs typeface="Times New Roman" pitchFamily="18" charset="0"/>
                        </a:rPr>
                        <a:t> se </a:t>
                      </a:r>
                      <a:r>
                        <a:rPr kumimoji="0" lang="en-US" sz="2000" b="0" i="0" u="none" strike="noStrike" cap="none" normalizeH="0" baseline="0" dirty="0" err="1">
                          <a:ln>
                            <a:noFill/>
                          </a:ln>
                          <a:solidFill>
                            <a:srgbClr val="E3EFF8"/>
                          </a:solidFill>
                          <a:effectLst/>
                          <a:latin typeface="Calibri Light"/>
                          <a:cs typeface="Times New Roman" pitchFamily="18" charset="0"/>
                        </a:rPr>
                        <a:t>nezvýší</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Jste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považováni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skromného</a:t>
                      </a:r>
                      <a:r>
                        <a:rPr kumimoji="0" lang="en-US" sz="2000" b="0" i="0" u="none" strike="noStrike" cap="none" normalizeH="0" baseline="0" dirty="0">
                          <a:ln>
                            <a:noFill/>
                          </a:ln>
                          <a:solidFill>
                            <a:srgbClr val="E3EFF8"/>
                          </a:solidFill>
                          <a:effectLst/>
                          <a:latin typeface="Calibri Light"/>
                          <a:cs typeface="Times New Roman" pitchFamily="18" charset="0"/>
                        </a:rPr>
                        <a:t> a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err="1">
                          <a:ln>
                            <a:noFill/>
                          </a:ln>
                          <a:solidFill>
                            <a:srgbClr val="E3EFF8"/>
                          </a:solidFill>
                          <a:effectLst/>
                          <a:latin typeface="Calibri Light"/>
                          <a:cs typeface="Times New Roman" pitchFamily="18" charset="0"/>
                        </a:rPr>
                        <a:t>opravdového</a:t>
                      </a:r>
                      <a:r>
                        <a:rPr kumimoji="0" lang="en-US" sz="2000" b="0" i="0" u="none" strike="noStrike" cap="none" normalizeH="0" baseline="0">
                          <a:ln>
                            <a:noFill/>
                          </a:ln>
                          <a:solidFill>
                            <a:srgbClr val="E3EFF8"/>
                          </a:solidFill>
                          <a:effectLst/>
                          <a:latin typeface="Calibri Light"/>
                          <a:cs typeface="Times New Roman" pitchFamily="18" charset="0"/>
                        </a:rPr>
                        <a:t> “týmového hráče”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Gratuluji vám k zisku této ceny. Jak jste to dokázal?</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222969356"/>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Je to </a:t>
                      </a:r>
                      <a:r>
                        <a:rPr kumimoji="0" lang="en-US" sz="2000" b="1" i="0" u="none" strike="noStrike" cap="none" normalizeH="0" baseline="0" dirty="0" err="1">
                          <a:ln>
                            <a:noFill/>
                          </a:ln>
                          <a:solidFill>
                            <a:srgbClr val="333333"/>
                          </a:solidFill>
                          <a:effectLst/>
                          <a:latin typeface="Calibri Light"/>
                          <a:cs typeface="Times New Roman" pitchFamily="18" charset="0"/>
                        </a:rPr>
                        <a:t>moje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zásluha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a:ln>
                            <a:noFill/>
                          </a:ln>
                          <a:solidFill>
                            <a:srgbClr val="333333"/>
                          </a:solidFill>
                          <a:effectLst/>
                          <a:latin typeface="Calibri Light"/>
                          <a:cs typeface="Times New Roman" pitchFamily="18" charset="0"/>
                        </a:rPr>
                        <a:t>. “Jak </a:t>
                      </a:r>
                      <a:r>
                        <a:rPr kumimoji="0" lang="en-US" sz="2000" b="0" i="0" u="none" strike="noStrike" cap="none" normalizeH="0" baseline="0" dirty="0" err="1">
                          <a:ln>
                            <a:noFill/>
                          </a:ln>
                          <a:solidFill>
                            <a:srgbClr val="333333"/>
                          </a:solidFill>
                          <a:effectLst/>
                          <a:latin typeface="Calibri Light"/>
                          <a:cs typeface="Times New Roman" pitchFamily="18" charset="0"/>
                        </a:rPr>
                        <a:t>jste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sám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řekl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prostě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výjimečně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talentovaný</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Sebechvála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působí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arogantně</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Zvyšuje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sebedůvěru</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Je to </a:t>
                      </a:r>
                      <a:r>
                        <a:rPr kumimoji="0" lang="en-US" sz="2000" b="1" i="0" u="none" strike="noStrike" cap="none" normalizeH="0" baseline="0" dirty="0" err="1">
                          <a:ln>
                            <a:noFill/>
                          </a:ln>
                          <a:solidFill>
                            <a:srgbClr val="333333"/>
                          </a:solidFill>
                          <a:effectLst/>
                          <a:latin typeface="Calibri Light"/>
                          <a:cs typeface="Times New Roman" pitchFamily="18" charset="0"/>
                        </a:rPr>
                        <a:t>zásluha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druhých</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situace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a:ln>
                            <a:noFill/>
                          </a:ln>
                          <a:solidFill>
                            <a:srgbClr val="333333"/>
                          </a:solidFill>
                          <a:effectLst/>
                          <a:latin typeface="Calibri Light"/>
                          <a:cs typeface="Times New Roman" pitchFamily="18" charset="0"/>
                        </a:rPr>
                        <a:t>. “Za </a:t>
                      </a:r>
                      <a:r>
                        <a:rPr kumimoji="0" lang="en-US" sz="2000" b="0" i="0" u="none" strike="noStrike" cap="none" normalizeH="0" baseline="0" dirty="0" err="1">
                          <a:ln>
                            <a:noFill/>
                          </a:ln>
                          <a:solidFill>
                            <a:srgbClr val="333333"/>
                          </a:solidFill>
                          <a:effectLst/>
                          <a:latin typeface="Calibri Light"/>
                          <a:cs typeface="Times New Roman" pitchFamily="18" charset="0"/>
                        </a:rPr>
                        <a:t>vše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vděčím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učitelům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svým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rodičům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Nevýhoda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Sebedůvěra</a:t>
                      </a:r>
                      <a:r>
                        <a:rPr kumimoji="0" lang="en-US" sz="2000" b="0" i="0" u="none" strike="noStrike" cap="none" normalizeH="0" baseline="0" dirty="0">
                          <a:ln>
                            <a:noFill/>
                          </a:ln>
                          <a:solidFill>
                            <a:srgbClr val="E3EFF8"/>
                          </a:solidFill>
                          <a:effectLst/>
                          <a:latin typeface="+mn-lt"/>
                          <a:cs typeface="Times New Roman" pitchFamily="18" charset="0"/>
                        </a:rPr>
                        <a:t> se </a:t>
                      </a:r>
                      <a:r>
                        <a:rPr kumimoji="0" lang="en-US" sz="2000" b="0" i="0" u="none" strike="noStrike" cap="none" normalizeH="0" baseline="0" dirty="0" err="1">
                          <a:ln>
                            <a:noFill/>
                          </a:ln>
                          <a:solidFill>
                            <a:srgbClr val="E3EFF8"/>
                          </a:solidFill>
                          <a:effectLst/>
                          <a:latin typeface="+mn-lt"/>
                          <a:cs typeface="Times New Roman" pitchFamily="18" charset="0"/>
                        </a:rPr>
                        <a:t>nezvýší</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Jste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považováni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skromného</a:t>
                      </a:r>
                      <a:r>
                        <a:rPr kumimoji="0" lang="en-US" sz="2000" b="0" i="0" u="none" strike="noStrike" cap="none" normalizeH="0" baseline="0" dirty="0">
                          <a:ln>
                            <a:noFill/>
                          </a:ln>
                          <a:solidFill>
                            <a:srgbClr val="E3EFF8"/>
                          </a:solidFill>
                          <a:effectLst/>
                          <a:latin typeface="+mn-lt"/>
                          <a:cs typeface="Times New Roman" pitchFamily="18" charset="0"/>
                        </a:rPr>
                        <a:t> a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err="1">
                          <a:ln>
                            <a:noFill/>
                          </a:ln>
                          <a:solidFill>
                            <a:srgbClr val="E3EFF8"/>
                          </a:solidFill>
                          <a:effectLst/>
                          <a:latin typeface="+mn-lt"/>
                          <a:cs typeface="Times New Roman" pitchFamily="18" charset="0"/>
                        </a:rPr>
                        <a:t>opravdového</a:t>
                      </a:r>
                      <a:r>
                        <a:rPr kumimoji="0" lang="en-US" sz="2000" b="0" i="0" u="none" strike="noStrike" cap="none" normalizeH="0" baseline="0">
                          <a:ln>
                            <a:noFill/>
                          </a:ln>
                          <a:solidFill>
                            <a:srgbClr val="E3EFF8"/>
                          </a:solidFill>
                          <a:effectLst/>
                          <a:latin typeface="+mn-lt"/>
                          <a:cs typeface="Times New Roman" pitchFamily="18" charset="0"/>
                        </a:rPr>
                        <a:t> “týmového hráče”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Gratuluji vám k zisku této ceny. Jak jste to dokázal?</a:t>
            </a:r>
            <a:endParaRPr lang="en-CA" altLang="de-DE" sz="1400" dirty="0">
              <a:latin typeface="Calibri Light"/>
            </a:endParaRPr>
          </a:p>
        </p:txBody>
      </p:sp>
    </p:spTree>
    <p:extLst>
      <p:ext uri="{BB962C8B-B14F-4D97-AF65-F5344CB8AC3E}">
        <p14:creationId xmlns:p14="http://schemas.microsoft.com/office/powerpoint/2010/main" val="3301433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56112475"/>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Je to </a:t>
                      </a:r>
                      <a:r>
                        <a:rPr kumimoji="0" lang="en-US" sz="2000" b="1" i="0" u="none" strike="noStrike" cap="none" normalizeH="0" baseline="0" dirty="0" err="1">
                          <a:ln>
                            <a:noFill/>
                          </a:ln>
                          <a:solidFill>
                            <a:srgbClr val="333333"/>
                          </a:solidFill>
                          <a:effectLst/>
                          <a:latin typeface="Calibri Light"/>
                          <a:cs typeface="Times New Roman" pitchFamily="18" charset="0"/>
                        </a:rPr>
                        <a:t>moje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zásluha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a:ln>
                            <a:noFill/>
                          </a:ln>
                          <a:solidFill>
                            <a:srgbClr val="333333"/>
                          </a:solidFill>
                          <a:effectLst/>
                          <a:latin typeface="Calibri Light"/>
                          <a:cs typeface="Times New Roman" pitchFamily="18" charset="0"/>
                        </a:rPr>
                        <a:t>. “Jak </a:t>
                      </a:r>
                      <a:r>
                        <a:rPr kumimoji="0" lang="en-US" sz="2000" b="0" i="0" u="none" strike="noStrike" cap="none" normalizeH="0" baseline="0" dirty="0" err="1">
                          <a:ln>
                            <a:noFill/>
                          </a:ln>
                          <a:solidFill>
                            <a:srgbClr val="333333"/>
                          </a:solidFill>
                          <a:effectLst/>
                          <a:latin typeface="Calibri Light"/>
                          <a:cs typeface="Times New Roman" pitchFamily="18" charset="0"/>
                        </a:rPr>
                        <a:t>jste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sám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řekl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prostě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výjimečně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talentovaný</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Sebechvála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působí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arogantně</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Zvyšuje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sebedůvěru</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Vysvětlení</a:t>
                      </a:r>
                      <a:r>
                        <a:rPr kumimoji="0" lang="en-US" sz="2000" b="1" i="0" u="none" strike="noStrike" cap="none" normalizeH="0" baseline="0" dirty="0">
                          <a:ln>
                            <a:noFill/>
                          </a:ln>
                          <a:solidFill>
                            <a:srgbClr val="333333"/>
                          </a:solidFill>
                          <a:effectLst/>
                          <a:latin typeface="Calibri Light"/>
                          <a:cs typeface="Times New Roman" pitchFamily="18" charset="0"/>
                        </a:rPr>
                        <a:t>: Je to </a:t>
                      </a:r>
                      <a:r>
                        <a:rPr kumimoji="0" lang="en-US" sz="2000" b="1" i="0" u="none" strike="noStrike" cap="none" normalizeH="0" baseline="0" dirty="0" err="1">
                          <a:ln>
                            <a:noFill/>
                          </a:ln>
                          <a:solidFill>
                            <a:srgbClr val="333333"/>
                          </a:solidFill>
                          <a:effectLst/>
                          <a:latin typeface="Calibri Light"/>
                          <a:cs typeface="Times New Roman" pitchFamily="18" charset="0"/>
                        </a:rPr>
                        <a:t>zásluha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druhých</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situace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a:ln>
                            <a:noFill/>
                          </a:ln>
                          <a:solidFill>
                            <a:srgbClr val="333333"/>
                          </a:solidFill>
                          <a:effectLst/>
                          <a:latin typeface="Calibri Light"/>
                          <a:cs typeface="Times New Roman" pitchFamily="18" charset="0"/>
                        </a:rPr>
                        <a:t>. “Za </a:t>
                      </a:r>
                      <a:r>
                        <a:rPr kumimoji="0" lang="en-US" sz="2000" b="0" i="0" u="none" strike="noStrike" cap="none" normalizeH="0" baseline="0" dirty="0" err="1">
                          <a:ln>
                            <a:noFill/>
                          </a:ln>
                          <a:solidFill>
                            <a:srgbClr val="333333"/>
                          </a:solidFill>
                          <a:effectLst/>
                          <a:latin typeface="Calibri Light"/>
                          <a:cs typeface="Times New Roman" pitchFamily="18" charset="0"/>
                        </a:rPr>
                        <a:t>vše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vděčím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učitelům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svým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rodičům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Sebedůvěra</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nezvýší</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považováni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skromného</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opravdového</a:t>
                      </a:r>
                      <a:r>
                        <a:rPr kumimoji="0" lang="en-US" sz="2000" b="0" i="0" u="none" strike="noStrike" cap="none" normalizeH="0" baseline="0">
                          <a:ln>
                            <a:noFill/>
                          </a:ln>
                          <a:solidFill>
                            <a:srgbClr val="333333"/>
                          </a:solidFill>
                          <a:effectLst/>
                          <a:latin typeface="Calibri Light"/>
                          <a:cs typeface="Times New Roman" pitchFamily="18" charset="0"/>
                        </a:rPr>
                        <a:t> “týmového hráče”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Gratuluji vám k zisku této ceny. Jak jste to dokázal?</a:t>
            </a:r>
            <a:endParaRPr lang="en-CA" altLang="de-DE" sz="1400" dirty="0">
              <a:latin typeface="Calibri Light"/>
            </a:endParaRPr>
          </a:p>
        </p:txBody>
      </p:sp>
    </p:spTree>
    <p:extLst>
      <p:ext uri="{BB962C8B-B14F-4D97-AF65-F5344CB8AC3E}">
        <p14:creationId xmlns:p14="http://schemas.microsoft.com/office/powerpoint/2010/main" val="2654396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630785707"/>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Vyváženější odpovědi (např.. kombinující vlastní přínos, přínos druhých lidí/situace; nabídnout jiná vysvětlení):</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Gratuluji vám k zisku této ceny. Jak jste to dokázal?</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určitý styl vysvětlování ovlivňuje dopad pozitivních událostí na psychiku!</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2463476410"/>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Vyváženější odpovědi (např.. kombinující vlastní přínos, přínos druhých lidí/situace; nabídnout jiná vysvětlení):</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“Jsem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pyšný</a:t>
                      </a:r>
                      <a:r>
                        <a:rPr kumimoji="0" lang="en-US" sz="2000" b="0" i="0" u="none" strike="noStrike" cap="none" normalizeH="0" baseline="0" dirty="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také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bych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chtěl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poděkovat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rodičům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ostatním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členům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týmu</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“Thomas </a:t>
                      </a:r>
                      <a:r>
                        <a:rPr kumimoji="0" lang="en-US" sz="2000" b="0" i="0" u="none" strike="noStrike" cap="none" normalizeH="0" baseline="0" dirty="0">
                          <a:ln>
                            <a:noFill/>
                          </a:ln>
                          <a:solidFill>
                            <a:srgbClr val="333333"/>
                          </a:solidFill>
                          <a:effectLst/>
                          <a:latin typeface="Calibri Light"/>
                          <a:cs typeface="Times New Roman" pitchFamily="18" charset="0"/>
                        </a:rPr>
                        <a:t>Alva Edison </a:t>
                      </a:r>
                      <a:r>
                        <a:rPr kumimoji="0" lang="en-US" sz="2000" b="0" i="0" u="none" strike="noStrike" cap="none" normalizeH="0" baseline="0" dirty="0" err="1">
                          <a:ln>
                            <a:noFill/>
                          </a:ln>
                          <a:solidFill>
                            <a:srgbClr val="333333"/>
                          </a:solidFill>
                          <a:effectLst/>
                          <a:latin typeface="Calibri Light"/>
                          <a:cs typeface="Times New Roman" pitchFamily="18" charset="0"/>
                        </a:rPr>
                        <a:t>jednou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řekl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Génia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tvoří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jedno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procento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inspirace</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devadesát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devět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procent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potu</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Gratuluji vám k zisku této ceny. Jak jste to dokázal?</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depresí</a:t>
            </a:r>
            <a:r>
              <a:rPr lang="cs-CZ" altLang="de-DE" sz="2400" dirty="0">
                <a:solidFill>
                  <a:srgbClr val="333333"/>
                </a:solidFill>
              </a:rPr>
              <a:t> (ale ne všichni!):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depresí</a:t>
            </a:r>
            <a:r>
              <a:rPr lang="cs-CZ" altLang="de-DE" sz="2400" dirty="0">
                <a:solidFill>
                  <a:srgbClr val="333333"/>
                </a:solidFill>
              </a:rPr>
              <a:t> (ale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jen </a:t>
            </a:r>
            <a:r>
              <a:rPr lang="cs-CZ" altLang="de-DE" sz="2400">
                <a:solidFill>
                  <a:srgbClr val="333333"/>
                </a:solidFill>
              </a:rPr>
              <a:t>sami sebe</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extLst>
      <p:ext uri="{BB962C8B-B14F-4D97-AF65-F5344CB8AC3E}">
        <p14:creationId xmlns:p14="http://schemas.microsoft.com/office/powerpoint/2010/main" val="561815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depresí</a:t>
            </a:r>
            <a:r>
              <a:rPr lang="cs-CZ" altLang="de-DE" sz="2400" dirty="0">
                <a:solidFill>
                  <a:srgbClr val="333333"/>
                </a:solidFill>
              </a:rPr>
              <a:t> (ale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jen sami sebe</a:t>
            </a:r>
          </a:p>
          <a:p>
            <a:pPr marL="342900" lvl="0" indent="-342900" defTabSz="914377">
              <a:buClr>
                <a:srgbClr val="333333"/>
              </a:buClr>
              <a:buFont typeface="WingDings"/>
              <a:buChar char=""/>
            </a:pPr>
            <a:r>
              <a:rPr lang="cs-CZ" altLang="de-DE" sz="2400" dirty="0">
                <a:solidFill>
                  <a:srgbClr val="333333"/>
                </a:solidFill>
              </a:rPr>
              <a:t>mají tendenci připisovat zásluhy za své úspěchy druhým lidem </a:t>
            </a:r>
            <a:r>
              <a:rPr lang="cs-CZ" altLang="de-DE" sz="2400">
                <a:solidFill>
                  <a:srgbClr val="333333"/>
                </a:solidFill>
              </a:rPr>
              <a:t>nebo okolnostem</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extLst>
      <p:ext uri="{BB962C8B-B14F-4D97-AF65-F5344CB8AC3E}">
        <p14:creationId xmlns:p14="http://schemas.microsoft.com/office/powerpoint/2010/main" val="3197974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depresí</a:t>
            </a:r>
            <a:r>
              <a:rPr lang="cs-CZ" altLang="de-DE" sz="2400" dirty="0">
                <a:solidFill>
                  <a:srgbClr val="333333"/>
                </a:solidFill>
              </a:rPr>
              <a:t> (ale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jen sami sebe</a:t>
            </a:r>
          </a:p>
          <a:p>
            <a:pPr marL="342900" lvl="0" indent="-342900" defTabSz="914377">
              <a:buClr>
                <a:srgbClr val="333333"/>
              </a:buClr>
              <a:buFont typeface="WingDings"/>
              <a:buChar char=""/>
            </a:pPr>
            <a:r>
              <a:rPr lang="cs-CZ" altLang="de-DE" sz="2400" dirty="0">
                <a:solidFill>
                  <a:srgbClr val="333333"/>
                </a:solidFill>
              </a:rPr>
              <a:t>mají tendenci připisovat zásluhy za své úspěchy druhým lidem nebo okolnostem</a:t>
            </a:r>
          </a:p>
          <a:p>
            <a:pPr lvl="0" algn="ctr" defTabSz="914377"/>
            <a:r>
              <a:rPr lang="cs-CZ" altLang="de-DE" sz="2400" dirty="0">
                <a:solidFill>
                  <a:srgbClr val="004992"/>
                </a:solidFill>
              </a:rPr>
              <a:t>To může způsobovat a udržovat nízké sebevědomí!</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extLst>
      <p:ext uri="{BB962C8B-B14F-4D97-AF65-F5344CB8AC3E}">
        <p14:creationId xmlns:p14="http://schemas.microsoft.com/office/powerpoint/2010/main" val="3811700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a:t>
            </a:r>
            <a:r>
              <a:rPr lang="cs-CZ" altLang="de-DE" sz="2400">
                <a:solidFill>
                  <a:srgbClr val="333333"/>
                </a:solidFill>
              </a:rPr>
              <a:t>druhé lidi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spTree>
    <p:extLst>
      <p:ext uri="{BB962C8B-B14F-4D97-AF65-F5344CB8AC3E}">
        <p14:creationId xmlns:p14="http://schemas.microsoft.com/office/powerpoint/2010/main" val="1762493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druhé lidi</a:t>
            </a:r>
          </a:p>
          <a:p>
            <a:pPr marL="342900" lvl="0" indent="-342900" defTabSz="914377">
              <a:buClr>
                <a:srgbClr val="333333"/>
              </a:buClr>
              <a:buFont typeface="WingDings"/>
              <a:buChar char=""/>
            </a:pPr>
            <a:r>
              <a:rPr lang="cs-CZ" altLang="de-DE" sz="2400" dirty="0">
                <a:solidFill>
                  <a:srgbClr val="333333"/>
                </a:solidFill>
              </a:rPr>
              <a:t>mají tendenci si myslet, že na události kolem sebe nemají vůbec </a:t>
            </a:r>
            <a:r>
              <a:rPr lang="cs-CZ" altLang="de-DE" sz="2400">
                <a:solidFill>
                  <a:srgbClr val="333333"/>
                </a:solidFill>
              </a:rPr>
              <a:t>žádný vliv</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spTree>
    <p:extLst>
      <p:ext uri="{BB962C8B-B14F-4D97-AF65-F5344CB8AC3E}">
        <p14:creationId xmlns:p14="http://schemas.microsoft.com/office/powerpoint/2010/main" val="2461915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Vědecké studie ukázaly, že mnozí lidé s </a:t>
            </a:r>
            <a:r>
              <a:rPr lang="cs-CZ" altLang="de-DE" sz="2400" b="1" dirty="0">
                <a:solidFill>
                  <a:srgbClr val="333333"/>
                </a:solidFill>
              </a:rPr>
              <a:t>bludným přesvědčením </a:t>
            </a:r>
            <a:r>
              <a:rPr lang="cs-CZ" altLang="de-DE" sz="2400" dirty="0">
                <a:solidFill>
                  <a:srgbClr val="333333"/>
                </a:solidFill>
              </a:rPr>
              <a:t>(ale ne všichni!):</a:t>
            </a:r>
          </a:p>
          <a:p>
            <a:pPr marL="342900" lvl="0" indent="-342900" defTabSz="914377">
              <a:buClr>
                <a:srgbClr val="333333"/>
              </a:buClr>
              <a:buFont typeface="WingDings"/>
              <a:buChar char=""/>
            </a:pPr>
            <a:r>
              <a:rPr lang="cs-CZ" altLang="de-DE" sz="2400" dirty="0">
                <a:solidFill>
                  <a:srgbClr val="333333"/>
                </a:solidFill>
              </a:rPr>
              <a:t>mají tendenci obviňovat za své neúspěchy a špatné věci, které se jim stanou, druhé lidi</a:t>
            </a:r>
          </a:p>
          <a:p>
            <a:pPr marL="342900" lvl="0" indent="-342900" defTabSz="914377">
              <a:buClr>
                <a:srgbClr val="333333"/>
              </a:buClr>
              <a:buFont typeface="WingDings"/>
              <a:buChar char=""/>
            </a:pPr>
            <a:r>
              <a:rPr lang="cs-CZ" altLang="de-DE" sz="2400" dirty="0">
                <a:solidFill>
                  <a:srgbClr val="333333"/>
                </a:solidFill>
              </a:rPr>
              <a:t>mají tendenci si myslet, že na události kolem sebe nemají vůbec žádný vliv</a:t>
            </a:r>
          </a:p>
          <a:p>
            <a:pPr lvl="0" algn="ctr" defTabSz="914377"/>
            <a:r>
              <a:rPr lang="cs-CZ" altLang="de-DE" sz="2400" dirty="0">
                <a:solidFill>
                  <a:srgbClr val="004992"/>
                </a:solidFill>
              </a:rPr>
              <a:t>Zvláště první styl vysvětlování událostí může způsobovat problémy ve vztazích s druhými lidmi!</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spTree>
    <p:extLst>
      <p:ext uri="{BB962C8B-B14F-4D97-AF65-F5344CB8AC3E}">
        <p14:creationId xmlns:p14="http://schemas.microsoft.com/office/powerpoint/2010/main" val="3886295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Příklady toho, jak při psychóze jednostranná vysvětlení vedou k chybnému chápání událostí</a:t>
            </a:r>
            <a:endParaRPr lang="en-US"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sp>
        <p:nvSpPr>
          <p:cNvPr id="4" name="Rechteck 1"/>
          <p:cNvSpPr>
            <a:spLocks noChangeArrowheads="1"/>
          </p:cNvSpPr>
          <p:nvPr/>
        </p:nvSpPr>
        <p:spPr bwMode="auto">
          <a:xfrm>
            <a:off x="408955" y="602128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pitchFamily="18" charset="0"/>
              </a:defRPr>
            </a:lvl9pPr>
          </a:lstStyle>
          <a:p>
            <a:pPr algn="ctr" eaLnBrk="1" hangingPunct="1">
              <a:spcBef>
                <a:spcPct val="0"/>
              </a:spcBef>
              <a:buClrTx/>
              <a:buFontTx/>
              <a:buNone/>
              <a:defRPr/>
            </a:pPr>
            <a:r>
              <a:rPr lang="cs-CZ" altLang="de-DE" sz="2000" dirty="0">
                <a:solidFill>
                  <a:srgbClr val="004992"/>
                </a:solidFill>
                <a:latin typeface="+mn-lt"/>
                <a:cs typeface="+mn-cs"/>
              </a:rPr>
              <a:t>Může někdo z vás krátce uvést nějakou vlastní podobnou zkušenost</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750934473"/>
              </p:ext>
            </p:extLst>
          </p:nvPr>
        </p:nvGraphicFramePr>
        <p:xfrm>
          <a:off x="408955" y="2391576"/>
          <a:ext cx="11376000" cy="341374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Událost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Vysvětlení při psychóze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Jiné možné vysvětlení</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Lidé se smáli, když jste mluvili.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Lidi ve skutečnosti nezajímá co říkám, jenom si ze mě dělají legraci.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Pouhá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shoda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okolností</a:t>
                      </a:r>
                      <a:r>
                        <a:rPr kumimoji="0" lang="en-US" sz="2000" b="0" i="0" u="none" strike="noStrike" cap="none" normalizeH="0" baseline="0" dirty="0">
                          <a:ln>
                            <a:noFill/>
                          </a:ln>
                          <a:solidFill>
                            <a:srgbClr val="333333"/>
                          </a:solidFill>
                          <a:effectLst/>
                          <a:latin typeface="Calibri Light"/>
                          <a:cs typeface="Times New Roman" pitchFamily="18" charset="0"/>
                        </a:rPr>
                        <a:t> – </a:t>
                      </a:r>
                      <a:r>
                        <a:rPr kumimoji="0" lang="en-US" sz="2000" b="0" i="0" u="none" strike="noStrike" cap="none" normalizeH="0" baseline="0" dirty="0" err="1">
                          <a:ln>
                            <a:noFill/>
                          </a:ln>
                          <a:solidFill>
                            <a:srgbClr val="333333"/>
                          </a:solidFill>
                          <a:effectLst/>
                          <a:latin typeface="Calibri Light"/>
                          <a:cs typeface="Times New Roman" pitchFamily="18" charset="0"/>
                        </a:rPr>
                        <a:t>někdo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jiný</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řekl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vtip</a:t>
                      </a:r>
                      <a:r>
                        <a:rPr kumimoji="0" lang="en-US" sz="2000" b="0" i="0" u="none" strike="noStrike" cap="none" normalizeH="0" baseline="0" dirty="0">
                          <a:ln>
                            <a:noFill/>
                          </a:ln>
                          <a:solidFill>
                            <a:srgbClr val="333333"/>
                          </a:solidFill>
                          <a:effectLst/>
                          <a:latin typeface="Calibri Light"/>
                          <a:cs typeface="Times New Roman" pitchFamily="18" charset="0"/>
                        </a:rPr>
                        <a:t> v tom </a:t>
                      </a:r>
                      <a:r>
                        <a:rPr kumimoji="0" lang="en-US" sz="2000" b="0" i="0" u="none" strike="noStrike" cap="none" normalizeH="0" baseline="0" dirty="0" err="1">
                          <a:ln>
                            <a:noFill/>
                          </a:ln>
                          <a:solidFill>
                            <a:srgbClr val="333333"/>
                          </a:solidFill>
                          <a:effectLst/>
                          <a:latin typeface="Calibri Light"/>
                          <a:cs typeface="Times New Roman" pitchFamily="18" charset="0"/>
                        </a:rPr>
                        <a:t>samém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okamžiku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lidé</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bavili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černým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humorem</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Přibrali jste na váze.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Doktor na mě šetří a předepsal mi levný lék.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Může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jít</a:t>
                      </a:r>
                      <a:r>
                        <a:rPr kumimoji="0" lang="en-US" sz="2000" b="0" i="0" u="none" strike="noStrike" cap="none" normalizeH="0" baseline="0" dirty="0">
                          <a:ln>
                            <a:noFill/>
                          </a:ln>
                          <a:solidFill>
                            <a:srgbClr val="333333"/>
                          </a:solidFill>
                          <a:effectLst/>
                          <a:latin typeface="Calibri Light"/>
                          <a:cs typeface="Times New Roman" pitchFamily="18" charset="0"/>
                        </a:rPr>
                        <a:t> o </a:t>
                      </a:r>
                      <a:r>
                        <a:rPr kumimoji="0" lang="en-US" sz="2000" b="0" i="0" u="none" strike="noStrike" cap="none" normalizeH="0" baseline="0" dirty="0" err="1">
                          <a:ln>
                            <a:noFill/>
                          </a:ln>
                          <a:solidFill>
                            <a:srgbClr val="333333"/>
                          </a:solidFill>
                          <a:effectLst/>
                          <a:latin typeface="Calibri Light"/>
                          <a:cs typeface="Times New Roman" pitchFamily="18" charset="0"/>
                        </a:rPr>
                        <a:t>vedlejší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účinek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léku</a:t>
                      </a:r>
                      <a:r>
                        <a:rPr kumimoji="0" lang="en-US" sz="2000" b="0" i="0" u="none" strike="noStrike" cap="none" normalizeH="0" baseline="0" dirty="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může</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být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způsobeno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malou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aktivitou</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nevhodným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způsobem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stravování</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Vaše kolo má prázdnou duši.</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Nějaký vandal mi ji vypustil; jdou po mně.</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Zapomněl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duši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dohustit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píchnul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duši</a:t>
                      </a:r>
                      <a:r>
                        <a:rPr kumimoji="0" lang="en-US" sz="2000" b="0" i="0" u="none" strike="noStrike" cap="none" normalizeH="0" baseline="0" dirty="0">
                          <a:ln>
                            <a:noFill/>
                          </a:ln>
                          <a:solidFill>
                            <a:srgbClr val="333333"/>
                          </a:solidFill>
                          <a:effectLst/>
                          <a:latin typeface="Calibri Light"/>
                          <a:cs typeface="Times New Roman" pitchFamily="18" charset="0"/>
                        </a:rPr>
                        <a:t> o </a:t>
                      </a:r>
                      <a:r>
                        <a:rPr kumimoji="0" lang="en-US" sz="2000" b="0" i="0" u="none" strike="noStrike" cap="none" normalizeH="0" baseline="0" dirty="0" err="1">
                          <a:ln>
                            <a:noFill/>
                          </a:ln>
                          <a:solidFill>
                            <a:srgbClr val="333333"/>
                          </a:solidFill>
                          <a:effectLst/>
                          <a:latin typeface="Calibri Light"/>
                          <a:cs typeface="Times New Roman" pitchFamily="18" charset="0"/>
                        </a:rPr>
                        <a:t>hřebík</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Jak si věci vysvětlujeme</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 si máme z dnešního sezení zapamatovat:</a:t>
            </a:r>
            <a:endParaRPr lang="en-US" altLang="de-DE">
              <a:solidFill>
                <a:srgbClr val="004992"/>
              </a:solidFill>
              <a:latin typeface="+mn-lt"/>
              <a:ea typeface="+mn-ea"/>
              <a:cs typeface="+mn-cs"/>
            </a:endParaRPr>
          </a:p>
        </p:txBody>
      </p:sp>
      <p:sp>
        <p:nvSpPr>
          <p:cNvPr id="34819"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cs-CZ" altLang="de-DE" sz="2400" dirty="0">
                <a:solidFill>
                  <a:srgbClr val="333333"/>
                </a:solidFill>
              </a:rPr>
              <a:t>Vždy zvažte, jaké jsou různé možné příčiny určité události</a:t>
            </a:r>
            <a:endParaRPr lang="en-US" altLang="de-DE" sz="2400" dirty="0">
              <a:solidFill>
                <a:srgbClr val="333333"/>
              </a:solidFill>
            </a:endParaRPr>
          </a:p>
          <a:p>
            <a:pPr marL="342900" indent="-342900" eaLnBrk="1" hangingPunct="1">
              <a:buClr>
                <a:srgbClr val="333333"/>
              </a:buClr>
              <a:buFont typeface="WingDings"/>
              <a:buChar char=""/>
            </a:pPr>
            <a:r>
              <a:rPr lang="cs-CZ" altLang="de-DE" sz="2400" dirty="0">
                <a:solidFill>
                  <a:srgbClr val="333333"/>
                </a:solidFill>
              </a:rPr>
              <a:t>Nepřijímejte zbrkle jen jedno vysvětlení</a:t>
            </a:r>
            <a:endParaRPr lang="en-US" altLang="de-DE" sz="2400" dirty="0">
              <a:solidFill>
                <a:srgbClr val="333333"/>
              </a:solidFill>
            </a:endParaRPr>
          </a:p>
          <a:p>
            <a:pPr marL="342900" indent="-342900" eaLnBrk="1" hangingPunct="1">
              <a:buClr>
                <a:srgbClr val="333333"/>
              </a:buClr>
              <a:buFont typeface="WingDings"/>
              <a:buChar char=""/>
            </a:pPr>
            <a:r>
              <a:rPr lang="cs-CZ" altLang="de-DE" sz="2400" dirty="0">
                <a:solidFill>
                  <a:srgbClr val="333333"/>
                </a:solidFill>
              </a:rPr>
              <a:t>Proberte si s druhými lidmi, k jakým důsledkům určitý styl vysvětlování událostí vede</a:t>
            </a:r>
          </a:p>
          <a:p>
            <a:pPr lvl="0" defTabSz="914400" fontAlgn="base"/>
            <a:r>
              <a:rPr lang="cs-CZ" altLang="de-DE" sz="2400" dirty="0">
                <a:solidFill>
                  <a:srgbClr val="004992"/>
                </a:solidFill>
              </a:rPr>
              <a:t>Ve svém životě bychom se měli snažit najít co nejrealističtější vysvětlení</a:t>
            </a:r>
            <a:r>
              <a:rPr lang="de-DE" altLang="de-DE" sz="2400" dirty="0">
                <a:solidFill>
                  <a:srgbClr val="004992"/>
                </a:solidFill>
              </a:rPr>
              <a:t>:</a:t>
            </a:r>
          </a:p>
          <a:p>
            <a:pPr lvl="0" defTabSz="914400" fontAlgn="base"/>
            <a:r>
              <a:rPr lang="cs-CZ" altLang="de-DE" sz="2400" dirty="0">
                <a:solidFill>
                  <a:srgbClr val="004992"/>
                </a:solidFill>
              </a:rPr>
              <a:t>Neměli bychom pokaždé obviňovat druhé, když se nám něco nepodaří</a:t>
            </a:r>
            <a:r>
              <a:rPr lang="de-DE" altLang="de-DE" sz="2400" dirty="0">
                <a:solidFill>
                  <a:srgbClr val="004992"/>
                </a:solidFill>
              </a:rPr>
              <a:t>, </a:t>
            </a:r>
            <a:r>
              <a:rPr lang="cs-CZ" altLang="de-DE" sz="2400" dirty="0">
                <a:solidFill>
                  <a:srgbClr val="004992"/>
                </a:solidFill>
              </a:rPr>
              <a:t>ani bychom neměli vždycky obviňovat sebe, když se stane něco špatného</a:t>
            </a:r>
            <a:r>
              <a:rPr lang="de-DE" altLang="de-DE" sz="2400" dirty="0">
                <a:solidFill>
                  <a:srgbClr val="004992"/>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Prodavač vám vrátil za zboží jeho plnou cenu</a:t>
            </a:r>
            <a:endParaRPr lang="de-DE" altLang="de-DE" sz="3600">
              <a:latin typeface="+mn-lt"/>
              <a:ea typeface="+mn-ea"/>
              <a:cs typeface="+mn-cs"/>
            </a:endParaRPr>
          </a:p>
        </p:txBody>
      </p:sp>
      <p:sp>
        <p:nvSpPr>
          <p:cNvPr id="35843" name="Rectangle 3"/>
          <p:cNvSpPr>
            <a:spLocks noGrp="1" noChangeArrowheads="1"/>
          </p:cNvSpPr>
          <p:nvPr>
            <p:ph idx="1"/>
          </p:nvPr>
        </p:nvSpPr>
        <p:spPr/>
        <p:txBody>
          <a:bodyPr>
            <a:noAutofit/>
          </a:bodyPr>
          <a:lstStyle/>
          <a:p>
            <a:pPr eaLnBrk="1" hangingPunct="1"/>
            <a:r>
              <a:rPr lang="cs-CZ" altLang="de-DE" sz="2400" dirty="0">
                <a:solidFill>
                  <a:srgbClr val="333333"/>
                </a:solidFill>
              </a:rPr>
              <a:t>Proč vám prodavač vrátil za zboží jeho plnou </a:t>
            </a:r>
            <a:r>
              <a:rPr lang="cs-CZ" altLang="de-DE" sz="2400">
                <a:solidFill>
                  <a:srgbClr val="333333"/>
                </a:solidFill>
              </a:rPr>
              <a:t>cenu</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102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Když jste vešli do místnosti, všichni zmlkli</a:t>
            </a:r>
            <a:endParaRPr lang="de-DE" altLang="de-DE" sz="3600">
              <a:latin typeface="+mn-lt"/>
              <a:ea typeface="+mn-ea"/>
              <a:cs typeface="+mn-cs"/>
            </a:endParaRPr>
          </a:p>
        </p:txBody>
      </p:sp>
      <p:sp>
        <p:nvSpPr>
          <p:cNvPr id="36867" name="Rectangle 1027"/>
          <p:cNvSpPr>
            <a:spLocks noGrp="1" noChangeArrowheads="1"/>
          </p:cNvSpPr>
          <p:nvPr>
            <p:ph idx="1"/>
          </p:nvPr>
        </p:nvSpPr>
        <p:spPr/>
        <p:txBody>
          <a:bodyPr>
            <a:noAutofit/>
          </a:bodyPr>
          <a:lstStyle/>
          <a:p>
            <a:pPr eaLnBrk="1" hangingPunct="1"/>
            <a:r>
              <a:rPr lang="cs-CZ" altLang="de-DE" sz="2400" dirty="0">
                <a:solidFill>
                  <a:srgbClr val="333333"/>
                </a:solidFill>
              </a:rPr>
              <a:t>Proč lidé zmlkli, když jste vešli do </a:t>
            </a:r>
            <a:r>
              <a:rPr lang="cs-CZ" altLang="de-DE" sz="2400">
                <a:solidFill>
                  <a:srgbClr val="333333"/>
                </a:solidFill>
              </a:rPr>
              <a:t>místnosti</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Někdo vám řekl, že nevypadáte dobře</a:t>
            </a:r>
            <a:endParaRPr lang="de-DE" altLang="de-DE" sz="3600">
              <a:latin typeface="+mn-lt"/>
              <a:ea typeface="+mn-ea"/>
              <a:cs typeface="+mn-cs"/>
            </a:endParaRPr>
          </a:p>
        </p:txBody>
      </p:sp>
      <p:sp>
        <p:nvSpPr>
          <p:cNvPr id="37891" name="Rectangle 1027"/>
          <p:cNvSpPr>
            <a:spLocks noGrp="1" noChangeArrowheads="1"/>
          </p:cNvSpPr>
          <p:nvPr>
            <p:ph idx="1"/>
          </p:nvPr>
        </p:nvSpPr>
        <p:spPr>
          <a:noFill/>
        </p:spPr>
        <p:txBody>
          <a:bodyPr>
            <a:noAutofit/>
          </a:bodyPr>
          <a:lstStyle/>
          <a:p>
            <a:pPr eaLnBrk="1" hangingPunct="1"/>
            <a:r>
              <a:rPr lang="cs-CZ" altLang="de-DE" sz="2400" dirty="0">
                <a:solidFill>
                  <a:srgbClr val="333333"/>
                </a:solidFill>
              </a:rPr>
              <a:t>Co tohoto člověka vedlo k tomu, aby vám to řekl</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Neuspěli jste u zkoušky</a:t>
            </a:r>
            <a:endParaRPr lang="de-DE" altLang="de-DE" sz="3600">
              <a:latin typeface="+mn-lt"/>
              <a:ea typeface="+mn-ea"/>
              <a:cs typeface="+mn-cs"/>
            </a:endParaRPr>
          </a:p>
        </p:txBody>
      </p:sp>
      <p:sp>
        <p:nvSpPr>
          <p:cNvPr id="38915" name="Rectangle 3"/>
          <p:cNvSpPr>
            <a:spLocks noGrp="1" noChangeArrowheads="1"/>
          </p:cNvSpPr>
          <p:nvPr>
            <p:ph idx="1"/>
          </p:nvPr>
        </p:nvSpPr>
        <p:spPr>
          <a:noFill/>
        </p:spPr>
        <p:txBody>
          <a:bodyPr>
            <a:noAutofit/>
          </a:bodyPr>
          <a:lstStyle/>
          <a:p>
            <a:pPr eaLnBrk="1" hangingPunct="1"/>
            <a:r>
              <a:rPr lang="cs-CZ" altLang="de-DE" sz="2400">
                <a:solidFill>
                  <a:srgbClr val="333333"/>
                </a:solidFill>
              </a:rPr>
              <a:t>Proč </a:t>
            </a:r>
            <a:r>
              <a:rPr lang="cs-CZ" altLang="de-DE" sz="2400" dirty="0">
                <a:solidFill>
                  <a:srgbClr val="333333"/>
                </a:solidFill>
              </a:rPr>
              <a:t>jste neuspěli u </a:t>
            </a:r>
            <a:r>
              <a:rPr lang="cs-CZ" altLang="de-DE" sz="2400">
                <a:solidFill>
                  <a:srgbClr val="333333"/>
                </a:solidFill>
              </a:rPr>
              <a:t>zkoušky</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Uveďte své vlastní příklady!</a:t>
            </a:r>
            <a:endParaRPr lang="de-DE" altLang="de-DE" sz="3600">
              <a:latin typeface="+mn-lt"/>
              <a:ea typeface="+mn-ea"/>
              <a:cs typeface="+mn-cs"/>
            </a:endParaRPr>
          </a:p>
        </p:txBody>
      </p:sp>
      <p:sp>
        <p:nvSpPr>
          <p:cNvPr id="4099" name="Rectangle 3"/>
          <p:cNvSpPr>
            <a:spLocks noGrp="1" noChangeArrowheads="1"/>
          </p:cNvSpPr>
          <p:nvPr>
            <p:ph idx="1"/>
          </p:nvPr>
        </p:nvSpPr>
        <p:spPr/>
        <p:txBody>
          <a:bodyPr>
            <a:noAutofit/>
          </a:bodyPr>
          <a:lstStyle/>
          <a:p>
            <a:pPr eaLnBrk="1" hangingPunct="1">
              <a:defRPr/>
            </a:pPr>
            <a:r>
              <a:rPr lang="cs-CZ" altLang="de-DE" sz="2400" dirty="0">
                <a:solidFill>
                  <a:srgbClr val="333333"/>
                </a:solidFill>
              </a:rPr>
              <a:t>Co mohlo být příčinou této situace</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“Vnitřní hlas vám říká, že nejste k ničemu”</a:t>
            </a:r>
            <a:endParaRPr lang="en-US" altLang="de-DE" sz="3600">
              <a:latin typeface="+mn-lt"/>
              <a:ea typeface="+mn-ea"/>
              <a:cs typeface="+mn-cs"/>
            </a:endParaRPr>
          </a:p>
        </p:txBody>
      </p:sp>
      <p:sp>
        <p:nvSpPr>
          <p:cNvPr id="40964" name="Rectangle 4"/>
          <p:cNvSpPr>
            <a:spLocks noGrp="1" noChangeArrowheads="1"/>
          </p:cNvSpPr>
          <p:nvPr>
            <p:ph idx="1"/>
          </p:nvPr>
        </p:nvSpPr>
        <p:spPr>
          <a:noFill/>
        </p:spPr>
        <p:txBody>
          <a:bodyPr>
            <a:noAutofit/>
          </a:bodyPr>
          <a:lstStyle/>
          <a:p>
            <a:pPr eaLnBrk="1" hangingPunct="1">
              <a:lnSpc>
                <a:spcPct val="100000"/>
              </a:lnSpc>
              <a:spcBef>
                <a:spcPts val="1200"/>
              </a:spcBef>
            </a:pPr>
            <a:r>
              <a:rPr lang="cs-CZ" altLang="de-DE" sz="2400" b="1" dirty="0">
                <a:solidFill>
                  <a:srgbClr val="004992"/>
                </a:solidFill>
              </a:rPr>
              <a:t>Důvody</a:t>
            </a:r>
            <a:r>
              <a:rPr lang="de-DE" altLang="de-DE" sz="2400" b="1" dirty="0">
                <a:solidFill>
                  <a:srgbClr val="004992"/>
                </a:solidFill>
              </a:rPr>
              <a:t>...</a:t>
            </a:r>
          </a:p>
          <a:p>
            <a:pPr eaLnBrk="1" hangingPunct="1">
              <a:lnSpc>
                <a:spcPct val="100000"/>
              </a:lnSpc>
              <a:spcBef>
                <a:spcPts val="1200"/>
              </a:spcBef>
            </a:pPr>
            <a:r>
              <a:rPr lang="de-DE" altLang="de-DE" sz="2400" dirty="0">
                <a:solidFill>
                  <a:srgbClr val="333333"/>
                </a:solidFill>
              </a:rPr>
              <a:t>...</a:t>
            </a:r>
            <a:r>
              <a:rPr lang="cs-CZ" altLang="de-DE" sz="2400" dirty="0">
                <a:solidFill>
                  <a:srgbClr val="333333"/>
                </a:solidFill>
              </a:rPr>
              <a:t>vy sami</a:t>
            </a:r>
            <a:endParaRPr lang="de-DE" altLang="de-DE" sz="2400" dirty="0">
              <a:solidFill>
                <a:srgbClr val="333333"/>
              </a:solidFill>
            </a:endParaRPr>
          </a:p>
          <a:p>
            <a:pPr eaLnBrk="1" hangingPunct="1">
              <a:lnSpc>
                <a:spcPct val="100000"/>
              </a:lnSpc>
              <a:spcBef>
                <a:spcPts val="1200"/>
              </a:spcBef>
            </a:pPr>
            <a:r>
              <a:rPr lang="de-DE" altLang="de-DE" sz="2400" dirty="0">
                <a:solidFill>
                  <a:srgbClr val="333333"/>
                </a:solidFill>
              </a:rPr>
              <a:t>...</a:t>
            </a:r>
            <a:r>
              <a:rPr lang="cs-CZ" altLang="de-DE" sz="2400" dirty="0">
                <a:solidFill>
                  <a:srgbClr val="333333"/>
                </a:solidFill>
              </a:rPr>
              <a:t>jiní</a:t>
            </a:r>
            <a:r>
              <a:rPr lang="de-DE" altLang="de-DE" sz="2400" dirty="0">
                <a:solidFill>
                  <a:srgbClr val="333333"/>
                </a:solidFill>
              </a:rPr>
              <a:t> </a:t>
            </a:r>
            <a:r>
              <a:rPr lang="cs-CZ" altLang="de-DE" sz="2400" dirty="0">
                <a:solidFill>
                  <a:srgbClr val="333333"/>
                </a:solidFill>
              </a:rPr>
              <a:t>lidé</a:t>
            </a:r>
            <a:r>
              <a:rPr lang="de-DE" altLang="de-DE" sz="2400" dirty="0">
                <a:solidFill>
                  <a:srgbClr val="333333"/>
                </a:solidFill>
              </a:rPr>
              <a:t>	</a:t>
            </a:r>
          </a:p>
          <a:p>
            <a:pPr eaLnBrk="1" hangingPunct="1">
              <a:lnSpc>
                <a:spcPct val="100000"/>
              </a:lnSpc>
              <a:spcBef>
                <a:spcPts val="1200"/>
              </a:spcBef>
            </a:pPr>
            <a:r>
              <a:rPr lang="de-DE" altLang="de-DE" sz="2400" dirty="0">
                <a:solidFill>
                  <a:srgbClr val="333333"/>
                </a:solidFill>
              </a:rPr>
              <a:t>...</a:t>
            </a:r>
            <a:r>
              <a:rPr lang="cs-CZ" altLang="de-DE" sz="2400" dirty="0">
                <a:solidFill>
                  <a:srgbClr val="333333"/>
                </a:solidFill>
              </a:rPr>
              <a:t>situace</a:t>
            </a:r>
            <a:r>
              <a:rPr lang="de-DE" altLang="de-DE" sz="2400" dirty="0">
                <a:solidFill>
                  <a:srgbClr val="333333"/>
                </a:solidFill>
              </a:rPr>
              <a:t>/</a:t>
            </a:r>
            <a:r>
              <a:rPr lang="cs-CZ" altLang="de-DE" sz="2400" dirty="0">
                <a:solidFill>
                  <a:srgbClr val="333333"/>
                </a:solidFill>
              </a:rPr>
              <a:t>okolnosti</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“Vnitřní hlas vám říká, že nejste k ničemu”</a:t>
            </a:r>
            <a:endParaRPr lang="en-US" altLang="de-DE" sz="3600">
              <a:latin typeface="+mn-lt"/>
              <a:ea typeface="+mn-ea"/>
              <a:cs typeface="+mn-cs"/>
            </a:endParaRPr>
          </a:p>
        </p:txBody>
      </p:sp>
      <p:sp>
        <p:nvSpPr>
          <p:cNvPr id="41986" name="Rectangle 2"/>
          <p:cNvSpPr>
            <a:spLocks noGrp="1" noChangeArrowheads="1"/>
          </p:cNvSpPr>
          <p:nvPr>
            <p:ph idx="1"/>
          </p:nvPr>
        </p:nvSpPr>
        <p:spPr/>
        <p:txBody>
          <a:bodyPr>
            <a:noAutofit/>
          </a:bodyPr>
          <a:lstStyle/>
          <a:p>
            <a:pPr eaLnBrk="1" hangingPunct="1"/>
            <a:r>
              <a:rPr lang="cs-CZ" altLang="de-DE" sz="2000" b="1" dirty="0">
                <a:solidFill>
                  <a:srgbClr val="004992"/>
                </a:solidFill>
              </a:rPr>
              <a:t>Důvody</a:t>
            </a:r>
            <a:r>
              <a:rPr lang="en-US" altLang="de-DE" sz="2000" b="1" dirty="0">
                <a:solidFill>
                  <a:srgbClr val="004992"/>
                </a:solidFill>
              </a:rPr>
              <a:t>...</a:t>
            </a:r>
          </a:p>
          <a:p>
            <a:pPr eaLnBrk="1" hangingPunct="1">
              <a:lnSpc>
                <a:spcPct val="100000"/>
              </a:lnSpc>
              <a:spcBef>
                <a:spcPts val="1200"/>
              </a:spcBef>
            </a:pPr>
            <a:r>
              <a:rPr lang="en-US" altLang="de-DE" sz="2000" b="1" dirty="0">
                <a:solidFill>
                  <a:srgbClr val="004992"/>
                </a:solidFill>
              </a:rPr>
              <a:t>... </a:t>
            </a:r>
            <a:r>
              <a:rPr lang="cs-CZ" altLang="de-DE" sz="2000" b="1" dirty="0">
                <a:solidFill>
                  <a:srgbClr val="004992"/>
                </a:solidFill>
              </a:rPr>
              <a:t>vy sami</a:t>
            </a:r>
            <a:r>
              <a:rPr lang="en-US" altLang="de-DE" sz="2000" b="1" dirty="0">
                <a:solidFill>
                  <a:srgbClr val="004992"/>
                </a:solidFill>
              </a:rPr>
              <a:t>:</a:t>
            </a: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“Bohužel </a:t>
            </a:r>
            <a:r>
              <a:rPr lang="cs-CZ" altLang="de-DE" sz="2000" dirty="0">
                <a:solidFill>
                  <a:srgbClr val="333333"/>
                </a:solidFill>
              </a:rPr>
              <a:t>pořád sám sebe za něco obviňuji</a:t>
            </a:r>
            <a:r>
              <a:rPr lang="en-US" altLang="de-DE" sz="2000" dirty="0">
                <a:solidFill>
                  <a:srgbClr val="333333"/>
                </a:solidFill>
              </a:rPr>
              <a:t>. </a:t>
            </a:r>
            <a:r>
              <a:rPr lang="cs-CZ" altLang="de-DE" sz="2000" dirty="0">
                <a:solidFill>
                  <a:srgbClr val="333333"/>
                </a:solidFill>
              </a:rPr>
              <a:t>Vypadá to jako nějaký typ skryté nenávisti k sobě </a:t>
            </a:r>
            <a:r>
              <a:rPr lang="cs-CZ" altLang="de-DE" sz="2000">
                <a:solidFill>
                  <a:srgbClr val="333333"/>
                </a:solidFill>
              </a:rPr>
              <a:t>samému</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“Zbláznil </a:t>
            </a:r>
            <a:r>
              <a:rPr lang="cs-CZ" altLang="de-DE" sz="2000" dirty="0">
                <a:solidFill>
                  <a:srgbClr val="333333"/>
                </a:solidFill>
              </a:rPr>
              <a:t>jsem </a:t>
            </a:r>
            <a:r>
              <a:rPr lang="cs-CZ" altLang="de-DE" sz="2000">
                <a:solidFill>
                  <a:srgbClr val="333333"/>
                </a:solidFill>
              </a:rPr>
              <a:t>se</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“Zdá </a:t>
            </a:r>
            <a:r>
              <a:rPr lang="cs-CZ" altLang="de-DE" sz="2000" dirty="0">
                <a:solidFill>
                  <a:srgbClr val="333333"/>
                </a:solidFill>
              </a:rPr>
              <a:t>se, </a:t>
            </a:r>
            <a:r>
              <a:rPr lang="cs-CZ" altLang="de-DE" sz="2000" i="1" dirty="0">
                <a:solidFill>
                  <a:srgbClr val="333333"/>
                </a:solidFill>
              </a:rPr>
              <a:t>jako by </a:t>
            </a:r>
            <a:r>
              <a:rPr lang="cs-CZ" altLang="de-DE" sz="2000" dirty="0">
                <a:solidFill>
                  <a:srgbClr val="333333"/>
                </a:solidFill>
              </a:rPr>
              <a:t>to byly myšlenky někoho jiného</a:t>
            </a:r>
            <a:r>
              <a:rPr lang="en-US" altLang="de-DE" sz="2000" dirty="0">
                <a:solidFill>
                  <a:srgbClr val="333333"/>
                </a:solidFill>
              </a:rPr>
              <a:t>. </a:t>
            </a:r>
            <a:r>
              <a:rPr lang="cs-CZ" altLang="de-DE" sz="2000" dirty="0">
                <a:solidFill>
                  <a:srgbClr val="333333"/>
                </a:solidFill>
              </a:rPr>
              <a:t>Ale já vím, že jsou to moje vlastní </a:t>
            </a:r>
            <a:r>
              <a:rPr lang="cs-CZ" altLang="de-DE" sz="2000">
                <a:solidFill>
                  <a:srgbClr val="333333"/>
                </a:solidFill>
              </a:rPr>
              <a:t>myšlenky</a:t>
            </a:r>
            <a:r>
              <a:rPr lang="en-US" altLang="de-DE" sz="2000">
                <a:solidFill>
                  <a:srgbClr val="333333"/>
                </a:solidFill>
              </a:rPr>
              <a:t>.”</a:t>
            </a:r>
            <a:endParaRPr lang="en-US" altLang="de-DE" sz="2000" dirty="0">
              <a:solidFill>
                <a:srgbClr val="333333"/>
              </a:solidFill>
            </a:endParaRPr>
          </a:p>
          <a:p>
            <a:pPr eaLnBrk="1" hangingPunct="1">
              <a:lnSpc>
                <a:spcPct val="100000"/>
              </a:lnSpc>
              <a:spcBef>
                <a:spcPts val="1200"/>
              </a:spcBef>
              <a:buClr>
                <a:schemeClr val="tx1"/>
              </a:buClr>
            </a:pPr>
            <a:r>
              <a:rPr lang="en-US" altLang="de-DE" sz="2000" b="1" dirty="0">
                <a:solidFill>
                  <a:srgbClr val="004992"/>
                </a:solidFill>
              </a:rPr>
              <a:t>... </a:t>
            </a:r>
            <a:r>
              <a:rPr lang="cs-CZ" altLang="de-DE" sz="2000" b="1" dirty="0">
                <a:solidFill>
                  <a:srgbClr val="004992"/>
                </a:solidFill>
              </a:rPr>
              <a:t>jiní lidé</a:t>
            </a:r>
            <a:r>
              <a:rPr lang="en-US" altLang="de-DE" sz="2000" b="1" dirty="0">
                <a:solidFill>
                  <a:srgbClr val="004992"/>
                </a:solidFill>
              </a:rPr>
              <a:t>:</a:t>
            </a: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“Něco </a:t>
            </a:r>
            <a:r>
              <a:rPr lang="cs-CZ" altLang="de-DE" sz="2000" dirty="0">
                <a:solidFill>
                  <a:srgbClr val="333333"/>
                </a:solidFill>
              </a:rPr>
              <a:t>mi vložili do mozku a teď slyším jejich </a:t>
            </a:r>
            <a:r>
              <a:rPr lang="cs-CZ" altLang="de-DE" sz="2000">
                <a:solidFill>
                  <a:srgbClr val="333333"/>
                </a:solidFill>
              </a:rPr>
              <a:t>hlasy</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“Nevím</a:t>
            </a:r>
            <a:r>
              <a:rPr lang="cs-CZ" altLang="de-DE" sz="2000" dirty="0">
                <a:solidFill>
                  <a:srgbClr val="333333"/>
                </a:solidFill>
              </a:rPr>
              <a:t>, jak se to mohlo stát, ale někdo začal ovládat mé </a:t>
            </a:r>
            <a:r>
              <a:rPr lang="cs-CZ" altLang="de-DE" sz="2000">
                <a:solidFill>
                  <a:srgbClr val="333333"/>
                </a:solidFill>
              </a:rPr>
              <a:t>myšlenky</a:t>
            </a:r>
            <a:r>
              <a:rPr lang="en-US" altLang="de-DE" sz="2000">
                <a:solidFill>
                  <a:srgbClr val="333333"/>
                </a:solidFill>
              </a:rPr>
              <a:t>.”</a:t>
            </a:r>
            <a:endParaRPr lang="en-US" altLang="de-DE" sz="2000" dirty="0">
              <a:solidFill>
                <a:srgbClr val="333333"/>
              </a:solidFill>
            </a:endParaRPr>
          </a:p>
          <a:p>
            <a:pPr eaLnBrk="1" hangingPunct="1">
              <a:lnSpc>
                <a:spcPct val="100000"/>
              </a:lnSpc>
              <a:spcBef>
                <a:spcPts val="1200"/>
              </a:spcBef>
              <a:buClr>
                <a:schemeClr val="tx1"/>
              </a:buClr>
            </a:pPr>
            <a:r>
              <a:rPr lang="en-US" altLang="de-DE" sz="2000" b="1" dirty="0">
                <a:solidFill>
                  <a:srgbClr val="004992"/>
                </a:solidFill>
              </a:rPr>
              <a:t>... </a:t>
            </a:r>
            <a:r>
              <a:rPr lang="cs-CZ" altLang="de-DE" sz="2000" b="1" dirty="0">
                <a:solidFill>
                  <a:srgbClr val="004992"/>
                </a:solidFill>
              </a:rPr>
              <a:t>situace/okolnosti</a:t>
            </a:r>
            <a:r>
              <a:rPr lang="en-US" altLang="de-DE" sz="2000" b="1" dirty="0">
                <a:solidFill>
                  <a:srgbClr val="004992"/>
                </a:solidFill>
              </a:rPr>
              <a:t>:</a:t>
            </a: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“V </a:t>
            </a:r>
            <a:r>
              <a:rPr lang="cs-CZ" altLang="de-DE" sz="2000" dirty="0">
                <a:solidFill>
                  <a:srgbClr val="333333"/>
                </a:solidFill>
              </a:rPr>
              <a:t>poslední době jsem ve stresu</a:t>
            </a:r>
            <a:r>
              <a:rPr lang="en-US" altLang="de-DE" sz="2000" dirty="0">
                <a:solidFill>
                  <a:srgbClr val="333333"/>
                </a:solidFill>
              </a:rPr>
              <a:t>. </a:t>
            </a:r>
            <a:r>
              <a:rPr lang="cs-CZ" altLang="de-DE" sz="2000" dirty="0">
                <a:solidFill>
                  <a:srgbClr val="333333"/>
                </a:solidFill>
              </a:rPr>
              <a:t>Proto všechno prožívám hodně intenzivně</a:t>
            </a:r>
            <a:r>
              <a:rPr lang="en-US" altLang="de-DE" sz="2000" dirty="0">
                <a:solidFill>
                  <a:srgbClr val="333333"/>
                </a:solidFill>
              </a:rPr>
              <a:t>, </a:t>
            </a:r>
            <a:r>
              <a:rPr lang="cs-CZ" altLang="de-DE" sz="2000" dirty="0">
                <a:solidFill>
                  <a:srgbClr val="333333"/>
                </a:solidFill>
              </a:rPr>
              <a:t>včetně svých vlastních </a:t>
            </a:r>
            <a:r>
              <a:rPr lang="cs-CZ" altLang="de-DE" sz="2000">
                <a:solidFill>
                  <a:srgbClr val="333333"/>
                </a:solidFill>
              </a:rPr>
              <a:t>myšlenek</a:t>
            </a:r>
            <a:r>
              <a:rPr lang="en-US" altLang="de-DE" sz="2000">
                <a:solidFill>
                  <a:srgbClr val="333333"/>
                </a:solidFill>
              </a:rPr>
              <a:t>.”</a:t>
            </a:r>
            <a:endParaRPr lang="en-US"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cs-CZ" altLang="de-DE" sz="2000">
                <a:solidFill>
                  <a:srgbClr val="333333"/>
                </a:solidFill>
              </a:rPr>
              <a:t>“Zvoní </a:t>
            </a:r>
            <a:r>
              <a:rPr lang="cs-CZ" altLang="de-DE" sz="2000" dirty="0">
                <a:solidFill>
                  <a:srgbClr val="333333"/>
                </a:solidFill>
              </a:rPr>
              <a:t>mi v uších z toho, jak poslouchám příliš hlasitou </a:t>
            </a:r>
            <a:r>
              <a:rPr lang="cs-CZ" altLang="de-DE" sz="2000">
                <a:solidFill>
                  <a:srgbClr val="333333"/>
                </a:solidFill>
              </a:rPr>
              <a:t>hudbu</a:t>
            </a:r>
            <a:r>
              <a:rPr lang="en-US" altLang="de-DE" sz="2000">
                <a:solidFill>
                  <a:srgbClr val="333333"/>
                </a:solidFill>
              </a:rPr>
              <a:t>.”</a:t>
            </a:r>
            <a:endParaRPr lang="en-US" altLang="de-DE" sz="20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“Vnitřní hlas vám říká, že nejste k ničemu”</a:t>
            </a:r>
            <a:endParaRPr lang="en-US" altLang="de-DE" sz="3600">
              <a:solidFill>
                <a:srgbClr val="004992"/>
              </a:solidFill>
              <a:latin typeface="+mn-lt"/>
              <a:ea typeface="+mn-ea"/>
              <a:cs typeface="+mn-cs"/>
            </a:endParaRPr>
          </a:p>
        </p:txBody>
      </p:sp>
      <p:sp>
        <p:nvSpPr>
          <p:cNvPr id="43010" name="Rectangle 2"/>
          <p:cNvSpPr>
            <a:spLocks noGrp="1" noChangeArrowheads="1"/>
          </p:cNvSpPr>
          <p:nvPr>
            <p:ph idx="1"/>
          </p:nvPr>
        </p:nvSpPr>
        <p:spPr/>
        <p:txBody>
          <a:bodyPr>
            <a:noAutofit/>
          </a:bodyPr>
          <a:lstStyle/>
          <a:p>
            <a:pPr eaLnBrk="1" hangingPunct="1"/>
            <a:r>
              <a:rPr lang="cs-CZ" altLang="de-DE" sz="2400" b="1" dirty="0">
                <a:solidFill>
                  <a:srgbClr val="004992"/>
                </a:solidFill>
              </a:rPr>
              <a:t>Psychóza</a:t>
            </a:r>
            <a:r>
              <a:rPr lang="de-DE" altLang="de-DE" sz="2400" b="1" dirty="0">
                <a:solidFill>
                  <a:srgbClr val="004992"/>
                </a:solidFill>
              </a:rPr>
              <a:t>: </a:t>
            </a:r>
            <a:r>
              <a:rPr lang="cs-CZ" altLang="de-DE" sz="2400" b="1" dirty="0">
                <a:solidFill>
                  <a:srgbClr val="004992"/>
                </a:solidFill>
              </a:rPr>
              <a:t>vnitřní hlas si vysvětlujeme působením jiných lidí/vnějších sil</a:t>
            </a:r>
            <a:r>
              <a:rPr lang="de-DE" altLang="de-DE" sz="2400" b="1" dirty="0">
                <a:solidFill>
                  <a:srgbClr val="004992"/>
                </a:solidFill>
              </a:rPr>
              <a:t>:</a:t>
            </a:r>
          </a:p>
          <a:p>
            <a:pPr marL="342900" indent="-342900" eaLnBrk="1" hangingPunct="1">
              <a:buClr>
                <a:srgbClr val="333333"/>
              </a:buClr>
              <a:buFont typeface="WingDings"/>
              <a:buChar char=""/>
            </a:pPr>
            <a:r>
              <a:rPr lang="cs-CZ" altLang="de-DE" sz="2400">
                <a:solidFill>
                  <a:srgbClr val="333333"/>
                </a:solidFill>
              </a:rPr>
              <a:t>“Něco </a:t>
            </a:r>
            <a:r>
              <a:rPr lang="cs-CZ" altLang="de-DE" sz="2400" dirty="0">
                <a:solidFill>
                  <a:srgbClr val="333333"/>
                </a:solidFill>
              </a:rPr>
              <a:t>mi vložili do mozku a já teď slyším jejich </a:t>
            </a:r>
            <a:r>
              <a:rPr lang="cs-CZ" altLang="de-DE" sz="2400">
                <a:solidFill>
                  <a:srgbClr val="333333"/>
                </a:solidFill>
              </a:rPr>
              <a:t>hlasy</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cs-CZ" altLang="de-DE" sz="2400">
                <a:solidFill>
                  <a:srgbClr val="333333"/>
                </a:solidFill>
              </a:rPr>
              <a:t>“Nevím</a:t>
            </a:r>
            <a:r>
              <a:rPr lang="cs-CZ" altLang="de-DE" sz="2400" dirty="0">
                <a:solidFill>
                  <a:srgbClr val="333333"/>
                </a:solidFill>
              </a:rPr>
              <a:t>, jak se to stalo, ale někdo začal ovládat mé </a:t>
            </a:r>
            <a:r>
              <a:rPr lang="cs-CZ" altLang="de-DE" sz="2400">
                <a:solidFill>
                  <a:srgbClr val="333333"/>
                </a:solidFill>
              </a:rPr>
              <a:t>myšlenky</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611408900"/>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Proč</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vám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hlasy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vkládány</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mysli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zvenčí</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Mohou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existovat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jiná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vysvětlení</a:t>
                      </a:r>
                      <a:r>
                        <a:rPr kumimoji="0" lang="en-US" sz="1800" b="0" i="0" u="none" strike="noStrike" cap="none" normalizeH="0" baseline="0" dirty="0">
                          <a:ln>
                            <a:noFill/>
                          </a:ln>
                          <a:solidFill>
                            <a:srgbClr val="333333"/>
                          </a:solidFill>
                          <a:effectLst/>
                          <a:latin typeface="Calibri Light"/>
                          <a:cs typeface="Times New Roman" pitchFamily="18" charset="0"/>
                        </a:rPr>
                        <a:t> pro to, co </a:t>
                      </a:r>
                      <a:r>
                        <a:rPr kumimoji="0" lang="en-US" sz="1800" b="0" i="0" u="none" strike="noStrike" cap="none" normalizeH="0" baseline="0" dirty="0" err="1">
                          <a:ln>
                            <a:noFill/>
                          </a:ln>
                          <a:solidFill>
                            <a:srgbClr val="333333"/>
                          </a:solidFill>
                          <a:effectLst/>
                          <a:latin typeface="Calibri Light"/>
                          <a:cs typeface="Times New Roman" pitchFamily="18" charset="0"/>
                        </a:rPr>
                        <a:t>jste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uvedli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straně</a:t>
                      </a:r>
                      <a:r>
                        <a:rPr kumimoji="0" lang="en-US" sz="1800" b="0" i="0" u="none" strike="noStrike" cap="none" normalizeH="0" baseline="0" dirty="0">
                          <a:ln>
                            <a:noFill/>
                          </a:ln>
                          <a:solidFill>
                            <a:srgbClr val="333333"/>
                          </a:solidFill>
                          <a:effectLst/>
                          <a:latin typeface="Calibri Light"/>
                          <a:cs typeface="Times New Roman" pitchFamily="18" charset="0"/>
                        </a:rPr>
                        <a:t>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899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259158226"/>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Proč</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vám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hlasy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vkládány</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mysli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zvenčí</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Mohou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existovat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jiná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vysvětlení</a:t>
                      </a:r>
                      <a:r>
                        <a:rPr kumimoji="0" lang="en-US" sz="1800" b="0" i="0" u="none" strike="noStrike" cap="none" normalizeH="0" baseline="0" dirty="0">
                          <a:ln>
                            <a:noFill/>
                          </a:ln>
                          <a:solidFill>
                            <a:srgbClr val="333333"/>
                          </a:solidFill>
                          <a:effectLst/>
                          <a:latin typeface="Calibri Light"/>
                          <a:cs typeface="Times New Roman" pitchFamily="18" charset="0"/>
                        </a:rPr>
                        <a:t> pro to, co </a:t>
                      </a:r>
                      <a:r>
                        <a:rPr kumimoji="0" lang="en-US" sz="1800" b="0" i="0" u="none" strike="noStrike" cap="none" normalizeH="0" baseline="0" dirty="0" err="1">
                          <a:ln>
                            <a:noFill/>
                          </a:ln>
                          <a:solidFill>
                            <a:srgbClr val="333333"/>
                          </a:solidFill>
                          <a:effectLst/>
                          <a:latin typeface="Calibri Light"/>
                          <a:cs typeface="Times New Roman" pitchFamily="18" charset="0"/>
                        </a:rPr>
                        <a:t>jste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uvedli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straně</a:t>
                      </a:r>
                      <a:r>
                        <a:rPr kumimoji="0" lang="en-US" sz="1800" b="0" i="0" u="none" strike="noStrike" cap="none" normalizeH="0" baseline="0" dirty="0">
                          <a:ln>
                            <a:noFill/>
                          </a:ln>
                          <a:solidFill>
                            <a:srgbClr val="333333"/>
                          </a:solidFill>
                          <a:effectLst/>
                          <a:latin typeface="Calibri Light"/>
                          <a:cs typeface="Times New Roman" pitchFamily="18" charset="0"/>
                        </a:rPr>
                        <a:t>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Přibližně</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populace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od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člověk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vtíravé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přemítání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přítele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čteme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dopis</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408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340727908"/>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Proč</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vám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hlasy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vkládány</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mysli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zvenčí</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Mohou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existovat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jiná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vysvětlení</a:t>
                      </a:r>
                      <a:r>
                        <a:rPr kumimoji="0" lang="en-US" sz="1800" b="0" i="0" u="none" strike="noStrike" cap="none" normalizeH="0" baseline="0" dirty="0">
                          <a:ln>
                            <a:noFill/>
                          </a:ln>
                          <a:solidFill>
                            <a:srgbClr val="333333"/>
                          </a:solidFill>
                          <a:effectLst/>
                          <a:latin typeface="Calibri Light"/>
                          <a:cs typeface="Times New Roman" pitchFamily="18" charset="0"/>
                        </a:rPr>
                        <a:t> pro to, co </a:t>
                      </a:r>
                      <a:r>
                        <a:rPr kumimoji="0" lang="en-US" sz="1800" b="0" i="0" u="none" strike="noStrike" cap="none" normalizeH="0" baseline="0" dirty="0" err="1">
                          <a:ln>
                            <a:noFill/>
                          </a:ln>
                          <a:solidFill>
                            <a:srgbClr val="333333"/>
                          </a:solidFill>
                          <a:effectLst/>
                          <a:latin typeface="Calibri Light"/>
                          <a:cs typeface="Times New Roman" pitchFamily="18" charset="0"/>
                        </a:rPr>
                        <a:t>jste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uvedli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straně</a:t>
                      </a:r>
                      <a:r>
                        <a:rPr kumimoji="0" lang="en-US" sz="1800" b="0" i="0" u="none" strike="noStrike" cap="none" normalizeH="0" baseline="0" dirty="0">
                          <a:ln>
                            <a:noFill/>
                          </a:ln>
                          <a:solidFill>
                            <a:srgbClr val="333333"/>
                          </a:solidFill>
                          <a:effectLst/>
                          <a:latin typeface="Calibri Light"/>
                          <a:cs typeface="Times New Roman" pitchFamily="18" charset="0"/>
                        </a:rPr>
                        <a:t>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Přibližně</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populace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od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člověk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vtíravé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přemítání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přítele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čteme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dopis</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Své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nedokážeme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mít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plně</a:t>
                      </a:r>
                      <a:r>
                        <a:rPr kumimoji="0" lang="en-US" sz="1600" b="0" i="0" u="none" strike="noStrike" cap="none" normalizeH="0" baseline="0" dirty="0">
                          <a:ln>
                            <a:noFill/>
                          </a:ln>
                          <a:solidFill>
                            <a:srgbClr val="333333"/>
                          </a:solidFill>
                          <a:effectLst/>
                          <a:latin typeface="Calibri Light"/>
                          <a:cs typeface="Times New Roman" pitchFamily="18" charset="0"/>
                        </a:rPr>
                        <a:t> pod </a:t>
                      </a:r>
                      <a:r>
                        <a:rPr kumimoji="0" lang="en-US" sz="1600" b="0" i="0" u="none" strike="noStrike" cap="none" normalizeH="0" baseline="0" dirty="0" err="1">
                          <a:ln>
                            <a:noFill/>
                          </a:ln>
                          <a:solidFill>
                            <a:srgbClr val="333333"/>
                          </a:solidFill>
                          <a:effectLst/>
                          <a:latin typeface="Calibri Light"/>
                          <a:cs typeface="Times New Roman" pitchFamily="18" charset="0"/>
                        </a:rPr>
                        <a:t>kontrolou</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jinak</a:t>
                      </a:r>
                      <a:r>
                        <a:rPr kumimoji="0" lang="en-US" sz="1600" b="0" i="0" u="none" strike="noStrike" cap="none" normalizeH="0" baseline="0" dirty="0">
                          <a:ln>
                            <a:noFill/>
                          </a:ln>
                          <a:solidFill>
                            <a:srgbClr val="333333"/>
                          </a:solidFill>
                          <a:effectLst/>
                          <a:latin typeface="Calibri Light"/>
                          <a:cs typeface="Times New Roman" pitchFamily="18" charset="0"/>
                        </a:rPr>
                        <a:t> by </a:t>
                      </a:r>
                      <a:r>
                        <a:rPr kumimoji="0" lang="en-US" sz="1600" b="0" i="0" u="none" strike="noStrike" cap="none" normalizeH="0" baseline="0" dirty="0" err="1">
                          <a:ln>
                            <a:noFill/>
                          </a:ln>
                          <a:solidFill>
                            <a:srgbClr val="333333"/>
                          </a:solidFill>
                          <a:effectLst/>
                          <a:latin typeface="Calibri Light"/>
                          <a:cs typeface="Times New Roman" pitchFamily="18" charset="0"/>
                        </a:rPr>
                        <a:t>totiž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neexistovaly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události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jako</a:t>
                      </a:r>
                      <a:r>
                        <a:rPr kumimoji="0" lang="en-US" sz="1600" b="0" i="0" u="none" strike="noStrike" cap="none" normalizeH="0" baseline="0" dirty="0">
                          <a:ln>
                            <a:noFill/>
                          </a:ln>
                          <a:solidFill>
                            <a:srgbClr val="333333"/>
                          </a:solidFill>
                          <a:effectLst/>
                          <a:latin typeface="Calibri Light"/>
                          <a:cs typeface="Times New Roman" pitchFamily="18" charset="0"/>
                        </a:rPr>
                        <a:t> je </a:t>
                      </a:r>
                      <a:r>
                        <a:rPr kumimoji="0" lang="en-US" sz="1600" b="0" i="0" u="none" strike="noStrike" cap="none" normalizeH="0" baseline="0" dirty="0" err="1">
                          <a:ln>
                            <a:noFill/>
                          </a:ln>
                          <a:solidFill>
                            <a:srgbClr val="333333"/>
                          </a:solidFill>
                          <a:effectLst/>
                          <a:latin typeface="Calibri Light"/>
                          <a:cs typeface="Times New Roman" pitchFamily="18" charset="0"/>
                        </a:rPr>
                        <a:t>náhlá</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překvapivé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nápady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neustálé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přemílání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určité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snažíme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nepříjemným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bránit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ještě</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zesílí</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a:t>
                      </a:r>
                      <a:r>
                        <a:rPr kumimoji="0" lang="en-US" sz="1600" b="0" i="0" u="none" strike="noStrike" cap="none" normalizeH="0" baseline="0" dirty="0" err="1">
                          <a:ln>
                            <a:noFill/>
                          </a:ln>
                          <a:solidFill>
                            <a:srgbClr val="333333"/>
                          </a:solidFill>
                          <a:effectLst/>
                          <a:latin typeface="Calibri Light"/>
                          <a:cs typeface="Times New Roman" pitchFamily="18" charset="0"/>
                        </a:rPr>
                        <a:t>Zkuste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nemyslet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číslo</a:t>
                      </a:r>
                      <a:r>
                        <a:rPr kumimoji="0" lang="en-US" sz="1600" b="0" i="0" u="none" strike="noStrike" cap="none" normalizeH="0" baseline="0" dirty="0">
                          <a:ln>
                            <a:noFill/>
                          </a:ln>
                          <a:solidFill>
                            <a:srgbClr val="333333"/>
                          </a:solidFill>
                          <a:effectLst/>
                          <a:latin typeface="Calibri Light"/>
                          <a:cs typeface="Times New Roman" pitchFamily="18" charset="0"/>
                        </a:rPr>
                        <a:t> 8….</a:t>
                      </a:r>
                      <a:r>
                        <a:rPr kumimoji="0" lang="en-US" sz="1600" b="0" i="0" u="none" strike="noStrike" cap="none" normalizeH="0" baseline="0" dirty="0" err="1">
                          <a:ln>
                            <a:noFill/>
                          </a:ln>
                          <a:solidFill>
                            <a:srgbClr val="333333"/>
                          </a:solidFill>
                          <a:effectLst/>
                          <a:latin typeface="Calibri Light"/>
                          <a:cs typeface="Times New Roman" pitchFamily="18" charset="0"/>
                        </a:rPr>
                        <a:t>Nemůže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podařit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Začne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vnucovat</a:t>
                      </a:r>
                      <a:r>
                        <a:rPr kumimoji="0" lang="en-US" sz="1600" b="0" i="0" u="none" strike="noStrike" cap="none" normalizeH="0" baseline="0" dirty="0">
                          <a:ln>
                            <a:noFill/>
                          </a:ln>
                          <a:solidFill>
                            <a:srgbClr val="333333"/>
                          </a:solidFill>
                          <a:effectLst/>
                          <a:latin typeface="Calibri Light"/>
                          <a:cs typeface="Times New Roman" pitchFamily="18" charset="0"/>
                        </a:rPr>
                        <a:t> do </a:t>
                      </a:r>
                      <a:r>
                        <a:rPr kumimoji="0" lang="en-US" sz="1600" b="0" i="0" u="none" strike="noStrike" cap="none" normalizeH="0" baseline="0" dirty="0" err="1">
                          <a:ln>
                            <a:noFill/>
                          </a:ln>
                          <a:solidFill>
                            <a:srgbClr val="333333"/>
                          </a:solidFill>
                          <a:effectLst/>
                          <a:latin typeface="Calibri Light"/>
                          <a:cs typeface="Times New Roman" pitchFamily="18" charset="0"/>
                        </a:rPr>
                        <a:t>mysli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daleko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víc</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předtím</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62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Když člověk slyší hlasy</a:t>
            </a:r>
            <a:br>
              <a:rPr lang="cs-CZ" altLang="de-DE" sz="3600">
                <a:solidFill>
                  <a:srgbClr val="004992"/>
                </a:solidFill>
                <a:latin typeface="+mn-lt"/>
                <a:ea typeface="+mn-ea"/>
                <a:cs typeface="+mn-cs"/>
              </a:rPr>
            </a:br>
            <a:r>
              <a:rPr lang="cs-CZ" altLang="de-DE">
                <a:solidFill>
                  <a:srgbClr val="004992"/>
                </a:solidFill>
                <a:latin typeface="+mn-lt"/>
                <a:ea typeface="+mn-ea"/>
                <a:cs typeface="+mn-cs"/>
              </a:rPr>
              <a:t>Jsou to vlastní myšlenky nebo je to řízeno zvenčí?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Pro a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115323208"/>
              </p:ext>
            </p:extLst>
          </p:nvPr>
        </p:nvGraphicFramePr>
        <p:xfrm>
          <a:off x="408955" y="2420888"/>
          <a:ext cx="11376000" cy="4297686"/>
        </p:xfrm>
        <a:graphic>
          <a:graphicData uri="http://schemas.openxmlformats.org/drawingml/2006/table">
            <a:tbl>
              <a:tblPr firstRow="1" bandRow="1">
                <a:tableStyleId>{21E4AEA4-8DFA-4A89-87EB-49C32662AFE0}</a:tableStyleId>
              </a:tblPr>
              <a:tblGrid>
                <a:gridCol w="3672408">
                  <a:extLst>
                    <a:ext uri="{9D8B030D-6E8A-4147-A177-3AD203B41FA5}">
                      <a16:colId xmlns:a16="http://schemas.microsoft.com/office/drawing/2014/main" val="20000"/>
                    </a:ext>
                  </a:extLst>
                </a:gridCol>
                <a:gridCol w="7703592">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Proč</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vám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hlasy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vkládány</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mysli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zvenčí</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Mohou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existovat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jiná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vysvětlení</a:t>
                      </a:r>
                      <a:r>
                        <a:rPr kumimoji="0" lang="en-US" sz="1800" b="0" i="0" u="none" strike="noStrike" cap="none" normalizeH="0" baseline="0" dirty="0">
                          <a:ln>
                            <a:noFill/>
                          </a:ln>
                          <a:solidFill>
                            <a:srgbClr val="333333"/>
                          </a:solidFill>
                          <a:effectLst/>
                          <a:latin typeface="Calibri Light"/>
                          <a:cs typeface="Times New Roman" pitchFamily="18" charset="0"/>
                        </a:rPr>
                        <a:t> pro to, co </a:t>
                      </a:r>
                      <a:r>
                        <a:rPr kumimoji="0" lang="en-US" sz="1800" b="0" i="0" u="none" strike="noStrike" cap="none" normalizeH="0" baseline="0" dirty="0" err="1">
                          <a:ln>
                            <a:noFill/>
                          </a:ln>
                          <a:solidFill>
                            <a:srgbClr val="333333"/>
                          </a:solidFill>
                          <a:effectLst/>
                          <a:latin typeface="Calibri Light"/>
                          <a:cs typeface="Times New Roman" pitchFamily="18" charset="0"/>
                        </a:rPr>
                        <a:t>jste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uvedli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straně</a:t>
                      </a:r>
                      <a:r>
                        <a:rPr kumimoji="0" lang="en-US" sz="1800" b="0" i="0" u="none" strike="noStrike" cap="none" normalizeH="0" baseline="0" dirty="0">
                          <a:ln>
                            <a:noFill/>
                          </a:ln>
                          <a:solidFill>
                            <a:srgbClr val="333333"/>
                          </a:solidFill>
                          <a:effectLst/>
                          <a:latin typeface="Calibri Light"/>
                          <a:cs typeface="Times New Roman" pitchFamily="18" charset="0"/>
                        </a:rPr>
                        <a:t>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“Slyším je velmi zřetelně. Moje vlastní myšlenky jsou na rozdíl od toho úplně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Přibližně</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populace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od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člověk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vtíravé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přemítání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slyšíme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přítele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čteme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dopis</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“Nedokážu tyto myšlenky nijak ovládat. Když se jim snažím bránit, tak se ještě zhorší. To mi dokazuje, že se mě opravdu někdo snaží ponížit.”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Své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nedokážeme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mít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plně</a:t>
                      </a:r>
                      <a:r>
                        <a:rPr kumimoji="0" lang="en-US" sz="1600" b="0" i="0" u="none" strike="noStrike" cap="none" normalizeH="0" baseline="0" dirty="0">
                          <a:ln>
                            <a:noFill/>
                          </a:ln>
                          <a:solidFill>
                            <a:srgbClr val="333333"/>
                          </a:solidFill>
                          <a:effectLst/>
                          <a:latin typeface="Calibri Light"/>
                          <a:cs typeface="Times New Roman" pitchFamily="18" charset="0"/>
                        </a:rPr>
                        <a:t> pod </a:t>
                      </a:r>
                      <a:r>
                        <a:rPr kumimoji="0" lang="en-US" sz="1600" b="0" i="0" u="none" strike="noStrike" cap="none" normalizeH="0" baseline="0" dirty="0" err="1">
                          <a:ln>
                            <a:noFill/>
                          </a:ln>
                          <a:solidFill>
                            <a:srgbClr val="333333"/>
                          </a:solidFill>
                          <a:effectLst/>
                          <a:latin typeface="Calibri Light"/>
                          <a:cs typeface="Times New Roman" pitchFamily="18" charset="0"/>
                        </a:rPr>
                        <a:t>kontrolou</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jinak</a:t>
                      </a:r>
                      <a:r>
                        <a:rPr kumimoji="0" lang="en-US" sz="1600" b="0" i="0" u="none" strike="noStrike" cap="none" normalizeH="0" baseline="0" dirty="0">
                          <a:ln>
                            <a:noFill/>
                          </a:ln>
                          <a:solidFill>
                            <a:srgbClr val="333333"/>
                          </a:solidFill>
                          <a:effectLst/>
                          <a:latin typeface="Calibri Light"/>
                          <a:cs typeface="Times New Roman" pitchFamily="18" charset="0"/>
                        </a:rPr>
                        <a:t> by </a:t>
                      </a:r>
                      <a:r>
                        <a:rPr kumimoji="0" lang="en-US" sz="1600" b="0" i="0" u="none" strike="noStrike" cap="none" normalizeH="0" baseline="0" dirty="0" err="1">
                          <a:ln>
                            <a:noFill/>
                          </a:ln>
                          <a:solidFill>
                            <a:srgbClr val="333333"/>
                          </a:solidFill>
                          <a:effectLst/>
                          <a:latin typeface="Calibri Light"/>
                          <a:cs typeface="Times New Roman" pitchFamily="18" charset="0"/>
                        </a:rPr>
                        <a:t>totiž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neexistovaly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takové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události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jako</a:t>
                      </a:r>
                      <a:r>
                        <a:rPr kumimoji="0" lang="en-US" sz="1600" b="0" i="0" u="none" strike="noStrike" cap="none" normalizeH="0" baseline="0" dirty="0">
                          <a:ln>
                            <a:noFill/>
                          </a:ln>
                          <a:solidFill>
                            <a:srgbClr val="333333"/>
                          </a:solidFill>
                          <a:effectLst/>
                          <a:latin typeface="Calibri Light"/>
                          <a:cs typeface="Times New Roman" pitchFamily="18" charset="0"/>
                        </a:rPr>
                        <a:t> je </a:t>
                      </a:r>
                      <a:r>
                        <a:rPr kumimoji="0" lang="en-US" sz="1600" b="0" i="0" u="none" strike="noStrike" cap="none" normalizeH="0" baseline="0" dirty="0" err="1">
                          <a:ln>
                            <a:noFill/>
                          </a:ln>
                          <a:solidFill>
                            <a:srgbClr val="333333"/>
                          </a:solidFill>
                          <a:effectLst/>
                          <a:latin typeface="Calibri Light"/>
                          <a:cs typeface="Times New Roman" pitchFamily="18" charset="0"/>
                        </a:rPr>
                        <a:t>náhlá</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překvapivé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nápady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neustálé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přemílání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určité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Když</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snažíme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nepříjemným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bránit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ještě</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zesílí</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a:t>
                      </a:r>
                      <a:r>
                        <a:rPr kumimoji="0" lang="en-US" sz="1600" b="0" i="0" u="none" strike="noStrike" cap="none" normalizeH="0" baseline="0" dirty="0" err="1">
                          <a:ln>
                            <a:noFill/>
                          </a:ln>
                          <a:solidFill>
                            <a:srgbClr val="333333"/>
                          </a:solidFill>
                          <a:effectLst/>
                          <a:latin typeface="Calibri Light"/>
                          <a:cs typeface="Times New Roman" pitchFamily="18" charset="0"/>
                        </a:rPr>
                        <a:t>Zkuste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nemyslet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číslo</a:t>
                      </a:r>
                      <a:r>
                        <a:rPr kumimoji="0" lang="en-US" sz="1600" b="0" i="0" u="none" strike="noStrike" cap="none" normalizeH="0" baseline="0" dirty="0">
                          <a:ln>
                            <a:noFill/>
                          </a:ln>
                          <a:solidFill>
                            <a:srgbClr val="333333"/>
                          </a:solidFill>
                          <a:effectLst/>
                          <a:latin typeface="Calibri Light"/>
                          <a:cs typeface="Times New Roman" pitchFamily="18" charset="0"/>
                        </a:rPr>
                        <a:t> 8….</a:t>
                      </a:r>
                      <a:r>
                        <a:rPr kumimoji="0" lang="en-US" sz="1600" b="0" i="0" u="none" strike="noStrike" cap="none" normalizeH="0" baseline="0" dirty="0" err="1">
                          <a:ln>
                            <a:noFill/>
                          </a:ln>
                          <a:solidFill>
                            <a:srgbClr val="333333"/>
                          </a:solidFill>
                          <a:effectLst/>
                          <a:latin typeface="Calibri Light"/>
                          <a:cs typeface="Times New Roman" pitchFamily="18" charset="0"/>
                        </a:rPr>
                        <a:t>Nemůže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podařit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Začne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vnucovat</a:t>
                      </a:r>
                      <a:r>
                        <a:rPr kumimoji="0" lang="en-US" sz="1600" b="0" i="0" u="none" strike="noStrike" cap="none" normalizeH="0" baseline="0" dirty="0">
                          <a:ln>
                            <a:noFill/>
                          </a:ln>
                          <a:solidFill>
                            <a:srgbClr val="333333"/>
                          </a:solidFill>
                          <a:effectLst/>
                          <a:latin typeface="Calibri Light"/>
                          <a:cs typeface="Times New Roman" pitchFamily="18" charset="0"/>
                        </a:rPr>
                        <a:t> do </a:t>
                      </a:r>
                      <a:r>
                        <a:rPr kumimoji="0" lang="en-US" sz="1600" b="0" i="0" u="none" strike="noStrike" cap="none" normalizeH="0" baseline="0" dirty="0" err="1">
                          <a:ln>
                            <a:noFill/>
                          </a:ln>
                          <a:solidFill>
                            <a:srgbClr val="333333"/>
                          </a:solidFill>
                          <a:effectLst/>
                          <a:latin typeface="Calibri Light"/>
                          <a:cs typeface="Times New Roman" pitchFamily="18" charset="0"/>
                        </a:rPr>
                        <a:t>mysli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daleko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víc</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než</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předtím</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“Takové odporné myšlenky bych já sám nikdy neměl. Nikdy bych nikomu neublížil. A přesto mám stále tyto agresivní myšlenky.”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Často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napadají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které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jsou</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protikladu</a:t>
                      </a:r>
                      <a:r>
                        <a:rPr kumimoji="0" lang="en-US" sz="1600" b="0" i="0" u="none" strike="noStrike" cap="none" normalizeH="0" baseline="0" dirty="0">
                          <a:ln>
                            <a:noFill/>
                          </a:ln>
                          <a:solidFill>
                            <a:srgbClr val="333333"/>
                          </a:solidFill>
                          <a:effectLst/>
                          <a:latin typeface="Calibri Light"/>
                          <a:cs typeface="Times New Roman" pitchFamily="18" charset="0"/>
                        </a:rPr>
                        <a:t> k </a:t>
                      </a:r>
                      <a:r>
                        <a:rPr kumimoji="0" lang="en-US" sz="1600" b="0" i="0" u="none" strike="noStrike" cap="none" normalizeH="0" baseline="0" dirty="0" err="1">
                          <a:ln>
                            <a:noFill/>
                          </a:ln>
                          <a:solidFill>
                            <a:srgbClr val="333333"/>
                          </a:solidFill>
                          <a:effectLst/>
                          <a:latin typeface="Calibri Light"/>
                          <a:cs typeface="Times New Roman" pitchFamily="18" charset="0"/>
                        </a:rPr>
                        <a:t>našemu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obvyklému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způsobu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uvažování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nejsou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činy</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lidí</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normální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populaci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má</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občas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sebevraždu</a:t>
                      </a:r>
                      <a:r>
                        <a:rPr kumimoji="0" lang="en-US" sz="1600" b="0" i="0" u="none" strike="noStrike" cap="none" normalizeH="0" baseline="0" dirty="0">
                          <a:ln>
                            <a:noFill/>
                          </a:ln>
                          <a:solidFill>
                            <a:srgbClr val="333333"/>
                          </a:solidFill>
                          <a:effectLst/>
                          <a:latin typeface="Calibri Light"/>
                          <a:cs typeface="Times New Roman" pitchFamily="18" charset="0"/>
                        </a:rPr>
                        <a:t>, ale </a:t>
                      </a:r>
                      <a:r>
                        <a:rPr kumimoji="0" lang="en-US" sz="1600" b="0" i="0" u="none" strike="noStrike" cap="none" normalizeH="0" baseline="0" dirty="0" err="1">
                          <a:ln>
                            <a:noFill/>
                          </a:ln>
                          <a:solidFill>
                            <a:srgbClr val="333333"/>
                          </a:solidFill>
                          <a:effectLst/>
                          <a:latin typeface="Calibri Light"/>
                          <a:cs typeface="Times New Roman" pitchFamily="18" charset="0"/>
                        </a:rPr>
                        <a:t>nespáchají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Dokonce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vůči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lidem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které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milujeme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můžeme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mít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někdy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agresivní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například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matka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vůči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dítěti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které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stále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pláče</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nedá</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utišit</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009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Když člověk slyší hlasy</a:t>
            </a:r>
            <a:br>
              <a:rPr lang="en-US" sz="3600">
                <a:solidFill>
                  <a:srgbClr val="004992"/>
                </a:solidFill>
                <a:latin typeface="+mn-lt"/>
                <a:ea typeface="+mn-ea"/>
                <a:cs typeface="+mn-cs"/>
              </a:rPr>
            </a:br>
            <a:r>
              <a:rPr lang="en-US">
                <a:solidFill>
                  <a:srgbClr val="004992"/>
                </a:solidFill>
                <a:latin typeface="+mn-lt"/>
                <a:ea typeface="+mn-ea"/>
                <a:cs typeface="+mn-cs"/>
              </a:rPr>
              <a:t>Jsou to vlastní myšlenky nebo je to řízeno zvenčí?</a:t>
            </a:r>
            <a:br>
              <a:rPr lang="en-US" sz="3600">
                <a:solidFill>
                  <a:srgbClr val="004992"/>
                </a:solidFill>
                <a:latin typeface="+mn-lt"/>
                <a:ea typeface="+mn-ea"/>
                <a:cs typeface="+mn-cs"/>
              </a:rPr>
            </a:br>
            <a:r>
              <a:rPr lang="en-US">
                <a:solidFill>
                  <a:srgbClr val="004992"/>
                </a:solidFill>
                <a:latin typeface="+mn-lt"/>
                <a:ea typeface="+mn-ea"/>
                <a:cs typeface="+mn-cs"/>
              </a:rPr>
              <a:t>Pro a proti</a:t>
            </a:r>
            <a:endParaRPr lang="en-US" dirty="0">
              <a:solidFill>
                <a:srgbClr val="004992"/>
              </a:solidFill>
              <a:latin typeface="+mn-lt"/>
              <a:ea typeface="+mn-ea"/>
              <a:cs typeface="+mn-cs"/>
            </a:endParaRPr>
          </a:p>
        </p:txBody>
      </p:sp>
      <p:sp>
        <p:nvSpPr>
          <p:cNvPr id="4" name="Content Placeholder 3"/>
          <p:cNvSpPr>
            <a:spLocks noGrp="1"/>
          </p:cNvSpPr>
          <p:nvPr>
            <p:ph idx="1"/>
          </p:nvPr>
        </p:nvSpPr>
        <p:spPr>
          <a:xfrm>
            <a:off x="408955" y="2492896"/>
            <a:ext cx="11340000" cy="3959968"/>
          </a:xfrm>
        </p:spPr>
        <p:txBody>
          <a:bodyPr/>
          <a:lstStyle/>
          <a:p>
            <a:pPr lvl="0" defTabSz="914377"/>
            <a:r>
              <a:rPr lang="cs-CZ" altLang="de-DE" sz="2400" dirty="0">
                <a:solidFill>
                  <a:srgbClr val="004992"/>
                </a:solidFill>
              </a:rPr>
              <a:t>Vysvětlení, že neobvyklé myšlenky jsou řízeny zvenčí vyvolává více otázek než jich odpovědělo, např.</a:t>
            </a:r>
          </a:p>
          <a:p>
            <a:pPr marL="342900" lvl="0" indent="-342900" defTabSz="914377">
              <a:buClr>
                <a:srgbClr val="333333"/>
              </a:buClr>
              <a:buFont typeface="WingDings"/>
              <a:buChar char=""/>
            </a:pPr>
            <a:r>
              <a:rPr lang="cs-CZ" altLang="de-DE" sz="2400" dirty="0">
                <a:solidFill>
                  <a:srgbClr val="333333"/>
                </a:solidFill>
              </a:rPr>
              <a:t>Je to technicky uskutečnitelné?</a:t>
            </a:r>
          </a:p>
          <a:p>
            <a:pPr marL="342900" lvl="0" indent="-342900" defTabSz="914377">
              <a:buClr>
                <a:srgbClr val="333333"/>
              </a:buClr>
              <a:buFont typeface="WingDings"/>
              <a:buChar char=""/>
            </a:pPr>
            <a:r>
              <a:rPr lang="cs-CZ" altLang="de-DE" sz="2400" dirty="0">
                <a:solidFill>
                  <a:srgbClr val="333333"/>
                </a:solidFill>
              </a:rPr>
              <a:t>Kdy a kde k tomuto vložení do mozku došlo?</a:t>
            </a:r>
          </a:p>
          <a:p>
            <a:pPr marL="342900" lvl="0" indent="-342900" defTabSz="914377">
              <a:buClr>
                <a:srgbClr val="333333"/>
              </a:buClr>
              <a:buFont typeface="WingDings"/>
              <a:buChar char=""/>
            </a:pPr>
            <a:r>
              <a:rPr lang="cs-CZ" altLang="de-DE" sz="2400" dirty="0">
                <a:solidFill>
                  <a:srgbClr val="333333"/>
                </a:solidFill>
              </a:rPr>
              <a:t>Kdo by měl takový zájem vám škodit? Kdo by do toho investoval tolik času a peněz?</a:t>
            </a:r>
          </a:p>
          <a:p>
            <a:pPr marL="342900" lvl="0" indent="-342900" defTabSz="914377">
              <a:buClr>
                <a:srgbClr val="333333"/>
              </a:buClr>
              <a:buFont typeface="WingDings"/>
              <a:buChar char=""/>
            </a:pPr>
            <a:r>
              <a:rPr lang="cs-CZ" altLang="de-DE" sz="2400" dirty="0">
                <a:solidFill>
                  <a:srgbClr val="333333"/>
                </a:solidFill>
              </a:rPr>
              <a:t>Existují mnohem snadnější způsoby jak někomu škodit. Proč by si někdo zvolil takto složitou (a možná i nemožnou) metodu?</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Přítel vás pozval na večeři</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Proč vás přítel pozval na </a:t>
            </a:r>
            <a:r>
              <a:rPr lang="cs-CZ" altLang="de-DE" sz="2400">
                <a:solidFill>
                  <a:srgbClr val="333333"/>
                </a:solidFill>
              </a:rPr>
              <a:t>večeři</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Policista zastavil vaše auto</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vedlo policistu k tomu, aby zastavil vaše </a:t>
            </a:r>
            <a:r>
              <a:rPr lang="cs-CZ" altLang="de-DE" sz="2400">
                <a:solidFill>
                  <a:srgbClr val="333333"/>
                </a:solidFill>
              </a:rPr>
              <a:t>auto</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Vyhráli jste v kartách</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Proč jste </a:t>
            </a:r>
            <a:r>
              <a:rPr lang="cs-CZ" altLang="de-DE" sz="2400">
                <a:solidFill>
                  <a:srgbClr val="333333"/>
                </a:solidFill>
              </a:rPr>
              <a:t>vyhráli</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Když jste přišli ke svému autu, všimli jste si, že v laku je škrábanec</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mohlo způsobit tento </a:t>
            </a:r>
            <a:r>
              <a:rPr lang="cs-CZ" altLang="de-DE" sz="2400">
                <a:solidFill>
                  <a:srgbClr val="333333"/>
                </a:solidFill>
              </a:rPr>
              <a:t>škrábanec</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Lékař zjistil, že máte vysoký tlak</a:t>
            </a:r>
            <a:endParaRPr lang="de-DE" altLang="de-DE" sz="3600">
              <a:latin typeface="+mn-lt"/>
              <a:ea typeface="+mn-ea"/>
              <a:cs typeface="+mn-cs"/>
            </a:endParaRPr>
          </a:p>
        </p:txBody>
      </p:sp>
      <p:sp>
        <p:nvSpPr>
          <p:cNvPr id="53252"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Proč máte vysoký </a:t>
            </a:r>
            <a:r>
              <a:rPr lang="cs-CZ" altLang="de-DE" sz="2400">
                <a:solidFill>
                  <a:srgbClr val="333333"/>
                </a:solidFill>
              </a:rPr>
              <a:t>tlak</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Přítelkyně vám odmítla pomoci s prací</a:t>
            </a:r>
            <a:endParaRPr lang="de-DE" altLang="de-DE" sz="3600">
              <a:latin typeface="+mn-lt"/>
              <a:ea typeface="+mn-ea"/>
              <a:cs typeface="+mn-cs"/>
            </a:endParaRPr>
          </a:p>
        </p:txBody>
      </p:sp>
      <p:sp>
        <p:nvSpPr>
          <p:cNvPr id="54275"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vedlo vaši přítelkyni k tomu, že vám odmítla </a:t>
            </a:r>
            <a:r>
              <a:rPr lang="cs-CZ" altLang="de-DE" sz="2400">
                <a:solidFill>
                  <a:srgbClr val="333333"/>
                </a:solidFill>
              </a:rPr>
              <a:t>pomoci</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dirty="0">
                <a:latin typeface="+mn-lt"/>
                <a:ea typeface="+mn-ea"/>
                <a:cs typeface="+mn-cs"/>
              </a:rPr>
              <a:t>Přítel vás překvapil pěkným dárkem</a:t>
            </a:r>
            <a:endParaRPr lang="de-DE" altLang="de-DE" sz="3600" dirty="0">
              <a:latin typeface="+mn-lt"/>
              <a:ea typeface="+mn-ea"/>
              <a:cs typeface="+mn-cs"/>
            </a:endParaRPr>
          </a:p>
        </p:txBody>
      </p:sp>
      <p:sp>
        <p:nvSpPr>
          <p:cNvPr id="55299"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vedlo vašeho přítele, aby vám dal dárek</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lvl="0" defTabSz="914400" fontAlgn="base"/>
            <a:r>
              <a:rPr lang="cs-CZ" altLang="de-DE" sz="3600" dirty="0"/>
              <a:t>Přítel vám řekl, že jste hlupák</a:t>
            </a:r>
          </a:p>
        </p:txBody>
      </p:sp>
      <p:sp>
        <p:nvSpPr>
          <p:cNvPr id="4" name="Content Placeholder 3"/>
          <p:cNvSpPr>
            <a:spLocks noGrp="1"/>
          </p:cNvSpPr>
          <p:nvPr>
            <p:ph idx="1"/>
          </p:nvPr>
        </p:nvSpPr>
        <p:spPr>
          <a:xfrm>
            <a:off x="408955" y="2204864"/>
            <a:ext cx="11340000" cy="4248000"/>
          </a:xfrm>
        </p:spPr>
        <p:txBody>
          <a:bodyPr/>
          <a:lstStyle/>
          <a:p>
            <a:pPr lvl="0" defTabSz="914400" fontAlgn="base"/>
            <a:r>
              <a:rPr lang="cs-CZ" altLang="de-DE" sz="2400" dirty="0">
                <a:solidFill>
                  <a:srgbClr val="333333"/>
                </a:solidFill>
              </a:rPr>
              <a:t>Co vedlo přítele k tomu, že to řekl?</a:t>
            </a:r>
            <a:endParaRPr lang="de-DE" altLang="de-DE" sz="2400" dirty="0">
              <a:solidFill>
                <a:srgbClr val="333333"/>
              </a:solidFill>
            </a:endParaRP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Dítě vašeho souseda se rozplakalo, když jste jej vzali do náruče</a:t>
            </a:r>
            <a:endParaRPr lang="de-DE" altLang="de-DE" sz="3600">
              <a:latin typeface="+mn-lt"/>
              <a:ea typeface="+mn-ea"/>
              <a:cs typeface="+mn-cs"/>
            </a:endParaRPr>
          </a:p>
        </p:txBody>
      </p:sp>
      <p:sp>
        <p:nvSpPr>
          <p:cNvPr id="57347"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Proč se dítě </a:t>
            </a:r>
            <a:r>
              <a:rPr lang="cs-CZ" altLang="de-DE" sz="2400">
                <a:solidFill>
                  <a:srgbClr val="333333"/>
                </a:solidFill>
              </a:rPr>
              <a:t>rozplakalo</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Přítelkyně vám řekla, že si vás neváží</a:t>
            </a:r>
            <a:endParaRPr lang="de-DE" altLang="de-DE" sz="3600">
              <a:latin typeface="+mn-lt"/>
              <a:ea typeface="+mn-ea"/>
              <a:cs typeface="+mn-cs"/>
            </a:endParaRPr>
          </a:p>
        </p:txBody>
      </p:sp>
      <p:sp>
        <p:nvSpPr>
          <p:cNvPr id="58371"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vedlo přítelkyni k tomu, že to </a:t>
            </a:r>
            <a:r>
              <a:rPr lang="cs-CZ" altLang="de-DE" sz="2400">
                <a:solidFill>
                  <a:srgbClr val="333333"/>
                </a:solidFill>
              </a:rPr>
              <a:t>řekla</a:t>
            </a:r>
            <a:r>
              <a:rPr lang="de-DE" altLang="de-DE" sz="2400" dirty="0">
                <a:solidFill>
                  <a:srgbClr val="333333"/>
                </a:solidFill>
              </a:rPr>
              <a:t>?</a:t>
            </a:r>
          </a:p>
          <a:p>
            <a:pPr lvl="0" defTabSz="914400" fontAlgn="base"/>
            <a:r>
              <a:rPr lang="cs-CZ" altLang="de-DE" sz="2400" dirty="0">
                <a:solidFill>
                  <a:srgbClr val="333333"/>
                </a:solidFill>
              </a:rPr>
              <a:t>Co může být hlavní příčinou této události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Jiný člověk nebo druzí lidé?</a:t>
            </a:r>
          </a:p>
          <a:p>
            <a:pPr eaLnBrk="1" hangingPunct="1">
              <a:lnSpc>
                <a:spcPct val="105000"/>
              </a:lnSpc>
              <a:spcBef>
                <a:spcPts val="1999"/>
              </a:spcBef>
              <a:spcAft>
                <a:spcPts val="0"/>
              </a:spcAft>
              <a:buClrTx/>
              <a:buNone/>
            </a:pPr>
            <a:r>
              <a:rPr lang="en-US" altLang="de-DE" sz="2400">
                <a:solidFill>
                  <a:srgbClr val="004992"/>
                </a:solidFill>
                <a:latin typeface="Calibri Light"/>
              </a:rPr>
              <a:t>Okolnosti nebo náhoda? </a:t>
            </a:r>
            <a:endParaRPr lang="fr-CH" altLang="de-DE" sz="24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Vždycky berte v úvahu různé faktory, které mohly přispět k tomu, jak určitá událost dopadla</a:t>
            </a:r>
            <a:r>
              <a:rPr lang="en-US" altLang="de-DE" sz="2400" dirty="0">
                <a:solidFill>
                  <a:srgbClr val="333333"/>
                </a:solidFill>
              </a:rPr>
              <a:t> (</a:t>
            </a:r>
            <a:r>
              <a:rPr lang="cs-CZ" altLang="de-DE" sz="2400" dirty="0">
                <a:solidFill>
                  <a:srgbClr val="333333"/>
                </a:solidFill>
              </a:rPr>
              <a:t>tedy podíl</a:t>
            </a:r>
            <a:r>
              <a:rPr lang="en-US" altLang="de-DE" sz="2400" dirty="0">
                <a:solidFill>
                  <a:srgbClr val="333333"/>
                </a:solidFill>
              </a:rPr>
              <a:t> </a:t>
            </a:r>
            <a:r>
              <a:rPr lang="cs-CZ" altLang="de-DE" sz="2400" dirty="0">
                <a:solidFill>
                  <a:srgbClr val="333333"/>
                </a:solidFill>
              </a:rPr>
              <a:t>vlastní /druhých lidí</a:t>
            </a:r>
            <a:r>
              <a:rPr lang="en-US" altLang="de-DE" sz="2400" dirty="0">
                <a:solidFill>
                  <a:srgbClr val="333333"/>
                </a:solidFill>
              </a:rPr>
              <a:t>/</a:t>
            </a:r>
            <a:r>
              <a:rPr lang="cs-CZ" altLang="de-DE" sz="2400" dirty="0">
                <a:solidFill>
                  <a:srgbClr val="333333"/>
                </a:solidFill>
              </a:rPr>
              <a:t> okolností</a:t>
            </a:r>
            <a:r>
              <a:rPr lang="en-US" altLang="de-DE" sz="2400" dirty="0">
                <a:solidFill>
                  <a:srgbClr val="333333"/>
                </a:solidFill>
              </a:rPr>
              <a:t>).</a:t>
            </a:r>
            <a:endParaRPr lang="en-US" sz="2400" b="1"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Vždycky berte v úvahu různé faktory, které mohly přispět k tomu, jak určitá událost dopadla</a:t>
            </a:r>
            <a:r>
              <a:rPr lang="en-US" altLang="de-DE" sz="2400" dirty="0">
                <a:solidFill>
                  <a:srgbClr val="333333"/>
                </a:solidFill>
              </a:rPr>
              <a:t> (</a:t>
            </a:r>
            <a:r>
              <a:rPr lang="cs-CZ" altLang="de-DE" sz="2400" dirty="0">
                <a:solidFill>
                  <a:srgbClr val="333333"/>
                </a:solidFill>
              </a:rPr>
              <a:t>tedy podíl</a:t>
            </a:r>
            <a:r>
              <a:rPr lang="en-US" altLang="de-DE" sz="2400" dirty="0">
                <a:solidFill>
                  <a:srgbClr val="333333"/>
                </a:solidFill>
              </a:rPr>
              <a:t> </a:t>
            </a:r>
            <a:r>
              <a:rPr lang="cs-CZ" altLang="de-DE" sz="2400" dirty="0">
                <a:solidFill>
                  <a:srgbClr val="333333"/>
                </a:solidFill>
              </a:rPr>
              <a:t>vlastní /druhých lidí</a:t>
            </a:r>
            <a:r>
              <a:rPr lang="en-US" altLang="de-DE" sz="2400" dirty="0">
                <a:solidFill>
                  <a:srgbClr val="333333"/>
                </a:solidFill>
              </a:rPr>
              <a:t>/</a:t>
            </a:r>
            <a:r>
              <a:rPr lang="cs-CZ" altLang="de-DE" sz="2400" dirty="0">
                <a:solidFill>
                  <a:srgbClr val="333333"/>
                </a:solidFill>
              </a:rPr>
              <a:t> okolností</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333333"/>
                </a:solidFill>
              </a:rPr>
              <a:t>V běžném životě bychom se měli snažit být co nejvíce realističtí</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Není správné </a:t>
            </a:r>
            <a:r>
              <a:rPr lang="cs-CZ" altLang="de-DE" sz="2400" i="1" dirty="0">
                <a:solidFill>
                  <a:srgbClr val="333333"/>
                </a:solidFill>
              </a:rPr>
              <a:t>vždycky </a:t>
            </a:r>
            <a:r>
              <a:rPr lang="cs-CZ" altLang="de-DE" sz="2400" dirty="0">
                <a:solidFill>
                  <a:srgbClr val="333333"/>
                </a:solidFill>
              </a:rPr>
              <a:t>za něco obviňovat druhé, stejně jako to není </a:t>
            </a:r>
            <a:r>
              <a:rPr lang="cs-CZ" altLang="de-DE" sz="2400" i="1" dirty="0">
                <a:solidFill>
                  <a:srgbClr val="333333"/>
                </a:solidFill>
              </a:rPr>
              <a:t>vždycky </a:t>
            </a:r>
            <a:r>
              <a:rPr lang="cs-CZ" altLang="de-DE" sz="2400" dirty="0">
                <a:solidFill>
                  <a:srgbClr val="333333"/>
                </a:solidFill>
              </a:rPr>
              <a:t>naše vina, když se něco </a:t>
            </a:r>
            <a:r>
              <a:rPr lang="cs-CZ" altLang="de-DE" sz="2400">
                <a:solidFill>
                  <a:srgbClr val="333333"/>
                </a:solidFill>
              </a:rPr>
              <a:t>nepodaří</a:t>
            </a:r>
            <a:r>
              <a:rPr lang="en-US" altLang="de-DE" sz="2400">
                <a:solidFill>
                  <a:srgbClr val="333333"/>
                </a:solidFill>
              </a:rPr>
              <a:t>.</a:t>
            </a:r>
            <a:endParaRPr lang="en-US" sz="2400" b="1"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spTree>
    <p:extLst>
      <p:ext uri="{BB962C8B-B14F-4D97-AF65-F5344CB8AC3E}">
        <p14:creationId xmlns:p14="http://schemas.microsoft.com/office/powerpoint/2010/main" val="42534503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Vždycky berte v úvahu různé faktory, které mohly přispět k tomu, jak určitá událost dopadla</a:t>
            </a:r>
            <a:r>
              <a:rPr lang="en-US" altLang="de-DE" sz="2400" dirty="0">
                <a:solidFill>
                  <a:srgbClr val="333333"/>
                </a:solidFill>
              </a:rPr>
              <a:t> (</a:t>
            </a:r>
            <a:r>
              <a:rPr lang="cs-CZ" altLang="de-DE" sz="2400" dirty="0">
                <a:solidFill>
                  <a:srgbClr val="333333"/>
                </a:solidFill>
              </a:rPr>
              <a:t>tedy podíl</a:t>
            </a:r>
            <a:r>
              <a:rPr lang="en-US" altLang="de-DE" sz="2400" dirty="0">
                <a:solidFill>
                  <a:srgbClr val="333333"/>
                </a:solidFill>
              </a:rPr>
              <a:t> </a:t>
            </a:r>
            <a:r>
              <a:rPr lang="cs-CZ" altLang="de-DE" sz="2400" dirty="0">
                <a:solidFill>
                  <a:srgbClr val="333333"/>
                </a:solidFill>
              </a:rPr>
              <a:t>vlastní /druhých lidí</a:t>
            </a:r>
            <a:r>
              <a:rPr lang="en-US" altLang="de-DE" sz="2400" dirty="0">
                <a:solidFill>
                  <a:srgbClr val="333333"/>
                </a:solidFill>
              </a:rPr>
              <a:t>/</a:t>
            </a:r>
            <a:r>
              <a:rPr lang="cs-CZ" altLang="de-DE" sz="2400" dirty="0">
                <a:solidFill>
                  <a:srgbClr val="333333"/>
                </a:solidFill>
              </a:rPr>
              <a:t> okolností</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333333"/>
                </a:solidFill>
              </a:rPr>
              <a:t>V běžném životě bychom se měli snažit být co nejvíce realističtí</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Není správné </a:t>
            </a:r>
            <a:r>
              <a:rPr lang="cs-CZ" altLang="de-DE" sz="2400" i="1" dirty="0">
                <a:solidFill>
                  <a:srgbClr val="333333"/>
                </a:solidFill>
              </a:rPr>
              <a:t>vždycky </a:t>
            </a:r>
            <a:r>
              <a:rPr lang="cs-CZ" altLang="de-DE" sz="2400" dirty="0">
                <a:solidFill>
                  <a:srgbClr val="333333"/>
                </a:solidFill>
              </a:rPr>
              <a:t>za něco obviňovat druhé, stejně jako to není </a:t>
            </a:r>
            <a:r>
              <a:rPr lang="cs-CZ" altLang="de-DE" sz="2400" i="1" dirty="0">
                <a:solidFill>
                  <a:srgbClr val="333333"/>
                </a:solidFill>
              </a:rPr>
              <a:t>vždycky </a:t>
            </a:r>
            <a:r>
              <a:rPr lang="cs-CZ" altLang="de-DE" sz="2400" dirty="0">
                <a:solidFill>
                  <a:srgbClr val="333333"/>
                </a:solidFill>
              </a:rPr>
              <a:t>naše vina, když se něco nepodaří</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Obvykle má na každou událost vliv několik různých faktorů</a:t>
            </a:r>
            <a:r>
              <a:rPr lang="en-US" altLang="de-DE" sz="2400" dirty="0">
                <a:solidFill>
                  <a:srgbClr val="333333"/>
                </a:solidFill>
              </a:rPr>
              <a:t>.</a:t>
            </a:r>
            <a:endParaRPr lang="en-US" sz="2400" b="1"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spTree>
    <p:extLst>
      <p:ext uri="{BB962C8B-B14F-4D97-AF65-F5344CB8AC3E}">
        <p14:creationId xmlns:p14="http://schemas.microsoft.com/office/powerpoint/2010/main" val="33693918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 lidé s psychózou mají tendenci vysvětlovat </a:t>
            </a:r>
            <a:r>
              <a:rPr lang="cs-CZ" altLang="de-DE" sz="2400" i="1" dirty="0">
                <a:solidFill>
                  <a:srgbClr val="333333"/>
                </a:solidFill>
              </a:rPr>
              <a:t>složité </a:t>
            </a:r>
            <a:r>
              <a:rPr lang="cs-CZ" altLang="de-DE" sz="2400" dirty="0">
                <a:solidFill>
                  <a:srgbClr val="333333"/>
                </a:solidFill>
              </a:rPr>
              <a:t>události jenom jednou příčinou. A někdy své vlastní neúspěchy dávají za vinu pouze druhým lidem</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 lidé s psychózou mají tendenci vysvětlovat </a:t>
            </a:r>
            <a:r>
              <a:rPr lang="cs-CZ" altLang="de-DE" sz="2400" i="1" dirty="0">
                <a:solidFill>
                  <a:srgbClr val="333333"/>
                </a:solidFill>
              </a:rPr>
              <a:t>složité </a:t>
            </a:r>
            <a:r>
              <a:rPr lang="cs-CZ" altLang="de-DE" sz="2400" dirty="0">
                <a:solidFill>
                  <a:srgbClr val="333333"/>
                </a:solidFill>
              </a:rPr>
              <a:t>události jenom jednou příčinou. A někdy své vlastní neúspěchy dávají za vinu pouze druhým lidem</a:t>
            </a:r>
            <a:r>
              <a:rPr lang="en-AU" altLang="de-DE" sz="2400" dirty="0">
                <a:solidFill>
                  <a:srgbClr val="333333"/>
                </a:solidFill>
              </a:rPr>
              <a:t>.</a:t>
            </a:r>
          </a:p>
          <a:p>
            <a:pPr lvl="0" defTabSz="914400" fontAlgn="base"/>
            <a:r>
              <a:rPr lang="cs-CZ" altLang="de-DE" sz="2400" dirty="0">
                <a:solidFill>
                  <a:srgbClr val="004992"/>
                </a:solidFill>
              </a:rPr>
              <a:t>Příklad </a:t>
            </a:r>
            <a:r>
              <a:rPr lang="en-AU" altLang="de-DE" sz="2400" dirty="0">
                <a:solidFill>
                  <a:srgbClr val="004992"/>
                </a:solidFill>
              </a:rPr>
              <a:t>I: </a:t>
            </a:r>
            <a:r>
              <a:rPr lang="en-AU" altLang="de-DE" sz="2400" dirty="0">
                <a:solidFill>
                  <a:srgbClr val="333333"/>
                </a:solidFill>
              </a:rPr>
              <a:t>Kl</a:t>
            </a:r>
            <a:r>
              <a:rPr lang="cs-CZ" altLang="de-DE" sz="2400" dirty="0">
                <a:solidFill>
                  <a:srgbClr val="333333"/>
                </a:solidFill>
              </a:rPr>
              <a:t>áře se často točí hlava a jednou i upadla na ulici</a:t>
            </a:r>
            <a:r>
              <a:rPr lang="en-AU" altLang="de-DE" sz="2400" dirty="0">
                <a:solidFill>
                  <a:srgbClr val="333333"/>
                </a:solidFill>
              </a:rPr>
              <a:t>.</a:t>
            </a:r>
          </a:p>
          <a:p>
            <a:pPr lvl="0" defTabSz="914400" fontAlgn="base"/>
            <a:r>
              <a:rPr lang="cs-CZ" altLang="de-DE" sz="2400" dirty="0">
                <a:solidFill>
                  <a:srgbClr val="004992"/>
                </a:solidFill>
              </a:rPr>
              <a:t>Klářino přesvědčení</a:t>
            </a:r>
            <a:r>
              <a:rPr lang="en-AU" altLang="de-DE" sz="2400" dirty="0">
                <a:solidFill>
                  <a:srgbClr val="004992"/>
                </a:solidFill>
              </a:rPr>
              <a:t>: </a:t>
            </a:r>
            <a:r>
              <a:rPr lang="cs-CZ" altLang="de-DE" sz="2400" dirty="0">
                <a:solidFill>
                  <a:srgbClr val="333333"/>
                </a:solidFill>
              </a:rPr>
              <a:t>Může za to její strýc, který jí vysílá do hlavy elektrické signály</a:t>
            </a:r>
            <a:r>
              <a:rPr lang="en-AU" altLang="de-DE" sz="2400" dirty="0">
                <a:solidFill>
                  <a:srgbClr val="333333"/>
                </a:solidFill>
              </a:rPr>
              <a:t>.</a:t>
            </a:r>
          </a:p>
          <a:p>
            <a:pPr lvl="0" defTabSz="914400" fontAlgn="base"/>
            <a:r>
              <a:rPr lang="cs-CZ" altLang="de-DE" sz="2400" dirty="0">
                <a:solidFill>
                  <a:srgbClr val="004992"/>
                </a:solidFill>
              </a:rPr>
              <a:t>Alternativní</a:t>
            </a:r>
            <a:r>
              <a:rPr lang="en-AU" altLang="de-DE" sz="2400" dirty="0">
                <a:solidFill>
                  <a:srgbClr val="004992"/>
                </a:solidFill>
              </a:rPr>
              <a:t> </a:t>
            </a:r>
            <a:r>
              <a:rPr lang="cs-CZ" altLang="de-DE" sz="2400" dirty="0">
                <a:solidFill>
                  <a:srgbClr val="004992"/>
                </a:solidFill>
              </a:rPr>
              <a:t>vysvětlení</a:t>
            </a:r>
            <a:r>
              <a:rPr lang="en-AU" altLang="de-DE" sz="2400" dirty="0">
                <a:solidFill>
                  <a:srgbClr val="004992"/>
                </a:solidFill>
              </a:rPr>
              <a:t>: </a:t>
            </a:r>
            <a:r>
              <a:rPr lang="cs-CZ" altLang="de-DE" sz="2400" dirty="0">
                <a:solidFill>
                  <a:srgbClr val="333333"/>
                </a:solidFill>
              </a:rPr>
              <a:t>Má infekci středního ucha, která způsobuje, že má poruchy rovnováhy. Kromě toho už několik dní mrzlo a chodník byl velmi kluzký.</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spTree>
    <p:extLst>
      <p:ext uri="{BB962C8B-B14F-4D97-AF65-F5344CB8AC3E}">
        <p14:creationId xmlns:p14="http://schemas.microsoft.com/office/powerpoint/2010/main" val="4130410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Někdy je člověk za něco </a:t>
            </a:r>
            <a:r>
              <a:rPr lang="cs-CZ" altLang="de-DE" sz="2400" i="1" dirty="0">
                <a:solidFill>
                  <a:srgbClr val="333333"/>
                </a:solidFill>
              </a:rPr>
              <a:t>částečně odpovědný</a:t>
            </a:r>
            <a:r>
              <a:rPr lang="en-AU" altLang="de-DE" sz="2400" dirty="0">
                <a:solidFill>
                  <a:srgbClr val="333333"/>
                </a:solidFill>
              </a:rPr>
              <a:t>, </a:t>
            </a:r>
            <a:r>
              <a:rPr lang="cs-CZ" altLang="de-DE" sz="2400" dirty="0">
                <a:solidFill>
                  <a:srgbClr val="333333"/>
                </a:solidFill>
              </a:rPr>
              <a:t>ale je třeba uznat vliv i dalších důležitých faktorů</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Někdy je člověk za něco </a:t>
            </a:r>
            <a:r>
              <a:rPr lang="cs-CZ" altLang="de-DE" sz="2400" i="1" dirty="0">
                <a:solidFill>
                  <a:srgbClr val="333333"/>
                </a:solidFill>
              </a:rPr>
              <a:t>částečně odpovědný</a:t>
            </a:r>
            <a:r>
              <a:rPr lang="en-AU" altLang="de-DE" sz="2400" dirty="0">
                <a:solidFill>
                  <a:srgbClr val="333333"/>
                </a:solidFill>
              </a:rPr>
              <a:t>, </a:t>
            </a:r>
            <a:r>
              <a:rPr lang="cs-CZ" altLang="de-DE" sz="2400" dirty="0">
                <a:solidFill>
                  <a:srgbClr val="333333"/>
                </a:solidFill>
              </a:rPr>
              <a:t>ale je třeba uznat vliv i dalších důležitých faktorů</a:t>
            </a:r>
            <a:r>
              <a:rPr lang="en-AU" altLang="de-DE" sz="2400" dirty="0">
                <a:solidFill>
                  <a:srgbClr val="333333"/>
                </a:solidFill>
              </a:rPr>
              <a:t>.</a:t>
            </a:r>
          </a:p>
          <a:p>
            <a:pPr lvl="0" defTabSz="914400" fontAlgn="base"/>
            <a:r>
              <a:rPr lang="cs-CZ" altLang="de-DE" sz="2400" dirty="0">
                <a:solidFill>
                  <a:srgbClr val="004992"/>
                </a:solidFill>
              </a:rPr>
              <a:t>Příklad </a:t>
            </a:r>
            <a:r>
              <a:rPr lang="en-AU" altLang="de-DE" sz="2400" dirty="0">
                <a:solidFill>
                  <a:srgbClr val="004992"/>
                </a:solidFill>
              </a:rPr>
              <a:t>II: </a:t>
            </a:r>
            <a:r>
              <a:rPr lang="en-AU" altLang="de-DE" sz="2400" dirty="0">
                <a:solidFill>
                  <a:srgbClr val="333333"/>
                </a:solidFill>
              </a:rPr>
              <a:t>Pa</a:t>
            </a:r>
            <a:r>
              <a:rPr lang="cs-CZ" altLang="de-DE" sz="2400" dirty="0">
                <a:solidFill>
                  <a:srgbClr val="333333"/>
                </a:solidFill>
              </a:rPr>
              <a:t>vel měl opět relaps psychózy</a:t>
            </a:r>
            <a:r>
              <a:rPr lang="en-AU" altLang="de-DE" sz="2400" dirty="0">
                <a:solidFill>
                  <a:srgbClr val="333333"/>
                </a:solidFill>
              </a:rPr>
              <a:t>!</a:t>
            </a:r>
          </a:p>
          <a:p>
            <a:pPr lvl="0" defTabSz="914400" fontAlgn="base"/>
            <a:r>
              <a:rPr lang="cs-CZ" altLang="de-DE" sz="2400" dirty="0">
                <a:solidFill>
                  <a:srgbClr val="004992"/>
                </a:solidFill>
              </a:rPr>
              <a:t>Pavlovo přesvědčení</a:t>
            </a:r>
            <a:r>
              <a:rPr lang="en-AU" altLang="de-DE" sz="2400" dirty="0">
                <a:solidFill>
                  <a:srgbClr val="004992"/>
                </a:solidFill>
              </a:rPr>
              <a:t>: </a:t>
            </a:r>
            <a:r>
              <a:rPr lang="cs-CZ" altLang="de-DE" sz="2400" dirty="0">
                <a:solidFill>
                  <a:srgbClr val="333333"/>
                </a:solidFill>
              </a:rPr>
              <a:t>Příčinou relapsu byly jeho vtíravé vzpomínky na hrozné zážitky z dětství</a:t>
            </a:r>
            <a:r>
              <a:rPr lang="en-AU" altLang="de-DE" sz="2400" dirty="0">
                <a:solidFill>
                  <a:srgbClr val="333333"/>
                </a:solidFill>
              </a:rPr>
              <a:t>; </a:t>
            </a:r>
            <a:r>
              <a:rPr lang="cs-CZ" altLang="de-DE" sz="2400" dirty="0">
                <a:solidFill>
                  <a:srgbClr val="333333"/>
                </a:solidFill>
              </a:rPr>
              <a:t>jako dítě jej rodiče často bili</a:t>
            </a:r>
            <a:r>
              <a:rPr lang="en-AU" altLang="de-DE" sz="2400" dirty="0">
                <a:solidFill>
                  <a:srgbClr val="333333"/>
                </a:solidFill>
              </a:rPr>
              <a:t>.</a:t>
            </a:r>
          </a:p>
          <a:p>
            <a:pPr lvl="0" defTabSz="914400" fontAlgn="base"/>
            <a:r>
              <a:rPr lang="cs-CZ" altLang="de-DE" sz="2400" dirty="0">
                <a:solidFill>
                  <a:srgbClr val="004992"/>
                </a:solidFill>
              </a:rPr>
              <a:t>Další důležité faktory</a:t>
            </a:r>
            <a:r>
              <a:rPr lang="en-AU" altLang="de-DE" sz="2400" dirty="0">
                <a:solidFill>
                  <a:srgbClr val="004992"/>
                </a:solidFill>
              </a:rPr>
              <a:t>: </a:t>
            </a:r>
            <a:r>
              <a:rPr lang="cs-CZ" altLang="de-DE" sz="2400" dirty="0">
                <a:solidFill>
                  <a:srgbClr val="333333"/>
                </a:solidFill>
              </a:rPr>
              <a:t>Může to být jedna z příčin, ale jsou tu ještě další faktory</a:t>
            </a:r>
            <a:r>
              <a:rPr lang="en-AU" altLang="de-DE" sz="2400" dirty="0">
                <a:solidFill>
                  <a:srgbClr val="333333"/>
                </a:solidFill>
              </a:rPr>
              <a:t>: Pa</a:t>
            </a:r>
            <a:r>
              <a:rPr lang="cs-CZ" altLang="de-DE" sz="2400" dirty="0">
                <a:solidFill>
                  <a:srgbClr val="333333"/>
                </a:solidFill>
              </a:rPr>
              <a:t>vel</a:t>
            </a:r>
            <a:r>
              <a:rPr lang="en-AU" altLang="de-DE" sz="2400" dirty="0">
                <a:solidFill>
                  <a:srgbClr val="333333"/>
                </a:solidFill>
              </a:rPr>
              <a:t> </a:t>
            </a:r>
            <a:r>
              <a:rPr lang="cs-CZ" altLang="de-DE" sz="2400" dirty="0">
                <a:solidFill>
                  <a:srgbClr val="333333"/>
                </a:solidFill>
              </a:rPr>
              <a:t>přestal užívat léky a pohádal se v práci, takže dostal strach, že by mohl být propuštěn</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spTree>
    <p:extLst>
      <p:ext uri="{BB962C8B-B14F-4D97-AF65-F5344CB8AC3E}">
        <p14:creationId xmlns:p14="http://schemas.microsoft.com/office/powerpoint/2010/main" val="22989447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1788143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901579589"/>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Metakognitivní trénink 1 – Jak Si Vysvětlujeme Události: Obviňování A Připisování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073297402"/>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5654</Words>
  <Application>Microsoft Office PowerPoint</Application>
  <PresentationFormat>Benutzerdefiniert</PresentationFormat>
  <Paragraphs>714</Paragraphs>
  <Slides>66</Slides>
  <Notes>66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66</vt:i4>
      </vt:variant>
    </vt:vector>
  </HeadingPairs>
  <TitlesOfParts>
    <vt:vector size="75" baseType="lpstr">
      <vt:lpstr>WingDings</vt:lpstr>
      <vt:lpstr>WingDings</vt:lpstr>
      <vt:lpstr>Times New Roman</vt:lpstr>
      <vt:lpstr>Symbol</vt:lpstr>
      <vt:lpstr>Calibri</vt:lpstr>
      <vt:lpstr>Arial</vt:lpstr>
      <vt:lpstr>Calibri Light</vt:lpstr>
      <vt:lpstr>Verdana</vt:lpstr>
      <vt:lpstr>UKE_PPT-Vorlage_16zu9</vt:lpstr>
      <vt:lpstr>MKT 1 A – Jak Si Vysvětlujeme Události: Obviňování A Připisování Zásluh</vt:lpstr>
      <vt:lpstr>Jak Si Vysvětlujeme Události: Obviňování A Připisování Zásluh</vt:lpstr>
      <vt:lpstr>Jak Si Vysvětlujeme Události: Obviňování A Připisování Zásluh</vt:lpstr>
      <vt:lpstr>Jak Si Vysvětlujeme Události: Obviňování A Připisování Zásluh</vt:lpstr>
      <vt:lpstr>Vysvětlení</vt:lpstr>
      <vt:lpstr>Vysvětlení</vt:lpstr>
      <vt:lpstr>Vysvětlení</vt:lpstr>
      <vt:lpstr>Obviňování a připisování zásluh</vt:lpstr>
      <vt:lpstr>Byli jste propuštěni z nemocnice, ačkoliv se necítíte o nic lépe.</vt:lpstr>
      <vt:lpstr>Byli jste propuštěni z nemocnice, ačkoliv se necítíte o nic lépe.</vt:lpstr>
      <vt:lpstr>Byli jste propuštěni z nemocnice, ačkoliv se necítíte o nic lépe.</vt:lpstr>
      <vt:lpstr>Byli jste propuštěni z nemocnice, ačkoliv se necítíte o nic lépe.</vt:lpstr>
      <vt:lpstr>Byli jste propuštěni z nemocnice, ačkoliv se necítíte o nic lépe.</vt:lpstr>
      <vt:lpstr>Jak určitý styl vysvětlování ovlivňuje dopad negativních událostí na psychiku!</vt:lpstr>
      <vt:lpstr>Jak určitý styl vysvětlování ovlivňuje dopad negativních událostí na psychiku!</vt:lpstr>
      <vt:lpstr>Jak určitý styl vysvětlování ovlivňuje dopad negativních událostí na psychiku!</vt:lpstr>
      <vt:lpstr>Jak určitý styl vysvětlování ovlivňuje dopad negativních událostí na psychiku!</vt:lpstr>
      <vt:lpstr>Jak určitý styl vysvětlování ovlivňuje dopad negativních událostí na psychiku!</vt:lpstr>
      <vt:lpstr>Jak určitý styl vysvětlování ovlivňuje dopad pozitivních událostí na psychiku!</vt:lpstr>
      <vt:lpstr>Jak určitý styl vysvětlování ovlivňuje dopad pozitivních událostí na psychiku!</vt:lpstr>
      <vt:lpstr>Jak určitý styl vysvětlování ovlivňuje dopad pozitivních událostí na psychiku!</vt:lpstr>
      <vt:lpstr>Jak určitý styl vysvětlování ovlivňuje dopad pozitivních událostí na psychiku!</vt:lpstr>
      <vt:lpstr>Jak určitý styl vysvětlování ovlivňuje dopad pozitivních událostí na psychiku!</vt:lpstr>
      <vt:lpstr>A proč se tím zabýváme?</vt:lpstr>
      <vt:lpstr>A proč se tím zabýváme?</vt:lpstr>
      <vt:lpstr>A proč se tím zabýváme?</vt:lpstr>
      <vt:lpstr>A proč se tím zabýváme?</vt:lpstr>
      <vt:lpstr>A proč se tím zabýváme?</vt:lpstr>
      <vt:lpstr>A proč se tím zabýváme?</vt:lpstr>
      <vt:lpstr>A proč se tím zabýváme?</vt:lpstr>
      <vt:lpstr>A proč se tím zabýváme?</vt:lpstr>
      <vt:lpstr>Příklady toho, jak při psychóze jednostranná vysvětlení vedou k chybnému chápání událostí</vt:lpstr>
      <vt:lpstr>Jak si věci vysvětlujeme Co si máme z dnešního sezení zapamatovat:</vt:lpstr>
      <vt:lpstr>Prodavač vám vrátil za zboží jeho plnou cenu</vt:lpstr>
      <vt:lpstr>Když jste vešli do místnosti, všichni zmlkli</vt:lpstr>
      <vt:lpstr>Někdo vám řekl, že nevypadáte dobře</vt:lpstr>
      <vt:lpstr>Neuspěli jste u zkoušky</vt:lpstr>
      <vt:lpstr>Uveďte své vlastní příklady!</vt:lpstr>
      <vt:lpstr>“Vnitřní hlas vám říká, že nejste k ničemu”</vt:lpstr>
      <vt:lpstr>“Vnitřní hlas vám říká, že nejste k ničemu”</vt:lpstr>
      <vt:lpstr>“Vnitřní hlas vám říká, že nejste k ničemu”</vt:lpstr>
      <vt:lpstr>Když člověk slyší hlasy Jsou to vlastní myšlenky nebo je to řízeno zvenčí? Pro a proti</vt:lpstr>
      <vt:lpstr>Když člověk slyší hlasy Jsou to vlastní myšlenky nebo je to řízeno zvenčí? Pro a proti</vt:lpstr>
      <vt:lpstr>Když člověk slyší hlasy Jsou to vlastní myšlenky nebo je to řízeno zvenčí? Pro a proti</vt:lpstr>
      <vt:lpstr>Když člověk slyší hlasy Jsou to vlastní myšlenky nebo je to řízeno zvenčí? Pro a proti</vt:lpstr>
      <vt:lpstr>Když člověk slyší hlasy Jsou to vlastní myšlenky nebo je to řízeno zvenčí? Pro a proti</vt:lpstr>
      <vt:lpstr>Přítel vás pozval na večeři</vt:lpstr>
      <vt:lpstr>Policista zastavil vaše auto</vt:lpstr>
      <vt:lpstr>Vyhráli jste v kartách</vt:lpstr>
      <vt:lpstr>Když jste přišli ke svému autu, všimli jste si, že v laku je škrábanec</vt:lpstr>
      <vt:lpstr>Lékař zjistil, že máte vysoký tlak</vt:lpstr>
      <vt:lpstr>Přítelkyně vám odmítla pomoci s prací</vt:lpstr>
      <vt:lpstr>Přítel vás překvapil pěkným dárkem</vt:lpstr>
      <vt:lpstr>Přítel vám řekl, že jste hlupák</vt:lpstr>
      <vt:lpstr>Dítě vašeho souseda se rozplakalo, když jste jej vzali do náruče</vt:lpstr>
      <vt:lpstr>Přítelkyně vám řekla, že si vás neváží</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A jak to souvisí s psychózou?</vt:lpstr>
      <vt:lpstr>Děkuji vám za pozornost!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Luca Hoyer</cp:lastModifiedBy>
  <cp:revision>362</cp:revision>
  <dcterms:created xsi:type="dcterms:W3CDTF">2004-10-11T13:21:01Z</dcterms:created>
  <dcterms:modified xsi:type="dcterms:W3CDTF">2022-12-22T10:56:42Z</dcterms:modified>
</cp:coreProperties>
</file>