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4" r:id="rId1"/>
  </p:sldMasterIdLst>
  <p:notesMasterIdLst>
    <p:notesMasterId r:id="rId84"/>
  </p:notesMasterIdLst>
  <p:handoutMasterIdLst>
    <p:handoutMasterId r:id="rId85"/>
  </p:handoutMasterIdLst>
  <p:sldIdLst>
    <p:sldId id="720" r:id="rId2"/>
    <p:sldId id="673" r:id="rId3"/>
    <p:sldId id="694" r:id="rId4"/>
    <p:sldId id="693" r:id="rId5"/>
    <p:sldId id="565" r:id="rId6"/>
    <p:sldId id="697" r:id="rId7"/>
    <p:sldId id="696" r:id="rId8"/>
    <p:sldId id="695" r:id="rId9"/>
    <p:sldId id="476" r:id="rId10"/>
    <p:sldId id="568" r:id="rId11"/>
    <p:sldId id="699" r:id="rId12"/>
    <p:sldId id="698" r:id="rId13"/>
    <p:sldId id="569" r:id="rId14"/>
    <p:sldId id="628" r:id="rId15"/>
    <p:sldId id="629" r:id="rId16"/>
    <p:sldId id="630" r:id="rId17"/>
    <p:sldId id="666" r:id="rId18"/>
    <p:sldId id="700" r:id="rId19"/>
    <p:sldId id="609" r:id="rId20"/>
    <p:sldId id="572" r:id="rId21"/>
    <p:sldId id="703" r:id="rId22"/>
    <p:sldId id="702" r:id="rId23"/>
    <p:sldId id="701" r:id="rId24"/>
    <p:sldId id="481" r:id="rId25"/>
    <p:sldId id="482" r:id="rId26"/>
    <p:sldId id="667" r:id="rId27"/>
    <p:sldId id="608" r:id="rId28"/>
    <p:sldId id="520" r:id="rId29"/>
    <p:sldId id="521" r:id="rId30"/>
    <p:sldId id="668" r:id="rId31"/>
    <p:sldId id="484" r:id="rId32"/>
    <p:sldId id="635" r:id="rId33"/>
    <p:sldId id="597" r:id="rId34"/>
    <p:sldId id="704" r:id="rId35"/>
    <p:sldId id="598" r:id="rId36"/>
    <p:sldId id="599" r:id="rId37"/>
    <p:sldId id="505" r:id="rId38"/>
    <p:sldId id="506" r:id="rId39"/>
    <p:sldId id="544" r:id="rId40"/>
    <p:sldId id="545" r:id="rId41"/>
    <p:sldId id="495" r:id="rId42"/>
    <p:sldId id="496" r:id="rId43"/>
    <p:sldId id="600" r:id="rId44"/>
    <p:sldId id="601" r:id="rId45"/>
    <p:sldId id="602" r:id="rId46"/>
    <p:sldId id="603" r:id="rId47"/>
    <p:sldId id="513" r:id="rId48"/>
    <p:sldId id="514" r:id="rId49"/>
    <p:sldId id="604" r:id="rId50"/>
    <p:sldId id="605" r:id="rId51"/>
    <p:sldId id="669" r:id="rId52"/>
    <p:sldId id="551" r:id="rId53"/>
    <p:sldId id="515" r:id="rId54"/>
    <p:sldId id="516" r:id="rId55"/>
    <p:sldId id="636" r:id="rId56"/>
    <p:sldId id="507" r:id="rId57"/>
    <p:sldId id="508" r:id="rId58"/>
    <p:sldId id="538" r:id="rId59"/>
    <p:sldId id="539" r:id="rId60"/>
    <p:sldId id="573" r:id="rId61"/>
    <p:sldId id="574" r:id="rId62"/>
    <p:sldId id="575" r:id="rId63"/>
    <p:sldId id="576" r:id="rId64"/>
    <p:sldId id="684" r:id="rId65"/>
    <p:sldId id="708" r:id="rId66"/>
    <p:sldId id="707" r:id="rId67"/>
    <p:sldId id="706" r:id="rId68"/>
    <p:sldId id="705" r:id="rId69"/>
    <p:sldId id="580" r:id="rId70"/>
    <p:sldId id="710" r:id="rId71"/>
    <p:sldId id="709" r:id="rId72"/>
    <p:sldId id="690" r:id="rId73"/>
    <p:sldId id="661" r:id="rId74"/>
    <p:sldId id="711" r:id="rId75"/>
    <p:sldId id="712" r:id="rId76"/>
    <p:sldId id="713" r:id="rId77"/>
    <p:sldId id="714" r:id="rId78"/>
    <p:sldId id="715" r:id="rId79"/>
    <p:sldId id="716" r:id="rId80"/>
    <p:sldId id="717" r:id="rId81"/>
    <p:sldId id="718" r:id="rId82"/>
    <p:sldId id="719" r:id="rId83"/>
  </p:sldIdLst>
  <p:sldSz cx="12195175" cy="6858000"/>
  <p:notesSz cx="7099300" cy="10234613"/>
  <p:embeddedFontLst>
    <p:embeddedFont>
      <p:font typeface="Calibri" panose="020F0502020204030204" pitchFamily="34" charset="0"/>
      <p:regular r:id="rId86"/>
      <p:bold r:id="rId87"/>
      <p:italic r:id="rId88"/>
      <p:boldItalic r:id="rId89"/>
    </p:embeddedFont>
    <p:embeddedFont>
      <p:font typeface="Calibri Light" panose="020F0302020204030204" pitchFamily="34" charset="0"/>
      <p:regular r:id="rId90"/>
      <p:italic r:id="rId91"/>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mn-lt"/>
        <a:ea typeface="+mn-ea"/>
        <a:cs typeface="Times New Roman" panose="02020603050405020304" pitchFamily="18" charset="0"/>
      </a:defRPr>
    </a:lvl5pPr>
    <a:lvl6pPr marL="22860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b="1"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03" autoAdjust="0"/>
    <p:restoredTop sz="94665" autoAdjust="0"/>
  </p:normalViewPr>
  <p:slideViewPr>
    <p:cSldViewPr>
      <p:cViewPr varScale="1">
        <p:scale>
          <a:sx n="74" d="100"/>
          <a:sy n="74" d="100"/>
        </p:scale>
        <p:origin x="630" y="66"/>
      </p:cViewPr>
      <p:guideLst>
        <p:guide orient="horz" pos="3360"/>
        <p:guide pos="2880"/>
        <p:guide pos="3841"/>
      </p:guideLst>
    </p:cSldViewPr>
  </p:slideViewPr>
  <p:outlineViewPr>
    <p:cViewPr>
      <p:scale>
        <a:sx n="33" d="100"/>
        <a:sy n="33" d="100"/>
      </p:scale>
      <p:origin x="0" y="9072"/>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5.fntdata"/><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804492B0-E37B-4310-B4DE-B8441F2DA8C7}" type="slidenum">
              <a:rPr lang="en-GB" altLang="de-DE"/>
              <a:pPr/>
              <a:t>‹Nr.›</a:t>
            </a:fld>
            <a:endParaRPr lang="en-GB" altLang="de-DE"/>
          </a:p>
        </p:txBody>
      </p:sp>
    </p:spTree>
    <p:extLst>
      <p:ext uri="{BB962C8B-B14F-4D97-AF65-F5344CB8AC3E}">
        <p14:creationId xmlns:p14="http://schemas.microsoft.com/office/powerpoint/2010/main" val="801526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cs typeface="+mn-cs"/>
              </a:defRPr>
            </a:lvl1pPr>
          </a:lstStyle>
          <a:p>
            <a:pPr>
              <a:defRPr/>
            </a:pPr>
            <a:endParaRPr lang="de-DE"/>
          </a:p>
        </p:txBody>
      </p:sp>
      <p:sp>
        <p:nvSpPr>
          <p:cNvPr id="1177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6CE18938-AC2A-4926-8C49-BE04EB4533F2}" type="slidenum">
              <a:rPr lang="de-DE" altLang="de-DE"/>
              <a:pPr/>
              <a:t>‹Nr.›</a:t>
            </a:fld>
            <a:endParaRPr lang="de-DE" altLang="de-DE"/>
          </a:p>
        </p:txBody>
      </p:sp>
    </p:spTree>
    <p:extLst>
      <p:ext uri="{BB962C8B-B14F-4D97-AF65-F5344CB8AC3E}">
        <p14:creationId xmlns:p14="http://schemas.microsoft.com/office/powerpoint/2010/main" val="33295600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C48C5A-BE62-4FF1-A50A-FD0FF50B5311}" type="slidenum">
              <a:rPr lang="de-DE" altLang="de-DE" sz="1400"/>
              <a:pPr eaLnBrk="1" hangingPunct="1">
                <a:spcBef>
                  <a:spcPct val="0"/>
                </a:spcBef>
              </a:pPr>
              <a:t>2</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9434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C48C5A-BE62-4FF1-A50A-FD0FF50B5311}" type="slidenum">
              <a:rPr lang="de-DE" altLang="de-DE" sz="1400"/>
              <a:pPr eaLnBrk="1" hangingPunct="1">
                <a:spcBef>
                  <a:spcPct val="0"/>
                </a:spcBef>
              </a:pPr>
              <a:t>3</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9434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C48C5A-BE62-4FF1-A50A-FD0FF50B5311}" type="slidenum">
              <a:rPr lang="de-DE" altLang="de-DE" sz="1400"/>
              <a:pPr eaLnBrk="1" hangingPunct="1">
                <a:spcBef>
                  <a:spcPct val="0"/>
                </a:spcBef>
              </a:pPr>
              <a:t>4</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9434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7C6A8-2598-4ADA-9BC7-CABDC6B50DA1}" type="slidenum">
              <a:rPr lang="de-DE" altLang="de-DE" sz="1400"/>
              <a:pPr eaLnBrk="1" hangingPunct="1">
                <a:spcBef>
                  <a:spcPct val="0"/>
                </a:spcBef>
              </a:pPr>
              <a:t>5</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160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7C6A8-2598-4ADA-9BC7-CABDC6B50DA1}" type="slidenum">
              <a:rPr lang="de-DE" altLang="de-DE" sz="1400"/>
              <a:pPr eaLnBrk="1" hangingPunct="1">
                <a:spcBef>
                  <a:spcPct val="0"/>
                </a:spcBef>
              </a:pPr>
              <a:t>6</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160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7C6A8-2598-4ADA-9BC7-CABDC6B50DA1}" type="slidenum">
              <a:rPr lang="de-DE" altLang="de-DE" sz="1400"/>
              <a:pPr eaLnBrk="1" hangingPunct="1">
                <a:spcBef>
                  <a:spcPct val="0"/>
                </a:spcBef>
              </a:pPr>
              <a:t>7</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160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A7C6A8-2598-4ADA-9BC7-CABDC6B50DA1}" type="slidenum">
              <a:rPr lang="de-DE" altLang="de-DE" sz="1400"/>
              <a:pPr eaLnBrk="1" hangingPunct="1">
                <a:spcBef>
                  <a:spcPct val="0"/>
                </a:spcBef>
              </a:pPr>
              <a:t>8</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8160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83578A-3F21-4C75-B43F-11BCB08261F4}" type="slidenum">
              <a:rPr lang="de-DE" altLang="de-DE" sz="1400"/>
              <a:pPr eaLnBrk="1" hangingPunct="1">
                <a:spcBef>
                  <a:spcPct val="0"/>
                </a:spcBef>
              </a:pPr>
              <a:t>9</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9820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25B094-CB2E-49A9-8A65-5FB3AE0B3D89}" type="slidenum">
              <a:rPr lang="de-DE" altLang="de-DE" sz="1400"/>
              <a:pPr eaLnBrk="1" hangingPunct="1">
                <a:spcBef>
                  <a:spcPct val="0"/>
                </a:spcBef>
              </a:pPr>
              <a:t>10</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689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25B094-CB2E-49A9-8A65-5FB3AE0B3D89}" type="slidenum">
              <a:rPr lang="de-DE" altLang="de-DE" sz="1400"/>
              <a:pPr eaLnBrk="1" hangingPunct="1">
                <a:spcBef>
                  <a:spcPct val="0"/>
                </a:spcBef>
              </a:pPr>
              <a:t>11</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689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925B094-CB2E-49A9-8A65-5FB3AE0B3D89}" type="slidenum">
              <a:rPr lang="de-DE" altLang="de-DE" sz="1400"/>
              <a:pPr eaLnBrk="1" hangingPunct="1">
                <a:spcBef>
                  <a:spcPct val="0"/>
                </a:spcBef>
              </a:pPr>
              <a:t>12</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689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267751-243A-448C-8716-D2CF584691FE}" type="slidenum">
              <a:rPr lang="de-DE" altLang="de-DE" sz="1400"/>
              <a:pPr eaLnBrk="1" hangingPunct="1">
                <a:spcBef>
                  <a:spcPct val="0"/>
                </a:spcBef>
              </a:pPr>
              <a:t>13</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7408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B6237B3-A822-4E5C-B605-89E03803EC3E}" type="slidenum">
              <a:rPr lang="de-DE" altLang="de-DE" sz="1400"/>
              <a:pPr eaLnBrk="1" hangingPunct="1">
                <a:spcBef>
                  <a:spcPct val="0"/>
                </a:spcBef>
              </a:pPr>
              <a:t>14</a:t>
            </a:fld>
            <a:endParaRPr lang="de-DE" altLang="de-DE" sz="1400"/>
          </a:p>
        </p:txBody>
      </p:sp>
      <p:sp>
        <p:nvSpPr>
          <p:cNvPr id="1320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307523D-CE67-4D7F-8707-992994B3B082}" type="slidenum">
              <a:rPr lang="de-DE" altLang="de-DE" sz="1300" b="0"/>
              <a:pPr algn="r" eaLnBrk="1" hangingPunct="1">
                <a:spcBef>
                  <a:spcPct val="0"/>
                </a:spcBef>
              </a:pPr>
              <a:t>14</a:t>
            </a:fld>
            <a:endParaRPr lang="de-DE" altLang="de-DE" sz="1300" b="0"/>
          </a:p>
        </p:txBody>
      </p:sp>
      <p:sp>
        <p:nvSpPr>
          <p:cNvPr id="132100" name="Rectangle 2"/>
          <p:cNvSpPr>
            <a:spLocks noGrp="1" noRot="1" noChangeAspect="1" noChangeArrowheads="1" noTextEdit="1"/>
          </p:cNvSpPr>
          <p:nvPr>
            <p:ph type="sldImg"/>
          </p:nvPr>
        </p:nvSpPr>
        <p:spPr>
          <a:xfrm>
            <a:off x="141288" y="768350"/>
            <a:ext cx="6821487" cy="3836988"/>
          </a:xfrm>
          <a:ln/>
        </p:spPr>
      </p:sp>
      <p:sp>
        <p:nvSpPr>
          <p:cNvPr id="132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555122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6F4010-D39B-4600-BD6B-DB8FDECFB615}" type="slidenum">
              <a:rPr lang="de-DE" altLang="de-DE" sz="1400"/>
              <a:pPr eaLnBrk="1" hangingPunct="1">
                <a:spcBef>
                  <a:spcPct val="0"/>
                </a:spcBef>
              </a:pPr>
              <a:t>15</a:t>
            </a:fld>
            <a:endParaRPr lang="de-DE" altLang="de-DE" sz="1400"/>
          </a:p>
        </p:txBody>
      </p:sp>
      <p:sp>
        <p:nvSpPr>
          <p:cNvPr id="1331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67C900E-5A78-4964-9F80-D117E0EED8B0}" type="slidenum">
              <a:rPr lang="de-DE" altLang="de-DE" sz="1300" b="0"/>
              <a:pPr algn="r" eaLnBrk="1" hangingPunct="1">
                <a:spcBef>
                  <a:spcPct val="0"/>
                </a:spcBef>
              </a:pPr>
              <a:t>15</a:t>
            </a:fld>
            <a:endParaRPr lang="de-DE" altLang="de-DE" sz="1300" b="0"/>
          </a:p>
        </p:txBody>
      </p:sp>
      <p:sp>
        <p:nvSpPr>
          <p:cNvPr id="133124" name="Rectangle 2"/>
          <p:cNvSpPr>
            <a:spLocks noGrp="1" noRot="1" noChangeAspect="1" noChangeArrowheads="1" noTextEdit="1"/>
          </p:cNvSpPr>
          <p:nvPr>
            <p:ph type="sldImg"/>
          </p:nvPr>
        </p:nvSpPr>
        <p:spPr>
          <a:xfrm>
            <a:off x="141288" y="768350"/>
            <a:ext cx="6821487" cy="3836988"/>
          </a:xfrm>
          <a:ln/>
        </p:spPr>
      </p:sp>
      <p:sp>
        <p:nvSpPr>
          <p:cNvPr id="133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107838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2B32FF-993A-4EEC-AB13-37A90DF21A63}" type="slidenum">
              <a:rPr lang="de-DE" altLang="de-DE" sz="1400"/>
              <a:pPr eaLnBrk="1" hangingPunct="1">
                <a:spcBef>
                  <a:spcPct val="0"/>
                </a:spcBef>
              </a:pPr>
              <a:t>16</a:t>
            </a:fld>
            <a:endParaRPr lang="de-DE" altLang="de-DE" sz="1400"/>
          </a:p>
        </p:txBody>
      </p:sp>
      <p:sp>
        <p:nvSpPr>
          <p:cNvPr id="1341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7F41108-6E1B-4F77-B91D-887B16FF5EF4}" type="slidenum">
              <a:rPr lang="de-DE" altLang="de-DE" sz="1300" b="0"/>
              <a:pPr algn="r" eaLnBrk="1" hangingPunct="1">
                <a:spcBef>
                  <a:spcPct val="0"/>
                </a:spcBef>
              </a:pPr>
              <a:t>16</a:t>
            </a:fld>
            <a:endParaRPr lang="de-DE" altLang="de-DE" sz="1300" b="0"/>
          </a:p>
        </p:txBody>
      </p:sp>
      <p:sp>
        <p:nvSpPr>
          <p:cNvPr id="134148" name="Rectangle 2"/>
          <p:cNvSpPr>
            <a:spLocks noGrp="1" noRot="1" noChangeAspect="1" noChangeArrowheads="1" noTextEdit="1"/>
          </p:cNvSpPr>
          <p:nvPr>
            <p:ph type="sldImg"/>
          </p:nvPr>
        </p:nvSpPr>
        <p:spPr>
          <a:xfrm>
            <a:off x="141288" y="768350"/>
            <a:ext cx="6821487" cy="3836988"/>
          </a:xfrm>
          <a:ln/>
        </p:spPr>
      </p:sp>
      <p:sp>
        <p:nvSpPr>
          <p:cNvPr id="134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960153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A1A910-EDE6-4905-ABAA-A5C1CC75D4DE}" type="slidenum">
              <a:rPr lang="de-DE" altLang="de-DE" sz="1400"/>
              <a:pPr eaLnBrk="1" hangingPunct="1">
                <a:spcBef>
                  <a:spcPct val="0"/>
                </a:spcBef>
              </a:pPr>
              <a:t>17</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9456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A1A910-EDE6-4905-ABAA-A5C1CC75D4DE}" type="slidenum">
              <a:rPr lang="de-DE" altLang="de-DE" sz="1400"/>
              <a:pPr eaLnBrk="1" hangingPunct="1">
                <a:spcBef>
                  <a:spcPct val="0"/>
                </a:spcBef>
              </a:pPr>
              <a:t>18</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9456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0A4E80-4B7F-4AD6-9AFF-DF2DA5338C16}" type="slidenum">
              <a:rPr lang="de-DE" altLang="de-DE" sz="1400"/>
              <a:pPr eaLnBrk="1" hangingPunct="1">
                <a:spcBef>
                  <a:spcPct val="0"/>
                </a:spcBef>
              </a:pPr>
              <a:t>19</a:t>
            </a:fld>
            <a:endParaRPr lang="de-DE" altLang="de-DE" sz="14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7037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4B3819-E5C5-447E-AA10-49123CE73479}" type="slidenum">
              <a:rPr lang="de-DE" altLang="de-DE" sz="1400"/>
              <a:pPr eaLnBrk="1" hangingPunct="1">
                <a:spcBef>
                  <a:spcPct val="0"/>
                </a:spcBef>
              </a:pPr>
              <a:t>20</a:t>
            </a:fld>
            <a:endParaRPr lang="de-DE" altLang="de-DE" sz="1400"/>
          </a:p>
        </p:txBody>
      </p:sp>
      <p:sp>
        <p:nvSpPr>
          <p:cNvPr id="141315" name="Rectangle 1026"/>
          <p:cNvSpPr>
            <a:spLocks noGrp="1" noRot="1" noChangeAspect="1" noChangeArrowheads="1" noTextEdit="1"/>
          </p:cNvSpPr>
          <p:nvPr>
            <p:ph type="sldImg"/>
          </p:nvPr>
        </p:nvSpPr>
        <p:spPr>
          <a:xfrm>
            <a:off x="141288" y="768350"/>
            <a:ext cx="6821487" cy="3836988"/>
          </a:xfrm>
          <a:ln/>
        </p:spPr>
      </p:sp>
      <p:sp>
        <p:nvSpPr>
          <p:cNvPr id="14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1714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4B3819-E5C5-447E-AA10-49123CE73479}" type="slidenum">
              <a:rPr lang="de-DE" altLang="de-DE" sz="1400"/>
              <a:pPr eaLnBrk="1" hangingPunct="1">
                <a:spcBef>
                  <a:spcPct val="0"/>
                </a:spcBef>
              </a:pPr>
              <a:t>21</a:t>
            </a:fld>
            <a:endParaRPr lang="de-DE" altLang="de-DE" sz="1400"/>
          </a:p>
        </p:txBody>
      </p:sp>
      <p:sp>
        <p:nvSpPr>
          <p:cNvPr id="141315" name="Rectangle 1026"/>
          <p:cNvSpPr>
            <a:spLocks noGrp="1" noRot="1" noChangeAspect="1" noChangeArrowheads="1" noTextEdit="1"/>
          </p:cNvSpPr>
          <p:nvPr>
            <p:ph type="sldImg"/>
          </p:nvPr>
        </p:nvSpPr>
        <p:spPr>
          <a:xfrm>
            <a:off x="141288" y="768350"/>
            <a:ext cx="6821487" cy="3836988"/>
          </a:xfrm>
          <a:ln/>
        </p:spPr>
      </p:sp>
      <p:sp>
        <p:nvSpPr>
          <p:cNvPr id="14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1714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4B3819-E5C5-447E-AA10-49123CE73479}" type="slidenum">
              <a:rPr lang="de-DE" altLang="de-DE" sz="1400"/>
              <a:pPr eaLnBrk="1" hangingPunct="1">
                <a:spcBef>
                  <a:spcPct val="0"/>
                </a:spcBef>
              </a:pPr>
              <a:t>22</a:t>
            </a:fld>
            <a:endParaRPr lang="de-DE" altLang="de-DE" sz="1400"/>
          </a:p>
        </p:txBody>
      </p:sp>
      <p:sp>
        <p:nvSpPr>
          <p:cNvPr id="141315" name="Rectangle 1026"/>
          <p:cNvSpPr>
            <a:spLocks noGrp="1" noRot="1" noChangeAspect="1" noChangeArrowheads="1" noTextEdit="1"/>
          </p:cNvSpPr>
          <p:nvPr>
            <p:ph type="sldImg"/>
          </p:nvPr>
        </p:nvSpPr>
        <p:spPr>
          <a:xfrm>
            <a:off x="141288" y="768350"/>
            <a:ext cx="6821487" cy="3836988"/>
          </a:xfrm>
          <a:ln/>
        </p:spPr>
      </p:sp>
      <p:sp>
        <p:nvSpPr>
          <p:cNvPr id="14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1714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4B3819-E5C5-447E-AA10-49123CE73479}" type="slidenum">
              <a:rPr lang="de-DE" altLang="de-DE" sz="1400"/>
              <a:pPr eaLnBrk="1" hangingPunct="1">
                <a:spcBef>
                  <a:spcPct val="0"/>
                </a:spcBef>
              </a:pPr>
              <a:t>23</a:t>
            </a:fld>
            <a:endParaRPr lang="de-DE" altLang="de-DE" sz="1400"/>
          </a:p>
        </p:txBody>
      </p:sp>
      <p:sp>
        <p:nvSpPr>
          <p:cNvPr id="141315" name="Rectangle 1026"/>
          <p:cNvSpPr>
            <a:spLocks noGrp="1" noRot="1" noChangeAspect="1" noChangeArrowheads="1" noTextEdit="1"/>
          </p:cNvSpPr>
          <p:nvPr>
            <p:ph type="sldImg"/>
          </p:nvPr>
        </p:nvSpPr>
        <p:spPr>
          <a:xfrm>
            <a:off x="141288" y="768350"/>
            <a:ext cx="6821487" cy="3836988"/>
          </a:xfrm>
          <a:ln/>
        </p:spPr>
      </p:sp>
      <p:sp>
        <p:nvSpPr>
          <p:cNvPr id="14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1714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0BF419-8B4E-49B3-806D-23233F670088}" type="slidenum">
              <a:rPr lang="de-DE" altLang="de-DE" sz="1400"/>
              <a:pPr eaLnBrk="1" hangingPunct="1">
                <a:spcBef>
                  <a:spcPct val="0"/>
                </a:spcBef>
              </a:pPr>
              <a:t>24</a:t>
            </a:fld>
            <a:endParaRPr lang="de-DE" altLang="de-DE" sz="14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2386308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8E3BCD-4D38-4D3C-B93E-37BD527718DB}" type="slidenum">
              <a:rPr lang="de-DE" altLang="de-DE" sz="1400"/>
              <a:pPr eaLnBrk="1" hangingPunct="1">
                <a:spcBef>
                  <a:spcPct val="0"/>
                </a:spcBef>
              </a:pPr>
              <a:t>25</a:t>
            </a:fld>
            <a:endParaRPr lang="de-DE" altLang="de-DE" sz="14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p>
        </p:txBody>
      </p:sp>
    </p:spTree>
    <p:extLst>
      <p:ext uri="{BB962C8B-B14F-4D97-AF65-F5344CB8AC3E}">
        <p14:creationId xmlns:p14="http://schemas.microsoft.com/office/powerpoint/2010/main" val="3251255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7D2F1-9971-4955-93D4-8A2F39F2E7B7}" type="slidenum">
              <a:rPr lang="de-DE" altLang="de-DE" sz="1400"/>
              <a:pPr eaLnBrk="1" hangingPunct="1">
                <a:spcBef>
                  <a:spcPct val="0"/>
                </a:spcBef>
              </a:pPr>
              <a:t>26</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6541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29537FB-FD0E-4AB4-B419-4819AD45AD35}" type="slidenum">
              <a:rPr lang="de-DE" altLang="de-DE" sz="1400"/>
              <a:pPr eaLnBrk="1" hangingPunct="1">
                <a:spcBef>
                  <a:spcPct val="0"/>
                </a:spcBef>
              </a:pPr>
              <a:t>27</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5031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F83B89-6479-43BB-AE3B-239EE14C0D89}" type="slidenum">
              <a:rPr lang="de-DE" altLang="de-DE" sz="1400"/>
              <a:pPr eaLnBrk="1" hangingPunct="1">
                <a:spcBef>
                  <a:spcPct val="0"/>
                </a:spcBef>
              </a:pPr>
              <a:t>28</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542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46C6A4-98C1-442A-81E4-FD90984F3420}" type="slidenum">
              <a:rPr lang="de-DE" altLang="de-DE" sz="1400"/>
              <a:pPr eaLnBrk="1" hangingPunct="1">
                <a:spcBef>
                  <a:spcPct val="0"/>
                </a:spcBef>
              </a:pPr>
              <a:t>29</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1207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A64573-1809-4316-AE45-DE6560D1A8DC}" type="slidenum">
              <a:rPr lang="de-DE" altLang="de-DE" sz="1400"/>
              <a:pPr eaLnBrk="1" hangingPunct="1">
                <a:spcBef>
                  <a:spcPct val="0"/>
                </a:spcBef>
              </a:pPr>
              <a:t>30</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2136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4D99FF-21FA-45A7-ADB6-D16FDE4E2831}" type="slidenum">
              <a:rPr lang="de-DE" altLang="de-DE" sz="1400"/>
              <a:pPr eaLnBrk="1" hangingPunct="1">
                <a:spcBef>
                  <a:spcPct val="0"/>
                </a:spcBef>
              </a:pPr>
              <a:t>31</a:t>
            </a:fld>
            <a:endParaRPr lang="de-DE" altLang="de-DE" sz="1400"/>
          </a:p>
        </p:txBody>
      </p:sp>
      <p:sp>
        <p:nvSpPr>
          <p:cNvPr id="149507" name="Rectangle 1026"/>
          <p:cNvSpPr>
            <a:spLocks noGrp="1" noRot="1" noChangeAspect="1" noChangeArrowheads="1" noTextEdit="1"/>
          </p:cNvSpPr>
          <p:nvPr>
            <p:ph type="sldImg"/>
          </p:nvPr>
        </p:nvSpPr>
        <p:spPr>
          <a:xfrm>
            <a:off x="141288" y="768350"/>
            <a:ext cx="6821487" cy="3836988"/>
          </a:xfrm>
          <a:ln/>
        </p:spPr>
      </p:sp>
      <p:sp>
        <p:nvSpPr>
          <p:cNvPr id="149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3908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0A2650-D2C8-495F-BB31-2E8A9299DB76}" type="slidenum">
              <a:rPr lang="de-DE" altLang="de-DE" sz="1400"/>
              <a:pPr eaLnBrk="1" hangingPunct="1">
                <a:spcBef>
                  <a:spcPct val="0"/>
                </a:spcBef>
              </a:pPr>
              <a:t>32</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4670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ECA6EF-B325-4E71-83F7-72FDDA6ED625}" type="slidenum">
              <a:rPr lang="de-DE" altLang="de-DE" sz="1400"/>
              <a:pPr eaLnBrk="1" hangingPunct="1">
                <a:spcBef>
                  <a:spcPct val="0"/>
                </a:spcBef>
              </a:pPr>
              <a:t>33</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1688263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4E7DEC-50F5-40A3-8DB5-486A65DF7C69}" type="slidenum">
              <a:rPr lang="de-DE" altLang="de-DE" sz="1400"/>
              <a:pPr eaLnBrk="1" hangingPunct="1">
                <a:spcBef>
                  <a:spcPct val="0"/>
                </a:spcBef>
              </a:pPr>
              <a:t>35</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818498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19518B-27E2-4A03-B4E9-D31E0E4CEFFF}" type="slidenum">
              <a:rPr lang="de-DE" altLang="de-DE" sz="1400"/>
              <a:pPr eaLnBrk="1" hangingPunct="1">
                <a:spcBef>
                  <a:spcPct val="0"/>
                </a:spcBef>
              </a:pPr>
              <a:t>36</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4330175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96C8C-91EE-49D8-92C7-1E8994CBAAD5}" type="slidenum">
              <a:rPr lang="de-DE" altLang="de-DE" sz="1400"/>
              <a:pPr eaLnBrk="1" hangingPunct="1">
                <a:spcBef>
                  <a:spcPct val="0"/>
                </a:spcBef>
              </a:pPr>
              <a:t>37</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7135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BD2F1-3075-4A82-858D-93D65C4B44EC}" type="slidenum">
              <a:rPr lang="de-DE" altLang="de-DE" sz="1400"/>
              <a:pPr eaLnBrk="1" hangingPunct="1">
                <a:spcBef>
                  <a:spcPct val="0"/>
                </a:spcBef>
              </a:pPr>
              <a:t>38</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47033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26123A-1063-4EE8-ADFE-C96856273E09}" type="slidenum">
              <a:rPr lang="de-DE" altLang="de-DE" sz="1400"/>
              <a:pPr eaLnBrk="1" hangingPunct="1">
                <a:spcBef>
                  <a:spcPct val="0"/>
                </a:spcBef>
              </a:pPr>
              <a:t>39</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46388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0DC3C8-3DBD-46FB-8FD1-210C3680F2F6}" type="slidenum">
              <a:rPr lang="de-DE" altLang="de-DE" sz="1400"/>
              <a:pPr eaLnBrk="1" hangingPunct="1">
                <a:spcBef>
                  <a:spcPct val="0"/>
                </a:spcBef>
              </a:pPr>
              <a:t>40</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3266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CF7D4F-F7C1-44BB-B9EE-AEF250DE3887}" type="slidenum">
              <a:rPr lang="de-DE" altLang="de-DE" sz="1400"/>
              <a:pPr eaLnBrk="1" hangingPunct="1">
                <a:spcBef>
                  <a:spcPct val="0"/>
                </a:spcBef>
              </a:pPr>
              <a:t>41</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77406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5F5F0E-1FD5-446B-9A88-19FC48F02FBF}" type="slidenum">
              <a:rPr lang="de-DE" altLang="de-DE" sz="1400"/>
              <a:pPr eaLnBrk="1" hangingPunct="1">
                <a:spcBef>
                  <a:spcPct val="0"/>
                </a:spcBef>
              </a:pPr>
              <a:t>42</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54330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87A60F-483B-478D-BE29-2780EEF377DB}" type="slidenum">
              <a:rPr lang="de-DE" altLang="de-DE" sz="1400"/>
              <a:pPr eaLnBrk="1" hangingPunct="1">
                <a:spcBef>
                  <a:spcPct val="0"/>
                </a:spcBef>
              </a:pPr>
              <a:t>43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4152330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9240AF-8C0F-41C3-9DD9-4E4844A2C88D}" type="slidenum">
              <a:rPr lang="de-DE" altLang="de-DE" sz="1400"/>
              <a:pPr eaLnBrk="1" hangingPunct="1">
                <a:spcBef>
                  <a:spcPct val="0"/>
                </a:spcBef>
              </a:pPr>
              <a:t>44</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0566970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AF003-DC9E-415A-B18F-428E163D25CA}" type="slidenum">
              <a:rPr lang="de-DE" altLang="de-DE" sz="1400"/>
              <a:pPr eaLnBrk="1" hangingPunct="1">
                <a:spcBef>
                  <a:spcPct val="0"/>
                </a:spcBef>
              </a:pPr>
              <a:t>45</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05424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408149-F67A-4853-8F44-65716A37A828}" type="slidenum">
              <a:rPr lang="de-DE" altLang="de-DE" sz="1400"/>
              <a:pPr eaLnBrk="1" hangingPunct="1">
                <a:spcBef>
                  <a:spcPct val="0"/>
                </a:spcBef>
              </a:pPr>
              <a:t>46</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590154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829A16B-8B7D-45CE-A8DA-7B3DC0ED54F0}" type="slidenum">
              <a:rPr lang="de-DE" altLang="de-DE" sz="1400"/>
              <a:pPr eaLnBrk="1" hangingPunct="1">
                <a:spcBef>
                  <a:spcPct val="0"/>
                </a:spcBef>
              </a:pPr>
              <a:t>47</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108578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B97D16-1D29-44F5-AE9B-F33546C938B2}" type="slidenum">
              <a:rPr lang="de-DE" altLang="de-DE" sz="1400"/>
              <a:pPr eaLnBrk="1" hangingPunct="1">
                <a:spcBef>
                  <a:spcPct val="0"/>
                </a:spcBef>
              </a:pPr>
              <a:t>48</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94987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0BFF98-608C-468A-B100-1C11AFB87312}" type="slidenum">
              <a:rPr lang="de-DE" altLang="de-DE" sz="1400"/>
              <a:pPr eaLnBrk="1" hangingPunct="1">
                <a:spcBef>
                  <a:spcPct val="0"/>
                </a:spcBef>
              </a:pPr>
              <a:t>49</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058525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FC66BF-EE4C-439A-92C2-4CF8F6C0E089}" type="slidenum">
              <a:rPr lang="de-DE" altLang="de-DE" sz="1400"/>
              <a:pPr eaLnBrk="1" hangingPunct="1">
                <a:spcBef>
                  <a:spcPct val="0"/>
                </a:spcBef>
              </a:pPr>
              <a:t>50</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493227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FCE1C1-D92D-4889-8023-649C43BA4C31}" type="slidenum">
              <a:rPr lang="de-DE" altLang="de-DE" sz="1400"/>
              <a:pPr eaLnBrk="1" hangingPunct="1">
                <a:spcBef>
                  <a:spcPct val="0"/>
                </a:spcBef>
              </a:pPr>
              <a:t>51</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92810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CC7A09-69FB-433A-93A9-4225EA589B9A}" type="slidenum">
              <a:rPr lang="de-DE" altLang="de-DE" sz="1400"/>
              <a:pPr eaLnBrk="1" hangingPunct="1">
                <a:spcBef>
                  <a:spcPct val="0"/>
                </a:spcBef>
              </a:pPr>
              <a:t>52</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6638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921C35-4180-4C93-BF28-6B8970FA56D8}" type="slidenum">
              <a:rPr lang="de-DE" altLang="de-DE" sz="1400"/>
              <a:pPr eaLnBrk="1" hangingPunct="1">
                <a:spcBef>
                  <a:spcPct val="0"/>
                </a:spcBef>
              </a:pPr>
              <a:t>53</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93672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C65F20-1A11-4191-9B99-32AD6EF956A1}" type="slidenum">
              <a:rPr lang="de-DE" altLang="de-DE" sz="1400"/>
              <a:pPr eaLnBrk="1" hangingPunct="1">
                <a:spcBef>
                  <a:spcPct val="0"/>
                </a:spcBef>
              </a:pPr>
              <a:t>54</a:t>
            </a:fld>
            <a:endParaRPr lang="de-DE" altLang="de-DE" sz="14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34490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F4CD7F7-43A0-43D8-94B5-6978C56EE8F0}" type="slidenum">
              <a:rPr lang="de-DE" altLang="de-DE" sz="1400"/>
              <a:pPr eaLnBrk="1" hangingPunct="1">
                <a:spcBef>
                  <a:spcPct val="0"/>
                </a:spcBef>
              </a:pPr>
              <a:t>55</a:t>
            </a:fld>
            <a:endParaRPr lang="de-DE" altLang="de-DE"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4715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60E7CF-8017-499D-B38D-DBC0C92A4A8C}" type="slidenum">
              <a:rPr lang="de-DE" altLang="de-DE" sz="1400"/>
              <a:pPr eaLnBrk="1" hangingPunct="1">
                <a:spcBef>
                  <a:spcPct val="0"/>
                </a:spcBef>
              </a:pPr>
              <a:t>56</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24067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35EC12-6ABF-478D-A490-23DDC8F2B98D}" type="slidenum">
              <a:rPr lang="de-DE" altLang="de-DE" sz="1400"/>
              <a:pPr eaLnBrk="1" hangingPunct="1">
                <a:spcBef>
                  <a:spcPct val="0"/>
                </a:spcBef>
              </a:pPr>
              <a:t>57</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5259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5449AF-0463-4AF4-9515-00D5CA629F21}" type="slidenum">
              <a:rPr lang="de-DE" altLang="de-DE" sz="1400"/>
              <a:pPr eaLnBrk="1" hangingPunct="1">
                <a:spcBef>
                  <a:spcPct val="0"/>
                </a:spcBef>
              </a:pPr>
              <a:t>58</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9704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C9338E-9EB4-4246-BB63-9581FF6819B6}" type="slidenum">
              <a:rPr lang="de-DE" altLang="de-DE" sz="1400"/>
              <a:pPr eaLnBrk="1" hangingPunct="1">
                <a:spcBef>
                  <a:spcPct val="0"/>
                </a:spcBef>
              </a:pPr>
              <a:t>59</a:t>
            </a:fld>
            <a:endParaRPr lang="de-DE" altLang="de-DE" sz="14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53016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86C235-1998-47E2-8272-FA8D465D51B4}" type="slidenum">
              <a:rPr lang="de-DE" altLang="de-DE" sz="1400"/>
              <a:pPr eaLnBrk="1" hangingPunct="1">
                <a:spcBef>
                  <a:spcPct val="0"/>
                </a:spcBef>
              </a:pPr>
              <a:t>60</a:t>
            </a:fld>
            <a:endParaRPr lang="de-DE" altLang="de-DE" sz="14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08407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4323F2-3E0E-498A-8508-DE506EE118B4}" type="slidenum">
              <a:rPr lang="de-DE" altLang="de-DE" sz="1400"/>
              <a:pPr eaLnBrk="1" hangingPunct="1">
                <a:spcBef>
                  <a:spcPct val="0"/>
                </a:spcBef>
              </a:pPr>
              <a:t>61</a:t>
            </a:fld>
            <a:endParaRPr lang="de-DE" altLang="de-DE" sz="1400"/>
          </a:p>
        </p:txBody>
      </p:sp>
      <p:sp>
        <p:nvSpPr>
          <p:cNvPr id="179203" name="Rectangle 1026"/>
          <p:cNvSpPr>
            <a:spLocks noGrp="1" noRot="1" noChangeAspect="1" noChangeArrowheads="1" noTextEdit="1"/>
          </p:cNvSpPr>
          <p:nvPr>
            <p:ph type="sldImg"/>
          </p:nvPr>
        </p:nvSpPr>
        <p:spPr>
          <a:xfrm>
            <a:off x="141288" y="768350"/>
            <a:ext cx="6821487" cy="3836988"/>
          </a:xfrm>
          <a:ln/>
        </p:spPr>
      </p:sp>
      <p:sp>
        <p:nvSpPr>
          <p:cNvPr id="1792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20671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2D5D9A-EBAF-44F1-8A22-DB01A69F0C76}" type="slidenum">
              <a:rPr lang="de-DE" altLang="de-DE" sz="1400"/>
              <a:pPr eaLnBrk="1" hangingPunct="1">
                <a:spcBef>
                  <a:spcPct val="0"/>
                </a:spcBef>
              </a:pPr>
              <a:t>62</a:t>
            </a:fld>
            <a:endParaRPr lang="de-DE" altLang="de-DE" sz="1400"/>
          </a:p>
        </p:txBody>
      </p:sp>
      <p:sp>
        <p:nvSpPr>
          <p:cNvPr id="180227" name="Rectangle 1026"/>
          <p:cNvSpPr>
            <a:spLocks noGrp="1" noRot="1" noChangeAspect="1" noChangeArrowheads="1" noTextEdit="1"/>
          </p:cNvSpPr>
          <p:nvPr>
            <p:ph type="sldImg"/>
          </p:nvPr>
        </p:nvSpPr>
        <p:spPr>
          <a:xfrm>
            <a:off x="141288" y="768350"/>
            <a:ext cx="6821487" cy="3836988"/>
          </a:xfrm>
          <a:ln/>
        </p:spPr>
      </p:sp>
      <p:sp>
        <p:nvSpPr>
          <p:cNvPr id="180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7800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6050C6-B0F2-4CF2-836C-FEE55E81FE5E}" type="slidenum">
              <a:rPr lang="de-DE" altLang="de-DE" sz="1400"/>
              <a:pPr eaLnBrk="1" hangingPunct="1">
                <a:spcBef>
                  <a:spcPct val="0"/>
                </a:spcBef>
              </a:pPr>
              <a:t>63</a:t>
            </a:fld>
            <a:endParaRPr lang="de-DE" altLang="de-DE" sz="1400"/>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49868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1E61C-8592-412B-A7E3-353367976DCF}" type="slidenum">
              <a:rPr lang="de-DE" altLang="de-DE" sz="1400"/>
              <a:pPr eaLnBrk="1" hangingPunct="1">
                <a:spcBef>
                  <a:spcPct val="0"/>
                </a:spcBef>
              </a:pPr>
              <a:t>64</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4368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1E61C-8592-412B-A7E3-353367976DCF}" type="slidenum">
              <a:rPr lang="de-DE" altLang="de-DE" sz="1400"/>
              <a:pPr eaLnBrk="1" hangingPunct="1">
                <a:spcBef>
                  <a:spcPct val="0"/>
                </a:spcBef>
              </a:pPr>
              <a:t>65</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4368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1E61C-8592-412B-A7E3-353367976DCF}" type="slidenum">
              <a:rPr lang="de-DE" altLang="de-DE" sz="1400"/>
              <a:pPr eaLnBrk="1" hangingPunct="1">
                <a:spcBef>
                  <a:spcPct val="0"/>
                </a:spcBef>
              </a:pPr>
              <a:t>66</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4368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1E61C-8592-412B-A7E3-353367976DCF}" type="slidenum">
              <a:rPr lang="de-DE" altLang="de-DE" sz="1400"/>
              <a:pPr eaLnBrk="1" hangingPunct="1">
                <a:spcBef>
                  <a:spcPct val="0"/>
                </a:spcBef>
              </a:pPr>
              <a:t>67</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4368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41E61C-8592-412B-A7E3-353367976DCF}" type="slidenum">
              <a:rPr lang="de-DE" altLang="de-DE" sz="1400"/>
              <a:pPr eaLnBrk="1" hangingPunct="1">
                <a:spcBef>
                  <a:spcPct val="0"/>
                </a:spcBef>
              </a:pPr>
              <a:t>68</a:t>
            </a:fld>
            <a:endParaRPr lang="de-DE" altLang="de-DE" sz="1400"/>
          </a:p>
        </p:txBody>
      </p:sp>
      <p:sp>
        <p:nvSpPr>
          <p:cNvPr id="186371" name="Rectangle 2"/>
          <p:cNvSpPr>
            <a:spLocks noGrp="1" noRot="1" noChangeAspect="1" noChangeArrowheads="1" noTextEdit="1"/>
          </p:cNvSpPr>
          <p:nvPr>
            <p:ph type="sldImg"/>
          </p:nvPr>
        </p:nvSpPr>
        <p:spPr>
          <a:xfrm>
            <a:off x="141288" y="768350"/>
            <a:ext cx="6821487"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4368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AAD805-C222-4554-8E83-9872CA72F707}" type="slidenum">
              <a:rPr lang="de-DE" altLang="de-DE" sz="1400"/>
              <a:pPr eaLnBrk="1" hangingPunct="1">
                <a:spcBef>
                  <a:spcPct val="0"/>
                </a:spcBef>
              </a:pPr>
              <a:t>69</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0526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AAD805-C222-4554-8E83-9872CA72F707}" type="slidenum">
              <a:rPr lang="de-DE" altLang="de-DE" sz="1400"/>
              <a:pPr eaLnBrk="1" hangingPunct="1">
                <a:spcBef>
                  <a:spcPct val="0"/>
                </a:spcBef>
              </a:pPr>
              <a:t>70</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0526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AAD805-C222-4554-8E83-9872CA72F707}" type="slidenum">
              <a:rPr lang="de-DE" altLang="de-DE" sz="1400"/>
              <a:pPr eaLnBrk="1" hangingPunct="1">
                <a:spcBef>
                  <a:spcPct val="0"/>
                </a:spcBef>
              </a:pPr>
              <a:t>71</a:t>
            </a:fld>
            <a:endParaRPr lang="de-DE" altLang="de-DE" sz="1400"/>
          </a:p>
        </p:txBody>
      </p:sp>
      <p:sp>
        <p:nvSpPr>
          <p:cNvPr id="189443" name="Rectangle 2"/>
          <p:cNvSpPr>
            <a:spLocks noGrp="1" noRot="1" noChangeAspect="1" noChangeArrowheads="1" noTextEdit="1"/>
          </p:cNvSpPr>
          <p:nvPr>
            <p:ph type="sldImg"/>
          </p:nvPr>
        </p:nvSpPr>
        <p:spPr>
          <a:xfrm>
            <a:off x="141288" y="768350"/>
            <a:ext cx="6821487"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120526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0107673-60E5-4B9B-862B-F3781B759366}" type="slidenum">
              <a:rPr lang="de-DE" altLang="de-DE" sz="1400"/>
              <a:pPr eaLnBrk="1" hangingPunct="1">
                <a:spcBef>
                  <a:spcPct val="0"/>
                </a:spcBef>
              </a:pPr>
              <a:t>73</a:t>
            </a:fld>
            <a:endParaRPr lang="de-DE" altLang="de-DE" sz="1400"/>
          </a:p>
        </p:txBody>
      </p:sp>
      <p:sp>
        <p:nvSpPr>
          <p:cNvPr id="191491" name="Rectangle 2"/>
          <p:cNvSpPr>
            <a:spLocks noGrp="1" noRot="1" noChangeAspect="1" noChangeArrowheads="1" noTextEdit="1"/>
          </p:cNvSpPr>
          <p:nvPr>
            <p:ph type="sldImg"/>
          </p:nvPr>
        </p:nvSpPr>
        <p:spPr>
          <a:xfrm>
            <a:off x="141288" y="768350"/>
            <a:ext cx="6821487"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92342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5C58-999C-4AC7-8010-D6952A0CA6DB}" type="slidenum">
              <a:rPr lang="de-DE" altLang="de-DE" sz="1300"/>
              <a:pPr eaLnBrk="1" hangingPunct="1">
                <a:spcBef>
                  <a:spcPct val="0"/>
                </a:spcBef>
              </a:pPr>
              <a:t>74</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456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AE9CB8-3ED4-4C95-9A78-2370CE5828A3}" type="slidenum">
              <a:rPr lang="de-DE" altLang="de-DE" sz="1300"/>
              <a:pPr eaLnBrk="1" hangingPunct="1">
                <a:spcBef>
                  <a:spcPct val="0"/>
                </a:spcBef>
              </a:pPr>
              <a:t>75</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57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C75F0B-5018-4A96-9C00-BFA13220761E}" type="slidenum">
              <a:rPr lang="de-DE" altLang="de-DE" sz="1300"/>
              <a:pPr eaLnBrk="1" hangingPunct="1">
                <a:spcBef>
                  <a:spcPct val="0"/>
                </a:spcBef>
              </a:pPr>
              <a:t>76</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438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17FB5F-4DE9-4717-86A8-98AE6479BA91}" type="slidenum">
              <a:rPr lang="de-DE" altLang="de-DE" sz="1300"/>
              <a:pPr eaLnBrk="1" hangingPunct="1">
                <a:spcBef>
                  <a:spcPct val="0"/>
                </a:spcBef>
              </a:pPr>
              <a:t>77</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59834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B987FC-B073-4C5E-B9AC-1BC565825602}" type="slidenum">
              <a:rPr lang="de-DE" altLang="de-DE" sz="1300"/>
              <a:pPr eaLnBrk="1" hangingPunct="1">
                <a:spcBef>
                  <a:spcPct val="0"/>
                </a:spcBef>
              </a:pPr>
              <a:t>78</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8129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4D3E-972A-4120-AD1A-B7DD43C3C830}" type="slidenum">
              <a:rPr lang="de-DE" altLang="de-DE" sz="1300"/>
              <a:pPr eaLnBrk="1" hangingPunct="1">
                <a:spcBef>
                  <a:spcPct val="0"/>
                </a:spcBef>
              </a:pPr>
              <a:t>79</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536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59133-2F62-4359-B261-D6498939BAB5}" type="slidenum">
              <a:rPr lang="de-DE" altLang="de-DE" sz="1300"/>
              <a:pPr eaLnBrk="1" hangingPunct="1">
                <a:spcBef>
                  <a:spcPct val="0"/>
                </a:spcBef>
              </a:pPr>
              <a:t>80</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93761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81</a:t>
            </a:fld>
            <a:endParaRPr lang="de-DE" altLang="de-DE"/>
          </a:p>
        </p:txBody>
      </p:sp>
    </p:spTree>
    <p:extLst>
      <p:ext uri="{BB962C8B-B14F-4D97-AF65-F5344CB8AC3E}">
        <p14:creationId xmlns:p14="http://schemas.microsoft.com/office/powerpoint/2010/main" val="1562311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82</a:t>
            </a:fld>
            <a:endParaRPr lang="de-DE" altLang="de-DE"/>
          </a:p>
        </p:txBody>
      </p:sp>
    </p:spTree>
    <p:extLst>
      <p:ext uri="{BB962C8B-B14F-4D97-AF65-F5344CB8AC3E}">
        <p14:creationId xmlns:p14="http://schemas.microsoft.com/office/powerpoint/2010/main" val="37053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Použití</a:t>
            </a:r>
            <a:r>
              <a:rPr lang="en-US" altLang="ko-KR" sz="1000" b="0" dirty="0">
                <a:latin typeface="+mj-lt"/>
              </a:rPr>
              <a:t> </a:t>
            </a:r>
            <a:r>
              <a:rPr lang="en-US" altLang="ko-KR" sz="1000" b="0" dirty="0" err="1">
                <a:latin typeface="+mj-lt"/>
              </a:rPr>
              <a:t>obrázků</a:t>
            </a:r>
            <a:r>
              <a:rPr lang="en-US" altLang="ko-KR" sz="1000" b="0" dirty="0">
                <a:latin typeface="+mj-lt"/>
              </a:rPr>
              <a:t> v </a:t>
            </a:r>
            <a:r>
              <a:rPr lang="en-US" altLang="ko-KR" sz="1000" b="0" dirty="0" err="1">
                <a:latin typeface="+mj-lt"/>
              </a:rPr>
              <a:t>tomto</a:t>
            </a:r>
            <a:r>
              <a:rPr lang="en-US" altLang="ko-KR" sz="1000" b="0" dirty="0">
                <a:latin typeface="+mj-lt"/>
              </a:rPr>
              <a:t> </a:t>
            </a:r>
            <a:r>
              <a:rPr lang="en-US" altLang="ko-KR" sz="1000" b="0" dirty="0" err="1">
                <a:latin typeface="+mj-lt"/>
              </a:rPr>
              <a:t>modulu</a:t>
            </a:r>
            <a:r>
              <a:rPr lang="en-US" altLang="ko-KR" sz="1000" b="0" dirty="0">
                <a:latin typeface="+mj-lt"/>
              </a:rPr>
              <a:t> </a:t>
            </a:r>
            <a:r>
              <a:rPr lang="en-US" altLang="ko-KR" sz="1000" b="0" dirty="0" err="1">
                <a:latin typeface="+mj-lt"/>
              </a:rPr>
              <a:t>bylo</a:t>
            </a:r>
            <a:r>
              <a:rPr lang="en-US" altLang="ko-KR" sz="1000" b="0" dirty="0">
                <a:latin typeface="+mj-lt"/>
              </a:rPr>
              <a:t> </a:t>
            </a:r>
            <a:r>
              <a:rPr lang="en-US" altLang="ko-KR" sz="1000" b="0" dirty="0" err="1">
                <a:latin typeface="+mj-lt"/>
              </a:rPr>
              <a:t>laskavě</a:t>
            </a:r>
            <a:r>
              <a:rPr lang="en-US" altLang="ko-KR" sz="1000" b="0" dirty="0">
                <a:latin typeface="+mj-lt"/>
              </a:rPr>
              <a:t> </a:t>
            </a:r>
            <a:r>
              <a:rPr lang="en-US" altLang="ko-KR" sz="1000" b="0" dirty="0" err="1">
                <a:latin typeface="+mj-lt"/>
              </a:rPr>
              <a:t>umožněno</a:t>
            </a:r>
            <a:r>
              <a:rPr lang="en-US" altLang="ko-KR" sz="1000" b="0" dirty="0">
                <a:latin typeface="+mj-lt"/>
              </a:rPr>
              <a:t> </a:t>
            </a:r>
            <a:r>
              <a:rPr lang="en-US" altLang="ko-KR" sz="1000" b="0" dirty="0" err="1">
                <a:latin typeface="+mj-lt"/>
              </a:rPr>
              <a:t>různými</a:t>
            </a:r>
            <a:r>
              <a:rPr lang="en-US" altLang="ko-KR" sz="1000" b="0" dirty="0">
                <a:latin typeface="+mj-lt"/>
              </a:rPr>
              <a:t> </a:t>
            </a:r>
            <a:r>
              <a:rPr lang="en-US" altLang="ko-KR" sz="1000" b="0" dirty="0" err="1">
                <a:latin typeface="+mj-lt"/>
              </a:rPr>
              <a:t>umělci</a:t>
            </a:r>
            <a:r>
              <a:rPr lang="en-US" altLang="ko-KR" sz="1000" b="0" dirty="0">
                <a:latin typeface="+mj-lt"/>
              </a:rPr>
              <a:t> a </a:t>
            </a:r>
            <a:r>
              <a:rPr lang="en-US" altLang="ko-KR" sz="1000" b="0" dirty="0" err="1">
                <a:latin typeface="+mj-lt"/>
              </a:rPr>
              <a:t>držiteli</a:t>
            </a:r>
            <a:r>
              <a:rPr lang="en-US" altLang="ko-KR" sz="1000" b="0" dirty="0">
                <a:latin typeface="+mj-lt"/>
              </a:rPr>
              <a:t> </a:t>
            </a:r>
            <a:r>
              <a:rPr lang="en-US" altLang="ko-KR" sz="1000" b="0" dirty="0" err="1">
                <a:latin typeface="+mj-lt"/>
              </a:rPr>
              <a:t>copyrightů</a:t>
            </a:r>
            <a:r>
              <a:rPr lang="en-US" altLang="ko-KR" sz="1000" b="0" dirty="0">
                <a:latin typeface="+mj-lt"/>
              </a:rPr>
              <a:t>. </a:t>
            </a:r>
            <a:r>
              <a:rPr lang="en-US" altLang="ko-KR" sz="1000" b="0" dirty="0" err="1">
                <a:latin typeface="+mj-lt"/>
              </a:rPr>
              <a:t>Podrobnosti</a:t>
            </a:r>
            <a:r>
              <a:rPr lang="en-US" altLang="ko-KR" sz="1000" b="0" dirty="0">
                <a:latin typeface="+mj-lt"/>
              </a:rPr>
              <a:t> (</a:t>
            </a:r>
            <a:r>
              <a:rPr lang="en-US" altLang="ko-KR" sz="1000" b="0" dirty="0" err="1">
                <a:latin typeface="+mj-lt"/>
              </a:rPr>
              <a:t>umělec</a:t>
            </a:r>
            <a:r>
              <a:rPr lang="en-US" altLang="ko-KR" sz="1000" b="0" dirty="0">
                <a:latin typeface="+mj-lt"/>
              </a:rPr>
              <a:t>, </a:t>
            </a:r>
            <a:r>
              <a:rPr lang="en-US" altLang="ko-KR" sz="1000" b="0" dirty="0" err="1">
                <a:latin typeface="+mj-lt"/>
              </a:rPr>
              <a:t>dílo</a:t>
            </a:r>
            <a:r>
              <a:rPr lang="en-US" altLang="ko-KR" sz="1000" b="0" dirty="0">
                <a:latin typeface="+mj-lt"/>
              </a:rPr>
              <a:t>) </a:t>
            </a:r>
            <a:r>
              <a:rPr lang="en-US" altLang="ko-KR" sz="1000" b="0" dirty="0" err="1">
                <a:latin typeface="+mj-lt"/>
              </a:rPr>
              <a:t>jsou</a:t>
            </a:r>
            <a:r>
              <a:rPr lang="en-US" altLang="ko-KR" sz="1000" b="0" dirty="0">
                <a:latin typeface="+mj-lt"/>
              </a:rPr>
              <a:t> </a:t>
            </a:r>
            <a:r>
              <a:rPr lang="en-US" altLang="ko-KR" sz="1000" b="0" dirty="0" err="1">
                <a:latin typeface="+mj-lt"/>
              </a:rPr>
              <a:t>uvedeny</a:t>
            </a:r>
            <a:r>
              <a:rPr lang="en-US" altLang="ko-KR" sz="1000" b="0" dirty="0">
                <a:latin typeface="+mj-lt"/>
              </a:rPr>
              <a:t> </a:t>
            </a:r>
            <a:r>
              <a:rPr lang="en-US" altLang="ko-KR" sz="1000" b="0" dirty="0" err="1">
                <a:latin typeface="+mj-lt"/>
              </a:rPr>
              <a:t>na</a:t>
            </a:r>
            <a:r>
              <a:rPr lang="en-US" altLang="ko-KR" sz="1000" b="0" dirty="0">
                <a:latin typeface="+mj-lt"/>
              </a:rPr>
              <a:t> </a:t>
            </a:r>
            <a:r>
              <a:rPr lang="en-US" altLang="ko-KR" sz="1000" b="0" dirty="0" err="1">
                <a:latin typeface="+mj-lt"/>
              </a:rPr>
              <a:t>konci</a:t>
            </a:r>
            <a:r>
              <a:rPr lang="en-US" altLang="ko-KR" sz="1000" b="0" dirty="0">
                <a:latin typeface="+mj-lt"/>
              </a:rPr>
              <a:t> </a:t>
            </a:r>
            <a:r>
              <a:rPr lang="en-US" altLang="ko-KR" sz="1000" b="0" dirty="0" err="1">
                <a:latin typeface="+mj-lt"/>
              </a:rPr>
              <a:t>této</a:t>
            </a:r>
            <a:r>
              <a:rPr lang="en-US" altLang="ko-KR" sz="1000" b="0" dirty="0">
                <a:latin typeface="+mj-lt"/>
              </a:rPr>
              <a:t> </a:t>
            </a:r>
            <a:r>
              <a:rPr lang="en-US" altLang="ko-KR" sz="1000" b="0" dirty="0" err="1">
                <a:latin typeface="+mj-lt"/>
              </a:rPr>
              <a:t>prezentace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4" name="Slide Number Placeholder 3"/>
          <p:cNvSpPr>
            <a:spLocks noGrp="1"/>
          </p:cNvSpPr>
          <p:nvPr>
            <p:ph type="sldNum" sz="quarter" idx="12"/>
          </p:nvPr>
        </p:nvSpPr>
        <p:spPr bwMode="gray"/>
        <p:txBody>
          <a:bodyPr/>
          <a:lstStyle>
            <a:lvl1pPr>
              <a:defRPr b="0"/>
            </a:lvl1pPr>
          </a:lstStyle>
          <a:p>
            <a:fld id="{0B84793B-A673-4651-82A1-56FFF093563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7 – Unáhlené Závěry II</a:t>
            </a:r>
          </a:p>
        </p:txBody>
      </p:sp>
      <p:sp>
        <p:nvSpPr>
          <p:cNvPr id="6" name="Slide Number Placeholder 5"/>
          <p:cNvSpPr>
            <a:spLocks noGrp="1"/>
          </p:cNvSpPr>
          <p:nvPr>
            <p:ph type="sldNum" sz="quarter" idx="12"/>
          </p:nvPr>
        </p:nvSpPr>
        <p:spPr bwMode="gray"/>
        <p:txBody>
          <a:bodyPr>
            <a:noAutofit/>
          </a:bodyPr>
          <a:lstStyle>
            <a:lvl1pPr>
              <a:defRPr b="0"/>
            </a:lvl1pPr>
          </a:lstStyle>
          <a:p>
            <a:fld id="{C236C69E-AA79-46C0-8BEE-890387514A35}"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7" name="Slide Number Placeholder 6"/>
          <p:cNvSpPr>
            <a:spLocks noGrp="1"/>
          </p:cNvSpPr>
          <p:nvPr>
            <p:ph type="sldNum" sz="quarter" idx="12"/>
          </p:nvPr>
        </p:nvSpPr>
        <p:spPr bwMode="gray"/>
        <p:txBody>
          <a:bodyPr/>
          <a:lstStyle>
            <a:lvl1pPr>
              <a:defRPr b="0"/>
            </a:lvl1pPr>
          </a:lstStyle>
          <a:p>
            <a:fld id="{39D5A649-5179-457B-8AFF-9829AE66B16A}"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7" name="Slide Number Placeholder 6"/>
          <p:cNvSpPr>
            <a:spLocks noGrp="1"/>
          </p:cNvSpPr>
          <p:nvPr>
            <p:ph type="sldNum" sz="quarter" idx="12"/>
          </p:nvPr>
        </p:nvSpPr>
        <p:spPr bwMode="gray"/>
        <p:txBody>
          <a:bodyPr/>
          <a:lstStyle>
            <a:lvl1pPr>
              <a:defRPr b="0"/>
            </a:lvl1pPr>
          </a:lstStyle>
          <a:p>
            <a:fld id="{0B84793B-A673-4651-82A1-56FFF093563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7" name="Slide Number Placeholder 6"/>
          <p:cNvSpPr>
            <a:spLocks noGrp="1"/>
          </p:cNvSpPr>
          <p:nvPr>
            <p:ph type="sldNum" sz="quarter" idx="12"/>
          </p:nvPr>
        </p:nvSpPr>
        <p:spPr bwMode="gray"/>
        <p:txBody>
          <a:bodyPr/>
          <a:lstStyle>
            <a:lvl1pPr>
              <a:defRPr b="0"/>
            </a:lvl1pPr>
          </a:lstStyle>
          <a:p>
            <a:fld id="{0B84793B-A673-4651-82A1-56FFF093563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5" name="Slide Number Placeholder 4"/>
          <p:cNvSpPr>
            <a:spLocks noGrp="1"/>
          </p:cNvSpPr>
          <p:nvPr>
            <p:ph type="sldNum" sz="quarter" idx="12"/>
          </p:nvPr>
        </p:nvSpPr>
        <p:spPr bwMode="gray"/>
        <p:txBody>
          <a:bodyPr/>
          <a:lstStyle>
            <a:lvl1pPr>
              <a:defRPr b="0"/>
            </a:lvl1pPr>
          </a:lstStyle>
          <a:p>
            <a:fld id="{3050D728-D2D1-464F-9B07-3AEF2D5C1DE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7 – Unáhlené Závěry II</a:t>
            </a:r>
          </a:p>
        </p:txBody>
      </p:sp>
      <p:sp>
        <p:nvSpPr>
          <p:cNvPr id="4" name="Slide Number Placeholder 3"/>
          <p:cNvSpPr>
            <a:spLocks noGrp="1"/>
          </p:cNvSpPr>
          <p:nvPr>
            <p:ph type="sldNum" sz="quarter" idx="12"/>
          </p:nvPr>
        </p:nvSpPr>
        <p:spPr bwMode="gray"/>
        <p:txBody>
          <a:bodyPr/>
          <a:lstStyle>
            <a:lvl1pPr>
              <a:defRPr b="0"/>
            </a:lvl1pPr>
          </a:lstStyle>
          <a:p>
            <a:fld id="{3C5C4D48-3609-4767-B2C6-43F244221FB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7 – Unáhlené Závěry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B84793B-A673-4651-82A1-56FFF093563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7 A – </a:t>
            </a:r>
            <a:r>
              <a:rPr lang="pl-PL" altLang="ko-KR" dirty="0">
                <a:latin typeface="+mn-lt"/>
                <a:ea typeface="+mn-ea"/>
                <a:cs typeface="+mn-cs"/>
              </a:rPr>
              <a:t>Unáhlené Závěry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32647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Zbrklé závěry</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Často dospíváme k určitým závěrům, aniž </a:t>
            </a:r>
            <a:r>
              <a:rPr lang="cs-CZ" altLang="de-DE" sz="2400">
                <a:solidFill>
                  <a:srgbClr val="333333"/>
                </a:solidFill>
              </a:rPr>
              <a:t>známe “úplnou” </a:t>
            </a:r>
            <a:r>
              <a:rPr lang="cs-CZ" altLang="de-DE" sz="2400" dirty="0">
                <a:solidFill>
                  <a:srgbClr val="333333"/>
                </a:solidFill>
              </a:rPr>
              <a:t>pravdu.</a:t>
            </a:r>
          </a:p>
          <a:p>
            <a:pPr marL="342900" lvl="0" indent="-342900" defTabSz="914400" fontAlgn="base">
              <a:buClr>
                <a:srgbClr val="333333"/>
              </a:buClr>
              <a:buFont typeface="WingDings"/>
              <a:buChar char=""/>
            </a:pPr>
            <a:r>
              <a:rPr lang="cs-CZ" altLang="de-DE" sz="2400" dirty="0">
                <a:solidFill>
                  <a:srgbClr val="333333"/>
                </a:solidFill>
              </a:rPr>
              <a:t>Důvody/výhody</a:t>
            </a:r>
            <a:r>
              <a:rPr lang="en-US" altLang="de-DE" sz="2400" dirty="0">
                <a:solidFill>
                  <a:srgbClr val="333333"/>
                </a:solidFill>
              </a:rPr>
              <a:t>: </a:t>
            </a:r>
            <a:r>
              <a:rPr lang="en-US" altLang="de-DE" sz="2400" dirty="0">
                <a:solidFill>
                  <a:srgbClr val="004992"/>
                </a:solidFill>
              </a:rPr>
              <a:t>??? </a:t>
            </a:r>
            <a:r>
              <a:rPr lang="cs-CZ" altLang="de-DE" sz="2400" dirty="0">
                <a:solidFill>
                  <a:srgbClr val="FFFFFF"/>
                </a:solidFill>
              </a:rPr>
              <a:t>Šetří to čas</a:t>
            </a:r>
            <a:r>
              <a:rPr lang="en-US" altLang="de-DE" sz="2400" dirty="0">
                <a:solidFill>
                  <a:srgbClr val="FFFFFF"/>
                </a:solidFill>
              </a:rPr>
              <a:t>, </a:t>
            </a:r>
            <a:r>
              <a:rPr lang="cs-CZ" altLang="de-DE" sz="2400" dirty="0">
                <a:solidFill>
                  <a:srgbClr val="FFFFFF"/>
                </a:solidFill>
              </a:rPr>
              <a:t>poskytuje to pocit bezpečí</a:t>
            </a:r>
            <a:r>
              <a:rPr lang="en-US" altLang="de-DE" sz="2400" dirty="0">
                <a:solidFill>
                  <a:srgbClr val="FFFFFF"/>
                </a:solidFill>
              </a:rPr>
              <a:t>, </a:t>
            </a:r>
            <a:r>
              <a:rPr lang="cs-CZ" altLang="de-DE" sz="2400" dirty="0">
                <a:solidFill>
                  <a:srgbClr val="FFFFFF"/>
                </a:solidFill>
              </a:rPr>
              <a:t>člověk vypadá před ostatními jako schopný a </a:t>
            </a:r>
            <a:r>
              <a:rPr lang="cs-CZ" altLang="de-DE" sz="2400">
                <a:solidFill>
                  <a:srgbClr val="FFFFFF"/>
                </a:solidFill>
              </a:rPr>
              <a:t>rozhodný</a:t>
            </a:r>
            <a:r>
              <a:rPr lang="en-US" altLang="de-DE" sz="2400">
                <a:solidFill>
                  <a:srgbClr val="FFFFFF"/>
                </a:solidFill>
              </a:rPr>
              <a:t> (</a:t>
            </a:r>
            <a:r>
              <a:rPr lang="cs-CZ" altLang="de-DE" sz="2400">
                <a:solidFill>
                  <a:srgbClr val="FFFFFF"/>
                </a:solidFill>
              </a:rPr>
              <a:t>“I </a:t>
            </a:r>
            <a:r>
              <a:rPr lang="cs-CZ" altLang="de-DE" sz="2400" dirty="0">
                <a:solidFill>
                  <a:srgbClr val="FFFFFF"/>
                </a:solidFill>
              </a:rPr>
              <a:t>špatné rozhodnutí je lepší než </a:t>
            </a:r>
            <a:r>
              <a:rPr lang="cs-CZ" altLang="de-DE" sz="2400">
                <a:solidFill>
                  <a:srgbClr val="FFFFFF"/>
                </a:solidFill>
              </a:rPr>
              <a:t>žádné rozhodnutí</a:t>
            </a:r>
            <a:r>
              <a:rPr lang="en-US" altLang="de-DE" sz="2400">
                <a:solidFill>
                  <a:srgbClr val="FFFFFF"/>
                </a:solidFill>
              </a:rPr>
              <a:t>”).</a:t>
            </a:r>
            <a:endParaRPr lang="en-US" altLang="de-DE" sz="2400" dirty="0">
              <a:solidFill>
                <a:srgbClr val="FFFFFF"/>
              </a:solidFill>
            </a:endParaRPr>
          </a:p>
          <a:p>
            <a:pPr marL="342900" lvl="0" indent="-342900" defTabSz="914400" fontAlgn="base">
              <a:buClr>
                <a:srgbClr val="333333"/>
              </a:buClr>
              <a:buFont typeface="WingDings"/>
              <a:buChar char=""/>
            </a:pPr>
            <a:r>
              <a:rPr lang="cs-CZ" altLang="de-DE" sz="2400" dirty="0">
                <a:solidFill>
                  <a:srgbClr val="333333"/>
                </a:solidFill>
              </a:rPr>
              <a:t>Nevýhody</a:t>
            </a:r>
            <a:r>
              <a:rPr lang="en-US" altLang="de-DE" sz="2400" dirty="0">
                <a:solidFill>
                  <a:srgbClr val="333333"/>
                </a:solidFill>
              </a:rPr>
              <a:t>: </a:t>
            </a:r>
            <a:r>
              <a:rPr lang="en-US" altLang="de-DE" sz="2400" dirty="0">
                <a:solidFill>
                  <a:srgbClr val="004992"/>
                </a:solidFill>
              </a:rPr>
              <a:t>??? </a:t>
            </a:r>
            <a:r>
              <a:rPr lang="cs-CZ" altLang="de-DE" sz="2400" dirty="0">
                <a:solidFill>
                  <a:srgbClr val="FFFFFF"/>
                </a:solidFill>
              </a:rPr>
              <a:t>Riziko, že se člověk rozhodne špatně a dostane se do potíží</a:t>
            </a:r>
            <a:r>
              <a:rPr lang="en-US" altLang="de-DE" sz="2400" dirty="0">
                <a:solidFill>
                  <a:srgbClr val="FFFFFF"/>
                </a:solidFill>
              </a:rPr>
              <a:t>...</a:t>
            </a:r>
            <a:endParaRPr lang="en-US" sz="2400" dirty="0">
              <a:solidFill>
                <a:srgbClr val="FFFFFF"/>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Zbrklé závěry</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Často dospíváme k určitým závěrům, aniž </a:t>
            </a:r>
            <a:r>
              <a:rPr lang="cs-CZ" altLang="de-DE" sz="2400">
                <a:solidFill>
                  <a:srgbClr val="333333"/>
                </a:solidFill>
              </a:rPr>
              <a:t>známe “úplnou” </a:t>
            </a:r>
            <a:r>
              <a:rPr lang="cs-CZ" altLang="de-DE" sz="2400" dirty="0">
                <a:solidFill>
                  <a:srgbClr val="333333"/>
                </a:solidFill>
              </a:rPr>
              <a:t>pravdu.</a:t>
            </a:r>
          </a:p>
          <a:p>
            <a:pPr marL="342900" lvl="0" indent="-342900" defTabSz="914400" fontAlgn="base">
              <a:buClr>
                <a:srgbClr val="000000"/>
              </a:buClr>
              <a:buFont typeface="WingDings"/>
              <a:buChar char=""/>
            </a:pPr>
            <a:r>
              <a:rPr lang="cs-CZ" altLang="de-DE" sz="2400" dirty="0">
                <a:solidFill>
                  <a:srgbClr val="333333"/>
                </a:solidFill>
              </a:rPr>
              <a:t>Důvody/výhody</a:t>
            </a:r>
            <a:r>
              <a:rPr lang="en-US" altLang="de-DE" sz="2400" dirty="0">
                <a:solidFill>
                  <a:srgbClr val="333333"/>
                </a:solidFill>
              </a:rPr>
              <a:t>: </a:t>
            </a:r>
            <a:r>
              <a:rPr lang="cs-CZ" altLang="de-DE" sz="2400" dirty="0">
                <a:solidFill>
                  <a:srgbClr val="004992"/>
                </a:solidFill>
              </a:rPr>
              <a:t>Šetří to čas</a:t>
            </a:r>
            <a:r>
              <a:rPr lang="en-US" altLang="de-DE" sz="2400" dirty="0">
                <a:solidFill>
                  <a:srgbClr val="004992"/>
                </a:solidFill>
              </a:rPr>
              <a:t>, </a:t>
            </a:r>
            <a:r>
              <a:rPr lang="cs-CZ" altLang="de-DE" sz="2400" dirty="0">
                <a:solidFill>
                  <a:srgbClr val="004992"/>
                </a:solidFill>
              </a:rPr>
              <a:t>poskytuje to pocit bezpečí</a:t>
            </a:r>
            <a:r>
              <a:rPr lang="en-US" altLang="de-DE" sz="2400" dirty="0">
                <a:solidFill>
                  <a:srgbClr val="004992"/>
                </a:solidFill>
              </a:rPr>
              <a:t>, </a:t>
            </a:r>
            <a:r>
              <a:rPr lang="cs-CZ" altLang="de-DE" sz="2400" dirty="0">
                <a:solidFill>
                  <a:srgbClr val="004992"/>
                </a:solidFill>
              </a:rPr>
              <a:t>člověk vypadá před ostatními jako schopný a </a:t>
            </a:r>
            <a:r>
              <a:rPr lang="cs-CZ" altLang="de-DE" sz="2400">
                <a:solidFill>
                  <a:srgbClr val="004992"/>
                </a:solidFill>
              </a:rPr>
              <a:t>rozhodný</a:t>
            </a:r>
            <a:r>
              <a:rPr lang="en-US" altLang="de-DE" sz="2400">
                <a:solidFill>
                  <a:srgbClr val="004992"/>
                </a:solidFill>
              </a:rPr>
              <a:t> (</a:t>
            </a:r>
            <a:r>
              <a:rPr lang="cs-CZ" altLang="de-DE" sz="2400">
                <a:solidFill>
                  <a:srgbClr val="004992"/>
                </a:solidFill>
              </a:rPr>
              <a:t>“I </a:t>
            </a:r>
            <a:r>
              <a:rPr lang="cs-CZ" altLang="de-DE" sz="2400" dirty="0">
                <a:solidFill>
                  <a:srgbClr val="004992"/>
                </a:solidFill>
              </a:rPr>
              <a:t>špatné rozhodnutí je lepší než </a:t>
            </a:r>
            <a:r>
              <a:rPr lang="cs-CZ" altLang="de-DE" sz="2400">
                <a:solidFill>
                  <a:srgbClr val="004992"/>
                </a:solidFill>
              </a:rPr>
              <a:t>žádné rozhodnutí</a:t>
            </a:r>
            <a:r>
              <a:rPr lang="en-US" altLang="de-DE" sz="2400">
                <a:solidFill>
                  <a:srgbClr val="004992"/>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Nevýhody</a:t>
            </a:r>
            <a:r>
              <a:rPr lang="en-US" altLang="de-DE" sz="2400" dirty="0">
                <a:solidFill>
                  <a:srgbClr val="333333"/>
                </a:solidFill>
              </a:rPr>
              <a:t>: </a:t>
            </a:r>
            <a:r>
              <a:rPr lang="en-US" altLang="de-DE" sz="2400" dirty="0">
                <a:solidFill>
                  <a:srgbClr val="004992"/>
                </a:solidFill>
              </a:rPr>
              <a:t>??? </a:t>
            </a:r>
            <a:r>
              <a:rPr lang="cs-CZ" altLang="de-DE" sz="2400" dirty="0">
                <a:solidFill>
                  <a:srgbClr val="FFFFFF"/>
                </a:solidFill>
              </a:rPr>
              <a:t>Riziko, že se člověk rozhodne špatně a dostane se do potíží</a:t>
            </a:r>
            <a:r>
              <a:rPr lang="en-US" altLang="de-DE" sz="2400" dirty="0">
                <a:solidFill>
                  <a:srgbClr val="FFFFFF"/>
                </a:solidFill>
              </a:rPr>
              <a:t>...</a:t>
            </a:r>
            <a:endParaRPr lang="en-US" sz="2400" dirty="0">
              <a:solidFill>
                <a:srgbClr val="FFFFFF"/>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3</a:t>
            </a:fld>
            <a:endParaRPr lang="de-DE" altLang="de-DE"/>
          </a:p>
        </p:txBody>
      </p:sp>
    </p:spTree>
    <p:extLst>
      <p:ext uri="{BB962C8B-B14F-4D97-AF65-F5344CB8AC3E}">
        <p14:creationId xmlns:p14="http://schemas.microsoft.com/office/powerpoint/2010/main" val="2658460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Zbrklé závěry</a:t>
            </a: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Často dospíváme k určitým závěrům, aniž </a:t>
            </a:r>
            <a:r>
              <a:rPr lang="cs-CZ" altLang="de-DE" sz="2400">
                <a:solidFill>
                  <a:srgbClr val="333333"/>
                </a:solidFill>
              </a:rPr>
              <a:t>známe “úplnou” </a:t>
            </a:r>
            <a:r>
              <a:rPr lang="cs-CZ" altLang="de-DE" sz="2400" dirty="0">
                <a:solidFill>
                  <a:srgbClr val="333333"/>
                </a:solidFill>
              </a:rPr>
              <a:t>pravdu.</a:t>
            </a:r>
          </a:p>
          <a:p>
            <a:pPr marL="342900" lvl="0" indent="-342900" defTabSz="914400" fontAlgn="base">
              <a:buClr>
                <a:srgbClr val="000000"/>
              </a:buClr>
              <a:buFont typeface="WingDings"/>
              <a:buChar char=""/>
            </a:pPr>
            <a:r>
              <a:rPr lang="cs-CZ" altLang="de-DE" sz="2400" dirty="0">
                <a:solidFill>
                  <a:srgbClr val="333333"/>
                </a:solidFill>
              </a:rPr>
              <a:t>Důvody/výhody</a:t>
            </a:r>
            <a:r>
              <a:rPr lang="en-US" altLang="de-DE" sz="2400" dirty="0">
                <a:solidFill>
                  <a:srgbClr val="333333"/>
                </a:solidFill>
              </a:rPr>
              <a:t>: </a:t>
            </a:r>
            <a:r>
              <a:rPr lang="cs-CZ" altLang="de-DE" sz="2400" dirty="0">
                <a:solidFill>
                  <a:srgbClr val="004992"/>
                </a:solidFill>
              </a:rPr>
              <a:t>Šetří to čas</a:t>
            </a:r>
            <a:r>
              <a:rPr lang="en-US" altLang="de-DE" sz="2400" dirty="0">
                <a:solidFill>
                  <a:srgbClr val="004992"/>
                </a:solidFill>
              </a:rPr>
              <a:t>, </a:t>
            </a:r>
            <a:r>
              <a:rPr lang="cs-CZ" altLang="de-DE" sz="2400" dirty="0">
                <a:solidFill>
                  <a:srgbClr val="004992"/>
                </a:solidFill>
              </a:rPr>
              <a:t>poskytuje to pocit bezpečí</a:t>
            </a:r>
            <a:r>
              <a:rPr lang="en-US" altLang="de-DE" sz="2400" dirty="0">
                <a:solidFill>
                  <a:srgbClr val="004992"/>
                </a:solidFill>
              </a:rPr>
              <a:t>, </a:t>
            </a:r>
            <a:r>
              <a:rPr lang="cs-CZ" altLang="de-DE" sz="2400" dirty="0">
                <a:solidFill>
                  <a:srgbClr val="004992"/>
                </a:solidFill>
              </a:rPr>
              <a:t>člověk vypadá před ostatními jako schopný a </a:t>
            </a:r>
            <a:r>
              <a:rPr lang="cs-CZ" altLang="de-DE" sz="2400">
                <a:solidFill>
                  <a:srgbClr val="004992"/>
                </a:solidFill>
              </a:rPr>
              <a:t>rozhodný</a:t>
            </a:r>
            <a:r>
              <a:rPr lang="en-US" altLang="de-DE" sz="2400">
                <a:solidFill>
                  <a:srgbClr val="004992"/>
                </a:solidFill>
              </a:rPr>
              <a:t> (</a:t>
            </a:r>
            <a:r>
              <a:rPr lang="cs-CZ" altLang="de-DE" sz="2400">
                <a:solidFill>
                  <a:srgbClr val="004992"/>
                </a:solidFill>
              </a:rPr>
              <a:t>“I </a:t>
            </a:r>
            <a:r>
              <a:rPr lang="cs-CZ" altLang="de-DE" sz="2400" dirty="0">
                <a:solidFill>
                  <a:srgbClr val="004992"/>
                </a:solidFill>
              </a:rPr>
              <a:t>špatné rozhodnutí je lepší než </a:t>
            </a:r>
            <a:r>
              <a:rPr lang="cs-CZ" altLang="de-DE" sz="2400">
                <a:solidFill>
                  <a:srgbClr val="004992"/>
                </a:solidFill>
              </a:rPr>
              <a:t>žádné rozhodnutí</a:t>
            </a:r>
            <a:r>
              <a:rPr lang="en-US" altLang="de-DE" sz="2400">
                <a:solidFill>
                  <a:srgbClr val="004992"/>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Nevýhody</a:t>
            </a:r>
            <a:r>
              <a:rPr lang="en-US" altLang="de-DE" sz="2400" dirty="0">
                <a:solidFill>
                  <a:srgbClr val="333333"/>
                </a:solidFill>
              </a:rPr>
              <a:t>: </a:t>
            </a:r>
            <a:r>
              <a:rPr lang="cs-CZ" altLang="de-DE" sz="2400" dirty="0">
                <a:solidFill>
                  <a:srgbClr val="004992"/>
                </a:solidFill>
              </a:rPr>
              <a:t>Riziko, že se člověk rozhodne špatně a dostane se do potíží</a:t>
            </a:r>
            <a:r>
              <a:rPr lang="en-US" altLang="de-DE" sz="2400" dirty="0">
                <a:solidFill>
                  <a:srgbClr val="004992"/>
                </a:solidFill>
              </a:rPr>
              <a:t>...</a:t>
            </a:r>
            <a:endParaRPr lang="en-US" sz="2400" dirty="0">
              <a:solidFill>
                <a:srgbClr val="004992"/>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4</a:t>
            </a:fld>
            <a:endParaRPr lang="de-DE" altLang="de-DE"/>
          </a:p>
        </p:txBody>
      </p:sp>
    </p:spTree>
    <p:extLst>
      <p:ext uri="{BB962C8B-B14F-4D97-AF65-F5344CB8AC3E}">
        <p14:creationId xmlns:p14="http://schemas.microsoft.com/office/powerpoint/2010/main" val="3639127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2742576599"/>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Calibri Light"/>
                          <a:cs typeface="Times New Roman" pitchFamily="18" charset="0"/>
                        </a:rPr>
                        <a:t>...</a:t>
                      </a:r>
                      <a:r>
                        <a:rPr kumimoji="0" lang="en-US" sz="2400" b="0" i="0" u="none" strike="noStrike" cap="none" normalizeH="0" baseline="0" dirty="0" err="1">
                          <a:ln>
                            <a:noFill/>
                          </a:ln>
                          <a:solidFill>
                            <a:srgbClr val="333333"/>
                          </a:solidFill>
                          <a:effectLst/>
                          <a:latin typeface="Calibri Light"/>
                          <a:cs typeface="Times New Roman" pitchFamily="18" charset="0"/>
                        </a:rPr>
                        <a:t>když</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omezený</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přístup</a:t>
                      </a:r>
                      <a:r>
                        <a:rPr kumimoji="0" lang="en-US" sz="2400" b="0" i="0" u="none" strike="noStrike" cap="none" normalizeH="0" baseline="0" dirty="0">
                          <a:ln>
                            <a:noFill/>
                          </a:ln>
                          <a:solidFill>
                            <a:srgbClr val="333333"/>
                          </a:solidFill>
                          <a:effectLst/>
                          <a:latin typeface="Calibri Light"/>
                          <a:cs typeface="Times New Roman" pitchFamily="18" charset="0"/>
                        </a:rPr>
                        <a:t> k </a:t>
                      </a:r>
                      <a:r>
                        <a:rPr kumimoji="0" lang="en-US" sz="2400" b="0" i="0" u="none" strike="noStrike" cap="none" normalizeH="0" baseline="0" dirty="0" err="1">
                          <a:ln>
                            <a:noFill/>
                          </a:ln>
                          <a:solidFill>
                            <a:srgbClr val="333333"/>
                          </a:solidFill>
                          <a:effectLst/>
                          <a:latin typeface="Calibri Light"/>
                          <a:cs typeface="Times New Roman" pitchFamily="18" charset="0"/>
                        </a:rPr>
                        <a:t>informacím</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050D728-D2D1-464F-9B07-3AEF2D5C1DED}"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2792622179"/>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máme omezený přístup k informacím</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Žádost</a:t>
                      </a:r>
                      <a:r>
                        <a:rPr kumimoji="0" lang="en-US" sz="2400" b="0" i="0" u="none" strike="noStrike" cap="none" normalizeH="0" baseline="0" dirty="0">
                          <a:ln>
                            <a:noFill/>
                          </a:ln>
                          <a:solidFill>
                            <a:srgbClr val="333333"/>
                          </a:solidFill>
                          <a:effectLst/>
                          <a:latin typeface="Calibri Light"/>
                          <a:cs typeface="Times New Roman" pitchFamily="18" charset="0"/>
                        </a:rPr>
                        <a:t> o </a:t>
                      </a:r>
                      <a:r>
                        <a:rPr kumimoji="0" lang="en-US" sz="2400" b="0" i="0" u="none" strike="noStrike" cap="none" normalizeH="0" baseline="0" dirty="0" err="1">
                          <a:ln>
                            <a:noFill/>
                          </a:ln>
                          <a:solidFill>
                            <a:srgbClr val="333333"/>
                          </a:solidFill>
                          <a:effectLst/>
                          <a:latin typeface="Calibri Light"/>
                          <a:cs typeface="Times New Roman" pitchFamily="18" charset="0"/>
                        </a:rPr>
                        <a:t>zaměstnání</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omezené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poznat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předem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pracoviště</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spolupracovníky</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050D728-D2D1-464F-9B07-3AEF2D5C1DED}" type="slidenum">
              <a:rPr lang="de-DE" altLang="de-DE" smtClean="0"/>
              <a:pPr/>
              <a:t>6</a:t>
            </a:fld>
            <a:endParaRPr lang="de-DE" altLang="de-DE"/>
          </a:p>
        </p:txBody>
      </p:sp>
    </p:spTree>
    <p:extLst>
      <p:ext uri="{BB962C8B-B14F-4D97-AF65-F5344CB8AC3E}">
        <p14:creationId xmlns:p14="http://schemas.microsoft.com/office/powerpoint/2010/main" val="426096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3497085574"/>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máme omezený přístup k informacím</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Žádost</a:t>
                      </a:r>
                      <a:r>
                        <a:rPr kumimoji="0" lang="en-US" sz="2400" b="0" i="0" u="none" strike="noStrike" cap="none" normalizeH="0" baseline="0" dirty="0">
                          <a:ln>
                            <a:noFill/>
                          </a:ln>
                          <a:solidFill>
                            <a:srgbClr val="333333"/>
                          </a:solidFill>
                          <a:effectLst/>
                          <a:latin typeface="Calibri Light"/>
                          <a:cs typeface="Times New Roman" pitchFamily="18" charset="0"/>
                        </a:rPr>
                        <a:t> o </a:t>
                      </a:r>
                      <a:r>
                        <a:rPr kumimoji="0" lang="en-US" sz="2400" b="0" i="0" u="none" strike="noStrike" cap="none" normalizeH="0" baseline="0" dirty="0" err="1">
                          <a:ln>
                            <a:noFill/>
                          </a:ln>
                          <a:solidFill>
                            <a:srgbClr val="333333"/>
                          </a:solidFill>
                          <a:effectLst/>
                          <a:latin typeface="Calibri Light"/>
                          <a:cs typeface="Times New Roman" pitchFamily="18" charset="0"/>
                        </a:rPr>
                        <a:t>zaměstnání</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omezené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poznat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předem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pracoviště</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spolupracovníky</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Nadměrné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zobecnění</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může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vést</a:t>
                      </a:r>
                      <a:r>
                        <a:rPr kumimoji="0" lang="en-US" sz="2400" b="0" i="0" u="none" strike="noStrike" cap="none" normalizeH="0" baseline="0" dirty="0">
                          <a:ln>
                            <a:noFill/>
                          </a:ln>
                          <a:solidFill>
                            <a:srgbClr val="333333"/>
                          </a:solidFill>
                          <a:effectLst/>
                          <a:latin typeface="Calibri Light"/>
                          <a:cs typeface="Times New Roman" pitchFamily="18" charset="0"/>
                        </a:rPr>
                        <a:t> k </a:t>
                      </a:r>
                      <a:r>
                        <a:rPr kumimoji="0" lang="en-US" sz="2400" b="0" i="0" u="none" strike="noStrike" cap="none" normalizeH="0" baseline="0" err="1">
                          <a:ln>
                            <a:noFill/>
                          </a:ln>
                          <a:solidFill>
                            <a:srgbClr val="333333"/>
                          </a:solidFill>
                          <a:effectLst/>
                          <a:latin typeface="Calibri Light"/>
                          <a:cs typeface="Times New Roman" pitchFamily="18" charset="0"/>
                        </a:rPr>
                        <a:t>předsudkům</a:t>
                      </a:r>
                      <a:r>
                        <a:rPr kumimoji="0" lang="en-US" sz="2400" b="0" i="0" u="none" strike="noStrike" cap="none" normalizeH="0" baseline="0">
                          <a:ln>
                            <a:noFill/>
                          </a:ln>
                          <a:solidFill>
                            <a:srgbClr val="333333"/>
                          </a:solidFill>
                          <a:effectLst/>
                          <a:latin typeface="Calibri Light"/>
                          <a:cs typeface="Times New Roman" pitchFamily="18" charset="0"/>
                        </a:rPr>
                        <a:t> (“když </a:t>
                      </a:r>
                      <a:r>
                        <a:rPr kumimoji="0" lang="en-US" sz="2400" b="0" i="0" u="none" strike="noStrike" cap="none" normalizeH="0" baseline="0" dirty="0" err="1">
                          <a:ln>
                            <a:noFill/>
                          </a:ln>
                          <a:solidFill>
                            <a:srgbClr val="333333"/>
                          </a:solidFill>
                          <a:effectLst/>
                          <a:latin typeface="Calibri Light"/>
                          <a:cs typeface="Times New Roman" pitchFamily="18" charset="0"/>
                        </a:rPr>
                        <a:t>jsem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viděl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jednoho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jako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bych</a:t>
                      </a:r>
                      <a:r>
                        <a:rPr kumimoji="0" lang="en-US" sz="2400" b="0" i="0" u="none" strike="noStrike" cap="none" normalizeH="0" baseline="0" dirty="0">
                          <a:ln>
                            <a:noFill/>
                          </a:ln>
                          <a:solidFill>
                            <a:srgbClr val="333333"/>
                          </a:solidFill>
                          <a:effectLst/>
                          <a:latin typeface="Calibri Light"/>
                          <a:cs typeface="Times New Roman" pitchFamily="18" charset="0"/>
                        </a:rPr>
                        <a:t> je </a:t>
                      </a:r>
                      <a:r>
                        <a:rPr kumimoji="0" lang="en-US" sz="2400" b="0" i="0" u="none" strike="noStrike" cap="none" normalizeH="0" baseline="0" err="1">
                          <a:ln>
                            <a:noFill/>
                          </a:ln>
                          <a:solidFill>
                            <a:srgbClr val="333333"/>
                          </a:solidFill>
                          <a:effectLst/>
                          <a:latin typeface="Calibri Light"/>
                          <a:cs typeface="Times New Roman" pitchFamily="18" charset="0"/>
                        </a:rPr>
                        <a:t>viděl</a:t>
                      </a:r>
                      <a:r>
                        <a:rPr kumimoji="0" lang="en-US" sz="2400" b="0" i="0" u="none" strike="noStrike" cap="none" normalizeH="0" baseline="0">
                          <a:ln>
                            <a:noFill/>
                          </a:ln>
                          <a:solidFill>
                            <a:srgbClr val="333333"/>
                          </a:solidFill>
                          <a:effectLst/>
                          <a:latin typeface="Calibri Light"/>
                          <a:cs typeface="Times New Roman" pitchFamily="18" charset="0"/>
                        </a:rPr>
                        <a:t> všechny”).</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Calibri Light"/>
                          <a:cs typeface="Times New Roman" pitchFamily="18" charset="0"/>
                        </a:rPr>
                        <a:t>???</a:t>
                      </a:r>
                      <a:endParaRPr kumimoji="0" lang="de-DE" sz="24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050D728-D2D1-464F-9B07-3AEF2D5C1DED}" type="slidenum">
              <a:rPr lang="de-DE" altLang="de-DE" smtClean="0"/>
              <a:pPr/>
              <a:t>7</a:t>
            </a:fld>
            <a:endParaRPr lang="de-DE" altLang="de-DE"/>
          </a:p>
        </p:txBody>
      </p:sp>
    </p:spTree>
    <p:extLst>
      <p:ext uri="{BB962C8B-B14F-4D97-AF65-F5344CB8AC3E}">
        <p14:creationId xmlns:p14="http://schemas.microsoft.com/office/powerpoint/2010/main" val="2409142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a:t>
            </a:r>
            <a:br>
              <a:rPr lang="en-US" sz="3600">
                <a:solidFill>
                  <a:srgbClr val="004992"/>
                </a:solidFill>
                <a:latin typeface="+mn-lt"/>
                <a:ea typeface="+mn-ea"/>
                <a:cs typeface="+mn-cs"/>
              </a:rPr>
            </a:br>
            <a:r>
              <a:rPr lang="en-US">
                <a:solidFill>
                  <a:srgbClr val="004992"/>
                </a:solidFill>
                <a:latin typeface="+mn-lt"/>
                <a:ea typeface="+mn-ea"/>
                <a:cs typeface="+mn-cs"/>
              </a:rPr>
              <a:t>V jakých situacích dospíváme k určitým závěrům dříve než známe plnou pravdu?</a:t>
            </a:r>
          </a:p>
        </p:txBody>
      </p:sp>
      <p:graphicFrame>
        <p:nvGraphicFramePr>
          <p:cNvPr id="6" name="Group 27"/>
          <p:cNvGraphicFramePr>
            <a:graphicFrameLocks noGrp="1"/>
          </p:cNvGraphicFramePr>
          <p:nvPr>
            <p:extLst>
              <p:ext uri="{D42A27DB-BD31-4B8C-83A1-F6EECF244321}">
                <p14:modId xmlns:p14="http://schemas.microsoft.com/office/powerpoint/2010/main" val="3513579275"/>
              </p:ext>
            </p:extLst>
          </p:nvPr>
        </p:nvGraphicFramePr>
        <p:xfrm>
          <a:off x="408955" y="2416737"/>
          <a:ext cx="11376000" cy="3931936"/>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Calibri Light"/>
                          <a:cs typeface="Times New Roman" pitchFamily="18" charset="0"/>
                        </a:rPr>
                        <a:t>Kdy ?</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333333"/>
                          </a:solidFill>
                          <a:effectLst/>
                          <a:latin typeface="Calibri Light"/>
                          <a:cs typeface="Times New Roman" pitchFamily="18" charset="0"/>
                        </a:rPr>
                        <a:t>Příklad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máme omezený přístup k informacím</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Žádost</a:t>
                      </a:r>
                      <a:r>
                        <a:rPr kumimoji="0" lang="en-US" sz="2400" b="0" i="0" u="none" strike="noStrike" cap="none" normalizeH="0" baseline="0" dirty="0">
                          <a:ln>
                            <a:noFill/>
                          </a:ln>
                          <a:solidFill>
                            <a:srgbClr val="333333"/>
                          </a:solidFill>
                          <a:effectLst/>
                          <a:latin typeface="Calibri Light"/>
                          <a:cs typeface="Times New Roman" pitchFamily="18" charset="0"/>
                        </a:rPr>
                        <a:t> o </a:t>
                      </a:r>
                      <a:r>
                        <a:rPr kumimoji="0" lang="en-US" sz="2400" b="0" i="0" u="none" strike="noStrike" cap="none" normalizeH="0" baseline="0" dirty="0" err="1">
                          <a:ln>
                            <a:noFill/>
                          </a:ln>
                          <a:solidFill>
                            <a:srgbClr val="333333"/>
                          </a:solidFill>
                          <a:effectLst/>
                          <a:latin typeface="Calibri Light"/>
                          <a:cs typeface="Times New Roman" pitchFamily="18" charset="0"/>
                        </a:rPr>
                        <a:t>zaměstnání</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jen</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omezené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možnosti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poznat</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předem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pracoviště</a:t>
                      </a:r>
                      <a:r>
                        <a:rPr kumimoji="0" lang="en-US" sz="2400" b="0" i="0" u="none" strike="noStrike" cap="none" normalizeH="0" baseline="0" dirty="0">
                          <a:ln>
                            <a:noFill/>
                          </a:ln>
                          <a:solidFill>
                            <a:srgbClr val="333333"/>
                          </a:solidFill>
                          <a:effectLst/>
                          <a:latin typeface="Calibri Light"/>
                          <a:cs typeface="Times New Roman" pitchFamily="18" charset="0"/>
                        </a:rPr>
                        <a:t> a </a:t>
                      </a:r>
                      <a:r>
                        <a:rPr kumimoji="0" lang="en-US" sz="2400" b="0" i="0" u="none" strike="noStrike" cap="none" normalizeH="0" baseline="0" dirty="0" err="1">
                          <a:ln>
                            <a:noFill/>
                          </a:ln>
                          <a:solidFill>
                            <a:srgbClr val="333333"/>
                          </a:solidFill>
                          <a:effectLst/>
                          <a:latin typeface="Calibri Light"/>
                          <a:cs typeface="Times New Roman" pitchFamily="18" charset="0"/>
                        </a:rPr>
                        <a:t>nové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spolupracovníky</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 když máme nějaké zkušenosti z dřívějška, ze kterých vycházíme</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Nadměrné</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zobecnění</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může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vést</a:t>
                      </a:r>
                      <a:r>
                        <a:rPr kumimoji="0" lang="en-US" sz="2400" b="0" i="0" u="none" strike="noStrike" cap="none" normalizeH="0" baseline="0" dirty="0">
                          <a:ln>
                            <a:noFill/>
                          </a:ln>
                          <a:solidFill>
                            <a:srgbClr val="333333"/>
                          </a:solidFill>
                          <a:effectLst/>
                          <a:latin typeface="Calibri Light"/>
                          <a:cs typeface="Times New Roman" pitchFamily="18" charset="0"/>
                        </a:rPr>
                        <a:t> k </a:t>
                      </a:r>
                      <a:r>
                        <a:rPr kumimoji="0" lang="en-US" sz="2400" b="0" i="0" u="none" strike="noStrike" cap="none" normalizeH="0" baseline="0" err="1">
                          <a:ln>
                            <a:noFill/>
                          </a:ln>
                          <a:solidFill>
                            <a:srgbClr val="333333"/>
                          </a:solidFill>
                          <a:effectLst/>
                          <a:latin typeface="Calibri Light"/>
                          <a:cs typeface="Times New Roman" pitchFamily="18" charset="0"/>
                        </a:rPr>
                        <a:t>předsudkům</a:t>
                      </a:r>
                      <a:r>
                        <a:rPr kumimoji="0" lang="en-US" sz="2400" b="0" i="0" u="none" strike="noStrike" cap="none" normalizeH="0" baseline="0">
                          <a:ln>
                            <a:noFill/>
                          </a:ln>
                          <a:solidFill>
                            <a:srgbClr val="333333"/>
                          </a:solidFill>
                          <a:effectLst/>
                          <a:latin typeface="Calibri Light"/>
                          <a:cs typeface="Times New Roman" pitchFamily="18" charset="0"/>
                        </a:rPr>
                        <a:t> (“když </a:t>
                      </a:r>
                      <a:r>
                        <a:rPr kumimoji="0" lang="en-US" sz="2400" b="0" i="0" u="none" strike="noStrike" cap="none" normalizeH="0" baseline="0" dirty="0" err="1">
                          <a:ln>
                            <a:noFill/>
                          </a:ln>
                          <a:solidFill>
                            <a:srgbClr val="333333"/>
                          </a:solidFill>
                          <a:effectLst/>
                          <a:latin typeface="Calibri Light"/>
                          <a:cs typeface="Times New Roman" pitchFamily="18" charset="0"/>
                        </a:rPr>
                        <a:t>jsem</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viděl</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jednoho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jako</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bych</a:t>
                      </a:r>
                      <a:r>
                        <a:rPr kumimoji="0" lang="en-US" sz="2400" b="0" i="0" u="none" strike="noStrike" cap="none" normalizeH="0" baseline="0" dirty="0">
                          <a:ln>
                            <a:noFill/>
                          </a:ln>
                          <a:solidFill>
                            <a:srgbClr val="333333"/>
                          </a:solidFill>
                          <a:effectLst/>
                          <a:latin typeface="Calibri Light"/>
                          <a:cs typeface="Times New Roman" pitchFamily="18" charset="0"/>
                        </a:rPr>
                        <a:t> je </a:t>
                      </a:r>
                      <a:r>
                        <a:rPr kumimoji="0" lang="en-US" sz="2400" b="0" i="0" u="none" strike="noStrike" cap="none" normalizeH="0" baseline="0" err="1">
                          <a:ln>
                            <a:noFill/>
                          </a:ln>
                          <a:solidFill>
                            <a:srgbClr val="333333"/>
                          </a:solidFill>
                          <a:effectLst/>
                          <a:latin typeface="Calibri Light"/>
                          <a:cs typeface="Times New Roman" pitchFamily="18" charset="0"/>
                        </a:rPr>
                        <a:t>viděl</a:t>
                      </a:r>
                      <a:r>
                        <a:rPr kumimoji="0" lang="en-US" sz="2400" b="0" i="0" u="none" strike="noStrike" cap="none" normalizeH="0" baseline="0">
                          <a:ln>
                            <a:noFill/>
                          </a:ln>
                          <a:solidFill>
                            <a:srgbClr val="333333"/>
                          </a:solidFill>
                          <a:effectLst/>
                          <a:latin typeface="Calibri Light"/>
                          <a:cs typeface="Times New Roman" pitchFamily="18" charset="0"/>
                        </a:rPr>
                        <a:t> všechny”).</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Calibri Light"/>
                          <a:cs typeface="Times New Roman" pitchFamily="18" charset="0"/>
                        </a:rPr>
                        <a:t>...když naše rozhodnutí není nijak zvlášť důležité</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Calibri Light"/>
                          <a:cs typeface="Times New Roman" pitchFamily="18" charset="0"/>
                        </a:rPr>
                        <a:t>Když</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vybíráme</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druh</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sýra</a:t>
                      </a:r>
                      <a:r>
                        <a:rPr kumimoji="0" lang="en-US" sz="2400" b="0" i="0" u="none" strike="noStrike" cap="none" normalizeH="0" baseline="0" dirty="0">
                          <a:ln>
                            <a:noFill/>
                          </a:ln>
                          <a:solidFill>
                            <a:srgbClr val="333333"/>
                          </a:solidFill>
                          <a:effectLst/>
                          <a:latin typeface="Calibri Light"/>
                          <a:cs typeface="Times New Roman" pitchFamily="18" charset="0"/>
                        </a:rPr>
                        <a:t> v </a:t>
                      </a:r>
                      <a:r>
                        <a:rPr kumimoji="0" lang="en-US" sz="2400" b="0" i="0" u="none" strike="noStrike" cap="none" normalizeH="0" baseline="0" dirty="0" err="1">
                          <a:ln>
                            <a:noFill/>
                          </a:ln>
                          <a:solidFill>
                            <a:srgbClr val="333333"/>
                          </a:solidFill>
                          <a:effectLst/>
                          <a:latin typeface="Calibri Light"/>
                          <a:cs typeface="Times New Roman" pitchFamily="18" charset="0"/>
                        </a:rPr>
                        <a:t>obchodě</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barvu</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ponožek</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jídlo</a:t>
                      </a:r>
                      <a:r>
                        <a:rPr kumimoji="0" lang="en-US" sz="2400" b="0" i="0" u="none" strike="noStrike" cap="none" normalizeH="0" baseline="0" dirty="0">
                          <a:ln>
                            <a:noFill/>
                          </a:ln>
                          <a:solidFill>
                            <a:srgbClr val="333333"/>
                          </a:solidFill>
                          <a:effectLst/>
                          <a:latin typeface="Calibri Light"/>
                          <a:cs typeface="Times New Roman" pitchFamily="18" charset="0"/>
                        </a:rPr>
                        <a:t> v </a:t>
                      </a:r>
                      <a:r>
                        <a:rPr kumimoji="0" lang="en-US" sz="2400" b="0" i="0" u="none" strike="noStrike" cap="none" normalizeH="0" baseline="0" dirty="0" err="1">
                          <a:ln>
                            <a:noFill/>
                          </a:ln>
                          <a:solidFill>
                            <a:srgbClr val="333333"/>
                          </a:solidFill>
                          <a:effectLst/>
                          <a:latin typeface="Calibri Light"/>
                          <a:cs typeface="Times New Roman" pitchFamily="18" charset="0"/>
                        </a:rPr>
                        <a:t>restauraci</a:t>
                      </a:r>
                      <a:r>
                        <a:rPr kumimoji="0" lang="en-US" sz="2400" b="0" i="0" u="none" strike="noStrike" cap="none" normalizeH="0" baseline="0" dirty="0">
                          <a:ln>
                            <a:noFill/>
                          </a:ln>
                          <a:solidFill>
                            <a:srgbClr val="333333"/>
                          </a:solidFill>
                          <a:effectLst/>
                          <a:latin typeface="Calibri Light"/>
                          <a:cs typeface="Times New Roman" pitchFamily="18" charset="0"/>
                        </a:rPr>
                        <a:t> </a:t>
                      </a:r>
                      <a:r>
                        <a:rPr kumimoji="0" lang="en-US" sz="2400" b="0" i="0" u="none" strike="noStrike" cap="none" normalizeH="0" baseline="0" dirty="0" err="1">
                          <a:ln>
                            <a:noFill/>
                          </a:ln>
                          <a:solidFill>
                            <a:srgbClr val="333333"/>
                          </a:solidFill>
                          <a:effectLst/>
                          <a:latin typeface="Calibri Light"/>
                          <a:cs typeface="Times New Roman" pitchFamily="18" charset="0"/>
                        </a:rPr>
                        <a:t>apod</a:t>
                      </a:r>
                      <a:r>
                        <a:rPr kumimoji="0" lang="en-US" sz="2400" b="0" i="0" u="none" strike="noStrike" cap="none" normalizeH="0" baseline="0" dirty="0">
                          <a:ln>
                            <a:noFill/>
                          </a:ln>
                          <a:solidFill>
                            <a:srgbClr val="333333"/>
                          </a:solidFill>
                          <a:effectLst/>
                          <a:latin typeface="Calibri Light"/>
                          <a:cs typeface="Times New Roman" pitchFamily="18" charset="0"/>
                        </a:rPr>
                        <a:t>...</a:t>
                      </a:r>
                      <a:endParaRPr kumimoji="0" lang="de-DE" sz="24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050D728-D2D1-464F-9B07-3AEF2D5C1DED}" type="slidenum">
              <a:rPr lang="de-DE" altLang="de-DE" smtClean="0"/>
              <a:pPr/>
              <a:t>8</a:t>
            </a:fld>
            <a:endParaRPr lang="de-DE" altLang="de-DE"/>
          </a:p>
        </p:txBody>
      </p:sp>
    </p:spTree>
    <p:extLst>
      <p:ext uri="{BB962C8B-B14F-4D97-AF65-F5344CB8AC3E}">
        <p14:creationId xmlns:p14="http://schemas.microsoft.com/office/powerpoint/2010/main" val="9340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152"/>
          <p:cNvGraphicFramePr>
            <a:graphicFrameLocks noGrp="1"/>
          </p:cNvGraphicFramePr>
          <p:nvPr>
            <p:extLst>
              <p:ext uri="{D42A27DB-BD31-4B8C-83A1-F6EECF244321}">
                <p14:modId xmlns:p14="http://schemas.microsoft.com/office/powerpoint/2010/main" val="2602713358"/>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333333"/>
                          </a:solidFill>
                          <a:effectLst/>
                          <a:latin typeface="+mn-lt"/>
                          <a:ea typeface="+mn-ea"/>
                          <a:cs typeface="+mn-cs"/>
                        </a:rPr>
                        <a:t>Příklad</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cs-CZ" sz="2000" kern="1200" dirty="0">
                          <a:solidFill>
                            <a:schemeClr val="dk1"/>
                          </a:solidFill>
                          <a:effectLst/>
                          <a:latin typeface="+mn-lt"/>
                          <a:ea typeface="+mn-ea"/>
                          <a:cs typeface="+mn-cs"/>
                        </a:rPr>
                        <a:t>V roce 1983 uveřejnil německý časopis </a:t>
                      </a:r>
                      <a:r>
                        <a:rPr lang="cs-CZ" sz="2000" i="1" kern="1200" dirty="0">
                          <a:solidFill>
                            <a:schemeClr val="dk1"/>
                          </a:solidFill>
                          <a:effectLst/>
                          <a:latin typeface="+mn-lt"/>
                          <a:ea typeface="+mn-ea"/>
                          <a:cs typeface="+mn-cs"/>
                        </a:rPr>
                        <a:t>Stern</a:t>
                      </a:r>
                      <a:r>
                        <a:rPr lang="cs-CZ" sz="2000" kern="1200" dirty="0">
                          <a:solidFill>
                            <a:schemeClr val="dk1"/>
                          </a:solidFill>
                          <a:effectLst/>
                          <a:latin typeface="+mn-lt"/>
                          <a:ea typeface="+mn-ea"/>
                          <a:cs typeface="+mn-cs"/>
                        </a:rPr>
                        <a:t> (německy Hvězda) údajné tajné deníky Adolfa Hitlera, vůdce německého nacistického režimu (1933-1945). Časopis za ně zaplatil 9.3 milionů marek (kolem 5 milionů Euro), ačkoliv již předtím existovaly náznaky, že se jedná o padělky. Například u básně, kterou – podle deníků – napsal sám Hitler, se zjistilo, že jde o dílo jiného autora z roku 1980.</a:t>
                      </a:r>
                      <a:endParaRPr lang="de-DE" sz="2000" kern="1200" dirty="0">
                        <a:solidFill>
                          <a:schemeClr val="dk1"/>
                        </a:solidFill>
                        <a:effectLst/>
                        <a:latin typeface="+mn-lt"/>
                        <a:ea typeface="+mn-ea"/>
                        <a:cs typeface="+mn-cs"/>
                      </a:endParaRPr>
                    </a:p>
                    <a:p>
                      <a:r>
                        <a:rPr lang="cs-CZ" sz="2000" kern="1200" dirty="0">
                          <a:solidFill>
                            <a:schemeClr val="dk1"/>
                          </a:solidFill>
                          <a:effectLst/>
                          <a:latin typeface="+mn-lt"/>
                          <a:ea typeface="+mn-ea"/>
                          <a:cs typeface="+mn-cs"/>
                        </a:rPr>
                        <a:t>Několik málo dnů po uveřejnění těchto deníků ve </a:t>
                      </a:r>
                      <a:r>
                        <a:rPr lang="cs-CZ" sz="2000" i="1" kern="1200" dirty="0">
                          <a:solidFill>
                            <a:schemeClr val="dk1"/>
                          </a:solidFill>
                          <a:effectLst/>
                          <a:latin typeface="+mn-lt"/>
                          <a:ea typeface="+mn-ea"/>
                          <a:cs typeface="+mn-cs"/>
                        </a:rPr>
                        <a:t>Sternu</a:t>
                      </a:r>
                      <a:r>
                        <a:rPr lang="cs-CZ" sz="2000" kern="1200" dirty="0">
                          <a:solidFill>
                            <a:schemeClr val="dk1"/>
                          </a:solidFill>
                          <a:effectLst/>
                          <a:latin typeface="+mn-lt"/>
                          <a:ea typeface="+mn-ea"/>
                          <a:cs typeface="+mn-cs"/>
                        </a:rPr>
                        <a:t>, zjistilo vyšetřování Úřadu německé kriminální policie  mimo jakoukoli pochybnost, že deníky jsou falešné. Vytvořil je padělatel umění Konrad Kujau.</a:t>
                      </a:r>
                      <a:endParaRPr lang="de-DE" sz="2000" kern="1200" dirty="0">
                        <a:solidFill>
                          <a:schemeClr val="dk1"/>
                        </a:solidFill>
                        <a:effectLst/>
                        <a:latin typeface="+mn-lt"/>
                        <a:ea typeface="+mn-ea"/>
                        <a:cs typeface="+mn-cs"/>
                      </a:endParaRPr>
                    </a:p>
                    <a:p>
                      <a:r>
                        <a:rPr lang="cs-CZ" sz="2000" kern="1200" dirty="0">
                          <a:solidFill>
                            <a:schemeClr val="dk1"/>
                          </a:solidFill>
                          <a:effectLst/>
                          <a:latin typeface="+mn-lt"/>
                          <a:ea typeface="+mn-ea"/>
                          <a:cs typeface="+mn-cs"/>
                        </a:rPr>
                        <a:t>Kdyby </a:t>
                      </a:r>
                      <a:r>
                        <a:rPr lang="cs-CZ" sz="2000" i="1" kern="1200" dirty="0">
                          <a:solidFill>
                            <a:schemeClr val="dk1"/>
                          </a:solidFill>
                          <a:effectLst/>
                          <a:latin typeface="+mn-lt"/>
                          <a:ea typeface="+mn-ea"/>
                          <a:cs typeface="+mn-cs"/>
                        </a:rPr>
                        <a:t>Stern</a:t>
                      </a:r>
                      <a:r>
                        <a:rPr lang="cs-CZ" sz="2000" kern="1200" dirty="0">
                          <a:solidFill>
                            <a:schemeClr val="dk1"/>
                          </a:solidFill>
                          <a:effectLst/>
                          <a:latin typeface="+mn-lt"/>
                          <a:ea typeface="+mn-ea"/>
                          <a:cs typeface="+mn-cs"/>
                        </a:rPr>
                        <a:t> vyčkal výsledku vyšetřování kriminální policie, mohl si tento skandál ušetřit.</a:t>
                      </a:r>
                      <a:endParaRPr lang="de-DE" sz="2000" kern="1200" dirty="0">
                        <a:solidFill>
                          <a:schemeClr val="dk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408955" y="5091651"/>
            <a:ext cx="27363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buNone/>
            </a:pPr>
            <a:r>
              <a:rPr lang="cs-CZ"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Obálka časopisu </a:t>
            </a:r>
            <a:r>
              <a:rPr lang="cs-CZ" sz="1400" b="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Stern</a:t>
            </a:r>
            <a:r>
              <a:rPr lang="cs-CZ"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který publikoval falešné Hitlerovy deníky</a:t>
            </a:r>
            <a:endParaRPr lang="de-DE" sz="14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050D728-D2D1-464F-9B07-3AEF2D5C1DED}" type="slidenum">
              <a:rPr lang="de-DE" altLang="de-DE" smtClean="0"/>
              <a:pPr/>
              <a:t>9</a:t>
            </a:fld>
            <a:endParaRPr lang="de-DE" altLang="de-DE"/>
          </a:p>
        </p:txBody>
      </p:sp>
      <p:pic>
        <p:nvPicPr>
          <p:cNvPr id="12" name="Grafik 11">
            <a:extLst>
              <a:ext uri="{FF2B5EF4-FFF2-40B4-BE49-F238E27FC236}">
                <a16:creationId xmlns:a16="http://schemas.microsoft.com/office/drawing/2014/main" id="{D31B542B-F424-4C1E-96CA-662E9A5F1FF3}"/>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en-US" sz="1800" dirty="0">
                <a:solidFill>
                  <a:srgbClr val="004992"/>
                </a:solidFill>
                <a:latin typeface="+mn-lt"/>
                <a:ea typeface="+mn-ea"/>
                <a:cs typeface="+mn-cs"/>
              </a:rPr>
              <a:t>(</a:t>
            </a:r>
            <a:r>
              <a:rPr lang="en-US" sz="1800" dirty="0" err="1">
                <a:solidFill>
                  <a:srgbClr val="004992"/>
                </a:solidFill>
                <a:latin typeface="+mn-lt"/>
                <a:ea typeface="+mn-ea"/>
                <a:cs typeface="+mn-cs"/>
              </a:rPr>
              <a:t>alternativní</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cvičení</a:t>
            </a:r>
            <a:r>
              <a:rPr lang="en-US" sz="1800" dirty="0">
                <a:solidFill>
                  <a:srgbClr val="004992"/>
                </a:solidFill>
                <a:latin typeface="+mn-lt"/>
                <a:ea typeface="+mn-ea"/>
                <a:cs typeface="+mn-cs"/>
              </a:rPr>
              <a:t> je </a:t>
            </a:r>
            <a:r>
              <a:rPr lang="en-US" sz="1800" dirty="0" err="1">
                <a:solidFill>
                  <a:srgbClr val="004992"/>
                </a:solidFill>
                <a:latin typeface="+mn-lt"/>
                <a:ea typeface="+mn-ea"/>
                <a:cs typeface="+mn-cs"/>
              </a:rPr>
              <a:t>uvedeno</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na</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konci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prezentace</a:t>
            </a:r>
            <a:r>
              <a:rPr lang="en-US"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1069067673"/>
              </p:ext>
            </p:extLst>
          </p:nvPr>
        </p:nvGraphicFramePr>
        <p:xfrm>
          <a:off x="408955" y="2697480"/>
          <a:ext cx="11376000" cy="393192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Historka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&amp;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“Důkazy”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Od </a:t>
                      </a:r>
                      <a:r>
                        <a:rPr kumimoji="0" lang="en-US" sz="1800" b="0" i="0" u="none" strike="noStrike" cap="none" normalizeH="0" baseline="0" dirty="0" err="1">
                          <a:ln>
                            <a:noFill/>
                          </a:ln>
                          <a:solidFill>
                            <a:srgbClr val="333333"/>
                          </a:solidFill>
                          <a:effectLst/>
                          <a:latin typeface="Calibri Light"/>
                          <a:cs typeface="Times New Roman" pitchFamily="18" charset="0"/>
                        </a:rPr>
                        <a:t>poloviny</a:t>
                      </a:r>
                      <a:r>
                        <a:rPr kumimoji="0" lang="en-US" sz="1800" b="0" i="0" u="none" strike="noStrike" cap="none" normalizeH="0" baseline="0" dirty="0">
                          <a:ln>
                            <a:noFill/>
                          </a:ln>
                          <a:solidFill>
                            <a:srgbClr val="333333"/>
                          </a:solidFill>
                          <a:effectLst/>
                          <a:latin typeface="Calibri Light"/>
                          <a:cs typeface="Times New Roman" pitchFamily="18" charset="0"/>
                        </a:rPr>
                        <a:t> 80. let se v USA </a:t>
                      </a:r>
                      <a:r>
                        <a:rPr kumimoji="0" lang="en-US" sz="1800" b="0" i="0" u="none" strike="noStrike" cap="none" normalizeH="0" baseline="0" dirty="0" err="1">
                          <a:ln>
                            <a:noFill/>
                          </a:ln>
                          <a:solidFill>
                            <a:srgbClr val="333333"/>
                          </a:solidFill>
                          <a:effectLst/>
                          <a:latin typeface="Calibri Light"/>
                          <a:cs typeface="Times New Roman" pitchFamily="18" charset="0"/>
                        </a:rPr>
                        <a:t>šířily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zvěsti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barevné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krabičkách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cigaret</a:t>
                      </a:r>
                      <a:r>
                        <a:rPr kumimoji="0" lang="en-US" sz="1800" b="0" i="0" u="none" strike="noStrike" cap="none" normalizeH="0" baseline="0" dirty="0">
                          <a:ln>
                            <a:noFill/>
                          </a:ln>
                          <a:solidFill>
                            <a:srgbClr val="333333"/>
                          </a:solidFill>
                          <a:effectLst/>
                          <a:latin typeface="Calibri Light"/>
                          <a:cs typeface="Times New Roman" pitchFamily="18" charset="0"/>
                        </a:rPr>
                        <a:t> Marlboro </a:t>
                      </a:r>
                      <a:r>
                        <a:rPr kumimoji="0" lang="en-US" sz="1800" b="0" i="0" u="none" strike="noStrike" cap="none" normalizeH="0" baseline="0" dirty="0" err="1">
                          <a:ln>
                            <a:noFill/>
                          </a:ln>
                          <a:solidFill>
                            <a:srgbClr val="333333"/>
                          </a:solidFill>
                          <a:effectLst/>
                          <a:latin typeface="Calibri Light"/>
                          <a:cs typeface="Times New Roman" pitchFamily="18" charset="0"/>
                        </a:rPr>
                        <a:t>znamená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tuto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značku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vlastní</a:t>
                      </a:r>
                      <a:r>
                        <a:rPr kumimoji="0" lang="en-US" sz="1800" b="0" i="0" u="none" strike="noStrike" cap="none" normalizeH="0" baseline="0" dirty="0">
                          <a:ln>
                            <a:noFill/>
                          </a:ln>
                          <a:solidFill>
                            <a:srgbClr val="333333"/>
                          </a:solidFill>
                          <a:effectLst/>
                          <a:latin typeface="Calibri Light"/>
                          <a:cs typeface="Times New Roman" pitchFamily="18" charset="0"/>
                        </a:rPr>
                        <a:t> Ku Klux 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Pro: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cs typeface="Times New Roman" pitchFamily="18" charset="0"/>
                        </a:rPr>
                        <a:t>Rudé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značení</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bílém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pozadí</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tvoří</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velké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písmeno</a:t>
                      </a:r>
                      <a:r>
                        <a:rPr kumimoji="0" lang="en-US" sz="1400" b="0" i="0" u="none" strike="noStrike" cap="none" normalizeH="0" baseline="0">
                          <a:ln>
                            <a:noFill/>
                          </a:ln>
                          <a:solidFill>
                            <a:srgbClr val="FFFFFF"/>
                          </a:solidFill>
                          <a:effectLst/>
                          <a:latin typeface="Calibri Light"/>
                          <a:cs typeface="Times New Roman" pitchFamily="18" charset="0"/>
                        </a:rPr>
                        <a:t> “K”</a:t>
                      </a:r>
                      <a:endParaRPr kumimoji="0" lang="en-US" sz="1400" b="0" i="0" u="none" strike="noStrike" cap="none" normalizeH="0" baseline="0" dirty="0">
                        <a:ln>
                          <a:noFill/>
                        </a:ln>
                        <a:solidFill>
                          <a:srgbClr val="FFFFFF"/>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cs typeface="Times New Roman" pitchFamily="18" charset="0"/>
                        </a:rPr>
                        <a:t>“Mar” </a:t>
                      </a:r>
                      <a:r>
                        <a:rPr kumimoji="0" lang="en-US" sz="1400" b="0" i="0" u="none" strike="noStrike" cap="none" normalizeH="0" baseline="0" dirty="0" err="1">
                          <a:ln>
                            <a:noFill/>
                          </a:ln>
                          <a:solidFill>
                            <a:srgbClr val="FFFFFF"/>
                          </a:solidFill>
                          <a:effectLst/>
                          <a:latin typeface="Calibri Light"/>
                          <a:cs typeface="Times New Roman" pitchFamily="18" charset="0"/>
                        </a:rPr>
                        <a:t>vzhůru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nohama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lze</a:t>
                      </a:r>
                      <a:r>
                        <a:rPr kumimoji="0" lang="en-US" sz="1400" b="0" i="0" u="none" strike="noStrike" cap="none" normalizeH="0" baseline="0" dirty="0">
                          <a:ln>
                            <a:noFill/>
                          </a:ln>
                          <a:solidFill>
                            <a:srgbClr val="FFFFFF"/>
                          </a:solidFill>
                          <a:effectLst/>
                          <a:latin typeface="Calibri Light"/>
                          <a:cs typeface="Times New Roman" pitchFamily="18" charset="0"/>
                        </a:rPr>
                        <a:t> s </a:t>
                      </a:r>
                      <a:r>
                        <a:rPr kumimoji="0" lang="en-US" sz="1400" b="0" i="0" u="none" strike="noStrike" cap="none" normalizeH="0" baseline="0" dirty="0" err="1">
                          <a:ln>
                            <a:noFill/>
                          </a:ln>
                          <a:solidFill>
                            <a:srgbClr val="FFFFFF"/>
                          </a:solidFill>
                          <a:effectLst/>
                          <a:latin typeface="Calibri Light"/>
                          <a:cs typeface="Times New Roman" pitchFamily="18" charset="0"/>
                        </a:rPr>
                        <a:t>jistou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fantasií</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vidět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jako</a:t>
                      </a:r>
                      <a:r>
                        <a:rPr kumimoji="0" lang="en-US" sz="1400" b="0" i="0" u="none" strike="noStrike" cap="none" normalizeH="0" baseline="0">
                          <a:ln>
                            <a:noFill/>
                          </a:ln>
                          <a:solidFill>
                            <a:srgbClr val="FFFFFF"/>
                          </a:solidFill>
                          <a:effectLst/>
                          <a:latin typeface="Calibri Light"/>
                          <a:cs typeface="Times New Roman" pitchFamily="18" charset="0"/>
                        </a:rPr>
                        <a:t> “jew”,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err="1">
                          <a:ln>
                            <a:noFill/>
                          </a:ln>
                          <a:solidFill>
                            <a:srgbClr val="FFFFFF"/>
                          </a:solidFill>
                          <a:effectLst/>
                          <a:latin typeface="Calibri Light"/>
                          <a:cs typeface="Times New Roman" pitchFamily="18" charset="0"/>
                        </a:rPr>
                        <a:t>anglicky</a:t>
                      </a:r>
                      <a:r>
                        <a:rPr kumimoji="0" lang="en-US" sz="1400" b="0" i="0" u="none" strike="noStrike" cap="none" normalizeH="0" baseline="0">
                          <a:ln>
                            <a:noFill/>
                          </a:ln>
                          <a:solidFill>
                            <a:srgbClr val="FFFFFF"/>
                          </a:solidFill>
                          <a:effectLst/>
                          <a:latin typeface="Calibri Light"/>
                          <a:cs typeface="Times New Roman" pitchFamily="18" charset="0"/>
                        </a:rPr>
                        <a:t> “žid”) – “lboro” </a:t>
                      </a:r>
                      <a:r>
                        <a:rPr kumimoji="0" lang="en-US" sz="1400" b="0" i="0" u="none" strike="noStrike" cap="none" normalizeH="0" baseline="0" dirty="0" err="1">
                          <a:ln>
                            <a:noFill/>
                          </a:ln>
                          <a:solidFill>
                            <a:srgbClr val="FFFFFF"/>
                          </a:solidFill>
                          <a:effectLst/>
                          <a:latin typeface="Calibri Light"/>
                          <a:cs typeface="Times New Roman" pitchFamily="18" charset="0"/>
                        </a:rPr>
                        <a:t>pozpátku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lze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anglicky</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číst</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err="1">
                          <a:ln>
                            <a:noFill/>
                          </a:ln>
                          <a:solidFill>
                            <a:srgbClr val="FFFFFF"/>
                          </a:solidFill>
                          <a:effectLst/>
                          <a:latin typeface="Calibri Light"/>
                          <a:cs typeface="Times New Roman" pitchFamily="18" charset="0"/>
                        </a:rPr>
                        <a:t>jako</a:t>
                      </a:r>
                      <a:r>
                        <a:rPr kumimoji="0" lang="en-US" sz="1400" b="0" i="0" u="none" strike="noStrike" cap="none" normalizeH="0" baseline="0">
                          <a:ln>
                            <a:noFill/>
                          </a:ln>
                          <a:solidFill>
                            <a:srgbClr val="FFFFFF"/>
                          </a:solidFill>
                          <a:effectLst/>
                          <a:latin typeface="Calibri Light"/>
                          <a:cs typeface="Times New Roman" pitchFamily="18" charset="0"/>
                        </a:rPr>
                        <a:t> “horrible”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odporný</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a:ln>
                            <a:noFill/>
                          </a:ln>
                          <a:solidFill>
                            <a:srgbClr val="FFFFFF"/>
                          </a:solidFill>
                          <a:effectLst/>
                          <a:latin typeface="Calibri Light"/>
                          <a:cs typeface="Times New Roman" pitchFamily="18" charset="0"/>
                        </a:rPr>
                        <a:t>= “odporný žid”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viz</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vpravo</a:t>
                      </a:r>
                      <a:r>
                        <a:rPr kumimoji="0" lang="en-US" sz="1400" b="0" i="0" u="none" strike="noStrike" cap="none" normalizeH="0" baseline="0" dirty="0">
                          <a:ln>
                            <a:noFill/>
                          </a:ln>
                          <a:solidFill>
                            <a:srgbClr val="FFFFFF"/>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cs typeface="Times New Roman" pitchFamily="18" charset="0"/>
                        </a:rPr>
                        <a:t>Motto “veni</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vidi</a:t>
                      </a:r>
                      <a:r>
                        <a:rPr kumimoji="0" lang="en-US" sz="1400" b="0" i="0" u="none" strike="noStrike" cap="none" normalizeH="0" baseline="0">
                          <a:ln>
                            <a:noFill/>
                          </a:ln>
                          <a:solidFill>
                            <a:srgbClr val="FFFFFF"/>
                          </a:solidFill>
                          <a:effectLst/>
                          <a:latin typeface="Calibri Light"/>
                          <a:cs typeface="Times New Roman" pitchFamily="18" charset="0"/>
                        </a:rPr>
                        <a:t>, vici” </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přišel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jsem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viděl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jsem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zvítězil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jsem</a:t>
                      </a:r>
                      <a:r>
                        <a:rPr kumimoji="0" lang="en-US" sz="1400" b="0" i="0" u="none" strike="noStrike" cap="none" normalizeH="0" baseline="0" dirty="0">
                          <a:ln>
                            <a:noFill/>
                          </a:ln>
                          <a:solidFill>
                            <a:srgbClr val="FFFFFF"/>
                          </a:solidFill>
                          <a:effectLst/>
                          <a:latin typeface="Calibri Light"/>
                          <a:cs typeface="Times New Roman" pitchFamily="18" charset="0"/>
                        </a:rPr>
                        <a:t>) je </a:t>
                      </a:r>
                      <a:r>
                        <a:rPr kumimoji="0" lang="en-US" sz="1400" b="0" i="0" u="none" strike="noStrike" cap="none" normalizeH="0" baseline="0" dirty="0" err="1">
                          <a:ln>
                            <a:noFill/>
                          </a:ln>
                          <a:solidFill>
                            <a:srgbClr val="FFFFFF"/>
                          </a:solidFill>
                          <a:effectLst/>
                          <a:latin typeface="Calibri Light"/>
                          <a:cs typeface="Times New Roman" pitchFamily="18" charset="0"/>
                        </a:rPr>
                        <a:t>považováno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za</a:t>
                      </a:r>
                      <a:r>
                        <a:rPr kumimoji="0" lang="en-US" sz="1400" b="0" i="0" u="none" strike="noStrike" cap="none" normalizeH="0" baseline="0" dirty="0">
                          <a:ln>
                            <a:noFill/>
                          </a:ln>
                          <a:solidFill>
                            <a:srgbClr val="FFFFFF"/>
                          </a:solidFill>
                          <a:effectLst/>
                          <a:latin typeface="Calibri Light"/>
                          <a:cs typeface="Times New Roman" pitchFamily="18" charset="0"/>
                        </a:rPr>
                        <a:t> slogan Ku-</a:t>
                      </a:r>
                      <a:r>
                        <a:rPr kumimoji="0" lang="en-US" sz="1400" b="0" i="0" u="none" strike="noStrike" cap="none" normalizeH="0" baseline="0" dirty="0" err="1">
                          <a:ln>
                            <a:noFill/>
                          </a:ln>
                          <a:solidFill>
                            <a:srgbClr val="FFFFFF"/>
                          </a:solidFill>
                          <a:effectLst/>
                          <a:latin typeface="Calibri Light"/>
                          <a:cs typeface="Times New Roman" pitchFamily="18" charset="0"/>
                        </a:rPr>
                        <a:t>klux</a:t>
                      </a:r>
                      <a:r>
                        <a:rPr kumimoji="0" lang="en-US" sz="1400" b="0" i="0" u="none" strike="noStrike" cap="none" normalizeH="0" baseline="0" dirty="0">
                          <a:ln>
                            <a:noFill/>
                          </a:ln>
                          <a:solidFill>
                            <a:srgbClr val="FFFFFF"/>
                          </a:solidFill>
                          <a:effectLst/>
                          <a:latin typeface="Calibri Light"/>
                          <a:cs typeface="Times New Roman" pitchFamily="18" charset="0"/>
                        </a:rPr>
                        <a:t>-</a:t>
                      </a:r>
                      <a:r>
                        <a:rPr kumimoji="0" lang="en-US" sz="1400" b="0" i="0" u="none" strike="noStrike" cap="none" normalizeH="0" baseline="0" dirty="0" err="1">
                          <a:ln>
                            <a:noFill/>
                          </a:ln>
                          <a:solidFill>
                            <a:srgbClr val="FFFFFF"/>
                          </a:solidFill>
                          <a:effectLst/>
                          <a:latin typeface="Calibri Light"/>
                          <a:cs typeface="Times New Roman" pitchFamily="18" charset="0"/>
                        </a:rPr>
                        <a:t>klanu</a:t>
                      </a:r>
                      <a:endParaRPr kumimoji="0" lang="en-US" sz="14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Proti</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bylo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založeno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Philippem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Morrisem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Angličanem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který</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neměl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žádné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vazby</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na</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bylo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pojmenováno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podle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ulice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kde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stála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Londýnská</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továrna</a:t>
                      </a:r>
                      <a:r>
                        <a:rPr kumimoji="0" lang="en-US" sz="1400" b="0" i="0" u="none" strike="noStrike" cap="none" normalizeH="0" baseline="0" dirty="0">
                          <a:ln>
                            <a:noFill/>
                          </a:ln>
                          <a:solidFill>
                            <a:srgbClr val="FFFFFF"/>
                          </a:solidFill>
                          <a:effectLst/>
                          <a:latin typeface="Calibri Light"/>
                          <a:cs typeface="Times New Roman" pitchFamily="18" charset="0"/>
                        </a:rPr>
                        <a:t>: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Motto </a:t>
                      </a:r>
                      <a:r>
                        <a:rPr kumimoji="0" lang="en-US" sz="1400" b="0" i="0" u="none" strike="noStrike" cap="none" normalizeH="0" baseline="0" dirty="0" err="1">
                          <a:ln>
                            <a:noFill/>
                          </a:ln>
                          <a:solidFill>
                            <a:srgbClr val="FFFFFF"/>
                          </a:solidFill>
                          <a:effectLst/>
                          <a:latin typeface="Calibri Light"/>
                          <a:cs typeface="Times New Roman" pitchFamily="18" charset="0"/>
                        </a:rPr>
                        <a:t>nemá</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žádnou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spojitost</a:t>
                      </a:r>
                      <a:r>
                        <a:rPr kumimoji="0" lang="en-US" sz="1400" b="0" i="0" u="none" strike="noStrike" cap="none" normalizeH="0" baseline="0" dirty="0">
                          <a:ln>
                            <a:noFill/>
                          </a:ln>
                          <a:solidFill>
                            <a:srgbClr val="FFFFFF"/>
                          </a:solidFill>
                          <a:effectLst/>
                          <a:latin typeface="Calibri Light"/>
                          <a:cs typeface="Times New Roman" pitchFamily="18" charset="0"/>
                        </a:rPr>
                        <a:t> s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Vlastní</a:t>
            </a:r>
            <a:r>
              <a:rPr lang="en-US" altLang="de-DE" sz="2000" b="0" dirty="0">
                <a:solidFill>
                  <a:srgbClr val="333333"/>
                </a:solidFill>
                <a:latin typeface="Calibri Light"/>
              </a:rPr>
              <a:t> </a:t>
            </a:r>
            <a:r>
              <a:rPr lang="en-US" altLang="de-DE" sz="2000" b="0" dirty="0" err="1">
                <a:solidFill>
                  <a:srgbClr val="333333"/>
                </a:solidFill>
                <a:latin typeface="Calibri Light"/>
              </a:rPr>
              <a:t>značku</a:t>
            </a:r>
            <a:r>
              <a:rPr lang="en-US" altLang="de-DE" sz="2000" b="0" dirty="0">
                <a:solidFill>
                  <a:srgbClr val="333333"/>
                </a:solidFill>
                <a:latin typeface="Calibri Light"/>
              </a:rPr>
              <a:t> Marlboro Ku-</a:t>
            </a:r>
            <a:r>
              <a:rPr lang="en-US" altLang="de-DE" sz="2000" b="0" dirty="0" err="1">
                <a:solidFill>
                  <a:srgbClr val="333333"/>
                </a:solidFill>
                <a:latin typeface="Calibri Light"/>
              </a:rPr>
              <a:t>klux</a:t>
            </a:r>
            <a:r>
              <a:rPr lang="en-US" altLang="de-DE" sz="2000" b="0" dirty="0">
                <a:solidFill>
                  <a:srgbClr val="333333"/>
                </a:solidFill>
                <a:latin typeface="Calibri Light"/>
              </a:rPr>
              <a:t>-</a:t>
            </a:r>
            <a:r>
              <a:rPr lang="en-US" altLang="de-DE" sz="2000" b="0" dirty="0" err="1">
                <a:solidFill>
                  <a:srgbClr val="333333"/>
                </a:solidFill>
                <a:latin typeface="Calibri Light"/>
              </a:rPr>
              <a:t>klan</a:t>
            </a:r>
            <a:r>
              <a:rPr lang="en-US" altLang="de-DE" sz="2000" b="0" dirty="0">
                <a:solidFill>
                  <a:srgbClr val="333333"/>
                </a:solidFill>
                <a:latin typeface="Calibri Light"/>
              </a:rPr>
              <a:t>?</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050D728-D2D1-464F-9B07-3AEF2D5C1DED}"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graphicFrame>
        <p:nvGraphicFramePr>
          <p:cNvPr id="12" name="Group 26"/>
          <p:cNvGraphicFramePr>
            <a:graphicFrameLocks noGrp="1"/>
          </p:cNvGraphicFramePr>
          <p:nvPr>
            <p:extLst>
              <p:ext uri="{D42A27DB-BD31-4B8C-83A1-F6EECF244321}">
                <p14:modId xmlns:p14="http://schemas.microsoft.com/office/powerpoint/2010/main" val="1221147865"/>
              </p:ext>
            </p:extLst>
          </p:nvPr>
        </p:nvGraphicFramePr>
        <p:xfrm>
          <a:off x="408955" y="2697480"/>
          <a:ext cx="11376000" cy="393192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Historka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&amp;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“Důkazy”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Od </a:t>
                      </a:r>
                      <a:r>
                        <a:rPr kumimoji="0" lang="en-US" sz="1800" b="0" i="0" u="none" strike="noStrike" cap="none" normalizeH="0" baseline="0" dirty="0" err="1">
                          <a:ln>
                            <a:noFill/>
                          </a:ln>
                          <a:solidFill>
                            <a:srgbClr val="333333"/>
                          </a:solidFill>
                          <a:effectLst/>
                          <a:latin typeface="Calibri Light"/>
                          <a:cs typeface="Times New Roman" pitchFamily="18" charset="0"/>
                        </a:rPr>
                        <a:t>poloviny</a:t>
                      </a:r>
                      <a:r>
                        <a:rPr kumimoji="0" lang="en-US" sz="1800" b="0" i="0" u="none" strike="noStrike" cap="none" normalizeH="0" baseline="0" dirty="0">
                          <a:ln>
                            <a:noFill/>
                          </a:ln>
                          <a:solidFill>
                            <a:srgbClr val="333333"/>
                          </a:solidFill>
                          <a:effectLst/>
                          <a:latin typeface="Calibri Light"/>
                          <a:cs typeface="Times New Roman" pitchFamily="18" charset="0"/>
                        </a:rPr>
                        <a:t> 80. let se v USA </a:t>
                      </a:r>
                      <a:r>
                        <a:rPr kumimoji="0" lang="en-US" sz="1800" b="0" i="0" u="none" strike="noStrike" cap="none" normalizeH="0" baseline="0" dirty="0" err="1">
                          <a:ln>
                            <a:noFill/>
                          </a:ln>
                          <a:solidFill>
                            <a:srgbClr val="333333"/>
                          </a:solidFill>
                          <a:effectLst/>
                          <a:latin typeface="Calibri Light"/>
                          <a:cs typeface="Times New Roman" pitchFamily="18" charset="0"/>
                        </a:rPr>
                        <a:t>šířily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zvěsti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barevné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krabičkách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cigaret</a:t>
                      </a:r>
                      <a:r>
                        <a:rPr kumimoji="0" lang="en-US" sz="1800" b="0" i="0" u="none" strike="noStrike" cap="none" normalizeH="0" baseline="0" dirty="0">
                          <a:ln>
                            <a:noFill/>
                          </a:ln>
                          <a:solidFill>
                            <a:srgbClr val="333333"/>
                          </a:solidFill>
                          <a:effectLst/>
                          <a:latin typeface="Calibri Light"/>
                          <a:cs typeface="Times New Roman" pitchFamily="18" charset="0"/>
                        </a:rPr>
                        <a:t> Marlboro </a:t>
                      </a:r>
                      <a:r>
                        <a:rPr kumimoji="0" lang="en-US" sz="1800" b="0" i="0" u="none" strike="noStrike" cap="none" normalizeH="0" baseline="0" dirty="0" err="1">
                          <a:ln>
                            <a:noFill/>
                          </a:ln>
                          <a:solidFill>
                            <a:srgbClr val="333333"/>
                          </a:solidFill>
                          <a:effectLst/>
                          <a:latin typeface="Calibri Light"/>
                          <a:cs typeface="Times New Roman" pitchFamily="18" charset="0"/>
                        </a:rPr>
                        <a:t>znamená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tuto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značku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vlastní</a:t>
                      </a:r>
                      <a:r>
                        <a:rPr kumimoji="0" lang="en-US" sz="1800" b="0" i="0" u="none" strike="noStrike" cap="none" normalizeH="0" baseline="0" dirty="0">
                          <a:ln>
                            <a:noFill/>
                          </a:ln>
                          <a:solidFill>
                            <a:srgbClr val="333333"/>
                          </a:solidFill>
                          <a:effectLst/>
                          <a:latin typeface="Calibri Light"/>
                          <a:cs typeface="Times New Roman" pitchFamily="18" charset="0"/>
                        </a:rPr>
                        <a:t> Ku Klux 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Pro:</a:t>
                      </a:r>
                      <a:r>
                        <a:rPr kumimoji="0" lang="en-US"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Rudé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značení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bílém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pozadí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tvoří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velké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písmeno</a:t>
                      </a:r>
                      <a:r>
                        <a:rPr kumimoji="0" lang="en-US" sz="1400" b="0" i="0" u="none" strike="noStrike" cap="none" normalizeH="0" baseline="0">
                          <a:ln>
                            <a:noFill/>
                          </a:ln>
                          <a:solidFill>
                            <a:srgbClr val="333333"/>
                          </a:solidFill>
                          <a:effectLst/>
                          <a:latin typeface="Calibri Light"/>
                          <a:cs typeface="Times New Roman" pitchFamily="18" charset="0"/>
                        </a:rPr>
                        <a:t> “K”</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“Mar” </a:t>
                      </a:r>
                      <a:r>
                        <a:rPr kumimoji="0" lang="en-US" sz="1400" b="0" i="0" u="none" strike="noStrike" cap="none" normalizeH="0" baseline="0" dirty="0" err="1">
                          <a:ln>
                            <a:noFill/>
                          </a:ln>
                          <a:solidFill>
                            <a:srgbClr val="333333"/>
                          </a:solidFill>
                          <a:effectLst/>
                          <a:latin typeface="Calibri Light"/>
                          <a:cs typeface="Times New Roman" pitchFamily="18" charset="0"/>
                        </a:rPr>
                        <a:t>vzhůru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nohama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lze</a:t>
                      </a:r>
                      <a:r>
                        <a:rPr kumimoji="0" lang="en-US" sz="1400" b="0" i="0" u="none" strike="noStrike" cap="none" normalizeH="0" baseline="0" dirty="0">
                          <a:ln>
                            <a:noFill/>
                          </a:ln>
                          <a:solidFill>
                            <a:srgbClr val="333333"/>
                          </a:solidFill>
                          <a:effectLst/>
                          <a:latin typeface="Calibri Light"/>
                          <a:cs typeface="Times New Roman" pitchFamily="18" charset="0"/>
                        </a:rPr>
                        <a:t> s </a:t>
                      </a:r>
                      <a:r>
                        <a:rPr kumimoji="0" lang="en-US" sz="1400" b="0" i="0" u="none" strike="noStrike" cap="none" normalizeH="0" baseline="0" dirty="0" err="1">
                          <a:ln>
                            <a:noFill/>
                          </a:ln>
                          <a:solidFill>
                            <a:srgbClr val="333333"/>
                          </a:solidFill>
                          <a:effectLst/>
                          <a:latin typeface="Calibri Light"/>
                          <a:cs typeface="Times New Roman" pitchFamily="18" charset="0"/>
                        </a:rPr>
                        <a:t>jistou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fantasií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vidět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jako</a:t>
                      </a:r>
                      <a:r>
                        <a:rPr kumimoji="0" lang="en-US" sz="1400" b="0" i="0" u="none" strike="noStrike" cap="none" normalizeH="0" baseline="0">
                          <a:ln>
                            <a:noFill/>
                          </a:ln>
                          <a:solidFill>
                            <a:srgbClr val="333333"/>
                          </a:solidFill>
                          <a:effectLst/>
                          <a:latin typeface="Calibri Light"/>
                          <a:cs typeface="Times New Roman" pitchFamily="18" charset="0"/>
                        </a:rPr>
                        <a:t> “jew”,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err="1">
                          <a:ln>
                            <a:noFill/>
                          </a:ln>
                          <a:solidFill>
                            <a:srgbClr val="333333"/>
                          </a:solidFill>
                          <a:effectLst/>
                          <a:latin typeface="Calibri Light"/>
                          <a:cs typeface="Times New Roman" pitchFamily="18" charset="0"/>
                        </a:rPr>
                        <a:t>anglicky</a:t>
                      </a:r>
                      <a:r>
                        <a:rPr kumimoji="0" lang="en-US" sz="1400" b="0" i="0" u="none" strike="noStrike" cap="none" normalizeH="0" baseline="0">
                          <a:ln>
                            <a:noFill/>
                          </a:ln>
                          <a:solidFill>
                            <a:srgbClr val="333333"/>
                          </a:solidFill>
                          <a:effectLst/>
                          <a:latin typeface="Calibri Light"/>
                          <a:cs typeface="Times New Roman" pitchFamily="18" charset="0"/>
                        </a:rPr>
                        <a:t> “žid”) – “lboro” </a:t>
                      </a:r>
                      <a:r>
                        <a:rPr kumimoji="0" lang="en-US" sz="1400" b="0" i="0" u="none" strike="noStrike" cap="none" normalizeH="0" baseline="0" dirty="0" err="1">
                          <a:ln>
                            <a:noFill/>
                          </a:ln>
                          <a:solidFill>
                            <a:srgbClr val="333333"/>
                          </a:solidFill>
                          <a:effectLst/>
                          <a:latin typeface="Calibri Light"/>
                          <a:cs typeface="Times New Roman" pitchFamily="18" charset="0"/>
                        </a:rPr>
                        <a:t>pozpátku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lze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anglicky</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číst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jako</a:t>
                      </a:r>
                      <a:r>
                        <a:rPr kumimoji="0" lang="en-US" sz="1400" b="0" i="0" u="none" strike="noStrike" cap="none" normalizeH="0" baseline="0">
                          <a:ln>
                            <a:noFill/>
                          </a:ln>
                          <a:solidFill>
                            <a:srgbClr val="333333"/>
                          </a:solidFill>
                          <a:effectLst/>
                          <a:latin typeface="Calibri Light"/>
                          <a:cs typeface="Times New Roman" pitchFamily="18" charset="0"/>
                        </a:rPr>
                        <a:t> “horrible”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odporný</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a:ln>
                            <a:noFill/>
                          </a:ln>
                          <a:solidFill>
                            <a:srgbClr val="333333"/>
                          </a:solidFill>
                          <a:effectLst/>
                          <a:latin typeface="Calibri Light"/>
                          <a:cs typeface="Times New Roman" pitchFamily="18" charset="0"/>
                        </a:rPr>
                        <a:t>= “odporný žid”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viz</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vpravo</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Motto “veni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a:ln>
                            <a:noFill/>
                          </a:ln>
                          <a:solidFill>
                            <a:srgbClr val="333333"/>
                          </a:solidFill>
                          <a:effectLst/>
                          <a:latin typeface="Calibri Light"/>
                          <a:cs typeface="Times New Roman" pitchFamily="18" charset="0"/>
                        </a:rPr>
                        <a:t>, vici”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přišel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jsem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viděl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jsem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zvítězil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jsem</a:t>
                      </a:r>
                      <a:r>
                        <a:rPr kumimoji="0" lang="en-US" sz="1400" b="0" i="0" u="none" strike="noStrike" cap="none" normalizeH="0" baseline="0" dirty="0">
                          <a:ln>
                            <a:noFill/>
                          </a:ln>
                          <a:solidFill>
                            <a:srgbClr val="333333"/>
                          </a:solidFill>
                          <a:effectLst/>
                          <a:latin typeface="Calibri Light"/>
                          <a:cs typeface="Times New Roman" pitchFamily="18" charset="0"/>
                        </a:rPr>
                        <a:t>) je </a:t>
                      </a:r>
                      <a:r>
                        <a:rPr kumimoji="0" lang="en-US" sz="1400" b="0" i="0" u="none" strike="noStrike" cap="none" normalizeH="0" baseline="0" dirty="0" err="1">
                          <a:ln>
                            <a:noFill/>
                          </a:ln>
                          <a:solidFill>
                            <a:srgbClr val="333333"/>
                          </a:solidFill>
                          <a:effectLst/>
                          <a:latin typeface="Calibri Light"/>
                          <a:cs typeface="Times New Roman" pitchFamily="18" charset="0"/>
                        </a:rPr>
                        <a:t>považováno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za</a:t>
                      </a:r>
                      <a:r>
                        <a:rPr kumimoji="0" lang="en-US" sz="1400" b="0" i="0" u="none" strike="noStrike" cap="none" normalizeH="0" baseline="0" dirty="0">
                          <a:ln>
                            <a:noFill/>
                          </a:ln>
                          <a:solidFill>
                            <a:srgbClr val="333333"/>
                          </a:solidFill>
                          <a:effectLst/>
                          <a:latin typeface="Calibri Light"/>
                          <a:cs typeface="Times New Roman" pitchFamily="18" charset="0"/>
                        </a:rPr>
                        <a:t> slogan Ku-</a:t>
                      </a:r>
                      <a:r>
                        <a:rPr kumimoji="0" lang="en-US" sz="1400" b="0" i="0" u="none" strike="noStrike" cap="none" normalizeH="0" baseline="0" dirty="0" err="1">
                          <a:ln>
                            <a:noFill/>
                          </a:ln>
                          <a:solidFill>
                            <a:srgbClr val="333333"/>
                          </a:solidFill>
                          <a:effectLst/>
                          <a:latin typeface="Calibri Light"/>
                          <a:cs typeface="Times New Roman" pitchFamily="18" charset="0"/>
                        </a:rPr>
                        <a:t>klux</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klanu</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Proti</a:t>
                      </a:r>
                      <a:r>
                        <a:rPr kumimoji="0" lang="en-US" sz="1400" b="1"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a:ln>
                            <a:noFill/>
                          </a:ln>
                          <a:solidFill>
                            <a:srgbClr val="004992"/>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bylo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založeno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Philippem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Morrisem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Angličanem</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který</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neměl</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žádné</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vazby</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na</a:t>
                      </a:r>
                      <a:r>
                        <a:rPr kumimoji="0" lang="en-US" sz="1400" b="0" i="0" u="none" strike="noStrike" cap="none" normalizeH="0" baseline="0" dirty="0">
                          <a:ln>
                            <a:noFill/>
                          </a:ln>
                          <a:solidFill>
                            <a:srgbClr val="FFFFFF"/>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Marlboro </a:t>
                      </a:r>
                      <a:r>
                        <a:rPr kumimoji="0" lang="en-US" sz="1400" b="0" i="0" u="none" strike="noStrike" cap="none" normalizeH="0" baseline="0" dirty="0" err="1">
                          <a:ln>
                            <a:noFill/>
                          </a:ln>
                          <a:solidFill>
                            <a:srgbClr val="FFFFFF"/>
                          </a:solidFill>
                          <a:effectLst/>
                          <a:latin typeface="Calibri Light"/>
                          <a:cs typeface="Times New Roman" pitchFamily="18" charset="0"/>
                        </a:rPr>
                        <a:t>bylo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pojmenováno</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podle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ulice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kde</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stála</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Londýnská</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továrna</a:t>
                      </a:r>
                      <a:r>
                        <a:rPr kumimoji="0" lang="en-US" sz="1400" b="0" i="0" u="none" strike="noStrike" cap="none" normalizeH="0" baseline="0" dirty="0">
                          <a:ln>
                            <a:noFill/>
                          </a:ln>
                          <a:solidFill>
                            <a:srgbClr val="FFFFFF"/>
                          </a:solidFill>
                          <a:effectLst/>
                          <a:latin typeface="Calibri Light"/>
                          <a:cs typeface="Times New Roman" pitchFamily="18" charset="0"/>
                        </a:rPr>
                        <a:t>: Marlborough street</a:t>
                      </a:r>
                    </a:p>
                    <a:p>
                      <a:pPr marL="285750" marR="0" lvl="0" indent="-285750" algn="l" defTabSz="914400" rtl="0" eaLnBrk="1" fontAlgn="base" latinLnBrk="0" hangingPunct="1">
                        <a:lnSpc>
                          <a:spcPct val="100000"/>
                        </a:lnSpc>
                        <a:spcBef>
                          <a:spcPts val="600"/>
                        </a:spcBef>
                        <a:spcAft>
                          <a:spcPct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cs typeface="Times New Roman" pitchFamily="18" charset="0"/>
                        </a:rPr>
                        <a:t>Motto </a:t>
                      </a:r>
                      <a:r>
                        <a:rPr kumimoji="0" lang="en-US" sz="1400" b="0" i="0" u="none" strike="noStrike" cap="none" normalizeH="0" baseline="0" dirty="0" err="1">
                          <a:ln>
                            <a:noFill/>
                          </a:ln>
                          <a:solidFill>
                            <a:srgbClr val="FFFFFF"/>
                          </a:solidFill>
                          <a:effectLst/>
                          <a:latin typeface="Calibri Light"/>
                          <a:cs typeface="Times New Roman" pitchFamily="18" charset="0"/>
                        </a:rPr>
                        <a:t>nemá</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žádnou</a:t>
                      </a:r>
                      <a:r>
                        <a:rPr kumimoji="0" lang="en-US" sz="1400" b="0" i="0" u="none" strike="noStrike" cap="none" normalizeH="0" baseline="0" dirty="0">
                          <a:ln>
                            <a:noFill/>
                          </a:ln>
                          <a:solidFill>
                            <a:srgbClr val="FFFFFF"/>
                          </a:solidFill>
                          <a:effectLst/>
                          <a:latin typeface="Calibri Light"/>
                          <a:cs typeface="Times New Roman" pitchFamily="18" charset="0"/>
                        </a:rPr>
                        <a:t> </a:t>
                      </a:r>
                      <a:r>
                        <a:rPr kumimoji="0" lang="en-US" sz="1400" b="0" i="0" u="none" strike="noStrike" cap="none" normalizeH="0" baseline="0" dirty="0" err="1">
                          <a:ln>
                            <a:noFill/>
                          </a:ln>
                          <a:solidFill>
                            <a:srgbClr val="FFFFFF"/>
                          </a:solidFill>
                          <a:effectLst/>
                          <a:latin typeface="Calibri Light"/>
                          <a:cs typeface="Times New Roman" pitchFamily="18" charset="0"/>
                        </a:rPr>
                        <a:t>spojitost</a:t>
                      </a:r>
                      <a:r>
                        <a:rPr kumimoji="0" lang="en-US" sz="1400" b="0" i="0" u="none" strike="noStrike" cap="none" normalizeH="0" baseline="0" dirty="0">
                          <a:ln>
                            <a:noFill/>
                          </a:ln>
                          <a:solidFill>
                            <a:srgbClr val="FFFFFF"/>
                          </a:solidFill>
                          <a:effectLst/>
                          <a:latin typeface="Calibri Light"/>
                          <a:cs typeface="Times New Roman" pitchFamily="18" charset="0"/>
                        </a:rPr>
                        <a:t> s KKK</a:t>
                      </a:r>
                      <a:endParaRPr kumimoji="0" lang="de-DE" sz="14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Vlastní</a:t>
            </a:r>
            <a:r>
              <a:rPr lang="en-US" altLang="de-DE" sz="2000" b="0" dirty="0">
                <a:solidFill>
                  <a:srgbClr val="333333"/>
                </a:solidFill>
                <a:latin typeface="Calibri Light"/>
              </a:rPr>
              <a:t> </a:t>
            </a:r>
            <a:r>
              <a:rPr lang="en-US" altLang="de-DE" sz="2000" b="0" dirty="0" err="1">
                <a:solidFill>
                  <a:srgbClr val="333333"/>
                </a:solidFill>
                <a:latin typeface="Calibri Light"/>
              </a:rPr>
              <a:t>značku</a:t>
            </a:r>
            <a:r>
              <a:rPr lang="en-US" altLang="de-DE" sz="2000" b="0" dirty="0">
                <a:solidFill>
                  <a:srgbClr val="333333"/>
                </a:solidFill>
                <a:latin typeface="Calibri Light"/>
              </a:rPr>
              <a:t> Marlboro Ku-</a:t>
            </a:r>
            <a:r>
              <a:rPr lang="en-US" altLang="de-DE" sz="2000" b="0" dirty="0" err="1">
                <a:solidFill>
                  <a:srgbClr val="333333"/>
                </a:solidFill>
                <a:latin typeface="Calibri Light"/>
              </a:rPr>
              <a:t>klux</a:t>
            </a:r>
            <a:r>
              <a:rPr lang="en-US" altLang="de-DE" sz="2000" b="0" dirty="0">
                <a:solidFill>
                  <a:srgbClr val="333333"/>
                </a:solidFill>
                <a:latin typeface="Calibri Light"/>
              </a:rPr>
              <a:t>-</a:t>
            </a:r>
            <a:r>
              <a:rPr lang="en-US" altLang="de-DE" sz="2000" b="0" dirty="0" err="1">
                <a:solidFill>
                  <a:srgbClr val="333333"/>
                </a:solidFill>
                <a:latin typeface="Calibri Light"/>
              </a:rPr>
              <a:t>klan</a:t>
            </a:r>
            <a:r>
              <a:rPr lang="en-US" altLang="de-DE" sz="2000" b="0" dirty="0">
                <a:solidFill>
                  <a:srgbClr val="333333"/>
                </a:solidFill>
                <a:latin typeface="Calibri Light"/>
              </a:rPr>
              <a:t>?</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050D728-D2D1-464F-9B07-3AEF2D5C1DED}" type="slidenum">
              <a:rPr lang="de-DE" altLang="de-DE" smtClean="0"/>
              <a:pPr/>
              <a:t>11</a:t>
            </a:fld>
            <a:endParaRPr lang="de-DE" altLang="de-DE"/>
          </a:p>
        </p:txBody>
      </p:sp>
    </p:spTree>
    <p:extLst>
      <p:ext uri="{BB962C8B-B14F-4D97-AF65-F5344CB8AC3E}">
        <p14:creationId xmlns:p14="http://schemas.microsoft.com/office/powerpoint/2010/main" val="4164436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graphicFrame>
        <p:nvGraphicFramePr>
          <p:cNvPr id="12" name="Group 26"/>
          <p:cNvGraphicFramePr>
            <a:graphicFrameLocks noGrp="1"/>
          </p:cNvGraphicFramePr>
          <p:nvPr>
            <p:extLst>
              <p:ext uri="{D42A27DB-BD31-4B8C-83A1-F6EECF244321}">
                <p14:modId xmlns:p14="http://schemas.microsoft.com/office/powerpoint/2010/main" val="1047963426"/>
              </p:ext>
            </p:extLst>
          </p:nvPr>
        </p:nvGraphicFramePr>
        <p:xfrm>
          <a:off x="408955" y="2697480"/>
          <a:ext cx="11376000" cy="393192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Historka</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Pro &amp; proti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“Důkazy”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Od </a:t>
                      </a:r>
                      <a:r>
                        <a:rPr kumimoji="0" lang="en-US" sz="1800" b="0" i="0" u="none" strike="noStrike" cap="none" normalizeH="0" baseline="0" dirty="0" err="1">
                          <a:ln>
                            <a:noFill/>
                          </a:ln>
                          <a:solidFill>
                            <a:srgbClr val="333333"/>
                          </a:solidFill>
                          <a:effectLst/>
                          <a:latin typeface="Calibri Light"/>
                          <a:cs typeface="Times New Roman" pitchFamily="18" charset="0"/>
                        </a:rPr>
                        <a:t>poloviny</a:t>
                      </a:r>
                      <a:r>
                        <a:rPr kumimoji="0" lang="en-US" sz="1800" b="0" i="0" u="none" strike="noStrike" cap="none" normalizeH="0" baseline="0" dirty="0">
                          <a:ln>
                            <a:noFill/>
                          </a:ln>
                          <a:solidFill>
                            <a:srgbClr val="333333"/>
                          </a:solidFill>
                          <a:effectLst/>
                          <a:latin typeface="Calibri Light"/>
                          <a:cs typeface="Times New Roman" pitchFamily="18" charset="0"/>
                        </a:rPr>
                        <a:t> 80. let se v USA </a:t>
                      </a:r>
                      <a:r>
                        <a:rPr kumimoji="0" lang="en-US" sz="1800" b="0" i="0" u="none" strike="noStrike" cap="none" normalizeH="0" baseline="0" dirty="0" err="1">
                          <a:ln>
                            <a:noFill/>
                          </a:ln>
                          <a:solidFill>
                            <a:srgbClr val="333333"/>
                          </a:solidFill>
                          <a:effectLst/>
                          <a:latin typeface="Calibri Light"/>
                          <a:cs typeface="Times New Roman" pitchFamily="18" charset="0"/>
                        </a:rPr>
                        <a:t>šířily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zvěsti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barevné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krabičkách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cigaret</a:t>
                      </a:r>
                      <a:r>
                        <a:rPr kumimoji="0" lang="en-US" sz="1800" b="0" i="0" u="none" strike="noStrike" cap="none" normalizeH="0" baseline="0" dirty="0">
                          <a:ln>
                            <a:noFill/>
                          </a:ln>
                          <a:solidFill>
                            <a:srgbClr val="333333"/>
                          </a:solidFill>
                          <a:effectLst/>
                          <a:latin typeface="Calibri Light"/>
                          <a:cs typeface="Times New Roman" pitchFamily="18" charset="0"/>
                        </a:rPr>
                        <a:t> Marlboro </a:t>
                      </a:r>
                      <a:r>
                        <a:rPr kumimoji="0" lang="en-US" sz="1800" b="0" i="0" u="none" strike="noStrike" cap="none" normalizeH="0" baseline="0" dirty="0" err="1">
                          <a:ln>
                            <a:noFill/>
                          </a:ln>
                          <a:solidFill>
                            <a:srgbClr val="333333"/>
                          </a:solidFill>
                          <a:effectLst/>
                          <a:latin typeface="Calibri Light"/>
                          <a:cs typeface="Times New Roman" pitchFamily="18" charset="0"/>
                        </a:rPr>
                        <a:t>znamená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tuto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značku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vlastní</a:t>
                      </a:r>
                      <a:r>
                        <a:rPr kumimoji="0" lang="en-US" sz="1800" b="0" i="0" u="none" strike="noStrike" cap="none" normalizeH="0" baseline="0" dirty="0">
                          <a:ln>
                            <a:noFill/>
                          </a:ln>
                          <a:solidFill>
                            <a:srgbClr val="333333"/>
                          </a:solidFill>
                          <a:effectLst/>
                          <a:latin typeface="Calibri Light"/>
                          <a:cs typeface="Times New Roman" pitchFamily="18" charset="0"/>
                        </a:rPr>
                        <a:t> Ku Klux Klan.</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cs typeface="Times New Roman" pitchFamily="18" charset="0"/>
                        </a:rPr>
                        <a:t>Pro:</a:t>
                      </a:r>
                      <a:r>
                        <a:rPr kumimoji="0" lang="en-US" sz="14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cs typeface="Times New Roman" pitchFamily="18" charset="0"/>
                        </a:rPr>
                        <a:t>Rudé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značení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bílém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pozadí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tvoří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velké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písmeno</a:t>
                      </a:r>
                      <a:r>
                        <a:rPr kumimoji="0" lang="en-US" sz="1400" b="0" i="0" u="none" strike="noStrike" cap="none" normalizeH="0" baseline="0">
                          <a:ln>
                            <a:noFill/>
                          </a:ln>
                          <a:solidFill>
                            <a:srgbClr val="333333"/>
                          </a:solidFill>
                          <a:effectLst/>
                          <a:latin typeface="Calibri Light"/>
                          <a:cs typeface="Times New Roman" pitchFamily="18" charset="0"/>
                        </a:rPr>
                        <a:t> “K”</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“Mar” </a:t>
                      </a:r>
                      <a:r>
                        <a:rPr kumimoji="0" lang="en-US" sz="1400" b="0" i="0" u="none" strike="noStrike" cap="none" normalizeH="0" baseline="0" dirty="0" err="1">
                          <a:ln>
                            <a:noFill/>
                          </a:ln>
                          <a:solidFill>
                            <a:srgbClr val="333333"/>
                          </a:solidFill>
                          <a:effectLst/>
                          <a:latin typeface="Calibri Light"/>
                          <a:cs typeface="Times New Roman" pitchFamily="18" charset="0"/>
                        </a:rPr>
                        <a:t>vzhůru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nohama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lze</a:t>
                      </a:r>
                      <a:r>
                        <a:rPr kumimoji="0" lang="en-US" sz="1400" b="0" i="0" u="none" strike="noStrike" cap="none" normalizeH="0" baseline="0" dirty="0">
                          <a:ln>
                            <a:noFill/>
                          </a:ln>
                          <a:solidFill>
                            <a:srgbClr val="333333"/>
                          </a:solidFill>
                          <a:effectLst/>
                          <a:latin typeface="Calibri Light"/>
                          <a:cs typeface="Times New Roman" pitchFamily="18" charset="0"/>
                        </a:rPr>
                        <a:t> s </a:t>
                      </a:r>
                      <a:r>
                        <a:rPr kumimoji="0" lang="en-US" sz="1400" b="0" i="0" u="none" strike="noStrike" cap="none" normalizeH="0" baseline="0" dirty="0" err="1">
                          <a:ln>
                            <a:noFill/>
                          </a:ln>
                          <a:solidFill>
                            <a:srgbClr val="333333"/>
                          </a:solidFill>
                          <a:effectLst/>
                          <a:latin typeface="Calibri Light"/>
                          <a:cs typeface="Times New Roman" pitchFamily="18" charset="0"/>
                        </a:rPr>
                        <a:t>jistou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fantasií</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vidět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jako</a:t>
                      </a:r>
                      <a:r>
                        <a:rPr kumimoji="0" lang="en-US" sz="1400" b="0" i="0" u="none" strike="noStrike" cap="none" normalizeH="0" baseline="0">
                          <a:ln>
                            <a:noFill/>
                          </a:ln>
                          <a:solidFill>
                            <a:srgbClr val="333333"/>
                          </a:solidFill>
                          <a:effectLst/>
                          <a:latin typeface="Calibri Light"/>
                          <a:cs typeface="Times New Roman" pitchFamily="18" charset="0"/>
                        </a:rPr>
                        <a:t> “jew”,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err="1">
                          <a:ln>
                            <a:noFill/>
                          </a:ln>
                          <a:solidFill>
                            <a:srgbClr val="333333"/>
                          </a:solidFill>
                          <a:effectLst/>
                          <a:latin typeface="Calibri Light"/>
                          <a:cs typeface="Times New Roman" pitchFamily="18" charset="0"/>
                        </a:rPr>
                        <a:t>anglicky</a:t>
                      </a:r>
                      <a:r>
                        <a:rPr kumimoji="0" lang="en-US" sz="1400" b="0" i="0" u="none" strike="noStrike" cap="none" normalizeH="0" baseline="0">
                          <a:ln>
                            <a:noFill/>
                          </a:ln>
                          <a:solidFill>
                            <a:srgbClr val="333333"/>
                          </a:solidFill>
                          <a:effectLst/>
                          <a:latin typeface="Calibri Light"/>
                          <a:cs typeface="Times New Roman" pitchFamily="18" charset="0"/>
                        </a:rPr>
                        <a:t> “žid”) – “lboro” </a:t>
                      </a:r>
                      <a:r>
                        <a:rPr kumimoji="0" lang="en-US" sz="1400" b="0" i="0" u="none" strike="noStrike" cap="none" normalizeH="0" baseline="0" dirty="0" err="1">
                          <a:ln>
                            <a:noFill/>
                          </a:ln>
                          <a:solidFill>
                            <a:srgbClr val="333333"/>
                          </a:solidFill>
                          <a:effectLst/>
                          <a:latin typeface="Calibri Light"/>
                          <a:cs typeface="Times New Roman" pitchFamily="18" charset="0"/>
                        </a:rPr>
                        <a:t>pozpátku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lze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anglicky</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číst</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err="1">
                          <a:ln>
                            <a:noFill/>
                          </a:ln>
                          <a:solidFill>
                            <a:srgbClr val="333333"/>
                          </a:solidFill>
                          <a:effectLst/>
                          <a:latin typeface="Calibri Light"/>
                          <a:cs typeface="Times New Roman" pitchFamily="18" charset="0"/>
                        </a:rPr>
                        <a:t>jako</a:t>
                      </a:r>
                      <a:r>
                        <a:rPr kumimoji="0" lang="en-US" sz="1400" b="0" i="0" u="none" strike="noStrike" cap="none" normalizeH="0" baseline="0">
                          <a:ln>
                            <a:noFill/>
                          </a:ln>
                          <a:solidFill>
                            <a:srgbClr val="333333"/>
                          </a:solidFill>
                          <a:effectLst/>
                          <a:latin typeface="Calibri Light"/>
                          <a:cs typeface="Times New Roman" pitchFamily="18" charset="0"/>
                        </a:rPr>
                        <a:t> “horrible”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odporný</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a:ln>
                            <a:noFill/>
                          </a:ln>
                          <a:solidFill>
                            <a:srgbClr val="333333"/>
                          </a:solidFill>
                          <a:effectLst/>
                          <a:latin typeface="Calibri Light"/>
                          <a:cs typeface="Times New Roman" pitchFamily="18" charset="0"/>
                        </a:rPr>
                        <a:t>= “odporný žid”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viz</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vpravo</a:t>
                      </a:r>
                      <a:r>
                        <a:rPr kumimoji="0" lang="en-US" sz="1400" b="0"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cs typeface="Times New Roman" pitchFamily="18" charset="0"/>
                        </a:rPr>
                        <a:t>Motto “veni</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vidi</a:t>
                      </a:r>
                      <a:r>
                        <a:rPr kumimoji="0" lang="en-US" sz="1400" b="0" i="0" u="none" strike="noStrike" cap="none" normalizeH="0" baseline="0">
                          <a:ln>
                            <a:noFill/>
                          </a:ln>
                          <a:solidFill>
                            <a:srgbClr val="333333"/>
                          </a:solidFill>
                          <a:effectLst/>
                          <a:latin typeface="Calibri Light"/>
                          <a:cs typeface="Times New Roman" pitchFamily="18" charset="0"/>
                        </a:rPr>
                        <a:t>, vici” </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přišel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jsem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viděl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jsem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zvítězil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jsem</a:t>
                      </a:r>
                      <a:r>
                        <a:rPr kumimoji="0" lang="en-US" sz="1400" b="0" i="0" u="none" strike="noStrike" cap="none" normalizeH="0" baseline="0" dirty="0">
                          <a:ln>
                            <a:noFill/>
                          </a:ln>
                          <a:solidFill>
                            <a:srgbClr val="333333"/>
                          </a:solidFill>
                          <a:effectLst/>
                          <a:latin typeface="Calibri Light"/>
                          <a:cs typeface="Times New Roman" pitchFamily="18" charset="0"/>
                        </a:rPr>
                        <a:t>) je </a:t>
                      </a:r>
                      <a:r>
                        <a:rPr kumimoji="0" lang="en-US" sz="1400" b="0" i="0" u="none" strike="noStrike" cap="none" normalizeH="0" baseline="0" dirty="0" err="1">
                          <a:ln>
                            <a:noFill/>
                          </a:ln>
                          <a:solidFill>
                            <a:srgbClr val="333333"/>
                          </a:solidFill>
                          <a:effectLst/>
                          <a:latin typeface="Calibri Light"/>
                          <a:cs typeface="Times New Roman" pitchFamily="18" charset="0"/>
                        </a:rPr>
                        <a:t>považováno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za</a:t>
                      </a:r>
                      <a:r>
                        <a:rPr kumimoji="0" lang="en-US" sz="1400" b="0" i="0" u="none" strike="noStrike" cap="none" normalizeH="0" baseline="0" dirty="0">
                          <a:ln>
                            <a:noFill/>
                          </a:ln>
                          <a:solidFill>
                            <a:srgbClr val="333333"/>
                          </a:solidFill>
                          <a:effectLst/>
                          <a:latin typeface="Calibri Light"/>
                          <a:cs typeface="Times New Roman" pitchFamily="18" charset="0"/>
                        </a:rPr>
                        <a:t> slogan Ku-</a:t>
                      </a:r>
                      <a:r>
                        <a:rPr kumimoji="0" lang="en-US" sz="1400" b="0" i="0" u="none" strike="noStrike" cap="none" normalizeH="0" baseline="0" dirty="0" err="1">
                          <a:ln>
                            <a:noFill/>
                          </a:ln>
                          <a:solidFill>
                            <a:srgbClr val="333333"/>
                          </a:solidFill>
                          <a:effectLst/>
                          <a:latin typeface="Calibri Light"/>
                          <a:cs typeface="Times New Roman" pitchFamily="18" charset="0"/>
                        </a:rPr>
                        <a:t>klux</a:t>
                      </a:r>
                      <a:r>
                        <a:rPr kumimoji="0" lang="en-US" sz="1400" b="0" i="0" u="none" strike="noStrike" cap="none" normalizeH="0" baseline="0" dirty="0">
                          <a:ln>
                            <a:noFill/>
                          </a:ln>
                          <a:solidFill>
                            <a:srgbClr val="333333"/>
                          </a:solidFill>
                          <a:effectLst/>
                          <a:latin typeface="Calibri Light"/>
                          <a:cs typeface="Times New Roman" pitchFamily="18" charset="0"/>
                        </a:rPr>
                        <a:t>-</a:t>
                      </a:r>
                      <a:r>
                        <a:rPr kumimoji="0" lang="en-US" sz="1400" b="0" i="0" u="none" strike="noStrike" cap="none" normalizeH="0" baseline="0" dirty="0" err="1">
                          <a:ln>
                            <a:noFill/>
                          </a:ln>
                          <a:solidFill>
                            <a:srgbClr val="333333"/>
                          </a:solidFill>
                          <a:effectLst/>
                          <a:latin typeface="Calibri Light"/>
                          <a:cs typeface="Times New Roman" pitchFamily="18" charset="0"/>
                        </a:rPr>
                        <a:t>klanu</a:t>
                      </a:r>
                      <a:endParaRPr kumimoji="0" lang="en-US" sz="14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cs typeface="Times New Roman" pitchFamily="18" charset="0"/>
                        </a:rPr>
                        <a:t>Proti</a:t>
                      </a:r>
                      <a:r>
                        <a:rPr kumimoji="0" lang="en-US" sz="1400" b="1" i="0" u="none" strike="noStrike" cap="none" normalizeH="0" baseline="0" dirty="0">
                          <a:ln>
                            <a:noFill/>
                          </a:ln>
                          <a:solidFill>
                            <a:srgbClr val="333333"/>
                          </a:solidFill>
                          <a:effectLst/>
                          <a:latin typeface="Calibri Light"/>
                          <a:cs typeface="Times New Roman" pitchFamily="18" charset="0"/>
                        </a:rPr>
                        <a: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a:t>
                      </a:r>
                      <a:r>
                        <a:rPr kumimoji="0" lang="en-US" sz="1400" b="0" i="0" u="none" strike="noStrike" cap="none" normalizeH="0" baseline="0" dirty="0" err="1">
                          <a:ln>
                            <a:noFill/>
                          </a:ln>
                          <a:solidFill>
                            <a:srgbClr val="333333"/>
                          </a:solidFill>
                          <a:effectLst/>
                          <a:latin typeface="Calibri Light"/>
                          <a:cs typeface="Times New Roman" pitchFamily="18" charset="0"/>
                        </a:rPr>
                        <a:t>bylo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založeno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Philippem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Morrisem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Angličanem</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který</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neměl</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žádné</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vazby</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na</a:t>
                      </a:r>
                      <a:r>
                        <a:rPr kumimoji="0" lang="en-US" sz="1400" b="0" i="0" u="none" strike="noStrike" cap="none" normalizeH="0" baseline="0" dirty="0">
                          <a:ln>
                            <a:noFill/>
                          </a:ln>
                          <a:solidFill>
                            <a:srgbClr val="333333"/>
                          </a:solidFill>
                          <a:effectLst/>
                          <a:latin typeface="Calibri Light"/>
                          <a:cs typeface="Times New Roman" pitchFamily="18" charset="0"/>
                        </a:rPr>
                        <a:t> KKK</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Marlboro </a:t>
                      </a:r>
                      <a:r>
                        <a:rPr kumimoji="0" lang="en-US" sz="1400" b="0" i="0" u="none" strike="noStrike" cap="none" normalizeH="0" baseline="0" dirty="0" err="1">
                          <a:ln>
                            <a:noFill/>
                          </a:ln>
                          <a:solidFill>
                            <a:srgbClr val="333333"/>
                          </a:solidFill>
                          <a:effectLst/>
                          <a:latin typeface="Calibri Light"/>
                          <a:cs typeface="Times New Roman" pitchFamily="18" charset="0"/>
                        </a:rPr>
                        <a:t>bylo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pojmenováno</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podle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ulice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kde</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stála</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Londýnská</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továrna</a:t>
                      </a:r>
                      <a:r>
                        <a:rPr kumimoji="0" lang="en-US" sz="1400" b="0" i="0" u="none" strike="noStrike" cap="none" normalizeH="0" baseline="0" dirty="0">
                          <a:ln>
                            <a:noFill/>
                          </a:ln>
                          <a:solidFill>
                            <a:srgbClr val="333333"/>
                          </a:solidFill>
                          <a:effectLst/>
                          <a:latin typeface="Calibri Light"/>
                          <a:cs typeface="Times New Roman" pitchFamily="18" charset="0"/>
                        </a:rPr>
                        <a:t>: Marlborough street</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cs typeface="Times New Roman" pitchFamily="18" charset="0"/>
                        </a:rPr>
                        <a:t>Motto </a:t>
                      </a:r>
                      <a:r>
                        <a:rPr kumimoji="0" lang="en-US" sz="1400" b="0" i="0" u="none" strike="noStrike" cap="none" normalizeH="0" baseline="0" dirty="0" err="1">
                          <a:ln>
                            <a:noFill/>
                          </a:ln>
                          <a:solidFill>
                            <a:srgbClr val="333333"/>
                          </a:solidFill>
                          <a:effectLst/>
                          <a:latin typeface="Calibri Light"/>
                          <a:cs typeface="Times New Roman" pitchFamily="18" charset="0"/>
                        </a:rPr>
                        <a:t>nemá</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žádnou</a:t>
                      </a:r>
                      <a:r>
                        <a:rPr kumimoji="0" lang="en-US" sz="1400" b="0" i="0" u="none" strike="noStrike" cap="none" normalizeH="0" baseline="0" dirty="0">
                          <a:ln>
                            <a:noFill/>
                          </a:ln>
                          <a:solidFill>
                            <a:srgbClr val="333333"/>
                          </a:solidFill>
                          <a:effectLst/>
                          <a:latin typeface="Calibri Light"/>
                          <a:cs typeface="Times New Roman" pitchFamily="18" charset="0"/>
                        </a:rPr>
                        <a:t> </a:t>
                      </a:r>
                      <a:r>
                        <a:rPr kumimoji="0" lang="en-US" sz="1400" b="0" i="0" u="none" strike="noStrike" cap="none" normalizeH="0" baseline="0" dirty="0" err="1">
                          <a:ln>
                            <a:noFill/>
                          </a:ln>
                          <a:solidFill>
                            <a:srgbClr val="333333"/>
                          </a:solidFill>
                          <a:effectLst/>
                          <a:latin typeface="Calibri Light"/>
                          <a:cs typeface="Times New Roman" pitchFamily="18" charset="0"/>
                        </a:rPr>
                        <a:t>spojitost</a:t>
                      </a:r>
                      <a:r>
                        <a:rPr kumimoji="0" lang="en-US" sz="1400" b="0" i="0" u="none" strike="noStrike" cap="none" normalizeH="0" baseline="0" dirty="0">
                          <a:ln>
                            <a:noFill/>
                          </a:ln>
                          <a:solidFill>
                            <a:srgbClr val="333333"/>
                          </a:solidFill>
                          <a:effectLst/>
                          <a:latin typeface="Calibri Light"/>
                          <a:cs typeface="Times New Roman" pitchFamily="18" charset="0"/>
                        </a:rPr>
                        <a:t> s KKK</a:t>
                      </a:r>
                      <a:endParaRPr kumimoji="0" lang="de-DE" sz="14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jew?</a:t>
            </a:r>
            <a:endParaRPr lang="en-US" altLang="de-DE" sz="1800" b="0" dirty="0">
              <a:latin typeface="Calibri Light"/>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solidFill>
                  <a:srgbClr val="333333"/>
                </a:solidFill>
                <a:latin typeface="Calibri Light"/>
              </a:rPr>
              <a:t>Vlastní</a:t>
            </a:r>
            <a:r>
              <a:rPr lang="en-US" altLang="de-DE" sz="2000" b="0" dirty="0">
                <a:solidFill>
                  <a:srgbClr val="333333"/>
                </a:solidFill>
                <a:latin typeface="Calibri Light"/>
              </a:rPr>
              <a:t> </a:t>
            </a:r>
            <a:r>
              <a:rPr lang="en-US" altLang="de-DE" sz="2000" b="0" dirty="0" err="1">
                <a:solidFill>
                  <a:srgbClr val="333333"/>
                </a:solidFill>
                <a:latin typeface="Calibri Light"/>
              </a:rPr>
              <a:t>značku</a:t>
            </a:r>
            <a:r>
              <a:rPr lang="en-US" altLang="de-DE" sz="2000" b="0" dirty="0">
                <a:solidFill>
                  <a:srgbClr val="333333"/>
                </a:solidFill>
                <a:latin typeface="Calibri Light"/>
              </a:rPr>
              <a:t> Marlboro Ku-</a:t>
            </a:r>
            <a:r>
              <a:rPr lang="en-US" altLang="de-DE" sz="2000" b="0" dirty="0" err="1">
                <a:solidFill>
                  <a:srgbClr val="333333"/>
                </a:solidFill>
                <a:latin typeface="Calibri Light"/>
              </a:rPr>
              <a:t>klux</a:t>
            </a:r>
            <a:r>
              <a:rPr lang="en-US" altLang="de-DE" sz="2000" b="0" dirty="0">
                <a:solidFill>
                  <a:srgbClr val="333333"/>
                </a:solidFill>
                <a:latin typeface="Calibri Light"/>
              </a:rPr>
              <a:t>-</a:t>
            </a:r>
            <a:r>
              <a:rPr lang="en-US" altLang="de-DE" sz="2000" b="0" dirty="0" err="1">
                <a:solidFill>
                  <a:srgbClr val="333333"/>
                </a:solidFill>
                <a:latin typeface="Calibri Light"/>
              </a:rPr>
              <a:t>klan</a:t>
            </a:r>
            <a:r>
              <a:rPr lang="en-US" altLang="de-DE" sz="2000" b="0" dirty="0">
                <a:solidFill>
                  <a:srgbClr val="333333"/>
                </a:solidFill>
                <a:latin typeface="Calibri Light"/>
              </a:rPr>
              <a:t>?</a:t>
            </a:r>
            <a:endParaRPr lang="de-DE" altLang="de-DE" sz="200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050D728-D2D1-464F-9B07-3AEF2D5C1DED}" type="slidenum">
              <a:rPr lang="de-DE" altLang="de-DE" smtClean="0"/>
              <a:pPr/>
              <a:t>12</a:t>
            </a:fld>
            <a:endParaRPr lang="de-DE" altLang="de-DE"/>
          </a:p>
        </p:txBody>
      </p:sp>
    </p:spTree>
    <p:extLst>
      <p:ext uri="{BB962C8B-B14F-4D97-AF65-F5344CB8AC3E}">
        <p14:creationId xmlns:p14="http://schemas.microsoft.com/office/powerpoint/2010/main" val="3157049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NE!</a:t>
            </a:r>
            <a:endParaRPr lang="en-US" altLang="de-DE" sz="2400" dirty="0">
              <a:latin typeface="Calibri Light"/>
            </a:endParaRP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400" b="0" dirty="0" err="1">
                <a:solidFill>
                  <a:srgbClr val="333333"/>
                </a:solidFill>
                <a:latin typeface="Calibri Light"/>
              </a:rPr>
              <a:t>Vlastní</a:t>
            </a:r>
            <a:r>
              <a:rPr lang="en-US" altLang="de-DE" sz="2400" b="0" dirty="0">
                <a:solidFill>
                  <a:srgbClr val="333333"/>
                </a:solidFill>
                <a:latin typeface="Calibri Light"/>
              </a:rPr>
              <a:t> </a:t>
            </a:r>
            <a:r>
              <a:rPr lang="en-US" altLang="de-DE" sz="2400" b="0" dirty="0" err="1">
                <a:solidFill>
                  <a:srgbClr val="333333"/>
                </a:solidFill>
                <a:latin typeface="Calibri Light"/>
              </a:rPr>
              <a:t>značku</a:t>
            </a:r>
            <a:r>
              <a:rPr lang="en-US" altLang="de-DE" sz="2400" b="0" dirty="0">
                <a:solidFill>
                  <a:srgbClr val="333333"/>
                </a:solidFill>
                <a:latin typeface="Calibri Light"/>
              </a:rPr>
              <a:t> Marlboro Ku Klux Klan?</a:t>
            </a:r>
          </a:p>
        </p:txBody>
      </p:sp>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11" name="Slide Number Placeholder 10"/>
          <p:cNvSpPr>
            <a:spLocks noGrp="1"/>
          </p:cNvSpPr>
          <p:nvPr>
            <p:ph type="sldNum" sz="quarter" idx="12"/>
          </p:nvPr>
        </p:nvSpPr>
        <p:spPr/>
        <p:txBody>
          <a:bodyPr/>
          <a:lstStyle/>
          <a:p>
            <a:fld id="{3050D728-D2D1-464F-9B07-3AEF2D5C1DE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Jsou často daleko více vzrušující než je skutečnost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Jsou založeny tvrzeních, která se těžko ověřují nebo dokazují </a:t>
            </a:r>
            <a:r>
              <a:rPr lang="en-US" altLang="de-DE" sz="2400" dirty="0">
                <a:solidFill>
                  <a:srgbClr val="333333"/>
                </a:solidFill>
              </a:rPr>
              <a:t>(</a:t>
            </a:r>
            <a:r>
              <a:rPr lang="cs-CZ" altLang="de-DE" sz="2400" dirty="0">
                <a:solidFill>
                  <a:srgbClr val="333333"/>
                </a:solidFill>
              </a:rPr>
              <a:t>například že </a:t>
            </a:r>
            <a:r>
              <a:rPr lang="cs-CZ" altLang="de-DE" sz="2400">
                <a:solidFill>
                  <a:srgbClr val="333333"/>
                </a:solidFill>
              </a:rPr>
              <a:t>heslo “veni</a:t>
            </a:r>
            <a:r>
              <a:rPr lang="cs-CZ" altLang="de-DE" sz="2400" dirty="0">
                <a:solidFill>
                  <a:srgbClr val="333333"/>
                </a:solidFill>
              </a:rPr>
              <a:t>, vidi</a:t>
            </a:r>
            <a:r>
              <a:rPr lang="cs-CZ" altLang="de-DE" sz="2400">
                <a:solidFill>
                  <a:srgbClr val="333333"/>
                </a:solidFill>
              </a:rPr>
              <a:t>, vici” </a:t>
            </a:r>
            <a:r>
              <a:rPr lang="cs-CZ" altLang="de-DE" sz="2400" dirty="0">
                <a:solidFill>
                  <a:srgbClr val="333333"/>
                </a:solidFill>
              </a:rPr>
              <a:t>je slogan Ku-klux-klanu, což je nesmysl</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 že v písmenech ve slově Marlboro lze po přeskládání najít různé významy, např</a:t>
            </a:r>
            <a:r>
              <a:rPr lang="cs-CZ" altLang="de-DE" sz="2400">
                <a:solidFill>
                  <a:srgbClr val="333333"/>
                </a:solidFill>
              </a:rPr>
              <a:t>. “Roma” </a:t>
            </a:r>
            <a:r>
              <a:rPr lang="cs-CZ" altLang="de-DE" sz="2400" dirty="0">
                <a:solidFill>
                  <a:srgbClr val="333333"/>
                </a:solidFill>
              </a:rPr>
              <a:t>= Řím </a:t>
            </a:r>
            <a:r>
              <a:rPr lang="cs-CZ" altLang="de-DE" sz="2400">
                <a:solidFill>
                  <a:srgbClr val="333333"/>
                </a:solidFill>
              </a:rPr>
              <a:t>nebo “labor” </a:t>
            </a:r>
            <a:r>
              <a:rPr lang="cs-CZ" altLang="de-DE" sz="2400" dirty="0">
                <a:solidFill>
                  <a:srgbClr val="333333"/>
                </a:solidFill>
              </a:rPr>
              <a:t>= práce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Historky se někdy opírají o fakta vytržená z kontextu. Význam těchto podrobností je také silně přeháněn </a:t>
            </a:r>
            <a:r>
              <a:rPr lang="en-US" altLang="de-DE" sz="2400" dirty="0">
                <a:solidFill>
                  <a:srgbClr val="333333"/>
                </a:solidFill>
              </a:rPr>
              <a:t>(</a:t>
            </a:r>
            <a:r>
              <a:rPr lang="cs-CZ" altLang="de-DE" sz="2400" dirty="0">
                <a:solidFill>
                  <a:srgbClr val="333333"/>
                </a:solidFill>
              </a:rPr>
              <a:t>na první pohled sice červená K vypadají působivě, ale vůbec nic nedokazují</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Existuje řada příkladů z historie, že příslušníci menšiny nebo postižení jedinci byli falešně obviněni, že způsobili náhodné katastrofické události. </a:t>
            </a:r>
            <a:r>
              <a:rPr lang="cs-CZ" altLang="de-DE" sz="2400" dirty="0">
                <a:solidFill>
                  <a:srgbClr val="333333"/>
                </a:solidFill>
              </a:rPr>
              <a:t>Například ve středověku byly za špatnou úrodu často obviňovány čarodějnice nebo náboženské menšiny</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Tato jednoduchá vysvětlení zmírňovala u lidí napětí a strach a poskytovala jim falešnou iluzi, že mají věci pod kontrolou.</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trpící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se rozhodují na základě nedostatečných informací</a:t>
            </a:r>
            <a:r>
              <a:rPr lang="en-US" altLang="de-DE" sz="2400" dirty="0">
                <a:solidFill>
                  <a:srgbClr val="333333"/>
                </a:solidFill>
              </a:rPr>
              <a:t>. </a:t>
            </a:r>
            <a:r>
              <a:rPr lang="cs-CZ" altLang="de-DE" sz="2400" dirty="0">
                <a:solidFill>
                  <a:srgbClr val="333333"/>
                </a:solidFill>
              </a:rPr>
              <a:t>Tento způsob rozhodování může snadno vést omylům. Proto je lepší rozhodovat se tak, že vezmeme v úvahu všechny dostupné </a:t>
            </a:r>
            <a:r>
              <a:rPr lang="cs-CZ" altLang="de-DE" sz="2400">
                <a:solidFill>
                  <a:srgbClr val="333333"/>
                </a:solidFill>
              </a:rPr>
              <a:t>informace.</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trpící psychózou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se rozhodují na základě nedostatečných informací</a:t>
            </a:r>
            <a:r>
              <a:rPr lang="en-US" altLang="de-DE" sz="2400" dirty="0">
                <a:solidFill>
                  <a:srgbClr val="333333"/>
                </a:solidFill>
              </a:rPr>
              <a:t>. </a:t>
            </a:r>
            <a:r>
              <a:rPr lang="cs-CZ" altLang="de-DE" sz="2400" dirty="0">
                <a:solidFill>
                  <a:srgbClr val="333333"/>
                </a:solidFill>
              </a:rPr>
              <a:t>Tento způsob rozhodování může snadno vést omylům. Proto je lepší rozhodovat se tak, že vezmeme v úvahu všechny dostupné informace.</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Vnímání reality je u mnoha </a:t>
            </a:r>
            <a:r>
              <a:rPr lang="de-DE" altLang="de-DE" sz="2400" dirty="0">
                <a:solidFill>
                  <a:srgbClr val="333333"/>
                </a:solidFill>
              </a:rPr>
              <a:t>(</a:t>
            </a:r>
            <a:r>
              <a:rPr lang="cs-CZ" altLang="de-DE" sz="2400" dirty="0">
                <a:solidFill>
                  <a:srgbClr val="333333"/>
                </a:solidFill>
              </a:rPr>
              <a:t>ale ne u všech</a:t>
            </a:r>
            <a:r>
              <a:rPr lang="de-DE" altLang="de-DE" sz="2400" dirty="0">
                <a:solidFill>
                  <a:srgbClr val="333333"/>
                </a:solidFill>
              </a:rPr>
              <a:t>!) </a:t>
            </a:r>
            <a:r>
              <a:rPr lang="cs-CZ" altLang="de-DE" sz="2400" dirty="0">
                <a:solidFill>
                  <a:srgbClr val="333333"/>
                </a:solidFill>
              </a:rPr>
              <a:t>lidí trpících psychózou narušeno</a:t>
            </a:r>
            <a:r>
              <a:rPr lang="de-DE" altLang="de-DE" sz="2400" dirty="0">
                <a:solidFill>
                  <a:srgbClr val="333333"/>
                </a:solidFill>
              </a:rPr>
              <a:t>. </a:t>
            </a:r>
            <a:r>
              <a:rPr lang="cs-CZ" altLang="de-DE" sz="2400" dirty="0">
                <a:solidFill>
                  <a:srgbClr val="333333"/>
                </a:solidFill>
              </a:rPr>
              <a:t>Proto mnohou dospět k takovým interpretacím, které většina ostatních lidí považuje za nepravděpodobná či nesmyslná</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18</a:t>
            </a:fld>
            <a:endParaRPr lang="de-DE" altLang="de-DE"/>
          </a:p>
        </p:txBody>
      </p:sp>
    </p:spTree>
    <p:extLst>
      <p:ext uri="{BB962C8B-B14F-4D97-AF65-F5344CB8AC3E}">
        <p14:creationId xmlns:p14="http://schemas.microsoft.com/office/powerpoint/2010/main" val="807249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během psychózy mohou vést unáhlené závěry k nesprávnému vysvětlení událostí</a:t>
            </a:r>
          </a:p>
        </p:txBody>
      </p:sp>
      <p:sp>
        <p:nvSpPr>
          <p:cNvPr id="52250" name="Rechteck 1"/>
          <p:cNvSpPr>
            <a:spLocks noChangeArrowheads="1"/>
          </p:cNvSpPr>
          <p:nvPr/>
        </p:nvSpPr>
        <p:spPr bwMode="auto">
          <a:xfrm>
            <a:off x="408955" y="587727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cs-CZ" altLang="de-DE" sz="2000" b="0" dirty="0">
                <a:solidFill>
                  <a:srgbClr val="004992"/>
                </a:solidFill>
                <a:latin typeface="+mn-lt"/>
                <a:cs typeface="+mn-cs"/>
              </a:rPr>
              <a:t>Může někdo z vás krátce uvést nějakou vlastní podobnou zkušenost</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4247634890"/>
              </p:ext>
            </p:extLst>
          </p:nvPr>
        </p:nvGraphicFramePr>
        <p:xfrm>
          <a:off x="409575" y="2203704"/>
          <a:ext cx="11339514" cy="3383280"/>
        </p:xfrm>
        <a:graphic>
          <a:graphicData uri="http://schemas.openxmlformats.org/drawingml/2006/table">
            <a:tbl>
              <a:tblPr firstRow="1" bandRow="1">
                <a:tableStyleId>{21E4AEA4-8DFA-4A89-87EB-49C32662AFE0}</a:tableStyleId>
              </a:tblPr>
              <a:tblGrid>
                <a:gridCol w="3383756">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gridCol w="406732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Událost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Vysvětlení během psychózy</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Jiná možná vysvětlení</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Datum vašeho propuštění bylo o několik dnů uspíšeno.</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Jste přesvědčeni, že se lékaři vzdali naděje na vaše uzdravení.</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Nečekaně</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uvolnilo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místo</a:t>
                      </a:r>
                      <a:r>
                        <a:rPr kumimoji="0" lang="en-US" sz="2000" b="0" i="0" u="none" strike="noStrike" cap="none" normalizeH="0" baseline="0" dirty="0">
                          <a:ln>
                            <a:noFill/>
                          </a:ln>
                          <a:solidFill>
                            <a:srgbClr val="333333"/>
                          </a:solidFill>
                          <a:effectLst/>
                          <a:latin typeface="Calibri Light"/>
                          <a:cs typeface="Times New Roman" pitchFamily="18" charset="0"/>
                        </a:rPr>
                        <a:t> v </a:t>
                      </a:r>
                      <a:r>
                        <a:rPr kumimoji="0" lang="en-US" sz="2000" b="0" i="0" u="none" strike="noStrike" cap="none" normalizeH="0" baseline="0" dirty="0" err="1">
                          <a:ln>
                            <a:noFill/>
                          </a:ln>
                          <a:solidFill>
                            <a:srgbClr val="333333"/>
                          </a:solidFill>
                          <a:effectLst/>
                          <a:latin typeface="Calibri Light"/>
                          <a:cs typeface="Times New Roman" pitchFamily="18" charset="0"/>
                        </a:rPr>
                        <a:t>domově</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sociální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péče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které</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čekali</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Neustále se vám omílá v hlavě myšlenka “Nestojíš za nic”.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Jste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přesvědčeni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že</a:t>
                      </a:r>
                      <a:r>
                        <a:rPr kumimoji="0" lang="en-US" sz="2000" b="0" i="0" u="none" strike="noStrike" cap="none" normalizeH="0" baseline="0" dirty="0">
                          <a:ln>
                            <a:noFill/>
                          </a:ln>
                          <a:solidFill>
                            <a:srgbClr val="333333"/>
                          </a:solidFill>
                          <a:effectLst/>
                          <a:latin typeface="Calibri Light"/>
                          <a:cs typeface="Times New Roman" pitchFamily="18" charset="0"/>
                        </a:rPr>
                        <a:t> je to </a:t>
                      </a:r>
                      <a:r>
                        <a:rPr kumimoji="0" lang="en-US" sz="2000" b="0" i="0" u="none" strike="noStrike" cap="none" normalizeH="0" baseline="0" dirty="0" err="1">
                          <a:ln>
                            <a:noFill/>
                          </a:ln>
                          <a:solidFill>
                            <a:srgbClr val="333333"/>
                          </a:solidFill>
                          <a:effectLst/>
                          <a:latin typeface="Calibri Light"/>
                          <a:cs typeface="Times New Roman" pitchFamily="18" charset="0"/>
                        </a:rPr>
                        <a:t>způsobeno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televizní</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anténou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střeše</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Většinu lidí čas od času napadají myšlenky, které jsou pro ně urážlivé.</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Terapeut řekl slovo, které jste právě chtěl sám použít.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Jste přesvědčeni, že vám terapeut dokáže číst vaše myšlenky.</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Toto </a:t>
                      </a:r>
                      <a:r>
                        <a:rPr kumimoji="0" lang="en-US" sz="2000" b="0" i="0" u="none" strike="noStrike" cap="none" normalizeH="0" baseline="0" dirty="0" err="1">
                          <a:ln>
                            <a:noFill/>
                          </a:ln>
                          <a:solidFill>
                            <a:srgbClr val="333333"/>
                          </a:solidFill>
                          <a:effectLst/>
                          <a:latin typeface="Calibri Light"/>
                          <a:cs typeface="Times New Roman" pitchFamily="18" charset="0"/>
                        </a:rPr>
                        <a:t>slovo</a:t>
                      </a:r>
                      <a:r>
                        <a:rPr kumimoji="0" lang="en-US" sz="2000" b="0" i="0" u="none" strike="noStrike" cap="none" normalizeH="0" baseline="0" dirty="0">
                          <a:ln>
                            <a:noFill/>
                          </a:ln>
                          <a:solidFill>
                            <a:srgbClr val="333333"/>
                          </a:solidFill>
                          <a:effectLst/>
                          <a:latin typeface="Calibri Light"/>
                          <a:cs typeface="Times New Roman" pitchFamily="18" charset="0"/>
                        </a:rPr>
                        <a:t> je </a:t>
                      </a:r>
                      <a:r>
                        <a:rPr kumimoji="0" lang="en-US" sz="2000" b="0" i="0" u="none" strike="noStrike" cap="none" normalizeH="0" baseline="0" dirty="0" err="1">
                          <a:ln>
                            <a:noFill/>
                          </a:ln>
                          <a:solidFill>
                            <a:srgbClr val="333333"/>
                          </a:solidFill>
                          <a:effectLst/>
                          <a:latin typeface="Calibri Light"/>
                          <a:cs typeface="Times New Roman" pitchFamily="18" charset="0"/>
                        </a:rPr>
                        <a:t>běžné</a:t>
                      </a:r>
                      <a:r>
                        <a:rPr kumimoji="0" lang="en-US" sz="2000" b="0" i="0" u="none" strike="noStrike" cap="none" normalizeH="0" baseline="0" dirty="0">
                          <a:ln>
                            <a:noFill/>
                          </a:ln>
                          <a:solidFill>
                            <a:srgbClr val="333333"/>
                          </a:solidFill>
                          <a:effectLst/>
                          <a:latin typeface="Calibri Light"/>
                          <a:cs typeface="Times New Roman" pitchFamily="18" charset="0"/>
                        </a:rPr>
                        <a:t> a </a:t>
                      </a:r>
                      <a:r>
                        <a:rPr kumimoji="0" lang="en-US" sz="2000" b="0" i="0" u="none" strike="noStrike" cap="none" normalizeH="0" baseline="0" dirty="0" err="1">
                          <a:ln>
                            <a:noFill/>
                          </a:ln>
                          <a:solidFill>
                            <a:srgbClr val="333333"/>
                          </a:solidFill>
                          <a:effectLst/>
                          <a:latin typeface="Calibri Light"/>
                          <a:cs typeface="Times New Roman" pitchFamily="18" charset="0"/>
                        </a:rPr>
                        <a:t>používá</a:t>
                      </a:r>
                      <a:r>
                        <a:rPr kumimoji="0" lang="en-US" sz="2000" b="0" i="0" u="none" strike="noStrike" cap="none" normalizeH="0" baseline="0" dirty="0">
                          <a:ln>
                            <a:noFill/>
                          </a:ln>
                          <a:solidFill>
                            <a:srgbClr val="333333"/>
                          </a:solidFill>
                          <a:effectLst/>
                          <a:latin typeface="Calibri Light"/>
                          <a:cs typeface="Times New Roman" pitchFamily="18" charset="0"/>
                        </a:rPr>
                        <a:t> se v </a:t>
                      </a:r>
                      <a:r>
                        <a:rPr kumimoji="0" lang="en-US" sz="2000" b="0" i="0" u="none" strike="noStrike" cap="none" normalizeH="0" baseline="0" dirty="0" err="1">
                          <a:ln>
                            <a:noFill/>
                          </a:ln>
                          <a:solidFill>
                            <a:srgbClr val="333333"/>
                          </a:solidFill>
                          <a:effectLst/>
                          <a:latin typeface="Calibri Light"/>
                          <a:cs typeface="Times New Roman" pitchFamily="18" charset="0"/>
                        </a:rPr>
                        <a:t>řeči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často</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050D728-D2D1-464F-9B07-3AEF2D5C1DE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333333"/>
                </a:solidFill>
              </a:rPr>
              <a:t>Proberte </a:t>
            </a:r>
            <a:r>
              <a:rPr lang="en-US" altLang="de-DE" sz="2400" i="1" dirty="0">
                <a:solidFill>
                  <a:srgbClr val="004992"/>
                </a:solidFill>
              </a:rPr>
              <a:t>pro </a:t>
            </a:r>
            <a:r>
              <a:rPr lang="en-US" altLang="de-DE" sz="2400" dirty="0">
                <a:solidFill>
                  <a:srgbClr val="004992"/>
                </a:solidFill>
              </a:rPr>
              <a:t>a </a:t>
            </a:r>
            <a:r>
              <a:rPr lang="cs-CZ" altLang="de-DE" sz="2400" i="1" dirty="0">
                <a:solidFill>
                  <a:srgbClr val="004992"/>
                </a:solidFill>
              </a:rPr>
              <a:t>proti</a:t>
            </a:r>
            <a:r>
              <a:rPr lang="en-US" altLang="de-DE" sz="2400" dirty="0">
                <a:solidFill>
                  <a:srgbClr val="333333"/>
                </a:solidFill>
              </a:rPr>
              <a:t> </a:t>
            </a:r>
            <a:r>
              <a:rPr lang="cs-CZ" altLang="de-DE" sz="2400" dirty="0">
                <a:solidFill>
                  <a:srgbClr val="333333"/>
                </a:solidFill>
              </a:rPr>
              <a:t>každé z uvedených </a:t>
            </a:r>
            <a:r>
              <a:rPr lang="cs-CZ" altLang="de-DE" sz="2400">
                <a:solidFill>
                  <a:srgbClr val="333333"/>
                </a:solidFill>
              </a:rPr>
              <a:t>možností</a:t>
            </a:r>
            <a:r>
              <a:rPr lang="en-US"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21</a:t>
            </a:fld>
            <a:endParaRPr lang="de-DE" altLang="de-DE"/>
          </a:p>
        </p:txBody>
      </p:sp>
    </p:spTree>
    <p:extLst>
      <p:ext uri="{BB962C8B-B14F-4D97-AF65-F5344CB8AC3E}">
        <p14:creationId xmlns:p14="http://schemas.microsoft.com/office/powerpoint/2010/main" val="3312827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333333"/>
                </a:solidFill>
              </a:rPr>
              <a:t>Proberte </a:t>
            </a:r>
            <a:r>
              <a:rPr lang="en-US" altLang="de-DE" sz="2400" i="1" dirty="0">
                <a:solidFill>
                  <a:srgbClr val="004992"/>
                </a:solidFill>
              </a:rPr>
              <a:t>pro </a:t>
            </a:r>
            <a:r>
              <a:rPr lang="en-US" altLang="de-DE" sz="2400" dirty="0">
                <a:solidFill>
                  <a:srgbClr val="004992"/>
                </a:solidFill>
              </a:rPr>
              <a:t>a </a:t>
            </a:r>
            <a:r>
              <a:rPr lang="cs-CZ" altLang="de-DE" sz="2400" i="1" dirty="0">
                <a:solidFill>
                  <a:srgbClr val="004992"/>
                </a:solidFill>
              </a:rPr>
              <a:t>proti</a:t>
            </a:r>
            <a:r>
              <a:rPr lang="en-US" altLang="de-DE" sz="2400" dirty="0">
                <a:solidFill>
                  <a:srgbClr val="333333"/>
                </a:solidFill>
              </a:rPr>
              <a:t> </a:t>
            </a:r>
            <a:r>
              <a:rPr lang="cs-CZ" altLang="de-DE" sz="2400" dirty="0">
                <a:solidFill>
                  <a:srgbClr val="333333"/>
                </a:solidFill>
              </a:rPr>
              <a:t>každé z uvedených možností</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Prosím</a:t>
            </a:r>
            <a:r>
              <a:rPr lang="en-US" altLang="de-DE" sz="2400" dirty="0">
                <a:solidFill>
                  <a:srgbClr val="333333"/>
                </a:solidFill>
              </a:rPr>
              <a:t> </a:t>
            </a:r>
            <a:r>
              <a:rPr lang="en-US" altLang="de-DE" sz="2400" dirty="0" err="1">
                <a:solidFill>
                  <a:srgbClr val="333333"/>
                </a:solidFill>
              </a:rPr>
              <a:t>uveďte</a:t>
            </a:r>
            <a:r>
              <a:rPr lang="en-US" altLang="de-DE" sz="2400" dirty="0">
                <a:solidFill>
                  <a:srgbClr val="333333"/>
                </a:solidFill>
              </a:rPr>
              <a:t> </a:t>
            </a:r>
            <a:r>
              <a:rPr lang="en-US" altLang="de-DE" sz="2400" dirty="0" err="1">
                <a:solidFill>
                  <a:srgbClr val="333333"/>
                </a:solidFill>
              </a:rPr>
              <a:t>také</a:t>
            </a:r>
            <a:r>
              <a:rPr lang="en-US" altLang="de-DE" sz="2400" dirty="0">
                <a:solidFill>
                  <a:srgbClr val="333333"/>
                </a:solidFill>
              </a:rPr>
              <a:t>, </a:t>
            </a:r>
            <a:r>
              <a:rPr lang="en-US" altLang="de-DE" sz="2400" dirty="0" err="1">
                <a:solidFill>
                  <a:srgbClr val="333333"/>
                </a:solidFill>
              </a:rPr>
              <a:t>nakolik</a:t>
            </a:r>
            <a:r>
              <a:rPr lang="en-US" altLang="de-DE" sz="2400" dirty="0">
                <a:solidFill>
                  <a:srgbClr val="333333"/>
                </a:solidFill>
              </a:rPr>
              <a:t> </a:t>
            </a:r>
            <a:r>
              <a:rPr lang="en-US" altLang="de-DE" sz="2400" dirty="0" err="1">
                <a:solidFill>
                  <a:srgbClr val="333333"/>
                </a:solidFill>
              </a:rPr>
              <a:t>jste</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tím</a:t>
            </a:r>
            <a:r>
              <a:rPr lang="en-US" altLang="de-DE" sz="2400" dirty="0">
                <a:solidFill>
                  <a:srgbClr val="333333"/>
                </a:solidFill>
              </a:rPr>
              <a:t> </a:t>
            </a:r>
            <a:r>
              <a:rPr lang="en-US" altLang="de-DE" sz="2400" err="1">
                <a:solidFill>
                  <a:srgbClr val="333333"/>
                </a:solidFill>
              </a:rPr>
              <a:t>jistí</a:t>
            </a:r>
            <a:r>
              <a:rPr lang="en-US"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22</a:t>
            </a:fld>
            <a:endParaRPr lang="de-DE" altLang="de-DE"/>
          </a:p>
        </p:txBody>
      </p:sp>
    </p:spTree>
    <p:extLst>
      <p:ext uri="{BB962C8B-B14F-4D97-AF65-F5344CB8AC3E}">
        <p14:creationId xmlns:p14="http://schemas.microsoft.com/office/powerpoint/2010/main" val="3034112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Na následujících snímcích vám ukážeme různé obrazy</a:t>
            </a:r>
            <a:r>
              <a:rPr lang="en-US" altLang="de-DE" sz="2400" dirty="0">
                <a:solidFill>
                  <a:srgbClr val="333333"/>
                </a:solidFill>
              </a:rPr>
              <a:t>. </a:t>
            </a:r>
            <a:r>
              <a:rPr lang="cs-CZ" altLang="de-DE" sz="2400" dirty="0">
                <a:solidFill>
                  <a:srgbClr val="333333"/>
                </a:solidFill>
              </a:rPr>
              <a:t>Pokuste se prosím určit správný název každé malby a vyloučit ty, </a:t>
            </a:r>
            <a:r>
              <a:rPr lang="cs-CZ" altLang="de-DE" sz="2400">
                <a:solidFill>
                  <a:srgbClr val="333333"/>
                </a:solidFill>
              </a:rPr>
              <a:t>které “nesedí”.</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333333"/>
                </a:solidFill>
              </a:rPr>
              <a:t>Proberte </a:t>
            </a:r>
            <a:r>
              <a:rPr lang="en-US" altLang="de-DE" sz="2400" i="1" dirty="0">
                <a:solidFill>
                  <a:srgbClr val="004992"/>
                </a:solidFill>
              </a:rPr>
              <a:t>pro </a:t>
            </a:r>
            <a:r>
              <a:rPr lang="en-US" altLang="de-DE" sz="2400" dirty="0">
                <a:solidFill>
                  <a:srgbClr val="004992"/>
                </a:solidFill>
              </a:rPr>
              <a:t>a </a:t>
            </a:r>
            <a:r>
              <a:rPr lang="cs-CZ" altLang="de-DE" sz="2400" i="1" dirty="0">
                <a:solidFill>
                  <a:srgbClr val="004992"/>
                </a:solidFill>
              </a:rPr>
              <a:t>proti</a:t>
            </a:r>
            <a:r>
              <a:rPr lang="en-US" altLang="de-DE" sz="2400" dirty="0">
                <a:solidFill>
                  <a:srgbClr val="333333"/>
                </a:solidFill>
              </a:rPr>
              <a:t> </a:t>
            </a:r>
            <a:r>
              <a:rPr lang="cs-CZ" altLang="de-DE" sz="2400" dirty="0">
                <a:solidFill>
                  <a:srgbClr val="333333"/>
                </a:solidFill>
              </a:rPr>
              <a:t>každé z uvedených možností</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Prosím</a:t>
            </a:r>
            <a:r>
              <a:rPr lang="en-US" altLang="de-DE" sz="2400" dirty="0">
                <a:solidFill>
                  <a:srgbClr val="333333"/>
                </a:solidFill>
              </a:rPr>
              <a:t> </a:t>
            </a:r>
            <a:r>
              <a:rPr lang="en-US" altLang="de-DE" sz="2400" dirty="0" err="1">
                <a:solidFill>
                  <a:srgbClr val="333333"/>
                </a:solidFill>
              </a:rPr>
              <a:t>uveďte</a:t>
            </a:r>
            <a:r>
              <a:rPr lang="en-US" altLang="de-DE" sz="2400" dirty="0">
                <a:solidFill>
                  <a:srgbClr val="333333"/>
                </a:solidFill>
              </a:rPr>
              <a:t> </a:t>
            </a:r>
            <a:r>
              <a:rPr lang="en-US" altLang="de-DE" sz="2400" dirty="0" err="1">
                <a:solidFill>
                  <a:srgbClr val="333333"/>
                </a:solidFill>
              </a:rPr>
              <a:t>také</a:t>
            </a:r>
            <a:r>
              <a:rPr lang="en-US" altLang="de-DE" sz="2400" dirty="0">
                <a:solidFill>
                  <a:srgbClr val="333333"/>
                </a:solidFill>
              </a:rPr>
              <a:t>, </a:t>
            </a:r>
            <a:r>
              <a:rPr lang="en-US" altLang="de-DE" sz="2400" dirty="0" err="1">
                <a:solidFill>
                  <a:srgbClr val="333333"/>
                </a:solidFill>
              </a:rPr>
              <a:t>nakolik</a:t>
            </a:r>
            <a:r>
              <a:rPr lang="en-US" altLang="de-DE" sz="2400" dirty="0">
                <a:solidFill>
                  <a:srgbClr val="333333"/>
                </a:solidFill>
              </a:rPr>
              <a:t> </a:t>
            </a:r>
            <a:r>
              <a:rPr lang="en-US" altLang="de-DE" sz="2400" dirty="0" err="1">
                <a:solidFill>
                  <a:srgbClr val="333333"/>
                </a:solidFill>
              </a:rPr>
              <a:t>jste</a:t>
            </a:r>
            <a:r>
              <a:rPr lang="en-US" altLang="de-DE" sz="2400" dirty="0">
                <a:solidFill>
                  <a:srgbClr val="333333"/>
                </a:solidFill>
              </a:rPr>
              <a:t> </a:t>
            </a:r>
            <a:r>
              <a:rPr lang="en-US" altLang="de-DE" sz="2400" dirty="0" err="1">
                <a:solidFill>
                  <a:srgbClr val="333333"/>
                </a:solidFill>
              </a:rPr>
              <a:t>si</a:t>
            </a:r>
            <a:r>
              <a:rPr lang="en-US" altLang="de-DE" sz="2400" dirty="0">
                <a:solidFill>
                  <a:srgbClr val="333333"/>
                </a:solidFill>
              </a:rPr>
              <a:t> </a:t>
            </a:r>
            <a:r>
              <a:rPr lang="en-US" altLang="de-DE" sz="2400" dirty="0" err="1">
                <a:solidFill>
                  <a:srgbClr val="333333"/>
                </a:solidFill>
              </a:rPr>
              <a:t>tím</a:t>
            </a:r>
            <a:r>
              <a:rPr lang="en-US" altLang="de-DE" sz="2400" dirty="0">
                <a:solidFill>
                  <a:srgbClr val="333333"/>
                </a:solidFill>
              </a:rPr>
              <a:t> </a:t>
            </a:r>
            <a:r>
              <a:rPr lang="en-US" altLang="de-DE" sz="2400" dirty="0" err="1">
                <a:solidFill>
                  <a:srgbClr val="333333"/>
                </a:solidFill>
              </a:rPr>
              <a:t>jistí</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Zvláště si všímejte podrobností, které jasně vylučují některou z nabídnutých možností</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23</a:t>
            </a:fld>
            <a:endParaRPr lang="de-DE" altLang="de-DE"/>
          </a:p>
        </p:txBody>
      </p:sp>
    </p:spTree>
    <p:extLst>
      <p:ext uri="{BB962C8B-B14F-4D97-AF65-F5344CB8AC3E}">
        <p14:creationId xmlns:p14="http://schemas.microsoft.com/office/powerpoint/2010/main" val="261811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Přiznání k nevěře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Nabídka k sňatku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Oznámení úmrtí blízkého příbuzného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Prodavač květin</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7"/>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Přiznání k nevěře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Nabídka k sňatku</a:t>
            </a:r>
            <a:br>
              <a:rPr lang="cs-CZ" altLang="de-DE" sz="2400" b="0" dirty="0">
                <a:solidFill>
                  <a:srgbClr val="004992"/>
                </a:solidFill>
                <a:latin typeface="+mn-lt"/>
                <a:cs typeface="+mn-cs"/>
              </a:rPr>
            </a:br>
            <a:r>
              <a:rPr lang="cs-CZ" altLang="de-DE" sz="1800" b="0" dirty="0">
                <a:solidFill>
                  <a:srgbClr val="004992"/>
                </a:solidFill>
                <a:latin typeface="+mn-lt"/>
                <a:cs typeface="+mn-cs"/>
              </a:rPr>
              <a:t>(Karl Zewy</a:t>
            </a:r>
            <a:r>
              <a:rPr lang="de-DE" altLang="de-DE" sz="1800" b="0" dirty="0">
                <a:solidFill>
                  <a:srgbClr val="004992"/>
                </a:solidFill>
                <a:latin typeface="+mn-lt"/>
                <a:cs typeface="+mn-cs"/>
              </a:rPr>
              <a:t>, 1896</a:t>
            </a:r>
            <a:r>
              <a:rPr lang="cs-CZ" altLang="de-DE" sz="1800" b="0" dirty="0">
                <a:solidFill>
                  <a:srgbClr val="004992"/>
                </a:solidFill>
                <a:latin typeface="+mn-lt"/>
                <a:cs typeface="+mn-cs"/>
              </a:rPr>
              <a:t>)</a:t>
            </a:r>
            <a:endParaRPr lang="de-DE" altLang="de-DE" sz="18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Oznámení úmrtí blízkého příbuzného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Prodavač květin</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57188" indent="-357188"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Mnich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Piják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Čtoucí chemik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Knihomol</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57188" indent="-357188"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Mnich</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Piják</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Čtoucí chemik</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Knihomol</a:t>
            </a:r>
            <a:endParaRPr lang="de-DE" altLang="de-DE" sz="2400" b="0" dirty="0">
              <a:solidFill>
                <a:srgbClr val="333333"/>
              </a:solidFill>
              <a:latin typeface="+mn-lt"/>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Místnost sluhy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Nemocný</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Chudý básník</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Azyl pro bezdomovce</a:t>
            </a:r>
            <a:endParaRPr lang="de-DE" altLang="de-DE" sz="2400" b="0" dirty="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Místnost</a:t>
            </a:r>
            <a:r>
              <a:rPr lang="de-DE" altLang="de-DE" sz="2400" b="0" dirty="0">
                <a:solidFill>
                  <a:srgbClr val="333333"/>
                </a:solidFill>
                <a:latin typeface="+mn-lt"/>
                <a:cs typeface="+mn-cs"/>
              </a:rPr>
              <a:t> </a:t>
            </a:r>
            <a:r>
              <a:rPr lang="cs-CZ" altLang="de-DE" sz="2400" b="0" dirty="0">
                <a:solidFill>
                  <a:srgbClr val="333333"/>
                </a:solidFill>
                <a:latin typeface="+mn-lt"/>
                <a:cs typeface="+mn-cs"/>
              </a:rPr>
              <a:t>sluhy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Nemocný</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Chudý básník</a:t>
            </a:r>
            <a:br>
              <a:rPr lang="cs-CZ"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Azyl pro bezdomovce</a:t>
            </a:r>
            <a:endParaRPr lang="de-DE" altLang="de-DE"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Zlá čarodějnice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Škodolibý chlapec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Zloděj bot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Pokárání</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Zlá čarodějnice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Škodolibý chlapec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Zloděj bot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Pokárání</a:t>
            </a:r>
            <a:br>
              <a:rPr lang="de-DE" altLang="de-DE" sz="2400" b="0" dirty="0">
                <a:solidFill>
                  <a:srgbClr val="004992"/>
                </a:solidFill>
                <a:latin typeface="+mn-lt"/>
                <a:cs typeface="+mn-cs"/>
              </a:rPr>
            </a:b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Návštěva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Zahloubán do studia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Básník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Dědova knihovna</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Návštěva</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Zahloubán do studia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Básník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Dědova knihovna</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a:solidFill>
                  <a:srgbClr val="333333"/>
                </a:solidFill>
              </a:rPr>
              <a:t>pro </a:t>
            </a:r>
            <a:r>
              <a:rPr lang="en-US" altLang="ko-KR" b="0" i="1" spc="-5" dirty="0" err="1">
                <a:solidFill>
                  <a:srgbClr val="333333"/>
                </a:solidFill>
              </a:rPr>
              <a:t>terapeuty</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en-US" altLang="ko-KR" b="0" dirty="0">
                <a:solidFill>
                  <a:srgbClr val="333333"/>
                </a:solidFill>
              </a:rPr>
              <a:t>V </a:t>
            </a:r>
            <a:r>
              <a:rPr lang="en-US" altLang="ko-KR" b="0" dirty="0" err="1">
                <a:solidFill>
                  <a:srgbClr val="333333"/>
                </a:solidFill>
              </a:rPr>
              <a:t>některých</a:t>
            </a:r>
            <a:r>
              <a:rPr lang="en-US" altLang="ko-KR" b="0" dirty="0">
                <a:solidFill>
                  <a:srgbClr val="333333"/>
                </a:solidFill>
              </a:rPr>
              <a:t> </a:t>
            </a:r>
            <a:r>
              <a:rPr lang="en-US" altLang="ko-KR" b="0" dirty="0" err="1">
                <a:solidFill>
                  <a:srgbClr val="333333"/>
                </a:solidFill>
              </a:rPr>
              <a:t>videoklipech</a:t>
            </a:r>
            <a:r>
              <a:rPr lang="en-US" altLang="ko-KR" b="0" dirty="0">
                <a:solidFill>
                  <a:srgbClr val="333333"/>
                </a:solidFill>
              </a:rPr>
              <a:t> se </a:t>
            </a:r>
            <a:r>
              <a:rPr lang="en-US" altLang="ko-KR" b="0" dirty="0" err="1">
                <a:solidFill>
                  <a:srgbClr val="333333"/>
                </a:solidFill>
              </a:rPr>
              <a:t>mohou</a:t>
            </a:r>
            <a:r>
              <a:rPr lang="en-US" altLang="ko-KR" b="0" dirty="0">
                <a:solidFill>
                  <a:srgbClr val="333333"/>
                </a:solidFill>
              </a:rPr>
              <a:t> </a:t>
            </a:r>
            <a:r>
              <a:rPr lang="en-US" altLang="ko-KR" b="0" dirty="0" err="1">
                <a:solidFill>
                  <a:srgbClr val="333333"/>
                </a:solidFill>
              </a:rPr>
              <a:t>objevit</a:t>
            </a:r>
            <a:r>
              <a:rPr lang="en-US" altLang="ko-KR" b="0" dirty="0">
                <a:solidFill>
                  <a:srgbClr val="333333"/>
                </a:solidFill>
              </a:rPr>
              <a:t> </a:t>
            </a:r>
            <a:r>
              <a:rPr lang="en-US" altLang="ko-KR" b="0" dirty="0" err="1">
                <a:solidFill>
                  <a:srgbClr val="333333"/>
                </a:solidFill>
              </a:rPr>
              <a:t>výrazy</a:t>
            </a:r>
            <a:r>
              <a:rPr lang="en-US" altLang="ko-KR" b="0" dirty="0">
                <a:solidFill>
                  <a:srgbClr val="333333"/>
                </a:solidFill>
              </a:rPr>
              <a:t>, </a:t>
            </a:r>
            <a:r>
              <a:rPr lang="en-US" altLang="ko-KR" b="0" dirty="0" err="1">
                <a:solidFill>
                  <a:srgbClr val="333333"/>
                </a:solidFill>
              </a:rPr>
              <a:t>které</a:t>
            </a:r>
            <a:r>
              <a:rPr lang="en-US" altLang="ko-KR" b="0" dirty="0">
                <a:solidFill>
                  <a:srgbClr val="333333"/>
                </a:solidFill>
              </a:rPr>
              <a:t> </a:t>
            </a:r>
            <a:r>
              <a:rPr lang="en-US" altLang="ko-KR" b="0" dirty="0" err="1">
                <a:solidFill>
                  <a:srgbClr val="333333"/>
                </a:solidFill>
              </a:rPr>
              <a:t>nejsou</a:t>
            </a:r>
            <a:r>
              <a:rPr lang="en-US" altLang="ko-KR" b="0" dirty="0">
                <a:solidFill>
                  <a:srgbClr val="333333"/>
                </a:solidFill>
              </a:rPr>
              <a:t> </a:t>
            </a:r>
            <a:r>
              <a:rPr lang="en-US" altLang="ko-KR" b="0" dirty="0" err="1">
                <a:solidFill>
                  <a:srgbClr val="333333"/>
                </a:solidFill>
              </a:rPr>
              <a:t>vhodné</a:t>
            </a:r>
            <a:r>
              <a:rPr lang="en-US" altLang="ko-KR" b="0" dirty="0">
                <a:solidFill>
                  <a:srgbClr val="333333"/>
                </a:solidFill>
              </a:rPr>
              <a:t> pro </a:t>
            </a:r>
            <a:r>
              <a:rPr lang="en-US" altLang="ko-KR" b="0" dirty="0" err="1">
                <a:solidFill>
                  <a:srgbClr val="333333"/>
                </a:solidFill>
              </a:rPr>
              <a:t>všechny</a:t>
            </a:r>
            <a:r>
              <a:rPr lang="en-US" altLang="ko-KR" b="0" dirty="0">
                <a:solidFill>
                  <a:srgbClr val="333333"/>
                </a:solidFill>
              </a:rPr>
              <a:t> </a:t>
            </a:r>
            <a:r>
              <a:rPr lang="en-US" altLang="ko-KR" b="0" dirty="0" err="1">
                <a:solidFill>
                  <a:srgbClr val="333333"/>
                </a:solidFill>
              </a:rPr>
              <a:t>diváky</a:t>
            </a:r>
            <a:r>
              <a:rPr lang="en-US" altLang="ko-KR" b="0" dirty="0">
                <a:solidFill>
                  <a:srgbClr val="333333"/>
                </a:solidFill>
              </a:rPr>
              <a:t> a pro </a:t>
            </a:r>
            <a:r>
              <a:rPr lang="en-US" altLang="ko-KR" b="0" dirty="0" err="1">
                <a:solidFill>
                  <a:srgbClr val="333333"/>
                </a:solidFill>
              </a:rPr>
              <a:t>všechny</a:t>
            </a:r>
            <a:r>
              <a:rPr lang="en-US" altLang="ko-KR" b="0" dirty="0">
                <a:solidFill>
                  <a:srgbClr val="333333"/>
                </a:solidFill>
              </a:rPr>
              <a:t> </a:t>
            </a:r>
            <a:r>
              <a:rPr lang="en-US" altLang="ko-KR" b="0" dirty="0" err="1">
                <a:solidFill>
                  <a:srgbClr val="333333"/>
                </a:solidFill>
              </a:rPr>
              <a:t>kulturní</a:t>
            </a:r>
            <a:r>
              <a:rPr lang="en-US" altLang="ko-KR" b="0" dirty="0">
                <a:solidFill>
                  <a:srgbClr val="333333"/>
                </a:solidFill>
              </a:rPr>
              <a:t> </a:t>
            </a:r>
            <a:r>
              <a:rPr lang="en-US" altLang="ko-KR" b="0" dirty="0" err="1">
                <a:solidFill>
                  <a:srgbClr val="333333"/>
                </a:solidFill>
              </a:rPr>
              <a:t>skupiny</a:t>
            </a:r>
            <a:r>
              <a:rPr lang="en-US" altLang="ko-KR" b="0" dirty="0">
                <a:solidFill>
                  <a:srgbClr val="333333"/>
                </a:solidFill>
              </a:rPr>
              <a:t>. Proto </a:t>
            </a:r>
            <a:r>
              <a:rPr lang="en-US" altLang="ko-KR" b="0" dirty="0" err="1">
                <a:solidFill>
                  <a:srgbClr val="333333"/>
                </a:solidFill>
              </a:rPr>
              <a:t>prosím</a:t>
            </a:r>
            <a:r>
              <a:rPr lang="en-US" altLang="ko-KR" b="0" dirty="0">
                <a:solidFill>
                  <a:srgbClr val="333333"/>
                </a:solidFill>
              </a:rPr>
              <a:t> </a:t>
            </a:r>
            <a:r>
              <a:rPr lang="en-US" altLang="ko-KR" b="0" dirty="0" err="1">
                <a:solidFill>
                  <a:srgbClr val="333333"/>
                </a:solidFill>
              </a:rPr>
              <a:t>nejdříve</a:t>
            </a:r>
            <a:r>
              <a:rPr lang="en-US" altLang="ko-KR" b="0" dirty="0">
                <a:solidFill>
                  <a:srgbClr val="333333"/>
                </a:solidFill>
              </a:rPr>
              <a:t> </a:t>
            </a:r>
            <a:r>
              <a:rPr lang="en-US" altLang="ko-KR" b="0" dirty="0" err="1">
                <a:solidFill>
                  <a:srgbClr val="333333"/>
                </a:solidFill>
              </a:rPr>
              <a:t>pozorně</a:t>
            </a:r>
            <a:r>
              <a:rPr lang="en-US" altLang="ko-KR" b="0" dirty="0">
                <a:solidFill>
                  <a:srgbClr val="333333"/>
                </a:solidFill>
              </a:rPr>
              <a:t> </a:t>
            </a:r>
            <a:r>
              <a:rPr lang="en-US" altLang="ko-KR" b="0" dirty="0" err="1">
                <a:solidFill>
                  <a:srgbClr val="333333"/>
                </a:solidFill>
              </a:rPr>
              <a:t>shlédněte</a:t>
            </a:r>
            <a:r>
              <a:rPr lang="en-US" altLang="ko-KR" b="0" dirty="0">
                <a:solidFill>
                  <a:srgbClr val="333333"/>
                </a:solidFill>
              </a:rPr>
              <a:t> </a:t>
            </a:r>
            <a:r>
              <a:rPr lang="en-US" altLang="ko-KR" b="0" dirty="0" err="1">
                <a:solidFill>
                  <a:srgbClr val="333333"/>
                </a:solidFill>
              </a:rPr>
              <a:t>videa</a:t>
            </a:r>
            <a:r>
              <a:rPr lang="en-US" altLang="ko-KR" b="0" dirty="0">
                <a:solidFill>
                  <a:srgbClr val="333333"/>
                </a:solidFill>
              </a:rPr>
              <a:t>, </a:t>
            </a:r>
            <a:r>
              <a:rPr lang="en-US" altLang="ko-KR" b="0" dirty="0" err="1">
                <a:solidFill>
                  <a:srgbClr val="333333"/>
                </a:solidFill>
              </a:rPr>
              <a:t>než</a:t>
            </a:r>
            <a:r>
              <a:rPr lang="en-US" altLang="ko-KR" b="0" dirty="0">
                <a:solidFill>
                  <a:srgbClr val="333333"/>
                </a:solidFill>
              </a:rPr>
              <a:t> je </a:t>
            </a:r>
            <a:r>
              <a:rPr lang="en-US" altLang="ko-KR" b="0" dirty="0" err="1">
                <a:solidFill>
                  <a:srgbClr val="333333"/>
                </a:solidFill>
              </a:rPr>
              <a:t>pustíte</a:t>
            </a:r>
            <a:r>
              <a:rPr lang="en-US" altLang="ko-KR" b="0" dirty="0">
                <a:solidFill>
                  <a:srgbClr val="333333"/>
                </a:solidFill>
              </a:rPr>
              <a:t> </a:t>
            </a:r>
            <a:r>
              <a:rPr lang="en-US" altLang="ko-KR" b="0" dirty="0" err="1">
                <a:solidFill>
                  <a:srgbClr val="333333"/>
                </a:solidFill>
              </a:rPr>
              <a:t>na</a:t>
            </a:r>
            <a:r>
              <a:rPr lang="en-US" altLang="ko-KR" b="0" dirty="0">
                <a:solidFill>
                  <a:srgbClr val="333333"/>
                </a:solidFill>
              </a:rPr>
              <a:t> </a:t>
            </a:r>
            <a:r>
              <a:rPr lang="en-US" altLang="ko-KR" b="0" dirty="0" err="1">
                <a:solidFill>
                  <a:srgbClr val="333333"/>
                </a:solidFill>
              </a:rPr>
              <a:t>skupině</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34</a:t>
            </a:fld>
            <a:endParaRPr lang="de-DE" altLang="de-DE"/>
          </a:p>
        </p:txBody>
      </p:sp>
    </p:spTree>
    <p:extLst>
      <p:ext uri="{BB962C8B-B14F-4D97-AF65-F5344CB8AC3E}">
        <p14:creationId xmlns:p14="http://schemas.microsoft.com/office/powerpoint/2010/main" val="265923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Na útěku před šelmou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Opilec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Noční můra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Nehoda na lovu</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Na útěku před šelmou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Opilec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Noční můra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Nehoda na lovu</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Pijatika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Dopis kozáků</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Přetlačování rukou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Před bitvou</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Pijatika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Dopis kozáků</a:t>
            </a:r>
            <a:br>
              <a:rPr lang="cs-CZ"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Přetlačování rukou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Před bitvou</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Oslava narozenin dítěte</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Učenec</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Poutníkův příchod</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Prodejce brýlí</a:t>
            </a:r>
            <a:endParaRPr lang="de-DE" altLang="de-DE" sz="2400" b="0" dirty="0">
              <a:solidFill>
                <a:srgbClr val="333333"/>
              </a:solidFill>
              <a:latin typeface="+mn-lt"/>
              <a:cs typeface="+mn-cs"/>
            </a:endParaRP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40</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lphaLcPeriod"/>
            </a:pPr>
            <a:r>
              <a:rPr lang="cs-CZ" altLang="de-DE" sz="2400" b="0" dirty="0">
                <a:solidFill>
                  <a:srgbClr val="333333"/>
                </a:solidFill>
                <a:latin typeface="+mn-lt"/>
                <a:cs typeface="+mn-cs"/>
              </a:rPr>
              <a:t>Oslava narozenin dítěte</a:t>
            </a:r>
          </a:p>
          <a:p>
            <a:pPr marL="457200" indent="-457200" eaLnBrk="1" hangingPunct="1">
              <a:lnSpc>
                <a:spcPct val="105000"/>
              </a:lnSpc>
              <a:spcBef>
                <a:spcPts val="1999"/>
              </a:spcBef>
              <a:spcAft>
                <a:spcPts val="0"/>
              </a:spcAft>
              <a:buClr>
                <a:srgbClr val="333333"/>
              </a:buClr>
              <a:buFont typeface="+mj-lt"/>
              <a:buAutoNum type="alphaLcPeriod"/>
            </a:pPr>
            <a:r>
              <a:rPr lang="cs-CZ" altLang="de-DE" sz="2400" b="0" dirty="0">
                <a:solidFill>
                  <a:srgbClr val="333333"/>
                </a:solidFill>
                <a:latin typeface="+mn-lt"/>
                <a:cs typeface="+mn-cs"/>
              </a:rPr>
              <a:t>Učenec</a:t>
            </a:r>
          </a:p>
          <a:p>
            <a:pPr marL="457200" indent="-457200" eaLnBrk="1" hangingPunct="1">
              <a:lnSpc>
                <a:spcPct val="105000"/>
              </a:lnSpc>
              <a:spcBef>
                <a:spcPts val="1999"/>
              </a:spcBef>
              <a:spcAft>
                <a:spcPts val="0"/>
              </a:spcAft>
              <a:buClr>
                <a:srgbClr val="333333"/>
              </a:buClr>
              <a:buFont typeface="+mj-lt"/>
              <a:buAutoNum type="alphaLcPeriod"/>
            </a:pPr>
            <a:r>
              <a:rPr lang="cs-CZ" altLang="de-DE" sz="2400" b="0" dirty="0">
                <a:solidFill>
                  <a:srgbClr val="333333"/>
                </a:solidFill>
                <a:latin typeface="+mn-lt"/>
                <a:cs typeface="+mn-cs"/>
              </a:rPr>
              <a:t>Poutníkův příchod</a:t>
            </a:r>
          </a:p>
          <a:p>
            <a:pPr marL="457200" indent="-457200" eaLnBrk="1" hangingPunct="1">
              <a:lnSpc>
                <a:spcPct val="105000"/>
              </a:lnSpc>
              <a:spcBef>
                <a:spcPts val="1999"/>
              </a:spcBef>
              <a:spcAft>
                <a:spcPts val="0"/>
              </a:spcAft>
              <a:buClr>
                <a:srgbClr val="004992"/>
              </a:buClr>
              <a:buFont typeface="+mj-lt"/>
              <a:buAutoNum type="alphaLcPeriod"/>
            </a:pPr>
            <a:r>
              <a:rPr lang="cs-CZ" altLang="de-DE" sz="2400" b="0" dirty="0">
                <a:solidFill>
                  <a:srgbClr val="004992"/>
                </a:solidFill>
                <a:latin typeface="+mn-lt"/>
                <a:cs typeface="+mn-cs"/>
              </a:rPr>
              <a:t>Prodejce brýlí</a:t>
            </a:r>
            <a:br>
              <a:rPr lang="en-US" altLang="de-DE" sz="2400" b="0" dirty="0">
                <a:solidFill>
                  <a:srgbClr val="004992"/>
                </a:solidFill>
                <a:latin typeface="+mn-lt"/>
                <a:cs typeface="+mn-cs"/>
              </a:rPr>
            </a:br>
            <a:r>
              <a:rPr lang="cs-CZ" altLang="de-DE" sz="1800" b="0" dirty="0">
                <a:solidFill>
                  <a:srgbClr val="004992"/>
                </a:solidFill>
                <a:latin typeface="+mn-lt"/>
                <a:cs typeface="+mn-cs"/>
              </a:rPr>
              <a:t>(Frederick Daniel Hardy, 1826-1911)</a:t>
            </a:r>
            <a:endParaRPr lang="de-DE" altLang="de-DE" sz="1800" b="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Travič ze Salamanky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Prodavač vody v Seville</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Ochutnávání vína v Malaze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Alkoholik z Madridu</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Travič ze </a:t>
            </a:r>
            <a:r>
              <a:rPr lang="de-DE" altLang="de-DE" sz="2400" b="0" dirty="0">
                <a:solidFill>
                  <a:srgbClr val="333333"/>
                </a:solidFill>
                <a:latin typeface="+mn-lt"/>
                <a:cs typeface="+mn-cs"/>
              </a:rPr>
              <a:t>Salaman</a:t>
            </a:r>
            <a:r>
              <a:rPr lang="cs-CZ" altLang="de-DE" sz="2400" b="0" dirty="0">
                <a:solidFill>
                  <a:srgbClr val="333333"/>
                </a:solidFill>
                <a:latin typeface="+mn-lt"/>
                <a:cs typeface="+mn-cs"/>
              </a:rPr>
              <a:t>ky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Prodavač vody v Seville</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Ochutnávání vína v Malaze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Alkoholik z Madridu</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Kavalír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Nedělní procházka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Vdovec</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Odmítnutý nápadník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Kavalír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Nedělní procházka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Vdovec</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Odmítnutý nápadník</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Pedikúra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Lékařské vyšetření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Amputace</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Obdivovatel</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Pedikúra</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Lékařské vyšetření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Amputace</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Obdivovatel</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Honička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Bezdomovci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Nedovolený vstup</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Zloději ovoce</a:t>
            </a:r>
            <a:endParaRPr lang="de-DE" altLang="de-DE"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Honička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Bezdomovci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Nedovolený vstup</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Zloději ovoce</a:t>
            </a:r>
            <a:br>
              <a:rPr lang="cs-CZ"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Sklizeň</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Večerní modlitba</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Pohřeb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Lenošení</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050"/>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Sklizeň</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Večerní modlitba</a:t>
            </a:r>
            <a:br>
              <a:rPr lang="cs-CZ"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Pohřeb</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Lenošení</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Vycházka</a:t>
            </a:r>
          </a:p>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Čekání na rybářskou loď</a:t>
            </a:r>
          </a:p>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Truchlící rodina</a:t>
            </a:r>
          </a:p>
          <a:p>
            <a:pPr eaLnBrk="1" hangingPunct="1">
              <a:lnSpc>
                <a:spcPct val="105000"/>
              </a:lnSpc>
              <a:spcBef>
                <a:spcPts val="1999"/>
              </a:spcBef>
              <a:spcAft>
                <a:spcPts val="0"/>
              </a:spcAft>
              <a:buClr>
                <a:srgbClr val="333333"/>
              </a:buClr>
              <a:buFont typeface="WingDings"/>
              <a:buAutoNum type="alphaLcPeriod"/>
            </a:pPr>
            <a:r>
              <a:rPr lang="cs-CZ" altLang="de-DE" sz="2400" b="0">
                <a:solidFill>
                  <a:srgbClr val="333333"/>
                </a:solidFill>
                <a:latin typeface="+mn-lt"/>
                <a:cs typeface="+mn-cs"/>
              </a:rPr>
              <a:t>Na útěku</a:t>
            </a:r>
            <a:endParaRPr lang="en-US" altLang="de-DE" sz="2400" b="0" dirty="0">
              <a:solidFill>
                <a:srgbClr val="333333"/>
              </a:solidFill>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C5C4D48-3609-4767-B2C6-43F244221FB4}"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Vycházka</a:t>
            </a: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Čekání na rybářskou loď</a:t>
            </a:r>
            <a:br>
              <a:rPr lang="cs-CZ" altLang="de-DE" sz="2400" b="0" dirty="0">
                <a:solidFill>
                  <a:srgbClr val="004992"/>
                </a:solidFill>
                <a:latin typeface="+mn-lt"/>
                <a:cs typeface="+mn-cs"/>
              </a:rPr>
            </a:br>
            <a:r>
              <a:rPr lang="cs-CZ" altLang="de-DE" sz="1800" b="0" dirty="0">
                <a:solidFill>
                  <a:srgbClr val="004992"/>
                </a:solidFill>
                <a:latin typeface="+mn-lt"/>
                <a:cs typeface="+mn-cs"/>
              </a:rPr>
              <a:t>(Philip Lodewijk F. Sadée, 1837-1904)</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Truchlící rodina</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Na útěku</a:t>
            </a:r>
            <a:endParaRPr lang="en-US" altLang="de-DE" sz="2400" b="0" dirty="0">
              <a:solidFill>
                <a:srgbClr val="333333"/>
              </a:solidFill>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C5C4D48-3609-4767-B2C6-43F244221FB4}"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00800" y="1664208"/>
            <a:ext cx="5349240" cy="4251960"/>
          </a:xfrm>
        </p:spPr>
        <p:txBody>
          <a:bodyPr vert="horz" wrap="square" lIns="0" tIns="0" rIns="0" bIns="0" rtlCol="0" anchor="t">
            <a:noAutofit/>
          </a:bodyPr>
          <a:lstStyle/>
          <a:p>
            <a:pPr defTabSz="914377">
              <a:lnSpc>
                <a:spcPct val="105000"/>
              </a:lnSpc>
              <a:spcBef>
                <a:spcPts val="1999"/>
              </a:spcBef>
              <a:buClr>
                <a:srgbClr val="004992"/>
              </a:buClr>
            </a:pPr>
            <a:r>
              <a:rPr lang="en-US" sz="2400">
                <a:solidFill>
                  <a:srgbClr val="333333"/>
                </a:solidFill>
                <a:latin typeface="+mn-lt"/>
                <a:ea typeface="+mn-ea"/>
                <a:cs typeface="+mn-cs"/>
              </a:rPr>
              <a:t>O co tady jde?</a:t>
            </a: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C5C4D48-3609-4767-B2C6-43F244221FB4}"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Chlapec nenávidí hru na housle, ale rodiče ho k tomu </a:t>
            </a:r>
            <a:r>
              <a:rPr lang="cs-CZ" altLang="de-DE" sz="2400" b="0">
                <a:solidFill>
                  <a:srgbClr val="333333"/>
                </a:solidFill>
                <a:latin typeface="+mn-lt"/>
                <a:cs typeface="+mn-cs"/>
              </a:rPr>
              <a:t>nutí</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Slepý chlapec touží po tom, aby dokázal hrát na housle.</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Chlapec poškodil vzácné housle svého otce a bojí se mu to říci.</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Chlapec je talentovaný hudebník, který se koncentruje před svým nadcházejícím koncertem</a:t>
            </a:r>
            <a:r>
              <a:rPr lang="de-DE" altLang="de-DE" sz="2400" b="0" dirty="0">
                <a:solidFill>
                  <a:srgbClr val="333333"/>
                </a:solidFill>
                <a:latin typeface="+mn-lt"/>
                <a:cs typeface="+mn-cs"/>
              </a:rPr>
              <a:t>.</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7" name="Slide Number Placeholder 6"/>
          <p:cNvSpPr>
            <a:spLocks noGrp="1"/>
          </p:cNvSpPr>
          <p:nvPr>
            <p:ph type="sldNum" sz="quarter" idx="12"/>
          </p:nvPr>
        </p:nvSpPr>
        <p:spPr/>
        <p:txBody>
          <a:bodyPr/>
          <a:lstStyle/>
          <a:p>
            <a:fld id="{3C5C4D48-3609-4767-B2C6-43F244221FB4}"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wrap="square">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Chlapec nenávidí hru na housle, ale rodiče ho k tomu nutí</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Slepý chlapec touží po tom, aby dokázal hrát na housle.</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Chlapec poškodil vzácné housle svého otce a bojí se mu to říci.</a:t>
            </a:r>
          </a:p>
          <a:p>
            <a:pPr marL="457200" lvl="0" indent="-457200"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Chlapec je talentovaný hudebník, který se koncentruje před svým nadcházejícím koncertem</a:t>
            </a:r>
            <a:r>
              <a:rPr lang="de-DE" altLang="de-DE" sz="2400" b="0" dirty="0">
                <a:solidFill>
                  <a:srgbClr val="004992"/>
                </a:solidFill>
                <a:latin typeface="+mn-lt"/>
                <a:cs typeface="+mn-cs"/>
              </a:rPr>
              <a:t>.</a:t>
            </a:r>
          </a:p>
        </p:txBody>
      </p:sp>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7" name="Slide Number Placeholder 6"/>
          <p:cNvSpPr>
            <a:spLocks noGrp="1"/>
          </p:cNvSpPr>
          <p:nvPr>
            <p:ph type="sldNum" sz="quarter" idx="12"/>
          </p:nvPr>
        </p:nvSpPr>
        <p:spPr/>
        <p:txBody>
          <a:bodyPr/>
          <a:lstStyle/>
          <a:p>
            <a:fld id="{3C5C4D48-3609-4767-B2C6-43F244221FB4}"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1"/>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Milostné psaníčko</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Zlomyslný soused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Stěhování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Zeměměřič</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Milostné psaníčko</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Zlomyslný soused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Stěhování</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Zeměměřič</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Úplatek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Mesiáš</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Úrok</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haléře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Šlechtic a pirát</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Úplatek</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Mesiáš</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Úrok haléře</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Šlechtic a pirát</a:t>
            </a:r>
            <a:endParaRPr lang="de-DE" altLang="de-DE" sz="2400" b="0" dirty="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Opilý otrava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Šeptající si ženy</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Vyzvání k tanci</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Pohřební hostina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7" name="Slide Number Placeholder 6"/>
          <p:cNvSpPr>
            <a:spLocks noGrp="1"/>
          </p:cNvSpPr>
          <p:nvPr>
            <p:ph type="sldNum" sz="quarter" idx="12"/>
          </p:nvPr>
        </p:nvSpPr>
        <p:spPr/>
        <p:txBody>
          <a:bodyPr/>
          <a:lstStyle/>
          <a:p>
            <a:fld id="{3C5C4D48-3609-4767-B2C6-43F244221FB4}"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1031"/>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Opilý otrava</a:t>
            </a:r>
            <a:endParaRPr lang="de-DE" altLang="de-DE"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Šeptající si ženy</a:t>
            </a:r>
          </a:p>
          <a:p>
            <a:pPr marL="457200" lvl="0" indent="-457200"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Vyzvání k tanci</a:t>
            </a:r>
            <a:br>
              <a:rPr lang="cs-CZ" altLang="de-DE" sz="2400" b="0" dirty="0">
                <a:solidFill>
                  <a:srgbClr val="004992"/>
                </a:solidFill>
                <a:latin typeface="+mn-lt"/>
                <a:cs typeface="+mn-cs"/>
              </a:rPr>
            </a:br>
            <a:r>
              <a:rPr lang="de-DE" altLang="de-DE" sz="1800" b="0" dirty="0">
                <a:solidFill>
                  <a:srgbClr val="004992"/>
                </a:solidFill>
                <a:latin typeface="+mn-lt"/>
                <a:cs typeface="+mn-cs"/>
              </a:rPr>
              <a:t>(Peter Baumgartner, 1834-1911)</a:t>
            </a:r>
          </a:p>
          <a:p>
            <a:pPr marL="457200" lvl="0" indent="-457200"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Pohřební hostina</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3C5C4D48-3609-4767-B2C6-43F244221FB4}"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102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Svědci vraždy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D</a:t>
            </a:r>
            <a:r>
              <a:rPr lang="de-DE" altLang="de-DE" sz="2400" b="0" dirty="0">
                <a:solidFill>
                  <a:srgbClr val="333333"/>
                </a:solidFill>
                <a:latin typeface="+mn-lt"/>
                <a:cs typeface="+mn-cs"/>
              </a:rPr>
              <a:t>rama</a:t>
            </a:r>
            <a:endParaRPr lang="cs-CZ"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 kině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Prchající nevěsta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Svědci vraždy</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cs-CZ" altLang="de-DE" sz="2400" b="0" dirty="0">
                <a:solidFill>
                  <a:srgbClr val="004992"/>
                </a:solidFill>
                <a:latin typeface="+mn-lt"/>
                <a:cs typeface="+mn-cs"/>
              </a:rPr>
              <a:t>D</a:t>
            </a:r>
            <a:r>
              <a:rPr lang="de-DE" altLang="de-DE" sz="2400" b="0" dirty="0">
                <a:solidFill>
                  <a:srgbClr val="004992"/>
                </a:solidFill>
                <a:latin typeface="+mn-lt"/>
                <a:cs typeface="+mn-cs"/>
              </a:rPr>
              <a:t>rama</a:t>
            </a:r>
            <a:br>
              <a:rPr lang="cs-CZ"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V kině</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cs-CZ" altLang="de-DE" sz="2400" b="0" dirty="0">
                <a:solidFill>
                  <a:srgbClr val="333333"/>
                </a:solidFill>
                <a:latin typeface="+mn-lt"/>
                <a:cs typeface="+mn-cs"/>
              </a:rPr>
              <a:t>Prchající nevěsta</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7 – Unáhlené Závěry II</a:t>
            </a:r>
          </a:p>
        </p:txBody>
      </p:sp>
      <p:sp>
        <p:nvSpPr>
          <p:cNvPr id="8" name="Slide Number Placeholder 7"/>
          <p:cNvSpPr>
            <a:spLocks noGrp="1"/>
          </p:cNvSpPr>
          <p:nvPr>
            <p:ph type="sldNum" sz="quarter" idx="12"/>
          </p:nvPr>
        </p:nvSpPr>
        <p:spPr/>
        <p:txBody>
          <a:bodyPr/>
          <a:lstStyle/>
          <a:p>
            <a:fld id="{3C5C4D48-3609-4767-B2C6-43F244221FB4}"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de-DE" altLang="de-DE"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Muž na ulici nezřetelně blábolí</a:t>
            </a:r>
            <a:r>
              <a:rPr lang="en-GB" altLang="de-DE" dirty="0">
                <a:solidFill>
                  <a:srgbClr val="333333"/>
                </a:solidFill>
              </a:rPr>
              <a:t>: </a:t>
            </a:r>
            <a:r>
              <a:rPr lang="cs-CZ" altLang="de-DE" i="1" dirty="0">
                <a:solidFill>
                  <a:srgbClr val="004992"/>
                </a:solidFill>
              </a:rPr>
              <a:t>je snad opilý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cs-CZ" altLang="de-DE" dirty="0">
                <a:solidFill>
                  <a:srgbClr val="333333"/>
                </a:solidFill>
              </a:rPr>
              <a:t>Pozorně pozorujte jeho vzhled a chování: vyšel ten muž z hospody a je z něj cítit alkohol?</a:t>
            </a:r>
            <a:r>
              <a:rPr lang="de-DE" altLang="de-DE" dirty="0">
                <a:solidFill>
                  <a:srgbClr val="333333"/>
                </a:solidFill>
              </a:rPr>
              <a:t> </a:t>
            </a:r>
            <a:br>
              <a:rPr lang="de-DE" altLang="de-DE" dirty="0">
                <a:solidFill>
                  <a:srgbClr val="333333"/>
                </a:solidFill>
              </a:rPr>
            </a:br>
            <a:r>
              <a:rPr lang="cs-CZ" altLang="de-DE" i="1" dirty="0">
                <a:solidFill>
                  <a:srgbClr val="004992"/>
                </a:solidFill>
              </a:rPr>
              <a:t>Tento muž může být postižený po mozkové mrtvici nebo může mít vrozenou vadu řeči</a:t>
            </a:r>
            <a:r>
              <a:rPr lang="de-DE" altLang="de-DE" i="1" dirty="0">
                <a:solidFill>
                  <a:srgbClr val="004992"/>
                </a:solidFill>
              </a:rPr>
              <a:t>.</a:t>
            </a: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65</a:t>
            </a:fld>
            <a:endParaRPr lang="de-DE" altLang="de-DE"/>
          </a:p>
        </p:txBody>
      </p:sp>
    </p:spTree>
    <p:extLst>
      <p:ext uri="{BB962C8B-B14F-4D97-AF65-F5344CB8AC3E}">
        <p14:creationId xmlns:p14="http://schemas.microsoft.com/office/powerpoint/2010/main" val="22858590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Muž na ulici nezřetelně blábolí</a:t>
            </a:r>
            <a:r>
              <a:rPr lang="en-GB" altLang="de-DE" dirty="0">
                <a:solidFill>
                  <a:srgbClr val="333333"/>
                </a:solidFill>
              </a:rPr>
              <a:t>: </a:t>
            </a:r>
            <a:r>
              <a:rPr lang="cs-CZ" altLang="de-DE" i="1" dirty="0">
                <a:solidFill>
                  <a:srgbClr val="004992"/>
                </a:solidFill>
              </a:rPr>
              <a:t>je snad opilý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cs-CZ" altLang="de-DE" dirty="0">
                <a:solidFill>
                  <a:srgbClr val="333333"/>
                </a:solidFill>
              </a:rPr>
              <a:t>Pozorně pozorujte jeho vzhled a chování: vyšel ten muž z hospody a je z něj cítit alkohol?</a:t>
            </a:r>
            <a:r>
              <a:rPr lang="de-DE" altLang="de-DE" dirty="0">
                <a:solidFill>
                  <a:srgbClr val="333333"/>
                </a:solidFill>
              </a:rPr>
              <a:t> </a:t>
            </a:r>
            <a:br>
              <a:rPr lang="de-DE" altLang="de-DE" dirty="0">
                <a:solidFill>
                  <a:srgbClr val="333333"/>
                </a:solidFill>
              </a:rPr>
            </a:br>
            <a:r>
              <a:rPr lang="cs-CZ" altLang="de-DE" i="1" dirty="0">
                <a:solidFill>
                  <a:srgbClr val="004992"/>
                </a:solidFill>
              </a:rPr>
              <a:t>Tento muž může být postižený po mozkové mrtvici nebo může mít vrozenou vadu řeči</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Pamatujte si, že ukvapená rozhodnutí v sobě nesou riziko chyb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U událostí, které nemají velký význam, se můžeme rozhodnout vcelku rychle </a:t>
            </a:r>
            <a:r>
              <a:rPr lang="en-GB" altLang="de-DE" dirty="0">
                <a:solidFill>
                  <a:srgbClr val="333333"/>
                </a:solidFill>
              </a:rPr>
              <a:t>(</a:t>
            </a:r>
            <a:r>
              <a:rPr lang="cs-CZ" altLang="de-DE" dirty="0">
                <a:solidFill>
                  <a:srgbClr val="333333"/>
                </a:solidFill>
              </a:rPr>
              <a:t>např.</a:t>
            </a:r>
            <a:r>
              <a:rPr lang="en-GB" altLang="de-DE" dirty="0">
                <a:solidFill>
                  <a:srgbClr val="333333"/>
                </a:solidFill>
              </a:rPr>
              <a:t> </a:t>
            </a:r>
            <a:r>
              <a:rPr lang="cs-CZ" altLang="de-DE" dirty="0">
                <a:solidFill>
                  <a:srgbClr val="333333"/>
                </a:solidFill>
              </a:rPr>
              <a:t>při výběru druhu jogurtu, druhu koláče, čísel v loterii</a:t>
            </a:r>
            <a:r>
              <a:rPr lang="en-GB" altLang="de-DE" dirty="0">
                <a:solidFill>
                  <a:srgbClr val="333333"/>
                </a:solidFill>
              </a:rPr>
              <a:t>)</a:t>
            </a:r>
            <a:r>
              <a:rPr lang="de-DE" altLang="de-DE" dirty="0">
                <a:solidFill>
                  <a:srgbClr val="333333"/>
                </a:solidFill>
              </a:rPr>
              <a:t>.</a:t>
            </a:r>
            <a:endParaRPr lang="cs-CZ"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66</a:t>
            </a:fld>
            <a:endParaRPr lang="de-DE" altLang="de-DE"/>
          </a:p>
        </p:txBody>
      </p:sp>
    </p:spTree>
    <p:extLst>
      <p:ext uri="{BB962C8B-B14F-4D97-AF65-F5344CB8AC3E}">
        <p14:creationId xmlns:p14="http://schemas.microsoft.com/office/powerpoint/2010/main" val="282718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Muž na ulici nezřetelně blábolí</a:t>
            </a:r>
            <a:r>
              <a:rPr lang="en-GB" altLang="de-DE" dirty="0">
                <a:solidFill>
                  <a:srgbClr val="333333"/>
                </a:solidFill>
              </a:rPr>
              <a:t>: </a:t>
            </a:r>
            <a:r>
              <a:rPr lang="cs-CZ" altLang="de-DE" i="1" dirty="0">
                <a:solidFill>
                  <a:srgbClr val="004992"/>
                </a:solidFill>
              </a:rPr>
              <a:t>je snad opilý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cs-CZ" altLang="de-DE" dirty="0">
                <a:solidFill>
                  <a:srgbClr val="333333"/>
                </a:solidFill>
              </a:rPr>
              <a:t>Pozorně pozorujte jeho vzhled a chování: vyšel ten muž z hospody a je z něj cítit alkohol?</a:t>
            </a:r>
            <a:r>
              <a:rPr lang="de-DE" altLang="de-DE" dirty="0">
                <a:solidFill>
                  <a:srgbClr val="333333"/>
                </a:solidFill>
              </a:rPr>
              <a:t> </a:t>
            </a:r>
            <a:br>
              <a:rPr lang="de-DE" altLang="de-DE" dirty="0">
                <a:solidFill>
                  <a:srgbClr val="333333"/>
                </a:solidFill>
              </a:rPr>
            </a:br>
            <a:r>
              <a:rPr lang="cs-CZ" altLang="de-DE" i="1" dirty="0">
                <a:solidFill>
                  <a:srgbClr val="004992"/>
                </a:solidFill>
              </a:rPr>
              <a:t>Tento muž může být postižený po mozkové mrtvici nebo může mít vrozenou vadu řeči</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Pamatujte si, že ukvapená rozhodnutí v sobě nesou riziko chyb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U událostí, které nemají velký význam, se můžeme rozhodnout vcelku rychle </a:t>
            </a:r>
            <a:r>
              <a:rPr lang="en-GB" altLang="de-DE" dirty="0">
                <a:solidFill>
                  <a:srgbClr val="333333"/>
                </a:solidFill>
              </a:rPr>
              <a:t>(</a:t>
            </a:r>
            <a:r>
              <a:rPr lang="cs-CZ" altLang="de-DE" dirty="0">
                <a:solidFill>
                  <a:srgbClr val="333333"/>
                </a:solidFill>
              </a:rPr>
              <a:t>např.</a:t>
            </a:r>
            <a:r>
              <a:rPr lang="en-GB" altLang="de-DE" dirty="0">
                <a:solidFill>
                  <a:srgbClr val="333333"/>
                </a:solidFill>
              </a:rPr>
              <a:t> </a:t>
            </a:r>
            <a:r>
              <a:rPr lang="cs-CZ" altLang="de-DE" dirty="0">
                <a:solidFill>
                  <a:srgbClr val="333333"/>
                </a:solidFill>
              </a:rPr>
              <a:t>při výběru druhu jogurtu, druhu koláče, čísel v loterii</a:t>
            </a:r>
            <a:r>
              <a:rPr lang="en-GB" altLang="de-DE" dirty="0">
                <a:solidFill>
                  <a:srgbClr val="333333"/>
                </a:solidFill>
              </a:rPr>
              <a:t>)</a:t>
            </a:r>
            <a:r>
              <a:rPr lang="de-DE" altLang="de-DE" dirty="0">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Mýlit se je lidské – počítejte s možností, že nemáte pravdu.</a:t>
            </a:r>
            <a:endParaRPr lang="de-DE" altLang="de-DE"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67</a:t>
            </a:fld>
            <a:endParaRPr lang="de-DE" altLang="de-DE"/>
          </a:p>
        </p:txBody>
      </p:sp>
    </p:spTree>
    <p:extLst>
      <p:ext uri="{BB962C8B-B14F-4D97-AF65-F5344CB8AC3E}">
        <p14:creationId xmlns:p14="http://schemas.microsoft.com/office/powerpoint/2010/main" val="38440915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cs-CZ" altLang="de-DE" sz="2000" b="1" dirty="0">
                <a:solidFill>
                  <a:srgbClr val="333333"/>
                </a:solidFill>
              </a:rPr>
              <a:t>Co bychom si měli zapamatovat</a:t>
            </a:r>
            <a:r>
              <a:rPr lang="de-DE" altLang="de-DE" sz="2000"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Když se jedná o důležitá a závažná rozhodnutí</a:t>
            </a:r>
            <a:r>
              <a:rPr lang="en-GB" altLang="de-DE" dirty="0">
                <a:solidFill>
                  <a:srgbClr val="333333"/>
                </a:solidFill>
              </a:rPr>
              <a:t>, </a:t>
            </a:r>
            <a:r>
              <a:rPr lang="cs-CZ" altLang="de-DE" dirty="0">
                <a:solidFill>
                  <a:srgbClr val="333333"/>
                </a:solidFill>
              </a:rPr>
              <a:t>je lépe nespěchat a vzít v úvahu všechny důležité </a:t>
            </a:r>
            <a:r>
              <a:rPr lang="cs-CZ" altLang="de-DE">
                <a:solidFill>
                  <a:srgbClr val="333333"/>
                </a:solidFill>
              </a:rPr>
              <a:t>informace </a:t>
            </a:r>
            <a:r>
              <a:rPr lang="en-GB" altLang="de-DE">
                <a:solidFill>
                  <a:srgbClr val="333333"/>
                </a:solidFill>
              </a:rPr>
              <a:t>(</a:t>
            </a:r>
            <a:r>
              <a:rPr lang="cs-CZ" altLang="de-DE">
                <a:solidFill>
                  <a:srgbClr val="333333"/>
                </a:solidFill>
              </a:rPr>
              <a:t>“dvakrát </a:t>
            </a:r>
            <a:r>
              <a:rPr lang="cs-CZ" altLang="de-DE" dirty="0">
                <a:solidFill>
                  <a:srgbClr val="333333"/>
                </a:solidFill>
              </a:rPr>
              <a:t>měř, </a:t>
            </a:r>
            <a:r>
              <a:rPr lang="cs-CZ" altLang="de-DE">
                <a:solidFill>
                  <a:srgbClr val="333333"/>
                </a:solidFill>
              </a:rPr>
              <a:t>jednou řež</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cs-CZ" altLang="de-DE" dirty="0">
                <a:solidFill>
                  <a:srgbClr val="004992"/>
                </a:solidFill>
              </a:rPr>
              <a:t>Příklad</a:t>
            </a:r>
            <a:r>
              <a:rPr lang="de-DE" altLang="de-DE" dirty="0">
                <a:solidFill>
                  <a:srgbClr val="004992"/>
                </a:solidFill>
              </a:rPr>
              <a:t>:</a:t>
            </a:r>
            <a:r>
              <a:rPr lang="de-DE" altLang="de-DE" dirty="0">
                <a:solidFill>
                  <a:srgbClr val="333333"/>
                </a:solidFill>
              </a:rPr>
              <a:t> </a:t>
            </a:r>
            <a:r>
              <a:rPr lang="cs-CZ" altLang="de-DE" dirty="0">
                <a:solidFill>
                  <a:srgbClr val="333333"/>
                </a:solidFill>
              </a:rPr>
              <a:t>Muž na ulici nezřetelně blábolí</a:t>
            </a:r>
            <a:r>
              <a:rPr lang="en-GB" altLang="de-DE" dirty="0">
                <a:solidFill>
                  <a:srgbClr val="333333"/>
                </a:solidFill>
              </a:rPr>
              <a:t>: </a:t>
            </a:r>
            <a:r>
              <a:rPr lang="cs-CZ" altLang="de-DE" i="1" dirty="0">
                <a:solidFill>
                  <a:srgbClr val="004992"/>
                </a:solidFill>
              </a:rPr>
              <a:t>je snad opilý</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cs-CZ" altLang="de-DE" dirty="0">
                <a:solidFill>
                  <a:srgbClr val="333333"/>
                </a:solidFill>
              </a:rPr>
              <a:t>Pozorně pozorujte jeho vzhled a chování: vyšel ten muž z hospody a je z něj cítit alkohol?</a:t>
            </a:r>
            <a:r>
              <a:rPr lang="de-DE" altLang="de-DE" dirty="0">
                <a:solidFill>
                  <a:srgbClr val="333333"/>
                </a:solidFill>
              </a:rPr>
              <a:t> </a:t>
            </a:r>
            <a:br>
              <a:rPr lang="de-DE" altLang="de-DE" dirty="0">
                <a:solidFill>
                  <a:srgbClr val="333333"/>
                </a:solidFill>
              </a:rPr>
            </a:br>
            <a:r>
              <a:rPr lang="cs-CZ" altLang="de-DE" i="1" dirty="0">
                <a:solidFill>
                  <a:srgbClr val="004992"/>
                </a:solidFill>
              </a:rPr>
              <a:t>Tento muž může být postižený po mozkové mrtvici nebo může mít vrozenou vadu řeči</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Pamatujte si, že ukvapená rozhodnutí v sobě nesou riziko chyb</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U událostí, které nemají velký význam, se můžeme rozhodnout vcelku rychle </a:t>
            </a:r>
            <a:r>
              <a:rPr lang="en-GB" altLang="de-DE" dirty="0">
                <a:solidFill>
                  <a:srgbClr val="333333"/>
                </a:solidFill>
              </a:rPr>
              <a:t>(</a:t>
            </a:r>
            <a:r>
              <a:rPr lang="cs-CZ" altLang="de-DE" dirty="0">
                <a:solidFill>
                  <a:srgbClr val="333333"/>
                </a:solidFill>
              </a:rPr>
              <a:t>např.</a:t>
            </a:r>
            <a:r>
              <a:rPr lang="en-GB" altLang="de-DE" dirty="0">
                <a:solidFill>
                  <a:srgbClr val="333333"/>
                </a:solidFill>
              </a:rPr>
              <a:t> </a:t>
            </a:r>
            <a:r>
              <a:rPr lang="cs-CZ" altLang="de-DE" dirty="0">
                <a:solidFill>
                  <a:srgbClr val="333333"/>
                </a:solidFill>
              </a:rPr>
              <a:t>při výběru druhu jogurtu, druhu koláče, čísel v loterii</a:t>
            </a:r>
            <a:r>
              <a:rPr lang="en-GB" altLang="de-DE" dirty="0">
                <a:solidFill>
                  <a:srgbClr val="333333"/>
                </a:solidFill>
              </a:rPr>
              <a:t>)</a:t>
            </a:r>
            <a:r>
              <a:rPr lang="de-DE" altLang="de-DE" dirty="0">
                <a:solidFill>
                  <a:srgbClr val="333333"/>
                </a:solidFill>
              </a:rPr>
              <a:t>.</a:t>
            </a:r>
            <a:endParaRPr lang="cs-CZ"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cs-CZ" altLang="de-DE" dirty="0">
                <a:solidFill>
                  <a:srgbClr val="333333"/>
                </a:solidFill>
              </a:rPr>
              <a:t>Mýlit se je lidské – počítejte s možností, že nemáte pravdu.</a:t>
            </a:r>
            <a:endParaRPr lang="de-DE"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de-DE" altLang="de-DE" dirty="0">
                <a:solidFill>
                  <a:srgbClr val="333333"/>
                </a:solidFill>
              </a:rPr>
              <a:t>Opírejte svá důležitá rozhodnutí o spolehlivá fakta. Pouhé domněnky mohou </a:t>
            </a:r>
            <a:r>
              <a:rPr lang="de-DE" altLang="de-DE">
                <a:solidFill>
                  <a:srgbClr val="333333"/>
                </a:solidFill>
              </a:rPr>
              <a:t>být “špatnými rádci”. </a:t>
            </a:r>
            <a:r>
              <a:rPr lang="de-DE" altLang="de-DE" dirty="0">
                <a:solidFill>
                  <a:srgbClr val="333333"/>
                </a:solidFill>
              </a:rPr>
              <a:t>Vždy zvažujte, k jakým důsledkům by vaše případné chybné rozhodnutí vedlo.</a:t>
            </a:r>
            <a:endParaRPr lang="en-US" dirty="0"/>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68</a:t>
            </a:fld>
            <a:endParaRPr lang="de-DE" altLang="de-DE"/>
          </a:p>
        </p:txBody>
      </p:sp>
    </p:spTree>
    <p:extLst>
      <p:ext uri="{BB962C8B-B14F-4D97-AF65-F5344CB8AC3E}">
        <p14:creationId xmlns:p14="http://schemas.microsoft.com/office/powerpoint/2010/main" val="15792341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 </a:t>
            </a:r>
            <a:r>
              <a:rPr lang="de-DE" altLang="de-DE" sz="2000" dirty="0">
                <a:solidFill>
                  <a:srgbClr val="333333"/>
                </a:solidFill>
              </a:rPr>
              <a:t>(</a:t>
            </a:r>
            <a:r>
              <a:rPr lang="cs-CZ" altLang="de-DE" sz="2000" dirty="0">
                <a:solidFill>
                  <a:srgbClr val="333333"/>
                </a:solidFill>
              </a:rPr>
              <a:t>ale ne všichni</a:t>
            </a:r>
            <a:r>
              <a:rPr lang="de-DE" altLang="de-DE" sz="2000" dirty="0">
                <a:solidFill>
                  <a:srgbClr val="333333"/>
                </a:solidFill>
              </a:rPr>
              <a:t>!) </a:t>
            </a:r>
            <a:r>
              <a:rPr lang="cs-CZ" altLang="de-DE" sz="2000" dirty="0">
                <a:solidFill>
                  <a:srgbClr val="333333"/>
                </a:solidFill>
              </a:rPr>
              <a:t>lidé s psychózou mají sklon k unáhleným závěrům a k extrémním přesvědčením</a:t>
            </a:r>
            <a:r>
              <a:rPr lang="en-AU" altLang="de-DE" sz="2000" dirty="0">
                <a:solidFill>
                  <a:srgbClr val="333333"/>
                </a:solidFill>
              </a:rPr>
              <a:t>. </a:t>
            </a:r>
            <a:r>
              <a:rPr lang="cs-CZ" altLang="de-DE" sz="2000" dirty="0">
                <a:solidFill>
                  <a:srgbClr val="333333"/>
                </a:solidFill>
              </a:rPr>
              <a:t>Tento způsob uvažování může být silnější když je člověk ve stresu a potřebuje ze sebe nějak vybít napětí</a:t>
            </a:r>
            <a:r>
              <a:rPr lang="en-AU"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9" name="Slide Number Placeholder 8"/>
          <p:cNvSpPr>
            <a:spLocks noGrp="1"/>
          </p:cNvSpPr>
          <p:nvPr>
            <p:ph type="sldNum" sz="quarter" idx="12"/>
          </p:nvPr>
        </p:nvSpPr>
        <p:spPr/>
        <p:txBody>
          <a:bodyPr/>
          <a:lstStyle/>
          <a:p>
            <a:fld id="{C236C69E-AA79-46C0-8BEE-890387514A35}"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 </a:t>
            </a:r>
            <a:r>
              <a:rPr lang="de-DE" altLang="de-DE" sz="2000" dirty="0">
                <a:solidFill>
                  <a:srgbClr val="333333"/>
                </a:solidFill>
              </a:rPr>
              <a:t>(</a:t>
            </a:r>
            <a:r>
              <a:rPr lang="cs-CZ" altLang="de-DE" sz="2000" dirty="0">
                <a:solidFill>
                  <a:srgbClr val="333333"/>
                </a:solidFill>
              </a:rPr>
              <a:t>ale ne všichni</a:t>
            </a:r>
            <a:r>
              <a:rPr lang="de-DE" altLang="de-DE" sz="2000" dirty="0">
                <a:solidFill>
                  <a:srgbClr val="333333"/>
                </a:solidFill>
              </a:rPr>
              <a:t>!) </a:t>
            </a:r>
            <a:r>
              <a:rPr lang="cs-CZ" altLang="de-DE" sz="2000" dirty="0">
                <a:solidFill>
                  <a:srgbClr val="333333"/>
                </a:solidFill>
              </a:rPr>
              <a:t>lidé s psychózou mají sklon k unáhleným závěrům a k extrémním přesvědčením</a:t>
            </a:r>
            <a:r>
              <a:rPr lang="en-AU" altLang="de-DE" sz="2000" dirty="0">
                <a:solidFill>
                  <a:srgbClr val="333333"/>
                </a:solidFill>
              </a:rPr>
              <a:t>. </a:t>
            </a:r>
            <a:r>
              <a:rPr lang="cs-CZ" altLang="de-DE" sz="2000" dirty="0">
                <a:solidFill>
                  <a:srgbClr val="333333"/>
                </a:solidFill>
              </a:rPr>
              <a:t>Tento způsob uvažování může být silnější když je člověk ve stresu a potřebuje ze sebe nějak vybít napětí</a:t>
            </a:r>
            <a:r>
              <a:rPr lang="en-AU" altLang="de-DE" sz="2000" dirty="0">
                <a:solidFill>
                  <a:srgbClr val="333333"/>
                </a:solidFill>
              </a:rPr>
              <a:t>.</a:t>
            </a:r>
          </a:p>
          <a:p>
            <a:pPr lvl="0" defTabSz="914400" fontAlgn="base"/>
            <a:r>
              <a:rPr lang="cs-CZ" altLang="de-DE" sz="2000" dirty="0">
                <a:solidFill>
                  <a:srgbClr val="004992"/>
                </a:solidFill>
              </a:rPr>
              <a:t>Skutečný příklad</a:t>
            </a:r>
            <a:r>
              <a:rPr lang="en-AU" altLang="de-DE" sz="2000" dirty="0">
                <a:solidFill>
                  <a:srgbClr val="004992"/>
                </a:solidFill>
              </a:rPr>
              <a:t>: </a:t>
            </a:r>
            <a:r>
              <a:rPr lang="cs-CZ" altLang="de-DE" sz="2000" dirty="0">
                <a:solidFill>
                  <a:srgbClr val="333333"/>
                </a:solidFill>
              </a:rPr>
              <a:t>Evžen, univerzitní student, chtěl jet na přednášku autem, ale nemohl najít klíče. Byl přesvědčen, že mu klíče od vozu vzal správce koleje, aby se nedostal na přednášku včas</a:t>
            </a:r>
            <a:r>
              <a:rPr lang="en-AU" altLang="de-DE" sz="2000" dirty="0">
                <a:solidFill>
                  <a:srgbClr val="333333"/>
                </a:solidFill>
              </a:rPr>
              <a:t>.</a:t>
            </a:r>
          </a:p>
          <a:p>
            <a:pPr lvl="0" defTabSz="914400" fontAlgn="base"/>
            <a:r>
              <a:rPr lang="cs-CZ" altLang="de-DE" sz="2000" dirty="0">
                <a:solidFill>
                  <a:srgbClr val="004992"/>
                </a:solidFill>
              </a:rPr>
              <a:t>Pozadí</a:t>
            </a:r>
            <a:r>
              <a:rPr lang="en-AU" altLang="de-DE" sz="2000" dirty="0">
                <a:solidFill>
                  <a:srgbClr val="004992"/>
                </a:solidFill>
              </a:rPr>
              <a:t>: </a:t>
            </a:r>
            <a:r>
              <a:rPr lang="cs-CZ" altLang="de-DE" sz="2000" dirty="0">
                <a:solidFill>
                  <a:srgbClr val="333333"/>
                </a:solidFill>
              </a:rPr>
              <a:t>Evžen je přesvědčen, že ostatní studenti jej chtějí z univerzity vyštvat</a:t>
            </a:r>
            <a:r>
              <a:rPr lang="en-AU" altLang="de-DE" sz="2000" dirty="0">
                <a:solidFill>
                  <a:srgbClr val="333333"/>
                </a:solidFill>
              </a:rPr>
              <a:t>.</a:t>
            </a: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Proč by měl mít správce kolejí zájem na tom, aby Evžen nedostudoval? A jak by se dostal k jeho klíčům od vozu?</a:t>
            </a:r>
            <a:endParaRPr lang="en-US"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70</a:t>
            </a:fld>
            <a:endParaRPr lang="de-DE" altLang="de-DE"/>
          </a:p>
        </p:txBody>
      </p:sp>
    </p:spTree>
    <p:extLst>
      <p:ext uri="{BB962C8B-B14F-4D97-AF65-F5344CB8AC3E}">
        <p14:creationId xmlns:p14="http://schemas.microsoft.com/office/powerpoint/2010/main" val="1562243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Mnozí </a:t>
            </a:r>
            <a:r>
              <a:rPr lang="de-DE" altLang="de-DE" sz="2000" dirty="0">
                <a:solidFill>
                  <a:srgbClr val="333333"/>
                </a:solidFill>
              </a:rPr>
              <a:t>(</a:t>
            </a:r>
            <a:r>
              <a:rPr lang="cs-CZ" altLang="de-DE" sz="2000" dirty="0">
                <a:solidFill>
                  <a:srgbClr val="333333"/>
                </a:solidFill>
              </a:rPr>
              <a:t>ale ne všichni</a:t>
            </a:r>
            <a:r>
              <a:rPr lang="de-DE" altLang="de-DE" sz="2000" dirty="0">
                <a:solidFill>
                  <a:srgbClr val="333333"/>
                </a:solidFill>
              </a:rPr>
              <a:t>!) </a:t>
            </a:r>
            <a:r>
              <a:rPr lang="cs-CZ" altLang="de-DE" sz="2000" dirty="0">
                <a:solidFill>
                  <a:srgbClr val="333333"/>
                </a:solidFill>
              </a:rPr>
              <a:t>lidé s psychózou mají sklon k unáhleným závěrům a k extrémním přesvědčením</a:t>
            </a:r>
            <a:r>
              <a:rPr lang="en-AU" altLang="de-DE" sz="2000" dirty="0">
                <a:solidFill>
                  <a:srgbClr val="333333"/>
                </a:solidFill>
              </a:rPr>
              <a:t>. </a:t>
            </a:r>
            <a:r>
              <a:rPr lang="cs-CZ" altLang="de-DE" sz="2000" dirty="0">
                <a:solidFill>
                  <a:srgbClr val="333333"/>
                </a:solidFill>
              </a:rPr>
              <a:t>Tento způsob uvažování může být silnější když je člověk ve stresu a potřebuje ze sebe nějak vybít napětí</a:t>
            </a:r>
            <a:r>
              <a:rPr lang="en-AU" altLang="de-DE" sz="2000" dirty="0">
                <a:solidFill>
                  <a:srgbClr val="333333"/>
                </a:solidFill>
              </a:rPr>
              <a:t>.</a:t>
            </a:r>
          </a:p>
          <a:p>
            <a:pPr lvl="0" defTabSz="914400" fontAlgn="base"/>
            <a:r>
              <a:rPr lang="cs-CZ" altLang="de-DE" sz="2000" dirty="0">
                <a:solidFill>
                  <a:srgbClr val="004992"/>
                </a:solidFill>
              </a:rPr>
              <a:t>Skutečný příklad</a:t>
            </a:r>
            <a:r>
              <a:rPr lang="en-AU" altLang="de-DE" sz="2000" dirty="0">
                <a:solidFill>
                  <a:srgbClr val="004992"/>
                </a:solidFill>
              </a:rPr>
              <a:t>: </a:t>
            </a:r>
            <a:r>
              <a:rPr lang="cs-CZ" altLang="de-DE" sz="2000" dirty="0">
                <a:solidFill>
                  <a:srgbClr val="333333"/>
                </a:solidFill>
              </a:rPr>
              <a:t>Evžen, univerzitní student, chtěl jet na přednášku autem, ale nemohl najít klíče. Byl přesvědčen, že mu klíče od vozu vzal správce koleje, aby se nedostal na přednášku včas</a:t>
            </a:r>
            <a:r>
              <a:rPr lang="en-AU" altLang="de-DE" sz="2000" dirty="0">
                <a:solidFill>
                  <a:srgbClr val="333333"/>
                </a:solidFill>
              </a:rPr>
              <a:t>.</a:t>
            </a:r>
          </a:p>
          <a:p>
            <a:pPr lvl="0" defTabSz="914400" fontAlgn="base"/>
            <a:r>
              <a:rPr lang="cs-CZ" altLang="de-DE" sz="2000" dirty="0">
                <a:solidFill>
                  <a:srgbClr val="004992"/>
                </a:solidFill>
              </a:rPr>
              <a:t>Pozadí</a:t>
            </a:r>
            <a:r>
              <a:rPr lang="en-AU" altLang="de-DE" sz="2000" dirty="0">
                <a:solidFill>
                  <a:srgbClr val="004992"/>
                </a:solidFill>
              </a:rPr>
              <a:t>: </a:t>
            </a:r>
            <a:r>
              <a:rPr lang="cs-CZ" altLang="de-DE" sz="2000" dirty="0">
                <a:solidFill>
                  <a:srgbClr val="333333"/>
                </a:solidFill>
              </a:rPr>
              <a:t>Evžen je přesvědčen, že ostatní studenti jej chtějí z univerzity vyštvat</a:t>
            </a:r>
            <a:r>
              <a:rPr lang="en-AU" altLang="de-DE" sz="2000" dirty="0">
                <a:solidFill>
                  <a:srgbClr val="333333"/>
                </a:solidFill>
              </a:rPr>
              <a:t>.</a:t>
            </a:r>
          </a:p>
          <a:p>
            <a:pPr lvl="0" defTabSz="914400" fontAlgn="base"/>
            <a:r>
              <a:rPr lang="cs-CZ" altLang="de-DE" sz="2000" dirty="0">
                <a:solidFill>
                  <a:srgbClr val="004992"/>
                </a:solidFill>
              </a:rPr>
              <a:t>Ale</a:t>
            </a:r>
            <a:r>
              <a:rPr lang="en-AU" altLang="de-DE" sz="2000" dirty="0">
                <a:solidFill>
                  <a:srgbClr val="004992"/>
                </a:solidFill>
              </a:rPr>
              <a:t>: </a:t>
            </a:r>
            <a:r>
              <a:rPr lang="cs-CZ" altLang="de-DE" sz="2000" dirty="0">
                <a:solidFill>
                  <a:srgbClr val="333333"/>
                </a:solidFill>
              </a:rPr>
              <a:t>Proč by měl mít správce kolejí zájem na tom, aby Evžen nedostudoval? A jak by se dostal k jeho klíčům od vozu?</a:t>
            </a:r>
            <a:endParaRPr lang="en-US" altLang="de-DE" sz="2000" dirty="0">
              <a:solidFill>
                <a:srgbClr val="333333"/>
              </a:solidFill>
            </a:endParaRPr>
          </a:p>
          <a:p>
            <a:pPr lvl="0" defTabSz="914400" fontAlgn="base"/>
            <a:r>
              <a:rPr lang="cs-CZ" altLang="de-DE" sz="2000" dirty="0">
                <a:solidFill>
                  <a:srgbClr val="333333"/>
                </a:solidFill>
              </a:rPr>
              <a:t>Než někoho z něčeho obviníte, je třeba získat informace z co největšího množství zdrojů a probrat s lidmi, kterým věříte, různá možná vysvětlení toho, co se stalo</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71</a:t>
            </a:fld>
            <a:endParaRPr lang="de-DE" altLang="de-DE"/>
          </a:p>
        </p:txBody>
      </p:sp>
    </p:spTree>
    <p:extLst>
      <p:ext uri="{BB962C8B-B14F-4D97-AF65-F5344CB8AC3E}">
        <p14:creationId xmlns:p14="http://schemas.microsoft.com/office/powerpoint/2010/main" val="3830719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cs typeface="+mn-cs"/>
              </a:rPr>
              <a:t>www.uke.de/mct_app</a:t>
            </a:r>
            <a:endParaRPr lang="de-DE" b="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9" name="Footer Placeholder 8"/>
          <p:cNvSpPr>
            <a:spLocks noGrp="1"/>
          </p:cNvSpPr>
          <p:nvPr>
            <p:ph type="ftr" sz="quarter" idx="11"/>
          </p:nvPr>
        </p:nvSpPr>
        <p:spPr/>
        <p:txBody>
          <a:bodyPr/>
          <a:lstStyle/>
          <a:p>
            <a:pPr>
              <a:defRPr/>
            </a:pPr>
            <a:r>
              <a:rPr lang="de-DE"/>
              <a:t>Metakognitivní trénink 7 – Unáhlené Závěry II</a:t>
            </a:r>
          </a:p>
        </p:txBody>
      </p:sp>
      <p:sp>
        <p:nvSpPr>
          <p:cNvPr id="10" name="Slide Number Placeholder 9"/>
          <p:cNvSpPr>
            <a:spLocks noGrp="1"/>
          </p:cNvSpPr>
          <p:nvPr>
            <p:ph type="sldNum" sz="quarter" idx="12"/>
          </p:nvPr>
        </p:nvSpPr>
        <p:spPr/>
        <p:txBody>
          <a:bodyPr/>
          <a:lstStyle/>
          <a:p>
            <a:fld id="{C236C69E-AA79-46C0-8BEE-890387514A35}" type="slidenum">
              <a:rPr lang="de-DE" altLang="de-DE" smtClean="0"/>
              <a:pPr/>
              <a:t>72</a:t>
            </a:fld>
            <a:endParaRPr lang="de-DE" altLang="de-DE"/>
          </a:p>
        </p:txBody>
      </p:sp>
    </p:spTree>
    <p:extLst>
      <p:ext uri="{BB962C8B-B14F-4D97-AF65-F5344CB8AC3E}">
        <p14:creationId xmlns:p14="http://schemas.microsoft.com/office/powerpoint/2010/main" val="24369935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881621034"/>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en-US" sz="1000" b="0" kern="1200" dirty="0" err="1">
                          <a:solidFill>
                            <a:schemeClr val="dk1"/>
                          </a:solidFill>
                          <a:effectLst/>
                          <a:latin typeface="+mn-lt"/>
                          <a:ea typeface="+mn-ea"/>
                          <a:cs typeface="+mn-cs"/>
                        </a:rPr>
                        <a:t>Obálka</a:t>
                      </a:r>
                      <a:r>
                        <a:rPr lang="en-US" sz="1000" b="0" kern="1200" dirty="0">
                          <a:solidFill>
                            <a:schemeClr val="dk1"/>
                          </a:solidFill>
                          <a:effectLst/>
                          <a:latin typeface="+mn-lt"/>
                          <a:ea typeface="+mn-ea"/>
                          <a:cs typeface="+mn-cs"/>
                        </a:rPr>
                        <a:t> </a:t>
                      </a:r>
                      <a:r>
                        <a:rPr lang="en-US" sz="1000" b="0" kern="1200" dirty="0" err="1">
                          <a:solidFill>
                            <a:schemeClr val="dk1"/>
                          </a:solidFill>
                          <a:effectLst/>
                          <a:latin typeface="+mn-lt"/>
                          <a:ea typeface="+mn-ea"/>
                          <a:cs typeface="+mn-cs"/>
                        </a:rPr>
                        <a:t>časopisu</a:t>
                      </a:r>
                      <a:r>
                        <a:rPr lang="en-US" sz="1000" b="0" kern="1200" dirty="0">
                          <a:solidFill>
                            <a:schemeClr val="dk1"/>
                          </a:solidFill>
                          <a:effectLst/>
                          <a:latin typeface="+mn-lt"/>
                          <a:ea typeface="+mn-ea"/>
                          <a:cs typeface="+mn-cs"/>
                        </a:rPr>
                        <a:t> </a:t>
                      </a:r>
                      <a:r>
                        <a:rPr lang="en-US" sz="1000" b="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cs-CZ" sz="1000" b="0" kern="1200" dirty="0">
                          <a:solidFill>
                            <a:schemeClr val="dk1"/>
                          </a:solidFill>
                          <a:effectLst/>
                          <a:latin typeface="+mn-lt"/>
                          <a:ea typeface="+mn-ea"/>
                          <a:cs typeface="+mn-cs"/>
                        </a:rPr>
                        <a:t>Toto dílo je licencováno podle pravidel “fair use”.</a:t>
                      </a:r>
                      <a:endParaRPr lang="de-DE" sz="1000" b="0" kern="1200" dirty="0">
                        <a:solidFill>
                          <a:schemeClr val="dk1"/>
                        </a:solidFill>
                        <a:effectLst/>
                        <a:latin typeface="+mn-lt"/>
                        <a:ea typeface="+mn-ea"/>
                        <a:cs typeface="+mn-cs"/>
                      </a:endParaRPr>
                    </a:p>
                    <a:p>
                      <a:r>
                        <a:rPr lang="cs-CZ" sz="1000" b="0" kern="1200" dirty="0">
                          <a:solidFill>
                            <a:schemeClr val="dk1"/>
                          </a:solidFill>
                          <a:effectLst/>
                          <a:latin typeface="+mn-lt"/>
                          <a:ea typeface="+mn-ea"/>
                          <a:cs typeface="+mn-cs"/>
                        </a:rPr>
                        <a:t>Pokud se domníváte, že došlo k porušení copyright, prosím kontaktujte nás.</a:t>
                      </a:r>
                      <a:endParaRPr lang="de-DE" sz="1000" b="0" kern="1200" dirty="0">
                        <a:solidFill>
                          <a:schemeClr val="dk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kern="1200" dirty="0" err="1">
                          <a:solidFill>
                            <a:schemeClr val="dk1"/>
                          </a:solidFill>
                          <a:effectLst/>
                          <a:latin typeface="+mn-lt"/>
                          <a:ea typeface="+mn-ea"/>
                          <a:cs typeface="+mn-cs"/>
                        </a:rPr>
                        <a:t>Titulní</a:t>
                      </a:r>
                      <a:r>
                        <a:rPr lang="en-US" sz="1000" b="0" kern="1200" dirty="0">
                          <a:solidFill>
                            <a:schemeClr val="dk1"/>
                          </a:solidFill>
                          <a:effectLst/>
                          <a:latin typeface="+mn-lt"/>
                          <a:ea typeface="+mn-ea"/>
                          <a:cs typeface="+mn-cs"/>
                        </a:rPr>
                        <a:t> </a:t>
                      </a:r>
                      <a:r>
                        <a:rPr lang="en-US" sz="1000" b="0" kern="1200" dirty="0" err="1">
                          <a:solidFill>
                            <a:schemeClr val="dk1"/>
                          </a:solidFill>
                          <a:effectLst/>
                          <a:latin typeface="+mn-lt"/>
                          <a:ea typeface="+mn-ea"/>
                          <a:cs typeface="+mn-cs"/>
                        </a:rPr>
                        <a:t>strana</a:t>
                      </a:r>
                      <a:r>
                        <a:rPr lang="en-US" sz="1000" b="0" kern="1200" dirty="0">
                          <a:solidFill>
                            <a:schemeClr val="dk1"/>
                          </a:solidFill>
                          <a:effectLst/>
                          <a:latin typeface="+mn-lt"/>
                          <a:ea typeface="+mn-ea"/>
                          <a:cs typeface="+mn-cs"/>
                        </a:rPr>
                        <a:t> </a:t>
                      </a:r>
                      <a:r>
                        <a:rPr lang="en-US" sz="1000" b="0" kern="1200" dirty="0" err="1">
                          <a:solidFill>
                            <a:schemeClr val="dk1"/>
                          </a:solidFill>
                          <a:effectLst/>
                          <a:latin typeface="+mn-lt"/>
                          <a:ea typeface="+mn-ea"/>
                          <a:cs typeface="+mn-cs"/>
                        </a:rPr>
                        <a:t>časopisu</a:t>
                      </a:r>
                      <a:r>
                        <a:rPr lang="en-US" sz="1000" b="0" kern="1200" dirty="0">
                          <a:solidFill>
                            <a:schemeClr val="dk1"/>
                          </a:solidFill>
                          <a:effectLst/>
                          <a:latin typeface="+mn-lt"/>
                          <a:ea typeface="+mn-ea"/>
                          <a:cs typeface="+mn-cs"/>
                        </a:rPr>
                        <a:t> </a:t>
                      </a:r>
                      <a:r>
                        <a:rPr lang="en-US" sz="1000" b="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a:t>
                      </a:r>
                      <a:r>
                        <a:rPr kumimoji="0" lang="de-DE" sz="1000" b="0" i="0" u="none" strike="noStrike" cap="none" normalizeH="0" baseline="0" dirty="0" err="1">
                          <a:ln>
                            <a:noFill/>
                          </a:ln>
                          <a:solidFill>
                            <a:srgbClr val="333333"/>
                          </a:solidFill>
                          <a:effectLst/>
                          <a:latin typeface="Calibri Light"/>
                          <a:cs typeface="Times New Roman" pitchFamily="18" charset="0"/>
                        </a:rPr>
                        <a:t>cigarette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boxes</a:t>
                      </a:r>
                      <a:r>
                        <a:rPr kumimoji="0" lang="de-DE" sz="1000" b="0" i="0" u="none" strike="noStrike" cap="none" normalizeH="0" baseline="0" dirty="0">
                          <a:ln>
                            <a:noFill/>
                          </a:ln>
                          <a:solidFill>
                            <a:srgbClr val="333333"/>
                          </a:solidFill>
                          <a:effectLst/>
                          <a:latin typeface="Calibri Light"/>
                          <a:cs typeface="Times New Roman" pitchFamily="18" charset="0"/>
                        </a:rPr>
                        <a:t>/Marlboro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de-DE"/>
              <a:t>Metakognitivní trénink 7 – Unáhlené Závěry II</a:t>
            </a:r>
          </a:p>
        </p:txBody>
      </p:sp>
      <p:sp>
        <p:nvSpPr>
          <p:cNvPr id="10" name="Slide Number Placeholder 9"/>
          <p:cNvSpPr>
            <a:spLocks noGrp="1"/>
          </p:cNvSpPr>
          <p:nvPr>
            <p:ph type="sldNum" sz="quarter" idx="12"/>
          </p:nvPr>
        </p:nvSpPr>
        <p:spPr/>
        <p:txBody>
          <a:bodyPr/>
          <a:lstStyle/>
          <a:p>
            <a:fld id="{3C5C4D48-3609-4767-B2C6-43F244221FB4}"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25766313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Argumenty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74</a:t>
            </a:fld>
            <a:endParaRPr lang="de-DE" altLang="de-DE"/>
          </a:p>
        </p:txBody>
      </p:sp>
    </p:spTree>
    <p:extLst>
      <p:ext uri="{BB962C8B-B14F-4D97-AF65-F5344CB8AC3E}">
        <p14:creationId xmlns:p14="http://schemas.microsoft.com/office/powerpoint/2010/main" val="9917769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182721861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motivy</a:t>
                      </a:r>
                      <a:r>
                        <a:rPr lang="en-US" sz="1800" b="0" i="0" u="none" dirty="0">
                          <a:solidFill>
                            <a:srgbClr val="333333"/>
                          </a:solidFill>
                          <a:latin typeface="Calibri Light"/>
                        </a:rPr>
                        <a:t> USA:</a:t>
                      </a:r>
                    </a:p>
                    <a:p>
                      <a:pPr marL="457200" indent="-457200">
                        <a:lnSpc>
                          <a:spcPct val="100000"/>
                        </a:lnSpc>
                        <a:spcBef>
                          <a:spcPts val="1200"/>
                        </a:spcBef>
                        <a:buFont typeface="+mj-lt"/>
                        <a:buAutoNum type="arabicPeriod"/>
                      </a:pPr>
                      <a:r>
                        <a:rPr lang="en-US" sz="1800" b="0" i="0" u="none">
                          <a:solidFill>
                            <a:srgbClr val="333333"/>
                          </a:solidFill>
                          <a:latin typeface="Calibri Light"/>
                        </a:rPr>
                        <a:t>“Technické vítězství” </a:t>
                      </a:r>
                      <a:r>
                        <a:rPr lang="en-US" sz="1800" b="0" i="0" u="none" dirty="0">
                          <a:solidFill>
                            <a:srgbClr val="333333"/>
                          </a:solidFill>
                          <a:latin typeface="Calibri Light"/>
                        </a:rPr>
                        <a:t>v </a:t>
                      </a:r>
                      <a:r>
                        <a:rPr lang="en-US" sz="1800" b="0" i="0" u="none" dirty="0" err="1">
                          <a:solidFill>
                            <a:srgbClr val="333333"/>
                          </a:solidFill>
                          <a:latin typeface="Calibri Light"/>
                        </a:rPr>
                        <a:t>soutěži</a:t>
                      </a:r>
                      <a:r>
                        <a:rPr lang="en-US" sz="1800" b="0" i="0" u="none" dirty="0">
                          <a:solidFill>
                            <a:srgbClr val="333333"/>
                          </a:solidFill>
                          <a:latin typeface="Calibri Light"/>
                        </a:rPr>
                        <a:t> o </a:t>
                      </a:r>
                      <a:r>
                        <a:rPr lang="en-US" sz="1800" b="0" i="0" u="none" dirty="0" err="1">
                          <a:solidFill>
                            <a:srgbClr val="333333"/>
                          </a:solidFill>
                          <a:latin typeface="Calibri Light"/>
                        </a:rPr>
                        <a:t>cestování</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se </a:t>
                      </a:r>
                      <a:r>
                        <a:rPr lang="en-US" sz="1800" b="0" i="0" u="none" dirty="0" err="1">
                          <a:solidFill>
                            <a:srgbClr val="333333"/>
                          </a:solidFill>
                          <a:latin typeface="Calibri Light"/>
                        </a:rPr>
                        <a:t>Sovětským</a:t>
                      </a:r>
                      <a:r>
                        <a:rPr lang="en-US" sz="1800" b="0" i="0" u="none" dirty="0">
                          <a:solidFill>
                            <a:srgbClr val="333333"/>
                          </a:solidFill>
                          <a:latin typeface="Calibri Light"/>
                        </a:rPr>
                        <a:t> </a:t>
                      </a:r>
                      <a:r>
                        <a:rPr lang="en-US" sz="1800" b="0" i="0" u="none" dirty="0" err="1">
                          <a:solidFill>
                            <a:srgbClr val="333333"/>
                          </a:solidFill>
                          <a:latin typeface="Calibri Light"/>
                        </a:rPr>
                        <a:t>svazem</a:t>
                      </a:r>
                      <a:r>
                        <a:rPr lang="en-US" sz="1800" b="0" i="0" u="none" dirty="0">
                          <a:solidFill>
                            <a:srgbClr val="333333"/>
                          </a:solidFill>
                          <a:latin typeface="Calibri Light"/>
                        </a:rPr>
                        <a:t>, </a:t>
                      </a:r>
                      <a:r>
                        <a:rPr lang="en-US" sz="1800" b="0" i="0" u="none" dirty="0" err="1">
                          <a:solidFill>
                            <a:srgbClr val="333333"/>
                          </a:solidFill>
                          <a:latin typeface="Calibri Light"/>
                        </a:rPr>
                        <a:t>který</a:t>
                      </a:r>
                      <a:r>
                        <a:rPr lang="en-US" sz="1800" b="0" i="0" u="none" dirty="0">
                          <a:solidFill>
                            <a:srgbClr val="333333"/>
                          </a:solidFill>
                          <a:latin typeface="Calibri Light"/>
                        </a:rPr>
                        <a:t> </a:t>
                      </a:r>
                      <a:r>
                        <a:rPr lang="en-US" sz="1800" b="0" i="0" u="none" dirty="0" err="1">
                          <a:solidFill>
                            <a:srgbClr val="333333"/>
                          </a:solidFill>
                          <a:latin typeface="Calibri Light"/>
                        </a:rPr>
                        <a:t>jako</a:t>
                      </a:r>
                      <a:r>
                        <a:rPr lang="en-US" sz="1800" b="0" i="0" u="none" dirty="0">
                          <a:solidFill>
                            <a:srgbClr val="333333"/>
                          </a:solidFill>
                          <a:latin typeface="Calibri Light"/>
                        </a:rPr>
                        <a:t> </a:t>
                      </a:r>
                      <a:r>
                        <a:rPr lang="en-US" sz="1800" b="0" i="0" u="none" dirty="0" err="1">
                          <a:solidFill>
                            <a:srgbClr val="333333"/>
                          </a:solidFill>
                          <a:latin typeface="Calibri Light"/>
                        </a:rPr>
                        <a:t>první</a:t>
                      </a:r>
                      <a:r>
                        <a:rPr lang="en-US" sz="1800" b="0" i="0" u="none" dirty="0">
                          <a:solidFill>
                            <a:srgbClr val="333333"/>
                          </a:solidFill>
                          <a:latin typeface="Calibri Light"/>
                        </a:rPr>
                        <a:t> </a:t>
                      </a:r>
                      <a:r>
                        <a:rPr lang="en-US" sz="1800" b="0" i="0" u="none" dirty="0" err="1">
                          <a:solidFill>
                            <a:srgbClr val="333333"/>
                          </a:solidFill>
                          <a:latin typeface="Calibri Light"/>
                        </a:rPr>
                        <a:t>úspěšně</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a:t>
                      </a:r>
                      <a:r>
                        <a:rPr lang="en-US" sz="1800" b="0" i="0" u="none" dirty="0" err="1">
                          <a:solidFill>
                            <a:srgbClr val="333333"/>
                          </a:solidFill>
                          <a:latin typeface="Calibri Light"/>
                        </a:rPr>
                        <a:t>družici</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Odvedení</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války</a:t>
                      </a:r>
                      <a:r>
                        <a:rPr lang="en-US" sz="1800" b="0" i="0" u="none" dirty="0">
                          <a:solidFill>
                            <a:srgbClr val="333333"/>
                          </a:solidFill>
                          <a:latin typeface="Calibri Light"/>
                        </a:rPr>
                        <a:t> </a:t>
                      </a:r>
                      <a:r>
                        <a:rPr lang="en-US" sz="1800" b="0" i="0" u="none" dirty="0" err="1">
                          <a:solidFill>
                            <a:srgbClr val="333333"/>
                          </a:solidFill>
                          <a:latin typeface="Calibri Light"/>
                        </a:rPr>
                        <a:t>ve</a:t>
                      </a:r>
                      <a:r>
                        <a:rPr lang="en-US" sz="1800" b="0" i="0" u="none" dirty="0">
                          <a:solidFill>
                            <a:srgbClr val="333333"/>
                          </a:solidFill>
                          <a:latin typeface="Calibri Light"/>
                        </a:rPr>
                        <a:t>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Samotná</a:t>
                      </a:r>
                      <a:r>
                        <a:rPr lang="en-US" sz="1800" b="0" i="0" u="none" dirty="0">
                          <a:solidFill>
                            <a:srgbClr val="333333"/>
                          </a:solidFill>
                          <a:latin typeface="Calibri Light"/>
                        </a:rPr>
                        <a:t> NASA </a:t>
                      </a:r>
                      <a:r>
                        <a:rPr lang="en-US" sz="1800" b="0" i="0" u="none" dirty="0" err="1">
                          <a:solidFill>
                            <a:srgbClr val="333333"/>
                          </a:solidFill>
                          <a:latin typeface="Calibri Light"/>
                        </a:rPr>
                        <a:t>zfalšovala</a:t>
                      </a:r>
                      <a:r>
                        <a:rPr lang="en-US" sz="1800" b="0" i="0" u="none" dirty="0">
                          <a:solidFill>
                            <a:srgbClr val="333333"/>
                          </a:solidFill>
                          <a:latin typeface="Calibri Light"/>
                        </a:rPr>
                        <a:t> </a:t>
                      </a:r>
                      <a:r>
                        <a:rPr lang="en-US" sz="1800" b="0" i="0" u="none" dirty="0" err="1">
                          <a:solidFill>
                            <a:srgbClr val="333333"/>
                          </a:solidFill>
                          <a:latin typeface="Calibri Light"/>
                        </a:rPr>
                        <a:t>důkazy</a:t>
                      </a:r>
                      <a:r>
                        <a:rPr lang="en-US" sz="1800" b="0" i="0" u="none" dirty="0">
                          <a:solidFill>
                            <a:srgbClr val="333333"/>
                          </a:solidFill>
                          <a:latin typeface="Calibri Light"/>
                        </a:rPr>
                        <a:t> o </a:t>
                      </a:r>
                      <a:r>
                        <a:rPr lang="en-US" sz="1800" b="0" i="0" u="none" dirty="0" err="1">
                          <a:solidFill>
                            <a:srgbClr val="333333"/>
                          </a:solidFill>
                          <a:latin typeface="Calibri Light"/>
                        </a:rPr>
                        <a:t>přistání</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měsíci</a:t>
                      </a:r>
                      <a:r>
                        <a:rPr lang="en-US" sz="1800" b="0" i="0" u="none" dirty="0">
                          <a:solidFill>
                            <a:srgbClr val="333333"/>
                          </a:solidFill>
                          <a:latin typeface="Calibri Light"/>
                        </a:rPr>
                        <a:t>, </a:t>
                      </a:r>
                      <a:r>
                        <a:rPr lang="en-US" sz="1800" b="0" i="0" u="none" dirty="0" err="1">
                          <a:solidFill>
                            <a:srgbClr val="333333"/>
                          </a:solidFill>
                          <a:latin typeface="Calibri Light"/>
                        </a:rPr>
                        <a:t>protože</a:t>
                      </a:r>
                      <a:r>
                        <a:rPr lang="en-US" sz="1800" b="0" i="0" u="none" dirty="0">
                          <a:solidFill>
                            <a:srgbClr val="333333"/>
                          </a:solidFill>
                          <a:latin typeface="Calibri Light"/>
                        </a:rPr>
                        <a:t> se </a:t>
                      </a:r>
                      <a:r>
                        <a:rPr lang="en-US" sz="1800" b="0" i="0" u="none" dirty="0" err="1">
                          <a:solidFill>
                            <a:srgbClr val="333333"/>
                          </a:solidFill>
                          <a:latin typeface="Calibri Light"/>
                        </a:rPr>
                        <a:t>obávala</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jí</a:t>
                      </a:r>
                      <a:r>
                        <a:rPr lang="en-US" sz="1800" b="0" i="0" u="none" dirty="0">
                          <a:solidFill>
                            <a:srgbClr val="333333"/>
                          </a:solidFill>
                          <a:latin typeface="Calibri Light"/>
                        </a:rPr>
                        <a:t> </a:t>
                      </a:r>
                      <a:r>
                        <a:rPr lang="en-US" sz="1800" b="0" i="0" u="none" dirty="0" err="1">
                          <a:solidFill>
                            <a:srgbClr val="333333"/>
                          </a:solidFill>
                          <a:latin typeface="Calibri Light"/>
                        </a:rPr>
                        <a:t>vláda</a:t>
                      </a:r>
                      <a:r>
                        <a:rPr lang="en-US" sz="1800" b="0" i="0" u="none" dirty="0">
                          <a:solidFill>
                            <a:srgbClr val="333333"/>
                          </a:solidFill>
                          <a:latin typeface="Calibri Light"/>
                        </a:rPr>
                        <a:t> </a:t>
                      </a:r>
                      <a:r>
                        <a:rPr lang="en-US" sz="1800" b="0" i="0" u="none" dirty="0" err="1">
                          <a:solidFill>
                            <a:srgbClr val="333333"/>
                          </a:solidFill>
                          <a:latin typeface="Calibri Light"/>
                        </a:rPr>
                        <a:t>jinak</a:t>
                      </a:r>
                      <a:r>
                        <a:rPr lang="en-US" sz="1800" b="0" i="0" u="none" dirty="0">
                          <a:solidFill>
                            <a:srgbClr val="333333"/>
                          </a:solidFill>
                          <a:latin typeface="Calibri Light"/>
                        </a:rPr>
                        <a:t> </a:t>
                      </a:r>
                      <a:r>
                        <a:rPr lang="en-US" sz="1800" b="0" i="0" u="none" dirty="0" err="1">
                          <a:solidFill>
                            <a:srgbClr val="333333"/>
                          </a:solidFill>
                          <a:latin typeface="Calibri Light"/>
                        </a:rPr>
                        <a:t>sníží</a:t>
                      </a:r>
                      <a:r>
                        <a:rPr lang="en-US" sz="1800" b="0" i="0" u="none" dirty="0">
                          <a:solidFill>
                            <a:srgbClr val="333333"/>
                          </a:solidFill>
                          <a:latin typeface="Calibri Light"/>
                        </a:rPr>
                        <a:t> </a:t>
                      </a:r>
                      <a:r>
                        <a:rPr lang="en-US" sz="1800" b="0" i="0" u="none" dirty="0" err="1">
                          <a:solidFill>
                            <a:srgbClr val="333333"/>
                          </a:solidFill>
                          <a:latin typeface="Calibri Light"/>
                        </a:rPr>
                        <a:t>rozpočet</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75</a:t>
            </a:fld>
            <a:endParaRPr lang="de-DE" altLang="de-DE"/>
          </a:p>
        </p:txBody>
      </p:sp>
    </p:spTree>
    <p:extLst>
      <p:ext uri="{BB962C8B-B14F-4D97-AF65-F5344CB8AC3E}">
        <p14:creationId xmlns:p14="http://schemas.microsoft.com/office/powerpoint/2010/main" val="25915171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32604277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76</a:t>
            </a:fld>
            <a:endParaRPr lang="de-DE" altLang="de-DE"/>
          </a:p>
        </p:txBody>
      </p:sp>
    </p:spTree>
    <p:extLst>
      <p:ext uri="{BB962C8B-B14F-4D97-AF65-F5344CB8AC3E}">
        <p14:creationId xmlns:p14="http://schemas.microsoft.com/office/powerpoint/2010/main" val="592100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81178245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Pro:</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“Třepetající se vlajka”: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měsíci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žádná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počasí</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Obraz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nebe</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hvězd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poloha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stínů</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snímek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vyroben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Na </a:t>
                      </a:r>
                      <a:r>
                        <a:rPr kumimoji="0" lang="en-US" sz="1800" b="0" i="0" u="none" strike="noStrike" cap="none" normalizeH="0" baseline="0" dirty="0" err="1">
                          <a:ln>
                            <a:noFill/>
                          </a:ln>
                          <a:solidFill>
                            <a:srgbClr val="333333"/>
                          </a:solidFill>
                          <a:effectLst/>
                          <a:latin typeface="Calibri Light"/>
                          <a:cs typeface="Times New Roman" pitchFamily="18" charset="0"/>
                        </a:rPr>
                        <a:t>poslední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rychle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potřebují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více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aby se </a:t>
                      </a:r>
                      <a:r>
                        <a:rPr kumimoji="0" lang="en-US" sz="1800" b="0" i="0" u="none" strike="noStrike" cap="none" normalizeH="0" baseline="0" dirty="0" err="1">
                          <a:ln>
                            <a:noFill/>
                          </a:ln>
                          <a:solidFill>
                            <a:srgbClr val="333333"/>
                          </a:solidFill>
                          <a:effectLst/>
                          <a:latin typeface="Calibri Light"/>
                          <a:cs typeface="Times New Roman" pitchFamily="18" charset="0"/>
                        </a:rPr>
                        <a:t>přenesly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dlouho</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77</a:t>
            </a:fld>
            <a:endParaRPr lang="de-DE" altLang="de-DE"/>
          </a:p>
        </p:txBody>
      </p:sp>
    </p:spTree>
    <p:extLst>
      <p:ext uri="{BB962C8B-B14F-4D97-AF65-F5344CB8AC3E}">
        <p14:creationId xmlns:p14="http://schemas.microsoft.com/office/powerpoint/2010/main" val="3795123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110375155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78</a:t>
            </a:fld>
            <a:endParaRPr lang="de-DE" altLang="de-DE"/>
          </a:p>
        </p:txBody>
      </p:sp>
    </p:spTree>
    <p:extLst>
      <p:ext uri="{BB962C8B-B14F-4D97-AF65-F5344CB8AC3E}">
        <p14:creationId xmlns:p14="http://schemas.microsoft.com/office/powerpoint/2010/main" val="32364596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6094058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Zvlnění</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a:t>
                      </a:r>
                      <a:r>
                        <a:rPr lang="en-US" sz="1800" b="0" i="0" u="none" dirty="0" err="1">
                          <a:solidFill>
                            <a:srgbClr val="333333"/>
                          </a:solidFill>
                          <a:latin typeface="Calibri Light"/>
                        </a:rPr>
                        <a:t>bylo</a:t>
                      </a:r>
                      <a:r>
                        <a:rPr lang="en-US" sz="1800" b="0" i="0" u="none" dirty="0">
                          <a:solidFill>
                            <a:srgbClr val="333333"/>
                          </a:solidFill>
                          <a:latin typeface="Calibri Light"/>
                        </a:rPr>
                        <a:t> </a:t>
                      </a:r>
                      <a:r>
                        <a:rPr lang="en-US" sz="1800" b="0" i="0" u="none" dirty="0" err="1">
                          <a:solidFill>
                            <a:srgbClr val="333333"/>
                          </a:solidFill>
                          <a:latin typeface="Calibri Light"/>
                        </a:rPr>
                        <a:t>způsobeno</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byla</a:t>
                      </a:r>
                      <a:r>
                        <a:rPr lang="en-US" sz="1800" b="0" i="0" u="none" dirty="0">
                          <a:solidFill>
                            <a:srgbClr val="333333"/>
                          </a:solidFill>
                          <a:latin typeface="Calibri Light"/>
                        </a:rPr>
                        <a:t> </a:t>
                      </a:r>
                      <a:r>
                        <a:rPr lang="en-US" sz="1800" b="0" i="0" u="none" dirty="0" err="1">
                          <a:solidFill>
                            <a:srgbClr val="333333"/>
                          </a:solidFill>
                          <a:latin typeface="Calibri Light"/>
                        </a:rPr>
                        <a:t>zaražena</a:t>
                      </a:r>
                      <a:r>
                        <a:rPr lang="en-US" sz="1800" b="0" i="0" u="none" dirty="0">
                          <a:solidFill>
                            <a:srgbClr val="333333"/>
                          </a:solidFill>
                          <a:latin typeface="Calibri Light"/>
                        </a:rPr>
                        <a:t> do </a:t>
                      </a:r>
                      <a:r>
                        <a:rPr lang="en-US" sz="1800" b="0" i="0" u="none" dirty="0" err="1">
                          <a:solidFill>
                            <a:srgbClr val="333333"/>
                          </a:solidFill>
                          <a:latin typeface="Calibri Light"/>
                        </a:rPr>
                        <a:t>povrchu</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 a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měla</a:t>
                      </a:r>
                      <a:r>
                        <a:rPr lang="en-US" sz="1800" b="0" i="0" u="none" dirty="0">
                          <a:solidFill>
                            <a:srgbClr val="333333"/>
                          </a:solidFill>
                          <a:latin typeface="Calibri Light"/>
                        </a:rPr>
                        <a:t> v </a:t>
                      </a:r>
                      <a:r>
                        <a:rPr lang="en-US" sz="1800" b="0" i="0" u="none" dirty="0" err="1">
                          <a:solidFill>
                            <a:srgbClr val="333333"/>
                          </a:solidFill>
                          <a:latin typeface="Calibri Light"/>
                        </a:rPr>
                        <a:t>horním</a:t>
                      </a:r>
                      <a:r>
                        <a:rPr lang="en-US" sz="1800" b="0" i="0" u="none" dirty="0">
                          <a:solidFill>
                            <a:srgbClr val="333333"/>
                          </a:solidFill>
                          <a:latin typeface="Calibri Light"/>
                        </a:rPr>
                        <a:t> </a:t>
                      </a:r>
                      <a:r>
                        <a:rPr lang="en-US" sz="1800" b="0" i="0" u="none" dirty="0" err="1">
                          <a:solidFill>
                            <a:srgbClr val="333333"/>
                          </a:solidFill>
                          <a:latin typeface="Calibri Light"/>
                        </a:rPr>
                        <a:t>okraji</a:t>
                      </a:r>
                      <a:r>
                        <a:rPr lang="en-US" sz="1800" b="0" i="0" u="none" dirty="0">
                          <a:solidFill>
                            <a:srgbClr val="333333"/>
                          </a:solidFill>
                          <a:latin typeface="Calibri Light"/>
                        </a:rPr>
                        <a:t> </a:t>
                      </a:r>
                      <a:r>
                        <a:rPr lang="en-US" sz="1800" b="0" i="0" u="none" dirty="0" err="1">
                          <a:solidFill>
                            <a:srgbClr val="333333"/>
                          </a:solidFill>
                          <a:latin typeface="Calibri Light"/>
                        </a:rPr>
                        <a:t>pevnou</a:t>
                      </a:r>
                      <a:r>
                        <a:rPr lang="en-US" sz="1800" b="0" i="0" u="none" dirty="0">
                          <a:solidFill>
                            <a:srgbClr val="333333"/>
                          </a:solidFill>
                          <a:latin typeface="Calibri Light"/>
                        </a:rPr>
                        <a:t> </a:t>
                      </a:r>
                      <a:r>
                        <a:rPr lang="en-US" sz="1800" b="0" i="0" u="none" dirty="0" err="1">
                          <a:solidFill>
                            <a:srgbClr val="333333"/>
                          </a:solidFill>
                          <a:latin typeface="Calibri Light"/>
                        </a:rPr>
                        <a:t>výztuhu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Noční</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nedokáží</a:t>
                      </a:r>
                      <a:r>
                        <a:rPr lang="en-US" sz="1800" b="0" i="0" u="none" dirty="0">
                          <a:solidFill>
                            <a:srgbClr val="333333"/>
                          </a:solidFill>
                          <a:latin typeface="Calibri Light"/>
                        </a:rPr>
                        <a:t> </a:t>
                      </a:r>
                      <a:r>
                        <a:rPr lang="en-US" sz="1800" b="0" i="0" u="none" dirty="0" err="1">
                          <a:solidFill>
                            <a:srgbClr val="333333"/>
                          </a:solidFill>
                          <a:latin typeface="Calibri Light"/>
                        </a:rPr>
                        <a:t>zachytit</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světla</a:t>
                      </a:r>
                      <a:r>
                        <a:rPr lang="en-US" sz="1800" b="0" i="0" u="none" dirty="0">
                          <a:solidFill>
                            <a:srgbClr val="333333"/>
                          </a:solidFill>
                          <a:latin typeface="Calibri Light"/>
                        </a:rPr>
                        <a:t> </a:t>
                      </a:r>
                      <a:r>
                        <a:rPr lang="en-US" sz="1800" b="0" i="0" u="none" dirty="0" err="1">
                          <a:solidFill>
                            <a:srgbClr val="333333"/>
                          </a:solidFill>
                          <a:latin typeface="Calibri Light"/>
                        </a:rPr>
                        <a:t>kvůli</a:t>
                      </a:r>
                      <a:r>
                        <a:rPr lang="en-US" sz="1800" b="0" i="0" u="none" dirty="0">
                          <a:solidFill>
                            <a:srgbClr val="333333"/>
                          </a:solidFill>
                          <a:latin typeface="Calibri Light"/>
                        </a:rPr>
                        <a:t> </a:t>
                      </a:r>
                      <a:r>
                        <a:rPr lang="en-US" sz="1800" b="0" i="0" u="none" dirty="0" err="1">
                          <a:solidFill>
                            <a:srgbClr val="333333"/>
                          </a:solidFill>
                          <a:latin typeface="Calibri Light"/>
                        </a:rPr>
                        <a:t>krátkém</a:t>
                      </a:r>
                      <a:r>
                        <a:rPr lang="en-US" sz="1800" b="0" i="0" u="none" dirty="0">
                          <a:solidFill>
                            <a:srgbClr val="333333"/>
                          </a:solidFill>
                          <a:latin typeface="Calibri Light"/>
                        </a:rPr>
                        <a:t> </a:t>
                      </a:r>
                      <a:r>
                        <a:rPr lang="en-US" sz="1800" b="0" i="0" u="none" dirty="0" err="1">
                          <a:solidFill>
                            <a:srgbClr val="333333"/>
                          </a:solidFill>
                          <a:latin typeface="Calibri Light"/>
                        </a:rPr>
                        <a:t>expozici</a:t>
                      </a:r>
                      <a:r>
                        <a:rPr lang="en-US" sz="1800" b="0" i="0" u="none" dirty="0">
                          <a:solidFill>
                            <a:srgbClr val="333333"/>
                          </a:solidFill>
                          <a:latin typeface="Calibri Light"/>
                        </a:rPr>
                        <a:t> </a:t>
                      </a:r>
                      <a:r>
                        <a:rPr lang="en-US" sz="1800" b="0" i="0" u="none" dirty="0">
                          <a:solidFill>
                            <a:srgbClr val="333333"/>
                          </a:solidFill>
                          <a:latin typeface="Times New Roman"/>
                        </a:rPr>
                        <a:t>→</a:t>
                      </a:r>
                      <a:r>
                        <a:rPr lang="en-US" sz="1800" b="0" i="0" u="none" dirty="0">
                          <a:solidFill>
                            <a:srgbClr val="333333"/>
                          </a:solidFill>
                          <a:latin typeface="Calibri Light"/>
                        </a:rPr>
                        <a:t> proto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nich</a:t>
                      </a:r>
                      <a:r>
                        <a:rPr lang="en-US" sz="1800" b="0" i="0" u="none" dirty="0">
                          <a:solidFill>
                            <a:srgbClr val="333333"/>
                          </a:solidFill>
                          <a:latin typeface="Calibri Light"/>
                        </a:rPr>
                        <a:t> </a:t>
                      </a:r>
                      <a:r>
                        <a:rPr lang="en-US" sz="1800" b="0" i="0" u="none" dirty="0" err="1">
                          <a:solidFill>
                            <a:srgbClr val="333333"/>
                          </a:solidFill>
                          <a:latin typeface="Calibri Light"/>
                        </a:rPr>
                        <a:t>nejsou</a:t>
                      </a:r>
                      <a:r>
                        <a:rPr lang="en-US" sz="1800" b="0" i="0" u="none" dirty="0">
                          <a:solidFill>
                            <a:srgbClr val="333333"/>
                          </a:solidFill>
                          <a:latin typeface="Calibri Light"/>
                        </a:rPr>
                        <a:t> </a:t>
                      </a:r>
                      <a:r>
                        <a:rPr lang="en-US" sz="1800" b="0" i="0" u="none" dirty="0" err="1">
                          <a:solidFill>
                            <a:srgbClr val="333333"/>
                          </a:solidFill>
                          <a:latin typeface="Calibri Light"/>
                        </a:rPr>
                        <a:t>hvězdy</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Různé</a:t>
                      </a:r>
                      <a:r>
                        <a:rPr lang="en-US" sz="1800" b="0" i="0" u="none" dirty="0">
                          <a:solidFill>
                            <a:srgbClr val="333333"/>
                          </a:solidFill>
                          <a:latin typeface="Calibri Light"/>
                        </a:rPr>
                        <a:t> </a:t>
                      </a:r>
                      <a:r>
                        <a:rPr lang="en-US" sz="1800" b="0" i="0" u="none" dirty="0" err="1">
                          <a:solidFill>
                            <a:srgbClr val="333333"/>
                          </a:solidFill>
                          <a:latin typeface="Calibri Light"/>
                        </a:rPr>
                        <a:t>směry</a:t>
                      </a:r>
                      <a:r>
                        <a:rPr lang="en-US" sz="1800" b="0" i="0" u="none" dirty="0">
                          <a:solidFill>
                            <a:srgbClr val="333333"/>
                          </a:solidFill>
                          <a:latin typeface="Calibri Light"/>
                        </a:rPr>
                        <a:t> </a:t>
                      </a:r>
                      <a:r>
                        <a:rPr lang="en-US" sz="1800" b="0" i="0" u="none" dirty="0" err="1">
                          <a:solidFill>
                            <a:srgbClr val="333333"/>
                          </a:solidFill>
                          <a:latin typeface="Calibri Light"/>
                        </a:rPr>
                        <a:t>stínů</a:t>
                      </a:r>
                      <a:r>
                        <a:rPr lang="en-US" sz="1800" b="0" i="0" u="none" dirty="0">
                          <a:solidFill>
                            <a:srgbClr val="333333"/>
                          </a:solidFill>
                          <a:latin typeface="Calibri Light"/>
                        </a:rPr>
                        <a:t> </a:t>
                      </a:r>
                      <a:r>
                        <a:rPr lang="en-US" sz="1800" b="0" i="0" u="none" dirty="0" err="1">
                          <a:solidFill>
                            <a:srgbClr val="333333"/>
                          </a:solidFill>
                          <a:latin typeface="Calibri Light"/>
                        </a:rPr>
                        <a:t>byly</a:t>
                      </a:r>
                      <a:r>
                        <a:rPr lang="en-US" sz="1800" b="0" i="0" u="none" dirty="0">
                          <a:solidFill>
                            <a:srgbClr val="333333"/>
                          </a:solidFill>
                          <a:latin typeface="Calibri Light"/>
                        </a:rPr>
                        <a:t> </a:t>
                      </a:r>
                      <a:r>
                        <a:rPr lang="en-US" sz="1800" b="0" i="0" u="none" dirty="0" err="1">
                          <a:solidFill>
                            <a:srgbClr val="333333"/>
                          </a:solidFill>
                          <a:latin typeface="Calibri Light"/>
                        </a:rPr>
                        <a:t>způsobeny</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povrchem</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byl</a:t>
                      </a:r>
                      <a:r>
                        <a:rPr lang="en-US" sz="1800" b="0" i="0" u="none" dirty="0">
                          <a:solidFill>
                            <a:srgbClr val="333333"/>
                          </a:solidFill>
                          <a:latin typeface="Calibri Light"/>
                        </a:rPr>
                        <a:t> </a:t>
                      </a:r>
                      <a:r>
                        <a:rPr lang="en-US" sz="1800" b="0" i="0" u="none" dirty="0" err="1">
                          <a:solidFill>
                            <a:srgbClr val="333333"/>
                          </a:solidFill>
                          <a:latin typeface="Calibri Light"/>
                        </a:rPr>
                        <a:t>upraven</a:t>
                      </a:r>
                      <a:r>
                        <a:rPr lang="en-US" sz="1800" b="0" i="0" u="none" dirty="0">
                          <a:solidFill>
                            <a:srgbClr val="333333"/>
                          </a:solidFill>
                          <a:latin typeface="Calibri Light"/>
                        </a:rPr>
                        <a:t>, aby v </a:t>
                      </a:r>
                      <a:r>
                        <a:rPr lang="en-US" sz="1800" b="0" i="0" u="none" dirty="0" err="1">
                          <a:solidFill>
                            <a:srgbClr val="333333"/>
                          </a:solidFill>
                          <a:latin typeface="Calibri Light"/>
                        </a:rPr>
                        <a:t>něm</a:t>
                      </a:r>
                      <a:r>
                        <a:rPr lang="en-US" sz="1800" b="0" i="0" u="none" dirty="0">
                          <a:solidFill>
                            <a:srgbClr val="333333"/>
                          </a:solidFill>
                          <a:latin typeface="Calibri Light"/>
                        </a:rPr>
                        <a:t> </a:t>
                      </a:r>
                      <a:r>
                        <a:rPr lang="en-US" sz="1800" b="0" i="0" u="none" dirty="0" err="1">
                          <a:solidFill>
                            <a:srgbClr val="333333"/>
                          </a:solidFill>
                          <a:latin typeface="Calibri Light"/>
                        </a:rPr>
                        <a:t>nebyly</a:t>
                      </a:r>
                      <a:r>
                        <a:rPr lang="en-US" sz="1800" b="0" i="0" u="none" dirty="0">
                          <a:solidFill>
                            <a:srgbClr val="333333"/>
                          </a:solidFill>
                          <a:latin typeface="Calibri Light"/>
                        </a:rPr>
                        <a:t> </a:t>
                      </a:r>
                      <a:r>
                        <a:rPr lang="en-US" sz="1800" b="0" i="0" u="none" dirty="0" err="1">
                          <a:solidFill>
                            <a:srgbClr val="333333"/>
                          </a:solidFill>
                          <a:latin typeface="Calibri Light"/>
                        </a:rPr>
                        <a:t>dlouhé</a:t>
                      </a:r>
                      <a:r>
                        <a:rPr lang="en-US" sz="1800" b="0" i="0" u="none" dirty="0">
                          <a:solidFill>
                            <a:srgbClr val="333333"/>
                          </a:solidFill>
                          <a:latin typeface="Calibri Light"/>
                        </a:rPr>
                        <a:t> </a:t>
                      </a:r>
                      <a:r>
                        <a:rPr lang="en-US" sz="1800" b="0" i="0" u="none" dirty="0" err="1">
                          <a:solidFill>
                            <a:srgbClr val="333333"/>
                          </a:solidFill>
                          <a:latin typeface="Calibri Light"/>
                        </a:rPr>
                        <a:t>pauzy</a:t>
                      </a:r>
                      <a:r>
                        <a:rPr lang="en-US" sz="1800" b="0" i="0" u="none" dirty="0">
                          <a:solidFill>
                            <a:srgbClr val="333333"/>
                          </a:solidFill>
                          <a:latin typeface="Calibri Light"/>
                        </a:rPr>
                        <a:t> </a:t>
                      </a:r>
                      <a:r>
                        <a:rPr lang="en-US" sz="1800" b="0" i="0" u="none" dirty="0" err="1">
                          <a:solidFill>
                            <a:srgbClr val="333333"/>
                          </a:solidFill>
                          <a:latin typeface="Calibri Light"/>
                        </a:rPr>
                        <a:t>mezi</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co </a:t>
                      </a:r>
                      <a:r>
                        <a:rPr lang="en-US" sz="1800" b="0" i="0" u="none" dirty="0" err="1">
                          <a:solidFill>
                            <a:srgbClr val="333333"/>
                          </a:solidFill>
                          <a:latin typeface="Calibri Light"/>
                        </a:rPr>
                        <a:t>říkal</a:t>
                      </a:r>
                      <a:r>
                        <a:rPr lang="en-US" sz="1800" b="0" i="0" u="none" dirty="0">
                          <a:solidFill>
                            <a:srgbClr val="333333"/>
                          </a:solidFill>
                          <a:latin typeface="Calibri Light"/>
                        </a:rPr>
                        <a:t> Nixon, a co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79</a:t>
            </a:fld>
            <a:endParaRPr lang="de-DE" altLang="de-DE"/>
          </a:p>
        </p:txBody>
      </p:sp>
    </p:spTree>
    <p:extLst>
      <p:ext uri="{BB962C8B-B14F-4D97-AF65-F5344CB8AC3E}">
        <p14:creationId xmlns:p14="http://schemas.microsoft.com/office/powerpoint/2010/main" val="12598055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Ne!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Zfalšovala vláda USA přistání na měsíci? </a:t>
            </a:r>
            <a:endParaRPr lang="de-DE" sz="2200" b="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Zdroj: Německá televize ZDF, pořad: “Pozor, spiknutí”</a:t>
            </a:r>
            <a:endParaRPr lang="de-DE" altLang="de-DE" sz="1200" b="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a:latin typeface="Calibri Light"/>
              </a:rPr>
              <a:t>Režisér Roland Emmerich (Den nezávislosti):</a:t>
            </a:r>
            <a:br>
              <a:rPr lang="en-US" altLang="de-DE" sz="2400" b="0">
                <a:latin typeface="Calibri Light"/>
              </a:rPr>
            </a:br>
            <a:r>
              <a:rPr lang="en-US" altLang="de-DE" sz="2400" b="0">
                <a:latin typeface="Calibri Light"/>
              </a:rPr>
              <a:t>“Přistání na měsíci (…) bylo prostě příliš dokonalé. Takovou věc bylo zcela nemožné napodobit v roce 1969. Dokonce i s dnešním vybavením by to představovalo problém.”</a:t>
            </a:r>
            <a:endParaRPr lang="de-DE" altLang="de-DE" sz="2400" b="0" i="1" dirty="0">
              <a:latin typeface="Calibri Light"/>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3050D728-D2D1-464F-9B07-3AEF2D5C1DED}" type="slidenum">
              <a:rPr lang="de-DE" altLang="de-DE" smtClean="0"/>
              <a:pPr/>
              <a:t>80</a:t>
            </a:fld>
            <a:endParaRPr lang="de-DE" altLang="de-DE"/>
          </a:p>
        </p:txBody>
      </p:sp>
    </p:spTree>
    <p:extLst>
      <p:ext uri="{BB962C8B-B14F-4D97-AF65-F5344CB8AC3E}">
        <p14:creationId xmlns:p14="http://schemas.microsoft.com/office/powerpoint/2010/main" val="17546387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81</a:t>
            </a:fld>
            <a:endParaRPr lang="de-DE" altLang="de-DE"/>
          </a:p>
        </p:txBody>
      </p:sp>
    </p:spTree>
    <p:extLst>
      <p:ext uri="{BB962C8B-B14F-4D97-AF65-F5344CB8AC3E}">
        <p14:creationId xmlns:p14="http://schemas.microsoft.com/office/powerpoint/2010/main" val="34219537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Často jsou zajímavější než skutečnost.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Opírají se o tvrzení, která lze těžko ověřit a lidé jim snadno uvěří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třepetající se vlajka znamená, že snímek byl pořízen na Zemi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že oblohu bez hvězd lze vysvětlit technickým omezením noční fotografie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Moderní mýty vytrhávají fakta z kontextu a zkreslují jejich skutečný význam</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Metakognitivní trénink 7 – Unáhlené Závěry II</a:t>
            </a:r>
          </a:p>
        </p:txBody>
      </p:sp>
      <p:sp>
        <p:nvSpPr>
          <p:cNvPr id="4" name="Slide Number Placeholder 3"/>
          <p:cNvSpPr>
            <a:spLocks noGrp="1"/>
          </p:cNvSpPr>
          <p:nvPr>
            <p:ph type="sldNum" sz="quarter" idx="12"/>
          </p:nvPr>
        </p:nvSpPr>
        <p:spPr/>
        <p:txBody>
          <a:bodyPr/>
          <a:lstStyle/>
          <a:p>
            <a:fld id="{C236C69E-AA79-46C0-8BEE-890387514A35}" type="slidenum">
              <a:rPr lang="de-DE" altLang="de-DE" smtClean="0"/>
              <a:pPr/>
              <a:t>82</a:t>
            </a:fld>
            <a:endParaRPr lang="de-DE" altLang="de-DE"/>
          </a:p>
        </p:txBody>
      </p:sp>
    </p:spTree>
    <p:extLst>
      <p:ext uri="{BB962C8B-B14F-4D97-AF65-F5344CB8AC3E}">
        <p14:creationId xmlns:p14="http://schemas.microsoft.com/office/powerpoint/2010/main" val="1978246047"/>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4298</Words>
  <Application>Microsoft Office PowerPoint</Application>
  <PresentationFormat>Benutzerdefiniert</PresentationFormat>
  <Paragraphs>693</Paragraphs>
  <Slides>82</Slides>
  <Notes>82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82</vt:i4>
      </vt:variant>
    </vt:vector>
  </HeadingPairs>
  <TitlesOfParts>
    <vt:vector size="89" baseType="lpstr">
      <vt:lpstr>WingDings</vt:lpstr>
      <vt:lpstr>Symbol</vt:lpstr>
      <vt:lpstr>Times New Roman</vt:lpstr>
      <vt:lpstr>Calibri</vt:lpstr>
      <vt:lpstr>Arial</vt:lpstr>
      <vt:lpstr>Calibri Light</vt:lpstr>
      <vt:lpstr>UKE_PPT-Vorlage_16zu9</vt:lpstr>
      <vt:lpstr>MKT 7 A – Unáhlené Závěry II</vt:lpstr>
      <vt:lpstr>Zbrklé závěry</vt:lpstr>
      <vt:lpstr>Zbrklé závěry</vt:lpstr>
      <vt:lpstr>Zbrklé závěry</vt:lpstr>
      <vt:lpstr>Unáhlené závěry V jakých situacích dospíváme k určitým závěrům dříve než známe plnou pravdu?</vt:lpstr>
      <vt:lpstr>Unáhlené závěry V jakých situacích dospíváme k určitým závěrům dříve než známe plnou pravdu?</vt:lpstr>
      <vt:lpstr>Unáhlené závěry V jakých situacích dospíváme k určitým závěrům dříve než známe plnou pravdu?</vt:lpstr>
      <vt:lpstr>Unáhlené závěry V jakých situacích dospíváme k určitým závěrům dříve než známe plnou pravdu?</vt:lpstr>
      <vt:lpstr>Unáhlené závěry “v praxi”</vt:lpstr>
      <vt:lpstr>Unáhlené závěry “v praxi” - nepravdivé historky – (alternativní cvičení je uvedeno na konci prezentace)</vt:lpstr>
      <vt:lpstr>Unáhlené závěry “v praxi” - nepravdivé historky -</vt:lpstr>
      <vt:lpstr>Unáhlené závěry “v praxi” - nepravdivé historky -</vt:lpstr>
      <vt:lpstr>Unáhlené závěry “v praxi” - nepravdivé historky -</vt:lpstr>
      <vt:lpstr>Jak tyto nepravdivé historky a jiné konspirační teorie vznikají?</vt:lpstr>
      <vt:lpstr>Jak tyto nepravdivé historky a jiné konspirační teorie vznikají?</vt:lpstr>
      <vt:lpstr>Jak tyto nepravdivé historky a jiné konspirační teorie vznikají?</vt:lpstr>
      <vt:lpstr>A proč se tím zabýváme?</vt:lpstr>
      <vt:lpstr>A proč se tím zabýváme?</vt:lpstr>
      <vt:lpstr>Příklady toho, jak během psychózy mohou vést unáhlené závěry k nesprávnému vysvětlení událostí</vt:lpstr>
      <vt:lpstr>Cvičení</vt:lpstr>
      <vt:lpstr>Cvičení</vt:lpstr>
      <vt:lpstr>Cvičení</vt:lpstr>
      <vt:lpstr>Cvičení</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Volitelné: Video klipy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 co tady jde?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Jak takové moderní mýty a jiné teorie spiknutí vznikají?</vt:lpstr>
      <vt:lpstr>Jak takové moderní mýty a jiné teorie spiknutí vznikají?</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264</cp:revision>
  <dcterms:created xsi:type="dcterms:W3CDTF">2004-06-30T16:15:23Z</dcterms:created>
  <dcterms:modified xsi:type="dcterms:W3CDTF">2022-12-23T11:15:30Z</dcterms:modified>
</cp:coreProperties>
</file>