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0"/>
  </p:notesMasterIdLst>
  <p:handoutMasterIdLst>
    <p:handoutMasterId r:id="rId61"/>
  </p:handoutMasterIdLst>
  <p:sldIdLst>
    <p:sldId id="469" r:id="rId3"/>
    <p:sldId id="413" r:id="rId4"/>
    <p:sldId id="458" r:id="rId5"/>
    <p:sldId id="457" r:id="rId6"/>
    <p:sldId id="291" r:id="rId7"/>
    <p:sldId id="411" r:id="rId8"/>
    <p:sldId id="412" r:id="rId9"/>
    <p:sldId id="383" r:id="rId10"/>
    <p:sldId id="343" r:id="rId11"/>
    <p:sldId id="415" r:id="rId12"/>
    <p:sldId id="459" r:id="rId13"/>
    <p:sldId id="418" r:id="rId14"/>
    <p:sldId id="470" r:id="rId15"/>
    <p:sldId id="421" r:id="rId16"/>
    <p:sldId id="461" r:id="rId17"/>
    <p:sldId id="460" r:id="rId18"/>
    <p:sldId id="423" r:id="rId19"/>
    <p:sldId id="424" r:id="rId20"/>
    <p:sldId id="425" r:id="rId21"/>
    <p:sldId id="463" r:id="rId22"/>
    <p:sldId id="462" r:id="rId23"/>
    <p:sldId id="428" r:id="rId24"/>
    <p:sldId id="429" r:id="rId25"/>
    <p:sldId id="384" r:id="rId26"/>
    <p:sldId id="430" r:id="rId27"/>
    <p:sldId id="454" r:id="rId28"/>
    <p:sldId id="386" r:id="rId29"/>
    <p:sldId id="313" r:id="rId30"/>
    <p:sldId id="431" r:id="rId31"/>
    <p:sldId id="433" r:id="rId32"/>
    <p:sldId id="434" r:id="rId33"/>
    <p:sldId id="435" r:id="rId34"/>
    <p:sldId id="387" r:id="rId35"/>
    <p:sldId id="436" r:id="rId36"/>
    <p:sldId id="437" r:id="rId37"/>
    <p:sldId id="438" r:id="rId38"/>
    <p:sldId id="466" r:id="rId39"/>
    <p:sldId id="465" r:id="rId40"/>
    <p:sldId id="464" r:id="rId41"/>
    <p:sldId id="441" r:id="rId42"/>
    <p:sldId id="325" r:id="rId43"/>
    <p:sldId id="442" r:id="rId44"/>
    <p:sldId id="449" r:id="rId45"/>
    <p:sldId id="443" r:id="rId46"/>
    <p:sldId id="444" r:id="rId47"/>
    <p:sldId id="445" r:id="rId48"/>
    <p:sldId id="446" r:id="rId49"/>
    <p:sldId id="447" r:id="rId50"/>
    <p:sldId id="448" r:id="rId51"/>
    <p:sldId id="450" r:id="rId52"/>
    <p:sldId id="468" r:id="rId53"/>
    <p:sldId id="467" r:id="rId54"/>
    <p:sldId id="452" r:id="rId55"/>
    <p:sldId id="453" r:id="rId56"/>
    <p:sldId id="456" r:id="rId57"/>
    <p:sldId id="381" r:id="rId58"/>
    <p:sldId id="382" r:id="rId59"/>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C3C3F7"/>
    <a:srgbClr val="8DC6FF"/>
    <a:srgbClr val="FFFF00"/>
    <a:srgbClr val="99CCFF"/>
    <a:srgbClr val="CCEC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23" autoAdjust="0"/>
    <p:restoredTop sz="94658" autoAdjust="0"/>
  </p:normalViewPr>
  <p:slideViewPr>
    <p:cSldViewPr>
      <p:cViewPr varScale="1">
        <p:scale>
          <a:sx n="67" d="100"/>
          <a:sy n="67" d="100"/>
        </p:scale>
        <p:origin x="876" y="52"/>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9D130001-73E1-42F0-B0F0-B307C8BE9406}" type="slidenum">
              <a:rPr lang="en-GB" altLang="de-DE"/>
              <a:pPr>
                <a:defRPr/>
              </a:pPr>
              <a:t>‹Nr.›</a:t>
            </a:fld>
            <a:endParaRPr lang="en-GB" altLang="de-DE"/>
          </a:p>
        </p:txBody>
      </p:sp>
    </p:spTree>
    <p:extLst>
      <p:ext uri="{BB962C8B-B14F-4D97-AF65-F5344CB8AC3E}">
        <p14:creationId xmlns:p14="http://schemas.microsoft.com/office/powerpoint/2010/main" val="439474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FC277DCD-6422-4AC5-8F7F-53AC6C0449CF}" type="slidenum">
              <a:rPr lang="en-US" altLang="de-DE"/>
              <a:pPr>
                <a:defRPr/>
              </a:pPr>
              <a:t>‹Nr.›</a:t>
            </a:fld>
            <a:endParaRPr lang="en-US" altLang="de-DE"/>
          </a:p>
        </p:txBody>
      </p:sp>
    </p:spTree>
    <p:extLst>
      <p:ext uri="{BB962C8B-B14F-4D97-AF65-F5344CB8AC3E}">
        <p14:creationId xmlns:p14="http://schemas.microsoft.com/office/powerpoint/2010/main" val="14332842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A316D14-424C-42AA-83EE-2AAF05D40967}" type="slidenum">
              <a:rPr lang="en-US" altLang="de-DE" sz="1300" smtClean="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80625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A316D14-424C-42AA-83EE-2AAF05D40967}" type="slidenum">
              <a:rPr lang="en-US" altLang="de-DE" sz="1300" smtClean="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80625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A316D14-424C-42AA-83EE-2AAF05D40967}" type="slidenum">
              <a:rPr lang="en-US" altLang="de-DE" sz="1300" smtClean="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80625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6713186-87AD-4028-82AD-9C6FB8E65E53}" type="slidenum">
              <a:rPr lang="en-US" altLang="de-DE" sz="1300" smtClean="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6926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763C35-A68C-47E7-84BC-FAC31329CBDA}" type="slidenum">
              <a:rPr lang="en-US" altLang="de-DE" sz="1300" smtClean="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76196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F72078A-A455-4511-BB01-290A2202485E}" type="slidenum">
              <a:rPr lang="en-US" altLang="de-DE" sz="1300" smtClean="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03298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E9B10AD-BAD7-4380-AAE7-A26659B739B7}" type="slidenum">
              <a:rPr lang="en-US" altLang="de-DE" sz="1300" smtClean="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10407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3C0A494-3938-4509-8099-06E440D8F482}" type="slidenum">
              <a:rPr lang="en-US" altLang="de-DE" sz="1300" smtClean="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52098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4BD6054-6EA2-4DA6-8DB8-BAB2E39FF7B0}" type="slidenum">
              <a:rPr lang="en-US" altLang="de-DE" sz="1300" smtClean="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6832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4BD6054-6EA2-4DA6-8DB8-BAB2E39FF7B0}" type="slidenum">
              <a:rPr lang="en-US" altLang="de-DE" sz="1300" smtClean="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6832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60658E2-77A2-4462-808D-83424D91DA4A}" type="slidenum">
              <a:rPr lang="en-US" altLang="de-DE" sz="1300" smtClean="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28576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60658E2-77A2-4462-808D-83424D91DA4A}" type="slidenum">
              <a:rPr lang="en-US" altLang="de-DE" sz="1300" smtClean="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04775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1207EB-1474-4284-86D0-F404E409242D}" type="slidenum">
              <a:rPr lang="en-US" altLang="de-DE" sz="1300" smtClean="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3842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1207EB-1474-4284-86D0-F404E409242D}" type="slidenum">
              <a:rPr lang="en-US" altLang="de-DE" sz="1300" smtClean="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3842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1207EB-1474-4284-86D0-F404E409242D}" type="slidenum">
              <a:rPr lang="en-US" altLang="de-DE" sz="1300" smtClean="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38423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22AB935-F3AC-43A6-A398-F22DCB050BF6}" type="slidenum">
              <a:rPr lang="en-US" altLang="de-DE" sz="1300" smtClean="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15397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D15D5DA-885F-4C8C-BC4B-42984C02A8F6}" type="slidenum">
              <a:rPr lang="en-US" altLang="de-DE" sz="1300" smtClean="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68522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98F2C2D-FE9A-41FC-B4FB-A032FAEDD514}" type="slidenum">
              <a:rPr lang="en-US" altLang="de-DE" sz="1300" smtClean="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88578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98F2C2D-FE9A-41FC-B4FB-A032FAEDD514}" type="slidenum">
              <a:rPr lang="en-US" altLang="de-DE" sz="1300" smtClean="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88578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98F2C2D-FE9A-41FC-B4FB-A032FAEDD514}" type="slidenum">
              <a:rPr lang="en-US" altLang="de-DE" sz="1300" smtClean="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788578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17AC0DE-A760-49E8-BA51-A2A14956B2DD}" type="slidenum">
              <a:rPr lang="en-US" altLang="de-DE" sz="1300" smtClean="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84071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AE764AB-8740-4BA6-9A6B-ACDD547D414F}" type="slidenum">
              <a:rPr lang="en-US" altLang="de-DE" sz="1300" smtClean="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90968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D47A6FB-262B-45C3-97D1-7516E6E37EB0}" type="slidenum">
              <a:rPr lang="en-US" altLang="de-DE" sz="1300" smtClean="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3211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0BB8161-3C0E-4B64-9ABC-0D57C005F4DA}" type="slidenum">
              <a:rPr lang="en-US" altLang="de-DE" sz="1300" smtClean="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44683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CCBDC65-6D91-4E09-9508-2C6581CD267C}" type="slidenum">
              <a:rPr lang="en-US" altLang="de-DE" sz="1300" smtClean="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05889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4E22CE5-2028-43D2-AC5D-163BF7DA1364}" type="slidenum">
              <a:rPr lang="en-US" altLang="de-DE" sz="1300" smtClean="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378362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D606D8D-DB20-45C2-A28E-39D7FF2E4509}" type="slidenum">
              <a:rPr lang="en-US" altLang="de-DE" sz="1300" smtClean="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312650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5FEAE12-E7E0-48D6-9E1C-F8492A48F4D3}" type="slidenum">
              <a:rPr lang="en-US" altLang="de-DE" sz="1300" smtClean="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35387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CBE7A97-7350-4576-8BF7-943466A101BE}" type="slidenum">
              <a:rPr lang="en-US" altLang="de-DE" sz="1300" smtClean="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49422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CEBC2F-DC82-4E30-B16E-441BABD023B6}" type="slidenum">
              <a:rPr lang="en-US" altLang="de-DE" sz="1300" smtClean="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37990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D6585E8-6D4A-4A66-9339-0ECAF3F93294}" type="slidenum">
              <a:rPr lang="en-US" altLang="de-DE" sz="1300" smtClean="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289407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8188817-E9D8-4343-92E6-41DFF8B0DAB1}" type="slidenum">
              <a:rPr lang="en-US" altLang="de-DE" sz="1300" smtClean="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38272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5345F0D-5126-4123-A98A-7269A4290E7C}" type="slidenum">
              <a:rPr lang="en-US" altLang="de-DE" sz="1300" smtClean="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24717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0E0EA01-8067-4C44-A085-832EA725BAE3}" type="slidenum">
              <a:rPr lang="en-US" altLang="de-DE" sz="1300" smtClean="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11126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A9F9CCD-E0C0-4FB9-BAE3-137D253FCEA9}" type="slidenum">
              <a:rPr lang="en-US" altLang="de-DE" sz="1300" smtClean="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52005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A9F9CCD-E0C0-4FB9-BAE3-137D253FCEA9}" type="slidenum">
              <a:rPr lang="en-US" altLang="de-DE" sz="1300" smtClean="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52005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A9F9CCD-E0C0-4FB9-BAE3-137D253FCEA9}"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520054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A9F9CCD-E0C0-4FB9-BAE3-137D253FCEA9}"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520054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EBE3D45-3D8C-4D1F-9AF3-227FAF7993A1}" type="slidenum">
              <a:rPr lang="en-US" altLang="de-DE" sz="1300" smtClean="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987889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C2DA419-204E-4A8A-9FC1-5DC1EF53BC2D}" type="slidenum">
              <a:rPr lang="en-US" altLang="de-DE" sz="1300" smtClean="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697999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C584B2D-8B9C-476D-9D83-D4AB0779B455}" type="slidenum">
              <a:rPr lang="en-US" altLang="de-DE" sz="1300" smtClean="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693107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02B73BB-9B95-4615-BB8A-0DB8EF703C44}" type="slidenum">
              <a:rPr lang="en-US" altLang="de-DE" sz="1300" smtClean="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835930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D40D729-BD1F-430B-8D31-18C435F683E3}" type="slidenum">
              <a:rPr lang="en-US" altLang="de-DE" sz="1300" smtClean="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18772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65A1336-2E34-49A7-8BB7-EBF8A16F4358}" type="slidenum">
              <a:rPr lang="en-US" altLang="de-DE" sz="1300" smtClean="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785464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DD2809E-EF8A-4A5B-A79D-3D64094A7C3D}" type="slidenum">
              <a:rPr lang="en-US" altLang="de-DE" sz="1300" smtClean="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189324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C130E6A-A851-4ECA-A7DA-D5C98BDAF188}" type="slidenum">
              <a:rPr lang="en-US" altLang="de-DE" sz="1300" smtClean="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226835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1A75AD7-D1C8-4388-BD3D-1429F3FFDCDF}" type="slidenum">
              <a:rPr lang="en-US" altLang="de-DE" sz="1300" smtClean="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377178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AC4304-6E06-4CF9-854F-A9E189DDF8DD}" type="slidenum">
              <a:rPr lang="en-US" altLang="de-DE" sz="1300" smtClean="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891814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BE66CEF-18E1-405E-8DF6-13C0CFEDD467}" type="slidenum">
              <a:rPr lang="en-US" altLang="de-DE" sz="1300" smtClean="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258514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BE66CEF-18E1-405E-8DF6-13C0CFEDD467}" type="slidenum">
              <a:rPr lang="en-US" altLang="de-DE" sz="1300" smtClean="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258514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BE66CEF-18E1-405E-8DF6-13C0CFEDD467}" type="slidenum">
              <a:rPr lang="en-US" altLang="de-DE" sz="1300" smtClean="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258514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F5967C5-0C46-4258-889D-7DC842076F3C}" type="slidenum">
              <a:rPr lang="en-US" altLang="de-DE" sz="1300" smtClean="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089475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C6520C9-1C5E-423B-BD0D-F148090871A5}" type="slidenum">
              <a:rPr lang="en-US" altLang="de-DE" sz="1300" smtClean="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574542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A836795-B328-48E7-8F5F-F051B233734D}" type="slidenum">
              <a:rPr lang="en-US" altLang="de-DE" sz="1300" smtClean="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874677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0684BC3-68C9-4857-A691-B5788E73E3E2}" type="slidenum">
              <a:rPr lang="en-US" altLang="de-DE" sz="1300" smtClean="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2744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a-DK"/>
              <a:t>Træningsmodul 1 – At tilskrive skyld og ære</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1 – At tilskrive skyld og ære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525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39466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854746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69316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56958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4032456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750784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833681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14114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09739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147421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028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a-DK"/>
              <a:t>Træningsmodul 1 – At tilskrive skyld og ære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6778903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 B – </a:t>
            </a:r>
            <a:r>
              <a:rPr lang="en-US" altLang="ko-KR" dirty="0"/>
              <a:t>At </a:t>
            </a:r>
            <a:r>
              <a:rPr lang="en-US" altLang="ko-KR" dirty="0" err="1"/>
              <a:t>tilskrive</a:t>
            </a:r>
            <a:r>
              <a:rPr lang="en-US" altLang="ko-KR" dirty="0"/>
              <a:t> </a:t>
            </a:r>
            <a:r>
              <a:rPr lang="en-US" altLang="ko-KR" dirty="0" err="1"/>
              <a:t>skyld</a:t>
            </a:r>
            <a:r>
              <a:rPr lang="en-US" altLang="ko-KR" dirty="0"/>
              <a:t> </a:t>
            </a:r>
            <a:r>
              <a:rPr lang="en-US" altLang="ko-KR" dirty="0" err="1"/>
              <a:t>og</a:t>
            </a:r>
            <a:r>
              <a:rPr lang="en-US" altLang="ko-KR" dirty="0"/>
              <a:t> </a:t>
            </a:r>
            <a:r>
              <a:rPr lang="en-US" altLang="ko-KR" dirty="0" err="1"/>
              <a:t>ære</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17403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At tilskrive skyld og ære</a:t>
            </a:r>
          </a:p>
        </p:txBody>
      </p:sp>
      <p:sp>
        <p:nvSpPr>
          <p:cNvPr id="5123" name="Rectangle 3"/>
          <p:cNvSpPr>
            <a:spLocks noGrp="1" noChangeArrowheads="1"/>
          </p:cNvSpPr>
          <p:nvPr>
            <p:ph idx="1"/>
          </p:nvPr>
        </p:nvSpPr>
        <p:spPr/>
        <p:txBody>
          <a:bodyPr>
            <a:noAutofit/>
          </a:bodyPr>
          <a:lstStyle/>
          <a:p>
            <a:pPr eaLnBrk="1" hangingPunct="1">
              <a:tabLst>
                <a:tab pos="0" algn="l"/>
              </a:tabLst>
              <a:defRPr/>
            </a:pPr>
            <a:r>
              <a:rPr lang="da-DK" sz="2400" dirty="0">
                <a:solidFill>
                  <a:srgbClr val="333333"/>
                </a:solidFill>
              </a:rPr>
              <a:t>Modul 1 handler om at finde årsager til hændelser – at placere skyld og tilskrive ære (fx</a:t>
            </a:r>
            <a:r>
              <a:rPr lang="da-DK" sz="2400" spc="-75" dirty="0">
                <a:solidFill>
                  <a:srgbClr val="333333"/>
                </a:solidFill>
              </a:rPr>
              <a:t> </a:t>
            </a:r>
            <a:r>
              <a:rPr lang="da-DK" sz="2400" dirty="0">
                <a:solidFill>
                  <a:srgbClr val="333333"/>
                </a:solidFill>
              </a:rPr>
              <a:t>bebrejdelse og</a:t>
            </a:r>
            <a:r>
              <a:rPr lang="da-DK" sz="2400" spc="-95" dirty="0">
                <a:solidFill>
                  <a:srgbClr val="333333"/>
                </a:solidFill>
              </a:rPr>
              <a:t> </a:t>
            </a:r>
            <a:r>
              <a:rPr lang="da-DK" sz="2400" dirty="0">
                <a:solidFill>
                  <a:srgbClr val="333333"/>
                </a:solidFill>
              </a:rPr>
              <a:t>tage æren for noget).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At tilskrive skyld og ære</a:t>
            </a:r>
          </a:p>
        </p:txBody>
      </p:sp>
      <p:sp>
        <p:nvSpPr>
          <p:cNvPr id="5123" name="Rectangle 3"/>
          <p:cNvSpPr>
            <a:spLocks noGrp="1" noChangeArrowheads="1"/>
          </p:cNvSpPr>
          <p:nvPr>
            <p:ph idx="1"/>
          </p:nvPr>
        </p:nvSpPr>
        <p:spPr/>
        <p:txBody>
          <a:bodyPr>
            <a:noAutofit/>
          </a:bodyPr>
          <a:lstStyle/>
          <a:p>
            <a:pPr eaLnBrk="1" hangingPunct="1">
              <a:tabLst>
                <a:tab pos="0" algn="l"/>
              </a:tabLst>
              <a:defRPr/>
            </a:pPr>
            <a:r>
              <a:rPr lang="da-DK" sz="2400" dirty="0">
                <a:solidFill>
                  <a:srgbClr val="333333"/>
                </a:solidFill>
              </a:rPr>
              <a:t>Modul 1 handler om at finde årsager til hændelser – at placere skyld og tilskrive ære (fx</a:t>
            </a:r>
            <a:r>
              <a:rPr lang="da-DK" sz="2400" spc="-75" dirty="0">
                <a:solidFill>
                  <a:srgbClr val="333333"/>
                </a:solidFill>
              </a:rPr>
              <a:t> </a:t>
            </a:r>
            <a:r>
              <a:rPr lang="da-DK" sz="2400" dirty="0">
                <a:solidFill>
                  <a:srgbClr val="333333"/>
                </a:solidFill>
              </a:rPr>
              <a:t>bebrejdelse og</a:t>
            </a:r>
            <a:r>
              <a:rPr lang="da-DK" sz="2400" spc="-95" dirty="0">
                <a:solidFill>
                  <a:srgbClr val="333333"/>
                </a:solidFill>
              </a:rPr>
              <a:t> </a:t>
            </a:r>
            <a:r>
              <a:rPr lang="da-DK" sz="2400" dirty="0">
                <a:solidFill>
                  <a:srgbClr val="333333"/>
                </a:solidFill>
              </a:rPr>
              <a:t>tage æren for noget).</a:t>
            </a:r>
          </a:p>
          <a:p>
            <a:pPr eaLnBrk="1" hangingPunct="1">
              <a:tabLst>
                <a:tab pos="0" algn="l"/>
              </a:tabLst>
              <a:defRPr/>
            </a:pPr>
            <a:r>
              <a:rPr lang="da-DK" sz="2400" spc="-140" dirty="0">
                <a:solidFill>
                  <a:srgbClr val="333333"/>
                </a:solidFill>
              </a:rPr>
              <a:t>Vi overser ofte, at den samme hændelse kan udspringe af vidt forskellige </a:t>
            </a:r>
            <a:r>
              <a:rPr lang="da-DK" sz="2400" spc="-140">
                <a:solidFill>
                  <a:srgbClr val="333333"/>
                </a:solidFill>
              </a:rPr>
              <a:t>årsager</a:t>
            </a:r>
            <a:r>
              <a:rPr lang="da-DK"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3256749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At tilskrive skyld og ære</a:t>
            </a:r>
          </a:p>
        </p:txBody>
      </p:sp>
      <p:sp>
        <p:nvSpPr>
          <p:cNvPr id="5123" name="Rectangle 3"/>
          <p:cNvSpPr>
            <a:spLocks noGrp="1" noChangeArrowheads="1"/>
          </p:cNvSpPr>
          <p:nvPr>
            <p:ph idx="1"/>
          </p:nvPr>
        </p:nvSpPr>
        <p:spPr/>
        <p:txBody>
          <a:bodyPr>
            <a:noAutofit/>
          </a:bodyPr>
          <a:lstStyle/>
          <a:p>
            <a:pPr eaLnBrk="1" hangingPunct="1">
              <a:tabLst>
                <a:tab pos="0" algn="l"/>
              </a:tabLst>
              <a:defRPr/>
            </a:pPr>
            <a:r>
              <a:rPr lang="da-DK" sz="2400" dirty="0">
                <a:solidFill>
                  <a:srgbClr val="333333"/>
                </a:solidFill>
              </a:rPr>
              <a:t>Modul 1 handler om at finde årsager til hændelser – at placere skyld og tilskrive ære (fx</a:t>
            </a:r>
            <a:r>
              <a:rPr lang="da-DK" sz="2400" spc="-75" dirty="0">
                <a:solidFill>
                  <a:srgbClr val="333333"/>
                </a:solidFill>
              </a:rPr>
              <a:t> </a:t>
            </a:r>
            <a:r>
              <a:rPr lang="da-DK" sz="2400" dirty="0">
                <a:solidFill>
                  <a:srgbClr val="333333"/>
                </a:solidFill>
              </a:rPr>
              <a:t>bebrejdelse og</a:t>
            </a:r>
            <a:r>
              <a:rPr lang="da-DK" sz="2400" spc="-95" dirty="0">
                <a:solidFill>
                  <a:srgbClr val="333333"/>
                </a:solidFill>
              </a:rPr>
              <a:t> </a:t>
            </a:r>
            <a:r>
              <a:rPr lang="da-DK" sz="2400" dirty="0">
                <a:solidFill>
                  <a:srgbClr val="333333"/>
                </a:solidFill>
              </a:rPr>
              <a:t>tage æren for noget).</a:t>
            </a:r>
          </a:p>
          <a:p>
            <a:pPr eaLnBrk="1" hangingPunct="1">
              <a:tabLst>
                <a:tab pos="0" algn="l"/>
              </a:tabLst>
              <a:defRPr/>
            </a:pPr>
            <a:r>
              <a:rPr lang="da-DK" sz="2400" dirty="0">
                <a:solidFill>
                  <a:srgbClr val="333333"/>
                </a:solidFill>
              </a:rPr>
              <a:t>Vi overser ofte, at den samme hændelse kan udspringe af vidt forskellige årsager.</a:t>
            </a:r>
          </a:p>
          <a:p>
            <a:pPr eaLnBrk="1" hangingPunct="1">
              <a:tabLst>
                <a:tab pos="0" algn="l"/>
              </a:tabLst>
              <a:defRPr/>
            </a:pPr>
            <a:r>
              <a:rPr lang="da-DK" altLang="de-DE" sz="2400" b="1" dirty="0">
                <a:solidFill>
                  <a:srgbClr val="004992"/>
                </a:solidFill>
              </a:rPr>
              <a:t>Hvilke årsager kan have bidraget til følgende situation</a:t>
            </a:r>
            <a:r>
              <a:rPr lang="de-DE" altLang="de-DE" sz="2400" b="1" dirty="0">
                <a:solidFill>
                  <a:srgbClr val="004992"/>
                </a:solidFill>
              </a:rPr>
              <a:t>?</a:t>
            </a:r>
            <a:br>
              <a:rPr lang="de-DE" altLang="de-DE" sz="2400" b="1" dirty="0">
                <a:solidFill>
                  <a:srgbClr val="004992"/>
                </a:solidFill>
              </a:rPr>
            </a:br>
            <a:r>
              <a:rPr lang="da-DK" altLang="de-DE" sz="2400" dirty="0">
                <a:solidFill>
                  <a:srgbClr val="333333"/>
                </a:solidFill>
              </a:rPr>
              <a:t>En god ven ringede ikke til dig på din fødselsdag</a:t>
            </a:r>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4221610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Forklaringer</a:t>
            </a:r>
          </a:p>
        </p:txBody>
      </p:sp>
      <p:sp>
        <p:nvSpPr>
          <p:cNvPr id="4" name="Content Placeholder 3"/>
          <p:cNvSpPr>
            <a:spLocks noGrp="1"/>
          </p:cNvSpPr>
          <p:nvPr>
            <p:ph idx="1"/>
          </p:nvPr>
        </p:nvSpPr>
        <p:spPr/>
        <p:txBody>
          <a:bodyPr/>
          <a:lstStyle/>
          <a:p>
            <a:pPr lvl="0" defTabSz="914377"/>
            <a:r>
              <a:rPr lang="da-DK" altLang="de-DE" sz="2400" dirty="0">
                <a:solidFill>
                  <a:srgbClr val="333333"/>
                </a:solidFill>
              </a:rPr>
              <a:t>Hvorfor blev du ikke ringet op af din ven?</a:t>
            </a:r>
          </a:p>
          <a:p>
            <a:pPr lvl="0" defTabSz="914377"/>
            <a:r>
              <a:rPr lang="da-DK" altLang="de-DE" sz="2400" dirty="0">
                <a:solidFill>
                  <a:srgbClr val="004992"/>
                </a:solidFill>
              </a:rPr>
              <a:t>Mulige årsager til denne adfærd…</a:t>
            </a:r>
          </a:p>
          <a:p>
            <a:pPr lvl="0" defTabSz="914377"/>
            <a:r>
              <a:rPr lang="da-DK" altLang="de-DE" sz="2400" dirty="0">
                <a:solidFill>
                  <a:schemeClr val="tx1"/>
                </a:solidFill>
              </a:rPr>
              <a:t>???</a:t>
            </a:r>
            <a:endParaRPr lang="en-US" sz="2400" dirty="0">
              <a:solidFill>
                <a:schemeClr val="tx1"/>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Forklaringer</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da-DK" altLang="de-DE" sz="2400" dirty="0">
                <a:solidFill>
                  <a:srgbClr val="333333"/>
                </a:solidFill>
              </a:rPr>
              <a:t>Hvorfor blev du ikke ringet op af din ven?</a:t>
            </a:r>
          </a:p>
          <a:p>
            <a:pPr lvl="0" defTabSz="914377"/>
            <a:r>
              <a:rPr lang="da-DK" altLang="de-DE" sz="2400" dirty="0">
                <a:solidFill>
                  <a:srgbClr val="004992"/>
                </a:solidFill>
              </a:rPr>
              <a:t>Mulige årsager til denne adfærd…</a:t>
            </a:r>
          </a:p>
          <a:p>
            <a:pPr marL="342900" lvl="0" indent="-342900" defTabSz="914377">
              <a:buClr>
                <a:srgbClr val="333333"/>
              </a:buClr>
              <a:buFont typeface="WingDings"/>
              <a:buChar char=""/>
            </a:pPr>
            <a:r>
              <a:rPr lang="da-DK" altLang="de-DE" sz="2400" dirty="0">
                <a:solidFill>
                  <a:srgbClr val="333333"/>
                </a:solidFill>
              </a:rPr>
              <a:t>Jeg betyder ikke noget for hende. Havde det været en anden, ville hun ikke have glemt det.</a:t>
            </a:r>
          </a:p>
          <a:p>
            <a:pPr marL="342900" lvl="0" indent="-342900" defTabSz="914377">
              <a:buClr>
                <a:srgbClr val="333333"/>
              </a:buClr>
              <a:buFont typeface="WingDings"/>
              <a:buChar char=""/>
            </a:pPr>
            <a:r>
              <a:rPr lang="da-DK" altLang="de-DE" sz="2400" dirty="0">
                <a:solidFill>
                  <a:srgbClr val="333333"/>
                </a:solidFill>
              </a:rPr>
              <a:t>Hun er et utroligt uorganiseret menneske og kunne såmænd glemme sin egen fødselsdag.</a:t>
            </a:r>
          </a:p>
          <a:p>
            <a:pPr marL="342900" lvl="0" indent="-342900" defTabSz="914377">
              <a:buClr>
                <a:srgbClr val="333333"/>
              </a:buClr>
              <a:buFont typeface="WingDings"/>
              <a:buChar char=""/>
            </a:pPr>
            <a:r>
              <a:rPr lang="da-DK" altLang="de-DE" sz="2400" dirty="0">
                <a:solidFill>
                  <a:srgbClr val="333333"/>
                </a:solidFill>
              </a:rPr>
              <a:t>Hun har en vigtig eksamen i morgen og har ikke tid til andet.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Forklaringer</a:t>
            </a:r>
          </a:p>
        </p:txBody>
      </p:sp>
      <p:sp>
        <p:nvSpPr>
          <p:cNvPr id="5" name="Content Placeholder 4"/>
          <p:cNvSpPr>
            <a:spLocks noGrp="1"/>
          </p:cNvSpPr>
          <p:nvPr>
            <p:ph idx="1"/>
          </p:nvPr>
        </p:nvSpPr>
        <p:spPr/>
        <p:txBody>
          <a:bodyPr/>
          <a:lstStyle/>
          <a:p>
            <a:pPr lvl="0" defTabSz="914377"/>
            <a:r>
              <a:rPr lang="da-DK" altLang="de-DE" sz="2400" dirty="0">
                <a:solidFill>
                  <a:srgbClr val="333333"/>
                </a:solidFill>
              </a:rPr>
              <a:t>Hvorfor blev du ikke ringet op af din ven?</a:t>
            </a:r>
          </a:p>
          <a:p>
            <a:pPr lvl="0" defTabSz="914377"/>
            <a:r>
              <a:rPr lang="da-DK" altLang="de-DE" sz="2400" dirty="0">
                <a:solidFill>
                  <a:srgbClr val="004992"/>
                </a:solidFill>
              </a:rPr>
              <a:t>Mulige årsager til denne adfærd…</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7" name="Group 68"/>
          <p:cNvGraphicFramePr>
            <a:graphicFrameLocks/>
          </p:cNvGraphicFramePr>
          <p:nvPr>
            <p:extLst>
              <p:ext uri="{D42A27DB-BD31-4B8C-83A1-F6EECF244321}">
                <p14:modId xmlns:p14="http://schemas.microsoft.com/office/powerpoint/2010/main" val="31522880"/>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a:ln>
                            <a:noFill/>
                          </a:ln>
                          <a:solidFill>
                            <a:srgbClr val="004992"/>
                          </a:solidFill>
                          <a:effectLst/>
                          <a:latin typeface="+mn-lt"/>
                          <a:ea typeface="+mn-ea"/>
                          <a:cs typeface="+mn-cs"/>
                        </a:rPr>
                        <a:t>...mig selv</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Jeg er ikke vigtig nok.</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a:ln>
                            <a:noFill/>
                          </a:ln>
                          <a:solidFill>
                            <a:srgbClr val="004992"/>
                          </a:solidFill>
                          <a:effectLst/>
                          <a:latin typeface="+mn-lt"/>
                          <a:ea typeface="+mn-ea"/>
                          <a:cs typeface="+mn-cs"/>
                        </a:rPr>
                        <a:t>...andre</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n-lt"/>
                          <a:ea typeface="+mn-ea"/>
                          <a:cs typeface="+mn-cs"/>
                        </a:rPr>
                        <a:t>Hun er uorganiseret.</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a:ln>
                            <a:noFill/>
                          </a:ln>
                          <a:solidFill>
                            <a:srgbClr val="004992"/>
                          </a:solidFill>
                          <a:effectLst/>
                          <a:latin typeface="+mn-lt"/>
                          <a:ea typeface="+mn-ea"/>
                          <a:cs typeface="+mn-cs"/>
                        </a:rPr>
                        <a:t>...en situation eller tilfældighed</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n-lt"/>
                          <a:ea typeface="+mn-ea"/>
                          <a:cs typeface="+mn-cs"/>
                        </a:rPr>
                        <a:t>Hun </a:t>
                      </a:r>
                      <a:r>
                        <a:rPr kumimoji="0" lang="en-US" sz="2400" b="0" i="0" u="none" strike="noStrike" cap="none" normalizeH="0" baseline="0" dirty="0" err="1">
                          <a:ln>
                            <a:noFill/>
                          </a:ln>
                          <a:solidFill>
                            <a:srgbClr val="333333"/>
                          </a:solidFill>
                          <a:effectLst/>
                          <a:latin typeface="+mn-lt"/>
                          <a:ea typeface="+mn-ea"/>
                          <a:cs typeface="+mn-cs"/>
                        </a:rPr>
                        <a:t>skal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til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eksamen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morgen.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At tilskrive skyld og ære</a:t>
            </a:r>
          </a:p>
        </p:txBody>
      </p:sp>
      <p:sp>
        <p:nvSpPr>
          <p:cNvPr id="4" name="Content Placeholder 3"/>
          <p:cNvSpPr>
            <a:spLocks noGrp="1"/>
          </p:cNvSpPr>
          <p:nvPr>
            <p:ph idx="1"/>
          </p:nvPr>
        </p:nvSpPr>
        <p:spPr/>
        <p:txBody>
          <a:bodyPr/>
          <a:lstStyle/>
          <a:p>
            <a:pPr lvl="0" defTabSz="914377"/>
            <a:r>
              <a:rPr lang="da-DK" altLang="de-DE" sz="2400" dirty="0">
                <a:solidFill>
                  <a:srgbClr val="333333"/>
                </a:solidFill>
              </a:rPr>
              <a:t>Som det fremgår af ovenstående eksempel, kan der være mange forskellige årsager til en hændelse.</a:t>
            </a:r>
          </a:p>
          <a:p>
            <a:pPr lvl="0" defTabSz="914377"/>
            <a:r>
              <a:rPr lang="da-DK" altLang="de-DE" sz="2400" dirty="0">
                <a:solidFill>
                  <a:srgbClr val="333333"/>
                </a:solidFill>
              </a:rPr>
              <a:t>I de fleste tilfælde vil flere forskellige faktorer være medvirkende til en situation.</a:t>
            </a:r>
          </a:p>
          <a:p>
            <a:pPr lvl="0" defTabSz="914377"/>
            <a:r>
              <a:rPr lang="da-DK" altLang="de-DE" sz="2400" dirty="0">
                <a:solidFill>
                  <a:srgbClr val="333333"/>
                </a:solidFill>
              </a:rPr>
              <a:t>Ikke desto mindre har de fleste en tendens til kun at se sagen fra én synsvinkel (fx at bebrejde andre og ikke sig selv, eller omvendt).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a:solidFill>
                  <a:srgbClr val="004992"/>
                </a:solidFill>
                <a:latin typeface="+mn-lt"/>
                <a:ea typeface="+mn-ea"/>
                <a:cs typeface="+mn-cs"/>
              </a:rPr>
              <a:t>Du bliver udskrevet fra hospitalet og er næsten symptomfri.</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da-DK" altLang="de-DE" sz="2400" dirty="0">
                <a:solidFill>
                  <a:srgbClr val="004992"/>
                </a:solidFill>
              </a:rPr>
              <a:t>Årsager...</a:t>
            </a:r>
          </a:p>
          <a:p>
            <a:pPr lvl="0" defTabSz="914377"/>
            <a:r>
              <a:rPr lang="da-DK" altLang="de-DE" sz="2400" dirty="0">
                <a:solidFill>
                  <a:srgbClr val="333333"/>
                </a:solidFill>
              </a:rPr>
              <a:t>...mig selv</a:t>
            </a:r>
          </a:p>
          <a:p>
            <a:pPr lvl="0" defTabSz="914377"/>
            <a:r>
              <a:rPr lang="da-DK" altLang="de-DE" sz="2400" dirty="0">
                <a:solidFill>
                  <a:srgbClr val="333333"/>
                </a:solidFill>
              </a:rPr>
              <a:t>...andre</a:t>
            </a:r>
          </a:p>
          <a:p>
            <a:pPr lvl="0" defTabSz="914377"/>
            <a:r>
              <a:rPr lang="da-DK" altLang="de-DE" sz="2400" dirty="0">
                <a:solidFill>
                  <a:srgbClr val="333333"/>
                </a:solidFill>
              </a:rPr>
              <a:t>...en situation eller tilfældighed</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da-DK" sz="3600">
                <a:solidFill>
                  <a:srgbClr val="004992"/>
                </a:solidFill>
                <a:latin typeface="+mn-lt"/>
                <a:ea typeface="+mn-ea"/>
                <a:cs typeface="+mn-cs"/>
              </a:rPr>
              <a:t>Du bliver udskrevet fra hospitalet og er næsten symptomfri.</a:t>
            </a:r>
            <a:endParaRPr lang="en-US" sz="3600">
              <a:solidFill>
                <a:srgbClr val="004992"/>
              </a:solidFill>
              <a:latin typeface="+mn-lt"/>
              <a:ea typeface="+mn-ea"/>
              <a:cs typeface="+mn-cs"/>
            </a:endParaRPr>
          </a:p>
        </p:txBody>
      </p:sp>
      <p:sp>
        <p:nvSpPr>
          <p:cNvPr id="13" name="Content Placeholder 12"/>
          <p:cNvSpPr>
            <a:spLocks noGrp="1"/>
          </p:cNvSpPr>
          <p:nvPr>
            <p:ph idx="1"/>
          </p:nvPr>
        </p:nvSpPr>
        <p:spPr/>
        <p:txBody>
          <a:bodyPr/>
          <a:lstStyle/>
          <a:p>
            <a:pPr lvl="0" defTabSz="914400" fontAlgn="base">
              <a:spcBef>
                <a:spcPts val="0"/>
              </a:spcBef>
              <a:buClr>
                <a:srgbClr val="336699"/>
              </a:buClr>
              <a:defRPr/>
            </a:pPr>
            <a:r>
              <a:rPr lang="da-DK" sz="1600" b="1" spc="-5" dirty="0">
                <a:solidFill>
                  <a:srgbClr val="004992"/>
                </a:solidFill>
              </a:rPr>
              <a:t>Forklaringer</a:t>
            </a:r>
            <a:r>
              <a:rPr lang="de-DE" sz="1600" b="1" kern="0" dirty="0">
                <a:solidFill>
                  <a:srgbClr val="004992"/>
                </a:solidFill>
              </a:rPr>
              <a:t>...</a:t>
            </a:r>
          </a:p>
          <a:p>
            <a:pPr lvl="0" defTabSz="914400" fontAlgn="base">
              <a:lnSpc>
                <a:spcPct val="100000"/>
              </a:lnSpc>
              <a:spcBef>
                <a:spcPts val="1200"/>
              </a:spcBef>
              <a:buClr>
                <a:srgbClr val="336699"/>
              </a:buClr>
              <a:defRPr/>
            </a:pPr>
            <a:r>
              <a:rPr lang="de-DE" sz="1600" b="1" kern="0" dirty="0">
                <a:solidFill>
                  <a:srgbClr val="004992"/>
                </a:solidFill>
              </a:rPr>
              <a:t>...mig selv:</a:t>
            </a:r>
          </a:p>
          <a:p>
            <a:pPr lvl="0" defTabSz="914400" fontAlgn="base">
              <a:spcBef>
                <a:spcPts val="0"/>
              </a:spcBef>
              <a:buClr>
                <a:srgbClr val="336699"/>
              </a:buClr>
              <a:defRPr/>
            </a:pPr>
            <a:r>
              <a:rPr lang="de-DE" sz="1600" i="1" kern="0" dirty="0">
                <a:solidFill>
                  <a:srgbClr val="333333"/>
                </a:solidFill>
              </a:rPr>
              <a:t>(</a:t>
            </a:r>
            <a:r>
              <a:rPr lang="da-DK" sz="1600" i="1" dirty="0">
                <a:solidFill>
                  <a:srgbClr val="333333"/>
                </a:solidFill>
              </a:rPr>
              <a:t>kan til en vis grad ændres</a:t>
            </a:r>
            <a:r>
              <a:rPr lang="de-DE" sz="1600" i="1"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Jeg fik det godt igen, fordi jeg var yderst motiveret</a:t>
            </a:r>
            <a:r>
              <a:rPr lang="de-DE" sz="1600"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Jeg insisterede på bestemte behandlingsmetoder, hvilket var af væsentlig betydning for, at jeg fik det godt igen</a:t>
            </a:r>
            <a:r>
              <a:rPr lang="de-DE" sz="1600" kern="0" dirty="0">
                <a:solidFill>
                  <a:srgbClr val="333333"/>
                </a:solidFill>
              </a:rPr>
              <a:t>.</a:t>
            </a:r>
          </a:p>
          <a:p>
            <a:pPr lvl="0" defTabSz="914400" fontAlgn="base">
              <a:lnSpc>
                <a:spcPct val="100000"/>
              </a:lnSpc>
              <a:spcBef>
                <a:spcPts val="1200"/>
              </a:spcBef>
              <a:buClr>
                <a:srgbClr val="336699"/>
              </a:buClr>
              <a:defRPr/>
            </a:pPr>
            <a:r>
              <a:rPr lang="de-DE" sz="1600" i="1" kern="0" dirty="0">
                <a:solidFill>
                  <a:srgbClr val="333333"/>
                </a:solidFill>
              </a:rPr>
              <a:t>(</a:t>
            </a:r>
            <a:r>
              <a:rPr lang="da-DK" sz="1600" i="1" dirty="0">
                <a:solidFill>
                  <a:srgbClr val="333333"/>
                </a:solidFill>
              </a:rPr>
              <a:t>vanskeligere at ændre</a:t>
            </a:r>
            <a:r>
              <a:rPr lang="de-DE" sz="1600" i="1"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Jeg tror, jeg ville være blevet rask alligevel – også uden terapi eller medicin</a:t>
            </a:r>
            <a:r>
              <a:rPr lang="de-DE" sz="1600"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Jeg fik det godt igen på grund af</a:t>
            </a:r>
            <a:r>
              <a:rPr lang="da-DK" sz="1600" dirty="0">
                <a:solidFill>
                  <a:srgbClr val="004992"/>
                </a:solidFill>
              </a:rPr>
              <a:t> </a:t>
            </a:r>
            <a:r>
              <a:rPr lang="da-DK" sz="1600" dirty="0">
                <a:solidFill>
                  <a:srgbClr val="333333"/>
                </a:solidFill>
              </a:rPr>
              <a:t>mine gode gener</a:t>
            </a:r>
            <a:r>
              <a:rPr lang="de-DE" sz="1600" kern="0" dirty="0">
                <a:solidFill>
                  <a:srgbClr val="333333"/>
                </a:solidFill>
              </a:rPr>
              <a:t>.</a:t>
            </a:r>
          </a:p>
          <a:p>
            <a:pPr lvl="0" defTabSz="914400" fontAlgn="base">
              <a:lnSpc>
                <a:spcPct val="100000"/>
              </a:lnSpc>
              <a:spcBef>
                <a:spcPts val="1200"/>
              </a:spcBef>
              <a:buClr>
                <a:srgbClr val="333333"/>
              </a:buClr>
              <a:defRPr/>
            </a:pPr>
            <a:r>
              <a:rPr lang="de-DE" sz="1600" b="1" kern="0" dirty="0">
                <a:solidFill>
                  <a:srgbClr val="004992"/>
                </a:solidFill>
              </a:rPr>
              <a:t>...andre:</a:t>
            </a:r>
          </a:p>
          <a:p>
            <a:pPr marL="285750" lvl="0" indent="-285750" defTabSz="914400" fontAlgn="base">
              <a:spcBef>
                <a:spcPts val="0"/>
              </a:spcBef>
              <a:buClr>
                <a:srgbClr val="333333"/>
              </a:buClr>
              <a:buFont typeface="WingDings"/>
              <a:buChar char=""/>
              <a:defRPr/>
            </a:pPr>
            <a:r>
              <a:rPr lang="da-DK" sz="1600" dirty="0">
                <a:solidFill>
                  <a:srgbClr val="333333"/>
                </a:solidFill>
              </a:rPr>
              <a:t>Personalet på hospitalet er yderst kompetent</a:t>
            </a:r>
            <a:r>
              <a:rPr lang="de-DE" sz="1600"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Uden støtte fra min familie ville det ikke have været så vellykket</a:t>
            </a:r>
            <a:r>
              <a:rPr lang="de-DE" sz="1600" kern="0" dirty="0">
                <a:solidFill>
                  <a:srgbClr val="333333"/>
                </a:solidFill>
              </a:rPr>
              <a:t>.</a:t>
            </a:r>
          </a:p>
          <a:p>
            <a:pPr lvl="0" defTabSz="914400" fontAlgn="base">
              <a:lnSpc>
                <a:spcPct val="100000"/>
              </a:lnSpc>
              <a:spcBef>
                <a:spcPts val="1200"/>
              </a:spcBef>
              <a:buClr>
                <a:srgbClr val="333333"/>
              </a:buClr>
              <a:defRPr/>
            </a:pPr>
            <a:r>
              <a:rPr lang="de-DE" sz="1600" b="1" kern="0" dirty="0">
                <a:solidFill>
                  <a:srgbClr val="004992"/>
                </a:solidFill>
              </a:rPr>
              <a:t>...</a:t>
            </a:r>
            <a:r>
              <a:rPr lang="da-DK" sz="1600" b="1" dirty="0">
                <a:solidFill>
                  <a:srgbClr val="004992"/>
                </a:solidFill>
              </a:rPr>
              <a:t>en situation eller tilfældighed</a:t>
            </a:r>
            <a:r>
              <a:rPr lang="de-DE" sz="1600" b="1" kern="0" dirty="0">
                <a:solidFill>
                  <a:srgbClr val="004992"/>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Det var mit held, at personalet ikke havde så travlt, som de plejer</a:t>
            </a:r>
            <a:r>
              <a:rPr lang="de-DE" sz="1600" kern="0" dirty="0">
                <a:solidFill>
                  <a:srgbClr val="333333"/>
                </a:solidFill>
              </a:rPr>
              <a:t>.</a:t>
            </a:r>
          </a:p>
          <a:p>
            <a:pPr marL="285750" lvl="0" indent="-285750" defTabSz="914400" fontAlgn="base">
              <a:spcBef>
                <a:spcPts val="0"/>
              </a:spcBef>
              <a:buClr>
                <a:srgbClr val="000000"/>
              </a:buClr>
              <a:buFont typeface="WingDings"/>
              <a:buChar char=""/>
              <a:defRPr/>
            </a:pPr>
            <a:r>
              <a:rPr lang="da-DK" sz="1600" dirty="0">
                <a:solidFill>
                  <a:srgbClr val="333333"/>
                </a:solidFill>
              </a:rPr>
              <a:t>At jeg fik det godt igen,</a:t>
            </a:r>
            <a:r>
              <a:rPr lang="da-DK" sz="1600" dirty="0">
                <a:solidFill>
                  <a:srgbClr val="004992"/>
                </a:solidFill>
              </a:rPr>
              <a:t> </a:t>
            </a:r>
            <a:r>
              <a:rPr lang="da-DK" sz="1600" dirty="0">
                <a:solidFill>
                  <a:srgbClr val="333333"/>
                </a:solidFill>
              </a:rPr>
              <a:t>skyldes den medicin, jeg fik</a:t>
            </a:r>
            <a:r>
              <a:rPr lang="de-DE" sz="1600" kern="0" dirty="0">
                <a:solidFill>
                  <a:srgbClr val="333333"/>
                </a:solidFill>
              </a:rPr>
              <a:t>.</a:t>
            </a:r>
            <a:endParaRPr lang="en-US" sz="16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da-DK" sz="3600">
                <a:solidFill>
                  <a:srgbClr val="004992"/>
                </a:solidFill>
                <a:latin typeface="+mn-lt"/>
                <a:ea typeface="+mn-ea"/>
                <a:cs typeface="+mn-cs"/>
              </a:rPr>
              <a:t>Du bliver udskrevet fra hospitalet og er næsten symptomfri.</a:t>
            </a:r>
            <a:endParaRPr lang="en-US" sz="3600">
              <a:solidFill>
                <a:srgbClr val="004992"/>
              </a:solidFill>
              <a:latin typeface="+mn-lt"/>
              <a:ea typeface="+mn-ea"/>
              <a:cs typeface="+mn-cs"/>
            </a:endParaRPr>
          </a:p>
        </p:txBody>
      </p:sp>
      <p:sp>
        <p:nvSpPr>
          <p:cNvPr id="13" name="Content Placeholder 12"/>
          <p:cNvSpPr>
            <a:spLocks noGrp="1"/>
          </p:cNvSpPr>
          <p:nvPr>
            <p:ph idx="1"/>
          </p:nvPr>
        </p:nvSpPr>
        <p:spPr/>
        <p:txBody>
          <a:bodyPr/>
          <a:lstStyle/>
          <a:p>
            <a:pPr lvl="0" defTabSz="914400" fontAlgn="base">
              <a:spcBef>
                <a:spcPts val="0"/>
              </a:spcBef>
              <a:buClr>
                <a:srgbClr val="336699"/>
              </a:buClr>
              <a:defRPr/>
            </a:pPr>
            <a:r>
              <a:rPr lang="da-DK" sz="1600" b="1" spc="-5" dirty="0">
                <a:solidFill>
                  <a:srgbClr val="004992"/>
                </a:solidFill>
              </a:rPr>
              <a:t>Forklaringer</a:t>
            </a:r>
            <a:r>
              <a:rPr lang="de-DE" sz="1600" b="1" kern="0" dirty="0">
                <a:solidFill>
                  <a:srgbClr val="004992"/>
                </a:solidFill>
              </a:rPr>
              <a:t>...</a:t>
            </a:r>
          </a:p>
          <a:p>
            <a:pPr lvl="0" defTabSz="914400" fontAlgn="base">
              <a:lnSpc>
                <a:spcPct val="100000"/>
              </a:lnSpc>
              <a:spcBef>
                <a:spcPts val="1200"/>
              </a:spcBef>
              <a:buClr>
                <a:srgbClr val="336699"/>
              </a:buClr>
              <a:defRPr/>
            </a:pPr>
            <a:r>
              <a:rPr lang="de-DE" sz="1600" b="1" kern="0" dirty="0">
                <a:solidFill>
                  <a:srgbClr val="004992"/>
                </a:solidFill>
              </a:rPr>
              <a:t>...mig selv:</a:t>
            </a:r>
          </a:p>
          <a:p>
            <a:pPr lvl="0" defTabSz="914400" fontAlgn="base">
              <a:spcBef>
                <a:spcPts val="0"/>
              </a:spcBef>
              <a:buClr>
                <a:srgbClr val="336699"/>
              </a:buClr>
              <a:defRPr/>
            </a:pPr>
            <a:r>
              <a:rPr lang="de-DE" sz="1600" i="1" kern="0" dirty="0">
                <a:solidFill>
                  <a:srgbClr val="333333"/>
                </a:solidFill>
              </a:rPr>
              <a:t>(</a:t>
            </a:r>
            <a:r>
              <a:rPr lang="da-DK" sz="1600" i="1" dirty="0">
                <a:solidFill>
                  <a:srgbClr val="333333"/>
                </a:solidFill>
              </a:rPr>
              <a:t>kan til en vis grad ændres</a:t>
            </a:r>
            <a:r>
              <a:rPr lang="de-DE" sz="1600" i="1"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Jeg fik det godt igen, fordi jeg var yderst motiveret</a:t>
            </a:r>
            <a:r>
              <a:rPr lang="de-DE" sz="1600"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Jeg insisterede på bestemte behandlingsmetoder, hvilket var af væsentlig betydning for, at jeg fik det godt igen</a:t>
            </a:r>
            <a:r>
              <a:rPr lang="de-DE" sz="1600" kern="0" dirty="0">
                <a:solidFill>
                  <a:srgbClr val="333333"/>
                </a:solidFill>
              </a:rPr>
              <a:t>.</a:t>
            </a:r>
          </a:p>
          <a:p>
            <a:pPr lvl="0" defTabSz="914400" fontAlgn="base">
              <a:lnSpc>
                <a:spcPct val="100000"/>
              </a:lnSpc>
              <a:spcBef>
                <a:spcPts val="1200"/>
              </a:spcBef>
              <a:buClr>
                <a:srgbClr val="336699"/>
              </a:buClr>
              <a:defRPr/>
            </a:pPr>
            <a:r>
              <a:rPr lang="de-DE" sz="1600" i="1" kern="0" dirty="0">
                <a:solidFill>
                  <a:srgbClr val="333333"/>
                </a:solidFill>
              </a:rPr>
              <a:t>(</a:t>
            </a:r>
            <a:r>
              <a:rPr lang="da-DK" sz="1600" i="1" dirty="0">
                <a:solidFill>
                  <a:srgbClr val="333333"/>
                </a:solidFill>
              </a:rPr>
              <a:t>vanskeligere at ændre</a:t>
            </a:r>
            <a:r>
              <a:rPr lang="de-DE" sz="1600" i="1"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Jeg tror, jeg ville være blevet rask alligevel – også uden terapi eller medicin</a:t>
            </a:r>
            <a:r>
              <a:rPr lang="de-DE" sz="1600"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Jeg fik det godt igen på grund af</a:t>
            </a:r>
            <a:r>
              <a:rPr lang="da-DK" sz="1600" dirty="0">
                <a:solidFill>
                  <a:srgbClr val="004992"/>
                </a:solidFill>
              </a:rPr>
              <a:t> </a:t>
            </a:r>
            <a:r>
              <a:rPr lang="da-DK" sz="1600" dirty="0">
                <a:solidFill>
                  <a:srgbClr val="333333"/>
                </a:solidFill>
              </a:rPr>
              <a:t>mine gode gener</a:t>
            </a:r>
            <a:r>
              <a:rPr lang="de-DE" sz="1600" kern="0" dirty="0">
                <a:solidFill>
                  <a:srgbClr val="333333"/>
                </a:solidFill>
              </a:rPr>
              <a:t>.</a:t>
            </a:r>
          </a:p>
          <a:p>
            <a:pPr lvl="0" defTabSz="914400" fontAlgn="base">
              <a:lnSpc>
                <a:spcPct val="100000"/>
              </a:lnSpc>
              <a:spcBef>
                <a:spcPts val="1200"/>
              </a:spcBef>
              <a:buClr>
                <a:srgbClr val="333333"/>
              </a:buClr>
              <a:defRPr/>
            </a:pPr>
            <a:r>
              <a:rPr lang="de-DE" sz="1600" b="1" kern="0" dirty="0">
                <a:solidFill>
                  <a:srgbClr val="004992"/>
                </a:solidFill>
              </a:rPr>
              <a:t>...andre:</a:t>
            </a:r>
          </a:p>
          <a:p>
            <a:pPr marL="285750" lvl="0" indent="-285750" defTabSz="914400" fontAlgn="base">
              <a:spcBef>
                <a:spcPts val="0"/>
              </a:spcBef>
              <a:buClr>
                <a:srgbClr val="333333"/>
              </a:buClr>
              <a:buFont typeface="WingDings"/>
              <a:buChar char=""/>
              <a:defRPr/>
            </a:pPr>
            <a:r>
              <a:rPr lang="da-DK" sz="1600" dirty="0">
                <a:solidFill>
                  <a:srgbClr val="333333"/>
                </a:solidFill>
              </a:rPr>
              <a:t>Personalet på hospitalet er yderst kompetent</a:t>
            </a:r>
            <a:r>
              <a:rPr lang="de-DE" sz="1600" kern="0" dirty="0">
                <a:solidFill>
                  <a:srgbClr val="333333"/>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Uden støtte fra min familie ville det ikke have været så vellykket</a:t>
            </a:r>
            <a:r>
              <a:rPr lang="de-DE" sz="1600" kern="0" dirty="0">
                <a:solidFill>
                  <a:srgbClr val="333333"/>
                </a:solidFill>
              </a:rPr>
              <a:t>.</a:t>
            </a:r>
          </a:p>
          <a:p>
            <a:pPr lvl="0" defTabSz="914400" fontAlgn="base">
              <a:lnSpc>
                <a:spcPct val="100000"/>
              </a:lnSpc>
              <a:spcBef>
                <a:spcPts val="1200"/>
              </a:spcBef>
              <a:buClr>
                <a:srgbClr val="333333"/>
              </a:buClr>
              <a:defRPr/>
            </a:pPr>
            <a:r>
              <a:rPr lang="de-DE" sz="1600" b="1" kern="0" dirty="0">
                <a:solidFill>
                  <a:srgbClr val="004992"/>
                </a:solidFill>
              </a:rPr>
              <a:t>...</a:t>
            </a:r>
            <a:r>
              <a:rPr lang="da-DK" sz="1600" b="1" dirty="0">
                <a:solidFill>
                  <a:srgbClr val="004992"/>
                </a:solidFill>
              </a:rPr>
              <a:t>en situation eller tilfældighed</a:t>
            </a:r>
            <a:r>
              <a:rPr lang="de-DE" sz="1600" b="1" kern="0" dirty="0">
                <a:solidFill>
                  <a:srgbClr val="004992"/>
                </a:solidFill>
              </a:rPr>
              <a:t>:</a:t>
            </a:r>
          </a:p>
          <a:p>
            <a:pPr marL="285750" lvl="0" indent="-285750" defTabSz="914400" fontAlgn="base">
              <a:spcBef>
                <a:spcPts val="0"/>
              </a:spcBef>
              <a:buClr>
                <a:srgbClr val="333333"/>
              </a:buClr>
              <a:buFont typeface="WingDings"/>
              <a:buChar char=""/>
              <a:defRPr/>
            </a:pPr>
            <a:r>
              <a:rPr lang="da-DK" sz="1600" dirty="0">
                <a:solidFill>
                  <a:srgbClr val="333333"/>
                </a:solidFill>
              </a:rPr>
              <a:t>Det var mit held, at personalet ikke havde så travlt, som de plejer</a:t>
            </a:r>
            <a:r>
              <a:rPr lang="de-DE" sz="1600" kern="0" dirty="0">
                <a:solidFill>
                  <a:srgbClr val="333333"/>
                </a:solidFill>
              </a:rPr>
              <a:t>.</a:t>
            </a:r>
          </a:p>
          <a:p>
            <a:pPr marL="285750" lvl="0" indent="-285750" defTabSz="914400" fontAlgn="base">
              <a:spcBef>
                <a:spcPts val="0"/>
              </a:spcBef>
              <a:buClr>
                <a:srgbClr val="000000"/>
              </a:buClr>
              <a:buFont typeface="WingDings"/>
              <a:buChar char=""/>
              <a:defRPr/>
            </a:pPr>
            <a:r>
              <a:rPr lang="da-DK" sz="1600" dirty="0">
                <a:solidFill>
                  <a:srgbClr val="333333"/>
                </a:solidFill>
              </a:rPr>
              <a:t>At jeg fik det godt igen,</a:t>
            </a:r>
            <a:r>
              <a:rPr lang="da-DK" sz="1600" dirty="0">
                <a:solidFill>
                  <a:srgbClr val="004992"/>
                </a:solidFill>
              </a:rPr>
              <a:t> </a:t>
            </a:r>
            <a:r>
              <a:rPr lang="da-DK" sz="1600" dirty="0">
                <a:solidFill>
                  <a:srgbClr val="333333"/>
                </a:solidFill>
              </a:rPr>
              <a:t>skyldes den medicin, jeg fik</a:t>
            </a:r>
            <a:r>
              <a:rPr lang="de-DE" sz="1600" kern="0" dirty="0">
                <a:solidFill>
                  <a:srgbClr val="333333"/>
                </a:solidFill>
              </a:rPr>
              <a:t>.</a:t>
            </a:r>
            <a:endParaRPr lang="en-US" sz="16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mn-lt"/>
                <a:cs typeface="+mn-cs"/>
              </a:rPr>
              <a:t>Forsigtig: ensidige forklaringer!</a:t>
            </a:r>
            <a:endParaRPr lang="en-US" altLang="de-DE" sz="2800" b="1" dirty="0">
              <a:solidFill>
                <a:srgbClr val="FF0000"/>
              </a:solidFill>
              <a:latin typeface="+mn-lt"/>
              <a:cs typeface="+mn-cs"/>
            </a:endParaRPr>
          </a:p>
        </p:txBody>
      </p:sp>
    </p:spTree>
    <p:extLst>
      <p:ext uri="{BB962C8B-B14F-4D97-AF65-F5344CB8AC3E}">
        <p14:creationId xmlns:p14="http://schemas.microsoft.com/office/powerpoint/2010/main" val="2456264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a:solidFill>
                  <a:srgbClr val="004992"/>
                </a:solidFill>
                <a:latin typeface="+mn-lt"/>
                <a:ea typeface="+mn-ea"/>
                <a:cs typeface="+mn-cs"/>
              </a:rPr>
              <a:t>Du bliver udskrevet fra hospitalet og er næsten symptomfri.</a:t>
            </a:r>
            <a:endParaRPr lang="en-US" sz="3600">
              <a:solidFill>
                <a:srgbClr val="004992"/>
              </a:solidFill>
              <a:latin typeface="+mn-lt"/>
              <a:ea typeface="+mn-ea"/>
              <a:cs typeface="+mn-cs"/>
            </a:endParaRPr>
          </a:p>
        </p:txBody>
      </p:sp>
      <p:sp>
        <p:nvSpPr>
          <p:cNvPr id="4" name="Content Placeholder 3"/>
          <p:cNvSpPr>
            <a:spLocks noGrp="1"/>
          </p:cNvSpPr>
          <p:nvPr>
            <p:ph idx="1"/>
          </p:nvPr>
        </p:nvSpPr>
        <p:spPr>
          <a:xfrm>
            <a:off x="408955" y="2204864"/>
            <a:ext cx="8784976" cy="4248000"/>
          </a:xfrm>
        </p:spPr>
        <p:txBody>
          <a:bodyPr/>
          <a:lstStyle/>
          <a:p>
            <a:pPr lvl="0" defTabSz="914377"/>
            <a:r>
              <a:rPr lang="da-DK" altLang="de-DE" sz="2400" dirty="0">
                <a:solidFill>
                  <a:srgbClr val="333333"/>
                </a:solidFill>
              </a:rPr>
              <a:t>Tænk over en række svarmuligheder, der inddrager en række forskellige årsager (dvs. andre, situationen og mig selv). Skriv svarmulighederne ned på et stykke papir.</a:t>
            </a:r>
          </a:p>
          <a:p>
            <a:pPr lvl="0" defTabSz="914377"/>
            <a:r>
              <a:rPr lang="da-DK" altLang="de-DE" sz="2400" dirty="0">
                <a:solidFill>
                  <a:srgbClr val="333333"/>
                </a:solidFill>
              </a:rPr>
              <a:t>???</a:t>
            </a:r>
          </a:p>
          <a:p>
            <a:pPr lvl="0" defTabSz="914377"/>
            <a:r>
              <a:rPr lang="da-DK" altLang="de-DE" sz="2400" dirty="0">
                <a:solidFill>
                  <a:srgbClr val="333333"/>
                </a:solidFill>
              </a:rPr>
              <a:t>???</a:t>
            </a:r>
          </a:p>
          <a:p>
            <a:pPr lvl="0" defTabSz="914377"/>
            <a:r>
              <a:rPr lang="da-DK"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a:solidFill>
                  <a:srgbClr val="004992"/>
                </a:solidFill>
                <a:latin typeface="+mn-lt"/>
                <a:ea typeface="+mn-ea"/>
                <a:cs typeface="+mn-cs"/>
              </a:rPr>
              <a:t>Du bliver udskrevet fra hospitalet og er næsten symptomfri.</a:t>
            </a:r>
            <a:endParaRPr lang="en-US" sz="3600">
              <a:solidFill>
                <a:srgbClr val="004992"/>
              </a:solidFill>
              <a:latin typeface="+mn-lt"/>
              <a:ea typeface="+mn-ea"/>
              <a:cs typeface="+mn-cs"/>
            </a:endParaRPr>
          </a:p>
        </p:txBody>
      </p:sp>
      <p:sp>
        <p:nvSpPr>
          <p:cNvPr id="4" name="Content Placeholder 3"/>
          <p:cNvSpPr>
            <a:spLocks noGrp="1"/>
          </p:cNvSpPr>
          <p:nvPr>
            <p:ph idx="1"/>
          </p:nvPr>
        </p:nvSpPr>
        <p:spPr>
          <a:xfrm>
            <a:off x="408955" y="2204864"/>
            <a:ext cx="8784976" cy="4248000"/>
          </a:xfrm>
        </p:spPr>
        <p:txBody>
          <a:bodyPr/>
          <a:lstStyle/>
          <a:p>
            <a:pPr lvl="0" defTabSz="914377"/>
            <a:r>
              <a:rPr lang="da-DK" altLang="de-DE" sz="2400" dirty="0">
                <a:solidFill>
                  <a:srgbClr val="333333"/>
                </a:solidFill>
              </a:rPr>
              <a:t>Tænk over en række svarmuligheder, der inddrager en række forskellige årsager (dvs. andre, situationen og mig selv). Skriv svarmulighederne ned på et stykke papir.</a:t>
            </a:r>
          </a:p>
          <a:p>
            <a:pPr marL="342900" lvl="0" indent="-342900" defTabSz="914377">
              <a:buClr>
                <a:srgbClr val="333333"/>
              </a:buClr>
              <a:buFont typeface="WingDings"/>
              <a:buChar char=""/>
            </a:pPr>
            <a:r>
              <a:rPr lang="da-DK" altLang="de-DE" sz="2400" dirty="0">
                <a:solidFill>
                  <a:srgbClr val="333333"/>
                </a:solidFill>
              </a:rPr>
              <a:t>“Støtten fra min familie og lægerne i sammenhæng med medicinen har alt sammen været medvirkende til, at jeg fik det godt igen. Sidst, men ikke mindst, kan en del også tilskrives mig selv, fordi jeg var yderst motiveret og deltog aktivt i behandlingen.”</a:t>
            </a:r>
          </a:p>
          <a:p>
            <a:pPr marL="342900" lvl="0" indent="-342900" defTabSz="914377">
              <a:buClr>
                <a:srgbClr val="333333"/>
              </a:buClr>
              <a:buFont typeface="WingDings"/>
              <a:buChar char=""/>
            </a:pPr>
            <a:r>
              <a:rPr lang="da-DK" altLang="de-DE" sz="2400" dirty="0">
                <a:solidFill>
                  <a:srgbClr val="333333"/>
                </a:solidFill>
              </a:rPr>
              <a:t>“Jeg var motiveret for forandring, og jeg bad om at kunne deltage i en bestemt gruppeterapi, som behandlerne styrede virkelig godt.”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611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3847209859"/>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da-DK" sz="1800" b="1" i="0" spc="-5" dirty="0">
                          <a:solidFill>
                            <a:srgbClr val="333333"/>
                          </a:solidFill>
                          <a:latin typeface="+mn-lt"/>
                          <a:ea typeface="+mn-ea"/>
                          <a:cs typeface="+mn-cs"/>
                        </a:rPr>
                        <a:t>Give sig selv skylden</a:t>
                      </a:r>
                    </a:p>
                    <a:p>
                      <a:pPr marL="90805">
                        <a:lnSpc>
                          <a:spcPct val="100000"/>
                        </a:lnSpc>
                        <a:spcBef>
                          <a:spcPts val="355"/>
                        </a:spcBef>
                      </a:pPr>
                      <a:r>
                        <a:rPr lang="da-DK" sz="1800" b="0" i="0" spc="-5" dirty="0">
                          <a:solidFill>
                            <a:srgbClr val="333333"/>
                          </a:solidFill>
                          <a:latin typeface="+mn-lt"/>
                          <a:ea typeface="+mn-ea"/>
                          <a:cs typeface="+mn-cs"/>
                        </a:rPr>
                        <a:t>(</a:t>
                      </a:r>
                      <a:r>
                        <a:rPr lang="da-DK" sz="1800" b="0" i="0" spc="-5">
                          <a:solidFill>
                            <a:srgbClr val="333333"/>
                          </a:solidFill>
                          <a:latin typeface="+mn-lt"/>
                          <a:ea typeface="+mn-ea"/>
                          <a:cs typeface="+mn-cs"/>
                        </a:rPr>
                        <a:t>fx “Jeg </a:t>
                      </a:r>
                      <a:r>
                        <a:rPr lang="da-DK" sz="1800" b="0" i="0" spc="-5" dirty="0">
                          <a:solidFill>
                            <a:srgbClr val="333333"/>
                          </a:solidFill>
                          <a:latin typeface="+mn-lt"/>
                          <a:ea typeface="+mn-ea"/>
                          <a:cs typeface="+mn-cs"/>
                        </a:rPr>
                        <a:t>burde have forberedt mig </a:t>
                      </a:r>
                      <a:r>
                        <a:rPr lang="da-DK" sz="1800" b="0" i="0" spc="-5">
                          <a:solidFill>
                            <a:srgbClr val="333333"/>
                          </a:solidFill>
                          <a:latin typeface="+mn-lt"/>
                          <a:ea typeface="+mn-ea"/>
                          <a:cs typeface="+mn-cs"/>
                        </a:rPr>
                        <a:t>bedre!”) </a:t>
                      </a:r>
                      <a:r>
                        <a:rPr lang="da-DK" sz="1800" b="0" i="0" spc="-5" dirty="0">
                          <a:solidFill>
                            <a:srgbClr val="333333"/>
                          </a:solidFill>
                          <a:latin typeface="+mn-lt"/>
                          <a:ea typeface="+mn-ea"/>
                          <a:cs typeface="+mn-cs"/>
                        </a:rPr>
                        <a:t>	</a:t>
                      </a:r>
                      <a:endParaRPr sz="1600" b="0" i="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da-DK" sz="1800" b="1" spc="-5">
                          <a:solidFill>
                            <a:srgbClr val="333333"/>
                          </a:solidFill>
                          <a:latin typeface="+mn-lt"/>
                          <a:ea typeface="+mn-ea"/>
                          <a:cs typeface="+mn-cs"/>
                        </a:rPr>
                        <a:t>Ulempe:</a:t>
                      </a:r>
                      <a:r>
                        <a:rPr lang="da-DK" sz="1800" b="0" spc="-5">
                          <a:solidFill>
                            <a:srgbClr val="333333"/>
                          </a:solidFill>
                          <a:latin typeface="+mn-lt"/>
                          <a:ea typeface="+mn-ea"/>
                          <a:cs typeface="+mn-cs"/>
                        </a:rPr>
                        <a:t> </a:t>
                      </a:r>
                      <a:r>
                        <a:rPr lang="da-DK" sz="1800" b="0" spc="-5">
                          <a:solidFill>
                            <a:srgbClr val="004992"/>
                          </a:solidFill>
                          <a:latin typeface="+mn-lt"/>
                          <a:ea typeface="+mn-ea"/>
                          <a:cs typeface="+mn-cs"/>
                        </a:rPr>
                        <a:t>???</a:t>
                      </a:r>
                      <a:r>
                        <a:rPr lang="da-DK" sz="1800" b="0" spc="-5">
                          <a:solidFill>
                            <a:srgbClr val="FFFFFF"/>
                          </a:solidFill>
                          <a:latin typeface="+mn-lt"/>
                          <a:ea typeface="+mn-ea"/>
                          <a:cs typeface="+mn-cs"/>
                        </a:rPr>
                        <a:t> </a:t>
                      </a:r>
                      <a:r>
                        <a:rPr lang="da-DK" sz="1800" b="0" spc="-5" dirty="0">
                          <a:solidFill>
                            <a:srgbClr val="FFFFFF"/>
                          </a:solidFill>
                          <a:latin typeface="+mn-lt"/>
                          <a:ea typeface="+mn-ea"/>
                          <a:cs typeface="+mn-cs"/>
                        </a:rPr>
                        <a:t>mindsker selvværd</a:t>
                      </a:r>
                    </a:p>
                    <a:p>
                      <a:pPr marL="92075">
                        <a:lnSpc>
                          <a:spcPct val="100000"/>
                        </a:lnSpc>
                        <a:spcBef>
                          <a:spcPts val="1200"/>
                        </a:spcBef>
                      </a:pPr>
                      <a:r>
                        <a:rPr lang="da-DK" sz="1800" b="1" spc="-5">
                          <a:solidFill>
                            <a:srgbClr val="333333"/>
                          </a:solidFill>
                          <a:latin typeface="+mn-lt"/>
                          <a:ea typeface="+mn-ea"/>
                          <a:cs typeface="+mn-cs"/>
                        </a:rPr>
                        <a:t>Fordel:</a:t>
                      </a:r>
                      <a:r>
                        <a:rPr lang="da-DK" sz="1800" b="0" spc="-5">
                          <a:solidFill>
                            <a:srgbClr val="333333"/>
                          </a:solidFill>
                          <a:latin typeface="+mn-lt"/>
                          <a:ea typeface="+mn-ea"/>
                          <a:cs typeface="+mn-cs"/>
                        </a:rPr>
                        <a:t> </a:t>
                      </a:r>
                      <a:r>
                        <a:rPr lang="da-DK" sz="1800" b="0" spc="-5">
                          <a:solidFill>
                            <a:srgbClr val="004992"/>
                          </a:solidFill>
                          <a:latin typeface="+mn-lt"/>
                          <a:ea typeface="+mn-ea"/>
                          <a:cs typeface="+mn-cs"/>
                        </a:rPr>
                        <a:t>???</a:t>
                      </a:r>
                      <a:r>
                        <a:rPr lang="da-DK" sz="1800" b="0" spc="-5">
                          <a:solidFill>
                            <a:srgbClr val="FFFFFF"/>
                          </a:solidFill>
                          <a:latin typeface="+mn-lt"/>
                          <a:ea typeface="+mn-ea"/>
                          <a:cs typeface="+mn-cs"/>
                        </a:rPr>
                        <a:t> </a:t>
                      </a:r>
                      <a:r>
                        <a:rPr lang="da-DK" sz="1800" b="0" spc="-5" dirty="0">
                          <a:solidFill>
                            <a:srgbClr val="FFFFFF"/>
                          </a:solidFill>
                          <a:latin typeface="+mn-lt"/>
                          <a:ea typeface="+mn-ea"/>
                          <a:cs typeface="+mn-cs"/>
                        </a:rPr>
                        <a:t>det anses for ædelt at tage ansvar</a:t>
                      </a:r>
                      <a:endParaRPr sz="1800" b="0" dirty="0">
                        <a:solidFill>
                          <a:srgbClr val="FFFFFF"/>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da-DK" sz="1800" b="1" i="0" spc="-5" dirty="0">
                          <a:solidFill>
                            <a:srgbClr val="333333"/>
                          </a:solidFill>
                          <a:latin typeface="+mn-lt"/>
                          <a:ea typeface="+mn-ea"/>
                          <a:cs typeface="+mn-cs"/>
                        </a:rPr>
                        <a:t>Give andre eller en situation skylden</a:t>
                      </a:r>
                    </a:p>
                    <a:p>
                      <a:pPr marL="90805" marR="203835">
                        <a:lnSpc>
                          <a:spcPct val="108800"/>
                        </a:lnSpc>
                        <a:spcBef>
                          <a:spcPts val="165"/>
                        </a:spcBef>
                      </a:pPr>
                      <a:r>
                        <a:rPr lang="da-DK" sz="1800" b="0" i="0" spc="-5" dirty="0">
                          <a:solidFill>
                            <a:srgbClr val="333333"/>
                          </a:solidFill>
                          <a:latin typeface="+mn-lt"/>
                          <a:ea typeface="+mn-ea"/>
                          <a:cs typeface="+mn-cs"/>
                        </a:rPr>
                        <a:t>(</a:t>
                      </a:r>
                      <a:r>
                        <a:rPr lang="da-DK" sz="1800" b="0" i="0" spc="-5">
                          <a:solidFill>
                            <a:srgbClr val="333333"/>
                          </a:solidFill>
                          <a:latin typeface="+mn-lt"/>
                          <a:ea typeface="+mn-ea"/>
                          <a:cs typeface="+mn-cs"/>
                        </a:rPr>
                        <a:t>fx “Læreren </a:t>
                      </a:r>
                      <a:r>
                        <a:rPr lang="da-DK" sz="1800" b="0" i="0" spc="-5" dirty="0">
                          <a:solidFill>
                            <a:srgbClr val="333333"/>
                          </a:solidFill>
                          <a:latin typeface="+mn-lt"/>
                          <a:ea typeface="+mn-ea"/>
                          <a:cs typeface="+mn-cs"/>
                        </a:rPr>
                        <a:t>er et fjols, og han hader </a:t>
                      </a:r>
                      <a:r>
                        <a:rPr lang="da-DK" sz="1800" b="0" i="0" spc="-5">
                          <a:solidFill>
                            <a:srgbClr val="333333"/>
                          </a:solidFill>
                          <a:latin typeface="+mn-lt"/>
                          <a:ea typeface="+mn-ea"/>
                          <a:cs typeface="+mn-cs"/>
                        </a:rPr>
                        <a:t>mig.”) </a:t>
                      </a:r>
                      <a:r>
                        <a:rPr lang="da-DK" sz="1800" b="0" i="0" spc="-5" dirty="0">
                          <a:solidFill>
                            <a:srgbClr val="333333"/>
                          </a:solidFill>
                          <a:latin typeface="+mn-lt"/>
                          <a:ea typeface="+mn-ea"/>
                          <a:cs typeface="+mn-cs"/>
                        </a:rPr>
                        <a:t>	</a:t>
                      </a:r>
                      <a:endParaRPr sz="1600" b="0" i="0"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da-DK" sz="1800" b="1" spc="-5" dirty="0">
                          <a:solidFill>
                            <a:srgbClr val="333333"/>
                          </a:solidFill>
                          <a:latin typeface="+mn-lt"/>
                          <a:ea typeface="+mn-ea"/>
                          <a:cs typeface="+mn-cs"/>
                        </a:rPr>
                        <a:t>Ulempe:</a:t>
                      </a:r>
                      <a:r>
                        <a:rPr lang="da-DK" sz="1800" b="0" spc="-5" dirty="0">
                          <a:solidFill>
                            <a:srgbClr val="333333"/>
                          </a:solidFill>
                          <a:latin typeface="+mn-lt"/>
                          <a:ea typeface="+mn-ea"/>
                          <a:cs typeface="+mn-cs"/>
                        </a:rPr>
                        <a:t> </a:t>
                      </a:r>
                      <a:r>
                        <a:rPr lang="da-DK" sz="1800" b="0" spc="-5" dirty="0">
                          <a:solidFill>
                            <a:srgbClr val="004992"/>
                          </a:solidFill>
                          <a:latin typeface="+mn-lt"/>
                          <a:ea typeface="+mn-ea"/>
                          <a:cs typeface="+mn-cs"/>
                        </a:rPr>
                        <a:t>???</a:t>
                      </a:r>
                      <a:r>
                        <a:rPr lang="da-DK" sz="1800" b="0" spc="-5" dirty="0">
                          <a:solidFill>
                            <a:srgbClr val="E3EFF8"/>
                          </a:solidFill>
                          <a:latin typeface="+mn-lt"/>
                          <a:ea typeface="+mn-ea"/>
                          <a:cs typeface="+mn-cs"/>
                        </a:rPr>
                        <a:t> det anses for uhøfligt at skyde skylden over på andre (at vælge den lette løsning)</a:t>
                      </a:r>
                    </a:p>
                    <a:p>
                      <a:pPr marL="92075" marR="147320">
                        <a:lnSpc>
                          <a:spcPct val="100000"/>
                        </a:lnSpc>
                        <a:spcBef>
                          <a:spcPts val="1200"/>
                        </a:spcBef>
                      </a:pPr>
                      <a:r>
                        <a:rPr lang="da-DK" sz="1800" b="1" spc="-5" dirty="0">
                          <a:solidFill>
                            <a:srgbClr val="333333"/>
                          </a:solidFill>
                          <a:latin typeface="+mn-lt"/>
                          <a:ea typeface="+mn-ea"/>
                          <a:cs typeface="+mn-cs"/>
                        </a:rPr>
                        <a:t>Fordel:</a:t>
                      </a:r>
                      <a:r>
                        <a:rPr lang="da-DK" sz="1800" b="0" spc="-5" dirty="0">
                          <a:solidFill>
                            <a:srgbClr val="333333"/>
                          </a:solidFill>
                          <a:latin typeface="+mn-lt"/>
                          <a:ea typeface="+mn-ea"/>
                          <a:cs typeface="+mn-cs"/>
                        </a:rPr>
                        <a:t> </a:t>
                      </a:r>
                      <a:r>
                        <a:rPr lang="da-DK" sz="1800" b="0" spc="-5" dirty="0">
                          <a:solidFill>
                            <a:srgbClr val="004992"/>
                          </a:solidFill>
                          <a:latin typeface="+mn-lt"/>
                          <a:ea typeface="+mn-ea"/>
                          <a:cs typeface="+mn-cs"/>
                        </a:rPr>
                        <a:t>???</a:t>
                      </a:r>
                      <a:r>
                        <a:rPr lang="da-DK" sz="1800" b="0" spc="-5" dirty="0">
                          <a:solidFill>
                            <a:srgbClr val="E3EFF8"/>
                          </a:solidFill>
                          <a:latin typeface="+mn-lt"/>
                          <a:ea typeface="+mn-ea"/>
                          <a:cs typeface="+mn-cs"/>
                        </a:rPr>
                        <a:t> ingen trussel mod selvværdet</a:t>
                      </a:r>
                      <a:endParaRPr sz="1800" b="0"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mn-lt"/>
                <a:cs typeface="+mn-cs"/>
              </a:rPr>
              <a:t>Det var ikke godt nok. Du dumpede til eksamen i engelsk.</a:t>
            </a:r>
            <a:endParaRPr lang="en-CA" altLang="de-DE" sz="1600"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2465069024"/>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da-DK" sz="1800" b="1" i="0" spc="-5" dirty="0">
                          <a:solidFill>
                            <a:srgbClr val="333333"/>
                          </a:solidFill>
                          <a:latin typeface="+mn-lt"/>
                          <a:ea typeface="+mn-ea"/>
                          <a:cs typeface="+mn-cs"/>
                        </a:rPr>
                        <a:t>Give sig selv skylden</a:t>
                      </a:r>
                    </a:p>
                    <a:p>
                      <a:pPr marL="90805">
                        <a:lnSpc>
                          <a:spcPct val="100000"/>
                        </a:lnSpc>
                        <a:spcBef>
                          <a:spcPts val="355"/>
                        </a:spcBef>
                      </a:pPr>
                      <a:r>
                        <a:rPr lang="da-DK" sz="1800" b="0" i="0" spc="-5" dirty="0">
                          <a:solidFill>
                            <a:srgbClr val="333333"/>
                          </a:solidFill>
                          <a:latin typeface="+mn-lt"/>
                          <a:ea typeface="+mn-ea"/>
                          <a:cs typeface="+mn-cs"/>
                        </a:rPr>
                        <a:t>(</a:t>
                      </a:r>
                      <a:r>
                        <a:rPr lang="da-DK" sz="1800" b="0" i="0" spc="-5">
                          <a:solidFill>
                            <a:srgbClr val="333333"/>
                          </a:solidFill>
                          <a:latin typeface="+mn-lt"/>
                          <a:ea typeface="+mn-ea"/>
                          <a:cs typeface="+mn-cs"/>
                        </a:rPr>
                        <a:t>fx “Jeg </a:t>
                      </a:r>
                      <a:r>
                        <a:rPr lang="da-DK" sz="1800" b="0" i="0" spc="-5" dirty="0">
                          <a:solidFill>
                            <a:srgbClr val="333333"/>
                          </a:solidFill>
                          <a:latin typeface="+mn-lt"/>
                          <a:ea typeface="+mn-ea"/>
                          <a:cs typeface="+mn-cs"/>
                        </a:rPr>
                        <a:t>burde have forberedt mig </a:t>
                      </a:r>
                      <a:r>
                        <a:rPr lang="da-DK" sz="1800" b="0" i="0" spc="-5">
                          <a:solidFill>
                            <a:srgbClr val="333333"/>
                          </a:solidFill>
                          <a:latin typeface="+mn-lt"/>
                          <a:ea typeface="+mn-ea"/>
                          <a:cs typeface="+mn-cs"/>
                        </a:rPr>
                        <a:t>bedre!”) </a:t>
                      </a:r>
                      <a:r>
                        <a:rPr lang="da-DK" sz="1800" b="0" i="0" spc="-5" dirty="0">
                          <a:solidFill>
                            <a:srgbClr val="333333"/>
                          </a:solidFill>
                          <a:latin typeface="+mn-lt"/>
                          <a:ea typeface="+mn-ea"/>
                          <a:cs typeface="+mn-cs"/>
                        </a:rPr>
                        <a:t>	</a:t>
                      </a:r>
                      <a:endParaRPr sz="1600" b="0" i="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da-DK" sz="1800" b="1" spc="-5" dirty="0">
                          <a:solidFill>
                            <a:srgbClr val="333333"/>
                          </a:solidFill>
                          <a:latin typeface="+mn-lt"/>
                          <a:ea typeface="+mn-ea"/>
                          <a:cs typeface="+mn-cs"/>
                        </a:rPr>
                        <a:t>Ulempe:</a:t>
                      </a:r>
                      <a:r>
                        <a:rPr lang="da-DK" sz="1800" b="0" spc="-5" dirty="0">
                          <a:solidFill>
                            <a:srgbClr val="333333"/>
                          </a:solidFill>
                          <a:latin typeface="+mn-lt"/>
                          <a:ea typeface="+mn-ea"/>
                          <a:cs typeface="+mn-cs"/>
                        </a:rPr>
                        <a:t> mindsker selvværd</a:t>
                      </a:r>
                    </a:p>
                    <a:p>
                      <a:pPr marL="92075">
                        <a:lnSpc>
                          <a:spcPct val="100000"/>
                        </a:lnSpc>
                        <a:spcBef>
                          <a:spcPts val="1200"/>
                        </a:spcBef>
                      </a:pPr>
                      <a:r>
                        <a:rPr lang="da-DK" sz="1800" b="1" spc="-5" dirty="0">
                          <a:solidFill>
                            <a:srgbClr val="333333"/>
                          </a:solidFill>
                          <a:latin typeface="+mn-lt"/>
                          <a:ea typeface="+mn-ea"/>
                          <a:cs typeface="+mn-cs"/>
                        </a:rPr>
                        <a:t>Fordel:</a:t>
                      </a:r>
                      <a:r>
                        <a:rPr lang="da-DK" sz="1800" b="0" spc="-5" dirty="0">
                          <a:solidFill>
                            <a:srgbClr val="333333"/>
                          </a:solidFill>
                          <a:latin typeface="+mn-lt"/>
                          <a:ea typeface="+mn-ea"/>
                          <a:cs typeface="+mn-cs"/>
                        </a:rPr>
                        <a:t> det anses for ædelt at tage ansvar</a:t>
                      </a:r>
                      <a:endParaRPr sz="18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da-DK" sz="1800" b="1" i="0" spc="-5" dirty="0">
                          <a:solidFill>
                            <a:srgbClr val="333333"/>
                          </a:solidFill>
                          <a:latin typeface="+mn-lt"/>
                          <a:ea typeface="+mn-ea"/>
                          <a:cs typeface="+mn-cs"/>
                        </a:rPr>
                        <a:t>Give andre eller en situation skylden</a:t>
                      </a:r>
                    </a:p>
                    <a:p>
                      <a:pPr marL="90805" marR="203835">
                        <a:lnSpc>
                          <a:spcPct val="108800"/>
                        </a:lnSpc>
                        <a:spcBef>
                          <a:spcPts val="165"/>
                        </a:spcBef>
                      </a:pPr>
                      <a:r>
                        <a:rPr lang="da-DK" sz="1800" b="0" i="0" spc="-5" dirty="0">
                          <a:solidFill>
                            <a:srgbClr val="333333"/>
                          </a:solidFill>
                          <a:latin typeface="+mn-lt"/>
                          <a:ea typeface="+mn-ea"/>
                          <a:cs typeface="+mn-cs"/>
                        </a:rPr>
                        <a:t>(</a:t>
                      </a:r>
                      <a:r>
                        <a:rPr lang="da-DK" sz="1800" b="0" i="0" spc="-5">
                          <a:solidFill>
                            <a:srgbClr val="333333"/>
                          </a:solidFill>
                          <a:latin typeface="+mn-lt"/>
                          <a:ea typeface="+mn-ea"/>
                          <a:cs typeface="+mn-cs"/>
                        </a:rPr>
                        <a:t>fx “Læreren </a:t>
                      </a:r>
                      <a:r>
                        <a:rPr lang="da-DK" sz="1800" b="0" i="0" spc="-5" dirty="0">
                          <a:solidFill>
                            <a:srgbClr val="333333"/>
                          </a:solidFill>
                          <a:latin typeface="+mn-lt"/>
                          <a:ea typeface="+mn-ea"/>
                          <a:cs typeface="+mn-cs"/>
                        </a:rPr>
                        <a:t>er et fjols, og han hader </a:t>
                      </a:r>
                      <a:r>
                        <a:rPr lang="da-DK" sz="1800" b="0" i="0" spc="-5">
                          <a:solidFill>
                            <a:srgbClr val="333333"/>
                          </a:solidFill>
                          <a:latin typeface="+mn-lt"/>
                          <a:ea typeface="+mn-ea"/>
                          <a:cs typeface="+mn-cs"/>
                        </a:rPr>
                        <a:t>mig.”) </a:t>
                      </a:r>
                      <a:r>
                        <a:rPr lang="da-DK" sz="1800" b="0" i="0" spc="-5" dirty="0">
                          <a:solidFill>
                            <a:srgbClr val="333333"/>
                          </a:solidFill>
                          <a:latin typeface="+mn-lt"/>
                          <a:ea typeface="+mn-ea"/>
                          <a:cs typeface="+mn-cs"/>
                        </a:rPr>
                        <a:t>	</a:t>
                      </a:r>
                      <a:endParaRPr sz="1600" b="0" i="0"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da-DK" sz="1800" b="1" spc="-5" dirty="0">
                          <a:solidFill>
                            <a:srgbClr val="333333"/>
                          </a:solidFill>
                          <a:latin typeface="+mn-lt"/>
                          <a:ea typeface="+mn-ea"/>
                          <a:cs typeface="+mn-cs"/>
                        </a:rPr>
                        <a:t>Ulempe:</a:t>
                      </a:r>
                      <a:r>
                        <a:rPr lang="da-DK" sz="1800" b="0" spc="-5" dirty="0">
                          <a:solidFill>
                            <a:srgbClr val="333333"/>
                          </a:solidFill>
                          <a:latin typeface="+mn-lt"/>
                          <a:ea typeface="+mn-ea"/>
                          <a:cs typeface="+mn-cs"/>
                        </a:rPr>
                        <a:t> </a:t>
                      </a:r>
                      <a:r>
                        <a:rPr lang="da-DK" sz="1800" b="0" spc="-5" dirty="0">
                          <a:solidFill>
                            <a:srgbClr val="004992"/>
                          </a:solidFill>
                          <a:latin typeface="+mn-lt"/>
                          <a:ea typeface="+mn-ea"/>
                          <a:cs typeface="+mn-cs"/>
                        </a:rPr>
                        <a:t>???</a:t>
                      </a:r>
                      <a:r>
                        <a:rPr lang="da-DK" sz="1800" b="0" spc="-5" dirty="0">
                          <a:solidFill>
                            <a:srgbClr val="E3EFF8"/>
                          </a:solidFill>
                          <a:latin typeface="+mn-lt"/>
                          <a:ea typeface="+mn-ea"/>
                          <a:cs typeface="+mn-cs"/>
                        </a:rPr>
                        <a:t> det anses for uhøfligt at skyde skylden over på andre (at vælge den lette løsning)</a:t>
                      </a:r>
                    </a:p>
                    <a:p>
                      <a:pPr marL="92075" marR="147320">
                        <a:lnSpc>
                          <a:spcPct val="100000"/>
                        </a:lnSpc>
                        <a:spcBef>
                          <a:spcPts val="1200"/>
                        </a:spcBef>
                      </a:pPr>
                      <a:r>
                        <a:rPr lang="da-DK" sz="1800" b="1" spc="-5" dirty="0">
                          <a:solidFill>
                            <a:srgbClr val="333333"/>
                          </a:solidFill>
                          <a:latin typeface="+mn-lt"/>
                          <a:ea typeface="+mn-ea"/>
                          <a:cs typeface="+mn-cs"/>
                        </a:rPr>
                        <a:t>Fordel:</a:t>
                      </a:r>
                      <a:r>
                        <a:rPr lang="da-DK" sz="1800" b="0" spc="-5" dirty="0">
                          <a:solidFill>
                            <a:srgbClr val="333333"/>
                          </a:solidFill>
                          <a:latin typeface="+mn-lt"/>
                          <a:ea typeface="+mn-ea"/>
                          <a:cs typeface="+mn-cs"/>
                        </a:rPr>
                        <a:t> </a:t>
                      </a:r>
                      <a:r>
                        <a:rPr lang="da-DK" sz="1800" b="0" spc="-5" dirty="0">
                          <a:solidFill>
                            <a:srgbClr val="004992"/>
                          </a:solidFill>
                          <a:latin typeface="+mn-lt"/>
                          <a:ea typeface="+mn-ea"/>
                          <a:cs typeface="+mn-cs"/>
                        </a:rPr>
                        <a:t>???</a:t>
                      </a:r>
                      <a:r>
                        <a:rPr lang="da-DK" sz="1800" b="0" spc="-5" dirty="0">
                          <a:solidFill>
                            <a:srgbClr val="E3EFF8"/>
                          </a:solidFill>
                          <a:latin typeface="+mn-lt"/>
                          <a:ea typeface="+mn-ea"/>
                          <a:cs typeface="+mn-cs"/>
                        </a:rPr>
                        <a:t> ingen trussel mod selvværdet</a:t>
                      </a:r>
                      <a:endParaRPr sz="1800" b="0"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mn-lt"/>
                <a:cs typeface="+mn-cs"/>
              </a:rPr>
              <a:t>Det var ikke godt nok. Du dumpede til eksamen i engelsk.</a:t>
            </a:r>
            <a:endParaRPr lang="en-CA" altLang="de-DE" sz="1600" dirty="0">
              <a:latin typeface="+mn-lt"/>
              <a:cs typeface="+mn-cs"/>
            </a:endParaRPr>
          </a:p>
        </p:txBody>
      </p:sp>
    </p:spTree>
    <p:extLst>
      <p:ext uri="{BB962C8B-B14F-4D97-AF65-F5344CB8AC3E}">
        <p14:creationId xmlns:p14="http://schemas.microsoft.com/office/powerpoint/2010/main" val="3014576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442698950"/>
              </p:ext>
            </p:extLst>
          </p:nvPr>
        </p:nvGraphicFramePr>
        <p:xfrm>
          <a:off x="408955" y="448691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da-DK" sz="1800" b="1" i="0" spc="-5" dirty="0">
                          <a:solidFill>
                            <a:srgbClr val="333333"/>
                          </a:solidFill>
                          <a:latin typeface="+mn-lt"/>
                          <a:ea typeface="+mn-ea"/>
                          <a:cs typeface="+mn-cs"/>
                        </a:rPr>
                        <a:t>Give sig selv skylden</a:t>
                      </a:r>
                    </a:p>
                    <a:p>
                      <a:pPr marL="90805">
                        <a:lnSpc>
                          <a:spcPct val="100000"/>
                        </a:lnSpc>
                        <a:spcBef>
                          <a:spcPts val="355"/>
                        </a:spcBef>
                      </a:pPr>
                      <a:r>
                        <a:rPr lang="da-DK" sz="1800" b="0" i="0" spc="-5" dirty="0">
                          <a:solidFill>
                            <a:srgbClr val="333333"/>
                          </a:solidFill>
                          <a:latin typeface="+mn-lt"/>
                          <a:ea typeface="+mn-ea"/>
                          <a:cs typeface="+mn-cs"/>
                        </a:rPr>
                        <a:t>(</a:t>
                      </a:r>
                      <a:r>
                        <a:rPr lang="da-DK" sz="1800" b="0" i="0" spc="-5">
                          <a:solidFill>
                            <a:srgbClr val="333333"/>
                          </a:solidFill>
                          <a:latin typeface="+mn-lt"/>
                          <a:ea typeface="+mn-ea"/>
                          <a:cs typeface="+mn-cs"/>
                        </a:rPr>
                        <a:t>fx “Jeg </a:t>
                      </a:r>
                      <a:r>
                        <a:rPr lang="da-DK" sz="1800" b="0" i="0" spc="-5" dirty="0">
                          <a:solidFill>
                            <a:srgbClr val="333333"/>
                          </a:solidFill>
                          <a:latin typeface="+mn-lt"/>
                          <a:ea typeface="+mn-ea"/>
                          <a:cs typeface="+mn-cs"/>
                        </a:rPr>
                        <a:t>burde have forberedt mig </a:t>
                      </a:r>
                      <a:r>
                        <a:rPr lang="da-DK" sz="1800" b="0" i="0" spc="-5">
                          <a:solidFill>
                            <a:srgbClr val="333333"/>
                          </a:solidFill>
                          <a:latin typeface="+mn-lt"/>
                          <a:ea typeface="+mn-ea"/>
                          <a:cs typeface="+mn-cs"/>
                        </a:rPr>
                        <a:t>bedre!”) </a:t>
                      </a:r>
                      <a:r>
                        <a:rPr lang="da-DK" sz="1800" b="0" i="0" spc="-5" dirty="0">
                          <a:solidFill>
                            <a:srgbClr val="333333"/>
                          </a:solidFill>
                          <a:latin typeface="+mn-lt"/>
                          <a:ea typeface="+mn-ea"/>
                          <a:cs typeface="+mn-cs"/>
                        </a:rPr>
                        <a:t>	</a:t>
                      </a:r>
                      <a:endParaRPr sz="1600" b="0" i="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da-DK" sz="1800" b="1" spc="-5" dirty="0">
                          <a:solidFill>
                            <a:srgbClr val="333333"/>
                          </a:solidFill>
                          <a:latin typeface="+mn-lt"/>
                          <a:ea typeface="+mn-ea"/>
                          <a:cs typeface="+mn-cs"/>
                        </a:rPr>
                        <a:t>Ulempe:</a:t>
                      </a:r>
                      <a:r>
                        <a:rPr lang="da-DK" sz="1800" b="0" spc="-5" dirty="0">
                          <a:solidFill>
                            <a:srgbClr val="333333"/>
                          </a:solidFill>
                          <a:latin typeface="+mn-lt"/>
                          <a:ea typeface="+mn-ea"/>
                          <a:cs typeface="+mn-cs"/>
                        </a:rPr>
                        <a:t> mindsker selvværd</a:t>
                      </a:r>
                    </a:p>
                    <a:p>
                      <a:pPr marL="92075">
                        <a:lnSpc>
                          <a:spcPct val="100000"/>
                        </a:lnSpc>
                        <a:spcBef>
                          <a:spcPts val="1200"/>
                        </a:spcBef>
                      </a:pPr>
                      <a:r>
                        <a:rPr lang="da-DK" sz="1800" b="1" spc="-5" dirty="0">
                          <a:solidFill>
                            <a:srgbClr val="333333"/>
                          </a:solidFill>
                          <a:latin typeface="+mn-lt"/>
                          <a:ea typeface="+mn-ea"/>
                          <a:cs typeface="+mn-cs"/>
                        </a:rPr>
                        <a:t>Fordel:</a:t>
                      </a:r>
                      <a:r>
                        <a:rPr lang="da-DK" sz="1800" b="0" spc="-5" dirty="0">
                          <a:solidFill>
                            <a:srgbClr val="333333"/>
                          </a:solidFill>
                          <a:latin typeface="+mn-lt"/>
                          <a:ea typeface="+mn-ea"/>
                          <a:cs typeface="+mn-cs"/>
                        </a:rPr>
                        <a:t> det anses for ædelt at tage ansvar</a:t>
                      </a:r>
                      <a:endParaRPr sz="18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da-DK" sz="1800" b="1" i="0" spc="-5" dirty="0">
                          <a:solidFill>
                            <a:srgbClr val="333333"/>
                          </a:solidFill>
                          <a:latin typeface="+mn-lt"/>
                          <a:ea typeface="+mn-ea"/>
                          <a:cs typeface="+mn-cs"/>
                        </a:rPr>
                        <a:t>Give andre eller en situation skylden</a:t>
                      </a:r>
                    </a:p>
                    <a:p>
                      <a:pPr marL="90805" marR="203835">
                        <a:lnSpc>
                          <a:spcPct val="108800"/>
                        </a:lnSpc>
                        <a:spcBef>
                          <a:spcPts val="165"/>
                        </a:spcBef>
                      </a:pPr>
                      <a:r>
                        <a:rPr lang="da-DK" sz="1800" b="0" i="0" spc="-5" dirty="0">
                          <a:solidFill>
                            <a:srgbClr val="333333"/>
                          </a:solidFill>
                          <a:latin typeface="+mn-lt"/>
                          <a:ea typeface="+mn-ea"/>
                          <a:cs typeface="+mn-cs"/>
                        </a:rPr>
                        <a:t>(</a:t>
                      </a:r>
                      <a:r>
                        <a:rPr lang="da-DK" sz="1800" b="0" i="0" spc="-5">
                          <a:solidFill>
                            <a:srgbClr val="333333"/>
                          </a:solidFill>
                          <a:latin typeface="+mn-lt"/>
                          <a:ea typeface="+mn-ea"/>
                          <a:cs typeface="+mn-cs"/>
                        </a:rPr>
                        <a:t>fx “Læreren </a:t>
                      </a:r>
                      <a:r>
                        <a:rPr lang="da-DK" sz="1800" b="0" i="0" spc="-5" dirty="0">
                          <a:solidFill>
                            <a:srgbClr val="333333"/>
                          </a:solidFill>
                          <a:latin typeface="+mn-lt"/>
                          <a:ea typeface="+mn-ea"/>
                          <a:cs typeface="+mn-cs"/>
                        </a:rPr>
                        <a:t>er et fjols, og han hader </a:t>
                      </a:r>
                      <a:r>
                        <a:rPr lang="da-DK" sz="1800" b="0" i="0" spc="-5">
                          <a:solidFill>
                            <a:srgbClr val="333333"/>
                          </a:solidFill>
                          <a:latin typeface="+mn-lt"/>
                          <a:ea typeface="+mn-ea"/>
                          <a:cs typeface="+mn-cs"/>
                        </a:rPr>
                        <a:t>mig.”) </a:t>
                      </a:r>
                      <a:r>
                        <a:rPr lang="da-DK" sz="1800" b="0" i="0" spc="-5" dirty="0">
                          <a:solidFill>
                            <a:srgbClr val="333333"/>
                          </a:solidFill>
                          <a:latin typeface="+mn-lt"/>
                          <a:ea typeface="+mn-ea"/>
                          <a:cs typeface="+mn-cs"/>
                        </a:rPr>
                        <a:t>	</a:t>
                      </a:r>
                      <a:endParaRPr sz="1600" b="0" i="0"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da-DK" sz="1800" b="1" spc="-5" dirty="0">
                          <a:solidFill>
                            <a:srgbClr val="333333"/>
                          </a:solidFill>
                          <a:latin typeface="+mn-lt"/>
                          <a:ea typeface="+mn-ea"/>
                          <a:cs typeface="+mn-cs"/>
                        </a:rPr>
                        <a:t>Ulempe:</a:t>
                      </a:r>
                      <a:r>
                        <a:rPr lang="da-DK" sz="1800" b="0" spc="-5" dirty="0">
                          <a:solidFill>
                            <a:srgbClr val="333333"/>
                          </a:solidFill>
                          <a:latin typeface="+mn-lt"/>
                          <a:ea typeface="+mn-ea"/>
                          <a:cs typeface="+mn-cs"/>
                        </a:rPr>
                        <a:t> det anses for uhøfligt at skyde skylden over på andre (at vælge den lette løsning)</a:t>
                      </a:r>
                    </a:p>
                    <a:p>
                      <a:pPr marL="92075" marR="147320">
                        <a:lnSpc>
                          <a:spcPct val="100000"/>
                        </a:lnSpc>
                        <a:spcBef>
                          <a:spcPts val="1200"/>
                        </a:spcBef>
                      </a:pPr>
                      <a:r>
                        <a:rPr lang="da-DK" sz="1800" b="1" spc="-5" dirty="0">
                          <a:solidFill>
                            <a:srgbClr val="333333"/>
                          </a:solidFill>
                          <a:latin typeface="+mn-lt"/>
                          <a:ea typeface="+mn-ea"/>
                          <a:cs typeface="+mn-cs"/>
                        </a:rPr>
                        <a:t>Fordel:</a:t>
                      </a:r>
                      <a:r>
                        <a:rPr lang="da-DK" sz="1800" b="0" spc="-5" dirty="0">
                          <a:solidFill>
                            <a:srgbClr val="333333"/>
                          </a:solidFill>
                          <a:latin typeface="+mn-lt"/>
                          <a:ea typeface="+mn-ea"/>
                          <a:cs typeface="+mn-cs"/>
                        </a:rPr>
                        <a:t> ingen trussel mod selvværdet</a:t>
                      </a:r>
                      <a:endParaRPr sz="18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mn-lt"/>
                <a:cs typeface="+mn-cs"/>
              </a:rPr>
              <a:t>Det var ikke godt nok. Du dumpede til eksamen i engelsk.</a:t>
            </a:r>
            <a:endParaRPr lang="en-CA" altLang="de-DE" sz="1600" dirty="0">
              <a:latin typeface="+mn-lt"/>
              <a:cs typeface="+mn-cs"/>
            </a:endParaRPr>
          </a:p>
        </p:txBody>
      </p:sp>
    </p:spTree>
    <p:extLst>
      <p:ext uri="{BB962C8B-B14F-4D97-AF65-F5344CB8AC3E}">
        <p14:creationId xmlns:p14="http://schemas.microsoft.com/office/powerpoint/2010/main" val="2682081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mn-lt"/>
                <a:cs typeface="+mn-cs"/>
              </a:rPr>
              <a:t>Det var ikke godt nok. Du dumpede til eksamen i engelsk.</a:t>
            </a:r>
            <a:endParaRPr lang="en-CA" altLang="de-DE" sz="1600"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646902191"/>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dirty="0">
                          <a:ln>
                            <a:noFill/>
                          </a:ln>
                          <a:solidFill>
                            <a:srgbClr val="000000"/>
                          </a:solidFill>
                          <a:effectLst/>
                          <a:latin typeface="+mn-lt"/>
                          <a:ea typeface="+mn-ea"/>
                          <a:cs typeface="+mn-cs"/>
                        </a:rPr>
                        <a:t>Mere afbalancerede svar (dvs. kombiner egen og andres/situationens indflydelse, tænk over forskellige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negative hændelser!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mn-lt"/>
                <a:cs typeface="+mn-cs"/>
              </a:rPr>
              <a:t>Det var ikke godt nok. Du dumpede til eksamen i engelsk.</a:t>
            </a:r>
            <a:endParaRPr lang="en-CA" altLang="de-DE" sz="1600"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228446900"/>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dirty="0">
                          <a:ln>
                            <a:noFill/>
                          </a:ln>
                          <a:solidFill>
                            <a:srgbClr val="000000"/>
                          </a:solidFill>
                          <a:effectLst/>
                          <a:latin typeface="+mn-lt"/>
                          <a:ea typeface="+mn-ea"/>
                          <a:cs typeface="+mn-cs"/>
                        </a:rPr>
                        <a:t>Mere afbalancerede svar (dvs. kombiner egen og andres/situationens indflydelse, tænk over forskellige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dirty="0">
                          <a:ln>
                            <a:noFill/>
                          </a:ln>
                          <a:solidFill>
                            <a:schemeClr val="tx1"/>
                          </a:solidFill>
                          <a:effectLst/>
                          <a:latin typeface="+mn-lt"/>
                          <a:ea typeface="+mn-ea"/>
                          <a:cs typeface="+mn-cs"/>
                        </a:rPr>
                        <a:t>“Jeg er ikke vant til den form for eksamen. Jeg vil være bedre forberedt næste gang.”</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dirty="0">
                          <a:ln>
                            <a:noFill/>
                          </a:ln>
                          <a:solidFill>
                            <a:schemeClr val="tx1"/>
                          </a:solidFill>
                          <a:effectLst/>
                          <a:latin typeface="+mn-lt"/>
                          <a:ea typeface="+mn-ea"/>
                          <a:cs typeface="+mn-cs"/>
                        </a:rPr>
                        <a:t>“Jeg bør forbedre mit forhold til den lærer. Han ville alligevel ikke dumpe mig af ren og sker modvilje.”</a:t>
                      </a: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3754034704"/>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da-DK" sz="1800" b="1" i="0" u="none" strike="noStrike" dirty="0">
                          <a:solidFill>
                            <a:srgbClr val="000000"/>
                          </a:solidFill>
                          <a:effectLst/>
                          <a:latin typeface="+mn-lt"/>
                          <a:ea typeface="+mn-ea"/>
                          <a:cs typeface="+mn-cs"/>
                        </a:rPr>
                        <a:t>Tilskrive sig selv æren</a:t>
                      </a:r>
                    </a:p>
                    <a:p>
                      <a:pPr algn="l" fontAlgn="b"/>
                      <a:r>
                        <a:rPr lang="da-DK" sz="1800" b="0" i="0" u="none" strike="noStrike" dirty="0">
                          <a:solidFill>
                            <a:srgbClr val="000000"/>
                          </a:solidFill>
                          <a:effectLst/>
                          <a:latin typeface="+mn-lt"/>
                          <a:ea typeface="+mn-ea"/>
                          <a:cs typeface="+mn-cs"/>
                        </a:rPr>
                        <a:t>(</a:t>
                      </a:r>
                      <a:r>
                        <a:rPr lang="da-DK" sz="1800" b="0" i="0" u="none" strike="noStrike">
                          <a:solidFill>
                            <a:srgbClr val="000000"/>
                          </a:solidFill>
                          <a:effectLst/>
                          <a:latin typeface="+mn-lt"/>
                          <a:ea typeface="+mn-ea"/>
                          <a:cs typeface="+mn-cs"/>
                        </a:rPr>
                        <a:t>fx “Det </a:t>
                      </a:r>
                      <a:r>
                        <a:rPr lang="da-DK" sz="1800" b="0" i="0" u="none" strike="noStrike" dirty="0">
                          <a:solidFill>
                            <a:srgbClr val="000000"/>
                          </a:solidFill>
                          <a:effectLst/>
                          <a:latin typeface="+mn-lt"/>
                          <a:ea typeface="+mn-ea"/>
                          <a:cs typeface="+mn-cs"/>
                        </a:rPr>
                        <a:t>var en fantastisk individuel </a:t>
                      </a:r>
                      <a:r>
                        <a:rPr lang="da-DK" sz="1800" b="0" i="0" u="none" strike="noStrike">
                          <a:solidFill>
                            <a:srgbClr val="000000"/>
                          </a:solidFill>
                          <a:effectLst/>
                          <a:latin typeface="+mn-lt"/>
                          <a:ea typeface="+mn-ea"/>
                          <a:cs typeface="+mn-cs"/>
                        </a:rPr>
                        <a:t>præstation.”)</a:t>
                      </a:r>
                      <a:r>
                        <a:rPr lang="da-DK" sz="1800" b="0" i="0" u="none" strike="noStrike" dirty="0">
                          <a:solidFill>
                            <a:srgbClr val="000000"/>
                          </a:solidFill>
                          <a:effectLst/>
                          <a:latin typeface="+mn-lt"/>
                          <a:ea typeface="+mn-ea"/>
                          <a:cs typeface="+mn-cs"/>
                        </a:rPr>
                        <a:t>	</a:t>
                      </a:r>
                      <a:endParaRPr lang="en-US" sz="14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err="1">
                          <a:solidFill>
                            <a:srgbClr val="333333"/>
                          </a:solidFill>
                          <a:effectLst/>
                          <a:latin typeface="+mn-lt"/>
                          <a:ea typeface="+mn-ea"/>
                          <a:cs typeface="+mn-cs"/>
                        </a:rPr>
                        <a:t>Ulempe</a:t>
                      </a:r>
                      <a:r>
                        <a:rPr lang="en-US" sz="1800" b="1" i="0" u="none" strike="noStrike">
                          <a:solidFill>
                            <a:srgbClr val="333333"/>
                          </a:solidFill>
                          <a:effectLst/>
                          <a:latin typeface="+mn-lt"/>
                          <a:ea typeface="+mn-ea"/>
                          <a:cs typeface="+mn-cs"/>
                        </a:rPr>
                        <a:t>:</a:t>
                      </a:r>
                      <a:r>
                        <a:rPr lang="en-US" sz="1800" b="0" i="0" u="none" strike="noStrike">
                          <a:solidFill>
                            <a:srgbClr val="333333"/>
                          </a:solidFill>
                          <a:effectLst/>
                          <a:latin typeface="+mn-lt"/>
                          <a:ea typeface="+mn-ea"/>
                          <a:cs typeface="+mn-cs"/>
                        </a:rPr>
                        <a:t> </a:t>
                      </a:r>
                      <a:r>
                        <a:rPr lang="en-US" sz="1800" b="0" i="0" u="none" strike="noStrike">
                          <a:solidFill>
                            <a:srgbClr val="004992"/>
                          </a:solidFill>
                          <a:effectLst/>
                          <a:latin typeface="+mn-lt"/>
                          <a:ea typeface="+mn-ea"/>
                          <a:cs typeface="+mn-cs"/>
                        </a:rPr>
                        <a:t>???</a:t>
                      </a:r>
                      <a:r>
                        <a:rPr lang="en-US" sz="1800" b="0" i="0" u="none" strike="noStrike">
                          <a:solidFill>
                            <a:srgbClr val="FFFFFF"/>
                          </a:solidFill>
                          <a:effectLst/>
                          <a:latin typeface="+mn-lt"/>
                          <a:ea typeface="+mn-ea"/>
                          <a:cs typeface="+mn-cs"/>
                        </a:rPr>
                        <a:t> </a:t>
                      </a:r>
                      <a:r>
                        <a:rPr lang="en-US" sz="1800" b="0" i="0" u="none" strike="noStrike" dirty="0" err="1">
                          <a:solidFill>
                            <a:srgbClr val="FFFFFF"/>
                          </a:solidFill>
                          <a:effectLst/>
                          <a:latin typeface="+mn-lt"/>
                          <a:ea typeface="+mn-ea"/>
                          <a:cs typeface="+mn-cs"/>
                        </a:rPr>
                        <a:t>selvros</a:t>
                      </a:r>
                      <a:r>
                        <a:rPr lang="en-US" sz="1800" b="0" i="0" u="none" strike="noStrike" dirty="0">
                          <a:solidFill>
                            <a:srgbClr val="FFFFFF"/>
                          </a:solidFill>
                          <a:effectLst/>
                          <a:latin typeface="+mn-lt"/>
                          <a:ea typeface="+mn-ea"/>
                          <a:cs typeface="+mn-cs"/>
                        </a:rPr>
                        <a:t> </a:t>
                      </a:r>
                      <a:r>
                        <a:rPr lang="en-US" sz="1800" b="0" i="0" u="none" strike="noStrike" dirty="0" err="1">
                          <a:solidFill>
                            <a:srgbClr val="FFFFFF"/>
                          </a:solidFill>
                          <a:effectLst/>
                          <a:latin typeface="+mn-lt"/>
                          <a:ea typeface="+mn-ea"/>
                          <a:cs typeface="+mn-cs"/>
                        </a:rPr>
                        <a:t>virker</a:t>
                      </a:r>
                      <a:r>
                        <a:rPr lang="en-US" sz="1800" b="0" i="0" u="none" strike="noStrike" dirty="0">
                          <a:solidFill>
                            <a:srgbClr val="FFFFFF"/>
                          </a:solidFill>
                          <a:effectLst/>
                          <a:latin typeface="+mn-lt"/>
                          <a:ea typeface="+mn-ea"/>
                          <a:cs typeface="+mn-cs"/>
                        </a:rPr>
                        <a:t> arrogant</a:t>
                      </a:r>
                    </a:p>
                    <a:p>
                      <a:pPr algn="l" fontAlgn="b">
                        <a:lnSpc>
                          <a:spcPct val="100000"/>
                        </a:lnSpc>
                        <a:spcBef>
                          <a:spcPts val="1200"/>
                        </a:spcBef>
                      </a:pPr>
                      <a:r>
                        <a:rPr lang="en-US" sz="1800" b="1" i="0" u="none" strike="noStrike" err="1">
                          <a:solidFill>
                            <a:srgbClr val="333333"/>
                          </a:solidFill>
                          <a:effectLst/>
                          <a:latin typeface="+mn-lt"/>
                          <a:ea typeface="+mn-ea"/>
                          <a:cs typeface="+mn-cs"/>
                        </a:rPr>
                        <a:t>Fordel</a:t>
                      </a:r>
                      <a:r>
                        <a:rPr lang="en-US" sz="1800" b="1" i="0" u="none" strike="noStrike">
                          <a:solidFill>
                            <a:srgbClr val="333333"/>
                          </a:solidFill>
                          <a:effectLst/>
                          <a:latin typeface="+mn-lt"/>
                          <a:ea typeface="+mn-ea"/>
                          <a:cs typeface="+mn-cs"/>
                        </a:rPr>
                        <a:t>:</a:t>
                      </a:r>
                      <a:r>
                        <a:rPr lang="en-US" sz="1800" b="0" i="0" u="none" strike="noStrike">
                          <a:solidFill>
                            <a:srgbClr val="333333"/>
                          </a:solidFill>
                          <a:effectLst/>
                          <a:latin typeface="+mn-lt"/>
                          <a:ea typeface="+mn-ea"/>
                          <a:cs typeface="+mn-cs"/>
                        </a:rPr>
                        <a:t> </a:t>
                      </a:r>
                      <a:r>
                        <a:rPr lang="en-US" sz="1800" b="0" i="0" u="none" strike="noStrike">
                          <a:solidFill>
                            <a:srgbClr val="004992"/>
                          </a:solidFill>
                          <a:effectLst/>
                          <a:latin typeface="+mn-lt"/>
                          <a:ea typeface="+mn-ea"/>
                          <a:cs typeface="+mn-cs"/>
                        </a:rPr>
                        <a:t>???</a:t>
                      </a:r>
                      <a:r>
                        <a:rPr lang="en-US" sz="1800" b="0" i="0" u="none" strike="noStrike">
                          <a:solidFill>
                            <a:srgbClr val="FFFFFF"/>
                          </a:solidFill>
                          <a:effectLst/>
                          <a:latin typeface="+mn-lt"/>
                          <a:ea typeface="+mn-ea"/>
                          <a:cs typeface="+mn-cs"/>
                        </a:rPr>
                        <a:t> </a:t>
                      </a:r>
                      <a:r>
                        <a:rPr lang="en-US" sz="1800" b="0" i="0" u="none" strike="noStrike" dirty="0" err="1">
                          <a:solidFill>
                            <a:srgbClr val="FFFFFF"/>
                          </a:solidFill>
                          <a:effectLst/>
                          <a:latin typeface="+mn-lt"/>
                          <a:ea typeface="+mn-ea"/>
                          <a:cs typeface="+mn-cs"/>
                        </a:rPr>
                        <a:t>øger</a:t>
                      </a:r>
                      <a:r>
                        <a:rPr lang="en-US" sz="1800" b="0" i="0" u="none" strike="noStrike" dirty="0">
                          <a:solidFill>
                            <a:srgbClr val="FFFFFF"/>
                          </a:solidFill>
                          <a:effectLst/>
                          <a:latin typeface="+mn-lt"/>
                          <a:ea typeface="+mn-ea"/>
                          <a:cs typeface="+mn-cs"/>
                        </a:rPr>
                        <a:t> </a:t>
                      </a:r>
                      <a:r>
                        <a:rPr lang="en-US" sz="1800" b="0" i="0" u="none" strike="noStrike" dirty="0" err="1">
                          <a:solidFill>
                            <a:srgbClr val="FFFFFF"/>
                          </a:solidFill>
                          <a:effectLst/>
                          <a:latin typeface="+mn-lt"/>
                          <a:ea typeface="+mn-ea"/>
                          <a:cs typeface="+mn-cs"/>
                        </a:rPr>
                        <a:t>selvværdet</a:t>
                      </a:r>
                      <a:endParaRPr lang="en-US" sz="1600" b="0" i="0" u="none" strike="noStrike" dirty="0">
                        <a:solidFill>
                          <a:srgbClr val="FFFFFF"/>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da-DK" sz="1800" b="1" i="0" u="none" strike="noStrike" dirty="0">
                          <a:solidFill>
                            <a:srgbClr val="000000"/>
                          </a:solidFill>
                          <a:effectLst/>
                          <a:latin typeface="+mn-lt"/>
                          <a:ea typeface="+mn-ea"/>
                          <a:cs typeface="+mn-cs"/>
                        </a:rPr>
                        <a:t>Tilskrive andre eller en situation æren</a:t>
                      </a:r>
                    </a:p>
                    <a:p>
                      <a:pPr algn="l" fontAlgn="b"/>
                      <a:r>
                        <a:rPr lang="da-DK" sz="1800" b="0" i="0" u="none" strike="noStrike" dirty="0">
                          <a:solidFill>
                            <a:srgbClr val="000000"/>
                          </a:solidFill>
                          <a:effectLst/>
                          <a:latin typeface="+mn-lt"/>
                          <a:ea typeface="+mn-ea"/>
                          <a:cs typeface="+mn-cs"/>
                        </a:rPr>
                        <a:t>(</a:t>
                      </a:r>
                      <a:r>
                        <a:rPr lang="da-DK" sz="1800" b="0" i="0" u="none" strike="noStrike">
                          <a:solidFill>
                            <a:srgbClr val="000000"/>
                          </a:solidFill>
                          <a:effectLst/>
                          <a:latin typeface="+mn-lt"/>
                          <a:ea typeface="+mn-ea"/>
                          <a:cs typeface="+mn-cs"/>
                        </a:rPr>
                        <a:t>fx “Enhver </a:t>
                      </a:r>
                      <a:r>
                        <a:rPr lang="da-DK" sz="1800" b="0" i="0" u="none" strike="noStrike" dirty="0">
                          <a:solidFill>
                            <a:srgbClr val="000000"/>
                          </a:solidFill>
                          <a:effectLst/>
                          <a:latin typeface="+mn-lt"/>
                          <a:ea typeface="+mn-ea"/>
                          <a:cs typeface="+mn-cs"/>
                        </a:rPr>
                        <a:t>kunne have scoret fra den </a:t>
                      </a:r>
                      <a:r>
                        <a:rPr lang="da-DK" sz="1800" b="0" i="0" u="none" strike="noStrike">
                          <a:solidFill>
                            <a:srgbClr val="000000"/>
                          </a:solidFill>
                          <a:effectLst/>
                          <a:latin typeface="+mn-lt"/>
                          <a:ea typeface="+mn-ea"/>
                          <a:cs typeface="+mn-cs"/>
                        </a:rPr>
                        <a:t>position.”) </a:t>
                      </a:r>
                      <a:r>
                        <a:rPr lang="da-DK" sz="1800" b="0" i="0" u="none" strike="noStrike" dirty="0">
                          <a:solidFill>
                            <a:srgbClr val="000000"/>
                          </a:solidFill>
                          <a:effectLst/>
                          <a:latin typeface="+mn-lt"/>
                          <a:ea typeface="+mn-ea"/>
                          <a:cs typeface="+mn-cs"/>
                        </a:rPr>
                        <a:t>	</a:t>
                      </a:r>
                      <a:endParaRPr lang="en-US" sz="16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err="1">
                          <a:solidFill>
                            <a:srgbClr val="333333"/>
                          </a:solidFill>
                          <a:effectLst/>
                          <a:latin typeface="+mn-lt"/>
                          <a:ea typeface="+mn-ea"/>
                          <a:cs typeface="+mn-cs"/>
                        </a:rPr>
                        <a:t>Ulempe</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nedtoning</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af</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egne</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bedrifter</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mindsker</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selvværd</a:t>
                      </a:r>
                      <a:endParaRPr lang="en-US" sz="1800" b="0" i="0" u="none" strike="noStrike" dirty="0">
                        <a:solidFill>
                          <a:srgbClr val="E3EFF8"/>
                        </a:solidFill>
                        <a:effectLst/>
                        <a:latin typeface="+mn-lt"/>
                        <a:ea typeface="+mn-ea"/>
                        <a:cs typeface="+mn-cs"/>
                      </a:endParaRPr>
                    </a:p>
                    <a:p>
                      <a:pPr algn="l" fontAlgn="b">
                        <a:lnSpc>
                          <a:spcPct val="100000"/>
                        </a:lnSpc>
                        <a:spcBef>
                          <a:spcPts val="1200"/>
                        </a:spcBef>
                      </a:pPr>
                      <a:r>
                        <a:rPr lang="en-US" sz="1800" b="1" i="0" u="none" strike="noStrike" dirty="0" err="1">
                          <a:solidFill>
                            <a:srgbClr val="333333"/>
                          </a:solidFill>
                          <a:effectLst/>
                          <a:latin typeface="+mn-lt"/>
                          <a:ea typeface="+mn-ea"/>
                          <a:cs typeface="+mn-cs"/>
                        </a:rPr>
                        <a:t>Fordel</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E3EFF8"/>
                          </a:solidFill>
                          <a:effectLst/>
                          <a:latin typeface="+mn-lt"/>
                          <a:ea typeface="+mn-ea"/>
                          <a:cs typeface="+mn-cs"/>
                        </a:rPr>
                        <a:t> man </a:t>
                      </a:r>
                      <a:r>
                        <a:rPr lang="en-US" sz="1800" b="0" i="0" u="none" strike="noStrike" dirty="0" err="1">
                          <a:solidFill>
                            <a:srgbClr val="E3EFF8"/>
                          </a:solidFill>
                          <a:effectLst/>
                          <a:latin typeface="+mn-lt"/>
                          <a:ea typeface="+mn-ea"/>
                          <a:cs typeface="+mn-cs"/>
                        </a:rPr>
                        <a:t>betragtes</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som</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beskeden</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og</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som</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en</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holdspill</a:t>
                      </a:r>
                      <a:endParaRPr lang="en-US" sz="1600" b="0" i="0" u="none" strike="noStrike"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mn-lt"/>
                <a:ea typeface="+mn-ea"/>
                <a:cs typeface="+mn-cs"/>
              </a:rPr>
              <a:t>Fantastisk! Dit mål gjorde at vi vandt kampen!</a:t>
            </a:r>
            <a:endParaRPr lang="en-US" sz="1800" dirty="0">
              <a:solidFill>
                <a:srgbClr val="333333"/>
              </a:solidFill>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426557580"/>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da-DK" sz="1800" b="1" i="0" u="none" strike="noStrike" dirty="0">
                          <a:solidFill>
                            <a:srgbClr val="000000"/>
                          </a:solidFill>
                          <a:effectLst/>
                          <a:latin typeface="+mn-lt"/>
                          <a:ea typeface="+mn-ea"/>
                          <a:cs typeface="+mn-cs"/>
                        </a:rPr>
                        <a:t>Tilskrive sig selv æren</a:t>
                      </a:r>
                    </a:p>
                    <a:p>
                      <a:pPr algn="l" fontAlgn="b"/>
                      <a:r>
                        <a:rPr lang="da-DK" sz="1800" b="0" i="0" u="none" strike="noStrike" dirty="0">
                          <a:solidFill>
                            <a:srgbClr val="000000"/>
                          </a:solidFill>
                          <a:effectLst/>
                          <a:latin typeface="+mn-lt"/>
                          <a:ea typeface="+mn-ea"/>
                          <a:cs typeface="+mn-cs"/>
                        </a:rPr>
                        <a:t>(</a:t>
                      </a:r>
                      <a:r>
                        <a:rPr lang="da-DK" sz="1800" b="0" i="0" u="none" strike="noStrike">
                          <a:solidFill>
                            <a:srgbClr val="000000"/>
                          </a:solidFill>
                          <a:effectLst/>
                          <a:latin typeface="+mn-lt"/>
                          <a:ea typeface="+mn-ea"/>
                          <a:cs typeface="+mn-cs"/>
                        </a:rPr>
                        <a:t>fx “Det </a:t>
                      </a:r>
                      <a:r>
                        <a:rPr lang="da-DK" sz="1800" b="0" i="0" u="none" strike="noStrike" dirty="0">
                          <a:solidFill>
                            <a:srgbClr val="000000"/>
                          </a:solidFill>
                          <a:effectLst/>
                          <a:latin typeface="+mn-lt"/>
                          <a:ea typeface="+mn-ea"/>
                          <a:cs typeface="+mn-cs"/>
                        </a:rPr>
                        <a:t>var en fantastisk individuel </a:t>
                      </a:r>
                      <a:r>
                        <a:rPr lang="da-DK" sz="1800" b="0" i="0" u="none" strike="noStrike">
                          <a:solidFill>
                            <a:srgbClr val="000000"/>
                          </a:solidFill>
                          <a:effectLst/>
                          <a:latin typeface="+mn-lt"/>
                          <a:ea typeface="+mn-ea"/>
                          <a:cs typeface="+mn-cs"/>
                        </a:rPr>
                        <a:t>præstation.”)</a:t>
                      </a:r>
                      <a:r>
                        <a:rPr lang="da-DK" sz="1800" b="0" i="0" u="none" strike="noStrike" dirty="0">
                          <a:solidFill>
                            <a:srgbClr val="000000"/>
                          </a:solidFill>
                          <a:effectLst/>
                          <a:latin typeface="+mn-lt"/>
                          <a:ea typeface="+mn-ea"/>
                          <a:cs typeface="+mn-cs"/>
                        </a:rPr>
                        <a:t>	</a:t>
                      </a:r>
                      <a:endParaRPr lang="en-US" sz="14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err="1">
                          <a:solidFill>
                            <a:srgbClr val="333333"/>
                          </a:solidFill>
                          <a:effectLst/>
                          <a:latin typeface="+mn-lt"/>
                          <a:ea typeface="+mn-ea"/>
                          <a:cs typeface="+mn-cs"/>
                        </a:rPr>
                        <a:t>Ulempe</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selvros</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virker</a:t>
                      </a:r>
                      <a:r>
                        <a:rPr lang="en-US" sz="1800" b="0" i="0" u="none" strike="noStrike" dirty="0">
                          <a:solidFill>
                            <a:srgbClr val="333333"/>
                          </a:solidFill>
                          <a:effectLst/>
                          <a:latin typeface="+mn-lt"/>
                          <a:ea typeface="+mn-ea"/>
                          <a:cs typeface="+mn-cs"/>
                        </a:rPr>
                        <a:t> arrogant</a:t>
                      </a:r>
                    </a:p>
                    <a:p>
                      <a:pPr algn="l" fontAlgn="b">
                        <a:lnSpc>
                          <a:spcPct val="100000"/>
                        </a:lnSpc>
                        <a:spcBef>
                          <a:spcPts val="1200"/>
                        </a:spcBef>
                      </a:pPr>
                      <a:r>
                        <a:rPr lang="en-US" sz="1800" b="1" i="0" u="none" strike="noStrike" dirty="0" err="1">
                          <a:solidFill>
                            <a:srgbClr val="333333"/>
                          </a:solidFill>
                          <a:effectLst/>
                          <a:latin typeface="+mn-lt"/>
                          <a:ea typeface="+mn-ea"/>
                          <a:cs typeface="+mn-cs"/>
                        </a:rPr>
                        <a:t>Fordel</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øger</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selvværdet</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da-DK" sz="1800" b="1" i="0" u="none" strike="noStrike" dirty="0">
                          <a:solidFill>
                            <a:srgbClr val="000000"/>
                          </a:solidFill>
                          <a:effectLst/>
                          <a:latin typeface="+mn-lt"/>
                          <a:ea typeface="+mn-ea"/>
                          <a:cs typeface="+mn-cs"/>
                        </a:rPr>
                        <a:t>Tilskrive andre eller en situation æren</a:t>
                      </a:r>
                    </a:p>
                    <a:p>
                      <a:pPr algn="l" fontAlgn="b"/>
                      <a:r>
                        <a:rPr lang="da-DK" sz="1800" b="0" i="0" u="none" strike="noStrike" dirty="0">
                          <a:solidFill>
                            <a:srgbClr val="000000"/>
                          </a:solidFill>
                          <a:effectLst/>
                          <a:latin typeface="+mn-lt"/>
                          <a:ea typeface="+mn-ea"/>
                          <a:cs typeface="+mn-cs"/>
                        </a:rPr>
                        <a:t>(</a:t>
                      </a:r>
                      <a:r>
                        <a:rPr lang="da-DK" sz="1800" b="0" i="0" u="none" strike="noStrike">
                          <a:solidFill>
                            <a:srgbClr val="000000"/>
                          </a:solidFill>
                          <a:effectLst/>
                          <a:latin typeface="+mn-lt"/>
                          <a:ea typeface="+mn-ea"/>
                          <a:cs typeface="+mn-cs"/>
                        </a:rPr>
                        <a:t>fx “Enhver </a:t>
                      </a:r>
                      <a:r>
                        <a:rPr lang="da-DK" sz="1800" b="0" i="0" u="none" strike="noStrike" dirty="0">
                          <a:solidFill>
                            <a:srgbClr val="000000"/>
                          </a:solidFill>
                          <a:effectLst/>
                          <a:latin typeface="+mn-lt"/>
                          <a:ea typeface="+mn-ea"/>
                          <a:cs typeface="+mn-cs"/>
                        </a:rPr>
                        <a:t>kunne have scoret fra den </a:t>
                      </a:r>
                      <a:r>
                        <a:rPr lang="da-DK" sz="1800" b="0" i="0" u="none" strike="noStrike">
                          <a:solidFill>
                            <a:srgbClr val="000000"/>
                          </a:solidFill>
                          <a:effectLst/>
                          <a:latin typeface="+mn-lt"/>
                          <a:ea typeface="+mn-ea"/>
                          <a:cs typeface="+mn-cs"/>
                        </a:rPr>
                        <a:t>position.”) </a:t>
                      </a:r>
                      <a:r>
                        <a:rPr lang="da-DK" sz="1800" b="0" i="0" u="none" strike="noStrike" dirty="0">
                          <a:solidFill>
                            <a:srgbClr val="000000"/>
                          </a:solidFill>
                          <a:effectLst/>
                          <a:latin typeface="+mn-lt"/>
                          <a:ea typeface="+mn-ea"/>
                          <a:cs typeface="+mn-cs"/>
                        </a:rPr>
                        <a:t>	</a:t>
                      </a:r>
                      <a:endParaRPr lang="en-US" sz="16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err="1">
                          <a:solidFill>
                            <a:srgbClr val="333333"/>
                          </a:solidFill>
                          <a:effectLst/>
                          <a:latin typeface="+mn-lt"/>
                          <a:ea typeface="+mn-ea"/>
                          <a:cs typeface="+mn-cs"/>
                        </a:rPr>
                        <a:t>Ulempe</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nedtoning</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af</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egne</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bedrifter</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mindsker</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selvværde</a:t>
                      </a:r>
                      <a:endParaRPr lang="en-US" sz="1800" b="0" i="0" u="none" strike="noStrike" dirty="0">
                        <a:solidFill>
                          <a:srgbClr val="E3EFF8"/>
                        </a:solidFill>
                        <a:effectLst/>
                        <a:latin typeface="+mn-lt"/>
                        <a:ea typeface="+mn-ea"/>
                        <a:cs typeface="+mn-cs"/>
                      </a:endParaRPr>
                    </a:p>
                    <a:p>
                      <a:pPr algn="l" fontAlgn="b">
                        <a:lnSpc>
                          <a:spcPct val="100000"/>
                        </a:lnSpc>
                        <a:spcBef>
                          <a:spcPts val="1200"/>
                        </a:spcBef>
                      </a:pPr>
                      <a:r>
                        <a:rPr lang="en-US" sz="1800" b="1" i="0" u="none" strike="noStrike" dirty="0" err="1">
                          <a:solidFill>
                            <a:srgbClr val="333333"/>
                          </a:solidFill>
                          <a:effectLst/>
                          <a:latin typeface="+mn-lt"/>
                          <a:ea typeface="+mn-ea"/>
                          <a:cs typeface="+mn-cs"/>
                        </a:rPr>
                        <a:t>Fordel</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en-US" sz="1800" b="0" i="0" u="none" strike="noStrike" dirty="0">
                          <a:solidFill>
                            <a:srgbClr val="004992"/>
                          </a:solidFill>
                          <a:effectLst/>
                          <a:latin typeface="+mn-lt"/>
                          <a:ea typeface="+mn-ea"/>
                          <a:cs typeface="+mn-cs"/>
                        </a:rPr>
                        <a:t>???</a:t>
                      </a:r>
                      <a:r>
                        <a:rPr lang="en-US" sz="1800" b="0" i="0" u="none" strike="noStrike" dirty="0">
                          <a:solidFill>
                            <a:srgbClr val="E3EFF8"/>
                          </a:solidFill>
                          <a:effectLst/>
                          <a:latin typeface="+mn-lt"/>
                          <a:ea typeface="+mn-ea"/>
                          <a:cs typeface="+mn-cs"/>
                        </a:rPr>
                        <a:t> man </a:t>
                      </a:r>
                      <a:r>
                        <a:rPr lang="en-US" sz="1800" b="0" i="0" u="none" strike="noStrike" dirty="0" err="1">
                          <a:solidFill>
                            <a:srgbClr val="E3EFF8"/>
                          </a:solidFill>
                          <a:effectLst/>
                          <a:latin typeface="+mn-lt"/>
                          <a:ea typeface="+mn-ea"/>
                          <a:cs typeface="+mn-cs"/>
                        </a:rPr>
                        <a:t>betragtes</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som</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beskeden</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og</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som</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en</a:t>
                      </a:r>
                      <a:r>
                        <a:rPr lang="en-US" sz="1800" b="0" i="0" u="none" strike="noStrike" dirty="0">
                          <a:solidFill>
                            <a:srgbClr val="E3EFF8"/>
                          </a:solidFill>
                          <a:effectLst/>
                          <a:latin typeface="+mn-lt"/>
                          <a:ea typeface="+mn-ea"/>
                          <a:cs typeface="+mn-cs"/>
                        </a:rPr>
                        <a:t> </a:t>
                      </a:r>
                      <a:r>
                        <a:rPr lang="en-US" sz="1800" b="0" i="0" u="none" strike="noStrike" dirty="0" err="1">
                          <a:solidFill>
                            <a:srgbClr val="E3EFF8"/>
                          </a:solidFill>
                          <a:effectLst/>
                          <a:latin typeface="+mn-lt"/>
                          <a:ea typeface="+mn-ea"/>
                          <a:cs typeface="+mn-cs"/>
                        </a:rPr>
                        <a:t>holdspil</a:t>
                      </a:r>
                      <a:endParaRPr lang="en-US" sz="1600" b="0" i="0" u="none" strike="noStrike"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mn-lt"/>
                <a:ea typeface="+mn-ea"/>
                <a:cs typeface="+mn-cs"/>
              </a:rPr>
              <a:t>Fantastisk! Dit mål gjorde at vi vandt kampen!</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4293412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1548286829"/>
              </p:ext>
            </p:extLst>
          </p:nvPr>
        </p:nvGraphicFramePr>
        <p:xfrm>
          <a:off x="408955" y="441960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da-DK" sz="1800" b="1" i="0" u="none" strike="noStrike" dirty="0">
                          <a:solidFill>
                            <a:srgbClr val="000000"/>
                          </a:solidFill>
                          <a:effectLst/>
                          <a:latin typeface="+mn-lt"/>
                          <a:ea typeface="+mn-ea"/>
                          <a:cs typeface="+mn-cs"/>
                        </a:rPr>
                        <a:t>Tilskrive sig selv æren</a:t>
                      </a:r>
                    </a:p>
                    <a:p>
                      <a:pPr algn="l" fontAlgn="b"/>
                      <a:r>
                        <a:rPr lang="da-DK" sz="1800" b="0" i="0" u="none" strike="noStrike" dirty="0">
                          <a:solidFill>
                            <a:srgbClr val="000000"/>
                          </a:solidFill>
                          <a:effectLst/>
                          <a:latin typeface="+mn-lt"/>
                          <a:ea typeface="+mn-ea"/>
                          <a:cs typeface="+mn-cs"/>
                        </a:rPr>
                        <a:t>(</a:t>
                      </a:r>
                      <a:r>
                        <a:rPr lang="da-DK" sz="1800" b="0" i="0" u="none" strike="noStrike">
                          <a:solidFill>
                            <a:srgbClr val="000000"/>
                          </a:solidFill>
                          <a:effectLst/>
                          <a:latin typeface="+mn-lt"/>
                          <a:ea typeface="+mn-ea"/>
                          <a:cs typeface="+mn-cs"/>
                        </a:rPr>
                        <a:t>fx “Det </a:t>
                      </a:r>
                      <a:r>
                        <a:rPr lang="da-DK" sz="1800" b="0" i="0" u="none" strike="noStrike" dirty="0">
                          <a:solidFill>
                            <a:srgbClr val="000000"/>
                          </a:solidFill>
                          <a:effectLst/>
                          <a:latin typeface="+mn-lt"/>
                          <a:ea typeface="+mn-ea"/>
                          <a:cs typeface="+mn-cs"/>
                        </a:rPr>
                        <a:t>var en fantastisk individuel </a:t>
                      </a:r>
                      <a:r>
                        <a:rPr lang="da-DK" sz="1800" b="0" i="0" u="none" strike="noStrike">
                          <a:solidFill>
                            <a:srgbClr val="000000"/>
                          </a:solidFill>
                          <a:effectLst/>
                          <a:latin typeface="+mn-lt"/>
                          <a:ea typeface="+mn-ea"/>
                          <a:cs typeface="+mn-cs"/>
                        </a:rPr>
                        <a:t>præstation.”)</a:t>
                      </a:r>
                      <a:r>
                        <a:rPr lang="da-DK" sz="1800" b="0" i="0" u="none" strike="noStrike" dirty="0">
                          <a:solidFill>
                            <a:srgbClr val="000000"/>
                          </a:solidFill>
                          <a:effectLst/>
                          <a:latin typeface="+mn-lt"/>
                          <a:ea typeface="+mn-ea"/>
                          <a:cs typeface="+mn-cs"/>
                        </a:rPr>
                        <a:t>	</a:t>
                      </a:r>
                      <a:endParaRPr lang="en-US" sz="14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err="1">
                          <a:solidFill>
                            <a:srgbClr val="333333"/>
                          </a:solidFill>
                          <a:effectLst/>
                          <a:latin typeface="+mn-lt"/>
                          <a:ea typeface="+mn-ea"/>
                          <a:cs typeface="+mn-cs"/>
                        </a:rPr>
                        <a:t>Ulempe</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selvros</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virker</a:t>
                      </a:r>
                      <a:r>
                        <a:rPr lang="en-US" sz="1800" b="0" i="0" u="none" strike="noStrike" dirty="0">
                          <a:solidFill>
                            <a:srgbClr val="333333"/>
                          </a:solidFill>
                          <a:effectLst/>
                          <a:latin typeface="+mn-lt"/>
                          <a:ea typeface="+mn-ea"/>
                          <a:cs typeface="+mn-cs"/>
                        </a:rPr>
                        <a:t> arrogant</a:t>
                      </a:r>
                    </a:p>
                    <a:p>
                      <a:pPr algn="l" fontAlgn="b">
                        <a:lnSpc>
                          <a:spcPct val="100000"/>
                        </a:lnSpc>
                        <a:spcBef>
                          <a:spcPts val="1200"/>
                        </a:spcBef>
                      </a:pPr>
                      <a:r>
                        <a:rPr lang="en-US" sz="1800" b="1" i="0" u="none" strike="noStrike" dirty="0" err="1">
                          <a:solidFill>
                            <a:srgbClr val="333333"/>
                          </a:solidFill>
                          <a:effectLst/>
                          <a:latin typeface="+mn-lt"/>
                          <a:ea typeface="+mn-ea"/>
                          <a:cs typeface="+mn-cs"/>
                        </a:rPr>
                        <a:t>Fordel</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øger</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selvværdet</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da-DK" sz="1800" b="1" i="0" u="none" strike="noStrike" dirty="0">
                          <a:solidFill>
                            <a:srgbClr val="000000"/>
                          </a:solidFill>
                          <a:effectLst/>
                          <a:latin typeface="+mn-lt"/>
                          <a:ea typeface="+mn-ea"/>
                          <a:cs typeface="+mn-cs"/>
                        </a:rPr>
                        <a:t>Tilskrive andre eller en situation æren</a:t>
                      </a:r>
                    </a:p>
                    <a:p>
                      <a:pPr algn="l" fontAlgn="b"/>
                      <a:r>
                        <a:rPr lang="da-DK" sz="1800" b="0" i="0" u="none" strike="noStrike" dirty="0">
                          <a:solidFill>
                            <a:srgbClr val="000000"/>
                          </a:solidFill>
                          <a:effectLst/>
                          <a:latin typeface="+mn-lt"/>
                          <a:ea typeface="+mn-ea"/>
                          <a:cs typeface="+mn-cs"/>
                        </a:rPr>
                        <a:t>(</a:t>
                      </a:r>
                      <a:r>
                        <a:rPr lang="da-DK" sz="1800" b="0" i="0" u="none" strike="noStrike">
                          <a:solidFill>
                            <a:srgbClr val="000000"/>
                          </a:solidFill>
                          <a:effectLst/>
                          <a:latin typeface="+mn-lt"/>
                          <a:ea typeface="+mn-ea"/>
                          <a:cs typeface="+mn-cs"/>
                        </a:rPr>
                        <a:t>fx “Enhver </a:t>
                      </a:r>
                      <a:r>
                        <a:rPr lang="da-DK" sz="1800" b="0" i="0" u="none" strike="noStrike" dirty="0">
                          <a:solidFill>
                            <a:srgbClr val="000000"/>
                          </a:solidFill>
                          <a:effectLst/>
                          <a:latin typeface="+mn-lt"/>
                          <a:ea typeface="+mn-ea"/>
                          <a:cs typeface="+mn-cs"/>
                        </a:rPr>
                        <a:t>kunne have scoret fra den </a:t>
                      </a:r>
                      <a:r>
                        <a:rPr lang="da-DK" sz="1800" b="0" i="0" u="none" strike="noStrike">
                          <a:solidFill>
                            <a:srgbClr val="000000"/>
                          </a:solidFill>
                          <a:effectLst/>
                          <a:latin typeface="+mn-lt"/>
                          <a:ea typeface="+mn-ea"/>
                          <a:cs typeface="+mn-cs"/>
                        </a:rPr>
                        <a:t>position.”) </a:t>
                      </a:r>
                      <a:r>
                        <a:rPr lang="da-DK" sz="1800" b="0" i="0" u="none" strike="noStrike" dirty="0">
                          <a:solidFill>
                            <a:srgbClr val="000000"/>
                          </a:solidFill>
                          <a:effectLst/>
                          <a:latin typeface="+mn-lt"/>
                          <a:ea typeface="+mn-ea"/>
                          <a:cs typeface="+mn-cs"/>
                        </a:rPr>
                        <a:t>	</a:t>
                      </a:r>
                      <a:endParaRPr lang="en-US" sz="16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err="1">
                          <a:solidFill>
                            <a:srgbClr val="333333"/>
                          </a:solidFill>
                          <a:effectLst/>
                          <a:latin typeface="+mn-lt"/>
                          <a:ea typeface="+mn-ea"/>
                          <a:cs typeface="+mn-cs"/>
                        </a:rPr>
                        <a:t>Ulempe</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nedtoning</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af</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egne</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bedrifter</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mindsker</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selvværdet</a:t>
                      </a:r>
                      <a:endParaRPr lang="en-US" sz="1800" b="0" i="0" u="none" strike="noStrike" dirty="0">
                        <a:solidFill>
                          <a:srgbClr val="333333"/>
                        </a:solidFill>
                        <a:effectLst/>
                        <a:latin typeface="+mn-lt"/>
                        <a:ea typeface="+mn-ea"/>
                        <a:cs typeface="+mn-cs"/>
                      </a:endParaRPr>
                    </a:p>
                    <a:p>
                      <a:pPr algn="l" fontAlgn="b">
                        <a:lnSpc>
                          <a:spcPct val="100000"/>
                        </a:lnSpc>
                        <a:spcBef>
                          <a:spcPts val="1200"/>
                        </a:spcBef>
                      </a:pPr>
                      <a:r>
                        <a:rPr lang="en-US" sz="1800" b="1" i="0" u="none" strike="noStrike" dirty="0" err="1">
                          <a:solidFill>
                            <a:srgbClr val="333333"/>
                          </a:solidFill>
                          <a:effectLst/>
                          <a:latin typeface="+mn-lt"/>
                          <a:ea typeface="+mn-ea"/>
                          <a:cs typeface="+mn-cs"/>
                        </a:rPr>
                        <a:t>Fordel</a:t>
                      </a:r>
                      <a:r>
                        <a:rPr lang="en-US" sz="1800" b="1" i="0" u="none" strike="noStrike" dirty="0">
                          <a:solidFill>
                            <a:srgbClr val="333333"/>
                          </a:solidFill>
                          <a:effectLst/>
                          <a:latin typeface="+mn-lt"/>
                          <a:ea typeface="+mn-ea"/>
                          <a:cs typeface="+mn-cs"/>
                        </a:rPr>
                        <a:t>:</a:t>
                      </a:r>
                      <a:r>
                        <a:rPr lang="en-US" sz="1800" b="0" i="0" u="none" strike="noStrike" dirty="0">
                          <a:solidFill>
                            <a:srgbClr val="333333"/>
                          </a:solidFill>
                          <a:effectLst/>
                          <a:latin typeface="+mn-lt"/>
                          <a:ea typeface="+mn-ea"/>
                          <a:cs typeface="+mn-cs"/>
                        </a:rPr>
                        <a:t> man </a:t>
                      </a:r>
                      <a:r>
                        <a:rPr lang="en-US" sz="1800" b="0" i="0" u="none" strike="noStrike" dirty="0" err="1">
                          <a:solidFill>
                            <a:srgbClr val="333333"/>
                          </a:solidFill>
                          <a:effectLst/>
                          <a:latin typeface="+mn-lt"/>
                          <a:ea typeface="+mn-ea"/>
                          <a:cs typeface="+mn-cs"/>
                        </a:rPr>
                        <a:t>betragtes</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som</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beskeden</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og</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som</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en</a:t>
                      </a:r>
                      <a:r>
                        <a:rPr lang="en-US" sz="1800" b="0" i="0" u="none" strike="noStrike" dirty="0">
                          <a:solidFill>
                            <a:srgbClr val="333333"/>
                          </a:solidFill>
                          <a:effectLst/>
                          <a:latin typeface="+mn-lt"/>
                          <a:ea typeface="+mn-ea"/>
                          <a:cs typeface="+mn-cs"/>
                        </a:rPr>
                        <a:t> </a:t>
                      </a:r>
                      <a:r>
                        <a:rPr lang="en-US" sz="1800" b="0" i="0" u="none" strike="noStrike" dirty="0" err="1">
                          <a:solidFill>
                            <a:srgbClr val="333333"/>
                          </a:solidFill>
                          <a:effectLst/>
                          <a:latin typeface="+mn-lt"/>
                          <a:ea typeface="+mn-ea"/>
                          <a:cs typeface="+mn-cs"/>
                        </a:rPr>
                        <a:t>holdspiller</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mn-lt"/>
                <a:ea typeface="+mn-ea"/>
                <a:cs typeface="+mn-cs"/>
              </a:rPr>
              <a:t>Fantastisk! Dit mål gjorde at vi vandt kampen!</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651676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4284936271"/>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a:ln>
                            <a:noFill/>
                          </a:ln>
                          <a:solidFill>
                            <a:srgbClr val="000000"/>
                          </a:solidFill>
                          <a:effectLst/>
                          <a:latin typeface="+mn-lt"/>
                          <a:ea typeface="+mn-ea"/>
                          <a:cs typeface="+mn-cs"/>
                        </a:rPr>
                        <a:t>Mere afbalancerede svar (dvs. kombiner egen og andres/situationens indflydelse, giv forskellige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mn-lt"/>
                <a:ea typeface="+mn-ea"/>
                <a:cs typeface="+mn-cs"/>
              </a:rPr>
              <a:t>Fantastisk! Dit mål gjorde at vi vandt kampen!</a:t>
            </a:r>
            <a:endParaRPr lang="en-US" sz="1800" dirty="0">
              <a:solidFill>
                <a:srgbClr val="333333"/>
              </a:solidFill>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Visse fortolkningers virkning på positive begivenheder!</a:t>
            </a: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932045832"/>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dirty="0">
                          <a:ln>
                            <a:noFill/>
                          </a:ln>
                          <a:solidFill>
                            <a:srgbClr val="000000"/>
                          </a:solidFill>
                          <a:effectLst/>
                          <a:latin typeface="+mn-lt"/>
                          <a:ea typeface="+mn-ea"/>
                          <a:cs typeface="+mn-cs"/>
                        </a:rPr>
                        <a:t>Mere afbalancerede svar (dvs. kombiner egen og andres/situationens indflydelse, giv forskellige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chemeClr val="tx1"/>
                          </a:solidFill>
                          <a:effectLst/>
                          <a:latin typeface="+mn-lt"/>
                          <a:ea typeface="+mn-ea"/>
                          <a:cs typeface="+mn-cs"/>
                        </a:rPr>
                        <a:t>“Jeg </a:t>
                      </a:r>
                      <a:r>
                        <a:rPr kumimoji="0" lang="en-US" sz="2000" b="0" i="0" u="none" strike="noStrike" cap="none" normalizeH="0" baseline="0" dirty="0" err="1">
                          <a:ln>
                            <a:noFill/>
                          </a:ln>
                          <a:solidFill>
                            <a:schemeClr val="tx1"/>
                          </a:solidFill>
                          <a:effectLst/>
                          <a:latin typeface="+mn-lt"/>
                          <a:ea typeface="+mn-ea"/>
                          <a:cs typeface="+mn-cs"/>
                        </a:rPr>
                        <a:t>er</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utroligt</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stolt</a:t>
                      </a:r>
                      <a:r>
                        <a:rPr kumimoji="0" lang="en-US" sz="2000" b="0" i="0" u="none" strike="noStrike" cap="none" normalizeH="0" baseline="0" dirty="0">
                          <a:ln>
                            <a:noFill/>
                          </a:ln>
                          <a:solidFill>
                            <a:schemeClr val="tx1"/>
                          </a:solidFill>
                          <a:effectLst/>
                          <a:latin typeface="+mn-lt"/>
                          <a:ea typeface="+mn-ea"/>
                          <a:cs typeface="+mn-cs"/>
                        </a:rPr>
                        <a:t>; men </a:t>
                      </a:r>
                      <a:r>
                        <a:rPr kumimoji="0" lang="en-US" sz="2000" b="0" i="0" u="none" strike="noStrike" cap="none" normalizeH="0" baseline="0" dirty="0" err="1">
                          <a:ln>
                            <a:noFill/>
                          </a:ln>
                          <a:solidFill>
                            <a:schemeClr val="tx1"/>
                          </a:solidFill>
                          <a:effectLst/>
                          <a:latin typeface="+mn-lt"/>
                          <a:ea typeface="+mn-ea"/>
                          <a:cs typeface="+mn-cs"/>
                        </a:rPr>
                        <a:t>Steves</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indsats</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var</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også</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err="1">
                          <a:ln>
                            <a:noFill/>
                          </a:ln>
                          <a:solidFill>
                            <a:schemeClr val="tx1"/>
                          </a:solidFill>
                          <a:effectLst/>
                          <a:latin typeface="+mn-lt"/>
                          <a:ea typeface="+mn-ea"/>
                          <a:cs typeface="+mn-cs"/>
                        </a:rPr>
                        <a:t>fantastisk</a:t>
                      </a:r>
                      <a:r>
                        <a:rPr kumimoji="0" lang="en-US" sz="2000" b="0" i="0" u="none" strike="noStrike" cap="none" normalizeH="0" baseline="0">
                          <a:ln>
                            <a:noFill/>
                          </a:ln>
                          <a:solidFill>
                            <a:schemeClr val="tx1"/>
                          </a:solidFill>
                          <a:effectLst/>
                          <a:latin typeface="+mn-lt"/>
                          <a:ea typeface="+mn-ea"/>
                          <a:cs typeface="+mn-cs"/>
                        </a:rPr>
                        <a:t>.”</a:t>
                      </a:r>
                      <a:endParaRPr kumimoji="0" lang="en-US" sz="2000" b="0" i="0" u="none" strike="noStrike" cap="none" normalizeH="0" baseline="0" dirty="0">
                        <a:ln>
                          <a:noFill/>
                        </a:ln>
                        <a:solidFill>
                          <a:schemeClr val="tx1"/>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chemeClr val="tx1"/>
                          </a:solidFill>
                          <a:effectLst/>
                          <a:latin typeface="+mn-lt"/>
                          <a:ea typeface="+mn-ea"/>
                          <a:cs typeface="+mn-cs"/>
                        </a:rPr>
                        <a:t>“Det </a:t>
                      </a:r>
                      <a:r>
                        <a:rPr kumimoji="0" lang="en-US" sz="2000" b="0" i="0" u="none" strike="noStrike" cap="none" normalizeH="0" baseline="0" dirty="0" err="1">
                          <a:ln>
                            <a:noFill/>
                          </a:ln>
                          <a:solidFill>
                            <a:schemeClr val="tx1"/>
                          </a:solidFill>
                          <a:effectLst/>
                          <a:latin typeface="+mn-lt"/>
                          <a:ea typeface="+mn-ea"/>
                          <a:cs typeface="+mn-cs"/>
                        </a:rPr>
                        <a:t>er</a:t>
                      </a:r>
                      <a:r>
                        <a:rPr kumimoji="0" lang="en-US" sz="2000" b="0" i="0" u="none" strike="noStrike" cap="none" normalizeH="0" baseline="0" dirty="0">
                          <a:ln>
                            <a:noFill/>
                          </a:ln>
                          <a:solidFill>
                            <a:schemeClr val="tx1"/>
                          </a:solidFill>
                          <a:effectLst/>
                          <a:latin typeface="+mn-lt"/>
                          <a:ea typeface="+mn-ea"/>
                          <a:cs typeface="+mn-cs"/>
                        </a:rPr>
                        <a:t> min </a:t>
                      </a:r>
                      <a:r>
                        <a:rPr kumimoji="0" lang="en-US" sz="2000" b="0" i="0" u="none" strike="noStrike" cap="none" normalizeH="0" baseline="0" dirty="0" err="1">
                          <a:ln>
                            <a:noFill/>
                          </a:ln>
                          <a:solidFill>
                            <a:schemeClr val="tx1"/>
                          </a:solidFill>
                          <a:effectLst/>
                          <a:latin typeface="+mn-lt"/>
                          <a:ea typeface="+mn-ea"/>
                          <a:cs typeface="+mn-cs"/>
                        </a:rPr>
                        <a:t>opgave</a:t>
                      </a:r>
                      <a:r>
                        <a:rPr kumimoji="0" lang="en-US" sz="2000" b="0" i="0" u="none" strike="noStrike" cap="none" normalizeH="0" baseline="0" dirty="0">
                          <a:ln>
                            <a:noFill/>
                          </a:ln>
                          <a:solidFill>
                            <a:schemeClr val="tx1"/>
                          </a:solidFill>
                          <a:effectLst/>
                          <a:latin typeface="+mn-lt"/>
                          <a:ea typeface="+mn-ea"/>
                          <a:cs typeface="+mn-cs"/>
                        </a:rPr>
                        <a:t>. Men </a:t>
                      </a:r>
                      <a:r>
                        <a:rPr kumimoji="0" lang="en-US" sz="2000" b="0" i="0" u="none" strike="noStrike" cap="none" normalizeH="0" baseline="0" dirty="0" err="1">
                          <a:ln>
                            <a:noFill/>
                          </a:ln>
                          <a:solidFill>
                            <a:schemeClr val="tx1"/>
                          </a:solidFill>
                          <a:effectLst/>
                          <a:latin typeface="+mn-lt"/>
                          <a:ea typeface="+mn-ea"/>
                          <a:cs typeface="+mn-cs"/>
                        </a:rPr>
                        <a:t>det</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var</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svært</a:t>
                      </a:r>
                      <a:r>
                        <a:rPr kumimoji="0" lang="en-US" sz="2000" b="0" i="0" u="none" strike="noStrike" cap="none" normalizeH="0" baseline="0" dirty="0">
                          <a:ln>
                            <a:noFill/>
                          </a:ln>
                          <a:solidFill>
                            <a:schemeClr val="tx1"/>
                          </a:solidFill>
                          <a:effectLst/>
                          <a:latin typeface="+mn-lt"/>
                          <a:ea typeface="+mn-ea"/>
                          <a:cs typeface="+mn-cs"/>
                        </a:rPr>
                        <a:t> at score </a:t>
                      </a:r>
                      <a:r>
                        <a:rPr kumimoji="0" lang="en-US" sz="2000" b="0" i="0" u="none" strike="noStrike" cap="none" normalizeH="0" baseline="0" dirty="0" err="1">
                          <a:ln>
                            <a:noFill/>
                          </a:ln>
                          <a:solidFill>
                            <a:schemeClr val="tx1"/>
                          </a:solidFill>
                          <a:effectLst/>
                          <a:latin typeface="+mn-lt"/>
                          <a:ea typeface="+mn-ea"/>
                          <a:cs typeface="+mn-cs"/>
                        </a:rPr>
                        <a:t>fra</a:t>
                      </a:r>
                      <a:r>
                        <a:rPr kumimoji="0" lang="en-US" sz="2000" b="0" i="0" u="none" strike="noStrike" cap="none" normalizeH="0" baseline="0" dirty="0">
                          <a:ln>
                            <a:noFill/>
                          </a:ln>
                          <a:solidFill>
                            <a:schemeClr val="tx1"/>
                          </a:solidFill>
                          <a:effectLst/>
                          <a:latin typeface="+mn-lt"/>
                          <a:ea typeface="+mn-ea"/>
                          <a:cs typeface="+mn-cs"/>
                        </a:rPr>
                        <a:t> den </a:t>
                      </a:r>
                      <a:r>
                        <a:rPr kumimoji="0" lang="en-US" sz="2000" b="0" i="0" u="none" strike="noStrike" cap="none" normalizeH="0" baseline="0" err="1">
                          <a:ln>
                            <a:noFill/>
                          </a:ln>
                          <a:solidFill>
                            <a:schemeClr val="tx1"/>
                          </a:solidFill>
                          <a:effectLst/>
                          <a:latin typeface="+mn-lt"/>
                          <a:ea typeface="+mn-ea"/>
                          <a:cs typeface="+mn-cs"/>
                        </a:rPr>
                        <a:t>vinkel</a:t>
                      </a:r>
                      <a:r>
                        <a:rPr kumimoji="0" lang="en-US" sz="2000" b="0" i="0" u="none" strike="noStrike" cap="none" normalizeH="0" baseline="0">
                          <a:ln>
                            <a:noFill/>
                          </a:ln>
                          <a:solidFill>
                            <a:schemeClr val="tx1"/>
                          </a:solidFill>
                          <a:effectLst/>
                          <a:latin typeface="+mn-lt"/>
                          <a:ea typeface="+mn-ea"/>
                          <a:cs typeface="+mn-cs"/>
                        </a:rPr>
                        <a:t>.”</a:t>
                      </a:r>
                      <a:endParaRPr kumimoji="0" lang="en-US" sz="2000" b="0" i="0" u="none" strike="noStrike" cap="none" normalizeH="0" baseline="0" dirty="0">
                        <a:ln>
                          <a:noFill/>
                        </a:ln>
                        <a:solidFill>
                          <a:schemeClr val="tx1"/>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chemeClr val="tx1"/>
                          </a:solidFill>
                          <a:effectLst/>
                          <a:latin typeface="+mn-lt"/>
                          <a:ea typeface="+mn-ea"/>
                          <a:cs typeface="+mn-cs"/>
                        </a:rPr>
                        <a:t>“Mange </a:t>
                      </a:r>
                      <a:r>
                        <a:rPr kumimoji="0" lang="en-US" sz="2000" b="0" i="0" u="none" strike="noStrike" cap="none" normalizeH="0" baseline="0" dirty="0" err="1">
                          <a:ln>
                            <a:noFill/>
                          </a:ln>
                          <a:solidFill>
                            <a:schemeClr val="tx1"/>
                          </a:solidFill>
                          <a:effectLst/>
                          <a:latin typeface="+mn-lt"/>
                          <a:ea typeface="+mn-ea"/>
                          <a:cs typeface="+mn-cs"/>
                        </a:rPr>
                        <a:t>tak</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Det</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går</a:t>
                      </a:r>
                      <a:r>
                        <a:rPr kumimoji="0" lang="en-US" sz="2000" b="0" i="0" u="none" strike="noStrike" cap="none" normalizeH="0" baseline="0" dirty="0">
                          <a:ln>
                            <a:noFill/>
                          </a:ln>
                          <a:solidFill>
                            <a:schemeClr val="tx1"/>
                          </a:solidFill>
                          <a:effectLst/>
                          <a:latin typeface="+mn-lt"/>
                          <a:ea typeface="+mn-ea"/>
                          <a:cs typeface="+mn-cs"/>
                        </a:rPr>
                        <a:t> </a:t>
                      </a:r>
                      <a:r>
                        <a:rPr kumimoji="0" lang="en-US" sz="2000" b="0" i="0" u="none" strike="noStrike" cap="none" normalizeH="0" baseline="0" dirty="0" err="1">
                          <a:ln>
                            <a:noFill/>
                          </a:ln>
                          <a:solidFill>
                            <a:schemeClr val="tx1"/>
                          </a:solidFill>
                          <a:effectLst/>
                          <a:latin typeface="+mn-lt"/>
                          <a:ea typeface="+mn-ea"/>
                          <a:cs typeface="+mn-cs"/>
                        </a:rPr>
                        <a:t>godt</a:t>
                      </a:r>
                      <a:r>
                        <a:rPr kumimoji="0" lang="en-US" sz="2000" b="0" i="0" u="none" strike="noStrike" cap="none" normalizeH="0" baseline="0" dirty="0">
                          <a:ln>
                            <a:noFill/>
                          </a:ln>
                          <a:solidFill>
                            <a:schemeClr val="tx1"/>
                          </a:solidFill>
                          <a:effectLst/>
                          <a:latin typeface="+mn-lt"/>
                          <a:ea typeface="+mn-ea"/>
                          <a:cs typeface="+mn-cs"/>
                        </a:rPr>
                        <a:t> for </a:t>
                      </a:r>
                      <a:r>
                        <a:rPr kumimoji="0" lang="en-US" sz="2000" b="0" i="0" u="none" strike="noStrike" cap="none" normalizeH="0" baseline="0" err="1">
                          <a:ln>
                            <a:noFill/>
                          </a:ln>
                          <a:solidFill>
                            <a:schemeClr val="tx1"/>
                          </a:solidFill>
                          <a:effectLst/>
                          <a:latin typeface="+mn-lt"/>
                          <a:ea typeface="+mn-ea"/>
                          <a:cs typeface="+mn-cs"/>
                        </a:rPr>
                        <a:t>øjeblikket</a:t>
                      </a:r>
                      <a:r>
                        <a:rPr kumimoji="0" lang="en-US" sz="2000" b="0" i="0" u="none" strike="noStrike" cap="none" normalizeH="0" baseline="0">
                          <a:ln>
                            <a:noFill/>
                          </a:ln>
                          <a:solidFill>
                            <a:schemeClr val="tx1"/>
                          </a:solidFill>
                          <a:effectLst/>
                          <a:latin typeface="+mn-lt"/>
                          <a:ea typeface="+mn-ea"/>
                          <a:cs typeface="+mn-cs"/>
                        </a:rPr>
                        <a:t>.”</a:t>
                      </a:r>
                      <a:endParaRPr kumimoji="0" lang="en-US" sz="20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a:solidFill>
                  <a:srgbClr val="333333"/>
                </a:solidFill>
                <a:latin typeface="+mn-lt"/>
                <a:ea typeface="+mn-ea"/>
                <a:cs typeface="+mn-cs"/>
              </a:rPr>
              <a:t>Fantastisk! Dit mål gjorde at vi vandt kampen!</a:t>
            </a:r>
            <a:endParaRPr lang="en-US" sz="1800" dirty="0">
              <a:solidFill>
                <a:srgbClr val="333333"/>
              </a:solidFill>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Hvorfor gør vi det?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dirty="0">
                <a:solidFill>
                  <a:srgbClr val="333333"/>
                </a:solidFill>
              </a:rPr>
              <a:t>Studier har vist, at mange mennesker, der lider af en </a:t>
            </a:r>
            <a:r>
              <a:rPr lang="da-DK" altLang="de-DE" sz="2400" b="1" dirty="0">
                <a:solidFill>
                  <a:srgbClr val="333333"/>
                </a:solidFill>
              </a:rPr>
              <a:t>depression </a:t>
            </a:r>
            <a:r>
              <a:rPr lang="da-DK" altLang="de-DE" sz="2400" dirty="0">
                <a:solidFill>
                  <a:srgbClr val="333333"/>
                </a:solidFill>
              </a:rPr>
              <a:t>(men ikke alle!</a:t>
            </a:r>
            <a:r>
              <a:rPr lang="en-US" altLang="de-DE" sz="2400" dirty="0">
                <a:solidFill>
                  <a:srgbClr val="333333"/>
                </a:solidFill>
              </a:rPr>
              <a:t>):</a:t>
            </a:r>
          </a:p>
          <a:p>
            <a:pPr marL="342900" lvl="0" indent="-342900" defTabSz="914400" fontAlgn="base">
              <a:buClr>
                <a:srgbClr val="333333"/>
              </a:buClr>
              <a:buFont typeface="WingDings"/>
              <a:buChar char=""/>
              <a:defRPr/>
            </a:pPr>
            <a:r>
              <a:rPr lang="da-DK" altLang="de-DE" sz="2400" dirty="0">
                <a:solidFill>
                  <a:srgbClr val="333333"/>
                </a:solidFill>
              </a:rPr>
              <a:t>er tilbøjelige til at bebrejde sig selv for nederlag</a:t>
            </a:r>
          </a:p>
          <a:p>
            <a:pPr marL="342900" lvl="0" indent="-342900" defTabSz="914400" fontAlgn="base">
              <a:buClr>
                <a:srgbClr val="333333"/>
              </a:buClr>
              <a:buFont typeface="WingDings"/>
              <a:buChar char=""/>
              <a:defRPr/>
            </a:pPr>
            <a:r>
              <a:rPr lang="da-DK" altLang="de-DE" sz="2400" dirty="0">
                <a:solidFill>
                  <a:srgbClr val="333333"/>
                </a:solidFill>
              </a:rPr>
              <a:t>er tilbøjelige til at give andre eller omstændighederne æren for deres succes</a:t>
            </a:r>
          </a:p>
          <a:p>
            <a:pPr lvl="0" algn="ctr" defTabSz="914400" fontAlgn="base"/>
            <a:r>
              <a:rPr lang="da-DK" altLang="de-DE" sz="2400" b="1" dirty="0">
                <a:solidFill>
                  <a:srgbClr val="004992"/>
                </a:solidFill>
              </a:rPr>
              <a:t>Dette kan føre til lavt selvværd</a:t>
            </a:r>
            <a:r>
              <a:rPr lang="en-US" altLang="de-DE" sz="2400" b="1"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Hvorfor gør vi det?</a:t>
            </a:r>
            <a:endParaRPr lang="de-DE" altLang="de-DE"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da-DK" altLang="de-DE" sz="2400" dirty="0">
                <a:solidFill>
                  <a:srgbClr val="333333"/>
                </a:solidFill>
              </a:rPr>
              <a:t>Studier har vist, at mange mennesker, der lider af </a:t>
            </a:r>
            <a:r>
              <a:rPr lang="da-DK" altLang="de-DE" sz="2400" b="1" dirty="0">
                <a:solidFill>
                  <a:srgbClr val="333333"/>
                </a:solidFill>
              </a:rPr>
              <a:t>vrangforestillinger </a:t>
            </a:r>
            <a:r>
              <a:rPr lang="da-DK" altLang="de-DE" sz="2400" dirty="0">
                <a:solidFill>
                  <a:srgbClr val="333333"/>
                </a:solidFill>
              </a:rPr>
              <a:t>(men ikke alle</a:t>
            </a:r>
            <a:r>
              <a:rPr lang="en-US" altLang="de-DE" sz="2400" dirty="0">
                <a:solidFill>
                  <a:srgbClr val="333333"/>
                </a:solidFill>
              </a:rPr>
              <a:t>!):</a:t>
            </a:r>
          </a:p>
          <a:p>
            <a:pPr marL="342900" lvl="0" indent="-342900" defTabSz="914400" fontAlgn="base">
              <a:buClr>
                <a:srgbClr val="333333"/>
              </a:buClr>
              <a:buFont typeface="WingDings"/>
              <a:buChar char=""/>
              <a:defRPr/>
            </a:pPr>
            <a:r>
              <a:rPr lang="da-DK" altLang="de-DE" sz="2400" dirty="0">
                <a:solidFill>
                  <a:srgbClr val="333333"/>
                </a:solidFill>
              </a:rPr>
              <a:t>er tilbøjelige til at give andre skylden for negative hændelser og nederlag</a:t>
            </a:r>
            <a:endParaRPr lang="en-US" altLang="de-DE" sz="2400" dirty="0">
              <a:solidFill>
                <a:srgbClr val="333333"/>
              </a:solidFill>
            </a:endParaRPr>
          </a:p>
          <a:p>
            <a:pPr marL="342900" lvl="0" indent="-342900" defTabSz="914400" fontAlgn="base">
              <a:buClr>
                <a:srgbClr val="333333"/>
              </a:buClr>
              <a:buFont typeface="WingDings"/>
              <a:buChar char=""/>
              <a:defRPr/>
            </a:pPr>
            <a:r>
              <a:rPr lang="da-DK" altLang="de-DE" sz="2400" dirty="0">
                <a:solidFill>
                  <a:srgbClr val="333333"/>
                </a:solidFill>
              </a:rPr>
              <a:t>er tilbøjelige til at tro, at de ikke har nogen som helst indflydelse på de hændelser, der møder dem</a:t>
            </a:r>
          </a:p>
          <a:p>
            <a:pPr lvl="0" algn="ctr" defTabSz="914400" fontAlgn="base"/>
            <a:r>
              <a:rPr lang="da-DK" altLang="de-DE" sz="2400" b="1" dirty="0">
                <a:solidFill>
                  <a:srgbClr val="004992"/>
                </a:solidFill>
              </a:rPr>
              <a:t>Især det første punkt kan medføre problemer ved interaktion og kommunikation med andre mennesker</a:t>
            </a:r>
            <a:r>
              <a:rPr lang="en-US" altLang="de-DE" sz="2400" b="1"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1" name="Rectangle 3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altLang="de-DE" sz="3600">
                <a:latin typeface="+mn-lt"/>
                <a:ea typeface="+mn-ea"/>
                <a:cs typeface="+mn-cs"/>
              </a:rPr>
              <a:t>Hvorledes ensidig fortolkning kan resultere i fejltolkning under en psykose – eksempler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55322" name="Rechteck 1"/>
          <p:cNvSpPr>
            <a:spLocks noChangeArrowheads="1"/>
          </p:cNvSpPr>
          <p:nvPr/>
        </p:nvSpPr>
        <p:spPr bwMode="auto">
          <a:xfrm>
            <a:off x="408955" y="5981278"/>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dirty="0" err="1">
                <a:solidFill>
                  <a:srgbClr val="004992"/>
                </a:solidFill>
                <a:latin typeface="+mn-lt"/>
                <a:cs typeface="+mn-cs"/>
              </a:rPr>
              <a:t>Vil</a:t>
            </a:r>
            <a:r>
              <a:rPr lang="en-US" altLang="de-DE" sz="2000" dirty="0">
                <a:solidFill>
                  <a:srgbClr val="004992"/>
                </a:solidFill>
                <a:latin typeface="+mn-lt"/>
                <a:cs typeface="+mn-cs"/>
              </a:rPr>
              <a:t> </a:t>
            </a:r>
            <a:r>
              <a:rPr lang="en-US" altLang="de-DE" sz="2000" dirty="0" err="1">
                <a:solidFill>
                  <a:srgbClr val="004992"/>
                </a:solidFill>
                <a:latin typeface="+mn-lt"/>
                <a:cs typeface="+mn-cs"/>
              </a:rPr>
              <a:t>nogen</a:t>
            </a:r>
            <a:r>
              <a:rPr lang="en-US" altLang="de-DE" sz="2000" dirty="0">
                <a:solidFill>
                  <a:srgbClr val="004992"/>
                </a:solidFill>
                <a:latin typeface="+mn-lt"/>
                <a:cs typeface="+mn-cs"/>
              </a:rPr>
              <a:t> dele </a:t>
            </a:r>
            <a:r>
              <a:rPr lang="en-US" altLang="de-DE" sz="2000" dirty="0" err="1">
                <a:solidFill>
                  <a:srgbClr val="004992"/>
                </a:solidFill>
                <a:latin typeface="+mn-lt"/>
                <a:cs typeface="+mn-cs"/>
              </a:rPr>
              <a:t>en</a:t>
            </a:r>
            <a:r>
              <a:rPr lang="en-US" altLang="de-DE" sz="2000" dirty="0">
                <a:solidFill>
                  <a:srgbClr val="004992"/>
                </a:solidFill>
                <a:latin typeface="+mn-lt"/>
                <a:cs typeface="+mn-cs"/>
              </a:rPr>
              <a:t> </a:t>
            </a:r>
            <a:r>
              <a:rPr lang="en-US" altLang="de-DE" sz="2000" dirty="0" err="1">
                <a:solidFill>
                  <a:srgbClr val="004992"/>
                </a:solidFill>
                <a:latin typeface="+mn-lt"/>
                <a:cs typeface="+mn-cs"/>
              </a:rPr>
              <a:t>kort</a:t>
            </a:r>
            <a:r>
              <a:rPr lang="en-US" altLang="de-DE" sz="2000" dirty="0">
                <a:solidFill>
                  <a:srgbClr val="004992"/>
                </a:solidFill>
                <a:latin typeface="+mn-lt"/>
                <a:cs typeface="+mn-cs"/>
              </a:rPr>
              <a:t>, </a:t>
            </a:r>
            <a:r>
              <a:rPr lang="en-US" altLang="de-DE" sz="2000" dirty="0" err="1">
                <a:solidFill>
                  <a:srgbClr val="004992"/>
                </a:solidFill>
                <a:latin typeface="+mn-lt"/>
                <a:cs typeface="+mn-cs"/>
              </a:rPr>
              <a:t>personlig</a:t>
            </a:r>
            <a:r>
              <a:rPr lang="en-US" altLang="de-DE" sz="2000" dirty="0">
                <a:solidFill>
                  <a:srgbClr val="004992"/>
                </a:solidFill>
                <a:latin typeface="+mn-lt"/>
                <a:cs typeface="+mn-cs"/>
              </a:rPr>
              <a:t> </a:t>
            </a:r>
            <a:r>
              <a:rPr lang="en-US" altLang="de-DE" sz="2000" dirty="0" err="1">
                <a:solidFill>
                  <a:srgbClr val="004992"/>
                </a:solidFill>
                <a:latin typeface="+mn-lt"/>
                <a:cs typeface="+mn-cs"/>
              </a:rPr>
              <a:t>erfaring</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004049300"/>
              </p:ext>
            </p:extLst>
          </p:nvPr>
        </p:nvGraphicFramePr>
        <p:xfrm>
          <a:off x="408955" y="2420888"/>
          <a:ext cx="11376000" cy="3322302"/>
        </p:xfrm>
        <a:graphic>
          <a:graphicData uri="http://schemas.openxmlformats.org/drawingml/2006/table">
            <a:tbl>
              <a:tblPr firstRow="1" bandRow="1">
                <a:tableStyleId>{21E4AEA4-8DFA-4A89-87EB-49C32662AFE0}</a:tableStyleId>
              </a:tblPr>
              <a:tblGrid>
                <a:gridCol w="3024336">
                  <a:extLst>
                    <a:ext uri="{9D8B030D-6E8A-4147-A177-3AD203B41FA5}">
                      <a16:colId xmlns:a16="http://schemas.microsoft.com/office/drawing/2014/main" val="20000"/>
                    </a:ext>
                  </a:extLst>
                </a:gridCol>
                <a:gridCol w="4033911">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Forklaring under en psykose</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Andre forklaringer</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marL="91440" marR="579755">
                        <a:lnSpc>
                          <a:spcPct val="100000"/>
                        </a:lnSpc>
                        <a:spcBef>
                          <a:spcPts val="350"/>
                        </a:spcBef>
                      </a:pPr>
                      <a:r>
                        <a:rPr lang="da-DK" sz="2000" spc="-5">
                          <a:solidFill>
                            <a:srgbClr val="333333"/>
                          </a:solidFill>
                          <a:latin typeface="+mn-lt"/>
                          <a:ea typeface="+mn-ea"/>
                          <a:cs typeface="+mn-cs"/>
                        </a:rPr>
                        <a:t>Vigtige doku-</a:t>
                      </a:r>
                    </a:p>
                    <a:p>
                      <a:pPr marL="91440" marR="579755">
                        <a:lnSpc>
                          <a:spcPct val="100000"/>
                        </a:lnSpc>
                        <a:spcBef>
                          <a:spcPts val="350"/>
                        </a:spcBef>
                      </a:pPr>
                      <a:r>
                        <a:rPr lang="da-DK" sz="2000" spc="-5">
                          <a:solidFill>
                            <a:srgbClr val="333333"/>
                          </a:solidFill>
                          <a:latin typeface="+mn-lt"/>
                          <a:ea typeface="+mn-ea"/>
                          <a:cs typeface="+mn-cs"/>
                        </a:rPr>
                        <a:t>menter er forsvundet fra din lejlighed.</a:t>
                      </a:r>
                      <a:endParaRPr sz="2000"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lang="da-DK" sz="2000" dirty="0">
                          <a:solidFill>
                            <a:srgbClr val="333333"/>
                          </a:solidFill>
                          <a:latin typeface="+mn-lt"/>
                          <a:ea typeface="+mn-ea"/>
                          <a:cs typeface="+mn-cs"/>
                        </a:rPr>
                        <a:t>Der er nogen, der er brudt ind hos dig og har stjålet dokumenterne for at skade dig.</a:t>
                      </a:r>
                      <a:endParaRPr sz="2000"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da-DK" sz="2000" spc="-5">
                          <a:solidFill>
                            <a:srgbClr val="333333"/>
                          </a:solidFill>
                          <a:latin typeface="+mn-lt"/>
                          <a:ea typeface="+mn-ea"/>
                          <a:cs typeface="+mn-cs"/>
                        </a:rPr>
                        <a:t>Dokumenterne blev væk ved et uheld. </a:t>
                      </a:r>
                      <a:endParaRPr sz="2000"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nSpc>
                          <a:spcPct val="100000"/>
                        </a:lnSpc>
                        <a:spcBef>
                          <a:spcPts val="355"/>
                        </a:spcBef>
                      </a:pPr>
                      <a:r>
                        <a:rPr lang="en-US" sz="2000" spc="-45">
                          <a:solidFill>
                            <a:srgbClr val="333333"/>
                          </a:solidFill>
                          <a:latin typeface="+mn-lt"/>
                          <a:ea typeface="+mn-ea"/>
                          <a:cs typeface="+mn-cs"/>
                        </a:rPr>
                        <a:t>Du dumpede til en eksamen.</a:t>
                      </a:r>
                      <a:endParaRPr sz="20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lang="da-DK" sz="2000" spc="-5" dirty="0">
                          <a:solidFill>
                            <a:srgbClr val="333333"/>
                          </a:solidFill>
                          <a:latin typeface="+mn-lt"/>
                          <a:ea typeface="+mn-ea"/>
                          <a:cs typeface="+mn-cs"/>
                        </a:rPr>
                        <a:t>Eksaminator er ude på at ødelægge din karriere.</a:t>
                      </a:r>
                      <a:endParaRPr sz="20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da-DK" sz="2000" spc="-10">
                          <a:solidFill>
                            <a:srgbClr val="333333"/>
                          </a:solidFill>
                          <a:latin typeface="+mn-lt"/>
                          <a:ea typeface="+mn-ea"/>
                          <a:cs typeface="+mn-cs"/>
                        </a:rPr>
                        <a:t>Måske var eksaminator skrap; men dårlig forberedelse og mangel på søvn er også mulige årsager.</a:t>
                      </a:r>
                      <a:endParaRPr sz="20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22960">
                <a:tc>
                  <a:txBody>
                    <a:bodyPr/>
                    <a:lstStyle/>
                    <a:p>
                      <a:pPr marL="91440" marR="99695">
                        <a:lnSpc>
                          <a:spcPct val="100000"/>
                        </a:lnSpc>
                        <a:spcBef>
                          <a:spcPts val="355"/>
                        </a:spcBef>
                      </a:pPr>
                      <a:r>
                        <a:rPr lang="da-DK" sz="2000">
                          <a:solidFill>
                            <a:srgbClr val="333333"/>
                          </a:solidFill>
                          <a:latin typeface="+mn-lt"/>
                          <a:ea typeface="+mn-ea"/>
                          <a:cs typeface="+mn-cs"/>
                        </a:rPr>
                        <a:t>En ven hilser ikke på dig.</a:t>
                      </a:r>
                      <a:endParaRPr sz="20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lang="da-DK" sz="2000" spc="-35" dirty="0">
                          <a:solidFill>
                            <a:srgbClr val="333333"/>
                          </a:solidFill>
                          <a:latin typeface="+mn-lt"/>
                          <a:ea typeface="+mn-ea"/>
                          <a:cs typeface="+mn-cs"/>
                        </a:rPr>
                        <a:t>Din ven vil ikke længere kendes ved dig og skammer sig over dig.</a:t>
                      </a:r>
                      <a:endParaRPr sz="20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da-DK" sz="2000" spc="-35" dirty="0">
                          <a:solidFill>
                            <a:srgbClr val="333333"/>
                          </a:solidFill>
                          <a:latin typeface="+mn-lt"/>
                          <a:ea typeface="+mn-ea"/>
                          <a:cs typeface="+mn-cs"/>
                        </a:rPr>
                        <a:t>Din ven er bekymret; lagde simpelthen ikke mærke til dig.</a:t>
                      </a:r>
                      <a:endParaRPr sz="20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Fortolkning</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Mål for dette modul</a:t>
            </a:r>
            <a:endParaRPr lang="en-US" altLang="de-DE" dirty="0">
              <a:solidFill>
                <a:srgbClr val="004992"/>
              </a:solidFill>
              <a:latin typeface="+mn-lt"/>
              <a:ea typeface="+mn-ea"/>
              <a:cs typeface="+mn-cs"/>
            </a:endParaRPr>
          </a:p>
        </p:txBody>
      </p:sp>
      <p:sp>
        <p:nvSpPr>
          <p:cNvPr id="57346"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a-DK" altLang="de-DE" sz="2400" dirty="0">
                <a:solidFill>
                  <a:srgbClr val="333333"/>
                </a:solidFill>
              </a:rPr>
              <a:t>Overvej mulige årsager til hændelser</a:t>
            </a:r>
          </a:p>
          <a:p>
            <a:pPr marL="342900" indent="-342900" eaLnBrk="1" hangingPunct="1">
              <a:buClr>
                <a:srgbClr val="333333"/>
              </a:buClr>
              <a:buFont typeface="WingDings"/>
              <a:buChar char=""/>
            </a:pPr>
            <a:r>
              <a:rPr lang="da-DK" altLang="de-DE" sz="2400" dirty="0">
                <a:solidFill>
                  <a:srgbClr val="333333"/>
                </a:solidFill>
              </a:rPr>
              <a:t>Grib ikke til forhastet accept af blot en forklaring</a:t>
            </a:r>
          </a:p>
          <a:p>
            <a:pPr marL="342900" indent="-342900" eaLnBrk="1" hangingPunct="1">
              <a:buClr>
                <a:srgbClr val="000000"/>
              </a:buClr>
              <a:buFont typeface="WingDings"/>
              <a:buChar char=""/>
            </a:pPr>
            <a:r>
              <a:rPr lang="da-DK" altLang="de-DE" sz="2400" dirty="0">
                <a:solidFill>
                  <a:srgbClr val="333333"/>
                </a:solidFill>
              </a:rPr>
              <a:t>Overvej konsekvenserne af dine fortolkninger</a:t>
            </a:r>
            <a:endParaRPr lang="de-DE" altLang="de-DE" sz="2400" dirty="0">
              <a:solidFill>
                <a:srgbClr val="004992"/>
              </a:solidFill>
            </a:endParaRPr>
          </a:p>
          <a:p>
            <a:pPr lvl="0" defTabSz="914400" fontAlgn="base">
              <a:buClr>
                <a:srgbClr val="336699"/>
              </a:buClr>
              <a:defRPr/>
            </a:pPr>
            <a:r>
              <a:rPr lang="da-DK" sz="2400" spc="-115" dirty="0">
                <a:solidFill>
                  <a:srgbClr val="004992"/>
                </a:solidFill>
              </a:rPr>
              <a:t>Vi bør tilstræbe en hverdag, hvor vi er så realistiske som muligt</a:t>
            </a:r>
            <a:r>
              <a:rPr lang="de-DE" altLang="de-DE" sz="2400" dirty="0">
                <a:solidFill>
                  <a:srgbClr val="004992"/>
                </a:solidFill>
              </a:rPr>
              <a:t>:</a:t>
            </a:r>
          </a:p>
          <a:p>
            <a:pPr lvl="0" defTabSz="914400" fontAlgn="base">
              <a:buClr>
                <a:srgbClr val="336699"/>
              </a:buClr>
              <a:defRPr/>
            </a:pPr>
            <a:r>
              <a:rPr lang="da-DK" sz="2400" spc="-115" dirty="0">
                <a:solidFill>
                  <a:srgbClr val="004992"/>
                </a:solidFill>
              </a:rPr>
              <a:t>Vi kan ikke altid give andre skylden for vores nederlag; men på den anden side må vi heller ikke altid give os selv skylden, hvis noget går galt</a:t>
            </a:r>
            <a:r>
              <a:rPr lang="de-DE" altLang="de-DE" sz="2400" dirty="0">
                <a:solidFill>
                  <a:srgbClr val="004992"/>
                </a:solidFill>
              </a:rPr>
              <a:t>.</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ven taler om dig bag din ryg.</a:t>
            </a:r>
            <a:endParaRPr lang="de-DE" altLang="de-DE" sz="3600">
              <a:latin typeface="+mn-lt"/>
              <a:ea typeface="+mn-ea"/>
              <a:cs typeface="+mn-cs"/>
            </a:endParaRPr>
          </a:p>
        </p:txBody>
      </p:sp>
      <p:sp>
        <p:nvSpPr>
          <p:cNvPr id="59395" name="Rectangle 3"/>
          <p:cNvSpPr>
            <a:spLocks noGrp="1" noChangeArrowheads="1"/>
          </p:cNvSpPr>
          <p:nvPr>
            <p:ph idx="1"/>
          </p:nvPr>
        </p:nvSpPr>
        <p:spPr/>
        <p:txBody>
          <a:bodyPr>
            <a:noAutofit/>
          </a:bodyPr>
          <a:lstStyle/>
          <a:p>
            <a:pPr eaLnBrk="1" hangingPunct="1"/>
            <a:r>
              <a:rPr lang="da-DK" altLang="de-DE" sz="2400" dirty="0">
                <a:solidFill>
                  <a:srgbClr val="333333"/>
                </a:solidFill>
              </a:rPr>
              <a:t>Hvorfor taler din ven om dig bag din </a:t>
            </a:r>
            <a:r>
              <a:rPr lang="da-DK" altLang="de-DE" sz="2400">
                <a:solidFill>
                  <a:srgbClr val="333333"/>
                </a:solidFill>
              </a:rPr>
              <a:t>ryg</a:t>
            </a:r>
            <a:r>
              <a:rPr lang="de-DE" altLang="de-DE" sz="2400" dirty="0">
                <a:solidFill>
                  <a:srgbClr val="333333"/>
                </a:solidFill>
              </a:rPr>
              <a:t>?</a:t>
            </a:r>
          </a:p>
          <a:p>
            <a:pPr lvl="0" defTabSz="914400" fontAlgn="base"/>
            <a:r>
              <a:rPr lang="da-DK" altLang="de-DE" sz="2400" dirty="0">
                <a:solidFill>
                  <a:srgbClr val="333333"/>
                </a:solidFill>
              </a:rPr>
              <a:t>Hvad er den primære årsag til denne hændelse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tilfælde?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Du bliver indbudt til en jobsamtale.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a:solidFill>
                  <a:srgbClr val="333333"/>
                </a:solidFill>
              </a:rPr>
              <a:t>Hvorfor er du blevet indbudt til denne samtale</a:t>
            </a:r>
            <a:r>
              <a:rPr lang="de-DE" altLang="de-DE" sz="2400" kern="0" dirty="0">
                <a:solidFill>
                  <a:srgbClr val="333333"/>
                </a:solidFill>
              </a:rPr>
              <a:t>?</a:t>
            </a:r>
          </a:p>
          <a:p>
            <a:pPr lvl="0" defTabSz="914400" fontAlgn="base"/>
            <a:r>
              <a:rPr lang="da-DK" altLang="de-DE" sz="2400" dirty="0">
                <a:solidFill>
                  <a:srgbClr val="333333"/>
                </a:solidFill>
              </a:rPr>
              <a:t>Hvad er den primære årsag til denne hændelse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tilfælde?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En ven bliver ubehageligt overrasket over at få uventet besøg af dig.</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a:solidFill>
                  <a:srgbClr val="333333"/>
                </a:solidFill>
              </a:rPr>
              <a:t>Hvorfor blev din ven ubehageligt overrasket</a:t>
            </a:r>
            <a:r>
              <a:rPr lang="de-DE" altLang="de-DE" sz="2400" kern="0" dirty="0">
                <a:solidFill>
                  <a:srgbClr val="333333"/>
                </a:solidFill>
              </a:rPr>
              <a:t>?</a:t>
            </a:r>
          </a:p>
          <a:p>
            <a:pPr lvl="0" defTabSz="914400" fontAlgn="base"/>
            <a:r>
              <a:rPr lang="da-DK" altLang="de-DE" sz="2400" dirty="0">
                <a:solidFill>
                  <a:srgbClr val="333333"/>
                </a:solidFill>
              </a:rPr>
              <a:t>Hvad er den primære årsag til denne hændelse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tilfælde?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4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Andre griner, når du har ordet.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a:solidFill>
                  <a:srgbClr val="333333"/>
                </a:solidFill>
              </a:rPr>
              <a:t>Hvad fik de andre til at grine, mens du havde ordet</a:t>
            </a:r>
            <a:r>
              <a:rPr lang="de-DE" altLang="de-DE" sz="2400" kern="0" dirty="0">
                <a:solidFill>
                  <a:srgbClr val="333333"/>
                </a:solidFill>
              </a:rPr>
              <a:t>?</a:t>
            </a:r>
          </a:p>
          <a:p>
            <a:pPr lvl="0" defTabSz="914400" fontAlgn="base"/>
            <a:r>
              <a:rPr lang="da-DK" altLang="de-DE" sz="2400" dirty="0">
                <a:solidFill>
                  <a:srgbClr val="333333"/>
                </a:solidFill>
              </a:rPr>
              <a:t>Hvad er den primære årsag til denne hændelse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tilfælde?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Find på dine egne eksempler!</a:t>
            </a:r>
          </a:p>
        </p:txBody>
      </p:sp>
      <p:sp>
        <p:nvSpPr>
          <p:cNvPr id="5" name="Content Placeholder 4"/>
          <p:cNvSpPr>
            <a:spLocks noGrp="1"/>
          </p:cNvSpPr>
          <p:nvPr>
            <p:ph idx="1"/>
          </p:nvPr>
        </p:nvSpPr>
        <p:spPr/>
        <p:txBody>
          <a:bodyPr/>
          <a:lstStyle/>
          <a:p>
            <a:pPr lvl="0" defTabSz="914377"/>
            <a:r>
              <a:rPr lang="da-DK" sz="2400">
                <a:solidFill>
                  <a:srgbClr val="333333"/>
                </a:solidFill>
              </a:rPr>
              <a:t>Hvad har ført til denne situation?</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mn-lt"/>
                <a:ea typeface="+mn-ea"/>
                <a:cs typeface="+mn-cs"/>
              </a:rPr>
              <a:t>“Interrogante” </a:t>
            </a:r>
            <a:r>
              <a:rPr lang="de-DE" altLang="de-DE" sz="900" dirty="0">
                <a:solidFill>
                  <a:srgbClr val="000000"/>
                </a:solidFill>
                <a:latin typeface="+mn-lt"/>
                <a:ea typeface="+mn-ea"/>
                <a:cs typeface="+mn-cs"/>
              </a:rPr>
              <a:t>(Marco Bellucci)</a:t>
            </a:r>
          </a:p>
        </p:txBody>
      </p:sp>
      <p:sp>
        <p:nvSpPr>
          <p:cNvPr id="13"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mn-lt"/>
                <a:cs typeface="+mn-cs"/>
              </a:rPr>
              <a:t>„</a:t>
            </a:r>
            <a:r>
              <a:rPr sz="900" spc="-5">
                <a:solidFill>
                  <a:srgbClr val="333333"/>
                </a:solidFill>
                <a:latin typeface="+mn-lt"/>
                <a:cs typeface="+mn-cs"/>
              </a:rPr>
              <a:t>Question mark</a:t>
            </a:r>
            <a:r>
              <a:rPr lang="en-US" sz="900" spc="-5">
                <a:solidFill>
                  <a:srgbClr val="333333"/>
                </a:solidFill>
                <a:latin typeface="+mn-lt"/>
                <a:cs typeface="+mn-cs"/>
              </a:rPr>
              <a:t>“</a:t>
            </a:r>
            <a:r>
              <a:rPr sz="900" spc="-5">
                <a:solidFill>
                  <a:srgbClr val="333333"/>
                </a:solidFill>
                <a:latin typeface="+mn-lt"/>
                <a:cs typeface="+mn-cs"/>
              </a:rPr>
              <a:t> </a:t>
            </a:r>
            <a:r>
              <a:rPr sz="900" spc="-5" dirty="0">
                <a:solidFill>
                  <a:srgbClr val="333333"/>
                </a:solidFill>
                <a:latin typeface="+mn-lt"/>
                <a:cs typeface="+mn-cs"/>
              </a:rPr>
              <a:t>(Marco</a:t>
            </a:r>
            <a:r>
              <a:rPr sz="900" spc="25" dirty="0">
                <a:solidFill>
                  <a:srgbClr val="333333"/>
                </a:solidFill>
                <a:latin typeface="+mn-lt"/>
                <a:cs typeface="+mn-cs"/>
              </a:rPr>
              <a:t> </a:t>
            </a:r>
            <a:r>
              <a:rPr sz="900" spc="-5" dirty="0">
                <a:solidFill>
                  <a:srgbClr val="333333"/>
                </a:solidFill>
                <a:latin typeface="+mn-lt"/>
                <a:cs typeface="+mn-cs"/>
              </a:rPr>
              <a:t>Bellucci)</a:t>
            </a:r>
            <a:endParaRPr sz="900" dirty="0">
              <a:solidFill>
                <a:srgbClr val="333333"/>
              </a:solidFill>
              <a:latin typeface="+mn-lt"/>
              <a:cs typeface="+mn-cs"/>
            </a:endParaRPr>
          </a:p>
        </p:txBody>
      </p:sp>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tilfælde?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indre stemme siger til dig, at du ikke dur til noget.</a:t>
            </a:r>
            <a:endParaRPr lang="en-US" altLang="de-DE" sz="3600" dirty="0">
              <a:latin typeface="+mn-lt"/>
              <a:ea typeface="+mn-ea"/>
              <a:cs typeface="+mn-cs"/>
            </a:endParaRPr>
          </a:p>
        </p:txBody>
      </p:sp>
      <p:sp>
        <p:nvSpPr>
          <p:cNvPr id="69634" name="Rectangle 2"/>
          <p:cNvSpPr>
            <a:spLocks noGrp="1" noChangeArrowheads="1"/>
          </p:cNvSpPr>
          <p:nvPr>
            <p:ph idx="1"/>
          </p:nvPr>
        </p:nvSpPr>
        <p:spPr/>
        <p:txBody>
          <a:bodyPr>
            <a:noAutofit/>
          </a:bodyPr>
          <a:lstStyle/>
          <a:p>
            <a:pPr eaLnBrk="1" hangingPunct="1"/>
            <a:r>
              <a:rPr lang="da-DK" altLang="de-DE" sz="2400" b="1" dirty="0">
                <a:solidFill>
                  <a:srgbClr val="004992"/>
                </a:solidFill>
              </a:rPr>
              <a:t>Årsager</a:t>
            </a:r>
            <a:r>
              <a:rPr lang="de-DE" altLang="de-DE" sz="2400" b="1" dirty="0">
                <a:solidFill>
                  <a:srgbClr val="004992"/>
                </a:solidFill>
              </a:rPr>
              <a:t>...</a:t>
            </a:r>
          </a:p>
          <a:p>
            <a:pPr eaLnBrk="1" hangingPunct="1"/>
            <a:r>
              <a:rPr lang="de-DE" altLang="de-DE" sz="2400" dirty="0">
                <a:solidFill>
                  <a:srgbClr val="333333"/>
                </a:solidFill>
              </a:rPr>
              <a:t>...dig selv</a:t>
            </a:r>
          </a:p>
          <a:p>
            <a:pPr eaLnBrk="1" hangingPunct="1"/>
            <a:r>
              <a:rPr lang="de-DE" altLang="de-DE" sz="2400" dirty="0">
                <a:solidFill>
                  <a:srgbClr val="333333"/>
                </a:solidFill>
              </a:rPr>
              <a:t>...andre 	</a:t>
            </a:r>
          </a:p>
          <a:p>
            <a:pPr eaLnBrk="1" hangingPunct="1"/>
            <a:r>
              <a:rPr lang="de-DE" altLang="de-DE" sz="2400" dirty="0">
                <a:solidFill>
                  <a:srgbClr val="333333"/>
                </a:solidFill>
              </a:rPr>
              <a:t>...situation/omstændigheder</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indre stemme siger til dig, at du ikke dur til noget.</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0"/>
              </a:spcBef>
              <a:defRPr/>
            </a:pPr>
            <a:r>
              <a:rPr lang="en-US" altLang="de-DE" sz="2000" b="1" kern="0" dirty="0" err="1">
                <a:solidFill>
                  <a:srgbClr val="004992"/>
                </a:solidFill>
              </a:rPr>
              <a:t>Årsager</a:t>
            </a:r>
            <a:r>
              <a:rPr lang="en-US" altLang="de-DE" sz="2000" b="1" kern="0" dirty="0">
                <a:solidFill>
                  <a:srgbClr val="004992"/>
                </a:solidFill>
              </a:rPr>
              <a:t>...</a:t>
            </a:r>
          </a:p>
          <a:p>
            <a:pPr lvl="0" defTabSz="914400" fontAlgn="base">
              <a:defRPr/>
            </a:pPr>
            <a:r>
              <a:rPr lang="en-US" altLang="de-DE" sz="2000" b="1" kern="0" dirty="0">
                <a:solidFill>
                  <a:srgbClr val="004992"/>
                </a:solidFill>
              </a:rPr>
              <a:t>...dig </a:t>
            </a:r>
            <a:r>
              <a:rPr lang="en-US" altLang="de-DE" sz="2000" b="1" kern="0" dirty="0" err="1">
                <a:solidFill>
                  <a:srgbClr val="004992"/>
                </a:solidFill>
              </a:rPr>
              <a:t>selv</a:t>
            </a:r>
            <a:r>
              <a:rPr lang="en-US" altLang="de-DE" sz="2000" b="1" kern="0" dirty="0">
                <a:solidFill>
                  <a:srgbClr val="004992"/>
                </a:solidFill>
              </a:rPr>
              <a:t>:</a:t>
            </a:r>
          </a:p>
          <a:p>
            <a:pPr marL="342900" lvl="0" indent="-34290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altLang="de-DE" sz="2000" kern="0">
                <a:solidFill>
                  <a:srgbClr val="333333"/>
                </a:solidFill>
              </a:rPr>
              <a:t>Uheldigvis </a:t>
            </a:r>
            <a:r>
              <a:rPr lang="da-DK" altLang="de-DE" sz="2000" kern="0" dirty="0">
                <a:solidFill>
                  <a:srgbClr val="333333"/>
                </a:solidFill>
              </a:rPr>
              <a:t>giver jeg altid mig selv skylden. Det er som om, det er en slags skjult </a:t>
            </a:r>
            <a:r>
              <a:rPr lang="da-DK" altLang="de-DE" sz="2000" kern="0">
                <a:solidFill>
                  <a:srgbClr val="333333"/>
                </a:solidFill>
              </a:rPr>
              <a:t>selvhad</a:t>
            </a:r>
            <a:r>
              <a:rPr lang="en-US" altLang="de-DE" sz="2000" kern="0">
                <a:solidFill>
                  <a:srgbClr val="333333"/>
                </a:solidFill>
              </a:rPr>
              <a:t>.”</a:t>
            </a:r>
            <a:endParaRPr lang="en-US" altLang="de-DE" sz="2000" kern="0" dirty="0">
              <a:solidFill>
                <a:srgbClr val="333333"/>
              </a:solidFill>
            </a:endParaRPr>
          </a:p>
          <a:p>
            <a:pPr marL="342900" lvl="0" indent="-34290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altLang="de-DE" sz="2000" kern="0">
                <a:solidFill>
                  <a:srgbClr val="333333"/>
                </a:solidFill>
              </a:rPr>
              <a:t>Jeg </a:t>
            </a:r>
            <a:r>
              <a:rPr lang="da-DK" altLang="de-DE" sz="2000" kern="0" dirty="0">
                <a:solidFill>
                  <a:srgbClr val="333333"/>
                </a:solidFill>
              </a:rPr>
              <a:t>er ved at blive </a:t>
            </a:r>
            <a:r>
              <a:rPr lang="da-DK" altLang="de-DE" sz="2000" kern="0">
                <a:solidFill>
                  <a:srgbClr val="333333"/>
                </a:solidFill>
              </a:rPr>
              <a:t>vanvittig</a:t>
            </a:r>
            <a:r>
              <a:rPr lang="en-US" altLang="de-DE" sz="2000" kern="0">
                <a:solidFill>
                  <a:srgbClr val="333333"/>
                </a:solidFill>
              </a:rPr>
              <a:t>.”</a:t>
            </a:r>
            <a:endParaRPr lang="en-US" altLang="de-DE" sz="2000" kern="0" dirty="0">
              <a:solidFill>
                <a:srgbClr val="333333"/>
              </a:solidFill>
            </a:endParaRPr>
          </a:p>
          <a:p>
            <a:pPr marL="342900" lvl="0" indent="-34290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altLang="de-DE" sz="2000" kern="0">
                <a:solidFill>
                  <a:srgbClr val="333333"/>
                </a:solidFill>
              </a:rPr>
              <a:t>Det </a:t>
            </a:r>
            <a:r>
              <a:rPr lang="da-DK" altLang="de-DE" sz="2000" kern="0" dirty="0">
                <a:solidFill>
                  <a:srgbClr val="333333"/>
                </a:solidFill>
              </a:rPr>
              <a:t>er </a:t>
            </a:r>
            <a:r>
              <a:rPr lang="da-DK" altLang="de-DE" sz="2000" i="1" kern="0" dirty="0">
                <a:solidFill>
                  <a:srgbClr val="333333"/>
                </a:solidFill>
              </a:rPr>
              <a:t>som om</a:t>
            </a:r>
            <a:r>
              <a:rPr lang="da-DK" altLang="de-DE" sz="2000" kern="0" dirty="0">
                <a:solidFill>
                  <a:srgbClr val="333333"/>
                </a:solidFill>
              </a:rPr>
              <a:t>, en anden styrer mine tanker. Men jeg er klar over, at det er mine egne </a:t>
            </a:r>
            <a:r>
              <a:rPr lang="da-DK" altLang="de-DE" sz="2000" kern="0">
                <a:solidFill>
                  <a:srgbClr val="333333"/>
                </a:solidFill>
              </a:rPr>
              <a:t>tanker</a:t>
            </a:r>
            <a:r>
              <a:rPr lang="en-US" altLang="de-DE" sz="2000" kern="0">
                <a:solidFill>
                  <a:srgbClr val="333333"/>
                </a:solidFill>
              </a:rPr>
              <a:t>.”</a:t>
            </a:r>
            <a:endParaRPr lang="en-US" altLang="de-DE" sz="2000" kern="0" dirty="0">
              <a:solidFill>
                <a:srgbClr val="333333"/>
              </a:solidFill>
            </a:endParaRPr>
          </a:p>
          <a:p>
            <a:pPr lvl="0" defTabSz="914400" fontAlgn="base">
              <a:buClr>
                <a:srgbClr val="333333"/>
              </a:buClr>
              <a:defRPr/>
            </a:pPr>
            <a:r>
              <a:rPr lang="en-US" altLang="de-DE" sz="2000" b="1" kern="0" dirty="0">
                <a:solidFill>
                  <a:srgbClr val="004992"/>
                </a:solidFill>
              </a:rPr>
              <a:t>...</a:t>
            </a:r>
            <a:r>
              <a:rPr lang="en-US" altLang="de-DE" sz="2000" b="1" kern="0" dirty="0" err="1">
                <a:solidFill>
                  <a:srgbClr val="004992"/>
                </a:solidFill>
              </a:rPr>
              <a:t>andre</a:t>
            </a:r>
            <a:r>
              <a:rPr lang="en-US" altLang="de-DE" sz="2000" b="1" kern="0" dirty="0">
                <a:solidFill>
                  <a:srgbClr val="004992"/>
                </a:solidFill>
              </a:rPr>
              <a:t>:</a:t>
            </a:r>
          </a:p>
          <a:p>
            <a:pPr marL="342900" lvl="0" indent="-34290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altLang="de-DE" sz="2000" kern="0">
                <a:solidFill>
                  <a:srgbClr val="333333"/>
                </a:solidFill>
              </a:rPr>
              <a:t>Der </a:t>
            </a:r>
            <a:r>
              <a:rPr lang="da-DK" altLang="de-DE" sz="2000" kern="0" dirty="0">
                <a:solidFill>
                  <a:srgbClr val="333333"/>
                </a:solidFill>
              </a:rPr>
              <a:t>er blevet plantet noget i min </a:t>
            </a:r>
            <a:r>
              <a:rPr lang="da-DK" altLang="de-DE" sz="2000" kern="0">
                <a:solidFill>
                  <a:srgbClr val="333333"/>
                </a:solidFill>
              </a:rPr>
              <a:t>hjerne</a:t>
            </a:r>
            <a:r>
              <a:rPr lang="en-US" altLang="de-DE" sz="2000" kern="0">
                <a:solidFill>
                  <a:srgbClr val="333333"/>
                </a:solidFill>
              </a:rPr>
              <a:t>.”</a:t>
            </a:r>
            <a:endParaRPr lang="en-US" altLang="de-DE" sz="2000" kern="0" dirty="0">
              <a:solidFill>
                <a:srgbClr val="333333"/>
              </a:solidFill>
            </a:endParaRPr>
          </a:p>
          <a:p>
            <a:pPr marL="342900" lvl="0" indent="-34290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altLang="de-DE" sz="2000" kern="0">
                <a:solidFill>
                  <a:srgbClr val="333333"/>
                </a:solidFill>
              </a:rPr>
              <a:t>Jeg </a:t>
            </a:r>
            <a:r>
              <a:rPr lang="da-DK" altLang="de-DE" sz="2000" kern="0" dirty="0">
                <a:solidFill>
                  <a:srgbClr val="333333"/>
                </a:solidFill>
              </a:rPr>
              <a:t>ved ikke, hvordan det kunne ske; men en eller anden har taget kontrol over mine </a:t>
            </a:r>
            <a:r>
              <a:rPr lang="da-DK" altLang="de-DE" sz="2000" kern="0">
                <a:solidFill>
                  <a:srgbClr val="333333"/>
                </a:solidFill>
              </a:rPr>
              <a:t>tanker</a:t>
            </a:r>
            <a:r>
              <a:rPr lang="en-US" altLang="de-DE" sz="2000" kern="0">
                <a:solidFill>
                  <a:srgbClr val="333333"/>
                </a:solidFill>
              </a:rPr>
              <a:t>.”</a:t>
            </a:r>
            <a:endParaRPr lang="en-US" altLang="de-DE" sz="2000" kern="0" dirty="0">
              <a:solidFill>
                <a:srgbClr val="333333"/>
              </a:solidFill>
            </a:endParaRPr>
          </a:p>
          <a:p>
            <a:pPr lvl="0" defTabSz="914400" fontAlgn="base">
              <a:buClr>
                <a:srgbClr val="333333"/>
              </a:buClr>
              <a:defRPr/>
            </a:pPr>
            <a:r>
              <a:rPr lang="en-US" altLang="de-DE" sz="2000" b="1" kern="0" dirty="0">
                <a:solidFill>
                  <a:srgbClr val="333333"/>
                </a:solidFill>
              </a:rPr>
              <a:t>..</a:t>
            </a:r>
            <a:r>
              <a:rPr lang="en-US" altLang="de-DE" sz="2000" b="1" kern="0" dirty="0">
                <a:solidFill>
                  <a:srgbClr val="004992"/>
                </a:solidFill>
              </a:rPr>
              <a:t>.Situation/</a:t>
            </a:r>
            <a:r>
              <a:rPr lang="en-US" altLang="de-DE" sz="2000" b="1" kern="0" dirty="0" err="1">
                <a:solidFill>
                  <a:srgbClr val="004992"/>
                </a:solidFill>
              </a:rPr>
              <a:t>omstændigheder</a:t>
            </a:r>
            <a:r>
              <a:rPr lang="en-US" altLang="de-DE" sz="2000" b="1" kern="0" dirty="0">
                <a:solidFill>
                  <a:srgbClr val="004992"/>
                </a:solidFill>
              </a:rPr>
              <a:t>:</a:t>
            </a:r>
          </a:p>
          <a:p>
            <a:pPr marL="342900" lvl="0" indent="-34290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altLang="de-DE" sz="2000" kern="0">
                <a:solidFill>
                  <a:srgbClr val="333333"/>
                </a:solidFill>
              </a:rPr>
              <a:t>Jeg </a:t>
            </a:r>
            <a:r>
              <a:rPr lang="da-DK" altLang="de-DE" sz="2000" kern="0" dirty="0">
                <a:solidFill>
                  <a:srgbClr val="333333"/>
                </a:solidFill>
              </a:rPr>
              <a:t>føler mig stresset for tiden. Det er derfor jeg oplever alting mere intenst – også min </a:t>
            </a:r>
            <a:r>
              <a:rPr lang="da-DK" altLang="de-DE" sz="2000" kern="0">
                <a:solidFill>
                  <a:srgbClr val="333333"/>
                </a:solidFill>
              </a:rPr>
              <a:t>tankevirksomhed</a:t>
            </a:r>
            <a:r>
              <a:rPr lang="en-US" altLang="de-DE" sz="2000" kern="0">
                <a:solidFill>
                  <a:srgbClr val="333333"/>
                </a:solidFill>
              </a:rPr>
              <a:t>.”</a:t>
            </a:r>
            <a:endParaRPr lang="en-US" altLang="de-DE" sz="2000" kern="0" dirty="0">
              <a:solidFill>
                <a:srgbClr val="333333"/>
              </a:solidFill>
            </a:endParaRPr>
          </a:p>
          <a:p>
            <a:pPr marL="342900" lvl="0" indent="-342900" defTabSz="914400" fontAlgn="base">
              <a:lnSpc>
                <a:spcPct val="100000"/>
              </a:lnSpc>
              <a:spcBef>
                <a:spcPts val="0"/>
              </a:spcBef>
              <a:buClr>
                <a:srgbClr val="333333"/>
              </a:buClr>
              <a:buFont typeface="WingDings"/>
              <a:buChar char=""/>
              <a:defRPr/>
            </a:pPr>
            <a:r>
              <a:rPr lang="en-US" altLang="de-DE" sz="2000" kern="0">
                <a:solidFill>
                  <a:srgbClr val="333333"/>
                </a:solidFill>
              </a:rPr>
              <a:t>“</a:t>
            </a:r>
            <a:r>
              <a:rPr lang="da-DK" altLang="de-DE" sz="2000" kern="0">
                <a:solidFill>
                  <a:srgbClr val="333333"/>
                </a:solidFill>
              </a:rPr>
              <a:t>Det </a:t>
            </a:r>
            <a:r>
              <a:rPr lang="da-DK" altLang="de-DE" sz="2000" kern="0" dirty="0">
                <a:solidFill>
                  <a:srgbClr val="333333"/>
                </a:solidFill>
              </a:rPr>
              <a:t>ringer for mine ører, fordi jeg har lyttet til høj </a:t>
            </a:r>
            <a:r>
              <a:rPr lang="da-DK" altLang="de-DE" sz="2000" kern="0">
                <a:solidFill>
                  <a:srgbClr val="333333"/>
                </a:solidFill>
              </a:rPr>
              <a:t>musik</a:t>
            </a:r>
            <a:r>
              <a:rPr lang="en-US" altLang="de-DE" sz="2000" kern="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a-DK" sz="3600">
                <a:solidFill>
                  <a:srgbClr val="004992"/>
                </a:solidFill>
                <a:latin typeface="+mn-lt"/>
                <a:ea typeface="+mn-ea"/>
                <a:cs typeface="+mn-cs"/>
              </a:rPr>
              <a:t>En indre stemme siger til dig, at du ikke dur til noget.</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da-DK" altLang="de-DE" sz="2400" b="1" dirty="0">
                <a:solidFill>
                  <a:srgbClr val="004992"/>
                </a:solidFill>
              </a:rPr>
              <a:t>Psykose: den indre stemme skyldes andre mennesker/magter:</a:t>
            </a:r>
          </a:p>
          <a:p>
            <a:pPr marL="342900" lvl="0" indent="-342900" defTabSz="914377">
              <a:buClr>
                <a:srgbClr val="333333"/>
              </a:buClr>
              <a:buFont typeface="WingDings"/>
              <a:buChar char=""/>
            </a:pPr>
            <a:r>
              <a:rPr lang="da-DK" altLang="de-DE" sz="2400">
                <a:solidFill>
                  <a:srgbClr val="333333"/>
                </a:solidFill>
              </a:rPr>
              <a:t>“Der </a:t>
            </a:r>
            <a:r>
              <a:rPr lang="da-DK" altLang="de-DE" sz="2400" dirty="0">
                <a:solidFill>
                  <a:srgbClr val="333333"/>
                </a:solidFill>
              </a:rPr>
              <a:t>er blevet plantet noget i min </a:t>
            </a:r>
            <a:r>
              <a:rPr lang="da-DK" altLang="de-DE" sz="2400">
                <a:solidFill>
                  <a:srgbClr val="333333"/>
                </a:solidFill>
              </a:rPr>
              <a:t>hjerne.”</a:t>
            </a:r>
            <a:endParaRPr lang="da-DK" altLang="de-DE" sz="2400" dirty="0">
              <a:solidFill>
                <a:srgbClr val="333333"/>
              </a:solidFill>
            </a:endParaRPr>
          </a:p>
          <a:p>
            <a:pPr marL="342900" lvl="0" indent="-342900" defTabSz="914377">
              <a:buClr>
                <a:srgbClr val="333333"/>
              </a:buClr>
              <a:buFont typeface="WingDings"/>
              <a:buChar char=""/>
            </a:pPr>
            <a:r>
              <a:rPr lang="da-DK" altLang="de-DE" sz="2400">
                <a:solidFill>
                  <a:srgbClr val="333333"/>
                </a:solidFill>
              </a:rPr>
              <a:t>“Jeg </a:t>
            </a:r>
            <a:r>
              <a:rPr lang="da-DK" altLang="de-DE" sz="2400" dirty="0">
                <a:solidFill>
                  <a:srgbClr val="333333"/>
                </a:solidFill>
              </a:rPr>
              <a:t>ved ikke, hvordan det kunne ske; men en eller anden har taget kontrol over mine </a:t>
            </a:r>
            <a:r>
              <a:rPr lang="da-DK" altLang="de-DE" sz="2400">
                <a:solidFill>
                  <a:srgbClr val="333333"/>
                </a:solidFill>
              </a:rPr>
              <a:t>tanker.”</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At høre stemmer</a:t>
            </a:r>
            <a:br>
              <a:rPr lang="da-DK" altLang="de-DE" sz="3600">
                <a:solidFill>
                  <a:srgbClr val="004992"/>
                </a:solidFill>
                <a:latin typeface="+mn-lt"/>
                <a:ea typeface="+mn-ea"/>
                <a:cs typeface="+mn-cs"/>
              </a:rPr>
            </a:br>
            <a:r>
              <a:rPr lang="da-DK" altLang="de-DE">
                <a:solidFill>
                  <a:srgbClr val="004992"/>
                </a:solidFill>
                <a:latin typeface="+mn-lt"/>
                <a:ea typeface="+mn-ea"/>
                <a:cs typeface="+mn-cs"/>
              </a:rPr>
              <a:t>Egen tankevirksomhed eller fjernstyret?</a:t>
            </a:r>
            <a:br>
              <a:rPr lang="da-DK" altLang="de-DE" sz="3600">
                <a:solidFill>
                  <a:srgbClr val="004992"/>
                </a:solidFill>
                <a:latin typeface="+mn-lt"/>
                <a:ea typeface="+mn-ea"/>
                <a:cs typeface="+mn-cs"/>
              </a:rPr>
            </a:br>
            <a:r>
              <a:rPr lang="da-DK" altLang="de-DE">
                <a:solidFill>
                  <a:srgbClr val="004992"/>
                </a:solidFill>
                <a:latin typeface="+mn-lt"/>
                <a:ea typeface="+mn-ea"/>
                <a:cs typeface="+mn-cs"/>
              </a:rPr>
              <a:t>For og imod</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702561528"/>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mn-lt"/>
                          <a:ea typeface="+mn-ea"/>
                          <a:cs typeface="+mn-cs"/>
                        </a:rPr>
                        <a:t>Hvorfor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tror</a:t>
                      </a:r>
                      <a:r>
                        <a:rPr kumimoji="0" lang="en-US" sz="1800" b="0" i="0" u="none" strike="noStrike" cap="none" normalizeH="0" baseline="0" dirty="0">
                          <a:ln>
                            <a:noFill/>
                          </a:ln>
                          <a:solidFill>
                            <a:srgbClr val="000000"/>
                          </a:solidFill>
                          <a:effectLst/>
                          <a:latin typeface="+mn-lt"/>
                          <a:ea typeface="+mn-ea"/>
                          <a:cs typeface="+mn-cs"/>
                        </a:rPr>
                        <a:t> du, </a:t>
                      </a:r>
                      <a:r>
                        <a:rPr kumimoji="0" lang="en-US" sz="1800" b="0" i="0" u="none" strike="noStrike" cap="none" normalizeH="0" baseline="0" dirty="0" err="1">
                          <a:ln>
                            <a:noFill/>
                          </a:ln>
                          <a:solidFill>
                            <a:srgbClr val="000000"/>
                          </a:solidFill>
                          <a:effectLst/>
                          <a:latin typeface="+mn-lt"/>
                          <a:ea typeface="+mn-ea"/>
                          <a:cs typeface="+mn-cs"/>
                        </a:rPr>
                        <a:t>stemmerne</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kommer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udefra</a:t>
                      </a:r>
                      <a:r>
                        <a:rPr kumimoji="0" lang="en-US"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mn-lt"/>
                          <a:ea typeface="+mn-ea"/>
                          <a:cs typeface="+mn-cs"/>
                        </a:rPr>
                        <a:t>Kan der muligvis være andre forklaringer på de antagelser, der er anført til venstre?</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mn-lt"/>
                          <a:ea typeface="+mn-ea"/>
                          <a:cs typeface="+mn-cs"/>
                        </a:rPr>
                        <a:t>“Jeg hører det tydeligt. I modsætning til det er mine egne tanker helt tavse!”</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a-DK" sz="1600">
                          <a:latin typeface="+mn-lt"/>
                          <a:ea typeface="+mn-ea"/>
                          <a:cs typeface="+mn-cs"/>
                        </a:rPr>
                        <a:t>“Jeg har ingen kontrol over disse tanker. Når jeg prøver at modarbejde dem, bliver det værre. Det fortæller mig, at der er nogen, der virkelig vil have mig ned med nakken.”</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a-DK" sz="1600">
                          <a:latin typeface="+mn-lt"/>
                          <a:ea typeface="+mn-ea"/>
                          <a:cs typeface="+mn-cs"/>
                        </a:rPr>
                        <a:t>“Jeg ville aldrig selv tænke den slags onde tanker. Jeg kunne aldrig gøre nogen ondt. Men alligevel har jeg hele tiden disse aggressive tanker.”</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dirty="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At høre stemmer</a:t>
            </a:r>
            <a:br>
              <a:rPr lang="da-DK" altLang="de-DE" sz="3600">
                <a:solidFill>
                  <a:srgbClr val="004992"/>
                </a:solidFill>
                <a:latin typeface="+mn-lt"/>
                <a:ea typeface="+mn-ea"/>
                <a:cs typeface="+mn-cs"/>
              </a:rPr>
            </a:br>
            <a:r>
              <a:rPr lang="da-DK" altLang="de-DE">
                <a:solidFill>
                  <a:srgbClr val="004992"/>
                </a:solidFill>
                <a:latin typeface="+mn-lt"/>
                <a:ea typeface="+mn-ea"/>
                <a:cs typeface="+mn-cs"/>
              </a:rPr>
              <a:t>Egen tankevirksomhed eller fjernstyret?</a:t>
            </a:r>
            <a:br>
              <a:rPr lang="da-DK" altLang="de-DE" sz="3600">
                <a:solidFill>
                  <a:srgbClr val="004992"/>
                </a:solidFill>
                <a:latin typeface="+mn-lt"/>
                <a:ea typeface="+mn-ea"/>
                <a:cs typeface="+mn-cs"/>
              </a:rPr>
            </a:br>
            <a:r>
              <a:rPr lang="da-DK" altLang="de-DE">
                <a:solidFill>
                  <a:srgbClr val="004992"/>
                </a:solidFill>
                <a:latin typeface="+mn-lt"/>
                <a:ea typeface="+mn-ea"/>
                <a:cs typeface="+mn-cs"/>
              </a:rPr>
              <a:t>For og imod</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947545978"/>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mn-lt"/>
                          <a:ea typeface="+mn-ea"/>
                          <a:cs typeface="+mn-cs"/>
                        </a:rPr>
                        <a:t>Hvorfor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tror</a:t>
                      </a:r>
                      <a:r>
                        <a:rPr kumimoji="0" lang="en-US" sz="1800" b="0" i="0" u="none" strike="noStrike" cap="none" normalizeH="0" baseline="0" dirty="0">
                          <a:ln>
                            <a:noFill/>
                          </a:ln>
                          <a:solidFill>
                            <a:srgbClr val="000000"/>
                          </a:solidFill>
                          <a:effectLst/>
                          <a:latin typeface="+mn-lt"/>
                          <a:ea typeface="+mn-ea"/>
                          <a:cs typeface="+mn-cs"/>
                        </a:rPr>
                        <a:t> du, </a:t>
                      </a:r>
                      <a:r>
                        <a:rPr kumimoji="0" lang="en-US" sz="1800" b="0" i="0" u="none" strike="noStrike" cap="none" normalizeH="0" baseline="0" dirty="0" err="1">
                          <a:ln>
                            <a:noFill/>
                          </a:ln>
                          <a:solidFill>
                            <a:srgbClr val="000000"/>
                          </a:solidFill>
                          <a:effectLst/>
                          <a:latin typeface="+mn-lt"/>
                          <a:ea typeface="+mn-ea"/>
                          <a:cs typeface="+mn-cs"/>
                        </a:rPr>
                        <a:t>stemmerne</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kommer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udefra</a:t>
                      </a:r>
                      <a:r>
                        <a:rPr kumimoji="0" lang="en-US"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mn-lt"/>
                          <a:ea typeface="+mn-ea"/>
                          <a:cs typeface="+mn-cs"/>
                        </a:rPr>
                        <a:t>Kan der muligvis være andre forklaringer på de antagelser, der er anført til venstre?</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mn-lt"/>
                          <a:ea typeface="+mn-ea"/>
                          <a:cs typeface="+mn-cs"/>
                        </a:rPr>
                        <a:t>“Jeg hører det tydeligt. I modsætning til det er mine egne tanker helt tavse!”</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a:ln>
                            <a:noFill/>
                          </a:ln>
                          <a:solidFill>
                            <a:srgbClr val="333333"/>
                          </a:solidFill>
                          <a:effectLst/>
                          <a:latin typeface="+mn-lt"/>
                          <a:ea typeface="+mn-ea"/>
                          <a:cs typeface="+mn-cs"/>
                        </a:rPr>
                        <a:t>Ca. 15-20 % af normalbefolkningen hører sådanne stemmer fra tid til anden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a:ln>
                            <a:noFill/>
                          </a:ln>
                          <a:solidFill>
                            <a:srgbClr val="333333"/>
                          </a:solidFill>
                          <a:effectLst/>
                          <a:latin typeface="+mn-lt"/>
                          <a:ea typeface="+mn-ea"/>
                          <a:cs typeface="+mn-cs"/>
                        </a:rPr>
                        <a:t>Sommetider kan Intense tanker næsten høres (fængende musik, grublen, at høre en vens stemme, mens man læser en e-mail fra vedkommende)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a-DK" sz="1600">
                          <a:latin typeface="+mn-lt"/>
                          <a:ea typeface="+mn-ea"/>
                          <a:cs typeface="+mn-cs"/>
                        </a:rPr>
                        <a:t>“Jeg har ingen kontrol over disse tanker. Når jeg prøver at modarbejde dem, bliver det værre. Det fortæller mig, at der er nogen, der virkelig vil have mig ned med nakken.”</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a-DK" sz="1600">
                          <a:latin typeface="+mn-lt"/>
                          <a:ea typeface="+mn-ea"/>
                          <a:cs typeface="+mn-cs"/>
                        </a:rPr>
                        <a:t>“Jeg ville aldrig selv tænke den slags onde tanker. Jeg kunne aldrig gøre nogen ondt. Men alligevel har jeg hele tiden disse aggressive tanker.”</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364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At høre stemmer</a:t>
            </a:r>
            <a:br>
              <a:rPr lang="da-DK" altLang="de-DE" sz="3600">
                <a:solidFill>
                  <a:srgbClr val="004992"/>
                </a:solidFill>
                <a:latin typeface="+mn-lt"/>
                <a:ea typeface="+mn-ea"/>
                <a:cs typeface="+mn-cs"/>
              </a:rPr>
            </a:br>
            <a:r>
              <a:rPr lang="da-DK" altLang="de-DE">
                <a:solidFill>
                  <a:srgbClr val="004992"/>
                </a:solidFill>
                <a:latin typeface="+mn-lt"/>
                <a:ea typeface="+mn-ea"/>
                <a:cs typeface="+mn-cs"/>
              </a:rPr>
              <a:t>Egen tankevirksomhed eller fjernstyret?</a:t>
            </a:r>
            <a:br>
              <a:rPr lang="da-DK" altLang="de-DE" sz="3600">
                <a:solidFill>
                  <a:srgbClr val="004992"/>
                </a:solidFill>
                <a:latin typeface="+mn-lt"/>
                <a:ea typeface="+mn-ea"/>
                <a:cs typeface="+mn-cs"/>
              </a:rPr>
            </a:br>
            <a:r>
              <a:rPr lang="da-DK" altLang="de-DE">
                <a:solidFill>
                  <a:srgbClr val="004992"/>
                </a:solidFill>
                <a:latin typeface="+mn-lt"/>
                <a:ea typeface="+mn-ea"/>
                <a:cs typeface="+mn-cs"/>
              </a:rPr>
              <a:t>For og imod</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987645468"/>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mn-lt"/>
                          <a:ea typeface="+mn-ea"/>
                          <a:cs typeface="+mn-cs"/>
                        </a:rPr>
                        <a:t>Hvorfor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tror</a:t>
                      </a:r>
                      <a:r>
                        <a:rPr kumimoji="0" lang="en-US" sz="1800" b="0" i="0" u="none" strike="noStrike" cap="none" normalizeH="0" baseline="0" dirty="0">
                          <a:ln>
                            <a:noFill/>
                          </a:ln>
                          <a:solidFill>
                            <a:srgbClr val="000000"/>
                          </a:solidFill>
                          <a:effectLst/>
                          <a:latin typeface="+mn-lt"/>
                          <a:ea typeface="+mn-ea"/>
                          <a:cs typeface="+mn-cs"/>
                        </a:rPr>
                        <a:t> du, </a:t>
                      </a:r>
                      <a:r>
                        <a:rPr kumimoji="0" lang="en-US" sz="1800" b="0" i="0" u="none" strike="noStrike" cap="none" normalizeH="0" baseline="0" dirty="0" err="1">
                          <a:ln>
                            <a:noFill/>
                          </a:ln>
                          <a:solidFill>
                            <a:srgbClr val="000000"/>
                          </a:solidFill>
                          <a:effectLst/>
                          <a:latin typeface="+mn-lt"/>
                          <a:ea typeface="+mn-ea"/>
                          <a:cs typeface="+mn-cs"/>
                        </a:rPr>
                        <a:t>stemmerne</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kommer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udefra</a:t>
                      </a:r>
                      <a:r>
                        <a:rPr kumimoji="0" lang="en-US"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mn-lt"/>
                          <a:ea typeface="+mn-ea"/>
                          <a:cs typeface="+mn-cs"/>
                        </a:rPr>
                        <a:t>Kan der muligvis være andre forklaringer på de antagelser, der er anført til venstre?</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mn-lt"/>
                          <a:ea typeface="+mn-ea"/>
                          <a:cs typeface="+mn-cs"/>
                        </a:rPr>
                        <a:t>“Jeg hører det tydeligt. I modsætning til det er mine egne tanker helt tavse!”</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a:ln>
                            <a:noFill/>
                          </a:ln>
                          <a:solidFill>
                            <a:srgbClr val="333333"/>
                          </a:solidFill>
                          <a:effectLst/>
                          <a:latin typeface="+mn-lt"/>
                          <a:ea typeface="+mn-ea"/>
                          <a:cs typeface="+mn-cs"/>
                        </a:rPr>
                        <a:t>Ca. 15-20 % af normalbefolkningen hører sådanne stemmer fra tid til anden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a:ln>
                            <a:noFill/>
                          </a:ln>
                          <a:solidFill>
                            <a:srgbClr val="333333"/>
                          </a:solidFill>
                          <a:effectLst/>
                          <a:latin typeface="+mn-lt"/>
                          <a:ea typeface="+mn-ea"/>
                          <a:cs typeface="+mn-cs"/>
                        </a:rPr>
                        <a:t>Sommetider kan Intense tanker næsten høres (fængende musik, grublen, at høre en vens stemme, mens man læser en e-mail fra vedkommende)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a-DK" sz="1600">
                          <a:latin typeface="+mn-lt"/>
                          <a:ea typeface="+mn-ea"/>
                          <a:cs typeface="+mn-cs"/>
                        </a:rPr>
                        <a:t>“Jeg har ingen kontrol over disse tanker. Når jeg prøver at modarbejde dem, bliver det værre. Det fortæller mig, at der er nogen, der virkelig vil have mig ned med nakken.”</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Vores tanker lader sig ikke fuldstændigt kontrollere – var det tilfældet, ville vi ikke opleve hændelser som pludselig inspiration, geniale indfald eller grublen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Hvis vi forsøger at modarbejde sådanne tanker, bliver de automatisk forstærket.</a:t>
                      </a:r>
                      <a:br>
                        <a:rPr kumimoji="0" lang="da-DK" sz="1600" b="0" i="0" u="none" strike="noStrike" cap="none" normalizeH="0" baseline="0">
                          <a:ln>
                            <a:noFill/>
                          </a:ln>
                          <a:solidFill>
                            <a:srgbClr val="333333"/>
                          </a:solidFill>
                          <a:effectLst/>
                          <a:latin typeface="+mn-lt"/>
                          <a:ea typeface="+mn-ea"/>
                          <a:cs typeface="+mn-cs"/>
                        </a:rPr>
                      </a:br>
                      <a:r>
                        <a:rPr kumimoji="0" lang="da-DK" sz="1600" b="0" i="0"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da-DK" sz="1600" b="0" i="0" u="none" strike="noStrike" cap="none" normalizeH="0" baseline="0">
                          <a:ln>
                            <a:noFill/>
                          </a:ln>
                          <a:solidFill>
                            <a:srgbClr val="333333"/>
                          </a:solidFill>
                          <a:effectLst/>
                          <a:latin typeface="+mn-lt"/>
                          <a:ea typeface="+mn-ea"/>
                          <a:cs typeface="+mn-cs"/>
                          <a:sym typeface="Wingdings" panose="05000000000000000000" pitchFamily="2" charset="2"/>
                        </a:rPr>
                        <a:t> </a:t>
                      </a:r>
                      <a:r>
                        <a:rPr kumimoji="0" lang="da-DK" sz="1600" b="0" i="0" u="none" strike="noStrike" cap="none" normalizeH="0" baseline="0" dirty="0">
                          <a:ln>
                            <a:noFill/>
                          </a:ln>
                          <a:solidFill>
                            <a:srgbClr val="333333"/>
                          </a:solidFill>
                          <a:effectLst/>
                          <a:latin typeface="+mn-lt"/>
                          <a:ea typeface="+mn-ea"/>
                          <a:cs typeface="+mn-cs"/>
                        </a:rPr>
                        <a:t>Eksperiment: Prøv at undgå at tænke på tallet 8! - Det er umuligt. Det vil dukke op i dine tanker – stærkere end nogensinde.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a-DK" sz="1600">
                          <a:latin typeface="+mn-lt"/>
                          <a:ea typeface="+mn-ea"/>
                          <a:cs typeface="+mn-cs"/>
                        </a:rPr>
                        <a:t>“Jeg ville aldrig selv tænke den slags onde tanker. Jeg kunne aldrig gøre nogen ondt. Men alligevel har jeg hele tiden disse aggressive tanker.”</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da-DK"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1430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a-DK" altLang="de-DE" sz="3600">
                <a:solidFill>
                  <a:srgbClr val="004992"/>
                </a:solidFill>
                <a:latin typeface="+mn-lt"/>
                <a:ea typeface="+mn-ea"/>
                <a:cs typeface="+mn-cs"/>
              </a:rPr>
              <a:t>At høre stemmer</a:t>
            </a:r>
            <a:br>
              <a:rPr lang="da-DK" altLang="de-DE" sz="3600">
                <a:solidFill>
                  <a:srgbClr val="004992"/>
                </a:solidFill>
                <a:latin typeface="+mn-lt"/>
                <a:ea typeface="+mn-ea"/>
                <a:cs typeface="+mn-cs"/>
              </a:rPr>
            </a:br>
            <a:r>
              <a:rPr lang="da-DK" altLang="de-DE">
                <a:solidFill>
                  <a:srgbClr val="004992"/>
                </a:solidFill>
                <a:latin typeface="+mn-lt"/>
                <a:ea typeface="+mn-ea"/>
                <a:cs typeface="+mn-cs"/>
              </a:rPr>
              <a:t>Egen tankevirksomhed eller fjernstyret?</a:t>
            </a:r>
            <a:br>
              <a:rPr lang="da-DK" altLang="de-DE" sz="3600">
                <a:solidFill>
                  <a:srgbClr val="004992"/>
                </a:solidFill>
                <a:latin typeface="+mn-lt"/>
                <a:ea typeface="+mn-ea"/>
                <a:cs typeface="+mn-cs"/>
              </a:rPr>
            </a:br>
            <a:r>
              <a:rPr lang="da-DK" altLang="de-DE">
                <a:solidFill>
                  <a:srgbClr val="004992"/>
                </a:solidFill>
                <a:latin typeface="+mn-lt"/>
                <a:ea typeface="+mn-ea"/>
                <a:cs typeface="+mn-cs"/>
              </a:rPr>
              <a:t>For og imod</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728334795"/>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000000"/>
                          </a:solidFill>
                          <a:effectLst/>
                          <a:latin typeface="+mn-lt"/>
                          <a:ea typeface="+mn-ea"/>
                          <a:cs typeface="+mn-cs"/>
                        </a:rPr>
                        <a:t>Hvorfor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tror</a:t>
                      </a:r>
                      <a:r>
                        <a:rPr kumimoji="0" lang="en-US" sz="1800" b="0" i="0" u="none" strike="noStrike" cap="none" normalizeH="0" baseline="0" dirty="0">
                          <a:ln>
                            <a:noFill/>
                          </a:ln>
                          <a:solidFill>
                            <a:srgbClr val="000000"/>
                          </a:solidFill>
                          <a:effectLst/>
                          <a:latin typeface="+mn-lt"/>
                          <a:ea typeface="+mn-ea"/>
                          <a:cs typeface="+mn-cs"/>
                        </a:rPr>
                        <a:t> du, </a:t>
                      </a:r>
                      <a:r>
                        <a:rPr kumimoji="0" lang="en-US" sz="1800" b="0" i="0" u="none" strike="noStrike" cap="none" normalizeH="0" baseline="0" dirty="0" err="1">
                          <a:ln>
                            <a:noFill/>
                          </a:ln>
                          <a:solidFill>
                            <a:srgbClr val="000000"/>
                          </a:solidFill>
                          <a:effectLst/>
                          <a:latin typeface="+mn-lt"/>
                          <a:ea typeface="+mn-ea"/>
                          <a:cs typeface="+mn-cs"/>
                        </a:rPr>
                        <a:t>stemmerne</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kommer</a:t>
                      </a:r>
                      <a:r>
                        <a:rPr kumimoji="0" lang="en-US" sz="1800" b="0" i="0" u="none" strike="noStrike" cap="none" normalizeH="0" baseline="0" dirty="0">
                          <a:ln>
                            <a:noFill/>
                          </a:ln>
                          <a:solidFill>
                            <a:srgbClr val="000000"/>
                          </a:solidFill>
                          <a:effectLst/>
                          <a:latin typeface="+mn-lt"/>
                          <a:ea typeface="+mn-ea"/>
                          <a:cs typeface="+mn-cs"/>
                        </a:rPr>
                        <a:t> </a:t>
                      </a:r>
                      <a:r>
                        <a:rPr kumimoji="0" lang="en-US" sz="1800" b="0" i="0" u="none" strike="noStrike" cap="none" normalizeH="0" baseline="0" dirty="0" err="1">
                          <a:ln>
                            <a:noFill/>
                          </a:ln>
                          <a:solidFill>
                            <a:srgbClr val="000000"/>
                          </a:solidFill>
                          <a:effectLst/>
                          <a:latin typeface="+mn-lt"/>
                          <a:ea typeface="+mn-ea"/>
                          <a:cs typeface="+mn-cs"/>
                        </a:rPr>
                        <a:t>udefra</a:t>
                      </a:r>
                      <a:r>
                        <a:rPr kumimoji="0" lang="en-US" sz="1800" b="0" i="0" u="none" strike="noStrike" cap="none" normalizeH="0" baseline="0" dirty="0">
                          <a:ln>
                            <a:noFill/>
                          </a:ln>
                          <a:solidFill>
                            <a:srgbClr val="000000"/>
                          </a:solidFill>
                          <a:effectLst/>
                          <a:latin typeface="+mn-lt"/>
                          <a:ea typeface="+mn-ea"/>
                          <a:cs typeface="+mn-cs"/>
                        </a:rPr>
                        <a:t>?</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mn-lt"/>
                          <a:ea typeface="+mn-ea"/>
                          <a:cs typeface="+mn-cs"/>
                        </a:rPr>
                        <a:t>Kan der muligvis være andre forklaringer på de antagelser, der er anført til venstre?</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mn-lt"/>
                          <a:ea typeface="+mn-ea"/>
                          <a:cs typeface="+mn-cs"/>
                        </a:rPr>
                        <a:t>“Jeg hører det tydeligt. I modsætning til det er mine egne tanker helt tavse!”</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a:ln>
                            <a:noFill/>
                          </a:ln>
                          <a:solidFill>
                            <a:srgbClr val="333333"/>
                          </a:solidFill>
                          <a:effectLst/>
                          <a:latin typeface="+mn-lt"/>
                          <a:ea typeface="+mn-ea"/>
                          <a:cs typeface="+mn-cs"/>
                        </a:rPr>
                        <a:t>Ca. 15-20 % af normalbefolkningen hører sådanne stemmer fra tid til anden</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a:ln>
                            <a:noFill/>
                          </a:ln>
                          <a:solidFill>
                            <a:srgbClr val="333333"/>
                          </a:solidFill>
                          <a:effectLst/>
                          <a:latin typeface="+mn-lt"/>
                          <a:ea typeface="+mn-ea"/>
                          <a:cs typeface="+mn-cs"/>
                        </a:rPr>
                        <a:t>Sommetider kan Intense tanker næsten høres (fængende musik, grublen, at høre en vens stemme, mens man læser en e-mail fra vedkommende)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a-DK" sz="1600">
                          <a:latin typeface="+mn-lt"/>
                          <a:ea typeface="+mn-ea"/>
                          <a:cs typeface="+mn-cs"/>
                        </a:rPr>
                        <a:t>“Jeg har ingen kontrol over disse tanker. Når jeg prøver at modarbejde dem, bliver det værre. Det fortæller mig, at der er nogen, der virkelig vil have mig ned med nakken.”</a:t>
                      </a:r>
                      <a:endParaRPr kumimoji="0" lang="de-DE" sz="16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Vores tanker lader sig ikke fuldstændigt kontrollere – var det tilfældet, ville vi ikke opleve hændelser som pludselig inspiration, geniale indfald eller grublen </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Hvis vi forsøger at modarbejde sådanne tanker, bliver de automatisk forstærket.</a:t>
                      </a:r>
                      <a:br>
                        <a:rPr kumimoji="0" lang="da-DK" sz="1600" b="0" i="0" u="none" strike="noStrike" cap="none" normalizeH="0" baseline="0">
                          <a:ln>
                            <a:noFill/>
                          </a:ln>
                          <a:solidFill>
                            <a:srgbClr val="333333"/>
                          </a:solidFill>
                          <a:effectLst/>
                          <a:latin typeface="+mn-lt"/>
                          <a:ea typeface="+mn-ea"/>
                          <a:cs typeface="+mn-cs"/>
                        </a:rPr>
                      </a:br>
                      <a:r>
                        <a:rPr kumimoji="0" lang="da-DK" sz="1600" b="0" i="0" u="none" strike="noStrike" cap="none" normalizeH="0" baseline="0">
                          <a:ln>
                            <a:noFill/>
                          </a:ln>
                          <a:solidFill>
                            <a:srgbClr val="333333"/>
                          </a:solidFill>
                          <a:effectLst/>
                          <a:latin typeface="Times New Roman"/>
                          <a:ea typeface="+mn-ea"/>
                          <a:cs typeface="+mn-cs"/>
                          <a:sym typeface="Wingdings" panose="05000000000000000000" pitchFamily="2" charset="2"/>
                        </a:rPr>
                        <a:t>→</a:t>
                      </a:r>
                      <a:r>
                        <a:rPr kumimoji="0" lang="da-DK" sz="1600" b="0" i="0" u="none" strike="noStrike" cap="none" normalizeH="0" baseline="0">
                          <a:ln>
                            <a:noFill/>
                          </a:ln>
                          <a:solidFill>
                            <a:srgbClr val="333333"/>
                          </a:solidFill>
                          <a:effectLst/>
                          <a:latin typeface="+mn-lt"/>
                          <a:ea typeface="+mn-ea"/>
                          <a:cs typeface="+mn-cs"/>
                          <a:sym typeface="Wingdings" panose="05000000000000000000" pitchFamily="2" charset="2"/>
                        </a:rPr>
                        <a:t> </a:t>
                      </a:r>
                      <a:r>
                        <a:rPr kumimoji="0" lang="da-DK" sz="1600" b="0" i="0" u="none" strike="noStrike" cap="none" normalizeH="0" baseline="0" dirty="0">
                          <a:ln>
                            <a:noFill/>
                          </a:ln>
                          <a:solidFill>
                            <a:srgbClr val="333333"/>
                          </a:solidFill>
                          <a:effectLst/>
                          <a:latin typeface="+mn-lt"/>
                          <a:ea typeface="+mn-ea"/>
                          <a:cs typeface="+mn-cs"/>
                        </a:rPr>
                        <a:t>Eksperiment: Prøv at undgå at tænke på tallet 8! - Det er umuligt. Det vil dukke op i dine tanker – stærkere end nogensinde.</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da-DK" sz="1600">
                          <a:latin typeface="+mn-lt"/>
                          <a:ea typeface="+mn-ea"/>
                          <a:cs typeface="+mn-cs"/>
                        </a:rPr>
                        <a:t>“Jeg ville aldrig selv tænke den slags onde tanker. Jeg kunne aldrig gøre nogen ondt. Men alligevel har jeg hele tiden disse aggressive tanker.”</a:t>
                      </a:r>
                      <a:endParaRPr lang="en-US" sz="16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da-DK" sz="1600" b="0" i="0" u="none" strike="noStrike" cap="none" normalizeH="0" baseline="0" dirty="0">
                          <a:ln>
                            <a:noFill/>
                          </a:ln>
                          <a:solidFill>
                            <a:srgbClr val="333333"/>
                          </a:solidFill>
                          <a:effectLst/>
                          <a:latin typeface="+mn-lt"/>
                          <a:ea typeface="+mn-ea"/>
                          <a:cs typeface="+mn-cs"/>
                        </a:rPr>
                        <a:t>Vi har ofte tanker, der går imod vores sædvanlige tankemønster. Tanker kan ikke sidestilles med handling! 20 % af normalbefolkningen oplever forbigående tanker om at begå selvmord, men de gør det ikke. Selv når det gælder personer, vi elsker, kan vi sommetider opleve aggressioner (fx en mor over for et grædende barn).</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039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a:solidFill>
                  <a:srgbClr val="004992"/>
                </a:solidFill>
                <a:latin typeface="+mn-lt"/>
                <a:ea typeface="+mn-ea"/>
                <a:cs typeface="+mn-cs"/>
              </a:rPr>
              <a:t>At høre stemmer</a:t>
            </a:r>
            <a:br>
              <a:rPr lang="da-DK" sz="3600">
                <a:solidFill>
                  <a:srgbClr val="004992"/>
                </a:solidFill>
                <a:latin typeface="+mn-lt"/>
                <a:ea typeface="+mn-ea"/>
                <a:cs typeface="+mn-cs"/>
              </a:rPr>
            </a:br>
            <a:r>
              <a:rPr lang="da-DK">
                <a:solidFill>
                  <a:srgbClr val="004992"/>
                </a:solidFill>
                <a:latin typeface="+mn-lt"/>
                <a:ea typeface="+mn-ea"/>
                <a:cs typeface="+mn-cs"/>
              </a:rPr>
              <a:t>Egen tankevirksomhed eller fjernstyret?</a:t>
            </a:r>
            <a:br>
              <a:rPr lang="da-DK" sz="3600">
                <a:solidFill>
                  <a:srgbClr val="004992"/>
                </a:solidFill>
                <a:latin typeface="+mn-lt"/>
                <a:ea typeface="+mn-ea"/>
                <a:cs typeface="+mn-cs"/>
              </a:rPr>
            </a:br>
            <a:r>
              <a:rPr lang="da-DK">
                <a:solidFill>
                  <a:srgbClr val="004992"/>
                </a:solidFill>
                <a:latin typeface="+mn-lt"/>
                <a:ea typeface="+mn-ea"/>
                <a:cs typeface="+mn-cs"/>
              </a:rPr>
              <a:t>For og imod</a:t>
            </a:r>
            <a:endParaRPr lang="en-US">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377"/>
            <a:r>
              <a:rPr lang="da-DK" altLang="de-DE" sz="2400" dirty="0">
                <a:solidFill>
                  <a:srgbClr val="004992"/>
                </a:solidFill>
              </a:rPr>
              <a:t>Den forklaring, at fremmedartede tanker på en eller anden måde skulle være fjernstyrede, rejser mange flere spørgsmål, end den besvarer, fx:</a:t>
            </a:r>
          </a:p>
          <a:p>
            <a:pPr marL="342900" lvl="0" indent="-342900" defTabSz="914377">
              <a:buClr>
                <a:srgbClr val="333333"/>
              </a:buClr>
              <a:buFont typeface="WingDings"/>
              <a:buChar char=""/>
            </a:pPr>
            <a:r>
              <a:rPr lang="da-DK" altLang="de-DE" sz="2400" dirty="0">
                <a:solidFill>
                  <a:srgbClr val="333333"/>
                </a:solidFill>
              </a:rPr>
              <a:t>Er det teknisk muligt?</a:t>
            </a:r>
          </a:p>
          <a:p>
            <a:pPr marL="342900" lvl="0" indent="-342900" defTabSz="914377">
              <a:buClr>
                <a:srgbClr val="333333"/>
              </a:buClr>
              <a:buFont typeface="WingDings"/>
              <a:buChar char=""/>
            </a:pPr>
            <a:r>
              <a:rPr lang="da-DK" altLang="de-DE" sz="2400" dirty="0">
                <a:solidFill>
                  <a:srgbClr val="333333"/>
                </a:solidFill>
              </a:rPr>
              <a:t>Hvor og hvornår skulle tankerne være plantet?</a:t>
            </a:r>
          </a:p>
          <a:p>
            <a:pPr marL="342900" lvl="0" indent="-342900" defTabSz="914377">
              <a:buClr>
                <a:srgbClr val="333333"/>
              </a:buClr>
              <a:buFont typeface="WingDings"/>
              <a:buChar char=""/>
            </a:pPr>
            <a:r>
              <a:rPr lang="da-DK" altLang="de-DE" sz="2400" dirty="0">
                <a:solidFill>
                  <a:srgbClr val="333333"/>
                </a:solidFill>
              </a:rPr>
              <a:t>Hvem ville have interesse i at skade dig? Hvem ville have tid og penge til at gøre det?</a:t>
            </a:r>
          </a:p>
          <a:p>
            <a:pPr marL="342900" lvl="0" indent="-342900" defTabSz="914377">
              <a:buClr>
                <a:srgbClr val="333333"/>
              </a:buClr>
              <a:buFont typeface="WingDings"/>
              <a:buChar char=""/>
            </a:pPr>
            <a:r>
              <a:rPr lang="da-DK" altLang="de-DE" sz="2400" dirty="0">
                <a:solidFill>
                  <a:srgbClr val="333333"/>
                </a:solidFill>
              </a:rPr>
              <a:t>Hvem ville have interesse i at skade dig? Hvem ville have tid og penge til at gøre det?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En ven gav dig et lift hjem.</a:t>
            </a:r>
            <a:endParaRPr lang="de-DE" altLang="de-DE" sz="3600" dirty="0">
              <a:latin typeface="+mn-lt"/>
              <a:ea typeface="+mn-ea"/>
              <a:cs typeface="+mn-cs"/>
            </a:endParaRPr>
          </a:p>
        </p:txBody>
      </p:sp>
      <p:sp>
        <p:nvSpPr>
          <p:cNvPr id="86019" name="Rectangle 3"/>
          <p:cNvSpPr>
            <a:spLocks noGrp="1" noChangeArrowheads="1"/>
          </p:cNvSpPr>
          <p:nvPr>
            <p:ph idx="1"/>
          </p:nvPr>
        </p:nvSpPr>
        <p:spPr/>
        <p:txBody>
          <a:bodyPr>
            <a:noAutofit/>
          </a:bodyPr>
          <a:lstStyle/>
          <a:p>
            <a:pPr eaLnBrk="1" hangingPunct="1"/>
            <a:r>
              <a:rPr lang="da-DK" altLang="de-DE" sz="2400" dirty="0">
                <a:solidFill>
                  <a:srgbClr val="333333"/>
                </a:solidFill>
              </a:rPr>
              <a:t>Hvad fik din ven til at køre dig </a:t>
            </a:r>
            <a:r>
              <a:rPr lang="da-DK" altLang="de-DE" sz="2400">
                <a:solidFill>
                  <a:srgbClr val="333333"/>
                </a:solidFill>
              </a:rPr>
              <a:t>hjem</a:t>
            </a:r>
            <a:r>
              <a:rPr lang="de-DE" altLang="de-DE" sz="240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dirty="0">
                <a:latin typeface="+mn-lt"/>
                <a:ea typeface="+mn-ea"/>
                <a:cs typeface="+mn-cs"/>
              </a:rPr>
              <a:t>En ven udeblev fra et møde med dig.</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a:solidFill>
                  <a:srgbClr val="333333"/>
                </a:solidFill>
              </a:rPr>
              <a:t>Hvorfor dukkede din ven ikke op</a:t>
            </a:r>
            <a:r>
              <a:rPr lang="de-DE" altLang="de-DE" sz="2400" kern="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ven sendte dig ikke et postkort.</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a:solidFill>
                  <a:srgbClr val="333333"/>
                </a:solidFill>
              </a:rPr>
              <a:t>Hvad var årsagen til, at vennen ikke sendte dig et postkort?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Den samme bil har kørt bag dig i en halv time.</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a:solidFill>
                  <a:srgbClr val="333333"/>
                </a:solidFill>
              </a:rPr>
              <a:t>Hvorfor kører bilen lige bag ved dig</a:t>
            </a:r>
            <a:r>
              <a:rPr lang="de-DE" altLang="de-DE" sz="2400" kern="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3"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dirty="0">
                <a:latin typeface="+mn-lt"/>
                <a:ea typeface="+mn-ea"/>
                <a:cs typeface="+mn-cs"/>
              </a:rPr>
              <a:t>Den bus, du skulle med, kørte lige for næsen af dig.</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a:solidFill>
                  <a:srgbClr val="333333"/>
                </a:solidFill>
              </a:rPr>
              <a:t>Hvorfor kom du ikke med bussen</a:t>
            </a:r>
            <a:r>
              <a:rPr lang="de-DE" altLang="de-DE" sz="2400" kern="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61"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nabo inviterede dig på en drink.</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a:solidFill>
                  <a:srgbClr val="333333"/>
                </a:solidFill>
              </a:rPr>
              <a:t>Hvad fik din nabo til at invitere dig på en drink</a:t>
            </a:r>
            <a:r>
              <a:rPr lang="de-DE" altLang="de-DE" sz="2400" kern="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Der har længe stået en mand og læst avis lige foran din dør.</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a:solidFill>
                  <a:srgbClr val="333333"/>
                </a:solidFill>
              </a:rPr>
              <a:t>Hvorfor står manden og læser avis foran din dør</a:t>
            </a:r>
            <a:r>
              <a:rPr lang="de-DE" altLang="de-DE" sz="2400" kern="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ven synes, at du er unfair.</a:t>
            </a:r>
          </a:p>
        </p:txBody>
      </p:sp>
      <p:sp>
        <p:nvSpPr>
          <p:cNvPr id="4" name="Content Placeholder 3"/>
          <p:cNvSpPr>
            <a:spLocks noGrp="1"/>
          </p:cNvSpPr>
          <p:nvPr>
            <p:ph idx="1"/>
          </p:nvPr>
        </p:nvSpPr>
        <p:spPr/>
        <p:txBody>
          <a:bodyPr/>
          <a:lstStyle/>
          <a:p>
            <a:pPr lvl="0" defTabSz="914400" fontAlgn="base">
              <a:defRPr/>
            </a:pPr>
            <a:r>
              <a:rPr lang="da-DK" altLang="de-DE" sz="2400" kern="0" dirty="0">
                <a:solidFill>
                  <a:srgbClr val="333333"/>
                </a:solidFill>
              </a:rPr>
              <a:t>Hvad har fået din ven til at synes, at du er unfair</a:t>
            </a:r>
            <a:r>
              <a:rPr lang="de-DE" altLang="de-DE" sz="2400" kern="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altLang="de-DE" sz="3600">
                <a:latin typeface="+mn-lt"/>
                <a:ea typeface="+mn-ea"/>
                <a:cs typeface="+mn-cs"/>
              </a:rPr>
              <a:t>En ven synes, at du er klog.</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da-DK" altLang="de-DE" sz="2400" kern="0" dirty="0">
                <a:solidFill>
                  <a:srgbClr val="333333"/>
                </a:solidFill>
              </a:rPr>
              <a:t>Hvad har fået din ven til at mene det</a:t>
            </a:r>
            <a:r>
              <a:rPr lang="de-DE" altLang="de-DE" sz="2400" kern="0" dirty="0">
                <a:solidFill>
                  <a:srgbClr val="333333"/>
                </a:solidFill>
              </a:rPr>
              <a:t>?</a:t>
            </a:r>
          </a:p>
          <a:p>
            <a:pPr lvl="0" defTabSz="914400" fontAlgn="base"/>
            <a:r>
              <a:rPr lang="da-DK" altLang="de-DE" sz="2400" dirty="0">
                <a:solidFill>
                  <a:srgbClr val="333333"/>
                </a:solidFill>
              </a:rPr>
              <a:t>Hvad er den primære årsag til dette</a:t>
            </a:r>
            <a:r>
              <a:rPr lang="de-DE"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da-DK" altLang="de-DE" sz="2400">
                <a:solidFill>
                  <a:srgbClr val="004992"/>
                </a:solidFill>
                <a:latin typeface="Calibri Light"/>
              </a:rPr>
              <a:t>Dig selv? </a:t>
            </a:r>
          </a:p>
          <a:p>
            <a:pPr eaLnBrk="1" hangingPunct="1">
              <a:lnSpc>
                <a:spcPct val="105000"/>
              </a:lnSpc>
              <a:spcBef>
                <a:spcPts val="1999"/>
              </a:spcBef>
              <a:spcAft>
                <a:spcPts val="0"/>
              </a:spcAft>
              <a:buClrTx/>
              <a:buNone/>
            </a:pPr>
            <a:r>
              <a:rPr lang="da-DK" altLang="de-DE" sz="2400">
                <a:solidFill>
                  <a:srgbClr val="004992"/>
                </a:solidFill>
                <a:latin typeface="Calibri Light"/>
              </a:rPr>
              <a:t>En anden person eller andre?</a:t>
            </a:r>
          </a:p>
          <a:p>
            <a:pPr eaLnBrk="1" hangingPunct="1">
              <a:lnSpc>
                <a:spcPct val="105000"/>
              </a:lnSpc>
              <a:spcBef>
                <a:spcPts val="1999"/>
              </a:spcBef>
              <a:spcAft>
                <a:spcPts val="0"/>
              </a:spcAft>
              <a:buClrTx/>
              <a:buNone/>
            </a:pPr>
            <a:r>
              <a:rPr lang="da-DK" altLang="de-DE" sz="2400">
                <a:solidFill>
                  <a:srgbClr val="004992"/>
                </a:solidFill>
                <a:latin typeface="Calibri Light"/>
              </a:rPr>
              <a:t>Omstændigheder eller en tilfældighed?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r>
              <a:rPr lang="de-DE" altLang="de-DE" sz="2400" b="1"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faktorer, der kan have været medvirkende til udfaldet af en hændelse (dvs. dig selv/andre/omstændigheder</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r>
              <a:rPr lang="de-DE" altLang="de-DE" sz="2400" b="1"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faktorer, der kan have været medvirkende til udfaldet af en hændelse (dvs. dig selv/andre/omstændigheder</a:t>
            </a:r>
            <a:r>
              <a:rPr lang="en-US" altLang="de-DE" sz="2400" dirty="0">
                <a:solidFill>
                  <a:srgbClr val="333333"/>
                </a:solidFill>
              </a:rPr>
              <a:t>).</a:t>
            </a:r>
          </a:p>
          <a:p>
            <a:pPr marL="342900" lvl="0" indent="-342900" defTabSz="914400" fontAlgn="base">
              <a:buClr>
                <a:srgbClr val="000000"/>
              </a:buClr>
              <a:buFont typeface="WingDings"/>
              <a:buChar char=""/>
            </a:pPr>
            <a:r>
              <a:rPr lang="da-DK" altLang="de-DE" sz="2400" dirty="0">
                <a:solidFill>
                  <a:srgbClr val="333333"/>
                </a:solidFill>
              </a:rPr>
              <a:t>Vi bør forsøge at være så realistiske som muligt i vores dagligdag</a:t>
            </a:r>
            <a:r>
              <a:rPr lang="en-US" altLang="de-DE" sz="2400" dirty="0">
                <a:solidFill>
                  <a:srgbClr val="333333"/>
                </a:solidFill>
              </a:rPr>
              <a:t>:</a:t>
            </a:r>
            <a:br>
              <a:rPr lang="en-US" altLang="de-DE" sz="2400" dirty="0">
                <a:solidFill>
                  <a:srgbClr val="333333"/>
                </a:solidFill>
              </a:rPr>
            </a:br>
            <a:r>
              <a:rPr lang="da-DK" altLang="de-DE" sz="2400" dirty="0">
                <a:solidFill>
                  <a:srgbClr val="333333"/>
                </a:solidFill>
              </a:rPr>
              <a:t>Vi kan ikke retfærdiggøre </a:t>
            </a:r>
            <a:r>
              <a:rPr lang="da-DK" altLang="de-DE" sz="2400" i="1" dirty="0">
                <a:solidFill>
                  <a:srgbClr val="333333"/>
                </a:solidFill>
              </a:rPr>
              <a:t>altid</a:t>
            </a:r>
            <a:r>
              <a:rPr lang="da-DK" altLang="de-DE" sz="2400" dirty="0">
                <a:solidFill>
                  <a:srgbClr val="333333"/>
                </a:solidFill>
              </a:rPr>
              <a:t> at skyde skylden på andre, ligesom det heller ikke </a:t>
            </a:r>
            <a:r>
              <a:rPr lang="da-DK" altLang="de-DE" sz="2400" i="1" dirty="0">
                <a:solidFill>
                  <a:srgbClr val="333333"/>
                </a:solidFill>
              </a:rPr>
              <a:t>altid</a:t>
            </a:r>
            <a:r>
              <a:rPr lang="da-DK" altLang="de-DE" sz="2400" dirty="0">
                <a:solidFill>
                  <a:srgbClr val="333333"/>
                </a:solidFill>
              </a:rPr>
              <a:t> er vores skyld, hvis noget går </a:t>
            </a:r>
            <a:r>
              <a:rPr lang="da-DK" altLang="de-DE" sz="2400">
                <a:solidFill>
                  <a:srgbClr val="333333"/>
                </a:solidFill>
              </a:rPr>
              <a:t>galt</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12404126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400" b="1" dirty="0">
                <a:solidFill>
                  <a:srgbClr val="333333"/>
                </a:solidFill>
              </a:rPr>
              <a:t>Læringsmål</a:t>
            </a:r>
            <a:r>
              <a:rPr lang="de-DE" altLang="de-DE" sz="2400" b="1"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Overvej altid forskellige faktorer, der kan have været medvirkende til udfaldet af en hændelse (dvs. dig selv/andre/omstændigheder</a:t>
            </a:r>
            <a:r>
              <a:rPr lang="en-US" altLang="de-DE" sz="2400" dirty="0">
                <a:solidFill>
                  <a:srgbClr val="333333"/>
                </a:solidFill>
              </a:rPr>
              <a:t>).</a:t>
            </a:r>
          </a:p>
          <a:p>
            <a:pPr marL="342900" lvl="0" indent="-342900" defTabSz="914400" fontAlgn="base">
              <a:buClr>
                <a:srgbClr val="000000"/>
              </a:buClr>
              <a:buFont typeface="WingDings"/>
              <a:buChar char=""/>
            </a:pPr>
            <a:r>
              <a:rPr lang="da-DK" altLang="de-DE" sz="2400" dirty="0">
                <a:solidFill>
                  <a:srgbClr val="333333"/>
                </a:solidFill>
              </a:rPr>
              <a:t>Vi bør forsøge at være så realistiske som muligt i vores dagligdag</a:t>
            </a:r>
            <a:r>
              <a:rPr lang="en-US" altLang="de-DE" sz="2400" dirty="0">
                <a:solidFill>
                  <a:srgbClr val="333333"/>
                </a:solidFill>
              </a:rPr>
              <a:t>:</a:t>
            </a:r>
            <a:br>
              <a:rPr lang="en-US" altLang="de-DE" sz="2400" dirty="0">
                <a:solidFill>
                  <a:srgbClr val="333333"/>
                </a:solidFill>
              </a:rPr>
            </a:br>
            <a:r>
              <a:rPr lang="da-DK" altLang="de-DE" sz="2400" dirty="0">
                <a:solidFill>
                  <a:srgbClr val="333333"/>
                </a:solidFill>
              </a:rPr>
              <a:t>Vi kan ikke retfærdiggøre </a:t>
            </a:r>
            <a:r>
              <a:rPr lang="da-DK" altLang="de-DE" sz="2400" i="1" dirty="0">
                <a:solidFill>
                  <a:srgbClr val="333333"/>
                </a:solidFill>
              </a:rPr>
              <a:t>altid</a:t>
            </a:r>
            <a:r>
              <a:rPr lang="da-DK" altLang="de-DE" sz="2400" dirty="0">
                <a:solidFill>
                  <a:srgbClr val="333333"/>
                </a:solidFill>
              </a:rPr>
              <a:t> at skyde skylden på andre, ligesom det heller ikke </a:t>
            </a:r>
            <a:r>
              <a:rPr lang="da-DK" altLang="de-DE" sz="2400" i="1" dirty="0">
                <a:solidFill>
                  <a:srgbClr val="333333"/>
                </a:solidFill>
              </a:rPr>
              <a:t>altid</a:t>
            </a:r>
            <a:r>
              <a:rPr lang="da-DK" altLang="de-DE" sz="2400" dirty="0">
                <a:solidFill>
                  <a:srgbClr val="333333"/>
                </a:solidFill>
              </a:rPr>
              <a:t> er vores skyld, hvis noget går galt</a:t>
            </a:r>
            <a:r>
              <a:rPr lang="en-US" altLang="de-DE" sz="2400" dirty="0">
                <a:solidFill>
                  <a:srgbClr val="333333"/>
                </a:solidFill>
              </a:rPr>
              <a:t>.</a:t>
            </a:r>
            <a:endParaRPr lang="en-US" altLang="de-DE" sz="2400" dirty="0">
              <a:solidFill>
                <a:srgbClr val="004992"/>
              </a:solidFill>
            </a:endParaRPr>
          </a:p>
          <a:p>
            <a:pPr marL="342900" lvl="0" indent="-342900" defTabSz="914400" fontAlgn="base">
              <a:buClr>
                <a:srgbClr val="333333"/>
              </a:buClr>
              <a:buFont typeface="WingDings"/>
              <a:buChar char=""/>
            </a:pPr>
            <a:r>
              <a:rPr lang="da-DK" altLang="de-DE" sz="2400" dirty="0">
                <a:solidFill>
                  <a:srgbClr val="333333"/>
                </a:solidFill>
              </a:rPr>
              <a:t>I reglen vil der være mange faktorer, der bidrager til en hændelse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32539602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defRPr/>
            </a:pPr>
            <a:r>
              <a:rPr lang="da-DK" sz="2400" dirty="0">
                <a:solidFill>
                  <a:srgbClr val="333333"/>
                </a:solidFill>
              </a:rPr>
              <a:t>Mange mennesker, der lider af en psykose, er tilbøjelige til udelukkende at forklare </a:t>
            </a:r>
            <a:r>
              <a:rPr lang="da-DK" sz="2400" i="1" dirty="0">
                <a:solidFill>
                  <a:srgbClr val="333333"/>
                </a:solidFill>
              </a:rPr>
              <a:t>komplekse</a:t>
            </a:r>
            <a:r>
              <a:rPr lang="da-DK" sz="2400" dirty="0">
                <a:solidFill>
                  <a:srgbClr val="333333"/>
                </a:solidFill>
              </a:rPr>
              <a:t> hændelser med en enkelt årsag. I visse tilfælde tillægges andre mennesker skylden for en persons nederlag</a:t>
            </a:r>
            <a:r>
              <a:rPr lang="en-AU" altLang="de-DE" sz="2400" dirty="0">
                <a:solidFill>
                  <a:srgbClr val="333333"/>
                </a:solidFill>
              </a:rPr>
              <a:t>.</a:t>
            </a:r>
          </a:p>
          <a:p>
            <a:pPr lvl="0" defTabSz="914400" fontAlgn="base">
              <a:lnSpc>
                <a:spcPct val="100000"/>
              </a:lnSpc>
              <a:spcBef>
                <a:spcPts val="1200"/>
              </a:spcBef>
              <a:defRPr/>
            </a:pPr>
            <a:r>
              <a:rPr lang="da-DK" sz="2400" dirty="0">
                <a:solidFill>
                  <a:srgbClr val="004992"/>
                </a:solidFill>
              </a:rPr>
              <a:t>Eksempel</a:t>
            </a:r>
            <a:r>
              <a:rPr lang="da-DK" sz="2400" spc="-15" dirty="0">
                <a:solidFill>
                  <a:srgbClr val="004992"/>
                </a:solidFill>
              </a:rPr>
              <a:t> </a:t>
            </a:r>
            <a:r>
              <a:rPr lang="da-DK" sz="2400" dirty="0">
                <a:solidFill>
                  <a:srgbClr val="004992"/>
                </a:solidFill>
              </a:rPr>
              <a:t>I</a:t>
            </a:r>
            <a:r>
              <a:rPr lang="en-AU" altLang="de-DE" sz="2400" dirty="0">
                <a:solidFill>
                  <a:srgbClr val="004992"/>
                </a:solidFill>
              </a:rPr>
              <a:t>: </a:t>
            </a:r>
            <a:r>
              <a:rPr lang="da-DK" sz="2400" dirty="0">
                <a:solidFill>
                  <a:srgbClr val="333333"/>
                </a:solidFill>
              </a:rPr>
              <a:t>Edward modtager et opkald på telefonen. En mekanisk stemme udspørger ham om hans forbrugsvaner</a:t>
            </a:r>
            <a:r>
              <a:rPr lang="en-AU" altLang="de-DE" sz="2400" dirty="0">
                <a:solidFill>
                  <a:srgbClr val="333333"/>
                </a:solidFill>
              </a:rPr>
              <a:t>.</a:t>
            </a:r>
          </a:p>
          <a:p>
            <a:pPr lvl="0" defTabSz="914400" fontAlgn="base">
              <a:lnSpc>
                <a:spcPct val="100000"/>
              </a:lnSpc>
              <a:spcBef>
                <a:spcPts val="1200"/>
              </a:spcBef>
              <a:defRPr/>
            </a:pPr>
            <a:r>
              <a:rPr lang="da-DK" sz="2400" dirty="0">
                <a:solidFill>
                  <a:srgbClr val="004992"/>
                </a:solidFill>
              </a:rPr>
              <a:t>Egen opfattelse</a:t>
            </a:r>
            <a:r>
              <a:rPr lang="en-AU" altLang="de-DE" sz="2400" dirty="0">
                <a:solidFill>
                  <a:srgbClr val="004992"/>
                </a:solidFill>
              </a:rPr>
              <a:t>: </a:t>
            </a:r>
            <a:r>
              <a:rPr lang="da-DK" sz="2400" dirty="0">
                <a:solidFill>
                  <a:srgbClr val="333333"/>
                </a:solidFill>
              </a:rPr>
              <a:t>Hans udlejer udspioner ham for at få ham ud af lejligheden</a:t>
            </a:r>
            <a:r>
              <a:rPr lang="en-AU" altLang="de-DE" sz="2400" dirty="0">
                <a:solidFill>
                  <a:srgbClr val="333333"/>
                </a:solidFill>
              </a:rPr>
              <a:t>.</a:t>
            </a:r>
          </a:p>
          <a:p>
            <a:pPr lvl="0" defTabSz="914400" fontAlgn="base">
              <a:lnSpc>
                <a:spcPct val="100000"/>
              </a:lnSpc>
              <a:spcBef>
                <a:spcPts val="1200"/>
              </a:spcBef>
              <a:defRPr/>
            </a:pPr>
            <a:r>
              <a:rPr lang="da-DK" sz="2400" dirty="0">
                <a:solidFill>
                  <a:srgbClr val="004992"/>
                </a:solidFill>
              </a:rPr>
              <a:t>A</a:t>
            </a:r>
            <a:r>
              <a:rPr lang="da-DK" sz="2400" spc="-10" dirty="0">
                <a:solidFill>
                  <a:srgbClr val="004992"/>
                </a:solidFill>
              </a:rPr>
              <a:t>l</a:t>
            </a:r>
            <a:r>
              <a:rPr lang="da-DK" sz="2400" dirty="0">
                <a:solidFill>
                  <a:srgbClr val="004992"/>
                </a:solidFill>
              </a:rPr>
              <a:t>te</a:t>
            </a:r>
            <a:r>
              <a:rPr lang="da-DK" sz="2400" spc="-5" dirty="0">
                <a:solidFill>
                  <a:srgbClr val="004992"/>
                </a:solidFill>
              </a:rPr>
              <a:t>r</a:t>
            </a:r>
            <a:r>
              <a:rPr lang="da-DK" sz="2400" dirty="0">
                <a:solidFill>
                  <a:srgbClr val="004992"/>
                </a:solidFill>
              </a:rPr>
              <a:t>nat</a:t>
            </a:r>
            <a:r>
              <a:rPr lang="da-DK" sz="2400" spc="-10" dirty="0">
                <a:solidFill>
                  <a:srgbClr val="004992"/>
                </a:solidFill>
              </a:rPr>
              <a:t>iv</a:t>
            </a:r>
            <a:r>
              <a:rPr lang="da-DK" sz="2400" spc="-40" dirty="0">
                <a:solidFill>
                  <a:srgbClr val="004992"/>
                </a:solidFill>
              </a:rPr>
              <a:t> </a:t>
            </a:r>
            <a:r>
              <a:rPr lang="da-DK" sz="2400" spc="-5" dirty="0">
                <a:solidFill>
                  <a:srgbClr val="004992"/>
                </a:solidFill>
              </a:rPr>
              <a:t>forklaring</a:t>
            </a:r>
            <a:r>
              <a:rPr lang="en-AU" altLang="de-DE" sz="2400" dirty="0">
                <a:solidFill>
                  <a:srgbClr val="004992"/>
                </a:solidFill>
              </a:rPr>
              <a:t>: </a:t>
            </a:r>
            <a:r>
              <a:rPr lang="da-DK" sz="2400" dirty="0">
                <a:solidFill>
                  <a:srgbClr val="333333"/>
                </a:solidFill>
              </a:rPr>
              <a:t>Opkaldet kom fra et analysefirma, der tilfældigt har udvalgt ham. Edward har aldrig været i konflikt med sin udlejer. Hans opfattelse af, at udlejeren forsøger at fjerne ham fra lejligheden, er ubegrundet, for Edward er et ganske almindelig menneske, der altid betaler sin husleje til tiden</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defRPr/>
            </a:pPr>
            <a:r>
              <a:rPr lang="da-DK" sz="2400" dirty="0">
                <a:solidFill>
                  <a:srgbClr val="333333"/>
                </a:solidFill>
              </a:rPr>
              <a:t>Det sker, at andre mennesker har et </a:t>
            </a:r>
            <a:r>
              <a:rPr lang="da-DK" sz="2400" i="1" dirty="0">
                <a:solidFill>
                  <a:srgbClr val="333333"/>
                </a:solidFill>
              </a:rPr>
              <a:t>delvist</a:t>
            </a:r>
            <a:r>
              <a:rPr lang="da-DK" sz="2400" dirty="0">
                <a:solidFill>
                  <a:srgbClr val="333333"/>
                </a:solidFill>
              </a:rPr>
              <a:t> ansvar, men det er nødvendigt også at anerkende andre vigtige faktorer</a:t>
            </a:r>
            <a:r>
              <a:rPr lang="en-AU" altLang="de-DE" sz="2400" dirty="0">
                <a:solidFill>
                  <a:srgbClr val="333333"/>
                </a:solidFill>
              </a:rPr>
              <a:t>.</a:t>
            </a:r>
          </a:p>
          <a:p>
            <a:pPr lvl="0" defTabSz="914400" fontAlgn="base">
              <a:defRPr/>
            </a:pPr>
            <a:r>
              <a:rPr lang="da-DK" sz="2400" dirty="0">
                <a:solidFill>
                  <a:srgbClr val="004992"/>
                </a:solidFill>
              </a:rPr>
              <a:t>Eksempel I</a:t>
            </a:r>
            <a:r>
              <a:rPr lang="da-DK" sz="2400" spc="-10" dirty="0">
                <a:solidFill>
                  <a:srgbClr val="004992"/>
                </a:solidFill>
              </a:rPr>
              <a:t>I</a:t>
            </a:r>
            <a:r>
              <a:rPr lang="en-AU" altLang="de-DE" sz="2400" dirty="0">
                <a:solidFill>
                  <a:srgbClr val="004992"/>
                </a:solidFill>
              </a:rPr>
              <a:t>: </a:t>
            </a:r>
            <a:r>
              <a:rPr lang="da-DK" sz="2400" dirty="0">
                <a:solidFill>
                  <a:srgbClr val="333333"/>
                </a:solidFill>
              </a:rPr>
              <a:t>Anna</a:t>
            </a:r>
            <a:r>
              <a:rPr lang="da-DK" sz="2400" spc="-20" dirty="0">
                <a:solidFill>
                  <a:srgbClr val="333333"/>
                </a:solidFill>
              </a:rPr>
              <a:t> </a:t>
            </a:r>
            <a:r>
              <a:rPr lang="da-DK" sz="2400" dirty="0">
                <a:solidFill>
                  <a:srgbClr val="333333"/>
                </a:solidFill>
              </a:rPr>
              <a:t>får et psykotisk tilbagefald</a:t>
            </a:r>
            <a:r>
              <a:rPr lang="en-AU" altLang="de-DE" sz="2400" dirty="0">
                <a:solidFill>
                  <a:srgbClr val="333333"/>
                </a:solidFill>
              </a:rPr>
              <a:t>!</a:t>
            </a:r>
          </a:p>
          <a:p>
            <a:pPr lvl="0" defTabSz="914400" fontAlgn="base">
              <a:defRPr/>
            </a:pPr>
            <a:r>
              <a:rPr lang="da-DK" sz="2400" spc="-10" dirty="0">
                <a:solidFill>
                  <a:srgbClr val="004992"/>
                </a:solidFill>
              </a:rPr>
              <a:t>Egen opfattelse</a:t>
            </a:r>
            <a:r>
              <a:rPr lang="en-AU" altLang="de-DE" sz="2400" dirty="0">
                <a:solidFill>
                  <a:srgbClr val="004992"/>
                </a:solidFill>
              </a:rPr>
              <a:t>: </a:t>
            </a:r>
            <a:r>
              <a:rPr lang="da-DK" sz="2400" dirty="0">
                <a:solidFill>
                  <a:srgbClr val="333333"/>
                </a:solidFill>
              </a:rPr>
              <a:t>Tilbagefaldet er fremkaldt af erindringer, der dukkede op igen, da hun tilfældigt mødte sin eksmand på gaden. Der var en del skænderier i deres ægteskab</a:t>
            </a:r>
            <a:r>
              <a:rPr lang="en-GB" altLang="de-DE" sz="2400" dirty="0">
                <a:solidFill>
                  <a:srgbClr val="333333"/>
                </a:solidFill>
              </a:rPr>
              <a:t>.</a:t>
            </a:r>
            <a:endParaRPr lang="de-DE" altLang="de-DE" sz="2400" dirty="0">
              <a:solidFill>
                <a:srgbClr val="333333"/>
              </a:solidFill>
            </a:endParaRPr>
          </a:p>
          <a:p>
            <a:pPr lvl="0" defTabSz="914400" fontAlgn="base">
              <a:defRPr/>
            </a:pPr>
            <a:r>
              <a:rPr lang="da-DK" sz="2400" dirty="0">
                <a:solidFill>
                  <a:srgbClr val="004992"/>
                </a:solidFill>
              </a:rPr>
              <a:t>Øvrige</a:t>
            </a:r>
            <a:r>
              <a:rPr lang="da-DK" sz="2400" spc="-10" dirty="0">
                <a:solidFill>
                  <a:srgbClr val="004992"/>
                </a:solidFill>
              </a:rPr>
              <a:t> </a:t>
            </a:r>
            <a:r>
              <a:rPr lang="da-DK" sz="2400" dirty="0">
                <a:solidFill>
                  <a:srgbClr val="004992"/>
                </a:solidFill>
              </a:rPr>
              <a:t>faktorer</a:t>
            </a:r>
            <a:r>
              <a:rPr lang="en-AU" altLang="de-DE" sz="2400" dirty="0">
                <a:solidFill>
                  <a:srgbClr val="004992"/>
                </a:solidFill>
              </a:rPr>
              <a:t>: </a:t>
            </a:r>
            <a:r>
              <a:rPr lang="da-DK" sz="2400" dirty="0">
                <a:solidFill>
                  <a:srgbClr val="333333"/>
                </a:solidFill>
              </a:rPr>
              <a:t>ette kunne være en mulig forklaring; men der er yderligere faktorer: Anna tager ikke længere sin medicin.</a:t>
            </a:r>
            <a:r>
              <a:rPr lang="da-DK" sz="2400" spc="-55" dirty="0">
                <a:solidFill>
                  <a:srgbClr val="333333"/>
                </a:solidFill>
              </a:rPr>
              <a:t> </a:t>
            </a:r>
            <a:r>
              <a:rPr lang="da-DK" sz="2400" dirty="0">
                <a:solidFill>
                  <a:srgbClr val="333333"/>
                </a:solidFill>
              </a:rPr>
              <a:t>Hun har haft problemer på arbejdet og er bange </a:t>
            </a:r>
            <a:r>
              <a:rPr lang="da-DK" sz="2400" spc="-5" dirty="0">
                <a:solidFill>
                  <a:srgbClr val="333333"/>
                </a:solidFill>
              </a:rPr>
              <a:t>for at miste sit</a:t>
            </a:r>
            <a:r>
              <a:rPr lang="da-DK" sz="2400" spc="-10" dirty="0">
                <a:solidFill>
                  <a:srgbClr val="333333"/>
                </a:solidFill>
              </a:rPr>
              <a:t> </a:t>
            </a:r>
            <a:r>
              <a:rPr lang="da-DK" sz="2400" dirty="0">
                <a:solidFill>
                  <a:srgbClr val="333333"/>
                </a:solidFill>
              </a:rPr>
              <a:t>j</a:t>
            </a:r>
            <a:r>
              <a:rPr lang="da-DK" sz="2400" spc="5" dirty="0">
                <a:solidFill>
                  <a:srgbClr val="333333"/>
                </a:solidFill>
              </a:rPr>
              <a:t>o</a:t>
            </a:r>
            <a:r>
              <a:rPr lang="da-DK" sz="2400" spc="-10" dirty="0">
                <a:solidFill>
                  <a:srgbClr val="333333"/>
                </a:solidFill>
              </a:rPr>
              <a:t>b</a:t>
            </a:r>
            <a:r>
              <a:rPr lang="en-GB"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4134803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620728529"/>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mn-lt"/>
                          <a:ea typeface="+mn-ea"/>
                          <a:cs typeface="+mn-cs"/>
                        </a:rPr>
                        <a:t>Vic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Doctor greating patient [sic]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a:solidFill>
                            <a:srgbClr val="333333"/>
                          </a:solidFill>
                          <a:latin typeface="+mn-lt"/>
                          <a:ea typeface="+mn-ea"/>
                          <a:cs typeface="+mn-cs"/>
                        </a:rPr>
                        <a:t>A doctor is shaking a patient’s hand/Ein Arzt schüttelt einem Patienten die Hand </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mn-lt"/>
                          <a:ea typeface="+mn-ea"/>
                          <a:cs typeface="+mn-cs"/>
                        </a:rPr>
                        <a:t>Benny-Kristin Fischer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 - -</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 - -</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a:solidFill>
                            <a:srgbClr val="333333"/>
                          </a:solidFill>
                          <a:latin typeface="+mn-lt"/>
                          <a:ea typeface="+mn-ea"/>
                          <a:cs typeface="+mn-cs"/>
                        </a:rPr>
                        <a:t>Produced for the MCT/Anfertigung für das MKT; © Arbeitsgruppe Neuropsychologie</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Various motives: pupil, ice hockey player/ Verschiedene Motive: Schüler, Eishockeyspieler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mn-lt"/>
                          <a:ea typeface="+mn-ea"/>
                          <a:cs typeface="+mn-cs"/>
                        </a:rPr>
                        <a:t>Bdunnette</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DSCF0486</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a:solidFill>
                            <a:srgbClr val="333333"/>
                          </a:solidFill>
                          <a:latin typeface="+mn-lt"/>
                          <a:ea typeface="+mn-ea"/>
                          <a:cs typeface="+mn-cs"/>
                        </a:rPr>
                        <a:t>A friend is talking behind your back (wispering)/Freundin hat hinter Ihrem Rücken geredet (flüstern)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a:solidFill>
                            <a:srgbClr val="333333"/>
                          </a:solidFill>
                          <a:latin typeface="+mn-lt"/>
                          <a:ea typeface="+mn-ea"/>
                          <a:cs typeface="+mn-cs"/>
                        </a:rPr>
                        <a:t>rileyroxx</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Job Interview #2</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a:solidFill>
                            <a:srgbClr val="333333"/>
                          </a:solidFill>
                          <a:latin typeface="+mn-lt"/>
                          <a:ea typeface="+mn-ea"/>
                          <a:cs typeface="+mn-cs"/>
                        </a:rPr>
                        <a:t>You are invited for a job interview (man dressed in grey shirt + tie)/Vorstellungsgespräch (Mann in schwarzem Hemd u. Krawatte)</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a:solidFill>
                            <a:srgbClr val="333333"/>
                          </a:solidFill>
                          <a:latin typeface="+mn-lt"/>
                          <a:ea typeface="+mn-ea"/>
                          <a:cs typeface="+mn-cs"/>
                        </a:rPr>
                        <a:t>bre pettis</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spc="-5">
                          <a:solidFill>
                            <a:srgbClr val="333333"/>
                          </a:solidFill>
                          <a:latin typeface="+mn-lt"/>
                          <a:ea typeface="+mn-ea"/>
                          <a:cs typeface="+mn-cs"/>
                        </a:rPr>
                        <a:t>This is what the webcam sees through a peephole </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a:solidFill>
                            <a:srgbClr val="333333"/>
                          </a:solidFill>
                          <a:latin typeface="+mn-lt"/>
                          <a:ea typeface="+mn-ea"/>
                          <a:cs typeface="+mn-cs"/>
                        </a:rPr>
                        <a:t>A friend is unpleasantly surprised by your spontaneous visit (man in a spyhole)/Eine Freundin ist von ihrem Besuch unangenehm überrascht (Mann im Spion)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a:solidFill>
                            <a:srgbClr val="333333"/>
                          </a:solidFill>
                          <a:latin typeface="+mn-lt"/>
                          <a:ea typeface="+mn-ea"/>
                          <a:cs typeface="+mn-cs"/>
                        </a:rPr>
                        <a:t>yanec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laughter workshop</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a:solidFill>
                            <a:srgbClr val="333333"/>
                          </a:solidFill>
                          <a:latin typeface="+mn-lt"/>
                          <a:ea typeface="+mn-ea"/>
                          <a:cs typeface="+mn-cs"/>
                        </a:rPr>
                        <a:t>Other people laugh while you are talking (celebration)/Andere fangen an zu lachen, während Sie reden (Feier)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a:solidFill>
                            <a:srgbClr val="333333"/>
                          </a:solidFill>
                          <a:latin typeface="+mn-lt"/>
                          <a:ea typeface="+mn-ea"/>
                          <a:cs typeface="+mn-cs"/>
                        </a:rPr>
                        <a:t>Heidi Wittwer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mn-lt"/>
                          <a:ea typeface="+mn-ea"/>
                          <a:cs typeface="+mn-cs"/>
                        </a:rPr>
                        <a:t>fotocommunity</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schreiende Hand</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spc="-5">
                          <a:solidFill>
                            <a:srgbClr val="333333"/>
                          </a:solidFill>
                          <a:latin typeface="+mn-lt"/>
                          <a:ea typeface="+mn-ea"/>
                          <a:cs typeface="+mn-cs"/>
                        </a:rPr>
                        <a:t>PP</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Screaming hand/Schreiende Hand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spc="-5">
                          <a:solidFill>
                            <a:srgbClr val="333333"/>
                          </a:solidFill>
                          <a:latin typeface="+mn-lt"/>
                          <a:ea typeface="+mn-ea"/>
                          <a:cs typeface="+mn-cs"/>
                        </a:rPr>
                        <a:t>zen</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zen driving home - day 14</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a:solidFill>
                            <a:srgbClr val="333333"/>
                          </a:solidFill>
                          <a:latin typeface="+mn-lt"/>
                          <a:ea typeface="+mn-ea"/>
                          <a:cs typeface="+mn-cs"/>
                        </a:rPr>
                        <a:t>A friend gives you a lift home (man in the car)/ </a:t>
                      </a:r>
                    </a:p>
                    <a:p>
                      <a:pPr marL="92075" marR="100965">
                        <a:lnSpc>
                          <a:spcPct val="100000"/>
                        </a:lnSpc>
                        <a:spcBef>
                          <a:spcPts val="360"/>
                        </a:spcBef>
                      </a:pPr>
                      <a:r>
                        <a:rPr lang="de-DE" sz="1000">
                          <a:solidFill>
                            <a:srgbClr val="333333"/>
                          </a:solidFill>
                          <a:latin typeface="+mn-lt"/>
                          <a:ea typeface="+mn-ea"/>
                          <a:cs typeface="+mn-cs"/>
                        </a:rPr>
                        <a:t>Ein Freund hat sie nach Hause gefahren (Mann im Auto)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a:solidFill>
                            <a:srgbClr val="333333"/>
                          </a:solidFill>
                          <a:latin typeface="+mn-lt"/>
                          <a:ea typeface="+mn-ea"/>
                          <a:cs typeface="+mn-cs"/>
                        </a:rPr>
                        <a:t>Jswieringa</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Quarter Past three</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a:solidFill>
                            <a:srgbClr val="333333"/>
                          </a:solidFill>
                          <a:latin typeface="+mn-lt"/>
                          <a:ea typeface="+mn-ea"/>
                          <a:cs typeface="+mn-cs"/>
                        </a:rPr>
                        <a:t>A friend did not show up for a meeting with you (clock)/Ein Freund versetzt sie (Wanduhr)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a:solidFill>
                            <a:srgbClr val="333333"/>
                          </a:solidFill>
                          <a:latin typeface="+mn-lt"/>
                          <a:ea typeface="+mn-ea"/>
                          <a:cs typeface="+mn-cs"/>
                        </a:rPr>
                        <a:t>Rocketjim54</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mail box</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mn-lt"/>
                          <a:ea typeface="+mn-ea"/>
                          <a:cs typeface="+mn-cs"/>
                        </a:rPr>
                        <a:t>Postcard (mailbox)/</a:t>
                      </a:r>
                      <a:r>
                        <a:rPr lang="en-US" sz="1000" dirty="0" err="1">
                          <a:solidFill>
                            <a:srgbClr val="333333"/>
                          </a:solidFill>
                          <a:latin typeface="+mn-lt"/>
                          <a:ea typeface="+mn-ea"/>
                          <a:cs typeface="+mn-cs"/>
                        </a:rPr>
                        <a:t>Postkarte</a:t>
                      </a:r>
                      <a:r>
                        <a:rPr lang="en-US" sz="1000" dirty="0">
                          <a:solidFill>
                            <a:srgbClr val="333333"/>
                          </a:solidFill>
                          <a:latin typeface="+mn-lt"/>
                          <a:ea typeface="+mn-ea"/>
                          <a:cs typeface="+mn-cs"/>
                        </a:rPr>
                        <a:t> (</a:t>
                      </a:r>
                      <a:r>
                        <a:rPr lang="en-US" sz="1000" dirty="0" err="1">
                          <a:solidFill>
                            <a:srgbClr val="333333"/>
                          </a:solidFill>
                          <a:latin typeface="+mn-lt"/>
                          <a:ea typeface="+mn-ea"/>
                          <a:cs typeface="+mn-cs"/>
                        </a:rPr>
                        <a:t>Briefkasten</a:t>
                      </a:r>
                      <a:r>
                        <a:rPr lang="en-US" sz="1000" dirty="0">
                          <a:solidFill>
                            <a:srgbClr val="333333"/>
                          </a:solidFill>
                          <a:latin typeface="+mn-lt"/>
                          <a:ea typeface="+mn-ea"/>
                          <a:cs typeface="+mn-cs"/>
                        </a:rPr>
                        <a:t>)</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a-DK">
                <a:latin typeface="+mn-lt"/>
                <a:cs typeface="+mn-cs"/>
              </a:rPr>
              <a:t>Træningsmodul 1 – At tilskrive skyld og ære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680637655"/>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mn-lt"/>
                          <a:ea typeface="+mn-ea"/>
                          <a:cs typeface="+mn-cs"/>
                        </a:rPr>
                        <a:t>trekguy</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rear view side mirror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a:solidFill>
                            <a:srgbClr val="333333"/>
                          </a:solidFill>
                          <a:latin typeface="+mn-lt"/>
                          <a:ea typeface="+mn-ea"/>
                          <a:cs typeface="+mn-cs"/>
                        </a:rPr>
                        <a:t>A car has been driving behind you for some time (rearview mirror of the car)/Ein Wagen fährt längere Zeit hinter ihnen her (Rückspiegel e. Autos)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mn-lt"/>
                          <a:ea typeface="+mn-ea"/>
                          <a:cs typeface="+mn-cs"/>
                        </a:rPr>
                        <a:t>The Jamoker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Missed The Bus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Bus passing by/Der Bus fährt weg</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mn-lt"/>
                          <a:ea typeface="+mn-ea"/>
                          <a:cs typeface="+mn-cs"/>
                        </a:rPr>
                        <a:t>*MarS</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mn-lt"/>
                          <a:ea typeface="+mn-ea"/>
                          <a:cs typeface="+mn-cs"/>
                        </a:rPr>
                        <a:t>wine II</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a:solidFill>
                            <a:srgbClr val="333333"/>
                          </a:solidFill>
                          <a:latin typeface="+mn-lt"/>
                          <a:ea typeface="+mn-ea"/>
                          <a:cs typeface="+mn-cs"/>
                        </a:rPr>
                        <a:t>A neighbour invited you for a drink (Glass of white wine)/Nachbar hat sie auf ein Gläschen eingeladen (Glas m. Weiswein)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spc="-5">
                          <a:solidFill>
                            <a:srgbClr val="333333"/>
                          </a:solidFill>
                          <a:latin typeface="+mn-lt"/>
                          <a:ea typeface="+mn-ea"/>
                          <a:cs typeface="+mn-cs"/>
                        </a:rPr>
                        <a:t>heater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Commute (reading gang signs)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Reading the newspaper/Zeitungsleser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spc="-5">
                          <a:solidFill>
                            <a:srgbClr val="333333"/>
                          </a:solidFill>
                          <a:latin typeface="+mn-lt"/>
                          <a:ea typeface="+mn-ea"/>
                          <a:cs typeface="+mn-cs"/>
                        </a:rPr>
                        <a:t>Katrin Ze.</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spc="-5">
                          <a:solidFill>
                            <a:srgbClr val="333333"/>
                          </a:solidFill>
                          <a:latin typeface="+mn-lt"/>
                          <a:ea typeface="+mn-ea"/>
                          <a:cs typeface="+mn-cs"/>
                        </a:rPr>
                        <a:t>fotocommunity</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mn-lt"/>
                          <a:ea typeface="+mn-ea"/>
                          <a:cs typeface="+mn-cs"/>
                        </a:rPr>
                        <a:t>enttäuscht</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a:solidFill>
                            <a:srgbClr val="333333"/>
                          </a:solidFill>
                          <a:latin typeface="+mn-lt"/>
                          <a:ea typeface="+mn-ea"/>
                          <a:cs typeface="+mn-cs"/>
                        </a:rPr>
                        <a:t>A friend thinks you are unfair/Ein Freund findet sie unfair (in der Ecke kauernde Frau)</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spc="-5">
                          <a:solidFill>
                            <a:srgbClr val="333333"/>
                          </a:solidFill>
                          <a:latin typeface="+mn-lt"/>
                          <a:ea typeface="+mn-ea"/>
                          <a:cs typeface="+mn-cs"/>
                        </a:rPr>
                        <a:t>judge mental</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spc="-5">
                          <a:solidFill>
                            <a:srgbClr val="333333"/>
                          </a:solidFill>
                          <a:latin typeface="+mn-lt"/>
                          <a:ea typeface="+mn-ea"/>
                          <a:cs typeface="+mn-cs"/>
                        </a:rPr>
                        <a:t>The Fluoride uncertainty Theory</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dirty="0">
                          <a:solidFill>
                            <a:srgbClr val="333333"/>
                          </a:solidFill>
                          <a:latin typeface="+mn-lt"/>
                          <a:ea typeface="+mn-ea"/>
                          <a:cs typeface="+mn-cs"/>
                        </a:rPr>
                        <a:t>A friend thinks you are smart (Albert Einstein)/ Ein Freund findet sie klug (Einstein)</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5463</Words>
  <Application>Microsoft Office PowerPoint</Application>
  <PresentationFormat>Benutzerdefiniert</PresentationFormat>
  <Paragraphs>643</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57</vt:i4>
      </vt:variant>
    </vt:vector>
  </HeadingPairs>
  <TitlesOfParts>
    <vt:vector size="66" baseType="lpstr">
      <vt:lpstr>Arial</vt:lpstr>
      <vt:lpstr>Calibri Light</vt:lpstr>
      <vt:lpstr>Symbol</vt:lpstr>
      <vt:lpstr>Times New Roman</vt:lpstr>
      <vt:lpstr>Verdana</vt:lpstr>
      <vt:lpstr>WingDings</vt:lpstr>
      <vt:lpstr>WingDings</vt:lpstr>
      <vt:lpstr>UKE_PPT-Vorlage_16zu9</vt:lpstr>
      <vt:lpstr>1_UKE_PPT-Vorlage_16zu9</vt:lpstr>
      <vt:lpstr>MCT 1 B – At tilskrive skyld og ære</vt:lpstr>
      <vt:lpstr>At tilskrive skyld og ære</vt:lpstr>
      <vt:lpstr>At tilskrive skyld og ære</vt:lpstr>
      <vt:lpstr>At tilskrive skyld og ære</vt:lpstr>
      <vt:lpstr>Forklaringer</vt:lpstr>
      <vt:lpstr>Forklaringer</vt:lpstr>
      <vt:lpstr>Forklaringer</vt:lpstr>
      <vt:lpstr>At tilskrive skyld og ære</vt:lpstr>
      <vt:lpstr>Du bliver udskrevet fra hospitalet og er næsten symptomfri.</vt:lpstr>
      <vt:lpstr>Du bliver udskrevet fra hospitalet og er næsten symptomfri.</vt:lpstr>
      <vt:lpstr>Du bliver udskrevet fra hospitalet og er næsten symptomfri.</vt:lpstr>
      <vt:lpstr>Du bliver udskrevet fra hospitalet og er næsten symptomfri.</vt:lpstr>
      <vt:lpstr>Du bliver udskrevet fra hospitalet og er næsten symptomfri.</vt:lpstr>
      <vt:lpstr>Visse fortolkningers virkning på negative hændelser!</vt:lpstr>
      <vt:lpstr>Visse fortolkningers virkning på negative hændelser!</vt:lpstr>
      <vt:lpstr>Visse fortolkningers virkning på negative hændelser!</vt:lpstr>
      <vt:lpstr>Visse fortolkningers virkning på negative hændelser!</vt:lpstr>
      <vt:lpstr>Visse fortolkningers virkning på negative hændelser!</vt:lpstr>
      <vt:lpstr>Visse fortolkningers virkning på positive begivenheder!</vt:lpstr>
      <vt:lpstr>Visse fortolkningers virkning på positive begivenheder!</vt:lpstr>
      <vt:lpstr>Visse fortolkningers virkning på positive begivenheder!</vt:lpstr>
      <vt:lpstr>Visse fortolkningers virkning på positive begivenheder!</vt:lpstr>
      <vt:lpstr>Visse fortolkningers virkning på positive begivenheder!</vt:lpstr>
      <vt:lpstr>Hvorfor gør vi det?</vt:lpstr>
      <vt:lpstr>Hvorfor gør vi det?</vt:lpstr>
      <vt:lpstr>Hvorledes ensidig fortolkning kan resultere i fejltolkning under en psykose – eksempler</vt:lpstr>
      <vt:lpstr>Fortolkning Mål for dette modul</vt:lpstr>
      <vt:lpstr>En ven taler om dig bag din ryg.</vt:lpstr>
      <vt:lpstr>Du bliver indbudt til en jobsamtale.</vt:lpstr>
      <vt:lpstr>En ven bliver ubehageligt overrasket over at få uventet besøg af dig.</vt:lpstr>
      <vt:lpstr>Andre griner, når du har ordet.</vt:lpstr>
      <vt:lpstr>Find på dine egne eksempler!</vt:lpstr>
      <vt:lpstr>En indre stemme siger til dig, at du ikke dur til noget.</vt:lpstr>
      <vt:lpstr>En indre stemme siger til dig, at du ikke dur til noget.</vt:lpstr>
      <vt:lpstr>En indre stemme siger til dig, at du ikke dur til noget.</vt:lpstr>
      <vt:lpstr>At høre stemmer Egen tankevirksomhed eller fjernstyret? For og imod</vt:lpstr>
      <vt:lpstr>At høre stemmer Egen tankevirksomhed eller fjernstyret? For og imod</vt:lpstr>
      <vt:lpstr>At høre stemmer Egen tankevirksomhed eller fjernstyret? For og imod</vt:lpstr>
      <vt:lpstr>At høre stemmer Egen tankevirksomhed eller fjernstyret? For og imod</vt:lpstr>
      <vt:lpstr>At høre stemmer Egen tankevirksomhed eller fjernstyret? For og imod</vt:lpstr>
      <vt:lpstr>En ven gav dig et lift hjem.</vt:lpstr>
      <vt:lpstr>En ven udeblev fra et møde med dig.</vt:lpstr>
      <vt:lpstr>En ven sendte dig ikke et postkort.</vt:lpstr>
      <vt:lpstr>Den samme bil har kørt bag dig i en halv time.</vt:lpstr>
      <vt:lpstr>Den bus, du skulle med, kørte lige for næsen af dig.</vt:lpstr>
      <vt:lpstr>En nabo inviterede dig på en drink.</vt:lpstr>
      <vt:lpstr>Der har længe stået en mand og læst avis lige foran din dør.</vt:lpstr>
      <vt:lpstr>En ven synes, at du er unfair.</vt:lpstr>
      <vt:lpstr>En ven synes, at du er klog.</vt:lpstr>
      <vt:lpstr>Overfør til hverdagen</vt:lpstr>
      <vt:lpstr>Overfør til hverdagen</vt:lpstr>
      <vt:lpstr>Overfør til hverdagen</vt:lpstr>
      <vt:lpstr>Hvad har det med psykoser at gøre?</vt:lpstr>
      <vt:lpstr>Hvad har det med psykoser at gøre?</vt:lpstr>
      <vt:lpstr>Tak for din opmærksomhed!</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286</cp:revision>
  <dcterms:created xsi:type="dcterms:W3CDTF">2004-10-11T13:21:01Z</dcterms:created>
  <dcterms:modified xsi:type="dcterms:W3CDTF">2022-02-04T08:57:39Z</dcterms:modified>
</cp:coreProperties>
</file>