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4" r:id="rId1"/>
    <p:sldMasterId id="2147484027" r:id="rId2"/>
  </p:sldMasterIdLst>
  <p:notesMasterIdLst>
    <p:notesMasterId r:id="rId59"/>
  </p:notesMasterIdLst>
  <p:handoutMasterIdLst>
    <p:handoutMasterId r:id="rId60"/>
  </p:handoutMasterIdLst>
  <p:sldIdLst>
    <p:sldId id="468" r:id="rId3"/>
    <p:sldId id="311" r:id="rId4"/>
    <p:sldId id="312" r:id="rId5"/>
    <p:sldId id="403" r:id="rId6"/>
    <p:sldId id="442" r:id="rId7"/>
    <p:sldId id="441" r:id="rId8"/>
    <p:sldId id="440" r:id="rId9"/>
    <p:sldId id="321" r:id="rId10"/>
    <p:sldId id="408" r:id="rId11"/>
    <p:sldId id="444" r:id="rId12"/>
    <p:sldId id="443" r:id="rId13"/>
    <p:sldId id="410" r:id="rId14"/>
    <p:sldId id="445" r:id="rId15"/>
    <p:sldId id="411" r:id="rId16"/>
    <p:sldId id="447" r:id="rId17"/>
    <p:sldId id="446" r:id="rId18"/>
    <p:sldId id="355" r:id="rId19"/>
    <p:sldId id="413" r:id="rId20"/>
    <p:sldId id="450" r:id="rId21"/>
    <p:sldId id="449" r:id="rId22"/>
    <p:sldId id="448" r:id="rId23"/>
    <p:sldId id="328" r:id="rId24"/>
    <p:sldId id="417" r:id="rId25"/>
    <p:sldId id="452" r:id="rId26"/>
    <p:sldId id="451" r:id="rId27"/>
    <p:sldId id="419" r:id="rId28"/>
    <p:sldId id="453" r:id="rId29"/>
    <p:sldId id="388" r:id="rId30"/>
    <p:sldId id="420" r:id="rId31"/>
    <p:sldId id="389" r:id="rId32"/>
    <p:sldId id="390" r:id="rId33"/>
    <p:sldId id="391" r:id="rId34"/>
    <p:sldId id="421" r:id="rId35"/>
    <p:sldId id="454" r:id="rId36"/>
    <p:sldId id="455" r:id="rId37"/>
    <p:sldId id="360" r:id="rId38"/>
    <p:sldId id="456" r:id="rId39"/>
    <p:sldId id="470" r:id="rId40"/>
    <p:sldId id="469" r:id="rId41"/>
    <p:sldId id="425" r:id="rId42"/>
    <p:sldId id="459" r:id="rId43"/>
    <p:sldId id="458" r:id="rId44"/>
    <p:sldId id="427" r:id="rId45"/>
    <p:sldId id="462" r:id="rId46"/>
    <p:sldId id="461" r:id="rId47"/>
    <p:sldId id="460" r:id="rId48"/>
    <p:sldId id="430" r:id="rId49"/>
    <p:sldId id="465" r:id="rId50"/>
    <p:sldId id="464" r:id="rId51"/>
    <p:sldId id="463" r:id="rId52"/>
    <p:sldId id="433" r:id="rId53"/>
    <p:sldId id="467" r:id="rId54"/>
    <p:sldId id="466" r:id="rId55"/>
    <p:sldId id="439" r:id="rId56"/>
    <p:sldId id="396" r:id="rId57"/>
    <p:sldId id="397" r:id="rId58"/>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24" autoAdjust="0"/>
    <p:restoredTop sz="94676" autoAdjust="0"/>
  </p:normalViewPr>
  <p:slideViewPr>
    <p:cSldViewPr>
      <p:cViewPr varScale="1">
        <p:scale>
          <a:sx n="67" d="100"/>
          <a:sy n="67" d="100"/>
        </p:scale>
        <p:origin x="880" y="44"/>
      </p:cViewPr>
      <p:guideLst>
        <p:guide orient="horz" pos="315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46727E54-86D5-4EAF-B320-6FD128BDAFBB}" type="slidenum">
              <a:rPr lang="en-GB" altLang="de-DE"/>
              <a:pPr/>
              <a:t>‹Nr.›</a:t>
            </a:fld>
            <a:endParaRPr lang="en-GB" altLang="de-DE"/>
          </a:p>
        </p:txBody>
      </p:sp>
    </p:spTree>
    <p:extLst>
      <p:ext uri="{BB962C8B-B14F-4D97-AF65-F5344CB8AC3E}">
        <p14:creationId xmlns:p14="http://schemas.microsoft.com/office/powerpoint/2010/main" val="31546743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de-DE"/>
          </a:p>
        </p:txBody>
      </p:sp>
      <p:sp>
        <p:nvSpPr>
          <p:cNvPr id="7270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841573D-BE2B-4AC4-8B74-4D73A3D8EE3E}" type="slidenum">
              <a:rPr lang="de-DE" altLang="de-DE"/>
              <a:pPr/>
              <a:t>‹Nr.›</a:t>
            </a:fld>
            <a:endParaRPr lang="de-DE" altLang="de-DE"/>
          </a:p>
        </p:txBody>
      </p:sp>
    </p:spTree>
    <p:extLst>
      <p:ext uri="{BB962C8B-B14F-4D97-AF65-F5344CB8AC3E}">
        <p14:creationId xmlns:p14="http://schemas.microsoft.com/office/powerpoint/2010/main" val="11709209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2BB63F-28E9-4291-99EA-1107BD894365}" type="slidenum">
              <a:rPr lang="de-DE" altLang="de-DE" sz="1300"/>
              <a:pPr eaLnBrk="1" hangingPunct="1">
                <a:spcBef>
                  <a:spcPct val="0"/>
                </a:spcBef>
              </a:pPr>
              <a:t>2</a:t>
            </a:fld>
            <a:endParaRPr lang="de-DE"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0472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259569-27FA-4BE4-B012-BC239D7E4554}" type="slidenum">
              <a:rPr lang="de-DE" altLang="de-DE" sz="1300"/>
              <a:pPr eaLnBrk="1" hangingPunct="1">
                <a:spcBef>
                  <a:spcPct val="0"/>
                </a:spcBef>
              </a:pPr>
              <a:t>3</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9219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FF7ED3-9762-4113-985C-FFB019BCFF8E}" type="slidenum">
              <a:rPr lang="de-DE" altLang="de-DE" sz="1300"/>
              <a:pPr eaLnBrk="1" hangingPunct="1">
                <a:spcBef>
                  <a:spcPct val="0"/>
                </a:spcBef>
              </a:pPr>
              <a:t>4</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2270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FF7ED3-9762-4113-985C-FFB019BCFF8E}" type="slidenum">
              <a:rPr lang="de-DE" altLang="de-DE" sz="1300"/>
              <a:pPr eaLnBrk="1" hangingPunct="1">
                <a:spcBef>
                  <a:spcPct val="0"/>
                </a:spcBef>
              </a:pPr>
              <a:t>5</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2270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FF7ED3-9762-4113-985C-FFB019BCFF8E}" type="slidenum">
              <a:rPr lang="de-DE" altLang="de-DE" sz="1300"/>
              <a:pPr eaLnBrk="1" hangingPunct="1">
                <a:spcBef>
                  <a:spcPct val="0"/>
                </a:spcBef>
              </a:pPr>
              <a:t>6</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2270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FF7ED3-9762-4113-985C-FFB019BCFF8E}" type="slidenum">
              <a:rPr lang="de-DE" altLang="de-DE" sz="1300"/>
              <a:pPr eaLnBrk="1" hangingPunct="1">
                <a:spcBef>
                  <a:spcPct val="0"/>
                </a:spcBef>
              </a:pPr>
              <a:t>7</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2270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A623B2-A606-40B0-913A-37108673EF7D}" type="slidenum">
              <a:rPr lang="de-DE" altLang="de-DE" sz="1300"/>
              <a:pPr eaLnBrk="1" hangingPunct="1">
                <a:spcBef>
                  <a:spcPct val="0"/>
                </a:spcBef>
              </a:pPr>
              <a:t>8</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4287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6A1CE6-6EC1-4433-AE94-43A539FE27A9}" type="slidenum">
              <a:rPr lang="de-DE" altLang="de-DE" sz="1300"/>
              <a:pPr eaLnBrk="1" hangingPunct="1">
                <a:spcBef>
                  <a:spcPct val="0"/>
                </a:spcBef>
              </a:pPr>
              <a:t>9</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855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6A1CE6-6EC1-4433-AE94-43A539FE27A9}" type="slidenum">
              <a:rPr lang="de-DE" altLang="de-DE" sz="1300"/>
              <a:pPr eaLnBrk="1" hangingPunct="1">
                <a:spcBef>
                  <a:spcPct val="0"/>
                </a:spcBef>
              </a:pPr>
              <a:t>10</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855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6A1CE6-6EC1-4433-AE94-43A539FE27A9}" type="slidenum">
              <a:rPr lang="de-DE" altLang="de-DE" sz="1300"/>
              <a:pPr eaLnBrk="1" hangingPunct="1">
                <a:spcBef>
                  <a:spcPct val="0"/>
                </a:spcBef>
              </a:pPr>
              <a:t>11</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855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4A28ACB-B331-4170-8F25-DDEE8B7C5164}" type="slidenum">
              <a:rPr lang="de-DE" altLang="de-DE" sz="1300"/>
              <a:pPr eaLnBrk="1" hangingPunct="1">
                <a:spcBef>
                  <a:spcPct val="0"/>
                </a:spcBef>
              </a:pPr>
              <a:t>12</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5594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84FD10-73B8-48FB-BCB5-48964E8D76DB}" type="slidenum">
              <a:rPr lang="de-DE" altLang="de-DE" sz="1300"/>
              <a:pPr eaLnBrk="1" hangingPunct="1">
                <a:spcBef>
                  <a:spcPct val="0"/>
                </a:spcBef>
              </a:pPr>
              <a:t>14</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3112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84FD10-73B8-48FB-BCB5-48964E8D76DB}" type="slidenum">
              <a:rPr lang="de-DE" altLang="de-DE" sz="1300"/>
              <a:pPr eaLnBrk="1" hangingPunct="1">
                <a:spcBef>
                  <a:spcPct val="0"/>
                </a:spcBef>
              </a:pPr>
              <a:t>15</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3112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84FD10-73B8-48FB-BCB5-48964E8D76DB}" type="slidenum">
              <a:rPr lang="de-DE" altLang="de-DE" sz="1300"/>
              <a:pPr eaLnBrk="1" hangingPunct="1">
                <a:spcBef>
                  <a:spcPct val="0"/>
                </a:spcBef>
              </a:pPr>
              <a:t>16</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3112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4F1642-0E25-4617-851C-DBF088090FA8}" type="slidenum">
              <a:rPr lang="de-DE" altLang="de-DE" sz="1300"/>
              <a:pPr eaLnBrk="1" hangingPunct="1">
                <a:spcBef>
                  <a:spcPct val="0"/>
                </a:spcBef>
              </a:pPr>
              <a:t>17</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0335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8E8B22-A9CF-4893-9E4C-EB96EBB3A593}" type="slidenum">
              <a:rPr lang="de-DE" altLang="de-DE" sz="1300"/>
              <a:pPr eaLnBrk="1" hangingPunct="1">
                <a:spcBef>
                  <a:spcPct val="0"/>
                </a:spcBef>
              </a:pPr>
              <a:t>18</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686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8E8B22-A9CF-4893-9E4C-EB96EBB3A593}" type="slidenum">
              <a:rPr lang="de-DE" altLang="de-DE" sz="1300"/>
              <a:pPr eaLnBrk="1" hangingPunct="1">
                <a:spcBef>
                  <a:spcPct val="0"/>
                </a:spcBef>
              </a:pPr>
              <a:t>19</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686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8E8B22-A9CF-4893-9E4C-EB96EBB3A593}" type="slidenum">
              <a:rPr lang="de-DE" altLang="de-DE" sz="1300"/>
              <a:pPr eaLnBrk="1" hangingPunct="1">
                <a:spcBef>
                  <a:spcPct val="0"/>
                </a:spcBef>
              </a:pPr>
              <a:t>20</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686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8E8B22-A9CF-4893-9E4C-EB96EBB3A593}" type="slidenum">
              <a:rPr lang="de-DE" altLang="de-DE" sz="1300"/>
              <a:pPr eaLnBrk="1" hangingPunct="1">
                <a:spcBef>
                  <a:spcPct val="0"/>
                </a:spcBef>
              </a:pPr>
              <a:t>21</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686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C14288-022B-42F2-9644-E8222F8F256B}" type="slidenum">
              <a:rPr lang="de-DE" altLang="de-DE" sz="1300"/>
              <a:pPr eaLnBrk="1" hangingPunct="1">
                <a:spcBef>
                  <a:spcPct val="0"/>
                </a:spcBef>
              </a:pPr>
              <a:t>22</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14409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9B4122-F888-44D4-B0BB-5AB9E8921556}" type="slidenum">
              <a:rPr lang="de-DE" altLang="de-DE" sz="1300"/>
              <a:pPr eaLnBrk="1" hangingPunct="1">
                <a:spcBef>
                  <a:spcPct val="0"/>
                </a:spcBef>
              </a:pPr>
              <a:t>23</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5240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9B4122-F888-44D4-B0BB-5AB9E8921556}" type="slidenum">
              <a:rPr lang="de-DE" altLang="de-DE" sz="1300"/>
              <a:pPr eaLnBrk="1" hangingPunct="1">
                <a:spcBef>
                  <a:spcPct val="0"/>
                </a:spcBef>
              </a:pPr>
              <a:t>24</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52408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9B4122-F888-44D4-B0BB-5AB9E8921556}" type="slidenum">
              <a:rPr lang="de-DE" altLang="de-DE" sz="1300"/>
              <a:pPr eaLnBrk="1" hangingPunct="1">
                <a:spcBef>
                  <a:spcPct val="0"/>
                </a:spcBef>
              </a:pPr>
              <a:t>25</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52408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265595-28E1-4E99-809A-0BDB439E510B}" type="slidenum">
              <a:rPr lang="de-DE" altLang="de-DE" sz="1300"/>
              <a:pPr eaLnBrk="1" hangingPunct="1">
                <a:spcBef>
                  <a:spcPct val="0"/>
                </a:spcBef>
              </a:pPr>
              <a:t>26</a:t>
            </a:fld>
            <a:endParaRPr lang="de-DE" altLang="de-DE" sz="1300"/>
          </a:p>
        </p:txBody>
      </p:sp>
      <p:sp>
        <p:nvSpPr>
          <p:cNvPr id="100355" name="Rectangle 3074"/>
          <p:cNvSpPr>
            <a:spLocks noGrp="1" noRot="1" noChangeAspect="1" noChangeArrowheads="1" noTextEdit="1"/>
          </p:cNvSpPr>
          <p:nvPr>
            <p:ph type="sldImg"/>
          </p:nvPr>
        </p:nvSpPr>
        <p:spPr>
          <a:xfrm>
            <a:off x="138113" y="768350"/>
            <a:ext cx="6823075" cy="3836988"/>
          </a:xfrm>
          <a:ln/>
        </p:spPr>
      </p:sp>
      <p:sp>
        <p:nvSpPr>
          <p:cNvPr id="10035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2764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265595-28E1-4E99-809A-0BDB439E510B}" type="slidenum">
              <a:rPr lang="de-DE" altLang="de-DE" sz="1300"/>
              <a:pPr eaLnBrk="1" hangingPunct="1">
                <a:spcBef>
                  <a:spcPct val="0"/>
                </a:spcBef>
              </a:pPr>
              <a:t>27</a:t>
            </a:fld>
            <a:endParaRPr lang="de-DE" altLang="de-DE" sz="1300"/>
          </a:p>
        </p:txBody>
      </p:sp>
      <p:sp>
        <p:nvSpPr>
          <p:cNvPr id="100355" name="Rectangle 3074"/>
          <p:cNvSpPr>
            <a:spLocks noGrp="1" noRot="1" noChangeAspect="1" noChangeArrowheads="1" noTextEdit="1"/>
          </p:cNvSpPr>
          <p:nvPr>
            <p:ph type="sldImg"/>
          </p:nvPr>
        </p:nvSpPr>
        <p:spPr>
          <a:xfrm>
            <a:off x="138113" y="768350"/>
            <a:ext cx="6823075" cy="3836988"/>
          </a:xfrm>
          <a:ln/>
        </p:spPr>
      </p:sp>
      <p:sp>
        <p:nvSpPr>
          <p:cNvPr id="10035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2764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8F1268-BBFD-4E40-AF09-CA29A63D1586}" type="slidenum">
              <a:rPr lang="de-DE" altLang="de-DE" sz="1300"/>
              <a:pPr eaLnBrk="1" hangingPunct="1">
                <a:spcBef>
                  <a:spcPct val="0"/>
                </a:spcBef>
              </a:pPr>
              <a:t>28</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6015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3E7BED-11C0-4440-A3E9-8800F137D655}" type="slidenum">
              <a:rPr lang="de-DE" altLang="de-DE" sz="1300"/>
              <a:pPr eaLnBrk="1" hangingPunct="1">
                <a:spcBef>
                  <a:spcPct val="0"/>
                </a:spcBef>
              </a:pPr>
              <a:t>29</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9522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2B0CDA-A1FE-4960-806F-630C3170EBF5}" type="slidenum">
              <a:rPr lang="de-DE" altLang="de-DE" sz="1300"/>
              <a:pPr eaLnBrk="1" hangingPunct="1">
                <a:spcBef>
                  <a:spcPct val="0"/>
                </a:spcBef>
              </a:pPr>
              <a:t>30</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3510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6C75D5-4D40-4334-B800-F4C56D0E649F}" type="slidenum">
              <a:rPr lang="de-DE" altLang="de-DE" sz="1300"/>
              <a:pPr eaLnBrk="1" hangingPunct="1">
                <a:spcBef>
                  <a:spcPct val="0"/>
                </a:spcBef>
              </a:pPr>
              <a:t>31</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0555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A55E61-36B8-4F6E-A24B-1FE58361D573}" type="slidenum">
              <a:rPr lang="de-DE" altLang="de-DE" sz="1300"/>
              <a:pPr eaLnBrk="1" hangingPunct="1">
                <a:spcBef>
                  <a:spcPct val="0"/>
                </a:spcBef>
              </a:pPr>
              <a:t>32</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315286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E5285D-1EE8-43FF-AF11-9E4484E06118}" type="slidenum">
              <a:rPr lang="de-DE" altLang="de-DE" sz="1300"/>
              <a:pPr eaLnBrk="1" hangingPunct="1">
                <a:spcBef>
                  <a:spcPct val="0"/>
                </a:spcBef>
              </a:pPr>
              <a:t>33</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48978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E5285D-1EE8-43FF-AF11-9E4484E06118}" type="slidenum">
              <a:rPr lang="de-DE" altLang="de-DE" sz="1300"/>
              <a:pPr eaLnBrk="1" hangingPunct="1">
                <a:spcBef>
                  <a:spcPct val="0"/>
                </a:spcBef>
              </a:pPr>
              <a:t>34</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48978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847567-FC3D-4395-8420-66DE46536B9E}" type="slidenum">
              <a:rPr lang="de-DE" altLang="de-DE" sz="1300"/>
              <a:pPr eaLnBrk="1" hangingPunct="1">
                <a:spcBef>
                  <a:spcPct val="0"/>
                </a:spcBef>
              </a:pPr>
              <a:t>36</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20241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3A8ACE-0820-4ED4-8AB0-FB461298A8A5}" type="slidenum">
              <a:rPr lang="de-DE" altLang="de-DE" sz="1300"/>
              <a:pPr eaLnBrk="1" hangingPunct="1">
                <a:spcBef>
                  <a:spcPct val="0"/>
                </a:spcBef>
              </a:pPr>
              <a:t>37</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97786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3A8ACE-0820-4ED4-8AB0-FB461298A8A5}" type="slidenum">
              <a:rPr lang="de-DE" altLang="de-DE" sz="1300"/>
              <a:pPr eaLnBrk="1" hangingPunct="1">
                <a:spcBef>
                  <a:spcPct val="0"/>
                </a:spcBef>
              </a:pPr>
              <a:t>38</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97786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3A8ACE-0820-4ED4-8AB0-FB461298A8A5}" type="slidenum">
              <a:rPr lang="de-DE" altLang="de-DE" sz="1300"/>
              <a:pPr eaLnBrk="1" hangingPunct="1">
                <a:spcBef>
                  <a:spcPct val="0"/>
                </a:spcBef>
              </a:pPr>
              <a:t>39</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97786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5C8048-12A8-4F30-8F7B-6113B22F4782}" type="slidenum">
              <a:rPr lang="de-DE" altLang="de-DE" sz="1300"/>
              <a:pPr eaLnBrk="1" hangingPunct="1">
                <a:spcBef>
                  <a:spcPct val="0"/>
                </a:spcBef>
              </a:pPr>
              <a:t>40</a:t>
            </a:fld>
            <a:endParaRPr lang="de-DE" altLang="de-DE" sz="1300"/>
          </a:p>
        </p:txBody>
      </p:sp>
      <p:sp>
        <p:nvSpPr>
          <p:cNvPr id="114691" name="Rectangle 1026"/>
          <p:cNvSpPr>
            <a:spLocks noGrp="1" noRot="1" noChangeAspect="1" noChangeArrowheads="1" noTextEdit="1"/>
          </p:cNvSpPr>
          <p:nvPr>
            <p:ph type="sldImg"/>
          </p:nvPr>
        </p:nvSpPr>
        <p:spPr>
          <a:xfrm>
            <a:off x="138113" y="768350"/>
            <a:ext cx="6823075"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61871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5C8048-12A8-4F30-8F7B-6113B22F4782}" type="slidenum">
              <a:rPr lang="de-DE" altLang="de-DE" sz="1300"/>
              <a:pPr eaLnBrk="1" hangingPunct="1">
                <a:spcBef>
                  <a:spcPct val="0"/>
                </a:spcBef>
              </a:pPr>
              <a:t>41</a:t>
            </a:fld>
            <a:endParaRPr lang="de-DE" altLang="de-DE" sz="1300"/>
          </a:p>
        </p:txBody>
      </p:sp>
      <p:sp>
        <p:nvSpPr>
          <p:cNvPr id="114691" name="Rectangle 1026"/>
          <p:cNvSpPr>
            <a:spLocks noGrp="1" noRot="1" noChangeAspect="1" noChangeArrowheads="1" noTextEdit="1"/>
          </p:cNvSpPr>
          <p:nvPr>
            <p:ph type="sldImg"/>
          </p:nvPr>
        </p:nvSpPr>
        <p:spPr>
          <a:xfrm>
            <a:off x="138113" y="768350"/>
            <a:ext cx="6823075"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61871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5C8048-12A8-4F30-8F7B-6113B22F4782}" type="slidenum">
              <a:rPr lang="de-DE" altLang="de-DE" sz="1300"/>
              <a:pPr eaLnBrk="1" hangingPunct="1">
                <a:spcBef>
                  <a:spcPct val="0"/>
                </a:spcBef>
              </a:pPr>
              <a:t>42</a:t>
            </a:fld>
            <a:endParaRPr lang="de-DE" altLang="de-DE" sz="1300"/>
          </a:p>
        </p:txBody>
      </p:sp>
      <p:sp>
        <p:nvSpPr>
          <p:cNvPr id="114691" name="Rectangle 1026"/>
          <p:cNvSpPr>
            <a:spLocks noGrp="1" noRot="1" noChangeAspect="1" noChangeArrowheads="1" noTextEdit="1"/>
          </p:cNvSpPr>
          <p:nvPr>
            <p:ph type="sldImg"/>
          </p:nvPr>
        </p:nvSpPr>
        <p:spPr>
          <a:xfrm>
            <a:off x="138113" y="768350"/>
            <a:ext cx="6823075"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61871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11845C-934F-46AB-9D15-947EA6D07476}" type="slidenum">
              <a:rPr lang="de-DE" altLang="de-DE" sz="1300"/>
              <a:pPr eaLnBrk="1" hangingPunct="1">
                <a:spcBef>
                  <a:spcPct val="0"/>
                </a:spcBef>
              </a:pPr>
              <a:t>43</a:t>
            </a:fld>
            <a:endParaRPr lang="de-DE"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58746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11845C-934F-46AB-9D15-947EA6D07476}" type="slidenum">
              <a:rPr lang="de-DE" altLang="de-DE" sz="1300"/>
              <a:pPr eaLnBrk="1" hangingPunct="1">
                <a:spcBef>
                  <a:spcPct val="0"/>
                </a:spcBef>
              </a:pPr>
              <a:t>44</a:t>
            </a:fld>
            <a:endParaRPr lang="de-DE"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58746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11845C-934F-46AB-9D15-947EA6D07476}" type="slidenum">
              <a:rPr lang="de-DE" altLang="de-DE" sz="1300"/>
              <a:pPr eaLnBrk="1" hangingPunct="1">
                <a:spcBef>
                  <a:spcPct val="0"/>
                </a:spcBef>
              </a:pPr>
              <a:t>45</a:t>
            </a:fld>
            <a:endParaRPr lang="de-DE"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58746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11845C-934F-46AB-9D15-947EA6D07476}" type="slidenum">
              <a:rPr lang="de-DE" altLang="de-DE" sz="1300"/>
              <a:pPr eaLnBrk="1" hangingPunct="1">
                <a:spcBef>
                  <a:spcPct val="0"/>
                </a:spcBef>
              </a:pPr>
              <a:t>46</a:t>
            </a:fld>
            <a:endParaRPr lang="de-DE"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58746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947AAB-EF53-4657-9E17-4B1F78B45424}" type="slidenum">
              <a:rPr lang="de-DE" altLang="de-DE" sz="1300"/>
              <a:pPr eaLnBrk="1" hangingPunct="1">
                <a:spcBef>
                  <a:spcPct val="0"/>
                </a:spcBef>
              </a:pPr>
              <a:t>47</a:t>
            </a:fld>
            <a:endParaRPr lang="de-DE" altLang="de-DE" sz="1300"/>
          </a:p>
        </p:txBody>
      </p:sp>
      <p:sp>
        <p:nvSpPr>
          <p:cNvPr id="122883" name="Rectangle 2050"/>
          <p:cNvSpPr>
            <a:spLocks noGrp="1" noRot="1" noChangeAspect="1" noChangeArrowheads="1" noTextEdit="1"/>
          </p:cNvSpPr>
          <p:nvPr>
            <p:ph type="sldImg"/>
          </p:nvPr>
        </p:nvSpPr>
        <p:spPr>
          <a:xfrm>
            <a:off x="138113" y="768350"/>
            <a:ext cx="6823075" cy="3836988"/>
          </a:xfrm>
          <a:ln/>
        </p:spPr>
      </p:sp>
      <p:sp>
        <p:nvSpPr>
          <p:cNvPr id="12288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04509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947AAB-EF53-4657-9E17-4B1F78B45424}" type="slidenum">
              <a:rPr lang="de-DE" altLang="de-DE" sz="1300"/>
              <a:pPr eaLnBrk="1" hangingPunct="1">
                <a:spcBef>
                  <a:spcPct val="0"/>
                </a:spcBef>
              </a:pPr>
              <a:t>48</a:t>
            </a:fld>
            <a:endParaRPr lang="de-DE" altLang="de-DE" sz="1300"/>
          </a:p>
        </p:txBody>
      </p:sp>
      <p:sp>
        <p:nvSpPr>
          <p:cNvPr id="122883" name="Rectangle 2050"/>
          <p:cNvSpPr>
            <a:spLocks noGrp="1" noRot="1" noChangeAspect="1" noChangeArrowheads="1" noTextEdit="1"/>
          </p:cNvSpPr>
          <p:nvPr>
            <p:ph type="sldImg"/>
          </p:nvPr>
        </p:nvSpPr>
        <p:spPr>
          <a:xfrm>
            <a:off x="138113" y="768350"/>
            <a:ext cx="6823075" cy="3836988"/>
          </a:xfrm>
          <a:ln/>
        </p:spPr>
      </p:sp>
      <p:sp>
        <p:nvSpPr>
          <p:cNvPr id="12288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04509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947AAB-EF53-4657-9E17-4B1F78B45424}" type="slidenum">
              <a:rPr lang="de-DE" altLang="de-DE" sz="1300"/>
              <a:pPr eaLnBrk="1" hangingPunct="1">
                <a:spcBef>
                  <a:spcPct val="0"/>
                </a:spcBef>
              </a:pPr>
              <a:t>49</a:t>
            </a:fld>
            <a:endParaRPr lang="de-DE" altLang="de-DE" sz="1300"/>
          </a:p>
        </p:txBody>
      </p:sp>
      <p:sp>
        <p:nvSpPr>
          <p:cNvPr id="122883" name="Rectangle 2050"/>
          <p:cNvSpPr>
            <a:spLocks noGrp="1" noRot="1" noChangeAspect="1" noChangeArrowheads="1" noTextEdit="1"/>
          </p:cNvSpPr>
          <p:nvPr>
            <p:ph type="sldImg"/>
          </p:nvPr>
        </p:nvSpPr>
        <p:spPr>
          <a:xfrm>
            <a:off x="138113" y="768350"/>
            <a:ext cx="6823075" cy="3836988"/>
          </a:xfrm>
          <a:ln/>
        </p:spPr>
      </p:sp>
      <p:sp>
        <p:nvSpPr>
          <p:cNvPr id="12288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04509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947AAB-EF53-4657-9E17-4B1F78B45424}" type="slidenum">
              <a:rPr lang="de-DE" altLang="de-DE" sz="1300"/>
              <a:pPr eaLnBrk="1" hangingPunct="1">
                <a:spcBef>
                  <a:spcPct val="0"/>
                </a:spcBef>
              </a:pPr>
              <a:t>50</a:t>
            </a:fld>
            <a:endParaRPr lang="de-DE" altLang="de-DE" sz="1300"/>
          </a:p>
        </p:txBody>
      </p:sp>
      <p:sp>
        <p:nvSpPr>
          <p:cNvPr id="122883" name="Rectangle 2050"/>
          <p:cNvSpPr>
            <a:spLocks noGrp="1" noRot="1" noChangeAspect="1" noChangeArrowheads="1" noTextEdit="1"/>
          </p:cNvSpPr>
          <p:nvPr>
            <p:ph type="sldImg"/>
          </p:nvPr>
        </p:nvSpPr>
        <p:spPr>
          <a:xfrm>
            <a:off x="138113" y="768350"/>
            <a:ext cx="6823075" cy="3836988"/>
          </a:xfrm>
          <a:ln/>
        </p:spPr>
      </p:sp>
      <p:sp>
        <p:nvSpPr>
          <p:cNvPr id="12288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04509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BD3007-262E-4921-A922-185E35390A56}" type="slidenum">
              <a:rPr lang="de-DE" altLang="de-DE" sz="1300"/>
              <a:pPr eaLnBrk="1" hangingPunct="1">
                <a:spcBef>
                  <a:spcPct val="0"/>
                </a:spcBef>
              </a:pPr>
              <a:t>51</a:t>
            </a:fld>
            <a:endParaRPr lang="de-DE"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46269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BD3007-262E-4921-A922-185E35390A56}" type="slidenum">
              <a:rPr lang="de-DE" altLang="de-DE" sz="1300"/>
              <a:pPr eaLnBrk="1" hangingPunct="1">
                <a:spcBef>
                  <a:spcPct val="0"/>
                </a:spcBef>
              </a:pPr>
              <a:t>52</a:t>
            </a:fld>
            <a:endParaRPr lang="de-DE"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46269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BD3007-262E-4921-A922-185E35390A56}" type="slidenum">
              <a:rPr lang="de-DE" altLang="de-DE" sz="1300"/>
              <a:pPr eaLnBrk="1" hangingPunct="1">
                <a:spcBef>
                  <a:spcPct val="0"/>
                </a:spcBef>
              </a:pPr>
              <a:t>53</a:t>
            </a:fld>
            <a:endParaRPr lang="de-DE"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46269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A9D41F-8B1B-4F2F-99B5-FCB8895B04B7}" type="slidenum">
              <a:rPr lang="de-DE" altLang="de-DE" sz="1300"/>
              <a:pPr eaLnBrk="1" hangingPunct="1">
                <a:spcBef>
                  <a:spcPct val="0"/>
                </a:spcBef>
              </a:pPr>
              <a:t>55</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46450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A92404-CF54-4834-BE73-BB87EB2547CA}" type="slidenum">
              <a:rPr lang="de-DE" altLang="de-DE" sz="1300"/>
              <a:pPr eaLnBrk="1" hangingPunct="1">
                <a:spcBef>
                  <a:spcPct val="0"/>
                </a:spcBef>
              </a:pPr>
              <a:t>56</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41294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Træningsmodul 8 – Selvværd &amp; sindsstemning</a:t>
            </a:r>
          </a:p>
        </p:txBody>
      </p:sp>
      <p:sp>
        <p:nvSpPr>
          <p:cNvPr id="4" name="Slide Number Placeholder 3"/>
          <p:cNvSpPr>
            <a:spLocks noGrp="1"/>
          </p:cNvSpPr>
          <p:nvPr>
            <p:ph type="sldNum" sz="quarter" idx="12"/>
          </p:nvPr>
        </p:nvSpPr>
        <p:spPr bwMode="gray"/>
        <p:txBody>
          <a:bodyPr/>
          <a:lstStyle>
            <a:lvl1pPr>
              <a:defRPr b="0"/>
            </a:lvl1pPr>
          </a:lstStyle>
          <a:p>
            <a:fld id="{EFD562A8-192A-4733-A248-50812C7DF26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Træningsmodul 8 – Selvværd &amp; sindsstemning</a:t>
            </a:r>
          </a:p>
        </p:txBody>
      </p:sp>
      <p:sp>
        <p:nvSpPr>
          <p:cNvPr id="6" name="Slide Number Placeholder 5"/>
          <p:cNvSpPr>
            <a:spLocks noGrp="1"/>
          </p:cNvSpPr>
          <p:nvPr>
            <p:ph type="sldNum" sz="quarter" idx="12"/>
          </p:nvPr>
        </p:nvSpPr>
        <p:spPr bwMode="gray"/>
        <p:txBody>
          <a:bodyPr>
            <a:noAutofit/>
          </a:bodyPr>
          <a:lstStyle>
            <a:lvl1pPr>
              <a:defRPr b="0"/>
            </a:lvl1pPr>
          </a:lstStyle>
          <a:p>
            <a:fld id="{6D69E48D-73A8-4E57-8961-A6A34A30C4D8}"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Træningsmodul 8 – Selvværd &amp; sindsstemning</a:t>
            </a:r>
          </a:p>
        </p:txBody>
      </p:sp>
      <p:sp>
        <p:nvSpPr>
          <p:cNvPr id="7" name="Slide Number Placeholder 6"/>
          <p:cNvSpPr>
            <a:spLocks noGrp="1"/>
          </p:cNvSpPr>
          <p:nvPr>
            <p:ph type="sldNum" sz="quarter" idx="12"/>
          </p:nvPr>
        </p:nvSpPr>
        <p:spPr bwMode="gray"/>
        <p:txBody>
          <a:bodyPr/>
          <a:lstStyle>
            <a:lvl1pPr>
              <a:defRPr b="0"/>
            </a:lvl1pPr>
          </a:lstStyle>
          <a:p>
            <a:fld id="{38934E1C-9DAC-4145-ADCD-7012A8C6AC7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Træningsmodul 8 – Selvværd &amp; sindsstemning</a:t>
            </a:r>
          </a:p>
        </p:txBody>
      </p:sp>
      <p:sp>
        <p:nvSpPr>
          <p:cNvPr id="7" name="Slide Number Placeholder 6"/>
          <p:cNvSpPr>
            <a:spLocks noGrp="1"/>
          </p:cNvSpPr>
          <p:nvPr>
            <p:ph type="sldNum" sz="quarter" idx="12"/>
          </p:nvPr>
        </p:nvSpPr>
        <p:spPr bwMode="gray"/>
        <p:txBody>
          <a:bodyPr/>
          <a:lstStyle>
            <a:lvl1pPr>
              <a:defRPr b="0"/>
            </a:lvl1pPr>
          </a:lstStyle>
          <a:p>
            <a:fld id="{EFD562A8-192A-4733-A248-50812C7DF26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Træningsmodul 8 – Selvværd &amp; sindsstemning</a:t>
            </a:r>
          </a:p>
        </p:txBody>
      </p:sp>
      <p:sp>
        <p:nvSpPr>
          <p:cNvPr id="7" name="Slide Number Placeholder 6"/>
          <p:cNvSpPr>
            <a:spLocks noGrp="1"/>
          </p:cNvSpPr>
          <p:nvPr>
            <p:ph type="sldNum" sz="quarter" idx="12"/>
          </p:nvPr>
        </p:nvSpPr>
        <p:spPr bwMode="gray"/>
        <p:txBody>
          <a:bodyPr/>
          <a:lstStyle>
            <a:lvl1pPr>
              <a:defRPr b="0"/>
            </a:lvl1pPr>
          </a:lstStyle>
          <a:p>
            <a:fld id="{EFD562A8-192A-4733-A248-50812C7DF26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Træningsmodul 8 – Selvværd &amp; sindsstemning</a:t>
            </a:r>
          </a:p>
        </p:txBody>
      </p:sp>
      <p:sp>
        <p:nvSpPr>
          <p:cNvPr id="5" name="Slide Number Placeholder 4"/>
          <p:cNvSpPr>
            <a:spLocks noGrp="1"/>
          </p:cNvSpPr>
          <p:nvPr>
            <p:ph type="sldNum" sz="quarter" idx="12"/>
          </p:nvPr>
        </p:nvSpPr>
        <p:spPr bwMode="gray"/>
        <p:txBody>
          <a:bodyPr/>
          <a:lstStyle>
            <a:lvl1pPr>
              <a:defRPr b="0"/>
            </a:lvl1pPr>
          </a:lstStyle>
          <a:p>
            <a:fld id="{6D45503F-8487-48F8-827B-535B4EC2227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Træningsmodul 8 – Selvværd &amp; sindsstemning</a:t>
            </a:r>
          </a:p>
        </p:txBody>
      </p:sp>
      <p:sp>
        <p:nvSpPr>
          <p:cNvPr id="4" name="Slide Number Placeholder 3"/>
          <p:cNvSpPr>
            <a:spLocks noGrp="1"/>
          </p:cNvSpPr>
          <p:nvPr>
            <p:ph type="sldNum" sz="quarter" idx="12"/>
          </p:nvPr>
        </p:nvSpPr>
        <p:spPr bwMode="gray"/>
        <p:txBody>
          <a:bodyPr/>
          <a:lstStyle>
            <a:lvl1pPr>
              <a:defRPr b="0"/>
            </a:lvl1pPr>
          </a:lstStyle>
          <a:p>
            <a:fld id="{FF59D73D-BCEA-4405-840A-DFB36A083E0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2884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6028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b="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646199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091291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795256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264895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775830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185015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9298692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916320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754804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0557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Træningsmodul 8 – Selvværd &amp; sindsstemning</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FD562A8-192A-4733-A248-50812C7DF26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 id="214748402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79742392"/>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3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8 A – </a:t>
            </a:r>
            <a:r>
              <a:rPr lang="en-US" altLang="ko-KR" dirty="0" err="1"/>
              <a:t>Selvværd</a:t>
            </a:r>
            <a:r>
              <a:rPr lang="en-US" altLang="ko-KR" dirty="0"/>
              <a:t> &amp; </a:t>
            </a:r>
            <a:r>
              <a:rPr lang="en-US" altLang="ko-KR" dirty="0" err="1"/>
              <a:t>sindsstemning</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(2|22)</a:t>
            </a:r>
            <a:endParaRPr lang="pt-BR" sz="1600">
              <a:solidFill>
                <a:srgbClr val="004992"/>
              </a:solidFill>
            </a:endParaRPr>
          </a:p>
          <a:p>
            <a:pPr fontAlgn="auto">
              <a:lnSpc>
                <a:spcPct val="100000"/>
              </a:lnSpc>
              <a:spcBef>
                <a:spcPts val="0"/>
              </a:spcBef>
            </a:pPr>
            <a:r>
              <a:rPr lang="pt-BR" sz="1600">
                <a:solidFill>
                  <a:srgbClr val="004992"/>
                </a:solidFill>
              </a:rPr>
              <a:t>www</a:t>
            </a:r>
            <a:r>
              <a:rPr lang="pt-BR" sz="1600" dirty="0">
                <a:solidFill>
                  <a:srgbClr val="004992"/>
                </a:solidFill>
              </a:rPr>
              <a:t>.uke.de/mct</a:t>
            </a:r>
          </a:p>
        </p:txBody>
      </p:sp>
    </p:spTree>
    <p:extLst>
      <p:ext uri="{BB962C8B-B14F-4D97-AF65-F5344CB8AC3E}">
        <p14:creationId xmlns:p14="http://schemas.microsoft.com/office/powerpoint/2010/main" val="3885560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Symptomer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på</a:t>
            </a:r>
            <a:r>
              <a:rPr lang="en-US" sz="3600" dirty="0">
                <a:solidFill>
                  <a:srgbClr val="004992"/>
                </a:solidFill>
                <a:latin typeface="+mn-lt"/>
                <a:ea typeface="+mn-ea"/>
                <a:cs typeface="+mn-cs"/>
              </a:rPr>
              <a:t> depression?</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mn-lt"/>
              </a:rPr>
              <a:t>???</a:t>
            </a:r>
          </a:p>
        </p:txBody>
      </p:sp>
      <p:sp>
        <p:nvSpPr>
          <p:cNvPr id="5" name="Footer Placeholder 4"/>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6D45503F-8487-48F8-827B-535B4EC22279}"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Symptomer på depression?</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rPr>
              <a:t>Tristhed, nedtrykthed</a:t>
            </a:r>
          </a:p>
          <a:p>
            <a:pPr marL="457200" lvl="0" indent="-457200" defTabSz="914400" fontAlgn="base">
              <a:buFont typeface="+mj-lt"/>
              <a:buAutoNum type="arabicPeriod"/>
            </a:pPr>
            <a:r>
              <a:rPr lang="de-DE" altLang="de-DE" sz="2400" dirty="0">
                <a:solidFill>
                  <a:srgbClr val="333333"/>
                </a:solidFill>
              </a:rPr>
              <a:t>Reduceret initiativ og motivation</a:t>
            </a:r>
          </a:p>
          <a:p>
            <a:pPr marL="457200" lvl="0" indent="-457200" defTabSz="914400" fontAlgn="base">
              <a:buFont typeface="+mj-lt"/>
              <a:buAutoNum type="arabicPeriod"/>
            </a:pPr>
            <a:r>
              <a:rPr lang="da-DK" altLang="de-DE" sz="2400" dirty="0">
                <a:solidFill>
                  <a:srgbClr val="333333"/>
                </a:solidFill>
              </a:rPr>
              <a:t>Lavt selvværd, frygt for at blive afvist</a:t>
            </a:r>
            <a:endParaRPr lang="de-DE" altLang="de-DE" sz="2400" dirty="0">
              <a:solidFill>
                <a:srgbClr val="333333"/>
              </a:solidFill>
            </a:endParaRPr>
          </a:p>
          <a:p>
            <a:pPr marL="457200" lvl="0" indent="-457200" defTabSz="914400" fontAlgn="base">
              <a:buFont typeface="+mj-lt"/>
              <a:buAutoNum type="arabicPeriod"/>
            </a:pPr>
            <a:r>
              <a:rPr lang="da-DK" altLang="de-DE" sz="2400" dirty="0">
                <a:solidFill>
                  <a:srgbClr val="333333"/>
                </a:solidFill>
              </a:rPr>
              <a:t>Frygt (fx i relation til fremtiden</a:t>
            </a:r>
            <a:r>
              <a:rPr lang="de-DE" altLang="de-DE" sz="2400" dirty="0">
                <a:solidFill>
                  <a:srgbClr val="333333"/>
                </a:solidFill>
              </a:rPr>
              <a:t>)</a:t>
            </a:r>
          </a:p>
          <a:p>
            <a:pPr marL="457200" lvl="0" indent="-457200" defTabSz="914400" fontAlgn="base">
              <a:buFont typeface="+mj-lt"/>
              <a:buAutoNum type="arabicPeriod"/>
            </a:pPr>
            <a:r>
              <a:rPr lang="de-DE" altLang="de-DE" sz="2400" dirty="0">
                <a:solidFill>
                  <a:srgbClr val="333333"/>
                </a:solidFill>
              </a:rPr>
              <a:t>Søvnforstyrrelser, smerte</a:t>
            </a:r>
          </a:p>
          <a:p>
            <a:pPr marL="457200" lvl="0" indent="-457200" defTabSz="914400" fontAlgn="base">
              <a:buFont typeface="+mj-lt"/>
              <a:buAutoNum type="arabicPeriod"/>
            </a:pPr>
            <a:r>
              <a:rPr lang="da-DK" altLang="de-DE" sz="2400" dirty="0">
                <a:solidFill>
                  <a:srgbClr val="333333"/>
                </a:solidFill>
              </a:rPr>
              <a:t>Kognitive problemer (svækket koncentrationsevne og hukommelse</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7" name="Slide Number Placeholder 6"/>
          <p:cNvSpPr>
            <a:spLocks noGrp="1"/>
          </p:cNvSpPr>
          <p:nvPr>
            <p:ph type="sldNum" sz="quarter" idx="12"/>
          </p:nvPr>
        </p:nvSpPr>
        <p:spPr/>
        <p:txBody>
          <a:bodyPr/>
          <a:lstStyle/>
          <a:p>
            <a:fld id="{6D69E48D-73A8-4E57-8961-A6A34A30C4D8}"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Født sådan... Eller blevet sådan?</a:t>
            </a:r>
            <a:endParaRPr lang="de-DE" altLang="de-DE" sz="3600" dirty="0">
              <a:solidFill>
                <a:srgbClr val="004992"/>
              </a:solidFill>
              <a:latin typeface="+mn-lt"/>
              <a:ea typeface="+mn-ea"/>
              <a:cs typeface="+mn-cs"/>
            </a:endParaRPr>
          </a:p>
        </p:txBody>
      </p:sp>
      <p:sp>
        <p:nvSpPr>
          <p:cNvPr id="21506" name="Rectangle 2"/>
          <p:cNvSpPr>
            <a:spLocks noGrp="1" noChangeArrowheads="1"/>
          </p:cNvSpPr>
          <p:nvPr>
            <p:ph idx="1"/>
          </p:nvPr>
        </p:nvSpPr>
        <p:spPr>
          <a:xfrm>
            <a:off x="408955" y="2204864"/>
            <a:ext cx="9144000" cy="4248000"/>
          </a:xfrm>
        </p:spPr>
        <p:txBody>
          <a:bodyPr>
            <a:noAutofit/>
          </a:bodyPr>
          <a:lstStyle/>
          <a:p>
            <a:pPr eaLnBrk="1" hangingPunct="1"/>
            <a:r>
              <a:rPr lang="da-DK" altLang="de-DE" sz="2400" dirty="0">
                <a:solidFill>
                  <a:srgbClr val="333333"/>
                </a:solidFill>
              </a:rPr>
              <a:t>Er det, at vi er glade eller triste, noget forudbestemt? Sker der med tiden en ændring af vores følelsesmæssige </a:t>
            </a:r>
            <a:r>
              <a:rPr lang="da-DK" altLang="de-DE" sz="2400">
                <a:solidFill>
                  <a:srgbClr val="333333"/>
                </a:solidFill>
              </a:rPr>
              <a:t>tilstand</a:t>
            </a:r>
            <a:r>
              <a:rPr lang="de-DE" altLang="de-DE" sz="2400">
                <a:solidFill>
                  <a:srgbClr val="333333"/>
                </a:solidFill>
              </a:rPr>
              <a:t>?</a:t>
            </a:r>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69E48D-73A8-4E57-8961-A6A34A30C4D8}"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Født sådan... Eller blevet sådan?</a:t>
            </a:r>
            <a:endParaRPr lang="de-DE" altLang="de-DE" sz="3600" dirty="0">
              <a:solidFill>
                <a:srgbClr val="004992"/>
              </a:solidFill>
              <a:latin typeface="+mn-lt"/>
              <a:ea typeface="+mn-ea"/>
              <a:cs typeface="+mn-cs"/>
            </a:endParaRPr>
          </a:p>
        </p:txBody>
      </p:sp>
      <p:sp>
        <p:nvSpPr>
          <p:cNvPr id="21506" name="Rectangle 2"/>
          <p:cNvSpPr>
            <a:spLocks noGrp="1" noChangeArrowheads="1"/>
          </p:cNvSpPr>
          <p:nvPr>
            <p:ph idx="1"/>
          </p:nvPr>
        </p:nvSpPr>
        <p:spPr>
          <a:xfrm>
            <a:off x="408955" y="2204864"/>
            <a:ext cx="9144000" cy="4248000"/>
          </a:xfrm>
        </p:spPr>
        <p:txBody>
          <a:bodyPr>
            <a:noAutofit/>
          </a:bodyPr>
          <a:lstStyle/>
          <a:p>
            <a:pPr eaLnBrk="1" hangingPunct="1"/>
            <a:r>
              <a:rPr lang="da-DK" altLang="de-DE" sz="2400" dirty="0">
                <a:solidFill>
                  <a:srgbClr val="333333"/>
                </a:solidFill>
              </a:rPr>
              <a:t>Er det, at vi er glade eller triste, noget forudbestemt? Sker der med tiden en ændring af vores følelsesmæssige tilstand</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de-DE" altLang="de-DE" sz="2400">
                <a:solidFill>
                  <a:srgbClr val="004992"/>
                </a:solidFill>
              </a:rPr>
              <a:t>arv</a:t>
            </a:r>
            <a:r>
              <a:rPr lang="en-CA" altLang="de-DE" sz="2400">
                <a:solidFill>
                  <a:srgbClr val="004992"/>
                </a:solidFill>
              </a:rPr>
              <a:t>”</a:t>
            </a:r>
            <a:r>
              <a:rPr lang="de-DE" altLang="de-DE" sz="2400">
                <a:solidFill>
                  <a:srgbClr val="004992"/>
                </a:solidFill>
              </a:rPr>
              <a:t>: </a:t>
            </a:r>
            <a:r>
              <a:rPr lang="da-DK" altLang="de-DE" sz="2400" dirty="0">
                <a:solidFill>
                  <a:srgbClr val="333333"/>
                </a:solidFill>
              </a:rPr>
              <a:t>Der findes bevis for eksistensen af genetisk prædisponering for depressiv tankegang og lavt </a:t>
            </a:r>
            <a:r>
              <a:rPr lang="da-DK" altLang="de-DE" sz="2400">
                <a:solidFill>
                  <a:srgbClr val="333333"/>
                </a:solidFill>
              </a:rPr>
              <a:t>selvværd</a:t>
            </a:r>
            <a:r>
              <a:rPr lang="de-DE" altLang="de-DE" sz="2400">
                <a:solidFill>
                  <a:srgbClr val="333333"/>
                </a:solidFill>
              </a:rPr>
              <a:t>.</a:t>
            </a:r>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69E48D-73A8-4E57-8961-A6A34A30C4D8}" type="slidenum">
              <a:rPr lang="de-DE" altLang="de-DE" smtClean="0"/>
              <a:pPr/>
              <a:t>5</a:t>
            </a:fld>
            <a:endParaRPr lang="de-DE" altLang="de-DE"/>
          </a:p>
        </p:txBody>
      </p:sp>
    </p:spTree>
    <p:extLst>
      <p:ext uri="{BB962C8B-B14F-4D97-AF65-F5344CB8AC3E}">
        <p14:creationId xmlns:p14="http://schemas.microsoft.com/office/powerpoint/2010/main" val="43795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Født sådan... Eller blevet sådan?</a:t>
            </a:r>
            <a:endParaRPr lang="de-DE" altLang="de-DE" sz="3600" dirty="0">
              <a:solidFill>
                <a:srgbClr val="004992"/>
              </a:solidFill>
              <a:latin typeface="+mn-lt"/>
              <a:ea typeface="+mn-ea"/>
              <a:cs typeface="+mn-cs"/>
            </a:endParaRPr>
          </a:p>
        </p:txBody>
      </p:sp>
      <p:sp>
        <p:nvSpPr>
          <p:cNvPr id="21506" name="Rectangle 2"/>
          <p:cNvSpPr>
            <a:spLocks noGrp="1" noChangeArrowheads="1"/>
          </p:cNvSpPr>
          <p:nvPr>
            <p:ph idx="1"/>
          </p:nvPr>
        </p:nvSpPr>
        <p:spPr>
          <a:xfrm>
            <a:off x="408955" y="2204864"/>
            <a:ext cx="9144000" cy="4248000"/>
          </a:xfrm>
        </p:spPr>
        <p:txBody>
          <a:bodyPr>
            <a:noAutofit/>
          </a:bodyPr>
          <a:lstStyle/>
          <a:p>
            <a:pPr eaLnBrk="1" hangingPunct="1"/>
            <a:r>
              <a:rPr lang="da-DK" altLang="de-DE" sz="2400" dirty="0">
                <a:solidFill>
                  <a:srgbClr val="333333"/>
                </a:solidFill>
              </a:rPr>
              <a:t>Er det, at vi er glade eller triste, noget forudbestemt? Sker der med tiden en ændring af vores følelsesmæssige tilstand</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de-DE" altLang="de-DE" sz="2400">
                <a:solidFill>
                  <a:srgbClr val="004992"/>
                </a:solidFill>
              </a:rPr>
              <a:t>arv</a:t>
            </a:r>
            <a:r>
              <a:rPr lang="en-CA" altLang="de-DE" sz="2400">
                <a:solidFill>
                  <a:srgbClr val="004992"/>
                </a:solidFill>
              </a:rPr>
              <a:t>”</a:t>
            </a:r>
            <a:r>
              <a:rPr lang="de-DE" altLang="de-DE" sz="2400">
                <a:solidFill>
                  <a:srgbClr val="004992"/>
                </a:solidFill>
              </a:rPr>
              <a:t>: </a:t>
            </a:r>
            <a:r>
              <a:rPr lang="da-DK" altLang="de-DE" sz="2400" dirty="0">
                <a:solidFill>
                  <a:srgbClr val="333333"/>
                </a:solidFill>
              </a:rPr>
              <a:t>Der findes bevis for eksistensen af genetisk prædisponering for depressiv tankegang og lavt selvværd</a:t>
            </a:r>
            <a:r>
              <a:rPr lang="de-DE" altLang="de-DE" sz="2400" dirty="0">
                <a:solidFill>
                  <a:srgbClr val="333333"/>
                </a:solidFill>
              </a:rPr>
              <a:t>.</a:t>
            </a:r>
          </a:p>
          <a:p>
            <a:pPr marL="342900" indent="-342900" eaLnBrk="1" hangingPunct="1">
              <a:buClr>
                <a:srgbClr val="000000"/>
              </a:buClr>
              <a:buFont typeface="WingDings"/>
              <a:buChar char=""/>
            </a:pPr>
            <a:r>
              <a:rPr lang="en-CA" altLang="de-DE" sz="2400">
                <a:solidFill>
                  <a:srgbClr val="004992"/>
                </a:solidFill>
              </a:rPr>
              <a:t>“</a:t>
            </a:r>
            <a:r>
              <a:rPr lang="de-DE" altLang="de-DE" sz="2400">
                <a:solidFill>
                  <a:srgbClr val="004992"/>
                </a:solidFill>
              </a:rPr>
              <a:t>miljø</a:t>
            </a:r>
            <a:r>
              <a:rPr lang="en-CA" altLang="de-DE" sz="2400">
                <a:solidFill>
                  <a:srgbClr val="004992"/>
                </a:solidFill>
              </a:rPr>
              <a:t>”</a:t>
            </a:r>
            <a:r>
              <a:rPr lang="de-DE" altLang="de-DE" sz="2400">
                <a:solidFill>
                  <a:srgbClr val="004992"/>
                </a:solidFill>
              </a:rPr>
              <a:t>: </a:t>
            </a:r>
            <a:r>
              <a:rPr lang="da-DK" altLang="de-DE" sz="2400" dirty="0">
                <a:solidFill>
                  <a:srgbClr val="333333"/>
                </a:solidFill>
              </a:rPr>
              <a:t>Kritiske og forsømmelige forældre samt oplevelse af traumatiske begivenheder i livet kan fremkalde en negativ </a:t>
            </a:r>
            <a:r>
              <a:rPr lang="da-DK" altLang="de-DE" sz="2400">
                <a:solidFill>
                  <a:srgbClr val="333333"/>
                </a:solidFill>
              </a:rPr>
              <a:t>selvopfattelse</a:t>
            </a:r>
            <a:r>
              <a:rPr lang="de-DE" altLang="de-DE" sz="2400">
                <a:solidFill>
                  <a:srgbClr val="333333"/>
                </a:solidFill>
              </a:rPr>
              <a:t>.</a:t>
            </a:r>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69E48D-73A8-4E57-8961-A6A34A30C4D8}" type="slidenum">
              <a:rPr lang="de-DE" altLang="de-DE" smtClean="0"/>
              <a:pPr/>
              <a:t>6</a:t>
            </a:fld>
            <a:endParaRPr lang="de-DE" altLang="de-DE"/>
          </a:p>
        </p:txBody>
      </p:sp>
    </p:spTree>
    <p:extLst>
      <p:ext uri="{BB962C8B-B14F-4D97-AF65-F5344CB8AC3E}">
        <p14:creationId xmlns:p14="http://schemas.microsoft.com/office/powerpoint/2010/main" val="1093162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Født sådan... Eller blevet sådan?</a:t>
            </a:r>
            <a:endParaRPr lang="de-DE" altLang="de-DE" sz="3600" dirty="0">
              <a:solidFill>
                <a:srgbClr val="004992"/>
              </a:solidFill>
              <a:latin typeface="+mn-lt"/>
              <a:ea typeface="+mn-ea"/>
              <a:cs typeface="+mn-cs"/>
            </a:endParaRPr>
          </a:p>
        </p:txBody>
      </p:sp>
      <p:sp>
        <p:nvSpPr>
          <p:cNvPr id="21506" name="Rectangle 2"/>
          <p:cNvSpPr>
            <a:spLocks noGrp="1" noChangeArrowheads="1"/>
          </p:cNvSpPr>
          <p:nvPr>
            <p:ph idx="1"/>
          </p:nvPr>
        </p:nvSpPr>
        <p:spPr>
          <a:xfrm>
            <a:off x="408955" y="2204864"/>
            <a:ext cx="9144000" cy="4248000"/>
          </a:xfrm>
        </p:spPr>
        <p:txBody>
          <a:bodyPr>
            <a:noAutofit/>
          </a:bodyPr>
          <a:lstStyle/>
          <a:p>
            <a:pPr eaLnBrk="1" hangingPunct="1"/>
            <a:r>
              <a:rPr lang="da-DK" altLang="de-DE" sz="2400" dirty="0">
                <a:solidFill>
                  <a:srgbClr val="333333"/>
                </a:solidFill>
              </a:rPr>
              <a:t>Er det, at vi er glade eller triste, noget forudbestemt? Sker der med tiden en ændring af vores følelsesmæssige tilstand</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de-DE" altLang="de-DE" sz="2400">
                <a:solidFill>
                  <a:srgbClr val="004992"/>
                </a:solidFill>
              </a:rPr>
              <a:t>arv</a:t>
            </a:r>
            <a:r>
              <a:rPr lang="en-CA" altLang="de-DE" sz="2400">
                <a:solidFill>
                  <a:srgbClr val="004992"/>
                </a:solidFill>
              </a:rPr>
              <a:t>”</a:t>
            </a:r>
            <a:r>
              <a:rPr lang="de-DE" altLang="de-DE" sz="2400">
                <a:solidFill>
                  <a:srgbClr val="004992"/>
                </a:solidFill>
              </a:rPr>
              <a:t>: </a:t>
            </a:r>
            <a:r>
              <a:rPr lang="da-DK" altLang="de-DE" sz="2400" dirty="0">
                <a:solidFill>
                  <a:srgbClr val="333333"/>
                </a:solidFill>
              </a:rPr>
              <a:t>Der findes bevis for eksistensen af genetisk prædisponering for depressiv tankegang og lavt selvværd</a:t>
            </a:r>
            <a:r>
              <a:rPr lang="de-DE" altLang="de-DE" sz="2400" dirty="0">
                <a:solidFill>
                  <a:srgbClr val="333333"/>
                </a:solidFill>
              </a:rPr>
              <a:t>.</a:t>
            </a:r>
          </a:p>
          <a:p>
            <a:pPr marL="342900" indent="-342900" eaLnBrk="1" hangingPunct="1">
              <a:buClr>
                <a:srgbClr val="000000"/>
              </a:buClr>
              <a:buFont typeface="WingDings"/>
              <a:buChar char=""/>
            </a:pPr>
            <a:r>
              <a:rPr lang="en-CA" altLang="de-DE" sz="2400">
                <a:solidFill>
                  <a:srgbClr val="004992"/>
                </a:solidFill>
              </a:rPr>
              <a:t>“</a:t>
            </a:r>
            <a:r>
              <a:rPr lang="de-DE" altLang="de-DE" sz="2400">
                <a:solidFill>
                  <a:srgbClr val="004992"/>
                </a:solidFill>
              </a:rPr>
              <a:t>miljø</a:t>
            </a:r>
            <a:r>
              <a:rPr lang="en-CA" altLang="de-DE" sz="2400">
                <a:solidFill>
                  <a:srgbClr val="004992"/>
                </a:solidFill>
              </a:rPr>
              <a:t>”</a:t>
            </a:r>
            <a:r>
              <a:rPr lang="de-DE" altLang="de-DE" sz="2400">
                <a:solidFill>
                  <a:srgbClr val="004992"/>
                </a:solidFill>
              </a:rPr>
              <a:t>: </a:t>
            </a:r>
            <a:r>
              <a:rPr lang="da-DK" altLang="de-DE" sz="2400" dirty="0">
                <a:solidFill>
                  <a:srgbClr val="333333"/>
                </a:solidFill>
              </a:rPr>
              <a:t>Kritiske og forsømmelige forældre samt oplevelse af traumatiske begivenheder i livet kan fremkalde en negativ selvopfattelse</a:t>
            </a:r>
            <a:r>
              <a:rPr lang="de-DE" altLang="de-DE" sz="2400" dirty="0">
                <a:solidFill>
                  <a:srgbClr val="333333"/>
                </a:solidFill>
              </a:rPr>
              <a:t>.</a:t>
            </a:r>
          </a:p>
          <a:p>
            <a:pPr eaLnBrk="1" hangingPunct="1"/>
            <a:r>
              <a:rPr lang="de-DE" altLang="de-DE" sz="2400" dirty="0">
                <a:solidFill>
                  <a:srgbClr val="004992"/>
                </a:solidFill>
              </a:rPr>
              <a:t>MEN: Depressive tankemønstre kan ændres. </a:t>
            </a:r>
            <a:r>
              <a:rPr lang="da-DK" altLang="de-DE" sz="2400" dirty="0">
                <a:solidFill>
                  <a:srgbClr val="004992"/>
                </a:solidFill>
              </a:rPr>
              <a:t>Depression er ikke en uoprettelig skæbne</a:t>
            </a:r>
            <a:r>
              <a:rPr lang="de-DE" altLang="de-DE" sz="2400" dirty="0">
                <a:solidFill>
                  <a:srgbClr val="004992"/>
                </a:solidFill>
              </a:rPr>
              <a:t>!</a:t>
            </a: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69E48D-73A8-4E57-8961-A6A34A30C4D8}" type="slidenum">
              <a:rPr lang="de-DE" altLang="de-DE" smtClean="0"/>
              <a:pPr/>
              <a:t>7</a:t>
            </a:fld>
            <a:endParaRPr lang="de-DE" altLang="de-DE"/>
          </a:p>
        </p:txBody>
      </p:sp>
    </p:spTree>
    <p:extLst>
      <p:ext uri="{BB962C8B-B14F-4D97-AF65-F5344CB8AC3E}">
        <p14:creationId xmlns:p14="http://schemas.microsoft.com/office/powerpoint/2010/main" val="1218074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lvl="0" defTabSz="914400" fontAlgn="base">
              <a:defRPr/>
            </a:pPr>
            <a:r>
              <a:rPr lang="da-DK" sz="2400">
                <a:solidFill>
                  <a:srgbClr val="333333"/>
                </a:solidFill>
              </a:rPr>
              <a:t>Personer med psykiske lidelser kan ofte udvise forstyrrede tankemønstre, der kan </a:t>
            </a:r>
            <a:r>
              <a:rPr lang="da-DK" sz="2400" spc="-10">
                <a:solidFill>
                  <a:srgbClr val="004992"/>
                </a:solidFill>
              </a:rPr>
              <a:t>resultere i</a:t>
            </a:r>
            <a:r>
              <a:rPr lang="da-DK" sz="2400">
                <a:solidFill>
                  <a:srgbClr val="004992"/>
                </a:solidFill>
              </a:rPr>
              <a:t> </a:t>
            </a:r>
            <a:r>
              <a:rPr lang="da-DK" sz="2400" spc="-10">
                <a:solidFill>
                  <a:srgbClr val="004992"/>
                </a:solidFill>
              </a:rPr>
              <a:t>depression</a:t>
            </a:r>
            <a:r>
              <a:rPr lang="en-US" altLang="de-DE" sz="2400" dirty="0">
                <a:solidFill>
                  <a:srgbClr val="333333"/>
                </a:solidFill>
              </a:rPr>
              <a:t>.</a:t>
            </a:r>
          </a:p>
          <a:p>
            <a:pPr lvl="0" defTabSz="914400" fontAlgn="base">
              <a:defRPr/>
            </a:pPr>
            <a:r>
              <a:rPr lang="da-DK" altLang="de-DE" sz="2400" dirty="0">
                <a:solidFill>
                  <a:srgbClr val="333333"/>
                </a:solidFill>
              </a:rPr>
              <a:t>Gennem intensiv og konstant træning er det muligt at ændre disse tankemønstre</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Træningsmodul 8 – Selvværd &amp; sindsstemning</a:t>
            </a:r>
          </a:p>
        </p:txBody>
      </p:sp>
      <p:sp>
        <p:nvSpPr>
          <p:cNvPr id="6" name="Slide Number Placeholder 5"/>
          <p:cNvSpPr>
            <a:spLocks noGrp="1"/>
          </p:cNvSpPr>
          <p:nvPr>
            <p:ph type="sldNum" sz="quarter" idx="12"/>
          </p:nvPr>
        </p:nvSpPr>
        <p:spPr/>
        <p:txBody>
          <a:bodyPr/>
          <a:lstStyle/>
          <a:p>
            <a:fld id="{6D69E48D-73A8-4E57-8961-A6A34A30C4D8}"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Psykose &amp; Depression</a:t>
            </a:r>
            <a:br>
              <a:rPr lang="en-US" sz="3600">
                <a:solidFill>
                  <a:srgbClr val="004992"/>
                </a:solidFill>
                <a:latin typeface="+mn-lt"/>
                <a:ea typeface="+mn-ea"/>
                <a:cs typeface="+mn-cs"/>
              </a:rPr>
            </a:br>
            <a:r>
              <a:rPr lang="en-US">
                <a:solidFill>
                  <a:srgbClr val="004992"/>
                </a:solidFill>
                <a:latin typeface="+mn-lt"/>
                <a:ea typeface="+mn-ea"/>
                <a:cs typeface="+mn-cs"/>
              </a:rPr>
              <a:t>En psykoses indvirkning på selvværdet</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870130433"/>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000000"/>
                          </a:solidFill>
                          <a:effectLst/>
                          <a:latin typeface="+mn-lt"/>
                          <a:ea typeface="+mn-ea"/>
                          <a:cs typeface="+mn-cs"/>
                        </a:rPr>
                        <a:t>En</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psykoses</a:t>
                      </a:r>
                      <a:r>
                        <a:rPr kumimoji="0" lang="en-US" sz="2000" b="0" i="0" u="none" strike="noStrike" cap="none" normalizeH="0" baseline="0" dirty="0">
                          <a:ln>
                            <a:noFill/>
                          </a:ln>
                          <a:solidFill>
                            <a:srgbClr val="000000"/>
                          </a:solidFill>
                          <a:effectLst/>
                          <a:latin typeface="+mn-lt"/>
                          <a:ea typeface="+mn-ea"/>
                          <a:cs typeface="+mn-cs"/>
                        </a:rPr>
                        <a:t> negative </a:t>
                      </a:r>
                      <a:r>
                        <a:rPr kumimoji="0" lang="en-US" sz="2000" b="0" i="0" u="none" strike="noStrike" cap="none" normalizeH="0" baseline="0" dirty="0" err="1">
                          <a:ln>
                            <a:noFill/>
                          </a:ln>
                          <a:solidFill>
                            <a:srgbClr val="000000"/>
                          </a:solidFill>
                          <a:effectLst/>
                          <a:latin typeface="+mn-lt"/>
                          <a:ea typeface="+mn-ea"/>
                          <a:cs typeface="+mn-cs"/>
                        </a:rPr>
                        <a:t>indvirkning</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på</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sindsstemning</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000000"/>
                          </a:solidFill>
                          <a:effectLst/>
                          <a:latin typeface="+mn-lt"/>
                          <a:ea typeface="+mn-ea"/>
                          <a:cs typeface="+mn-cs"/>
                        </a:rPr>
                        <a:t>En</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psykoses</a:t>
                      </a:r>
                      <a:r>
                        <a:rPr kumimoji="0" lang="en-US" sz="2000" b="0" i="0" u="none" strike="noStrike" cap="none" normalizeH="0" baseline="0" dirty="0">
                          <a:ln>
                            <a:noFill/>
                          </a:ln>
                          <a:solidFill>
                            <a:srgbClr val="000000"/>
                          </a:solidFill>
                          <a:effectLst/>
                          <a:latin typeface="+mn-lt"/>
                          <a:ea typeface="+mn-ea"/>
                          <a:cs typeface="+mn-cs"/>
                        </a:rPr>
                        <a:t> </a:t>
                      </a:r>
                      <a:r>
                        <a:rPr kumimoji="0" lang="en-US" sz="2000" b="0" i="1" u="sng" strike="noStrike" cap="none" normalizeH="0" baseline="0" dirty="0" err="1">
                          <a:ln>
                            <a:noFill/>
                          </a:ln>
                          <a:solidFill>
                            <a:srgbClr val="000000"/>
                          </a:solidFill>
                          <a:effectLst/>
                          <a:latin typeface="+mn-lt"/>
                          <a:ea typeface="+mn-ea"/>
                          <a:cs typeface="+mn-cs"/>
                        </a:rPr>
                        <a:t>kortvarige</a:t>
                      </a:r>
                      <a:r>
                        <a:rPr kumimoji="0" lang="en-US" sz="2000" b="0" i="0" u="none" strike="noStrike" cap="none" normalizeH="0" baseline="0" dirty="0">
                          <a:ln>
                            <a:noFill/>
                          </a:ln>
                          <a:solidFill>
                            <a:srgbClr val="000000"/>
                          </a:solidFill>
                          <a:effectLst/>
                          <a:latin typeface="+mn-lt"/>
                          <a:ea typeface="+mn-ea"/>
                          <a:cs typeface="+mn-cs"/>
                        </a:rPr>
                        <a:t> positive </a:t>
                      </a:r>
                      <a:r>
                        <a:rPr kumimoji="0" lang="en-US" sz="2000" b="0" i="0" u="none" strike="noStrike" cap="none" normalizeH="0" baseline="0" dirty="0" err="1">
                          <a:ln>
                            <a:noFill/>
                          </a:ln>
                          <a:solidFill>
                            <a:srgbClr val="000000"/>
                          </a:solidFill>
                          <a:effectLst/>
                          <a:latin typeface="+mn-lt"/>
                          <a:ea typeface="+mn-ea"/>
                          <a:cs typeface="+mn-cs"/>
                        </a:rPr>
                        <a:t>indvirkninger</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på</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sindsstemning</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8 – Selvværd &amp; sindsstemning</a:t>
            </a:r>
          </a:p>
        </p:txBody>
      </p:sp>
      <p:sp>
        <p:nvSpPr>
          <p:cNvPr id="6" name="Slide Number Placeholder 5"/>
          <p:cNvSpPr>
            <a:spLocks noGrp="1"/>
          </p:cNvSpPr>
          <p:nvPr>
            <p:ph type="sldNum" sz="quarter" idx="12"/>
          </p:nvPr>
        </p:nvSpPr>
        <p:spPr/>
        <p:txBody>
          <a:bodyPr/>
          <a:lstStyle/>
          <a:p>
            <a:fld id="{6D45503F-8487-48F8-827B-535B4EC22279}"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Psykose &amp; Depression</a:t>
            </a:r>
            <a:br>
              <a:rPr lang="en-US" sz="3600">
                <a:solidFill>
                  <a:srgbClr val="004992"/>
                </a:solidFill>
                <a:latin typeface="+mn-lt"/>
                <a:ea typeface="+mn-ea"/>
                <a:cs typeface="+mn-cs"/>
              </a:rPr>
            </a:br>
            <a:r>
              <a:rPr lang="en-US">
                <a:solidFill>
                  <a:srgbClr val="004992"/>
                </a:solidFill>
                <a:latin typeface="+mn-lt"/>
                <a:ea typeface="+mn-ea"/>
                <a:cs typeface="+mn-cs"/>
              </a:rPr>
              <a:t>En psykoses indvirkning på selvværdet</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427573146"/>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000000"/>
                          </a:solidFill>
                          <a:effectLst/>
                          <a:latin typeface="+mn-lt"/>
                          <a:ea typeface="+mn-ea"/>
                          <a:cs typeface="+mn-cs"/>
                        </a:rPr>
                        <a:t>En</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psykoses</a:t>
                      </a:r>
                      <a:r>
                        <a:rPr kumimoji="0" lang="en-US" sz="2000" b="0" i="0" u="none" strike="noStrike" cap="none" normalizeH="0" baseline="0" dirty="0">
                          <a:ln>
                            <a:noFill/>
                          </a:ln>
                          <a:solidFill>
                            <a:srgbClr val="000000"/>
                          </a:solidFill>
                          <a:effectLst/>
                          <a:latin typeface="+mn-lt"/>
                          <a:ea typeface="+mn-ea"/>
                          <a:cs typeface="+mn-cs"/>
                        </a:rPr>
                        <a:t> negative </a:t>
                      </a:r>
                      <a:r>
                        <a:rPr kumimoji="0" lang="en-US" sz="2000" b="0" i="0" u="none" strike="noStrike" cap="none" normalizeH="0" baseline="0" dirty="0" err="1">
                          <a:ln>
                            <a:noFill/>
                          </a:ln>
                          <a:solidFill>
                            <a:srgbClr val="000000"/>
                          </a:solidFill>
                          <a:effectLst/>
                          <a:latin typeface="+mn-lt"/>
                          <a:ea typeface="+mn-ea"/>
                          <a:cs typeface="+mn-cs"/>
                        </a:rPr>
                        <a:t>indvirkning</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på</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sindsstemning</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000000"/>
                          </a:solidFill>
                          <a:effectLst/>
                          <a:latin typeface="+mn-lt"/>
                          <a:ea typeface="+mn-ea"/>
                          <a:cs typeface="+mn-cs"/>
                        </a:rPr>
                        <a:t>En</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psykoses</a:t>
                      </a:r>
                      <a:r>
                        <a:rPr kumimoji="0" lang="en-US" sz="2000" b="0" i="0" u="none" strike="noStrike" cap="none" normalizeH="0" baseline="0" dirty="0">
                          <a:ln>
                            <a:noFill/>
                          </a:ln>
                          <a:solidFill>
                            <a:srgbClr val="000000"/>
                          </a:solidFill>
                          <a:effectLst/>
                          <a:latin typeface="+mn-lt"/>
                          <a:ea typeface="+mn-ea"/>
                          <a:cs typeface="+mn-cs"/>
                        </a:rPr>
                        <a:t> </a:t>
                      </a:r>
                      <a:r>
                        <a:rPr kumimoji="0" lang="en-US" sz="2000" b="0" i="1" u="sng" strike="noStrike" cap="none" normalizeH="0" baseline="0" dirty="0" err="1">
                          <a:ln>
                            <a:noFill/>
                          </a:ln>
                          <a:solidFill>
                            <a:srgbClr val="000000"/>
                          </a:solidFill>
                          <a:effectLst/>
                          <a:latin typeface="+mn-lt"/>
                          <a:ea typeface="+mn-ea"/>
                          <a:cs typeface="+mn-cs"/>
                        </a:rPr>
                        <a:t>kortvarige</a:t>
                      </a:r>
                      <a:r>
                        <a:rPr kumimoji="0" lang="en-US" sz="2000" b="0" i="0" u="none" strike="noStrike" cap="none" normalizeH="0" baseline="0" dirty="0">
                          <a:ln>
                            <a:noFill/>
                          </a:ln>
                          <a:solidFill>
                            <a:srgbClr val="000000"/>
                          </a:solidFill>
                          <a:effectLst/>
                          <a:latin typeface="+mn-lt"/>
                          <a:ea typeface="+mn-ea"/>
                          <a:cs typeface="+mn-cs"/>
                        </a:rPr>
                        <a:t> positive </a:t>
                      </a:r>
                      <a:r>
                        <a:rPr kumimoji="0" lang="en-US" sz="2000" b="0" i="0" u="none" strike="noStrike" cap="none" normalizeH="0" baseline="0" dirty="0" err="1">
                          <a:ln>
                            <a:noFill/>
                          </a:ln>
                          <a:solidFill>
                            <a:srgbClr val="000000"/>
                          </a:solidFill>
                          <a:effectLst/>
                          <a:latin typeface="+mn-lt"/>
                          <a:ea typeface="+mn-ea"/>
                          <a:cs typeface="+mn-cs"/>
                        </a:rPr>
                        <a:t>indvirkninger</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på</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sindsstemning</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Under en psykose: oplevelse af konstante trusler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Under en psykose: man hører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chikanerende og hånende stemmer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Efter en psykose: skamfuldhed, fremtiden kan synes at ligge i ruiner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8 – Selvværd &amp; sindsstemning</a:t>
            </a:r>
          </a:p>
        </p:txBody>
      </p:sp>
      <p:sp>
        <p:nvSpPr>
          <p:cNvPr id="6" name="Slide Number Placeholder 5"/>
          <p:cNvSpPr>
            <a:spLocks noGrp="1"/>
          </p:cNvSpPr>
          <p:nvPr>
            <p:ph type="sldNum" sz="quarter" idx="12"/>
          </p:nvPr>
        </p:nvSpPr>
        <p:spPr/>
        <p:txBody>
          <a:bodyPr/>
          <a:lstStyle/>
          <a:p>
            <a:fld id="{6D45503F-8487-48F8-827B-535B4EC22279}" type="slidenum">
              <a:rPr lang="de-DE" altLang="de-DE" smtClean="0"/>
              <a:pPr/>
              <a:t>10</a:t>
            </a:fld>
            <a:endParaRPr lang="de-DE" altLang="de-DE"/>
          </a:p>
        </p:txBody>
      </p:sp>
    </p:spTree>
    <p:extLst>
      <p:ext uri="{BB962C8B-B14F-4D97-AF65-F5344CB8AC3E}">
        <p14:creationId xmlns:p14="http://schemas.microsoft.com/office/powerpoint/2010/main" val="3295703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Psykose &amp; Depression</a:t>
            </a:r>
            <a:br>
              <a:rPr lang="en-US" sz="3600">
                <a:solidFill>
                  <a:srgbClr val="004992"/>
                </a:solidFill>
                <a:latin typeface="+mn-lt"/>
                <a:ea typeface="+mn-ea"/>
                <a:cs typeface="+mn-cs"/>
              </a:rPr>
            </a:br>
            <a:r>
              <a:rPr lang="en-US">
                <a:solidFill>
                  <a:srgbClr val="004992"/>
                </a:solidFill>
                <a:latin typeface="+mn-lt"/>
                <a:ea typeface="+mn-ea"/>
                <a:cs typeface="+mn-cs"/>
              </a:rPr>
              <a:t>En psykoses indvirkning på selvværdet</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096076480"/>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000000"/>
                          </a:solidFill>
                          <a:effectLst/>
                          <a:latin typeface="+mn-lt"/>
                          <a:ea typeface="+mn-ea"/>
                          <a:cs typeface="+mn-cs"/>
                        </a:rPr>
                        <a:t>En</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psykoses</a:t>
                      </a:r>
                      <a:r>
                        <a:rPr kumimoji="0" lang="en-US" sz="2000" b="0" i="0" u="none" strike="noStrike" cap="none" normalizeH="0" baseline="0" dirty="0">
                          <a:ln>
                            <a:noFill/>
                          </a:ln>
                          <a:solidFill>
                            <a:srgbClr val="000000"/>
                          </a:solidFill>
                          <a:effectLst/>
                          <a:latin typeface="+mn-lt"/>
                          <a:ea typeface="+mn-ea"/>
                          <a:cs typeface="+mn-cs"/>
                        </a:rPr>
                        <a:t> negative </a:t>
                      </a:r>
                      <a:r>
                        <a:rPr kumimoji="0" lang="en-US" sz="2000" b="0" i="0" u="none" strike="noStrike" cap="none" normalizeH="0" baseline="0" dirty="0" err="1">
                          <a:ln>
                            <a:noFill/>
                          </a:ln>
                          <a:solidFill>
                            <a:srgbClr val="000000"/>
                          </a:solidFill>
                          <a:effectLst/>
                          <a:latin typeface="+mn-lt"/>
                          <a:ea typeface="+mn-ea"/>
                          <a:cs typeface="+mn-cs"/>
                        </a:rPr>
                        <a:t>indvirkning</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på</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sindsstemning</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000000"/>
                          </a:solidFill>
                          <a:effectLst/>
                          <a:latin typeface="+mn-lt"/>
                          <a:ea typeface="+mn-ea"/>
                          <a:cs typeface="+mn-cs"/>
                        </a:rPr>
                        <a:t>En</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psykoses</a:t>
                      </a:r>
                      <a:r>
                        <a:rPr kumimoji="0" lang="en-US" sz="2000" b="0" i="0" u="none" strike="noStrike" cap="none" normalizeH="0" baseline="0" dirty="0">
                          <a:ln>
                            <a:noFill/>
                          </a:ln>
                          <a:solidFill>
                            <a:srgbClr val="000000"/>
                          </a:solidFill>
                          <a:effectLst/>
                          <a:latin typeface="+mn-lt"/>
                          <a:ea typeface="+mn-ea"/>
                          <a:cs typeface="+mn-cs"/>
                        </a:rPr>
                        <a:t> </a:t>
                      </a:r>
                      <a:r>
                        <a:rPr kumimoji="0" lang="en-US" sz="2000" b="0" i="1" u="sng" strike="noStrike" cap="none" normalizeH="0" baseline="0" dirty="0" err="1">
                          <a:ln>
                            <a:noFill/>
                          </a:ln>
                          <a:solidFill>
                            <a:srgbClr val="000000"/>
                          </a:solidFill>
                          <a:effectLst/>
                          <a:latin typeface="+mn-lt"/>
                          <a:ea typeface="+mn-ea"/>
                          <a:cs typeface="+mn-cs"/>
                        </a:rPr>
                        <a:t>kortvarige</a:t>
                      </a:r>
                      <a:r>
                        <a:rPr kumimoji="0" lang="en-US" sz="2000" b="0" i="0" u="none" strike="noStrike" cap="none" normalizeH="0" baseline="0" dirty="0">
                          <a:ln>
                            <a:noFill/>
                          </a:ln>
                          <a:solidFill>
                            <a:srgbClr val="000000"/>
                          </a:solidFill>
                          <a:effectLst/>
                          <a:latin typeface="+mn-lt"/>
                          <a:ea typeface="+mn-ea"/>
                          <a:cs typeface="+mn-cs"/>
                        </a:rPr>
                        <a:t> positive </a:t>
                      </a:r>
                      <a:r>
                        <a:rPr kumimoji="0" lang="en-US" sz="2000" b="0" i="0" u="none" strike="noStrike" cap="none" normalizeH="0" baseline="0" dirty="0" err="1">
                          <a:ln>
                            <a:noFill/>
                          </a:ln>
                          <a:solidFill>
                            <a:srgbClr val="000000"/>
                          </a:solidFill>
                          <a:effectLst/>
                          <a:latin typeface="+mn-lt"/>
                          <a:ea typeface="+mn-ea"/>
                          <a:cs typeface="+mn-cs"/>
                        </a:rPr>
                        <a:t>indvirkninger</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på</a:t>
                      </a:r>
                      <a:r>
                        <a:rPr kumimoji="0" lang="en-US" sz="2000" b="0" i="0" u="none" strike="noStrike" cap="none" normalizeH="0" baseline="0" dirty="0">
                          <a:ln>
                            <a:noFill/>
                          </a:ln>
                          <a:solidFill>
                            <a:srgbClr val="000000"/>
                          </a:solidFill>
                          <a:effectLst/>
                          <a:latin typeface="+mn-lt"/>
                          <a:ea typeface="+mn-ea"/>
                          <a:cs typeface="+mn-cs"/>
                        </a:rPr>
                        <a:t> </a:t>
                      </a:r>
                      <a:r>
                        <a:rPr kumimoji="0" lang="en-US" sz="2000" b="0" i="0" u="none" strike="noStrike" cap="none" normalizeH="0" baseline="0" dirty="0" err="1">
                          <a:ln>
                            <a:noFill/>
                          </a:ln>
                          <a:solidFill>
                            <a:srgbClr val="000000"/>
                          </a:solidFill>
                          <a:effectLst/>
                          <a:latin typeface="+mn-lt"/>
                          <a:ea typeface="+mn-ea"/>
                          <a:cs typeface="+mn-cs"/>
                        </a:rPr>
                        <a:t>sindsstemning</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Under en psykose: oplevelse af konstante trusler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Under en psykose: et sus, opstemthed, “omsider sker der noget”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Under en psykose: man hører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chikanerende og hånende stemmer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mn-lt"/>
                          <a:ea typeface="+mn-ea"/>
                          <a:cs typeface="+mn-cs"/>
                        </a:rPr>
                        <a:t>Under en psykose: hører rosende stemmer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Efter en psykose: skamfuldhed, fremtiden kan synes at ligge i ruiner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333333"/>
                          </a:solidFill>
                          <a:effectLst/>
                          <a:latin typeface="+mn-lt"/>
                          <a:ea typeface="+mn-ea"/>
                          <a:cs typeface="+mn-cs"/>
                        </a:rPr>
                        <a:t>Under vrangforestillinger (storhed): oplever at have magt, talent, betydning (mægtige fjender) og skæbnebestemthed</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8 – Selvværd &amp; sindsstemning</a:t>
            </a:r>
          </a:p>
        </p:txBody>
      </p:sp>
      <p:sp>
        <p:nvSpPr>
          <p:cNvPr id="6" name="Slide Number Placeholder 5"/>
          <p:cNvSpPr>
            <a:spLocks noGrp="1"/>
          </p:cNvSpPr>
          <p:nvPr>
            <p:ph type="sldNum" sz="quarter" idx="12"/>
          </p:nvPr>
        </p:nvSpPr>
        <p:spPr/>
        <p:txBody>
          <a:bodyPr/>
          <a:lstStyle/>
          <a:p>
            <a:fld id="{6D45503F-8487-48F8-827B-535B4EC22279}" type="slidenum">
              <a:rPr lang="de-DE" altLang="de-DE" smtClean="0"/>
              <a:pPr/>
              <a:t>11</a:t>
            </a:fld>
            <a:endParaRPr lang="de-DE" altLang="de-DE"/>
          </a:p>
        </p:txBody>
      </p:sp>
    </p:spTree>
    <p:extLst>
      <p:ext uri="{BB962C8B-B14F-4D97-AF65-F5344CB8AC3E}">
        <p14:creationId xmlns:p14="http://schemas.microsoft.com/office/powerpoint/2010/main" val="1174613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Psykose &amp; Depression</a:t>
            </a:r>
            <a:br>
              <a:rPr lang="en-US" sz="3600">
                <a:solidFill>
                  <a:srgbClr val="004992"/>
                </a:solidFill>
                <a:latin typeface="+mn-lt"/>
                <a:ea typeface="+mn-ea"/>
                <a:cs typeface="+mn-cs"/>
              </a:rPr>
            </a:br>
            <a:r>
              <a:rPr lang="en-US">
                <a:solidFill>
                  <a:srgbClr val="004992"/>
                </a:solidFill>
                <a:latin typeface="+mn-lt"/>
                <a:ea typeface="+mn-ea"/>
                <a:cs typeface="+mn-cs"/>
              </a:rPr>
              <a:t>En psykoses indvirkning på selvværdet</a:t>
            </a:r>
          </a:p>
        </p:txBody>
      </p:sp>
      <p:sp>
        <p:nvSpPr>
          <p:cNvPr id="5" name="Content Placeholder 4"/>
          <p:cNvSpPr>
            <a:spLocks noGrp="1"/>
          </p:cNvSpPr>
          <p:nvPr>
            <p:ph idx="1"/>
          </p:nvPr>
        </p:nvSpPr>
        <p:spPr>
          <a:xfrm>
            <a:off x="408955" y="2204864"/>
            <a:ext cx="9052560" cy="4248000"/>
          </a:xfrm>
        </p:spPr>
        <p:txBody>
          <a:bodyPr/>
          <a:lstStyle/>
          <a:p>
            <a:pPr lvl="0" defTabSz="914400" fontAlgn="base">
              <a:lnSpc>
                <a:spcPct val="100000"/>
              </a:lnSpc>
              <a:spcBef>
                <a:spcPts val="1200"/>
              </a:spcBef>
              <a:buClr>
                <a:srgbClr val="004992"/>
              </a:buClr>
              <a:defRPr/>
            </a:pPr>
            <a:r>
              <a:rPr lang="de-DE" sz="2400" dirty="0">
                <a:solidFill>
                  <a:srgbClr val="333333"/>
                </a:solidFill>
              </a:rPr>
              <a:t>De </a:t>
            </a:r>
            <a:r>
              <a:rPr lang="de-DE" sz="2400" b="1" i="1" dirty="0">
                <a:solidFill>
                  <a:srgbClr val="333333"/>
                </a:solidFill>
              </a:rPr>
              <a:t>kortvarige positive indvirkninger</a:t>
            </a:r>
            <a:r>
              <a:rPr lang="de-DE" sz="2400" dirty="0">
                <a:solidFill>
                  <a:srgbClr val="333333"/>
                </a:solidFill>
              </a:rPr>
              <a:t> for selvværdet overgås generelt af en psykoses </a:t>
            </a:r>
            <a:r>
              <a:rPr lang="de-DE" sz="2400" b="1" i="1" dirty="0">
                <a:solidFill>
                  <a:srgbClr val="333333"/>
                </a:solidFill>
              </a:rPr>
              <a:t>negative langtidskonsekvenser</a:t>
            </a:r>
            <a:r>
              <a:rPr lang="de-DE" sz="2400" dirty="0">
                <a:solidFill>
                  <a:srgbClr val="333333"/>
                </a:solidFill>
              </a:rPr>
              <a:t>, eksempler:</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Gæld: når en psykotisk person lider under vildfarelsen af at være rig eller berømt</a:t>
            </a:r>
            <a:endParaRPr 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Ensomhed: enkelte venner kan have vendt denne person ryggen</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Jobsituation: arbejdsløshed pga. upassende opførsel på kontoret</a:t>
            </a:r>
            <a:endParaRPr lang="de-DE" sz="2400" dirty="0">
              <a:solidFill>
                <a:srgbClr val="333333"/>
              </a:solidFill>
            </a:endParaRPr>
          </a:p>
          <a:p>
            <a:pPr lvl="0" defTabSz="914400" fontAlgn="base">
              <a:lnSpc>
                <a:spcPct val="100000"/>
              </a:lnSpc>
              <a:spcBef>
                <a:spcPts val="1200"/>
              </a:spcBef>
              <a:defRPr/>
            </a:pPr>
            <a:r>
              <a:rPr lang="da-DK" sz="2400" dirty="0">
                <a:solidFill>
                  <a:srgbClr val="333333"/>
                </a:solidFill>
              </a:rPr>
              <a:t>Afbryder man sin medicinske behandling uden at rådføre sig med sin læge, kan en tilbagevendelse til den truende, men alligevel spændende, psykotiske verden være særdeles farlig – især fordi frygt oftest er et dominerende element under en psykose</a:t>
            </a:r>
            <a:r>
              <a:rPr lang="de-DE" sz="2400" dirty="0">
                <a:solidFill>
                  <a:srgbClr val="333333"/>
                </a:solidFill>
              </a:rPr>
              <a:t>!</a:t>
            </a:r>
            <a:endParaRPr lang="en-US" sz="2400" dirty="0"/>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10" name="Slide Number Placeholder 9"/>
          <p:cNvSpPr>
            <a:spLocks noGrp="1"/>
          </p:cNvSpPr>
          <p:nvPr>
            <p:ph type="sldNum" sz="quarter" idx="12"/>
          </p:nvPr>
        </p:nvSpPr>
        <p:spPr/>
        <p:txBody>
          <a:bodyPr/>
          <a:lstStyle/>
          <a:p>
            <a:fld id="{6D69E48D-73A8-4E57-8961-A6A34A30C4D8}"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latin typeface="+mn-lt"/>
              </a:rPr>
              <a:t>... viele wichtige Erinnerungen gehen ebenfalls verloren </a:t>
            </a:r>
            <a:br>
              <a:rPr lang="de-DE" dirty="0">
                <a:solidFill>
                  <a:schemeClr val="bg1"/>
                </a:solidFill>
                <a:latin typeface="+mn-lt"/>
              </a:rPr>
            </a:br>
            <a:r>
              <a:rPr lang="de-DE" dirty="0">
                <a:solidFill>
                  <a:schemeClr val="bg1"/>
                </a:solidFill>
                <a:latin typeface="+mn-lt"/>
              </a:rPr>
              <a:t>(Termine, Urlaubserinnerungen,  </a:t>
            </a:r>
            <a:r>
              <a:rPr lang="de-DE">
                <a:solidFill>
                  <a:schemeClr val="bg1"/>
                </a:solidFill>
                <a:latin typeface="+mn-lt"/>
              </a:rPr>
              <a:t>Schulwissen ...).</a:t>
            </a:r>
            <a:endParaRPr lang="de-DE" b="1" dirty="0">
              <a:solidFill>
                <a:schemeClr val="bg1"/>
              </a:solidFill>
              <a:latin typeface="+mn-lt"/>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da-DK" sz="3600" dirty="0">
                <a:solidFill>
                  <a:srgbClr val="333333"/>
                </a:solidFill>
                <a:latin typeface="+mn-lt"/>
              </a:rPr>
              <a:t>Hvad er de typiske tanker og tankemønstre hos mennesker, der lider af </a:t>
            </a:r>
            <a:r>
              <a:rPr lang="da-DK" sz="3600" dirty="0">
                <a:solidFill>
                  <a:srgbClr val="004992"/>
                </a:solidFill>
                <a:latin typeface="+mn-lt"/>
              </a:rPr>
              <a:t>depression </a:t>
            </a:r>
            <a:r>
              <a:rPr lang="da-DK" sz="3600" dirty="0">
                <a:solidFill>
                  <a:srgbClr val="333333"/>
                </a:solidFill>
                <a:latin typeface="+mn-lt"/>
              </a:rPr>
              <a:t>og </a:t>
            </a:r>
            <a:r>
              <a:rPr lang="da-DK" sz="3600" dirty="0">
                <a:solidFill>
                  <a:srgbClr val="004992"/>
                </a:solidFill>
                <a:latin typeface="+mn-lt"/>
              </a:rPr>
              <a:t>lavt selvværd</a:t>
            </a:r>
            <a:r>
              <a:rPr lang="da-DK" sz="3600" dirty="0">
                <a:solidFill>
                  <a:srgbClr val="333333"/>
                </a:solidFill>
                <a:latin typeface="+mn-lt"/>
              </a:rPr>
              <a:t>?</a:t>
            </a:r>
            <a:endParaRPr lang="de-DE" sz="36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Træningsmodul 8 – Selvværd &amp; sindsstemning</a:t>
            </a:r>
          </a:p>
        </p:txBody>
      </p:sp>
      <p:sp>
        <p:nvSpPr>
          <p:cNvPr id="4" name="Slide Number Placeholder 3"/>
          <p:cNvSpPr>
            <a:spLocks noGrp="1"/>
          </p:cNvSpPr>
          <p:nvPr>
            <p:ph type="sldNum" sz="quarter" idx="12"/>
          </p:nvPr>
        </p:nvSpPr>
        <p:spPr/>
        <p:txBody>
          <a:bodyPr/>
          <a:lstStyle/>
          <a:p>
            <a:fld id="{6D69E48D-73A8-4E57-8961-A6A34A30C4D8}" type="slidenum">
              <a:rPr lang="de-DE" altLang="de-DE" smtClean="0"/>
              <a:pPr/>
              <a:t>13</a:t>
            </a:fld>
            <a:endParaRPr lang="de-DE" altLang="de-DE"/>
          </a:p>
        </p:txBody>
      </p:sp>
    </p:spTree>
    <p:extLst>
      <p:ext uri="{BB962C8B-B14F-4D97-AF65-F5344CB8AC3E}">
        <p14:creationId xmlns:p14="http://schemas.microsoft.com/office/powerpoint/2010/main" val="1898865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Overgeneralisering</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ville være en mere realistisk og nyttig vurdering?</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422634929"/>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mn-lt"/>
                          <a:ea typeface="+mn-ea"/>
                          <a:cs typeface="+mn-cs"/>
                        </a:rPr>
                        <a:t>Fejlgeneralisering</a:t>
                      </a:r>
                      <a:endParaRPr kumimoji="0" lang="fr-F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mn-lt"/>
                          <a:ea typeface="+mn-ea"/>
                          <a:cs typeface="+mn-cs"/>
                        </a:rPr>
                        <a:t>Positiv</a:t>
                      </a:r>
                      <a:r>
                        <a:rPr kumimoji="0" lang="fr-FR" sz="2000" b="0" i="0" u="none" strike="noStrike" cap="none" normalizeH="0" baseline="0" dirty="0">
                          <a:ln>
                            <a:noFill/>
                          </a:ln>
                          <a:solidFill>
                            <a:srgbClr val="333333"/>
                          </a:solidFill>
                          <a:effectLst/>
                          <a:latin typeface="+mn-lt"/>
                          <a:ea typeface="+mn-ea"/>
                          <a:cs typeface="+mn-cs"/>
                        </a:rPr>
                        <a:t>/</a:t>
                      </a:r>
                      <a:r>
                        <a:rPr kumimoji="0" lang="fr-FR" sz="2000" b="0" i="0" u="none" strike="noStrike" cap="none" normalizeH="0" baseline="0" dirty="0" err="1">
                          <a:ln>
                            <a:noFill/>
                          </a:ln>
                          <a:solidFill>
                            <a:srgbClr val="333333"/>
                          </a:solidFill>
                          <a:effectLst/>
                          <a:latin typeface="+mn-lt"/>
                          <a:ea typeface="+mn-ea"/>
                          <a:cs typeface="+mn-cs"/>
                        </a:rPr>
                        <a:t>konstruktiv</a:t>
                      </a:r>
                      <a:r>
                        <a:rPr kumimoji="0" lang="fr-FR" sz="2000" b="0" i="0" u="none" strike="noStrike" cap="none" normalizeH="0" baseline="0" dirty="0">
                          <a:ln>
                            <a:noFill/>
                          </a:ln>
                          <a:solidFill>
                            <a:srgbClr val="333333"/>
                          </a:solidFill>
                          <a:effectLst/>
                          <a:latin typeface="+mn-lt"/>
                          <a:ea typeface="+mn-ea"/>
                          <a:cs typeface="+mn-cs"/>
                        </a:rPr>
                        <a:t> </a:t>
                      </a:r>
                      <a:r>
                        <a:rPr kumimoji="0" lang="fr-FR" sz="2000" b="0" i="0" u="none" strike="noStrike" cap="none" normalizeH="0" baseline="0" dirty="0" err="1">
                          <a:ln>
                            <a:noFill/>
                          </a:ln>
                          <a:solidFill>
                            <a:srgbClr val="333333"/>
                          </a:solidFill>
                          <a:effectLst/>
                          <a:latin typeface="+mn-lt"/>
                          <a:ea typeface="+mn-ea"/>
                          <a:cs typeface="+mn-cs"/>
                        </a:rPr>
                        <a:t>vurdering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Du har brugt et fremmedord forkert; der er en bog, du ikke forstår.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1" i="1" u="none" strike="noStrike" cap="none" normalizeH="0" baseline="0">
                          <a:ln>
                            <a:noFill/>
                          </a:ln>
                          <a:solidFill>
                            <a:srgbClr val="333333"/>
                          </a:solidFill>
                          <a:effectLst/>
                          <a:latin typeface="+mn-lt"/>
                          <a:ea typeface="+mn-ea"/>
                          <a:cs typeface="+mn-cs"/>
                        </a:rPr>
                        <a:t>“Jeg </a:t>
                      </a:r>
                      <a:r>
                        <a:rPr kumimoji="0" lang="da-DK" sz="1800" b="1" i="1" u="none" strike="noStrike" cap="none" normalizeH="0" baseline="0" dirty="0">
                          <a:ln>
                            <a:noFill/>
                          </a:ln>
                          <a:solidFill>
                            <a:srgbClr val="333333"/>
                          </a:solidFill>
                          <a:effectLst/>
                          <a:latin typeface="+mn-lt"/>
                          <a:ea typeface="+mn-ea"/>
                          <a:cs typeface="+mn-cs"/>
                        </a:rPr>
                        <a:t>er </a:t>
                      </a:r>
                      <a:r>
                        <a:rPr kumimoji="0" lang="da-DK" sz="1800" b="1" i="1" u="none" strike="noStrike" cap="none" normalizeH="0" baseline="0">
                          <a:ln>
                            <a:noFill/>
                          </a:ln>
                          <a:solidFill>
                            <a:srgbClr val="333333"/>
                          </a:solidFill>
                          <a:effectLst/>
                          <a:latin typeface="+mn-lt"/>
                          <a:ea typeface="+mn-ea"/>
                          <a:cs typeface="+mn-cs"/>
                        </a:rPr>
                        <a:t>dum!”</a:t>
                      </a:r>
                      <a:endParaRPr kumimoji="0" lang="da-DK"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En dumpet eksamen.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1" i="1" u="none" strike="noStrike" cap="none" normalizeH="0" baseline="0">
                          <a:ln>
                            <a:noFill/>
                          </a:ln>
                          <a:solidFill>
                            <a:srgbClr val="333333"/>
                          </a:solidFill>
                          <a:effectLst/>
                          <a:latin typeface="+mn-lt"/>
                          <a:ea typeface="+mn-ea"/>
                          <a:cs typeface="+mn-cs"/>
                        </a:rPr>
                        <a:t>“Jeg </a:t>
                      </a:r>
                      <a:r>
                        <a:rPr kumimoji="0" lang="da-DK" sz="1800" b="1" i="1" u="none" strike="noStrike" cap="none" normalizeH="0" baseline="0" dirty="0">
                          <a:ln>
                            <a:noFill/>
                          </a:ln>
                          <a:solidFill>
                            <a:srgbClr val="333333"/>
                          </a:solidFill>
                          <a:effectLst/>
                          <a:latin typeface="+mn-lt"/>
                          <a:ea typeface="+mn-ea"/>
                          <a:cs typeface="+mn-cs"/>
                        </a:rPr>
                        <a:t>er en </a:t>
                      </a:r>
                      <a:r>
                        <a:rPr kumimoji="0" lang="da-DK" sz="1800" b="1" i="1" u="none" strike="noStrike" cap="none" normalizeH="0" baseline="0">
                          <a:ln>
                            <a:noFill/>
                          </a:ln>
                          <a:solidFill>
                            <a:srgbClr val="333333"/>
                          </a:solidFill>
                          <a:effectLst/>
                          <a:latin typeface="+mn-lt"/>
                          <a:ea typeface="+mn-ea"/>
                          <a:cs typeface="+mn-cs"/>
                        </a:rPr>
                        <a:t>taber!”</a:t>
                      </a:r>
                      <a:endParaRPr kumimoji="0" lang="da-DK"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Nogen kritiserer dig under en diskussion.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1" i="1" u="none" strike="noStrike" cap="none" normalizeH="0" baseline="0">
                          <a:ln>
                            <a:noFill/>
                          </a:ln>
                          <a:solidFill>
                            <a:srgbClr val="333333"/>
                          </a:solidFill>
                          <a:effectLst/>
                          <a:latin typeface="+mn-lt"/>
                          <a:ea typeface="+mn-ea"/>
                          <a:cs typeface="+mn-cs"/>
                        </a:rPr>
                        <a:t>“Jeg </a:t>
                      </a:r>
                      <a:r>
                        <a:rPr kumimoji="0" lang="da-DK" sz="1800" b="1" i="1" u="none" strike="noStrike" cap="none" normalizeH="0" baseline="0" dirty="0">
                          <a:ln>
                            <a:noFill/>
                          </a:ln>
                          <a:solidFill>
                            <a:srgbClr val="333333"/>
                          </a:solidFill>
                          <a:effectLst/>
                          <a:latin typeface="+mn-lt"/>
                          <a:ea typeface="+mn-ea"/>
                          <a:cs typeface="+mn-cs"/>
                        </a:rPr>
                        <a:t>er </a:t>
                      </a:r>
                      <a:r>
                        <a:rPr kumimoji="0" lang="da-DK" sz="1800" b="1" i="1" u="none" strike="noStrike" cap="none" normalizeH="0" baseline="0">
                          <a:ln>
                            <a:noFill/>
                          </a:ln>
                          <a:solidFill>
                            <a:srgbClr val="333333"/>
                          </a:solidFill>
                          <a:effectLst/>
                          <a:latin typeface="+mn-lt"/>
                          <a:ea typeface="+mn-ea"/>
                          <a:cs typeface="+mn-cs"/>
                        </a:rPr>
                        <a:t>uduelig!”</a:t>
                      </a:r>
                      <a:endParaRPr kumimoji="0" lang="da-DK"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45503F-8487-48F8-827B-535B4EC22279}"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Overgeneralisering</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ville være en mere realistisk og nyttig vurdering?</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954632375"/>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mn-lt"/>
                          <a:ea typeface="+mn-ea"/>
                          <a:cs typeface="+mn-cs"/>
                        </a:rPr>
                        <a:t>Fejlgeneralisering</a:t>
                      </a:r>
                      <a:endParaRPr kumimoji="0" lang="fr-F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mn-lt"/>
                          <a:ea typeface="+mn-ea"/>
                          <a:cs typeface="+mn-cs"/>
                        </a:rPr>
                        <a:t>Positiv</a:t>
                      </a:r>
                      <a:r>
                        <a:rPr kumimoji="0" lang="fr-FR" sz="2000" b="0" i="0" u="none" strike="noStrike" cap="none" normalizeH="0" baseline="0" dirty="0">
                          <a:ln>
                            <a:noFill/>
                          </a:ln>
                          <a:solidFill>
                            <a:srgbClr val="333333"/>
                          </a:solidFill>
                          <a:effectLst/>
                          <a:latin typeface="+mn-lt"/>
                          <a:ea typeface="+mn-ea"/>
                          <a:cs typeface="+mn-cs"/>
                        </a:rPr>
                        <a:t>/</a:t>
                      </a:r>
                      <a:r>
                        <a:rPr kumimoji="0" lang="fr-FR" sz="2000" b="0" i="0" u="none" strike="noStrike" cap="none" normalizeH="0" baseline="0" dirty="0" err="1">
                          <a:ln>
                            <a:noFill/>
                          </a:ln>
                          <a:solidFill>
                            <a:srgbClr val="333333"/>
                          </a:solidFill>
                          <a:effectLst/>
                          <a:latin typeface="+mn-lt"/>
                          <a:ea typeface="+mn-ea"/>
                          <a:cs typeface="+mn-cs"/>
                        </a:rPr>
                        <a:t>konstruktiv</a:t>
                      </a:r>
                      <a:r>
                        <a:rPr kumimoji="0" lang="fr-FR" sz="2000" b="0" i="0" u="none" strike="noStrike" cap="none" normalizeH="0" baseline="0" dirty="0">
                          <a:ln>
                            <a:noFill/>
                          </a:ln>
                          <a:solidFill>
                            <a:srgbClr val="333333"/>
                          </a:solidFill>
                          <a:effectLst/>
                          <a:latin typeface="+mn-lt"/>
                          <a:ea typeface="+mn-ea"/>
                          <a:cs typeface="+mn-cs"/>
                        </a:rPr>
                        <a:t> </a:t>
                      </a:r>
                      <a:r>
                        <a:rPr kumimoji="0" lang="fr-FR" sz="2000" b="0" i="0" u="none" strike="noStrike" cap="none" normalizeH="0" baseline="0" dirty="0" err="1">
                          <a:ln>
                            <a:noFill/>
                          </a:ln>
                          <a:solidFill>
                            <a:srgbClr val="333333"/>
                          </a:solidFill>
                          <a:effectLst/>
                          <a:latin typeface="+mn-lt"/>
                          <a:ea typeface="+mn-ea"/>
                          <a:cs typeface="+mn-cs"/>
                        </a:rPr>
                        <a:t>vurdering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Du har brugt et fremmedord forkert; der er en bog, du ikke forstår.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1" i="1" u="none" strike="noStrike" cap="none" normalizeH="0" baseline="0">
                          <a:ln>
                            <a:noFill/>
                          </a:ln>
                          <a:solidFill>
                            <a:srgbClr val="333333"/>
                          </a:solidFill>
                          <a:effectLst/>
                          <a:latin typeface="+mn-lt"/>
                          <a:ea typeface="+mn-ea"/>
                          <a:cs typeface="+mn-cs"/>
                        </a:rPr>
                        <a:t>“Jeg </a:t>
                      </a:r>
                      <a:r>
                        <a:rPr kumimoji="0" lang="da-DK" sz="1800" b="1" i="1" u="none" strike="noStrike" cap="none" normalizeH="0" baseline="0" dirty="0">
                          <a:ln>
                            <a:noFill/>
                          </a:ln>
                          <a:solidFill>
                            <a:srgbClr val="333333"/>
                          </a:solidFill>
                          <a:effectLst/>
                          <a:latin typeface="+mn-lt"/>
                          <a:ea typeface="+mn-ea"/>
                          <a:cs typeface="+mn-cs"/>
                        </a:rPr>
                        <a:t>er </a:t>
                      </a:r>
                      <a:r>
                        <a:rPr kumimoji="0" lang="da-DK" sz="1800" b="1" i="1" u="none" strike="noStrike" cap="none" normalizeH="0" baseline="0">
                          <a:ln>
                            <a:noFill/>
                          </a:ln>
                          <a:solidFill>
                            <a:srgbClr val="333333"/>
                          </a:solidFill>
                          <a:effectLst/>
                          <a:latin typeface="+mn-lt"/>
                          <a:ea typeface="+mn-ea"/>
                          <a:cs typeface="+mn-cs"/>
                        </a:rPr>
                        <a:t>dum!”</a:t>
                      </a:r>
                      <a:endParaRPr kumimoji="0" lang="da-DK"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“Ingen er fejlfri”</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“Er </a:t>
                      </a:r>
                      <a:r>
                        <a:rPr kumimoji="0" lang="da-DK" sz="1800" b="0" i="0" u="none" strike="noStrike" cap="none" normalizeH="0" baseline="0" dirty="0">
                          <a:ln>
                            <a:noFill/>
                          </a:ln>
                          <a:solidFill>
                            <a:srgbClr val="333333"/>
                          </a:solidFill>
                          <a:effectLst/>
                          <a:latin typeface="+mn-lt"/>
                          <a:ea typeface="+mn-ea"/>
                          <a:cs typeface="+mn-cs"/>
                        </a:rPr>
                        <a:t>jeg egentlig interesseret i denne </a:t>
                      </a:r>
                      <a:r>
                        <a:rPr kumimoji="0" lang="da-DK" sz="1800" b="0" i="0" u="none" strike="noStrike" cap="none" normalizeH="0" baseline="0">
                          <a:ln>
                            <a:noFill/>
                          </a:ln>
                          <a:solidFill>
                            <a:srgbClr val="333333"/>
                          </a:solidFill>
                          <a:effectLst/>
                          <a:latin typeface="+mn-lt"/>
                          <a:ea typeface="+mn-ea"/>
                          <a:cs typeface="+mn-cs"/>
                        </a:rPr>
                        <a:t>bog?”</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En dumpet eksamen.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1" i="1" u="none" strike="noStrike" cap="none" normalizeH="0" baseline="0">
                          <a:ln>
                            <a:noFill/>
                          </a:ln>
                          <a:solidFill>
                            <a:srgbClr val="333333"/>
                          </a:solidFill>
                          <a:effectLst/>
                          <a:latin typeface="+mn-lt"/>
                          <a:ea typeface="+mn-ea"/>
                          <a:cs typeface="+mn-cs"/>
                        </a:rPr>
                        <a:t>“Jeg </a:t>
                      </a:r>
                      <a:r>
                        <a:rPr kumimoji="0" lang="da-DK" sz="1800" b="1" i="1" u="none" strike="noStrike" cap="none" normalizeH="0" baseline="0" dirty="0">
                          <a:ln>
                            <a:noFill/>
                          </a:ln>
                          <a:solidFill>
                            <a:srgbClr val="333333"/>
                          </a:solidFill>
                          <a:effectLst/>
                          <a:latin typeface="+mn-lt"/>
                          <a:ea typeface="+mn-ea"/>
                          <a:cs typeface="+mn-cs"/>
                        </a:rPr>
                        <a:t>er en </a:t>
                      </a:r>
                      <a:r>
                        <a:rPr kumimoji="0" lang="da-DK" sz="1800" b="1" i="1" u="none" strike="noStrike" cap="none" normalizeH="0" baseline="0">
                          <a:ln>
                            <a:noFill/>
                          </a:ln>
                          <a:solidFill>
                            <a:srgbClr val="333333"/>
                          </a:solidFill>
                          <a:effectLst/>
                          <a:latin typeface="+mn-lt"/>
                          <a:ea typeface="+mn-ea"/>
                          <a:cs typeface="+mn-cs"/>
                        </a:rPr>
                        <a:t>taber!”</a:t>
                      </a:r>
                      <a:endParaRPr kumimoji="0" lang="da-DK"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“Næste </a:t>
                      </a:r>
                      <a:r>
                        <a:rPr kumimoji="0" lang="da-DK" sz="1800" b="0" i="0" u="none" strike="noStrike" cap="none" normalizeH="0" baseline="0" dirty="0">
                          <a:ln>
                            <a:noFill/>
                          </a:ln>
                          <a:solidFill>
                            <a:srgbClr val="333333"/>
                          </a:solidFill>
                          <a:effectLst/>
                          <a:latin typeface="+mn-lt"/>
                          <a:ea typeface="+mn-ea"/>
                          <a:cs typeface="+mn-cs"/>
                        </a:rPr>
                        <a:t>gang vil jeg forberede mig </a:t>
                      </a:r>
                      <a:r>
                        <a:rPr kumimoji="0" lang="da-DK" sz="1800" b="0" i="0" u="none" strike="noStrike" cap="none" normalizeH="0" baseline="0">
                          <a:ln>
                            <a:noFill/>
                          </a:ln>
                          <a:solidFill>
                            <a:srgbClr val="333333"/>
                          </a:solidFill>
                          <a:effectLst/>
                          <a:latin typeface="+mn-lt"/>
                          <a:ea typeface="+mn-ea"/>
                          <a:cs typeface="+mn-cs"/>
                        </a:rPr>
                        <a:t>bedre.”</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Nogen kritiserer dig under en diskussion.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1" i="1" u="none" strike="noStrike" cap="none" normalizeH="0" baseline="0">
                          <a:ln>
                            <a:noFill/>
                          </a:ln>
                          <a:solidFill>
                            <a:srgbClr val="333333"/>
                          </a:solidFill>
                          <a:effectLst/>
                          <a:latin typeface="+mn-lt"/>
                          <a:ea typeface="+mn-ea"/>
                          <a:cs typeface="+mn-cs"/>
                        </a:rPr>
                        <a:t>“Jeg </a:t>
                      </a:r>
                      <a:r>
                        <a:rPr kumimoji="0" lang="da-DK" sz="1800" b="1" i="1" u="none" strike="noStrike" cap="none" normalizeH="0" baseline="0" dirty="0">
                          <a:ln>
                            <a:noFill/>
                          </a:ln>
                          <a:solidFill>
                            <a:srgbClr val="333333"/>
                          </a:solidFill>
                          <a:effectLst/>
                          <a:latin typeface="+mn-lt"/>
                          <a:ea typeface="+mn-ea"/>
                          <a:cs typeface="+mn-cs"/>
                        </a:rPr>
                        <a:t>er </a:t>
                      </a:r>
                      <a:r>
                        <a:rPr kumimoji="0" lang="da-DK" sz="1800" b="1" i="1" u="none" strike="noStrike" cap="none" normalizeH="0" baseline="0">
                          <a:ln>
                            <a:noFill/>
                          </a:ln>
                          <a:solidFill>
                            <a:srgbClr val="333333"/>
                          </a:solidFill>
                          <a:effectLst/>
                          <a:latin typeface="+mn-lt"/>
                          <a:ea typeface="+mn-ea"/>
                          <a:cs typeface="+mn-cs"/>
                        </a:rPr>
                        <a:t>uduelig!”</a:t>
                      </a:r>
                      <a:endParaRPr kumimoji="0" lang="da-DK"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“Måske </a:t>
                      </a:r>
                      <a:r>
                        <a:rPr kumimoji="0" lang="da-DK" sz="1800" b="0" i="0" u="none" strike="noStrike" cap="none" normalizeH="0" baseline="0" dirty="0">
                          <a:ln>
                            <a:noFill/>
                          </a:ln>
                          <a:solidFill>
                            <a:srgbClr val="333333"/>
                          </a:solidFill>
                          <a:effectLst/>
                          <a:latin typeface="+mn-lt"/>
                          <a:ea typeface="+mn-ea"/>
                          <a:cs typeface="+mn-cs"/>
                        </a:rPr>
                        <a:t>har den anden person ret. Jeg kunne måske lære </a:t>
                      </a:r>
                      <a:r>
                        <a:rPr kumimoji="0" lang="da-DK" sz="1800" b="0" i="0" u="none" strike="noStrike" cap="none" normalizeH="0" baseline="0">
                          <a:ln>
                            <a:noFill/>
                          </a:ln>
                          <a:solidFill>
                            <a:srgbClr val="333333"/>
                          </a:solidFill>
                          <a:effectLst/>
                          <a:latin typeface="+mn-lt"/>
                          <a:ea typeface="+mn-ea"/>
                          <a:cs typeface="+mn-cs"/>
                        </a:rPr>
                        <a:t>noget?”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45503F-8487-48F8-827B-535B4EC22279}" type="slidenum">
              <a:rPr lang="de-DE" altLang="de-DE" smtClean="0"/>
              <a:pPr/>
              <a:t>15</a:t>
            </a:fld>
            <a:endParaRPr lang="de-DE" altLang="de-DE"/>
          </a:p>
        </p:txBody>
      </p:sp>
    </p:spTree>
    <p:extLst>
      <p:ext uri="{BB962C8B-B14F-4D97-AF65-F5344CB8AC3E}">
        <p14:creationId xmlns:p14="http://schemas.microsoft.com/office/powerpoint/2010/main" val="2551409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Overgeneralisering</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ville være en mere realistisk og nyttig vurdering?</a:t>
            </a:r>
          </a:p>
        </p:txBody>
      </p:sp>
      <p:sp>
        <p:nvSpPr>
          <p:cNvPr id="30740" name="Rectangle 22"/>
          <p:cNvSpPr>
            <a:spLocks noChangeArrowheads="1"/>
          </p:cNvSpPr>
          <p:nvPr/>
        </p:nvSpPr>
        <p:spPr bwMode="auto">
          <a:xfrm>
            <a:off x="408955" y="5951021"/>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Tx/>
              <a:buNone/>
            </a:pPr>
            <a:r>
              <a:rPr lang="en-US" altLang="de-DE" sz="2000" b="0" dirty="0" err="1">
                <a:solidFill>
                  <a:srgbClr val="004992"/>
                </a:solidFill>
                <a:latin typeface="+mn-lt"/>
              </a:rPr>
              <a:t>Tillad</a:t>
            </a:r>
            <a:r>
              <a:rPr lang="en-US" altLang="de-DE" sz="2000" b="0" dirty="0">
                <a:solidFill>
                  <a:srgbClr val="004992"/>
                </a:solidFill>
                <a:latin typeface="+mn-lt"/>
              </a:rPr>
              <a:t> </a:t>
            </a:r>
            <a:r>
              <a:rPr lang="en-US" altLang="de-DE" sz="2000" b="0" dirty="0" err="1">
                <a:solidFill>
                  <a:srgbClr val="004992"/>
                </a:solidFill>
                <a:latin typeface="+mn-lt"/>
              </a:rPr>
              <a:t>fejl</a:t>
            </a:r>
            <a:r>
              <a:rPr lang="en-US" altLang="de-DE" sz="2000" b="0" dirty="0">
                <a:solidFill>
                  <a:srgbClr val="004992"/>
                </a:solidFill>
                <a:latin typeface="+mn-lt"/>
              </a:rPr>
              <a:t>: </a:t>
            </a:r>
            <a:r>
              <a:rPr lang="da-DK" altLang="de-DE" sz="2000" b="0" dirty="0">
                <a:solidFill>
                  <a:srgbClr val="333333"/>
                </a:solidFill>
                <a:latin typeface="+mn-lt"/>
              </a:rPr>
              <a:t>Ingen er fejlfri! Selv om du af og til skulle stamme, betyder det ikke, at du ikke forstår at udtrykke dig. Hvis du lejlighedsvis begår en fejl, er det ikke ensbetydende med, at du sjusker</a:t>
            </a:r>
            <a:r>
              <a:rPr lang="en-US" altLang="de-DE" sz="2000" b="0" dirty="0">
                <a:solidFill>
                  <a:srgbClr val="333333"/>
                </a:solidFill>
                <a:latin typeface="+mn-lt"/>
              </a:rPr>
              <a:t>.</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143173276"/>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mn-lt"/>
                          <a:ea typeface="+mn-ea"/>
                          <a:cs typeface="+mn-cs"/>
                        </a:rPr>
                        <a:t>Fejlgeneralisering</a:t>
                      </a:r>
                      <a:endParaRPr kumimoji="0" lang="fr-F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mn-lt"/>
                          <a:ea typeface="+mn-ea"/>
                          <a:cs typeface="+mn-cs"/>
                        </a:rPr>
                        <a:t>Positiv</a:t>
                      </a:r>
                      <a:r>
                        <a:rPr kumimoji="0" lang="fr-FR" sz="2000" b="0" i="0" u="none" strike="noStrike" cap="none" normalizeH="0" baseline="0" dirty="0">
                          <a:ln>
                            <a:noFill/>
                          </a:ln>
                          <a:solidFill>
                            <a:srgbClr val="333333"/>
                          </a:solidFill>
                          <a:effectLst/>
                          <a:latin typeface="+mn-lt"/>
                          <a:ea typeface="+mn-ea"/>
                          <a:cs typeface="+mn-cs"/>
                        </a:rPr>
                        <a:t>/</a:t>
                      </a:r>
                      <a:r>
                        <a:rPr kumimoji="0" lang="fr-FR" sz="2000" b="0" i="0" u="none" strike="noStrike" cap="none" normalizeH="0" baseline="0" dirty="0" err="1">
                          <a:ln>
                            <a:noFill/>
                          </a:ln>
                          <a:solidFill>
                            <a:srgbClr val="333333"/>
                          </a:solidFill>
                          <a:effectLst/>
                          <a:latin typeface="+mn-lt"/>
                          <a:ea typeface="+mn-ea"/>
                          <a:cs typeface="+mn-cs"/>
                        </a:rPr>
                        <a:t>konstruktiv</a:t>
                      </a:r>
                      <a:r>
                        <a:rPr kumimoji="0" lang="fr-FR" sz="2000" b="0" i="0" u="none" strike="noStrike" cap="none" normalizeH="0" baseline="0" dirty="0">
                          <a:ln>
                            <a:noFill/>
                          </a:ln>
                          <a:solidFill>
                            <a:srgbClr val="333333"/>
                          </a:solidFill>
                          <a:effectLst/>
                          <a:latin typeface="+mn-lt"/>
                          <a:ea typeface="+mn-ea"/>
                          <a:cs typeface="+mn-cs"/>
                        </a:rPr>
                        <a:t> </a:t>
                      </a:r>
                      <a:r>
                        <a:rPr kumimoji="0" lang="fr-FR" sz="2000" b="0" i="0" u="none" strike="noStrike" cap="none" normalizeH="0" baseline="0" dirty="0" err="1">
                          <a:ln>
                            <a:noFill/>
                          </a:ln>
                          <a:solidFill>
                            <a:srgbClr val="333333"/>
                          </a:solidFill>
                          <a:effectLst/>
                          <a:latin typeface="+mn-lt"/>
                          <a:ea typeface="+mn-ea"/>
                          <a:cs typeface="+mn-cs"/>
                        </a:rPr>
                        <a:t>vurdering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Du har brugt et fremmedord forkert; der er en bog, du ikke forstår.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1" i="1" u="none" strike="noStrike" cap="none" normalizeH="0" baseline="0">
                          <a:ln>
                            <a:noFill/>
                          </a:ln>
                          <a:solidFill>
                            <a:srgbClr val="333333"/>
                          </a:solidFill>
                          <a:effectLst/>
                          <a:latin typeface="+mn-lt"/>
                          <a:ea typeface="+mn-ea"/>
                          <a:cs typeface="+mn-cs"/>
                        </a:rPr>
                        <a:t>“Jeg </a:t>
                      </a:r>
                      <a:r>
                        <a:rPr kumimoji="0" lang="da-DK" sz="1800" b="1" i="1" u="none" strike="noStrike" cap="none" normalizeH="0" baseline="0" dirty="0">
                          <a:ln>
                            <a:noFill/>
                          </a:ln>
                          <a:solidFill>
                            <a:srgbClr val="333333"/>
                          </a:solidFill>
                          <a:effectLst/>
                          <a:latin typeface="+mn-lt"/>
                          <a:ea typeface="+mn-ea"/>
                          <a:cs typeface="+mn-cs"/>
                        </a:rPr>
                        <a:t>er </a:t>
                      </a:r>
                      <a:r>
                        <a:rPr kumimoji="0" lang="da-DK" sz="1800" b="1" i="1" u="none" strike="noStrike" cap="none" normalizeH="0" baseline="0">
                          <a:ln>
                            <a:noFill/>
                          </a:ln>
                          <a:solidFill>
                            <a:srgbClr val="333333"/>
                          </a:solidFill>
                          <a:effectLst/>
                          <a:latin typeface="+mn-lt"/>
                          <a:ea typeface="+mn-ea"/>
                          <a:cs typeface="+mn-cs"/>
                        </a:rPr>
                        <a:t>dum!”</a:t>
                      </a:r>
                      <a:endParaRPr kumimoji="0" lang="da-DK"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“Ingen er fejlfri”</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“Er </a:t>
                      </a:r>
                      <a:r>
                        <a:rPr kumimoji="0" lang="da-DK" sz="1800" b="0" i="0" u="none" strike="noStrike" cap="none" normalizeH="0" baseline="0" dirty="0">
                          <a:ln>
                            <a:noFill/>
                          </a:ln>
                          <a:solidFill>
                            <a:srgbClr val="333333"/>
                          </a:solidFill>
                          <a:effectLst/>
                          <a:latin typeface="+mn-lt"/>
                          <a:ea typeface="+mn-ea"/>
                          <a:cs typeface="+mn-cs"/>
                        </a:rPr>
                        <a:t>jeg egentlig interesseret i denne </a:t>
                      </a:r>
                      <a:r>
                        <a:rPr kumimoji="0" lang="da-DK" sz="1800" b="0" i="0" u="none" strike="noStrike" cap="none" normalizeH="0" baseline="0">
                          <a:ln>
                            <a:noFill/>
                          </a:ln>
                          <a:solidFill>
                            <a:srgbClr val="333333"/>
                          </a:solidFill>
                          <a:effectLst/>
                          <a:latin typeface="+mn-lt"/>
                          <a:ea typeface="+mn-ea"/>
                          <a:cs typeface="+mn-cs"/>
                        </a:rPr>
                        <a:t>bog?”</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En dumpet eksamen.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1" i="1" u="none" strike="noStrike" cap="none" normalizeH="0" baseline="0">
                          <a:ln>
                            <a:noFill/>
                          </a:ln>
                          <a:solidFill>
                            <a:srgbClr val="333333"/>
                          </a:solidFill>
                          <a:effectLst/>
                          <a:latin typeface="+mn-lt"/>
                          <a:ea typeface="+mn-ea"/>
                          <a:cs typeface="+mn-cs"/>
                        </a:rPr>
                        <a:t>“Jeg </a:t>
                      </a:r>
                      <a:r>
                        <a:rPr kumimoji="0" lang="da-DK" sz="1800" b="1" i="1" u="none" strike="noStrike" cap="none" normalizeH="0" baseline="0" dirty="0">
                          <a:ln>
                            <a:noFill/>
                          </a:ln>
                          <a:solidFill>
                            <a:srgbClr val="333333"/>
                          </a:solidFill>
                          <a:effectLst/>
                          <a:latin typeface="+mn-lt"/>
                          <a:ea typeface="+mn-ea"/>
                          <a:cs typeface="+mn-cs"/>
                        </a:rPr>
                        <a:t>er en </a:t>
                      </a:r>
                      <a:r>
                        <a:rPr kumimoji="0" lang="da-DK" sz="1800" b="1" i="1" u="none" strike="noStrike" cap="none" normalizeH="0" baseline="0">
                          <a:ln>
                            <a:noFill/>
                          </a:ln>
                          <a:solidFill>
                            <a:srgbClr val="333333"/>
                          </a:solidFill>
                          <a:effectLst/>
                          <a:latin typeface="+mn-lt"/>
                          <a:ea typeface="+mn-ea"/>
                          <a:cs typeface="+mn-cs"/>
                        </a:rPr>
                        <a:t>taber!”</a:t>
                      </a:r>
                      <a:endParaRPr kumimoji="0" lang="da-DK"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“Næste </a:t>
                      </a:r>
                      <a:r>
                        <a:rPr kumimoji="0" lang="da-DK" sz="1800" b="0" i="0" u="none" strike="noStrike" cap="none" normalizeH="0" baseline="0" dirty="0">
                          <a:ln>
                            <a:noFill/>
                          </a:ln>
                          <a:solidFill>
                            <a:srgbClr val="333333"/>
                          </a:solidFill>
                          <a:effectLst/>
                          <a:latin typeface="+mn-lt"/>
                          <a:ea typeface="+mn-ea"/>
                          <a:cs typeface="+mn-cs"/>
                        </a:rPr>
                        <a:t>gang vil jeg forberede mig </a:t>
                      </a:r>
                      <a:r>
                        <a:rPr kumimoji="0" lang="da-DK" sz="1800" b="0" i="0" u="none" strike="noStrike" cap="none" normalizeH="0" baseline="0">
                          <a:ln>
                            <a:noFill/>
                          </a:ln>
                          <a:solidFill>
                            <a:srgbClr val="333333"/>
                          </a:solidFill>
                          <a:effectLst/>
                          <a:latin typeface="+mn-lt"/>
                          <a:ea typeface="+mn-ea"/>
                          <a:cs typeface="+mn-cs"/>
                        </a:rPr>
                        <a:t>bedre.”</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Nogen kritiserer dig under en diskussion.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1" i="1" u="none" strike="noStrike" cap="none" normalizeH="0" baseline="0">
                          <a:ln>
                            <a:noFill/>
                          </a:ln>
                          <a:solidFill>
                            <a:srgbClr val="333333"/>
                          </a:solidFill>
                          <a:effectLst/>
                          <a:latin typeface="+mn-lt"/>
                          <a:ea typeface="+mn-ea"/>
                          <a:cs typeface="+mn-cs"/>
                        </a:rPr>
                        <a:t>“Jeg </a:t>
                      </a:r>
                      <a:r>
                        <a:rPr kumimoji="0" lang="da-DK" sz="1800" b="1" i="1" u="none" strike="noStrike" cap="none" normalizeH="0" baseline="0" dirty="0">
                          <a:ln>
                            <a:noFill/>
                          </a:ln>
                          <a:solidFill>
                            <a:srgbClr val="333333"/>
                          </a:solidFill>
                          <a:effectLst/>
                          <a:latin typeface="+mn-lt"/>
                          <a:ea typeface="+mn-ea"/>
                          <a:cs typeface="+mn-cs"/>
                        </a:rPr>
                        <a:t>er </a:t>
                      </a:r>
                      <a:r>
                        <a:rPr kumimoji="0" lang="da-DK" sz="1800" b="1" i="1" u="none" strike="noStrike" cap="none" normalizeH="0" baseline="0">
                          <a:ln>
                            <a:noFill/>
                          </a:ln>
                          <a:solidFill>
                            <a:srgbClr val="333333"/>
                          </a:solidFill>
                          <a:effectLst/>
                          <a:latin typeface="+mn-lt"/>
                          <a:ea typeface="+mn-ea"/>
                          <a:cs typeface="+mn-cs"/>
                        </a:rPr>
                        <a:t>uduelig!”</a:t>
                      </a:r>
                      <a:endParaRPr kumimoji="0" lang="da-DK"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rgbClr val="333333"/>
                          </a:solidFill>
                          <a:effectLst/>
                          <a:latin typeface="+mn-lt"/>
                          <a:ea typeface="+mn-ea"/>
                          <a:cs typeface="+mn-cs"/>
                        </a:rPr>
                        <a:t>“Måske </a:t>
                      </a:r>
                      <a:r>
                        <a:rPr kumimoji="0" lang="da-DK" sz="1800" b="0" i="0" u="none" strike="noStrike" cap="none" normalizeH="0" baseline="0" dirty="0">
                          <a:ln>
                            <a:noFill/>
                          </a:ln>
                          <a:solidFill>
                            <a:srgbClr val="333333"/>
                          </a:solidFill>
                          <a:effectLst/>
                          <a:latin typeface="+mn-lt"/>
                          <a:ea typeface="+mn-ea"/>
                          <a:cs typeface="+mn-cs"/>
                        </a:rPr>
                        <a:t>har den anden person ret. Jeg kunne måske lære </a:t>
                      </a:r>
                      <a:r>
                        <a:rPr kumimoji="0" lang="da-DK" sz="1800" b="0" i="0" u="none" strike="noStrike" cap="none" normalizeH="0" baseline="0">
                          <a:ln>
                            <a:noFill/>
                          </a:ln>
                          <a:solidFill>
                            <a:srgbClr val="333333"/>
                          </a:solidFill>
                          <a:effectLst/>
                          <a:latin typeface="+mn-lt"/>
                          <a:ea typeface="+mn-ea"/>
                          <a:cs typeface="+mn-cs"/>
                        </a:rPr>
                        <a:t>noget?”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45503F-8487-48F8-827B-535B4EC22279}" type="slidenum">
              <a:rPr lang="de-DE" altLang="de-DE" smtClean="0"/>
              <a:pPr/>
              <a:t>16</a:t>
            </a:fld>
            <a:endParaRPr lang="de-DE" altLang="de-DE"/>
          </a:p>
        </p:txBody>
      </p:sp>
    </p:spTree>
    <p:extLst>
      <p:ext uri="{BB962C8B-B14F-4D97-AF65-F5344CB8AC3E}">
        <p14:creationId xmlns:p14="http://schemas.microsoft.com/office/powerpoint/2010/main" val="63921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I stedet: Drag ikke paralleller mellem en enkelt negativ hændelse og alle!</a:t>
            </a:r>
          </a:p>
        </p:txBody>
      </p:sp>
      <p:sp>
        <p:nvSpPr>
          <p:cNvPr id="5" name="Content Placeholder 4"/>
          <p:cNvSpPr>
            <a:spLocks noGrp="1"/>
          </p:cNvSpPr>
          <p:nvPr>
            <p:ph idx="1"/>
          </p:nvPr>
        </p:nvSpPr>
        <p:spPr/>
        <p:txBody>
          <a:bodyPr/>
          <a:lstStyle/>
          <a:p>
            <a:pPr lvl="0" defTabSz="914400" fontAlgn="base"/>
            <a:r>
              <a:rPr lang="en-GB" altLang="de-DE" sz="2400">
                <a:solidFill>
                  <a:srgbClr val="333333"/>
                </a:solidFill>
              </a:rPr>
              <a:t>Alle</a:t>
            </a:r>
            <a:r>
              <a:rPr lang="en-GB" altLang="de-DE" sz="2400" dirty="0">
                <a:solidFill>
                  <a:srgbClr val="333333"/>
                </a:solidFill>
              </a:rPr>
              <a:t> </a:t>
            </a:r>
            <a:r>
              <a:rPr lang="en-GB" altLang="de-DE" sz="2400" dirty="0" err="1">
                <a:solidFill>
                  <a:srgbClr val="333333"/>
                </a:solidFill>
              </a:rPr>
              <a:t>mennesker</a:t>
            </a:r>
            <a:r>
              <a:rPr lang="en-GB" altLang="de-DE" sz="2400" dirty="0">
                <a:solidFill>
                  <a:srgbClr val="333333"/>
                </a:solidFill>
              </a:rPr>
              <a:t> </a:t>
            </a:r>
            <a:r>
              <a:rPr lang="en-GB" altLang="de-DE" sz="2400" dirty="0" err="1">
                <a:solidFill>
                  <a:srgbClr val="333333"/>
                </a:solidFill>
              </a:rPr>
              <a:t>er</a:t>
            </a:r>
            <a:r>
              <a:rPr lang="en-GB" altLang="de-DE" sz="2400" dirty="0">
                <a:solidFill>
                  <a:srgbClr val="333333"/>
                </a:solidFill>
              </a:rPr>
              <a:t> </a:t>
            </a:r>
            <a:r>
              <a:rPr lang="en-GB" altLang="de-DE" sz="2400" dirty="0" err="1">
                <a:solidFill>
                  <a:srgbClr val="333333"/>
                </a:solidFill>
              </a:rPr>
              <a:t>komplekse</a:t>
            </a:r>
            <a:r>
              <a:rPr lang="en-GB" altLang="de-DE" sz="2400" dirty="0">
                <a:solidFill>
                  <a:srgbClr val="333333"/>
                </a:solidFill>
              </a:rPr>
              <a:t>. Vi </a:t>
            </a:r>
            <a:r>
              <a:rPr lang="en-GB" altLang="de-DE" sz="2400" dirty="0" err="1">
                <a:solidFill>
                  <a:srgbClr val="333333"/>
                </a:solidFill>
              </a:rPr>
              <a:t>består</a:t>
            </a:r>
            <a:r>
              <a:rPr lang="en-GB" altLang="de-DE" sz="2400" dirty="0">
                <a:solidFill>
                  <a:srgbClr val="333333"/>
                </a:solidFill>
              </a:rPr>
              <a:t> – </a:t>
            </a:r>
            <a:r>
              <a:rPr lang="en-GB" altLang="de-DE" sz="2400" dirty="0" err="1">
                <a:solidFill>
                  <a:srgbClr val="333333"/>
                </a:solidFill>
              </a:rPr>
              <a:t>som</a:t>
            </a:r>
            <a:r>
              <a:rPr lang="en-GB" altLang="de-DE" sz="2400" dirty="0">
                <a:solidFill>
                  <a:srgbClr val="333333"/>
                </a:solidFill>
              </a:rPr>
              <a:t> </a:t>
            </a:r>
            <a:r>
              <a:rPr lang="en-GB" altLang="de-DE" sz="2400" dirty="0" err="1">
                <a:solidFill>
                  <a:srgbClr val="333333"/>
                </a:solidFill>
              </a:rPr>
              <a:t>en</a:t>
            </a:r>
            <a:r>
              <a:rPr lang="en-GB" altLang="de-DE" sz="2400" dirty="0">
                <a:solidFill>
                  <a:srgbClr val="333333"/>
                </a:solidFill>
              </a:rPr>
              <a:t> </a:t>
            </a:r>
            <a:r>
              <a:rPr lang="en-GB" altLang="de-DE" sz="2400" dirty="0" err="1">
                <a:solidFill>
                  <a:srgbClr val="333333"/>
                </a:solidFill>
              </a:rPr>
              <a:t>mosaik</a:t>
            </a:r>
            <a:r>
              <a:rPr lang="en-GB" altLang="de-DE" sz="2400" dirty="0">
                <a:solidFill>
                  <a:srgbClr val="333333"/>
                </a:solidFill>
              </a:rPr>
              <a:t> – </a:t>
            </a:r>
            <a:r>
              <a:rPr lang="en-GB" altLang="de-DE" sz="2400" dirty="0" err="1">
                <a:solidFill>
                  <a:srgbClr val="333333"/>
                </a:solidFill>
              </a:rPr>
              <a:t>af</a:t>
            </a:r>
            <a:r>
              <a:rPr lang="en-GB" altLang="de-DE" sz="2400" dirty="0">
                <a:solidFill>
                  <a:srgbClr val="333333"/>
                </a:solidFill>
              </a:rPr>
              <a:t> mange </a:t>
            </a:r>
            <a:r>
              <a:rPr lang="en-GB" altLang="de-DE" sz="2400" dirty="0" err="1">
                <a:solidFill>
                  <a:srgbClr val="333333"/>
                </a:solidFill>
              </a:rPr>
              <a:t>små</a:t>
            </a:r>
            <a:r>
              <a:rPr lang="en-GB" altLang="de-DE" sz="2400" dirty="0">
                <a:solidFill>
                  <a:srgbClr val="333333"/>
                </a:solidFill>
              </a:rPr>
              <a:t> </a:t>
            </a:r>
            <a:r>
              <a:rPr lang="en-GB" altLang="de-DE" sz="2400" dirty="0" err="1">
                <a:solidFill>
                  <a:srgbClr val="333333"/>
                </a:solidFill>
              </a:rPr>
              <a:t>komponenter</a:t>
            </a:r>
            <a:r>
              <a:rPr lang="en-GB" altLang="de-DE" sz="2400" dirty="0">
                <a:solidFill>
                  <a:srgbClr val="333333"/>
                </a:solidFill>
              </a:rPr>
              <a:t>, der </a:t>
            </a:r>
            <a:r>
              <a:rPr lang="en-GB" altLang="de-DE" sz="2400" dirty="0" err="1">
                <a:solidFill>
                  <a:srgbClr val="333333"/>
                </a:solidFill>
              </a:rPr>
              <a:t>er</a:t>
            </a:r>
            <a:r>
              <a:rPr lang="en-GB" altLang="de-DE" sz="2400" dirty="0">
                <a:solidFill>
                  <a:srgbClr val="333333"/>
                </a:solidFill>
              </a:rPr>
              <a:t> </a:t>
            </a:r>
            <a:r>
              <a:rPr lang="en-GB" altLang="de-DE" sz="2400" dirty="0" err="1">
                <a:solidFill>
                  <a:srgbClr val="333333"/>
                </a:solidFill>
              </a:rPr>
              <a:t>både</a:t>
            </a:r>
            <a:r>
              <a:rPr lang="en-GB" altLang="de-DE" sz="2400" dirty="0">
                <a:solidFill>
                  <a:srgbClr val="333333"/>
                </a:solidFill>
              </a:rPr>
              <a:t> </a:t>
            </a:r>
            <a:r>
              <a:rPr lang="en-GB" altLang="de-DE" sz="2400" dirty="0" err="1">
                <a:solidFill>
                  <a:srgbClr val="333333"/>
                </a:solidFill>
              </a:rPr>
              <a:t>gode</a:t>
            </a:r>
            <a:r>
              <a:rPr lang="en-GB" altLang="de-DE" sz="2400" dirty="0">
                <a:solidFill>
                  <a:srgbClr val="333333"/>
                </a:solidFill>
              </a:rPr>
              <a:t> </a:t>
            </a:r>
            <a:r>
              <a:rPr lang="en-GB" altLang="de-DE" sz="2400" dirty="0" err="1">
                <a:solidFill>
                  <a:srgbClr val="333333"/>
                </a:solidFill>
              </a:rPr>
              <a:t>og</a:t>
            </a:r>
            <a:r>
              <a:rPr lang="en-GB" altLang="de-DE" sz="2400" dirty="0">
                <a:solidFill>
                  <a:srgbClr val="333333"/>
                </a:solidFill>
              </a:rPr>
              <a:t> </a:t>
            </a:r>
            <a:r>
              <a:rPr lang="en-GB" altLang="de-DE" sz="2400" dirty="0" err="1">
                <a:solidFill>
                  <a:srgbClr val="333333"/>
                </a:solidFill>
              </a:rPr>
              <a:t>dårlige</a:t>
            </a:r>
            <a:r>
              <a:rPr lang="en-GB" altLang="de-DE" sz="2400" dirty="0">
                <a:solidFill>
                  <a:srgbClr val="333333"/>
                </a:solidFill>
              </a:rPr>
              <a:t>.</a:t>
            </a:r>
            <a:endParaRPr lang="de-DE" altLang="de-DE" sz="2400" dirty="0">
              <a:solidFill>
                <a:srgbClr val="333333"/>
              </a:solidFill>
            </a:endParaRPr>
          </a:p>
          <a:p>
            <a:pPr lvl="0" defTabSz="914400" fontAlgn="base"/>
            <a:r>
              <a:rPr lang="da-DK" altLang="de-DE" sz="2400" dirty="0">
                <a:solidFill>
                  <a:srgbClr val="333333"/>
                </a:solidFill>
              </a:rPr>
              <a:t>Desuden kan menneskelige egenskaber beskrives på mange forskellige måder</a:t>
            </a:r>
            <a:r>
              <a:rPr lang="de-DE" altLang="de-DE" sz="2400" dirty="0">
                <a:solidFill>
                  <a:srgbClr val="333333"/>
                </a:solidFill>
              </a:rPr>
              <a:t>:</a:t>
            </a:r>
          </a:p>
          <a:p>
            <a:pPr lvl="0" defTabSz="914400" fontAlgn="base"/>
            <a:r>
              <a:rPr lang="de-DE" altLang="de-DE" sz="2400" dirty="0">
                <a:solidFill>
                  <a:srgbClr val="004992"/>
                </a:solidFill>
              </a:rPr>
              <a:t>Hvad er tiltrækningskraft? </a:t>
            </a:r>
            <a:r>
              <a:rPr lang="da-DK" altLang="de-DE" sz="2400" dirty="0">
                <a:solidFill>
                  <a:srgbClr val="333333"/>
                </a:solidFill>
              </a:rPr>
              <a:t>Indre eller ydre skønhed, en perfekt krop</a:t>
            </a:r>
            <a:r>
              <a:rPr lang="en-GB" altLang="de-DE" sz="2400" dirty="0">
                <a:solidFill>
                  <a:srgbClr val="333333"/>
                </a:solidFill>
              </a:rPr>
              <a:t>???</a:t>
            </a:r>
            <a:endParaRPr lang="de-DE" altLang="de-DE" sz="2400" dirty="0">
              <a:solidFill>
                <a:srgbClr val="333333"/>
              </a:solidFill>
            </a:endParaRPr>
          </a:p>
          <a:p>
            <a:pPr lvl="0" defTabSz="914400" fontAlgn="base"/>
            <a:r>
              <a:rPr lang="de-DE" altLang="de-DE" sz="2400" dirty="0">
                <a:solidFill>
                  <a:srgbClr val="004992"/>
                </a:solidFill>
              </a:rPr>
              <a:t>Hvad er succes? </a:t>
            </a:r>
            <a:r>
              <a:rPr lang="da-DK" altLang="de-DE" sz="2400" dirty="0">
                <a:solidFill>
                  <a:srgbClr val="333333"/>
                </a:solidFill>
              </a:rPr>
              <a:t>Karriere, mange venner, at være tilfreds med sig selv og sit liv</a:t>
            </a:r>
            <a:r>
              <a:rPr lang="en-GB" altLang="de-DE" sz="2400" dirty="0">
                <a:solidFill>
                  <a:srgbClr val="333333"/>
                </a:solidFill>
              </a:rPr>
              <a:t>???</a:t>
            </a:r>
            <a:endParaRPr lang="en-US" sz="2400"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6D69E48D-73A8-4E57-8961-A6A34A30C4D8}"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Selektiv forståelse</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ville være en mere realistisk og nyttig vurdering?</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025033912"/>
              </p:ext>
            </p:extLst>
          </p:nvPr>
        </p:nvGraphicFramePr>
        <p:xfrm>
          <a:off x="408955" y="2834640"/>
          <a:ext cx="11376000" cy="2651772"/>
        </p:xfrm>
        <a:graphic>
          <a:graphicData uri="http://schemas.openxmlformats.org/drawingml/2006/table">
            <a:tbl>
              <a:tblPr>
                <a:tableStyleId>{21E4AEA4-8DFA-4A89-87EB-49C32662AFE0}</a:tableStyleId>
              </a:tblPr>
              <a:tblGrid>
                <a:gridCol w="3672408">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03929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Hændelse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Selektiv vurdering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Helhedsvurdering</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400" b="0" i="0" u="none" strike="noStrike" cap="none" normalizeH="0" baseline="0">
                          <a:ln>
                            <a:noFill/>
                          </a:ln>
                          <a:solidFill>
                            <a:srgbClr val="333333"/>
                          </a:solidFill>
                          <a:effectLst/>
                          <a:latin typeface="+mn-lt"/>
                          <a:ea typeface="+mn-ea"/>
                          <a:cs typeface="+mn-cs"/>
                        </a:rPr>
                        <a:t>En god ven udebliver fra din fødselsfest.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Skuffelse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Nogle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mennesker</a:t>
                      </a:r>
                      <a:r>
                        <a:rPr kumimoji="0" lang="en-US" sz="2400" b="0" i="0" u="none" strike="noStrike" cap="none" normalizeH="0" baseline="0" dirty="0">
                          <a:ln>
                            <a:noFill/>
                          </a:ln>
                          <a:solidFill>
                            <a:srgbClr val="333333"/>
                          </a:solidFill>
                          <a:effectLst/>
                          <a:latin typeface="+mn-lt"/>
                          <a:ea typeface="+mn-ea"/>
                          <a:cs typeface="+mn-cs"/>
                        </a:rPr>
                        <a:t> star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gruppe</a:t>
                      </a:r>
                      <a:r>
                        <a:rPr kumimoji="0" lang="en-US" sz="2400" b="0" i="0" u="none" strike="noStrike" cap="none" normalizeH="0" baseline="0" dirty="0">
                          <a:ln>
                            <a:noFill/>
                          </a:ln>
                          <a:solidFill>
                            <a:srgbClr val="333333"/>
                          </a:solidFill>
                          <a:effectLst/>
                          <a:latin typeface="+mn-lt"/>
                          <a:ea typeface="+mn-ea"/>
                          <a:cs typeface="+mn-cs"/>
                        </a:rPr>
                        <a:t>. De </a:t>
                      </a:r>
                      <a:r>
                        <a:rPr kumimoji="0" lang="en-US" sz="2400" b="0" i="0" u="none" strike="noStrike" cap="none" normalizeH="0" baseline="0" dirty="0" err="1">
                          <a:ln>
                            <a:noFill/>
                          </a:ln>
                          <a:solidFill>
                            <a:srgbClr val="333333"/>
                          </a:solidFill>
                          <a:effectLst/>
                          <a:latin typeface="+mn-lt"/>
                          <a:ea typeface="+mn-ea"/>
                          <a:cs typeface="+mn-cs"/>
                        </a:rPr>
                        <a:t>ser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din </a:t>
                      </a:r>
                      <a:r>
                        <a:rPr kumimoji="0" lang="en-US" sz="2400" b="0" i="0" u="none" strike="noStrike" cap="none" normalizeH="0" baseline="0" dirty="0" err="1">
                          <a:ln>
                            <a:noFill/>
                          </a:ln>
                          <a:solidFill>
                            <a:srgbClr val="333333"/>
                          </a:solidFill>
                          <a:effectLst/>
                          <a:latin typeface="+mn-lt"/>
                          <a:ea typeface="+mn-ea"/>
                          <a:cs typeface="+mn-cs"/>
                        </a:rPr>
                        <a:t>retning</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“De griner ad mig.”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45503F-8487-48F8-827B-535B4EC22279}"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Selektiv forståelse</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ville være en mere realistisk og nyttig vurdering?</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774295348"/>
              </p:ext>
            </p:extLst>
          </p:nvPr>
        </p:nvGraphicFramePr>
        <p:xfrm>
          <a:off x="408955" y="2834640"/>
          <a:ext cx="11376000" cy="2651772"/>
        </p:xfrm>
        <a:graphic>
          <a:graphicData uri="http://schemas.openxmlformats.org/drawingml/2006/table">
            <a:tbl>
              <a:tblPr>
                <a:tableStyleId>{21E4AEA4-8DFA-4A89-87EB-49C32662AFE0}</a:tableStyleId>
              </a:tblPr>
              <a:tblGrid>
                <a:gridCol w="3672408">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03929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Hændelse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Selektiv vurdering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Helhedsvurdering</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400" b="0" i="0" u="none" strike="noStrike" cap="none" normalizeH="0" baseline="0">
                          <a:ln>
                            <a:noFill/>
                          </a:ln>
                          <a:solidFill>
                            <a:srgbClr val="333333"/>
                          </a:solidFill>
                          <a:effectLst/>
                          <a:latin typeface="+mn-lt"/>
                          <a:ea typeface="+mn-ea"/>
                          <a:cs typeface="+mn-cs"/>
                        </a:rPr>
                        <a:t>En god ven udebliver fra din fødselsfest.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Skuffelse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herlig</a:t>
                      </a:r>
                      <a:r>
                        <a:rPr kumimoji="0" lang="en-US" sz="2400" b="0" i="0" u="none" strike="noStrike" cap="none" normalizeH="0" baseline="0" dirty="0">
                          <a:ln>
                            <a:noFill/>
                          </a:ln>
                          <a:solidFill>
                            <a:srgbClr val="333333"/>
                          </a:solidFill>
                          <a:effectLst/>
                          <a:latin typeface="+mn-lt"/>
                          <a:ea typeface="+mn-ea"/>
                          <a:cs typeface="+mn-cs"/>
                        </a:rPr>
                        <a:t> fest. Der </a:t>
                      </a:r>
                      <a:r>
                        <a:rPr kumimoji="0" lang="en-US" sz="2400" b="0" i="0" u="none" strike="noStrike" cap="none" normalizeH="0" baseline="0" dirty="0" err="1">
                          <a:ln>
                            <a:noFill/>
                          </a:ln>
                          <a:solidFill>
                            <a:srgbClr val="333333"/>
                          </a:solidFill>
                          <a:effectLst/>
                          <a:latin typeface="+mn-lt"/>
                          <a:ea typeface="+mn-ea"/>
                          <a:cs typeface="+mn-cs"/>
                        </a:rPr>
                        <a:t>var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andre</a:t>
                      </a:r>
                      <a:r>
                        <a:rPr kumimoji="0" lang="en-US" sz="2400" b="0" i="0" u="none" strike="noStrike" cap="none" normalizeH="0" baseline="0" dirty="0">
                          <a:ln>
                            <a:noFill/>
                          </a:ln>
                          <a:solidFill>
                            <a:srgbClr val="333333"/>
                          </a:solidFill>
                          <a:effectLst/>
                          <a:latin typeface="+mn-lt"/>
                          <a:ea typeface="+mn-ea"/>
                          <a:cs typeface="+mn-cs"/>
                        </a:rPr>
                        <a:t>, der </a:t>
                      </a:r>
                      <a:r>
                        <a:rPr kumimoji="0" lang="en-US" sz="2400" b="0" i="0" u="none" strike="noStrike" cap="none" normalizeH="0" baseline="0" dirty="0" err="1">
                          <a:ln>
                            <a:noFill/>
                          </a:ln>
                          <a:solidFill>
                            <a:srgbClr val="333333"/>
                          </a:solidFill>
                          <a:effectLst/>
                          <a:latin typeface="+mn-lt"/>
                          <a:ea typeface="+mn-ea"/>
                          <a:cs typeface="+mn-cs"/>
                        </a:rPr>
                        <a:t>kom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og</a:t>
                      </a:r>
                      <a:r>
                        <a:rPr kumimoji="0" lang="en-US" sz="2400" b="0" i="0" u="none" strike="noStrike" cap="none" normalizeH="0" baseline="0" dirty="0">
                          <a:ln>
                            <a:noFill/>
                          </a:ln>
                          <a:solidFill>
                            <a:srgbClr val="333333"/>
                          </a:solidFill>
                          <a:effectLst/>
                          <a:latin typeface="+mn-lt"/>
                          <a:ea typeface="+mn-ea"/>
                          <a:cs typeface="+mn-cs"/>
                        </a:rPr>
                        <a:t> de </a:t>
                      </a:r>
                      <a:r>
                        <a:rPr kumimoji="0" lang="en-US" sz="2400" b="0" i="0" u="none" strike="noStrike" cap="none" normalizeH="0" baseline="0" dirty="0" err="1">
                          <a:ln>
                            <a:noFill/>
                          </a:ln>
                          <a:solidFill>
                            <a:srgbClr val="333333"/>
                          </a:solidFill>
                          <a:effectLst/>
                          <a:latin typeface="+mn-lt"/>
                          <a:ea typeface="+mn-ea"/>
                          <a:cs typeface="+mn-cs"/>
                        </a:rPr>
                        <a:t>nød</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virkelig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aftenen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Nogle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mennesker</a:t>
                      </a:r>
                      <a:r>
                        <a:rPr kumimoji="0" lang="en-US" sz="2400" b="0" i="0" u="none" strike="noStrike" cap="none" normalizeH="0" baseline="0" dirty="0">
                          <a:ln>
                            <a:noFill/>
                          </a:ln>
                          <a:solidFill>
                            <a:srgbClr val="333333"/>
                          </a:solidFill>
                          <a:effectLst/>
                          <a:latin typeface="+mn-lt"/>
                          <a:ea typeface="+mn-ea"/>
                          <a:cs typeface="+mn-cs"/>
                        </a:rPr>
                        <a:t> star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gruppe</a:t>
                      </a:r>
                      <a:r>
                        <a:rPr kumimoji="0" lang="en-US" sz="2400" b="0" i="0" u="none" strike="noStrike" cap="none" normalizeH="0" baseline="0" dirty="0">
                          <a:ln>
                            <a:noFill/>
                          </a:ln>
                          <a:solidFill>
                            <a:srgbClr val="333333"/>
                          </a:solidFill>
                          <a:effectLst/>
                          <a:latin typeface="+mn-lt"/>
                          <a:ea typeface="+mn-ea"/>
                          <a:cs typeface="+mn-cs"/>
                        </a:rPr>
                        <a:t>. De </a:t>
                      </a:r>
                      <a:r>
                        <a:rPr kumimoji="0" lang="en-US" sz="2400" b="0" i="0" u="none" strike="noStrike" cap="none" normalizeH="0" baseline="0" dirty="0" err="1">
                          <a:ln>
                            <a:noFill/>
                          </a:ln>
                          <a:solidFill>
                            <a:srgbClr val="333333"/>
                          </a:solidFill>
                          <a:effectLst/>
                          <a:latin typeface="+mn-lt"/>
                          <a:ea typeface="+mn-ea"/>
                          <a:cs typeface="+mn-cs"/>
                        </a:rPr>
                        <a:t>ser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din </a:t>
                      </a:r>
                      <a:r>
                        <a:rPr kumimoji="0" lang="en-US" sz="2400" b="0" i="0" u="none" strike="noStrike" cap="none" normalizeH="0" baseline="0" dirty="0" err="1">
                          <a:ln>
                            <a:noFill/>
                          </a:ln>
                          <a:solidFill>
                            <a:srgbClr val="333333"/>
                          </a:solidFill>
                          <a:effectLst/>
                          <a:latin typeface="+mn-lt"/>
                          <a:ea typeface="+mn-ea"/>
                          <a:cs typeface="+mn-cs"/>
                        </a:rPr>
                        <a:t>retning</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“De griner ad mig.”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45503F-8487-48F8-827B-535B4EC22279}" type="slidenum">
              <a:rPr lang="de-DE" altLang="de-DE" smtClean="0"/>
              <a:pPr/>
              <a:t>19</a:t>
            </a:fld>
            <a:endParaRPr lang="de-DE" altLang="de-DE"/>
          </a:p>
        </p:txBody>
      </p:sp>
    </p:spTree>
    <p:extLst>
      <p:ext uri="{BB962C8B-B14F-4D97-AF65-F5344CB8AC3E}">
        <p14:creationId xmlns:p14="http://schemas.microsoft.com/office/powerpoint/2010/main" val="3628731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Selektiv forståelse</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ville være en mere realistisk og nyttig vurdering?</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525758430"/>
              </p:ext>
            </p:extLst>
          </p:nvPr>
        </p:nvGraphicFramePr>
        <p:xfrm>
          <a:off x="408955" y="2834640"/>
          <a:ext cx="11376000" cy="2651772"/>
        </p:xfrm>
        <a:graphic>
          <a:graphicData uri="http://schemas.openxmlformats.org/drawingml/2006/table">
            <a:tbl>
              <a:tblPr>
                <a:tableStyleId>{21E4AEA4-8DFA-4A89-87EB-49C32662AFE0}</a:tableStyleId>
              </a:tblPr>
              <a:tblGrid>
                <a:gridCol w="3672408">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03929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Hændelse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Selektiv vurdering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Helhedsvurdering</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400" b="0" i="0" u="none" strike="noStrike" cap="none" normalizeH="0" baseline="0">
                          <a:ln>
                            <a:noFill/>
                          </a:ln>
                          <a:solidFill>
                            <a:srgbClr val="333333"/>
                          </a:solidFill>
                          <a:effectLst/>
                          <a:latin typeface="+mn-lt"/>
                          <a:ea typeface="+mn-ea"/>
                          <a:cs typeface="+mn-cs"/>
                        </a:rPr>
                        <a:t>En god ven udebliver fra din fødselsfest.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Skuffelse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herlig</a:t>
                      </a:r>
                      <a:r>
                        <a:rPr kumimoji="0" lang="en-US" sz="2400" b="0" i="0" u="none" strike="noStrike" cap="none" normalizeH="0" baseline="0" dirty="0">
                          <a:ln>
                            <a:noFill/>
                          </a:ln>
                          <a:solidFill>
                            <a:srgbClr val="333333"/>
                          </a:solidFill>
                          <a:effectLst/>
                          <a:latin typeface="+mn-lt"/>
                          <a:ea typeface="+mn-ea"/>
                          <a:cs typeface="+mn-cs"/>
                        </a:rPr>
                        <a:t> fest. Der </a:t>
                      </a:r>
                      <a:r>
                        <a:rPr kumimoji="0" lang="en-US" sz="2400" b="0" i="0" u="none" strike="noStrike" cap="none" normalizeH="0" baseline="0" dirty="0" err="1">
                          <a:ln>
                            <a:noFill/>
                          </a:ln>
                          <a:solidFill>
                            <a:srgbClr val="333333"/>
                          </a:solidFill>
                          <a:effectLst/>
                          <a:latin typeface="+mn-lt"/>
                          <a:ea typeface="+mn-ea"/>
                          <a:cs typeface="+mn-cs"/>
                        </a:rPr>
                        <a:t>var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andre</a:t>
                      </a:r>
                      <a:r>
                        <a:rPr kumimoji="0" lang="en-US" sz="2400" b="0" i="0" u="none" strike="noStrike" cap="none" normalizeH="0" baseline="0" dirty="0">
                          <a:ln>
                            <a:noFill/>
                          </a:ln>
                          <a:solidFill>
                            <a:srgbClr val="333333"/>
                          </a:solidFill>
                          <a:effectLst/>
                          <a:latin typeface="+mn-lt"/>
                          <a:ea typeface="+mn-ea"/>
                          <a:cs typeface="+mn-cs"/>
                        </a:rPr>
                        <a:t>, der </a:t>
                      </a:r>
                      <a:r>
                        <a:rPr kumimoji="0" lang="en-US" sz="2400" b="0" i="0" u="none" strike="noStrike" cap="none" normalizeH="0" baseline="0" dirty="0" err="1">
                          <a:ln>
                            <a:noFill/>
                          </a:ln>
                          <a:solidFill>
                            <a:srgbClr val="333333"/>
                          </a:solidFill>
                          <a:effectLst/>
                          <a:latin typeface="+mn-lt"/>
                          <a:ea typeface="+mn-ea"/>
                          <a:cs typeface="+mn-cs"/>
                        </a:rPr>
                        <a:t>kom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og</a:t>
                      </a:r>
                      <a:r>
                        <a:rPr kumimoji="0" lang="en-US" sz="2400" b="0" i="0" u="none" strike="noStrike" cap="none" normalizeH="0" baseline="0" dirty="0">
                          <a:ln>
                            <a:noFill/>
                          </a:ln>
                          <a:solidFill>
                            <a:srgbClr val="333333"/>
                          </a:solidFill>
                          <a:effectLst/>
                          <a:latin typeface="+mn-lt"/>
                          <a:ea typeface="+mn-ea"/>
                          <a:cs typeface="+mn-cs"/>
                        </a:rPr>
                        <a:t> de </a:t>
                      </a:r>
                      <a:r>
                        <a:rPr kumimoji="0" lang="en-US" sz="2400" b="0" i="0" u="none" strike="noStrike" cap="none" normalizeH="0" baseline="0" dirty="0" err="1">
                          <a:ln>
                            <a:noFill/>
                          </a:ln>
                          <a:solidFill>
                            <a:srgbClr val="333333"/>
                          </a:solidFill>
                          <a:effectLst/>
                          <a:latin typeface="+mn-lt"/>
                          <a:ea typeface="+mn-ea"/>
                          <a:cs typeface="+mn-cs"/>
                        </a:rPr>
                        <a:t>nød</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virkelig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aftenen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Nogle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mennesker</a:t>
                      </a:r>
                      <a:r>
                        <a:rPr kumimoji="0" lang="en-US" sz="2400" b="0" i="0" u="none" strike="noStrike" cap="none" normalizeH="0" baseline="0" dirty="0">
                          <a:ln>
                            <a:noFill/>
                          </a:ln>
                          <a:solidFill>
                            <a:srgbClr val="333333"/>
                          </a:solidFill>
                          <a:effectLst/>
                          <a:latin typeface="+mn-lt"/>
                          <a:ea typeface="+mn-ea"/>
                          <a:cs typeface="+mn-cs"/>
                        </a:rPr>
                        <a:t> star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gruppe</a:t>
                      </a:r>
                      <a:r>
                        <a:rPr kumimoji="0" lang="en-US" sz="2400" b="0" i="0" u="none" strike="noStrike" cap="none" normalizeH="0" baseline="0" dirty="0">
                          <a:ln>
                            <a:noFill/>
                          </a:ln>
                          <a:solidFill>
                            <a:srgbClr val="333333"/>
                          </a:solidFill>
                          <a:effectLst/>
                          <a:latin typeface="+mn-lt"/>
                          <a:ea typeface="+mn-ea"/>
                          <a:cs typeface="+mn-cs"/>
                        </a:rPr>
                        <a:t>. De </a:t>
                      </a:r>
                      <a:r>
                        <a:rPr kumimoji="0" lang="en-US" sz="2400" b="0" i="0" u="none" strike="noStrike" cap="none" normalizeH="0" baseline="0" dirty="0" err="1">
                          <a:ln>
                            <a:noFill/>
                          </a:ln>
                          <a:solidFill>
                            <a:srgbClr val="333333"/>
                          </a:solidFill>
                          <a:effectLst/>
                          <a:latin typeface="+mn-lt"/>
                          <a:ea typeface="+mn-ea"/>
                          <a:cs typeface="+mn-cs"/>
                        </a:rPr>
                        <a:t>ser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din </a:t>
                      </a:r>
                      <a:r>
                        <a:rPr kumimoji="0" lang="en-US" sz="2400" b="0" i="0" u="none" strike="noStrike" cap="none" normalizeH="0" baseline="0" dirty="0" err="1">
                          <a:ln>
                            <a:noFill/>
                          </a:ln>
                          <a:solidFill>
                            <a:srgbClr val="333333"/>
                          </a:solidFill>
                          <a:effectLst/>
                          <a:latin typeface="+mn-lt"/>
                          <a:ea typeface="+mn-ea"/>
                          <a:cs typeface="+mn-cs"/>
                        </a:rPr>
                        <a:t>retning</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“De griner ad mig.”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400" b="0" i="0" u="none" strike="noStrike" cap="none" normalizeH="0" baseline="0" dirty="0">
                          <a:ln>
                            <a:noFill/>
                          </a:ln>
                          <a:solidFill>
                            <a:srgbClr val="333333"/>
                          </a:solidFill>
                          <a:effectLst/>
                          <a:latin typeface="+mn-lt"/>
                          <a:ea typeface="+mn-ea"/>
                          <a:cs typeface="+mn-cs"/>
                        </a:rPr>
                        <a:t>Det er tilfældigt, de ser i min retning, eller de forveksler mig med en anden.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45503F-8487-48F8-827B-535B4EC22279}" type="slidenum">
              <a:rPr lang="de-DE" altLang="de-DE" smtClean="0"/>
              <a:pPr/>
              <a:t>20</a:t>
            </a:fld>
            <a:endParaRPr lang="de-DE" altLang="de-DE"/>
          </a:p>
        </p:txBody>
      </p:sp>
    </p:spTree>
    <p:extLst>
      <p:ext uri="{BB962C8B-B14F-4D97-AF65-F5344CB8AC3E}">
        <p14:creationId xmlns:p14="http://schemas.microsoft.com/office/powerpoint/2010/main" val="2144710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Selektiv forståelse</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ville være en mere realistisk og nyttig vurdering?</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637394"/>
              </p:ext>
            </p:extLst>
          </p:nvPr>
        </p:nvGraphicFramePr>
        <p:xfrm>
          <a:off x="408955" y="2834640"/>
          <a:ext cx="11376000" cy="2651772"/>
        </p:xfrm>
        <a:graphic>
          <a:graphicData uri="http://schemas.openxmlformats.org/drawingml/2006/table">
            <a:tbl>
              <a:tblPr>
                <a:tableStyleId>{21E4AEA4-8DFA-4A89-87EB-49C32662AFE0}</a:tableStyleId>
              </a:tblPr>
              <a:tblGrid>
                <a:gridCol w="3672408">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03929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0000"/>
                          </a:solidFill>
                          <a:effectLst/>
                          <a:latin typeface="+mn-lt"/>
                          <a:ea typeface="+mn-ea"/>
                          <a:cs typeface="+mn-cs"/>
                        </a:rPr>
                        <a:t>Hændelse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Selektiv vurdering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000000"/>
                          </a:solidFill>
                          <a:effectLst/>
                          <a:latin typeface="+mn-lt"/>
                          <a:ea typeface="+mn-ea"/>
                          <a:cs typeface="+mn-cs"/>
                        </a:rPr>
                        <a:t>Helhedsvurdering</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400" b="0" i="0" u="none" strike="noStrike" cap="none" normalizeH="0" baseline="0">
                          <a:ln>
                            <a:noFill/>
                          </a:ln>
                          <a:solidFill>
                            <a:srgbClr val="333333"/>
                          </a:solidFill>
                          <a:effectLst/>
                          <a:latin typeface="+mn-lt"/>
                          <a:ea typeface="+mn-ea"/>
                          <a:cs typeface="+mn-cs"/>
                        </a:rPr>
                        <a:t>En god ven udebliver fra din fødselsfest.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Skuffelse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herlig</a:t>
                      </a:r>
                      <a:r>
                        <a:rPr kumimoji="0" lang="en-US" sz="2400" b="0" i="0" u="none" strike="noStrike" cap="none" normalizeH="0" baseline="0" dirty="0">
                          <a:ln>
                            <a:noFill/>
                          </a:ln>
                          <a:solidFill>
                            <a:srgbClr val="333333"/>
                          </a:solidFill>
                          <a:effectLst/>
                          <a:latin typeface="+mn-lt"/>
                          <a:ea typeface="+mn-ea"/>
                          <a:cs typeface="+mn-cs"/>
                        </a:rPr>
                        <a:t> fest. Der </a:t>
                      </a:r>
                      <a:r>
                        <a:rPr kumimoji="0" lang="en-US" sz="2400" b="0" i="0" u="none" strike="noStrike" cap="none" normalizeH="0" baseline="0" dirty="0" err="1">
                          <a:ln>
                            <a:noFill/>
                          </a:ln>
                          <a:solidFill>
                            <a:srgbClr val="333333"/>
                          </a:solidFill>
                          <a:effectLst/>
                          <a:latin typeface="+mn-lt"/>
                          <a:ea typeface="+mn-ea"/>
                          <a:cs typeface="+mn-cs"/>
                        </a:rPr>
                        <a:t>var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andre</a:t>
                      </a:r>
                      <a:r>
                        <a:rPr kumimoji="0" lang="en-US" sz="2400" b="0" i="0" u="none" strike="noStrike" cap="none" normalizeH="0" baseline="0" dirty="0">
                          <a:ln>
                            <a:noFill/>
                          </a:ln>
                          <a:solidFill>
                            <a:srgbClr val="333333"/>
                          </a:solidFill>
                          <a:effectLst/>
                          <a:latin typeface="+mn-lt"/>
                          <a:ea typeface="+mn-ea"/>
                          <a:cs typeface="+mn-cs"/>
                        </a:rPr>
                        <a:t>, der </a:t>
                      </a:r>
                      <a:r>
                        <a:rPr kumimoji="0" lang="en-US" sz="2400" b="0" i="0" u="none" strike="noStrike" cap="none" normalizeH="0" baseline="0" dirty="0" err="1">
                          <a:ln>
                            <a:noFill/>
                          </a:ln>
                          <a:solidFill>
                            <a:srgbClr val="333333"/>
                          </a:solidFill>
                          <a:effectLst/>
                          <a:latin typeface="+mn-lt"/>
                          <a:ea typeface="+mn-ea"/>
                          <a:cs typeface="+mn-cs"/>
                        </a:rPr>
                        <a:t>kom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og</a:t>
                      </a:r>
                      <a:r>
                        <a:rPr kumimoji="0" lang="en-US" sz="2400" b="0" i="0" u="none" strike="noStrike" cap="none" normalizeH="0" baseline="0" dirty="0">
                          <a:ln>
                            <a:noFill/>
                          </a:ln>
                          <a:solidFill>
                            <a:srgbClr val="333333"/>
                          </a:solidFill>
                          <a:effectLst/>
                          <a:latin typeface="+mn-lt"/>
                          <a:ea typeface="+mn-ea"/>
                          <a:cs typeface="+mn-cs"/>
                        </a:rPr>
                        <a:t> de </a:t>
                      </a:r>
                      <a:r>
                        <a:rPr kumimoji="0" lang="en-US" sz="2400" b="0" i="0" u="none" strike="noStrike" cap="none" normalizeH="0" baseline="0" dirty="0" err="1">
                          <a:ln>
                            <a:noFill/>
                          </a:ln>
                          <a:solidFill>
                            <a:srgbClr val="333333"/>
                          </a:solidFill>
                          <a:effectLst/>
                          <a:latin typeface="+mn-lt"/>
                          <a:ea typeface="+mn-ea"/>
                          <a:cs typeface="+mn-cs"/>
                        </a:rPr>
                        <a:t>nød</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virkelig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aftenen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Nogle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mennesker</a:t>
                      </a:r>
                      <a:r>
                        <a:rPr kumimoji="0" lang="en-US" sz="2400" b="0" i="0" u="none" strike="noStrike" cap="none" normalizeH="0" baseline="0" dirty="0">
                          <a:ln>
                            <a:noFill/>
                          </a:ln>
                          <a:solidFill>
                            <a:srgbClr val="333333"/>
                          </a:solidFill>
                          <a:effectLst/>
                          <a:latin typeface="+mn-lt"/>
                          <a:ea typeface="+mn-ea"/>
                          <a:cs typeface="+mn-cs"/>
                        </a:rPr>
                        <a:t> star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gruppe</a:t>
                      </a:r>
                      <a:r>
                        <a:rPr kumimoji="0" lang="en-US" sz="2400" b="0" i="0" u="none" strike="noStrike" cap="none" normalizeH="0" baseline="0" dirty="0">
                          <a:ln>
                            <a:noFill/>
                          </a:ln>
                          <a:solidFill>
                            <a:srgbClr val="333333"/>
                          </a:solidFill>
                          <a:effectLst/>
                          <a:latin typeface="+mn-lt"/>
                          <a:ea typeface="+mn-ea"/>
                          <a:cs typeface="+mn-cs"/>
                        </a:rPr>
                        <a:t>. De </a:t>
                      </a:r>
                      <a:r>
                        <a:rPr kumimoji="0" lang="en-US" sz="2400" b="0" i="0" u="none" strike="noStrike" cap="none" normalizeH="0" baseline="0" dirty="0" err="1">
                          <a:ln>
                            <a:noFill/>
                          </a:ln>
                          <a:solidFill>
                            <a:srgbClr val="333333"/>
                          </a:solidFill>
                          <a:effectLst/>
                          <a:latin typeface="+mn-lt"/>
                          <a:ea typeface="+mn-ea"/>
                          <a:cs typeface="+mn-cs"/>
                        </a:rPr>
                        <a:t>ser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din </a:t>
                      </a:r>
                      <a:r>
                        <a:rPr kumimoji="0" lang="en-US" sz="2400" b="0" i="0" u="none" strike="noStrike" cap="none" normalizeH="0" baseline="0" dirty="0" err="1">
                          <a:ln>
                            <a:noFill/>
                          </a:ln>
                          <a:solidFill>
                            <a:srgbClr val="333333"/>
                          </a:solidFill>
                          <a:effectLst/>
                          <a:latin typeface="+mn-lt"/>
                          <a:ea typeface="+mn-ea"/>
                          <a:cs typeface="+mn-cs"/>
                        </a:rPr>
                        <a:t>retning</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“De griner ad mig.”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400" b="0" i="0" u="none" strike="noStrike" cap="none" normalizeH="0" baseline="0" dirty="0">
                          <a:ln>
                            <a:noFill/>
                          </a:ln>
                          <a:solidFill>
                            <a:srgbClr val="333333"/>
                          </a:solidFill>
                          <a:effectLst/>
                          <a:latin typeface="+mn-lt"/>
                          <a:ea typeface="+mn-ea"/>
                          <a:cs typeface="+mn-cs"/>
                        </a:rPr>
                        <a:t>Det er tilfældigt, de ser i min retning, eller de forveksler mig med en anden.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674022"/>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da-DK" altLang="de-DE" sz="2400" b="0">
                <a:solidFill>
                  <a:srgbClr val="004992"/>
                </a:solidFill>
                <a:latin typeface="+mn-lt"/>
              </a:rPr>
              <a:t>“Tankelæsning”: </a:t>
            </a:r>
            <a:r>
              <a:rPr lang="da-DK" altLang="de-DE" sz="2400" b="0" dirty="0">
                <a:solidFill>
                  <a:srgbClr val="333333"/>
                </a:solidFill>
                <a:latin typeface="+mn-lt"/>
              </a:rPr>
              <a:t>Undgå overfortolkning af andres adfærd. Der kan være mange forklaringer på en situation! 	</a:t>
            </a:r>
            <a:endParaRPr lang="en-US" altLang="de-DE" sz="2400" b="0"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45503F-8487-48F8-827B-535B4EC22279}" type="slidenum">
              <a:rPr lang="de-DE" altLang="de-DE" smtClean="0"/>
              <a:pPr/>
              <a:t>21</a:t>
            </a:fld>
            <a:endParaRPr lang="de-DE" altLang="de-DE"/>
          </a:p>
        </p:txBody>
      </p:sp>
    </p:spTree>
    <p:extLst>
      <p:ext uri="{BB962C8B-B14F-4D97-AF65-F5344CB8AC3E}">
        <p14:creationId xmlns:p14="http://schemas.microsoft.com/office/powerpoint/2010/main" val="3205645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3. Når vi anvender vores egne normer som endegyldig målestok</a:t>
            </a:r>
          </a:p>
        </p:txBody>
      </p:sp>
      <p:sp>
        <p:nvSpPr>
          <p:cNvPr id="300035" name="Rectangle 3"/>
          <p:cNvSpPr>
            <a:spLocks noGrp="1" noChangeArrowheads="1"/>
          </p:cNvSpPr>
          <p:nvPr>
            <p:ph idx="1"/>
          </p:nvPr>
        </p:nvSpPr>
        <p:spPr/>
        <p:txBody>
          <a:bodyPr>
            <a:noAutofit/>
          </a:bodyPr>
          <a:lstStyle/>
          <a:p>
            <a:pPr eaLnBrk="1" hangingPunct="1">
              <a:defRPr/>
            </a:pPr>
            <a:r>
              <a:rPr lang="de-DE" sz="2400" dirty="0">
                <a:solidFill>
                  <a:srgbClr val="004992"/>
                </a:solidFill>
              </a:rPr>
              <a:t>Der er </a:t>
            </a:r>
            <a:r>
              <a:rPr lang="de-DE" sz="2400" dirty="0" err="1">
                <a:solidFill>
                  <a:srgbClr val="004992"/>
                </a:solidFill>
              </a:rPr>
              <a:t>forskel</a:t>
            </a:r>
            <a:r>
              <a:rPr lang="de-DE" sz="2400" dirty="0">
                <a:solidFill>
                  <a:srgbClr val="004992"/>
                </a:solidFill>
              </a:rPr>
              <a:t> </a:t>
            </a:r>
            <a:r>
              <a:rPr lang="de-DE" sz="2400" dirty="0" err="1">
                <a:solidFill>
                  <a:srgbClr val="004992"/>
                </a:solidFill>
              </a:rPr>
              <a:t>på</a:t>
            </a:r>
            <a:r>
              <a:rPr lang="de-DE" sz="2400" dirty="0">
                <a:solidFill>
                  <a:srgbClr val="004992"/>
                </a:solidFill>
              </a:rPr>
              <a:t>, </a:t>
            </a:r>
            <a:r>
              <a:rPr lang="de-DE" sz="2400" dirty="0" err="1">
                <a:solidFill>
                  <a:srgbClr val="004992"/>
                </a:solidFill>
              </a:rPr>
              <a:t>hvordan</a:t>
            </a:r>
            <a:r>
              <a:rPr lang="de-DE" sz="2400" dirty="0">
                <a:solidFill>
                  <a:srgbClr val="004992"/>
                </a:solidFill>
              </a:rPr>
              <a:t> </a:t>
            </a:r>
            <a:r>
              <a:rPr lang="de-DE" sz="2400" dirty="0" err="1">
                <a:solidFill>
                  <a:srgbClr val="004992"/>
                </a:solidFill>
              </a:rPr>
              <a:t>jeg</a:t>
            </a:r>
            <a:r>
              <a:rPr lang="de-DE" sz="2400" dirty="0">
                <a:solidFill>
                  <a:srgbClr val="004992"/>
                </a:solidFill>
              </a:rPr>
              <a:t> </a:t>
            </a:r>
            <a:r>
              <a:rPr lang="de-DE" sz="2400" dirty="0" err="1">
                <a:solidFill>
                  <a:srgbClr val="004992"/>
                </a:solidFill>
              </a:rPr>
              <a:t>bedømmer</a:t>
            </a:r>
            <a:r>
              <a:rPr lang="de-DE" sz="2400" dirty="0">
                <a:solidFill>
                  <a:srgbClr val="004992"/>
                </a:solidFill>
              </a:rPr>
              <a:t> </a:t>
            </a:r>
            <a:r>
              <a:rPr lang="de-DE" sz="2400" dirty="0" err="1">
                <a:solidFill>
                  <a:srgbClr val="004992"/>
                </a:solidFill>
              </a:rPr>
              <a:t>mig</a:t>
            </a:r>
            <a:r>
              <a:rPr lang="de-DE" sz="2400" dirty="0">
                <a:solidFill>
                  <a:srgbClr val="004992"/>
                </a:solidFill>
              </a:rPr>
              <a:t> </a:t>
            </a:r>
            <a:r>
              <a:rPr lang="de-DE" sz="2400" dirty="0" err="1">
                <a:solidFill>
                  <a:srgbClr val="004992"/>
                </a:solidFill>
              </a:rPr>
              <a:t>selv</a:t>
            </a:r>
            <a:r>
              <a:rPr lang="de-DE" sz="2400" dirty="0">
                <a:solidFill>
                  <a:srgbClr val="004992"/>
                </a:solidFill>
              </a:rPr>
              <a:t>, og </a:t>
            </a:r>
            <a:r>
              <a:rPr lang="de-DE" sz="2400" dirty="0" err="1">
                <a:solidFill>
                  <a:srgbClr val="004992"/>
                </a:solidFill>
              </a:rPr>
              <a:t>hvordan</a:t>
            </a:r>
            <a:r>
              <a:rPr lang="de-DE" sz="2400" dirty="0">
                <a:solidFill>
                  <a:srgbClr val="004992"/>
                </a:solidFill>
              </a:rPr>
              <a:t> andre </a:t>
            </a:r>
            <a:r>
              <a:rPr lang="de-DE" sz="2400" dirty="0" err="1">
                <a:solidFill>
                  <a:srgbClr val="004992"/>
                </a:solidFill>
              </a:rPr>
              <a:t>bedømmer</a:t>
            </a:r>
            <a:r>
              <a:rPr lang="de-DE" sz="2400" dirty="0">
                <a:solidFill>
                  <a:srgbClr val="004992"/>
                </a:solidFill>
              </a:rPr>
              <a:t> </a:t>
            </a:r>
            <a:r>
              <a:rPr lang="de-DE" sz="2400" dirty="0" err="1">
                <a:solidFill>
                  <a:srgbClr val="004992"/>
                </a:solidFill>
              </a:rPr>
              <a:t>mig</a:t>
            </a:r>
            <a:r>
              <a:rPr lang="de-DE" sz="2400" dirty="0">
                <a:solidFill>
                  <a:srgbClr val="004992"/>
                </a:solidFill>
              </a:rPr>
              <a:t>!</a:t>
            </a:r>
          </a:p>
          <a:p>
            <a:pPr marL="342900" lvl="1" indent="-342900" eaLnBrk="1" hangingPunct="1">
              <a:spcBef>
                <a:spcPts val="1999"/>
              </a:spcBef>
              <a:spcAft>
                <a:spcPts val="0"/>
              </a:spcAft>
              <a:buClr>
                <a:srgbClr val="333333"/>
              </a:buClr>
              <a:buFont typeface="WingDings"/>
              <a:buChar char=""/>
              <a:defRPr/>
            </a:pPr>
            <a:r>
              <a:rPr lang="de-DE" sz="2400" dirty="0">
                <a:solidFill>
                  <a:srgbClr val="333333"/>
                </a:solidFill>
                <a:latin typeface="+mn-lt"/>
              </a:rPr>
              <a:t>Hvis jeg selv synes, jeg er uduelig, grim osv., er det ikke nødvendigvis ensbetydende med, at andre deler dette synspunkt.</a:t>
            </a:r>
          </a:p>
          <a:p>
            <a:pPr marL="342900" lvl="1" indent="-342900" eaLnBrk="1" hangingPunct="1">
              <a:spcBef>
                <a:spcPts val="1999"/>
              </a:spcBef>
              <a:spcAft>
                <a:spcPts val="0"/>
              </a:spcAft>
              <a:buClr>
                <a:srgbClr val="333333"/>
              </a:buClr>
              <a:buFont typeface="WingDings"/>
              <a:buChar char=""/>
              <a:defRPr/>
            </a:pPr>
            <a:r>
              <a:rPr lang="da-DK" sz="2400" dirty="0">
                <a:solidFill>
                  <a:srgbClr val="333333"/>
                </a:solidFill>
                <a:latin typeface="+mn-lt"/>
              </a:rPr>
              <a:t>Som regel er der utallige opfattelser/ bedømmelser/præferencer. Det er ikke sikkert, at andre vil være enige i min opfattelse af intelligens eller udseende, </a:t>
            </a:r>
            <a:r>
              <a:rPr lang="da-DK" sz="2400" dirty="0" err="1">
                <a:solidFill>
                  <a:srgbClr val="333333"/>
                </a:solidFill>
                <a:latin typeface="+mn-lt"/>
              </a:rPr>
              <a:t>osv</a:t>
            </a:r>
            <a:r>
              <a:rPr lang="de-DE" sz="2400" dirty="0">
                <a:solidFill>
                  <a:srgbClr val="333333"/>
                </a:solidFill>
                <a:latin typeface="+mn-lt"/>
              </a:rPr>
              <a:t>.</a:t>
            </a:r>
          </a:p>
        </p:txBody>
      </p:sp>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69E48D-73A8-4E57-8961-A6A34A30C4D8}"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sz="3600">
                <a:solidFill>
                  <a:srgbClr val="004992"/>
                </a:solidFill>
                <a:latin typeface="+mn-lt"/>
                <a:ea typeface="+mn-ea"/>
                <a:cs typeface="+mn-cs"/>
              </a:rPr>
              <a:t>4. Fornægtelse af positiv feedback, men ukritisk accept af negativ feedback!</a:t>
            </a:r>
            <a:br>
              <a:rPr lang="da-DK" sz="3600">
                <a:solidFill>
                  <a:srgbClr val="004992"/>
                </a:solidFill>
                <a:latin typeface="+mn-lt"/>
                <a:ea typeface="+mn-ea"/>
                <a:cs typeface="+mn-cs"/>
              </a:rPr>
            </a:br>
            <a:r>
              <a:rPr lang="da-DK">
                <a:solidFill>
                  <a:srgbClr val="004992"/>
                </a:solidFill>
                <a:latin typeface="+mn-lt"/>
                <a:ea typeface="+mn-ea"/>
                <a:cs typeface="+mn-cs"/>
              </a:rPr>
              <a:t>Hvad ville være en mere realistisk og nyttig vurdering?</a:t>
            </a:r>
            <a:endParaRPr lang="en-US">
              <a:solidFill>
                <a:srgbClr val="004992"/>
              </a:solidFill>
              <a:latin typeface="+mn-lt"/>
              <a:ea typeface="+mn-ea"/>
              <a:cs typeface="+mn-cs"/>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447403704"/>
              </p:ext>
            </p:extLst>
          </p:nvPr>
        </p:nvGraphicFramePr>
        <p:xfrm>
          <a:off x="1812737" y="2834640"/>
          <a:ext cx="9972219" cy="3505178"/>
        </p:xfrm>
        <a:graphic>
          <a:graphicData uri="http://schemas.openxmlformats.org/drawingml/2006/table">
            <a:tbl>
              <a:tblPr>
                <a:tableStyleId>{21E4AEA4-8DFA-4A89-87EB-49C32662AFE0}</a:tableStyleId>
              </a:tblPr>
              <a:tblGrid>
                <a:gridCol w="2844690">
                  <a:extLst>
                    <a:ext uri="{9D8B030D-6E8A-4147-A177-3AD203B41FA5}">
                      <a16:colId xmlns:a16="http://schemas.microsoft.com/office/drawing/2014/main" val="20000"/>
                    </a:ext>
                  </a:extLst>
                </a:gridCol>
                <a:gridCol w="7127529">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mn-lt"/>
                          <a:ea typeface="+mn-ea"/>
                          <a:cs typeface="+mn-cs"/>
                        </a:rPr>
                        <a:t>Depressiv</a:t>
                      </a:r>
                      <a:r>
                        <a:rPr kumimoji="0" lang="es-ES" sz="2000" b="1" i="1" u="none" strike="noStrike" cap="none" normalizeH="0" baseline="0" dirty="0">
                          <a:ln>
                            <a:noFill/>
                          </a:ln>
                          <a:solidFill>
                            <a:srgbClr val="000000"/>
                          </a:solidFill>
                          <a:effectLst/>
                          <a:latin typeface="+mn-lt"/>
                          <a:ea typeface="+mn-ea"/>
                          <a:cs typeface="+mn-cs"/>
                        </a:rPr>
                        <a:t> </a:t>
                      </a:r>
                      <a:r>
                        <a:rPr kumimoji="0" lang="es-ES" sz="2000" b="1" i="1" u="none" strike="noStrike" cap="none" normalizeH="0" baseline="0" dirty="0" err="1">
                          <a:ln>
                            <a:noFill/>
                          </a:ln>
                          <a:solidFill>
                            <a:srgbClr val="000000"/>
                          </a:solidFill>
                          <a:effectLst/>
                          <a:latin typeface="+mn-lt"/>
                          <a:ea typeface="+mn-ea"/>
                          <a:cs typeface="+mn-cs"/>
                        </a:rPr>
                        <a:t>vurdering</a:t>
                      </a:r>
                      <a:endParaRPr kumimoji="0" lang="es-ES" sz="2000" b="1" i="1" u="none" strike="noStrike" cap="none" normalizeH="0" baseline="0" dirty="0">
                        <a:ln>
                          <a:noFill/>
                        </a:ln>
                        <a:solidFill>
                          <a:srgbClr val="000000"/>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mn-lt"/>
                          <a:ea typeface="+mn-ea"/>
                          <a:cs typeface="+mn-cs"/>
                        </a:rPr>
                        <a:t>Positiv</a:t>
                      </a:r>
                      <a:r>
                        <a:rPr kumimoji="0" lang="es-ES" sz="2000" b="0" i="0" u="none" strike="noStrike" cap="none" normalizeH="0" baseline="0" dirty="0">
                          <a:ln>
                            <a:noFill/>
                          </a:ln>
                          <a:solidFill>
                            <a:srgbClr val="000000"/>
                          </a:solidFill>
                          <a:effectLst/>
                          <a:latin typeface="+mn-lt"/>
                          <a:ea typeface="+mn-ea"/>
                          <a:cs typeface="+mn-cs"/>
                        </a:rPr>
                        <a:t>/</a:t>
                      </a:r>
                      <a:r>
                        <a:rPr kumimoji="0" lang="es-ES" sz="2000" b="0" i="0" u="none" strike="noStrike" cap="none" normalizeH="0" baseline="0" dirty="0" err="1">
                          <a:ln>
                            <a:noFill/>
                          </a:ln>
                          <a:solidFill>
                            <a:srgbClr val="000000"/>
                          </a:solidFill>
                          <a:effectLst/>
                          <a:latin typeface="+mn-lt"/>
                          <a:ea typeface="+mn-ea"/>
                          <a:cs typeface="+mn-cs"/>
                        </a:rPr>
                        <a:t>konstruktiv</a:t>
                      </a:r>
                      <a:r>
                        <a:rPr kumimoji="0" lang="es-ES" sz="2000" b="0" i="0" u="none" strike="noStrike" cap="none" normalizeH="0" baseline="0" dirty="0">
                          <a:ln>
                            <a:noFill/>
                          </a:ln>
                          <a:solidFill>
                            <a:srgbClr val="000000"/>
                          </a:solidFill>
                          <a:effectLst/>
                          <a:latin typeface="+mn-lt"/>
                          <a:ea typeface="+mn-ea"/>
                          <a:cs typeface="+mn-cs"/>
                        </a:rPr>
                        <a:t> </a:t>
                      </a:r>
                      <a:r>
                        <a:rPr kumimoji="0" lang="es-ES" sz="2000" b="0" i="0" u="none" strike="noStrike" cap="none" normalizeH="0" baseline="0" dirty="0" err="1">
                          <a:ln>
                            <a:noFill/>
                          </a:ln>
                          <a:solidFill>
                            <a:srgbClr val="000000"/>
                          </a:solidFill>
                          <a:effectLst/>
                          <a:latin typeface="+mn-lt"/>
                          <a:ea typeface="+mn-ea"/>
                          <a:cs typeface="+mn-cs"/>
                        </a:rPr>
                        <a:t>vurdering</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Du modtager ros for din indsats.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“Vedkommende </a:t>
                      </a:r>
                      <a:r>
                        <a:rPr kumimoji="0" lang="da-DK" sz="2000" b="1" i="1" u="none" strike="noStrike" cap="none" normalizeH="0" baseline="0" dirty="0">
                          <a:ln>
                            <a:noFill/>
                          </a:ln>
                          <a:solidFill>
                            <a:srgbClr val="333333"/>
                          </a:solidFill>
                          <a:effectLst/>
                          <a:latin typeface="+mn-lt"/>
                          <a:ea typeface="+mn-ea"/>
                          <a:cs typeface="+mn-cs"/>
                        </a:rPr>
                        <a:t>prøver bare at smigre mig… han/hun </a:t>
                      </a:r>
                      <a:r>
                        <a:rPr kumimoji="0" lang="da-DK" sz="2000" b="1" i="1" u="none" strike="noStrike" cap="none" normalizeH="0" baseline="0">
                          <a:ln>
                            <a:noFill/>
                          </a:ln>
                          <a:solidFill>
                            <a:srgbClr val="333333"/>
                          </a:solidFill>
                          <a:effectLst/>
                          <a:latin typeface="+mn-lt"/>
                          <a:ea typeface="+mn-ea"/>
                          <a:cs typeface="+mn-cs"/>
                        </a:rPr>
                        <a:t>er utroværdig”; “Der </a:t>
                      </a:r>
                      <a:r>
                        <a:rPr kumimoji="0" lang="da-DK" sz="2000" b="1" i="1" u="none" strike="noStrike" cap="none" normalizeH="0" baseline="0" dirty="0">
                          <a:ln>
                            <a:noFill/>
                          </a:ln>
                          <a:solidFill>
                            <a:srgbClr val="333333"/>
                          </a:solidFill>
                          <a:effectLst/>
                          <a:latin typeface="+mn-lt"/>
                          <a:ea typeface="+mn-ea"/>
                          <a:cs typeface="+mn-cs"/>
                        </a:rPr>
                        <a:t>er ikke andre end ham/hende, der mener </a:t>
                      </a:r>
                      <a:r>
                        <a:rPr kumimoji="0" lang="da-DK" sz="2000" b="1" i="1" u="none" strike="noStrike" cap="none" normalizeH="0" baseline="0">
                          <a:ln>
                            <a:noFill/>
                          </a:ln>
                          <a:solidFill>
                            <a:srgbClr val="333333"/>
                          </a:solidFill>
                          <a:effectLst/>
                          <a:latin typeface="+mn-lt"/>
                          <a:ea typeface="+mn-ea"/>
                          <a:cs typeface="+mn-cs"/>
                        </a:rPr>
                        <a:t>det...”</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Du bliver kritiseret!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a:t>
                      </a:r>
                      <a:r>
                        <a:rPr kumimoji="0" lang="da-DK" sz="2000" b="1" i="1" u="none" strike="noStrike" cap="none" normalizeH="0" baseline="0" dirty="0">
                          <a:ln>
                            <a:noFill/>
                          </a:ln>
                          <a:solidFill>
                            <a:srgbClr val="333333"/>
                          </a:solidFill>
                          <a:effectLst/>
                          <a:latin typeface="+mn-lt"/>
                          <a:ea typeface="+mn-ea"/>
                          <a:cs typeface="+mn-cs"/>
                        </a:rPr>
                        <a:t>er afsløret, jeg er </a:t>
                      </a:r>
                      <a:r>
                        <a:rPr kumimoji="0" lang="da-DK" sz="2000" b="1" i="1" u="none" strike="noStrike" cap="none" normalizeH="0" baseline="0">
                          <a:ln>
                            <a:noFill/>
                          </a:ln>
                          <a:solidFill>
                            <a:srgbClr val="333333"/>
                          </a:solidFill>
                          <a:effectLst/>
                          <a:latin typeface="+mn-lt"/>
                          <a:ea typeface="+mn-ea"/>
                          <a:cs typeface="+mn-cs"/>
                        </a:rPr>
                        <a:t>uduelig...”</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Træningsmodul 8 – Selvværd &amp; sindsstemning</a:t>
            </a:r>
          </a:p>
        </p:txBody>
      </p:sp>
      <p:sp>
        <p:nvSpPr>
          <p:cNvPr id="6" name="Slide Number Placeholder 5"/>
          <p:cNvSpPr>
            <a:spLocks noGrp="1"/>
          </p:cNvSpPr>
          <p:nvPr>
            <p:ph type="sldNum" sz="quarter" idx="12"/>
          </p:nvPr>
        </p:nvSpPr>
        <p:spPr/>
        <p:txBody>
          <a:bodyPr/>
          <a:lstStyle/>
          <a:p>
            <a:fld id="{6D45503F-8487-48F8-827B-535B4EC22279}"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sz="3600">
                <a:solidFill>
                  <a:srgbClr val="004992"/>
                </a:solidFill>
                <a:latin typeface="+mn-lt"/>
                <a:ea typeface="+mn-ea"/>
                <a:cs typeface="+mn-cs"/>
              </a:rPr>
              <a:t>4. Fornægtelse af positiv feedback, men ukritisk accept af negativ feedback!</a:t>
            </a:r>
            <a:br>
              <a:rPr lang="da-DK" sz="3600">
                <a:solidFill>
                  <a:srgbClr val="004992"/>
                </a:solidFill>
                <a:latin typeface="+mn-lt"/>
                <a:ea typeface="+mn-ea"/>
                <a:cs typeface="+mn-cs"/>
              </a:rPr>
            </a:br>
            <a:r>
              <a:rPr lang="da-DK">
                <a:solidFill>
                  <a:srgbClr val="004992"/>
                </a:solidFill>
                <a:latin typeface="+mn-lt"/>
                <a:ea typeface="+mn-ea"/>
                <a:cs typeface="+mn-cs"/>
              </a:rPr>
              <a:t>Hvad ville være en mere realistisk og nyttig vurdering?</a:t>
            </a:r>
            <a:endParaRPr lang="en-US">
              <a:solidFill>
                <a:srgbClr val="004992"/>
              </a:solidFill>
              <a:latin typeface="+mn-lt"/>
              <a:ea typeface="+mn-ea"/>
              <a:cs typeface="+mn-cs"/>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249189561"/>
              </p:ext>
            </p:extLst>
          </p:nvPr>
        </p:nvGraphicFramePr>
        <p:xfrm>
          <a:off x="1812737" y="2834640"/>
          <a:ext cx="9972219" cy="3505178"/>
        </p:xfrm>
        <a:graphic>
          <a:graphicData uri="http://schemas.openxmlformats.org/drawingml/2006/table">
            <a:tbl>
              <a:tblPr>
                <a:tableStyleId>{21E4AEA4-8DFA-4A89-87EB-49C32662AFE0}</a:tableStyleId>
              </a:tblPr>
              <a:tblGrid>
                <a:gridCol w="2844690">
                  <a:extLst>
                    <a:ext uri="{9D8B030D-6E8A-4147-A177-3AD203B41FA5}">
                      <a16:colId xmlns:a16="http://schemas.microsoft.com/office/drawing/2014/main" val="20000"/>
                    </a:ext>
                  </a:extLst>
                </a:gridCol>
                <a:gridCol w="7127529">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mn-lt"/>
                          <a:ea typeface="+mn-ea"/>
                          <a:cs typeface="+mn-cs"/>
                        </a:rPr>
                        <a:t>Depressiv</a:t>
                      </a:r>
                      <a:r>
                        <a:rPr kumimoji="0" lang="es-ES" sz="2000" b="1" i="1" u="none" strike="noStrike" cap="none" normalizeH="0" baseline="0" dirty="0">
                          <a:ln>
                            <a:noFill/>
                          </a:ln>
                          <a:solidFill>
                            <a:srgbClr val="000000"/>
                          </a:solidFill>
                          <a:effectLst/>
                          <a:latin typeface="+mn-lt"/>
                          <a:ea typeface="+mn-ea"/>
                          <a:cs typeface="+mn-cs"/>
                        </a:rPr>
                        <a:t> </a:t>
                      </a:r>
                      <a:r>
                        <a:rPr kumimoji="0" lang="es-ES" sz="2000" b="1" i="1" u="none" strike="noStrike" cap="none" normalizeH="0" baseline="0" dirty="0" err="1">
                          <a:ln>
                            <a:noFill/>
                          </a:ln>
                          <a:solidFill>
                            <a:srgbClr val="000000"/>
                          </a:solidFill>
                          <a:effectLst/>
                          <a:latin typeface="+mn-lt"/>
                          <a:ea typeface="+mn-ea"/>
                          <a:cs typeface="+mn-cs"/>
                        </a:rPr>
                        <a:t>vurdering</a:t>
                      </a:r>
                      <a:endParaRPr kumimoji="0" lang="es-ES" sz="2000" b="1" i="1" u="none" strike="noStrike" cap="none" normalizeH="0" baseline="0" dirty="0">
                        <a:ln>
                          <a:noFill/>
                        </a:ln>
                        <a:solidFill>
                          <a:srgbClr val="000000"/>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mn-lt"/>
                          <a:ea typeface="+mn-ea"/>
                          <a:cs typeface="+mn-cs"/>
                        </a:rPr>
                        <a:t>Positiv</a:t>
                      </a:r>
                      <a:r>
                        <a:rPr kumimoji="0" lang="es-ES" sz="2000" b="0" i="0" u="none" strike="noStrike" cap="none" normalizeH="0" baseline="0" dirty="0">
                          <a:ln>
                            <a:noFill/>
                          </a:ln>
                          <a:solidFill>
                            <a:srgbClr val="000000"/>
                          </a:solidFill>
                          <a:effectLst/>
                          <a:latin typeface="+mn-lt"/>
                          <a:ea typeface="+mn-ea"/>
                          <a:cs typeface="+mn-cs"/>
                        </a:rPr>
                        <a:t>/</a:t>
                      </a:r>
                      <a:r>
                        <a:rPr kumimoji="0" lang="es-ES" sz="2000" b="0" i="0" u="none" strike="noStrike" cap="none" normalizeH="0" baseline="0" dirty="0" err="1">
                          <a:ln>
                            <a:noFill/>
                          </a:ln>
                          <a:solidFill>
                            <a:srgbClr val="000000"/>
                          </a:solidFill>
                          <a:effectLst/>
                          <a:latin typeface="+mn-lt"/>
                          <a:ea typeface="+mn-ea"/>
                          <a:cs typeface="+mn-cs"/>
                        </a:rPr>
                        <a:t>konstruktiv</a:t>
                      </a:r>
                      <a:r>
                        <a:rPr kumimoji="0" lang="es-ES" sz="2000" b="0" i="0" u="none" strike="noStrike" cap="none" normalizeH="0" baseline="0" dirty="0">
                          <a:ln>
                            <a:noFill/>
                          </a:ln>
                          <a:solidFill>
                            <a:srgbClr val="000000"/>
                          </a:solidFill>
                          <a:effectLst/>
                          <a:latin typeface="+mn-lt"/>
                          <a:ea typeface="+mn-ea"/>
                          <a:cs typeface="+mn-cs"/>
                        </a:rPr>
                        <a:t> </a:t>
                      </a:r>
                      <a:r>
                        <a:rPr kumimoji="0" lang="es-ES" sz="2000" b="0" i="0" u="none" strike="noStrike" cap="none" normalizeH="0" baseline="0" dirty="0" err="1">
                          <a:ln>
                            <a:noFill/>
                          </a:ln>
                          <a:solidFill>
                            <a:srgbClr val="000000"/>
                          </a:solidFill>
                          <a:effectLst/>
                          <a:latin typeface="+mn-lt"/>
                          <a:ea typeface="+mn-ea"/>
                          <a:cs typeface="+mn-cs"/>
                        </a:rPr>
                        <a:t>vurdering</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Du modtager ros for din indsats.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“Vedkommende </a:t>
                      </a:r>
                      <a:r>
                        <a:rPr kumimoji="0" lang="da-DK" sz="2000" b="1" i="1" u="none" strike="noStrike" cap="none" normalizeH="0" baseline="0" dirty="0">
                          <a:ln>
                            <a:noFill/>
                          </a:ln>
                          <a:solidFill>
                            <a:srgbClr val="333333"/>
                          </a:solidFill>
                          <a:effectLst/>
                          <a:latin typeface="+mn-lt"/>
                          <a:ea typeface="+mn-ea"/>
                          <a:cs typeface="+mn-cs"/>
                        </a:rPr>
                        <a:t>prøver bare at smigre mig… han/hun </a:t>
                      </a:r>
                      <a:r>
                        <a:rPr kumimoji="0" lang="da-DK" sz="2000" b="1" i="1" u="none" strike="noStrike" cap="none" normalizeH="0" baseline="0">
                          <a:ln>
                            <a:noFill/>
                          </a:ln>
                          <a:solidFill>
                            <a:srgbClr val="333333"/>
                          </a:solidFill>
                          <a:effectLst/>
                          <a:latin typeface="+mn-lt"/>
                          <a:ea typeface="+mn-ea"/>
                          <a:cs typeface="+mn-cs"/>
                        </a:rPr>
                        <a:t>er utroværdig”; “Der </a:t>
                      </a:r>
                      <a:r>
                        <a:rPr kumimoji="0" lang="da-DK" sz="2000" b="1" i="1" u="none" strike="noStrike" cap="none" normalizeH="0" baseline="0" dirty="0">
                          <a:ln>
                            <a:noFill/>
                          </a:ln>
                          <a:solidFill>
                            <a:srgbClr val="333333"/>
                          </a:solidFill>
                          <a:effectLst/>
                          <a:latin typeface="+mn-lt"/>
                          <a:ea typeface="+mn-ea"/>
                          <a:cs typeface="+mn-cs"/>
                        </a:rPr>
                        <a:t>er ikke andre end ham/hende, der mener </a:t>
                      </a:r>
                      <a:r>
                        <a:rPr kumimoji="0" lang="da-DK" sz="2000" b="1" i="1" u="none" strike="noStrike" cap="none" normalizeH="0" baseline="0">
                          <a:ln>
                            <a:noFill/>
                          </a:ln>
                          <a:solidFill>
                            <a:srgbClr val="333333"/>
                          </a:solidFill>
                          <a:effectLst/>
                          <a:latin typeface="+mn-lt"/>
                          <a:ea typeface="+mn-ea"/>
                          <a:cs typeface="+mn-cs"/>
                        </a:rPr>
                        <a:t>det...”</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“Fantastisk</a:t>
                      </a:r>
                      <a:r>
                        <a:rPr kumimoji="0" lang="da-DK" sz="2000" b="0" i="0" u="none" strike="noStrike" cap="none" normalizeH="0" baseline="0" dirty="0">
                          <a:ln>
                            <a:noFill/>
                          </a:ln>
                          <a:solidFill>
                            <a:srgbClr val="333333"/>
                          </a:solidFill>
                          <a:effectLst/>
                          <a:latin typeface="+mn-lt"/>
                          <a:ea typeface="+mn-ea"/>
                          <a:cs typeface="+mn-cs"/>
                        </a:rPr>
                        <a:t>, at nogen anerkender min </a:t>
                      </a:r>
                      <a:r>
                        <a:rPr kumimoji="0" lang="da-DK" sz="2000" b="0" i="0" u="none" strike="noStrike" cap="none" normalizeH="0" baseline="0">
                          <a:ln>
                            <a:noFill/>
                          </a:ln>
                          <a:solidFill>
                            <a:srgbClr val="333333"/>
                          </a:solidFill>
                          <a:effectLst/>
                          <a:latin typeface="+mn-lt"/>
                          <a:ea typeface="+mn-ea"/>
                          <a:cs typeface="+mn-cs"/>
                        </a:rPr>
                        <a:t>indsats!”</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Du bliver kritiseret!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a:t>
                      </a:r>
                      <a:r>
                        <a:rPr kumimoji="0" lang="da-DK" sz="2000" b="1" i="1" u="none" strike="noStrike" cap="none" normalizeH="0" baseline="0" dirty="0">
                          <a:ln>
                            <a:noFill/>
                          </a:ln>
                          <a:solidFill>
                            <a:srgbClr val="333333"/>
                          </a:solidFill>
                          <a:effectLst/>
                          <a:latin typeface="+mn-lt"/>
                          <a:ea typeface="+mn-ea"/>
                          <a:cs typeface="+mn-cs"/>
                        </a:rPr>
                        <a:t>er afsløret, jeg er </a:t>
                      </a:r>
                      <a:r>
                        <a:rPr kumimoji="0" lang="da-DK" sz="2000" b="1" i="1" u="none" strike="noStrike" cap="none" normalizeH="0" baseline="0">
                          <a:ln>
                            <a:noFill/>
                          </a:ln>
                          <a:solidFill>
                            <a:srgbClr val="333333"/>
                          </a:solidFill>
                          <a:effectLst/>
                          <a:latin typeface="+mn-lt"/>
                          <a:ea typeface="+mn-ea"/>
                          <a:cs typeface="+mn-cs"/>
                        </a:rPr>
                        <a:t>uduelig...”</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Træningsmodul 8 – Selvværd &amp; sindsstemning</a:t>
            </a:r>
          </a:p>
        </p:txBody>
      </p:sp>
      <p:sp>
        <p:nvSpPr>
          <p:cNvPr id="6" name="Slide Number Placeholder 5"/>
          <p:cNvSpPr>
            <a:spLocks noGrp="1"/>
          </p:cNvSpPr>
          <p:nvPr>
            <p:ph type="sldNum" sz="quarter" idx="12"/>
          </p:nvPr>
        </p:nvSpPr>
        <p:spPr/>
        <p:txBody>
          <a:bodyPr/>
          <a:lstStyle/>
          <a:p>
            <a:fld id="{6D45503F-8487-48F8-827B-535B4EC22279}" type="slidenum">
              <a:rPr lang="de-DE" altLang="de-DE" smtClean="0"/>
              <a:pPr/>
              <a:t>24</a:t>
            </a:fld>
            <a:endParaRPr lang="de-DE" altLang="de-DE"/>
          </a:p>
        </p:txBody>
      </p:sp>
    </p:spTree>
    <p:extLst>
      <p:ext uri="{BB962C8B-B14F-4D97-AF65-F5344CB8AC3E}">
        <p14:creationId xmlns:p14="http://schemas.microsoft.com/office/powerpoint/2010/main" val="7867185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sz="3600">
                <a:solidFill>
                  <a:srgbClr val="004992"/>
                </a:solidFill>
                <a:latin typeface="+mn-lt"/>
                <a:ea typeface="+mn-ea"/>
                <a:cs typeface="+mn-cs"/>
              </a:rPr>
              <a:t>4. Fornægtelse af positiv feedback, men ukritisk accept af negativ feedback!</a:t>
            </a:r>
            <a:br>
              <a:rPr lang="da-DK" sz="3600">
                <a:solidFill>
                  <a:srgbClr val="004992"/>
                </a:solidFill>
                <a:latin typeface="+mn-lt"/>
                <a:ea typeface="+mn-ea"/>
                <a:cs typeface="+mn-cs"/>
              </a:rPr>
            </a:br>
            <a:r>
              <a:rPr lang="da-DK">
                <a:solidFill>
                  <a:srgbClr val="004992"/>
                </a:solidFill>
                <a:latin typeface="+mn-lt"/>
                <a:ea typeface="+mn-ea"/>
                <a:cs typeface="+mn-cs"/>
              </a:rPr>
              <a:t>Hvad ville være en mere realistisk og nyttig vurdering?</a:t>
            </a:r>
            <a:endParaRPr lang="en-US">
              <a:solidFill>
                <a:srgbClr val="004992"/>
              </a:solidFill>
              <a:latin typeface="+mn-lt"/>
              <a:ea typeface="+mn-ea"/>
              <a:cs typeface="+mn-cs"/>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035720063"/>
              </p:ext>
            </p:extLst>
          </p:nvPr>
        </p:nvGraphicFramePr>
        <p:xfrm>
          <a:off x="1812737" y="2834640"/>
          <a:ext cx="9972219" cy="3505178"/>
        </p:xfrm>
        <a:graphic>
          <a:graphicData uri="http://schemas.openxmlformats.org/drawingml/2006/table">
            <a:tbl>
              <a:tblPr>
                <a:tableStyleId>{21E4AEA4-8DFA-4A89-87EB-49C32662AFE0}</a:tableStyleId>
              </a:tblPr>
              <a:tblGrid>
                <a:gridCol w="2844690">
                  <a:extLst>
                    <a:ext uri="{9D8B030D-6E8A-4147-A177-3AD203B41FA5}">
                      <a16:colId xmlns:a16="http://schemas.microsoft.com/office/drawing/2014/main" val="20000"/>
                    </a:ext>
                  </a:extLst>
                </a:gridCol>
                <a:gridCol w="7127529">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mn-lt"/>
                          <a:ea typeface="+mn-ea"/>
                          <a:cs typeface="+mn-cs"/>
                        </a:rPr>
                        <a:t>Depressiv</a:t>
                      </a:r>
                      <a:r>
                        <a:rPr kumimoji="0" lang="es-ES" sz="2000" b="1" i="1" u="none" strike="noStrike" cap="none" normalizeH="0" baseline="0" dirty="0">
                          <a:ln>
                            <a:noFill/>
                          </a:ln>
                          <a:solidFill>
                            <a:srgbClr val="000000"/>
                          </a:solidFill>
                          <a:effectLst/>
                          <a:latin typeface="+mn-lt"/>
                          <a:ea typeface="+mn-ea"/>
                          <a:cs typeface="+mn-cs"/>
                        </a:rPr>
                        <a:t> </a:t>
                      </a:r>
                      <a:r>
                        <a:rPr kumimoji="0" lang="es-ES" sz="2000" b="1" i="1" u="none" strike="noStrike" cap="none" normalizeH="0" baseline="0" dirty="0" err="1">
                          <a:ln>
                            <a:noFill/>
                          </a:ln>
                          <a:solidFill>
                            <a:srgbClr val="000000"/>
                          </a:solidFill>
                          <a:effectLst/>
                          <a:latin typeface="+mn-lt"/>
                          <a:ea typeface="+mn-ea"/>
                          <a:cs typeface="+mn-cs"/>
                        </a:rPr>
                        <a:t>vurdering</a:t>
                      </a:r>
                      <a:endParaRPr kumimoji="0" lang="es-ES" sz="2000" b="1" i="1" u="none" strike="noStrike" cap="none" normalizeH="0" baseline="0" dirty="0">
                        <a:ln>
                          <a:noFill/>
                        </a:ln>
                        <a:solidFill>
                          <a:srgbClr val="000000"/>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mn-lt"/>
                          <a:ea typeface="+mn-ea"/>
                          <a:cs typeface="+mn-cs"/>
                        </a:rPr>
                        <a:t>Positiv</a:t>
                      </a:r>
                      <a:r>
                        <a:rPr kumimoji="0" lang="es-ES" sz="2000" b="0" i="0" u="none" strike="noStrike" cap="none" normalizeH="0" baseline="0" dirty="0">
                          <a:ln>
                            <a:noFill/>
                          </a:ln>
                          <a:solidFill>
                            <a:srgbClr val="000000"/>
                          </a:solidFill>
                          <a:effectLst/>
                          <a:latin typeface="+mn-lt"/>
                          <a:ea typeface="+mn-ea"/>
                          <a:cs typeface="+mn-cs"/>
                        </a:rPr>
                        <a:t>/</a:t>
                      </a:r>
                      <a:r>
                        <a:rPr kumimoji="0" lang="es-ES" sz="2000" b="0" i="0" u="none" strike="noStrike" cap="none" normalizeH="0" baseline="0" dirty="0" err="1">
                          <a:ln>
                            <a:noFill/>
                          </a:ln>
                          <a:solidFill>
                            <a:srgbClr val="000000"/>
                          </a:solidFill>
                          <a:effectLst/>
                          <a:latin typeface="+mn-lt"/>
                          <a:ea typeface="+mn-ea"/>
                          <a:cs typeface="+mn-cs"/>
                        </a:rPr>
                        <a:t>konstruktiv</a:t>
                      </a:r>
                      <a:r>
                        <a:rPr kumimoji="0" lang="es-ES" sz="2000" b="0" i="0" u="none" strike="noStrike" cap="none" normalizeH="0" baseline="0" dirty="0">
                          <a:ln>
                            <a:noFill/>
                          </a:ln>
                          <a:solidFill>
                            <a:srgbClr val="000000"/>
                          </a:solidFill>
                          <a:effectLst/>
                          <a:latin typeface="+mn-lt"/>
                          <a:ea typeface="+mn-ea"/>
                          <a:cs typeface="+mn-cs"/>
                        </a:rPr>
                        <a:t> </a:t>
                      </a:r>
                      <a:r>
                        <a:rPr kumimoji="0" lang="es-ES" sz="2000" b="0" i="0" u="none" strike="noStrike" cap="none" normalizeH="0" baseline="0" dirty="0" err="1">
                          <a:ln>
                            <a:noFill/>
                          </a:ln>
                          <a:solidFill>
                            <a:srgbClr val="000000"/>
                          </a:solidFill>
                          <a:effectLst/>
                          <a:latin typeface="+mn-lt"/>
                          <a:ea typeface="+mn-ea"/>
                          <a:cs typeface="+mn-cs"/>
                        </a:rPr>
                        <a:t>vurdering</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Du modtager ros for din indsats.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“Vedkommende </a:t>
                      </a:r>
                      <a:r>
                        <a:rPr kumimoji="0" lang="da-DK" sz="2000" b="1" i="1" u="none" strike="noStrike" cap="none" normalizeH="0" baseline="0" dirty="0">
                          <a:ln>
                            <a:noFill/>
                          </a:ln>
                          <a:solidFill>
                            <a:srgbClr val="333333"/>
                          </a:solidFill>
                          <a:effectLst/>
                          <a:latin typeface="+mn-lt"/>
                          <a:ea typeface="+mn-ea"/>
                          <a:cs typeface="+mn-cs"/>
                        </a:rPr>
                        <a:t>prøver bare at smigre mig… han/hun </a:t>
                      </a:r>
                      <a:r>
                        <a:rPr kumimoji="0" lang="da-DK" sz="2000" b="1" i="1" u="none" strike="noStrike" cap="none" normalizeH="0" baseline="0">
                          <a:ln>
                            <a:noFill/>
                          </a:ln>
                          <a:solidFill>
                            <a:srgbClr val="333333"/>
                          </a:solidFill>
                          <a:effectLst/>
                          <a:latin typeface="+mn-lt"/>
                          <a:ea typeface="+mn-ea"/>
                          <a:cs typeface="+mn-cs"/>
                        </a:rPr>
                        <a:t>er utroværdig”; “Der </a:t>
                      </a:r>
                      <a:r>
                        <a:rPr kumimoji="0" lang="da-DK" sz="2000" b="1" i="1" u="none" strike="noStrike" cap="none" normalizeH="0" baseline="0" dirty="0">
                          <a:ln>
                            <a:noFill/>
                          </a:ln>
                          <a:solidFill>
                            <a:srgbClr val="333333"/>
                          </a:solidFill>
                          <a:effectLst/>
                          <a:latin typeface="+mn-lt"/>
                          <a:ea typeface="+mn-ea"/>
                          <a:cs typeface="+mn-cs"/>
                        </a:rPr>
                        <a:t>er ikke andre end ham/hende, der mener </a:t>
                      </a:r>
                      <a:r>
                        <a:rPr kumimoji="0" lang="da-DK" sz="2000" b="1" i="1" u="none" strike="noStrike" cap="none" normalizeH="0" baseline="0">
                          <a:ln>
                            <a:noFill/>
                          </a:ln>
                          <a:solidFill>
                            <a:srgbClr val="333333"/>
                          </a:solidFill>
                          <a:effectLst/>
                          <a:latin typeface="+mn-lt"/>
                          <a:ea typeface="+mn-ea"/>
                          <a:cs typeface="+mn-cs"/>
                        </a:rPr>
                        <a:t>det...”</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“Fantastisk</a:t>
                      </a:r>
                      <a:r>
                        <a:rPr kumimoji="0" lang="da-DK" sz="2000" b="0" i="0" u="none" strike="noStrike" cap="none" normalizeH="0" baseline="0" dirty="0">
                          <a:ln>
                            <a:noFill/>
                          </a:ln>
                          <a:solidFill>
                            <a:srgbClr val="333333"/>
                          </a:solidFill>
                          <a:effectLst/>
                          <a:latin typeface="+mn-lt"/>
                          <a:ea typeface="+mn-ea"/>
                          <a:cs typeface="+mn-cs"/>
                        </a:rPr>
                        <a:t>, at nogen anerkender min </a:t>
                      </a:r>
                      <a:r>
                        <a:rPr kumimoji="0" lang="da-DK" sz="2000" b="0" i="0" u="none" strike="noStrike" cap="none" normalizeH="0" baseline="0">
                          <a:ln>
                            <a:noFill/>
                          </a:ln>
                          <a:solidFill>
                            <a:srgbClr val="333333"/>
                          </a:solidFill>
                          <a:effectLst/>
                          <a:latin typeface="+mn-lt"/>
                          <a:ea typeface="+mn-ea"/>
                          <a:cs typeface="+mn-cs"/>
                        </a:rPr>
                        <a:t>indsats!”</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Du bliver kritiseret!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a:t>
                      </a:r>
                      <a:r>
                        <a:rPr kumimoji="0" lang="da-DK" sz="2000" b="1" i="1" u="none" strike="noStrike" cap="none" normalizeH="0" baseline="0" dirty="0">
                          <a:ln>
                            <a:noFill/>
                          </a:ln>
                          <a:solidFill>
                            <a:srgbClr val="333333"/>
                          </a:solidFill>
                          <a:effectLst/>
                          <a:latin typeface="+mn-lt"/>
                          <a:ea typeface="+mn-ea"/>
                          <a:cs typeface="+mn-cs"/>
                        </a:rPr>
                        <a:t>er afsløret, jeg er </a:t>
                      </a:r>
                      <a:r>
                        <a:rPr kumimoji="0" lang="da-DK" sz="2000" b="1" i="1" u="none" strike="noStrike" cap="none" normalizeH="0" baseline="0">
                          <a:ln>
                            <a:noFill/>
                          </a:ln>
                          <a:solidFill>
                            <a:srgbClr val="333333"/>
                          </a:solidFill>
                          <a:effectLst/>
                          <a:latin typeface="+mn-lt"/>
                          <a:ea typeface="+mn-ea"/>
                          <a:cs typeface="+mn-cs"/>
                        </a:rPr>
                        <a:t>uduelig...”</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“Vedkommende </a:t>
                      </a:r>
                      <a:r>
                        <a:rPr kumimoji="0" lang="da-DK" sz="2000" b="0" i="0" u="none" strike="noStrike" cap="none" normalizeH="0" baseline="0" dirty="0">
                          <a:ln>
                            <a:noFill/>
                          </a:ln>
                          <a:solidFill>
                            <a:srgbClr val="333333"/>
                          </a:solidFill>
                          <a:effectLst/>
                          <a:latin typeface="+mn-lt"/>
                          <a:ea typeface="+mn-ea"/>
                          <a:cs typeface="+mn-cs"/>
                        </a:rPr>
                        <a:t>har måske haft en dårlig </a:t>
                      </a:r>
                      <a:r>
                        <a:rPr kumimoji="0" lang="da-DK" sz="2000" b="0" i="0" u="none" strike="noStrike" cap="none" normalizeH="0" baseline="0">
                          <a:ln>
                            <a:noFill/>
                          </a:ln>
                          <a:solidFill>
                            <a:srgbClr val="333333"/>
                          </a:solidFill>
                          <a:effectLst/>
                          <a:latin typeface="+mn-lt"/>
                          <a:ea typeface="+mn-ea"/>
                          <a:cs typeface="+mn-cs"/>
                        </a:rPr>
                        <a:t>dag.”; “Kan </a:t>
                      </a:r>
                      <a:r>
                        <a:rPr kumimoji="0" lang="da-DK" sz="2000" b="0" i="0" u="none" strike="noStrike" cap="none" normalizeH="0" baseline="0" dirty="0">
                          <a:ln>
                            <a:noFill/>
                          </a:ln>
                          <a:solidFill>
                            <a:srgbClr val="333333"/>
                          </a:solidFill>
                          <a:effectLst/>
                          <a:latin typeface="+mn-lt"/>
                          <a:ea typeface="+mn-ea"/>
                          <a:cs typeface="+mn-cs"/>
                        </a:rPr>
                        <a:t>jeg drage fordel af denne </a:t>
                      </a:r>
                      <a:r>
                        <a:rPr kumimoji="0" lang="da-DK" sz="2000" b="0" i="0" u="none" strike="noStrike" cap="none" normalizeH="0" baseline="0">
                          <a:ln>
                            <a:noFill/>
                          </a:ln>
                          <a:solidFill>
                            <a:srgbClr val="333333"/>
                          </a:solidFill>
                          <a:effectLst/>
                          <a:latin typeface="+mn-lt"/>
                          <a:ea typeface="+mn-ea"/>
                          <a:cs typeface="+mn-cs"/>
                        </a:rPr>
                        <a:t>respons?” </a:t>
                      </a:r>
                      <a:endParaRPr kumimoji="0" lang="de-DE" sz="2000" b="0" i="0" u="none" strike="noStrike" cap="none" normalizeH="0" baseline="0" dirty="0">
                        <a:ln>
                          <a:noFill/>
                        </a:ln>
                        <a:solidFill>
                          <a:srgbClr val="E3EFF8"/>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Træningsmodul 8 – Selvværd &amp; sindsstemning</a:t>
            </a:r>
          </a:p>
        </p:txBody>
      </p:sp>
      <p:sp>
        <p:nvSpPr>
          <p:cNvPr id="6" name="Slide Number Placeholder 5"/>
          <p:cNvSpPr>
            <a:spLocks noGrp="1"/>
          </p:cNvSpPr>
          <p:nvPr>
            <p:ph type="sldNum" sz="quarter" idx="12"/>
          </p:nvPr>
        </p:nvSpPr>
        <p:spPr/>
        <p:txBody>
          <a:bodyPr/>
          <a:lstStyle/>
          <a:p>
            <a:fld id="{6D45503F-8487-48F8-827B-535B4EC22279}" type="slidenum">
              <a:rPr lang="de-DE" altLang="de-DE" smtClean="0"/>
              <a:pPr/>
              <a:t>25</a:t>
            </a:fld>
            <a:endParaRPr lang="de-DE" altLang="de-DE"/>
          </a:p>
        </p:txBody>
      </p:sp>
    </p:spTree>
    <p:extLst>
      <p:ext uri="{BB962C8B-B14F-4D97-AF65-F5344CB8AC3E}">
        <p14:creationId xmlns:p14="http://schemas.microsoft.com/office/powerpoint/2010/main" val="1947577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7" name="Rectangle 18"/>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5</a:t>
            </a:r>
            <a:r>
              <a:rPr lang="da-DK" altLang="de-DE" sz="3600">
                <a:solidFill>
                  <a:srgbClr val="004992"/>
                </a:solidFill>
                <a:latin typeface="+mn-lt"/>
                <a:ea typeface="+mn-ea"/>
                <a:cs typeface="+mn-cs"/>
              </a:rPr>
              <a:t>. “Alt-eller-intet tankegang”/ </a:t>
            </a:r>
            <a:r>
              <a:rPr lang="da-DK" altLang="de-DE" sz="3600" dirty="0">
                <a:solidFill>
                  <a:srgbClr val="004992"/>
                </a:solidFill>
                <a:latin typeface="+mn-lt"/>
                <a:ea typeface="+mn-ea"/>
                <a:cs typeface="+mn-cs"/>
              </a:rPr>
              <a:t>Katastrofetænkning</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Hvad ville være en mere realistisk og nyttig vurdering?</a:t>
            </a:r>
            <a:endParaRPr lang="de-DE" altLang="de-DE"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06735780"/>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mn-lt"/>
                          <a:ea typeface="+mn-ea"/>
                          <a:cs typeface="+mn-cs"/>
                        </a:rPr>
                        <a:t>Depressiv</a:t>
                      </a:r>
                      <a:r>
                        <a:rPr kumimoji="0" lang="es-ES" sz="2000" b="1" i="1" u="none" strike="noStrike" cap="none" normalizeH="0" baseline="0" dirty="0">
                          <a:ln>
                            <a:noFill/>
                          </a:ln>
                          <a:solidFill>
                            <a:srgbClr val="000000"/>
                          </a:solidFill>
                          <a:effectLst/>
                          <a:latin typeface="+mn-lt"/>
                          <a:ea typeface="+mn-ea"/>
                          <a:cs typeface="+mn-cs"/>
                        </a:rPr>
                        <a:t> </a:t>
                      </a:r>
                      <a:r>
                        <a:rPr kumimoji="0" lang="es-ES" sz="2000" b="1" i="1" u="none" strike="noStrike" cap="none" normalizeH="0" baseline="0" dirty="0" err="1">
                          <a:ln>
                            <a:noFill/>
                          </a:ln>
                          <a:solidFill>
                            <a:srgbClr val="000000"/>
                          </a:solidFill>
                          <a:effectLst/>
                          <a:latin typeface="+mn-lt"/>
                          <a:ea typeface="+mn-ea"/>
                          <a:cs typeface="+mn-cs"/>
                        </a:rPr>
                        <a:t>vurdering</a:t>
                      </a:r>
                      <a:endParaRPr kumimoji="0" lang="es-ES" sz="2000" b="1" i="1" u="none" strike="noStrike" cap="none" normalizeH="0" baseline="0" dirty="0">
                        <a:ln>
                          <a:noFill/>
                        </a:ln>
                        <a:solidFill>
                          <a:srgbClr val="000000"/>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mn-lt"/>
                          <a:ea typeface="+mn-ea"/>
                          <a:cs typeface="+mn-cs"/>
                        </a:rPr>
                        <a:t>Positiv</a:t>
                      </a:r>
                      <a:r>
                        <a:rPr kumimoji="0" lang="es-ES" sz="2000" b="0" i="0" u="none" strike="noStrike" cap="none" normalizeH="0" baseline="0" dirty="0">
                          <a:ln>
                            <a:noFill/>
                          </a:ln>
                          <a:solidFill>
                            <a:srgbClr val="000000"/>
                          </a:solidFill>
                          <a:effectLst/>
                          <a:latin typeface="+mn-lt"/>
                          <a:ea typeface="+mn-ea"/>
                          <a:cs typeface="+mn-cs"/>
                        </a:rPr>
                        <a:t>/</a:t>
                      </a:r>
                      <a:r>
                        <a:rPr kumimoji="0" lang="es-ES" sz="2000" b="0" i="0" u="none" strike="noStrike" cap="none" normalizeH="0" baseline="0" dirty="0" err="1">
                          <a:ln>
                            <a:noFill/>
                          </a:ln>
                          <a:solidFill>
                            <a:srgbClr val="000000"/>
                          </a:solidFill>
                          <a:effectLst/>
                          <a:latin typeface="+mn-lt"/>
                          <a:ea typeface="+mn-ea"/>
                          <a:cs typeface="+mn-cs"/>
                        </a:rPr>
                        <a:t>konstruktiv</a:t>
                      </a:r>
                      <a:r>
                        <a:rPr kumimoji="0" lang="es-ES" sz="2000" b="0" i="0" u="none" strike="noStrike" cap="none" normalizeH="0" baseline="0" dirty="0">
                          <a:ln>
                            <a:noFill/>
                          </a:ln>
                          <a:solidFill>
                            <a:srgbClr val="000000"/>
                          </a:solidFill>
                          <a:effectLst/>
                          <a:latin typeface="+mn-lt"/>
                          <a:ea typeface="+mn-ea"/>
                          <a:cs typeface="+mn-cs"/>
                        </a:rPr>
                        <a:t> </a:t>
                      </a:r>
                      <a:r>
                        <a:rPr kumimoji="0" lang="es-ES" sz="2000" b="0" i="0" u="none" strike="noStrike" cap="none" normalizeH="0" baseline="0" dirty="0" err="1">
                          <a:ln>
                            <a:noFill/>
                          </a:ln>
                          <a:solidFill>
                            <a:srgbClr val="000000"/>
                          </a:solidFill>
                          <a:effectLst/>
                          <a:latin typeface="+mn-lt"/>
                          <a:ea typeface="+mn-ea"/>
                          <a:cs typeface="+mn-cs"/>
                        </a:rPr>
                        <a:t>vurdering</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Du opdager en mørk plet på huden.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“Det </a:t>
                      </a:r>
                      <a:r>
                        <a:rPr kumimoji="0" lang="en-US" sz="2000" b="1" i="1" u="none" strike="noStrike" cap="none" normalizeH="0" baseline="0" dirty="0" err="1">
                          <a:ln>
                            <a:noFill/>
                          </a:ln>
                          <a:solidFill>
                            <a:srgbClr val="333333"/>
                          </a:solidFill>
                          <a:effectLst/>
                          <a:latin typeface="+mn-lt"/>
                          <a:ea typeface="+mn-ea"/>
                          <a:cs typeface="+mn-cs"/>
                        </a:rPr>
                        <a:t>er</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kræft</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jeg</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skal</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snart</a:t>
                      </a:r>
                      <a:r>
                        <a:rPr kumimoji="0" lang="en-US" sz="2000" b="1" i="1" u="none" strike="noStrike" cap="none" normalizeH="0" baseline="0">
                          <a:ln>
                            <a:noFill/>
                          </a:ln>
                          <a:solidFill>
                            <a:srgbClr val="333333"/>
                          </a:solidFill>
                          <a:effectLst/>
                          <a:latin typeface="+mn-lt"/>
                          <a:ea typeface="+mn-ea"/>
                          <a:cs typeface="+mn-cs"/>
                        </a:rPr>
                        <a:t> dø”</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45503F-8487-48F8-827B-535B4EC22279}"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7" name="Rectangle 18"/>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5</a:t>
            </a:r>
            <a:r>
              <a:rPr lang="da-DK" altLang="de-DE" sz="3600">
                <a:solidFill>
                  <a:srgbClr val="004992"/>
                </a:solidFill>
                <a:latin typeface="+mn-lt"/>
                <a:ea typeface="+mn-ea"/>
                <a:cs typeface="+mn-cs"/>
              </a:rPr>
              <a:t>. “Alt-eller-intet tankegang”/ </a:t>
            </a:r>
            <a:r>
              <a:rPr lang="da-DK" altLang="de-DE" sz="3600" dirty="0">
                <a:solidFill>
                  <a:srgbClr val="004992"/>
                </a:solidFill>
                <a:latin typeface="+mn-lt"/>
                <a:ea typeface="+mn-ea"/>
                <a:cs typeface="+mn-cs"/>
              </a:rPr>
              <a:t>Katastrofetænkning</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Hvad ville være en mere realistisk og nyttig vurdering?</a:t>
            </a:r>
            <a:endParaRPr lang="de-DE" altLang="de-DE"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690227441"/>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mn-lt"/>
                          <a:ea typeface="+mn-ea"/>
                          <a:cs typeface="+mn-cs"/>
                        </a:rPr>
                        <a:t>Depressiv</a:t>
                      </a:r>
                      <a:r>
                        <a:rPr kumimoji="0" lang="es-ES" sz="2000" b="1" i="1" u="none" strike="noStrike" cap="none" normalizeH="0" baseline="0" dirty="0">
                          <a:ln>
                            <a:noFill/>
                          </a:ln>
                          <a:solidFill>
                            <a:srgbClr val="000000"/>
                          </a:solidFill>
                          <a:effectLst/>
                          <a:latin typeface="+mn-lt"/>
                          <a:ea typeface="+mn-ea"/>
                          <a:cs typeface="+mn-cs"/>
                        </a:rPr>
                        <a:t> </a:t>
                      </a:r>
                      <a:r>
                        <a:rPr kumimoji="0" lang="es-ES" sz="2000" b="1" i="1" u="none" strike="noStrike" cap="none" normalizeH="0" baseline="0" dirty="0" err="1">
                          <a:ln>
                            <a:noFill/>
                          </a:ln>
                          <a:solidFill>
                            <a:srgbClr val="000000"/>
                          </a:solidFill>
                          <a:effectLst/>
                          <a:latin typeface="+mn-lt"/>
                          <a:ea typeface="+mn-ea"/>
                          <a:cs typeface="+mn-cs"/>
                        </a:rPr>
                        <a:t>vurdering</a:t>
                      </a:r>
                      <a:endParaRPr kumimoji="0" lang="es-ES" sz="2000" b="1" i="1" u="none" strike="noStrike" cap="none" normalizeH="0" baseline="0" dirty="0">
                        <a:ln>
                          <a:noFill/>
                        </a:ln>
                        <a:solidFill>
                          <a:srgbClr val="000000"/>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mn-lt"/>
                          <a:ea typeface="+mn-ea"/>
                          <a:cs typeface="+mn-cs"/>
                        </a:rPr>
                        <a:t>Positiv</a:t>
                      </a:r>
                      <a:r>
                        <a:rPr kumimoji="0" lang="es-ES" sz="2000" b="0" i="0" u="none" strike="noStrike" cap="none" normalizeH="0" baseline="0" dirty="0">
                          <a:ln>
                            <a:noFill/>
                          </a:ln>
                          <a:solidFill>
                            <a:srgbClr val="000000"/>
                          </a:solidFill>
                          <a:effectLst/>
                          <a:latin typeface="+mn-lt"/>
                          <a:ea typeface="+mn-ea"/>
                          <a:cs typeface="+mn-cs"/>
                        </a:rPr>
                        <a:t>/</a:t>
                      </a:r>
                      <a:r>
                        <a:rPr kumimoji="0" lang="es-ES" sz="2000" b="0" i="0" u="none" strike="noStrike" cap="none" normalizeH="0" baseline="0" dirty="0" err="1">
                          <a:ln>
                            <a:noFill/>
                          </a:ln>
                          <a:solidFill>
                            <a:srgbClr val="000000"/>
                          </a:solidFill>
                          <a:effectLst/>
                          <a:latin typeface="+mn-lt"/>
                          <a:ea typeface="+mn-ea"/>
                          <a:cs typeface="+mn-cs"/>
                        </a:rPr>
                        <a:t>konstruktiv</a:t>
                      </a:r>
                      <a:r>
                        <a:rPr kumimoji="0" lang="es-ES" sz="2000" b="0" i="0" u="none" strike="noStrike" cap="none" normalizeH="0" baseline="0" dirty="0">
                          <a:ln>
                            <a:noFill/>
                          </a:ln>
                          <a:solidFill>
                            <a:srgbClr val="000000"/>
                          </a:solidFill>
                          <a:effectLst/>
                          <a:latin typeface="+mn-lt"/>
                          <a:ea typeface="+mn-ea"/>
                          <a:cs typeface="+mn-cs"/>
                        </a:rPr>
                        <a:t> </a:t>
                      </a:r>
                      <a:r>
                        <a:rPr kumimoji="0" lang="es-ES" sz="2000" b="0" i="0" u="none" strike="noStrike" cap="none" normalizeH="0" baseline="0" dirty="0" err="1">
                          <a:ln>
                            <a:noFill/>
                          </a:ln>
                          <a:solidFill>
                            <a:srgbClr val="000000"/>
                          </a:solidFill>
                          <a:effectLst/>
                          <a:latin typeface="+mn-lt"/>
                          <a:ea typeface="+mn-ea"/>
                          <a:cs typeface="+mn-cs"/>
                        </a:rPr>
                        <a:t>vurdering</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Du opdager en mørk plet på huden.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“Det </a:t>
                      </a:r>
                      <a:r>
                        <a:rPr kumimoji="0" lang="en-US" sz="2000" b="1" i="1" u="none" strike="noStrike" cap="none" normalizeH="0" baseline="0" dirty="0" err="1">
                          <a:ln>
                            <a:noFill/>
                          </a:ln>
                          <a:solidFill>
                            <a:srgbClr val="333333"/>
                          </a:solidFill>
                          <a:effectLst/>
                          <a:latin typeface="+mn-lt"/>
                          <a:ea typeface="+mn-ea"/>
                          <a:cs typeface="+mn-cs"/>
                        </a:rPr>
                        <a:t>er</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kræft</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jeg</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skal</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snart</a:t>
                      </a:r>
                      <a:r>
                        <a:rPr kumimoji="0" lang="en-US" sz="2000" b="1" i="1" u="none" strike="noStrike" cap="none" normalizeH="0" baseline="0">
                          <a:ln>
                            <a:noFill/>
                          </a:ln>
                          <a:solidFill>
                            <a:srgbClr val="333333"/>
                          </a:solidFill>
                          <a:effectLst/>
                          <a:latin typeface="+mn-lt"/>
                          <a:ea typeface="+mn-ea"/>
                          <a:cs typeface="+mn-cs"/>
                        </a:rPr>
                        <a:t> dø”</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Spørg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andre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eller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gå</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til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læge</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45503F-8487-48F8-827B-535B4EC22279}" type="slidenum">
              <a:rPr lang="de-DE" altLang="de-DE" smtClean="0"/>
              <a:pPr/>
              <a:t>27</a:t>
            </a:fld>
            <a:endParaRPr lang="de-DE" altLang="de-DE"/>
          </a:p>
        </p:txBody>
      </p:sp>
    </p:spTree>
    <p:extLst>
      <p:ext uri="{BB962C8B-B14F-4D97-AF65-F5344CB8AC3E}">
        <p14:creationId xmlns:p14="http://schemas.microsoft.com/office/powerpoint/2010/main" val="2925283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078554760"/>
              </p:ext>
            </p:extLst>
          </p:nvPr>
        </p:nvGraphicFramePr>
        <p:xfrm>
          <a:off x="408955" y="263691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mn-lt"/>
                          <a:ea typeface="+mn-ea"/>
                          <a:cs typeface="+mn-cs"/>
                        </a:rPr>
                        <a:t>Problematisk vurdering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Positiv/konstruktiv vurdering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Du har tilbagevendende negative tanker (fx “du er uduelig”, “taber”, “Nej, hvor er du dum”).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“Jeg </a:t>
                      </a:r>
                      <a:r>
                        <a:rPr kumimoji="0" lang="en-US" sz="2000" b="1" i="1" u="none" strike="noStrike" cap="none" normalizeH="0" baseline="0" dirty="0" err="1">
                          <a:ln>
                            <a:noFill/>
                          </a:ln>
                          <a:solidFill>
                            <a:srgbClr val="333333"/>
                          </a:solidFill>
                          <a:effectLst/>
                          <a:latin typeface="+mn-lt"/>
                          <a:ea typeface="+mn-ea"/>
                          <a:cs typeface="+mn-cs"/>
                        </a:rPr>
                        <a:t>må</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slippe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disse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a:ln>
                            <a:noFill/>
                          </a:ln>
                          <a:solidFill>
                            <a:srgbClr val="333333"/>
                          </a:solidFill>
                          <a:effectLst/>
                          <a:latin typeface="+mn-lt"/>
                          <a:ea typeface="+mn-ea"/>
                          <a:cs typeface="+mn-cs"/>
                        </a:rPr>
                        <a:t>negative tanker” </a:t>
                      </a:r>
                      <a:r>
                        <a:rPr kumimoji="0" lang="en-US" sz="2000" b="1" i="1" u="none" strike="noStrike" cap="none" normalizeH="0" baseline="0" dirty="0">
                          <a:ln>
                            <a:noFill/>
                          </a:ln>
                          <a:solidFill>
                            <a:srgbClr val="333333"/>
                          </a:solidFill>
                          <a:effectLst/>
                          <a:latin typeface="+mn-lt"/>
                          <a:ea typeface="+mn-ea"/>
                          <a:cs typeface="+mn-cs"/>
                        </a:rPr>
                        <a:t>…men </a:t>
                      </a:r>
                      <a:r>
                        <a:rPr kumimoji="0" lang="en-US" sz="2000" b="1" i="1" u="none" strike="noStrike" cap="none" normalizeH="0" baseline="0" dirty="0" err="1">
                          <a:ln>
                            <a:noFill/>
                          </a:ln>
                          <a:solidFill>
                            <a:srgbClr val="333333"/>
                          </a:solidFill>
                          <a:effectLst/>
                          <a:latin typeface="+mn-lt"/>
                          <a:ea typeface="+mn-ea"/>
                          <a:cs typeface="+mn-cs"/>
                        </a:rPr>
                        <a:t>det</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virker</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ikke</a:t>
                      </a:r>
                      <a:r>
                        <a:rPr kumimoji="0" lang="en-US" sz="2000" b="1" i="1" u="none" strike="noStrike" cap="none" normalizeH="0" baseline="0">
                          <a:ln>
                            <a:noFill/>
                          </a:ln>
                          <a:solidFill>
                            <a:srgbClr val="333333"/>
                          </a:solidFill>
                          <a:effectLst/>
                          <a:latin typeface="+mn-lt"/>
                          <a:ea typeface="+mn-ea"/>
                          <a:cs typeface="+mn-cs"/>
                        </a:rPr>
                        <a:t> (</a:t>
                      </a:r>
                      <a:r>
                        <a:rPr kumimoji="0" lang="en-US" sz="2000" b="1" i="1"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en-US" sz="2000" b="1" i="1" u="none" strike="noStrike" cap="none" normalizeH="0" baseline="0">
                          <a:ln>
                            <a:noFill/>
                          </a:ln>
                          <a:solidFill>
                            <a:srgbClr val="333333"/>
                          </a:solidFill>
                          <a:effectLst/>
                          <a:latin typeface="+mn-lt"/>
                          <a:ea typeface="+mn-ea"/>
                          <a:cs typeface="+mn-cs"/>
                        </a:rPr>
                        <a:t> </a:t>
                      </a:r>
                      <a:r>
                        <a:rPr kumimoji="0" lang="en-US" sz="2000" b="1" i="1" u="none" strike="noStrike" cap="none" normalizeH="0" baseline="0" dirty="0">
                          <a:ln>
                            <a:noFill/>
                          </a:ln>
                          <a:solidFill>
                            <a:srgbClr val="333333"/>
                          </a:solidFill>
                          <a:effectLst/>
                          <a:latin typeface="+mn-lt"/>
                          <a:ea typeface="+mn-ea"/>
                          <a:cs typeface="+mn-cs"/>
                        </a:rPr>
                        <a:t>se </a:t>
                      </a:r>
                      <a:r>
                        <a:rPr kumimoji="0" lang="en-US" sz="2000" b="1" i="1" u="none" strike="noStrike" cap="none" normalizeH="0" baseline="0" dirty="0" err="1">
                          <a:ln>
                            <a:noFill/>
                          </a:ln>
                          <a:solidFill>
                            <a:srgbClr val="333333"/>
                          </a:solidFill>
                          <a:effectLst/>
                          <a:latin typeface="+mn-lt"/>
                          <a:ea typeface="+mn-ea"/>
                          <a:cs typeface="+mn-cs"/>
                        </a:rPr>
                        <a:t>næste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øvelse</a:t>
                      </a:r>
                      <a:r>
                        <a:rPr kumimoji="0" lang="en-US" sz="2000" b="1" i="1"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da-DK" sz="3600" dirty="0">
                <a:solidFill>
                  <a:srgbClr val="004992"/>
                </a:solidFill>
                <a:latin typeface="+mn-lt"/>
                <a:ea typeface="+mn-ea"/>
                <a:cs typeface="+mn-cs"/>
              </a:rPr>
              <a:t>6. Undertrykkelse af negative tanker</a:t>
            </a:r>
            <a:br>
              <a:rPr lang="da-DK" sz="3600" dirty="0">
                <a:solidFill>
                  <a:srgbClr val="004992"/>
                </a:solidFill>
                <a:latin typeface="+mn-lt"/>
                <a:ea typeface="+mn-ea"/>
                <a:cs typeface="+mn-cs"/>
              </a:rPr>
            </a:br>
            <a:r>
              <a:rPr lang="da-DK" dirty="0">
                <a:solidFill>
                  <a:srgbClr val="004992"/>
                </a:solidFill>
                <a:latin typeface="+mn-lt"/>
                <a:ea typeface="+mn-ea"/>
                <a:cs typeface="+mn-cs"/>
              </a:rPr>
              <a:t>Hvad ville være en mere realistisk og nyttig vurdering?</a:t>
            </a:r>
            <a:endParaRPr lang="en-US"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Træningsmodul 8 – Selvværd &amp; sindsstemning</a:t>
            </a:r>
          </a:p>
        </p:txBody>
      </p:sp>
      <p:sp>
        <p:nvSpPr>
          <p:cNvPr id="6" name="Slide Number Placeholder 5"/>
          <p:cNvSpPr>
            <a:spLocks noGrp="1"/>
          </p:cNvSpPr>
          <p:nvPr>
            <p:ph type="sldNum" sz="quarter" idx="12"/>
          </p:nvPr>
        </p:nvSpPr>
        <p:spPr/>
        <p:txBody>
          <a:bodyPr/>
          <a:lstStyle/>
          <a:p>
            <a:fld id="{6D45503F-8487-48F8-827B-535B4EC22279}"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6. Undertrykkelse af negative tanker</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Hvad ville være en mere realistisk og nyttig vurdering?</a:t>
            </a:r>
            <a:endParaRPr lang="de-DE" altLang="de-DE" dirty="0">
              <a:solidFill>
                <a:srgbClr val="004992"/>
              </a:solidFill>
              <a:latin typeface="+mn-lt"/>
              <a:ea typeface="+mn-ea"/>
              <a:cs typeface="+mn-cs"/>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4199503631"/>
              </p:ext>
            </p:extLst>
          </p:nvPr>
        </p:nvGraphicFramePr>
        <p:xfrm>
          <a:off x="408955" y="2636912"/>
          <a:ext cx="11376000" cy="25908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Hændelse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mn-lt"/>
                          <a:ea typeface="+mn-ea"/>
                          <a:cs typeface="+mn-cs"/>
                        </a:rPr>
                        <a:t>Problematisk vurdering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Positiv/konstruktiv vurdering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Du har tilbagevendende negative tanker (fx “du er uduelig”, “taber”, “Nej, hvor er du dum”).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mn-ea"/>
                          <a:cs typeface="+mn-cs"/>
                        </a:rPr>
                        <a:t>“Jeg </a:t>
                      </a:r>
                      <a:r>
                        <a:rPr kumimoji="0" lang="en-US" sz="2000" b="1" i="1" u="none" strike="noStrike" cap="none" normalizeH="0" baseline="0" dirty="0" err="1">
                          <a:ln>
                            <a:noFill/>
                          </a:ln>
                          <a:solidFill>
                            <a:srgbClr val="333333"/>
                          </a:solidFill>
                          <a:effectLst/>
                          <a:latin typeface="+mn-lt"/>
                          <a:ea typeface="+mn-ea"/>
                          <a:cs typeface="+mn-cs"/>
                        </a:rPr>
                        <a:t>må</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slippe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disse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a:ln>
                            <a:noFill/>
                          </a:ln>
                          <a:solidFill>
                            <a:srgbClr val="333333"/>
                          </a:solidFill>
                          <a:effectLst/>
                          <a:latin typeface="+mn-lt"/>
                          <a:ea typeface="+mn-ea"/>
                          <a:cs typeface="+mn-cs"/>
                        </a:rPr>
                        <a:t>negative tanker” </a:t>
                      </a:r>
                      <a:r>
                        <a:rPr kumimoji="0" lang="en-US" sz="2000" b="1" i="1" u="none" strike="noStrike" cap="none" normalizeH="0" baseline="0" dirty="0">
                          <a:ln>
                            <a:noFill/>
                          </a:ln>
                          <a:solidFill>
                            <a:srgbClr val="333333"/>
                          </a:solidFill>
                          <a:effectLst/>
                          <a:latin typeface="+mn-lt"/>
                          <a:ea typeface="+mn-ea"/>
                          <a:cs typeface="+mn-cs"/>
                        </a:rPr>
                        <a:t>…men </a:t>
                      </a:r>
                      <a:r>
                        <a:rPr kumimoji="0" lang="en-US" sz="2000" b="1" i="1" u="none" strike="noStrike" cap="none" normalizeH="0" baseline="0" dirty="0" err="1">
                          <a:ln>
                            <a:noFill/>
                          </a:ln>
                          <a:solidFill>
                            <a:srgbClr val="333333"/>
                          </a:solidFill>
                          <a:effectLst/>
                          <a:latin typeface="+mn-lt"/>
                          <a:ea typeface="+mn-ea"/>
                          <a:cs typeface="+mn-cs"/>
                        </a:rPr>
                        <a:t>det</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virker</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err="1">
                          <a:ln>
                            <a:noFill/>
                          </a:ln>
                          <a:solidFill>
                            <a:srgbClr val="333333"/>
                          </a:solidFill>
                          <a:effectLst/>
                          <a:latin typeface="+mn-lt"/>
                          <a:ea typeface="+mn-ea"/>
                          <a:cs typeface="+mn-cs"/>
                        </a:rPr>
                        <a:t>ikke</a:t>
                      </a:r>
                      <a:r>
                        <a:rPr kumimoji="0" lang="en-US" sz="2000" b="1" i="1" u="none" strike="noStrike" cap="none" normalizeH="0" baseline="0">
                          <a:ln>
                            <a:noFill/>
                          </a:ln>
                          <a:solidFill>
                            <a:srgbClr val="333333"/>
                          </a:solidFill>
                          <a:effectLst/>
                          <a:latin typeface="+mn-lt"/>
                          <a:ea typeface="+mn-ea"/>
                          <a:cs typeface="+mn-cs"/>
                        </a:rPr>
                        <a:t> (</a:t>
                      </a:r>
                      <a:r>
                        <a:rPr kumimoji="0" lang="en-US" sz="2000" b="1" i="1"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en-US" sz="2000" b="1" i="1" u="none" strike="noStrike" cap="none" normalizeH="0" baseline="0">
                          <a:ln>
                            <a:noFill/>
                          </a:ln>
                          <a:solidFill>
                            <a:srgbClr val="333333"/>
                          </a:solidFill>
                          <a:effectLst/>
                          <a:latin typeface="+mn-lt"/>
                          <a:ea typeface="+mn-ea"/>
                          <a:cs typeface="+mn-cs"/>
                        </a:rPr>
                        <a:t> </a:t>
                      </a:r>
                      <a:r>
                        <a:rPr kumimoji="0" lang="en-US" sz="2000" b="1" i="1" u="none" strike="noStrike" cap="none" normalizeH="0" baseline="0" dirty="0">
                          <a:ln>
                            <a:noFill/>
                          </a:ln>
                          <a:solidFill>
                            <a:srgbClr val="333333"/>
                          </a:solidFill>
                          <a:effectLst/>
                          <a:latin typeface="+mn-lt"/>
                          <a:ea typeface="+mn-ea"/>
                          <a:cs typeface="+mn-cs"/>
                        </a:rPr>
                        <a:t>se </a:t>
                      </a:r>
                      <a:r>
                        <a:rPr kumimoji="0" lang="en-US" sz="2000" b="1" i="1" u="none" strike="noStrike" cap="none" normalizeH="0" baseline="0" dirty="0" err="1">
                          <a:ln>
                            <a:noFill/>
                          </a:ln>
                          <a:solidFill>
                            <a:srgbClr val="333333"/>
                          </a:solidFill>
                          <a:effectLst/>
                          <a:latin typeface="+mn-lt"/>
                          <a:ea typeface="+mn-ea"/>
                          <a:cs typeface="+mn-cs"/>
                        </a:rPr>
                        <a:t>næste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øvelse</a:t>
                      </a:r>
                      <a:r>
                        <a:rPr kumimoji="0" lang="en-US" sz="2000" b="1" i="1"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Spørg</a:t>
                      </a:r>
                      <a:r>
                        <a:rPr kumimoji="0" lang="en-US" sz="2000" b="0" i="0" u="none" strike="noStrike" cap="none" normalizeH="0" baseline="0" dirty="0">
                          <a:ln>
                            <a:noFill/>
                          </a:ln>
                          <a:solidFill>
                            <a:srgbClr val="333333"/>
                          </a:solidFill>
                          <a:effectLst/>
                          <a:latin typeface="+mn-lt"/>
                          <a:ea typeface="+mn-ea"/>
                          <a:cs typeface="+mn-cs"/>
                        </a:rPr>
                        <a:t> dig </a:t>
                      </a:r>
                      <a:r>
                        <a:rPr kumimoji="0" lang="en-US" sz="2000" b="0" i="0" u="none" strike="noStrike" cap="none" normalizeH="0" baseline="0" dirty="0" err="1">
                          <a:ln>
                            <a:noFill/>
                          </a:ln>
                          <a:solidFill>
                            <a:srgbClr val="333333"/>
                          </a:solidFill>
                          <a:effectLst/>
                          <a:latin typeface="+mn-lt"/>
                          <a:ea typeface="+mn-ea"/>
                          <a:cs typeface="+mn-cs"/>
                        </a:rPr>
                        <a:t>selv</a:t>
                      </a:r>
                      <a:r>
                        <a:rPr kumimoji="0" lang="en-US" sz="2000" b="0" i="0" u="none" strike="noStrike" cap="none" normalizeH="0" baseline="0" dirty="0">
                          <a:ln>
                            <a:noFill/>
                          </a:ln>
                          <a:solidFill>
                            <a:srgbClr val="333333"/>
                          </a:solidFill>
                          <a:effectLst/>
                          <a:latin typeface="+mn-lt"/>
                          <a:ea typeface="+mn-ea"/>
                          <a:cs typeface="+mn-cs"/>
                        </a:rPr>
                        <a:t>, om der </a:t>
                      </a:r>
                      <a:r>
                        <a:rPr kumimoji="0" lang="en-US" sz="2000" b="0" i="0" u="none" strike="noStrike" cap="none" normalizeH="0" baseline="0" dirty="0" err="1">
                          <a:ln>
                            <a:noFill/>
                          </a:ln>
                          <a:solidFill>
                            <a:srgbClr val="333333"/>
                          </a:solidFill>
                          <a:effectLst/>
                          <a:latin typeface="+mn-lt"/>
                          <a:ea typeface="+mn-ea"/>
                          <a:cs typeface="+mn-cs"/>
                        </a:rPr>
                        <a:t>er</a:t>
                      </a:r>
                      <a:r>
                        <a:rPr kumimoji="0" lang="en-US" sz="2000" b="0" i="0" u="none" strike="noStrike" cap="none" normalizeH="0" baseline="0" dirty="0">
                          <a:ln>
                            <a:noFill/>
                          </a:ln>
                          <a:solidFill>
                            <a:srgbClr val="333333"/>
                          </a:solidFill>
                          <a:effectLst/>
                          <a:latin typeface="+mn-lt"/>
                          <a:ea typeface="+mn-ea"/>
                          <a:cs typeface="+mn-cs"/>
                        </a:rPr>
                        <a:t> hold </a:t>
                      </a:r>
                      <a:r>
                        <a:rPr kumimoji="0" lang="en-US" sz="2000" b="0" i="0" u="none" strike="noStrike" cap="none" normalizeH="0" baseline="0" dirty="0" err="1">
                          <a:ln>
                            <a:noFill/>
                          </a:ln>
                          <a:solidFill>
                            <a:srgbClr val="333333"/>
                          </a:solidFill>
                          <a:effectLst/>
                          <a:latin typeface="+mn-lt"/>
                          <a:ea typeface="+mn-ea"/>
                          <a:cs typeface="+mn-cs"/>
                        </a:rPr>
                        <a: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disse</a:t>
                      </a:r>
                      <a:r>
                        <a:rPr kumimoji="0" lang="en-US" sz="2000" b="0" i="0" u="none" strike="noStrike" cap="none" normalizeH="0" baseline="0" dirty="0">
                          <a:ln>
                            <a:noFill/>
                          </a:ln>
                          <a:solidFill>
                            <a:srgbClr val="333333"/>
                          </a:solidFill>
                          <a:effectLst/>
                          <a:latin typeface="+mn-lt"/>
                          <a:ea typeface="+mn-ea"/>
                          <a:cs typeface="+mn-cs"/>
                        </a:rPr>
                        <a:t> tanker. </a:t>
                      </a:r>
                      <a:r>
                        <a:rPr kumimoji="0" lang="en-US" sz="2000" b="0" i="0" u="none" strike="noStrike" cap="none" normalizeH="0" baseline="0" dirty="0" err="1">
                          <a:ln>
                            <a:noFill/>
                          </a:ln>
                          <a:solidFill>
                            <a:srgbClr val="333333"/>
                          </a:solidFill>
                          <a:effectLst/>
                          <a:latin typeface="+mn-lt"/>
                          <a:ea typeface="+mn-ea"/>
                          <a:cs typeface="+mn-cs"/>
                        </a:rPr>
                        <a:t>Hvad</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imødegå</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disse</a:t>
                      </a:r>
                      <a:r>
                        <a:rPr kumimoji="0" lang="en-US" sz="2000" b="0" i="0" u="none" strike="noStrike" cap="none" normalizeH="0" baseline="0" dirty="0">
                          <a:ln>
                            <a:noFill/>
                          </a:ln>
                          <a:solidFill>
                            <a:srgbClr val="333333"/>
                          </a:solidFill>
                          <a:effectLst/>
                          <a:latin typeface="+mn-lt"/>
                          <a:ea typeface="+mn-ea"/>
                          <a:cs typeface="+mn-cs"/>
                        </a:rPr>
                        <a:t> tanker? </a:t>
                      </a:r>
                      <a:r>
                        <a:rPr kumimoji="0" lang="en-US" sz="2000" b="0" i="0" u="none" strike="noStrike" cap="none" normalizeH="0" baseline="0" dirty="0" err="1">
                          <a:ln>
                            <a:noFill/>
                          </a:ln>
                          <a:solidFill>
                            <a:srgbClr val="333333"/>
                          </a:solidFill>
                          <a:effectLst/>
                          <a:latin typeface="+mn-lt"/>
                          <a:ea typeface="+mn-ea"/>
                          <a:cs typeface="+mn-cs"/>
                        </a:rPr>
                        <a:t>Søg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adspredelse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gennem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behagelige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aktiviteter</a:t>
                      </a:r>
                      <a:r>
                        <a:rPr kumimoji="0" lang="en-US" sz="2000" b="0" i="0" u="none" strike="noStrike" cap="none" normalizeH="0" baseline="0" dirty="0">
                          <a:ln>
                            <a:noFill/>
                          </a:ln>
                          <a:solidFill>
                            <a:srgbClr val="333333"/>
                          </a:solidFill>
                          <a:effectLst/>
                          <a:latin typeface="+mn-lt"/>
                          <a:ea typeface="+mn-ea"/>
                          <a:cs typeface="+mn-cs"/>
                        </a:rPr>
                        <a:t>.</a:t>
                      </a: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45503F-8487-48F8-827B-535B4EC22279}"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6. Undertrykkelse af negative tanker</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Øvelse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da-DK" sz="2400" dirty="0">
                <a:solidFill>
                  <a:srgbClr val="333333"/>
                </a:solidFill>
              </a:rPr>
              <a:t>Man kan ikke bevidst undertrykke foruroligende tanker.</a:t>
            </a:r>
            <a:br>
              <a:rPr lang="da-DK" sz="2400" dirty="0">
                <a:solidFill>
                  <a:srgbClr val="333333"/>
                </a:solidFill>
              </a:rPr>
            </a:br>
            <a:r>
              <a:rPr lang="da-DK" sz="2400" dirty="0">
                <a:solidFill>
                  <a:srgbClr val="333333"/>
                </a:solidFill>
              </a:rPr>
              <a:t>Prøver man at indstille al tankevirksomhed, vil det kun føre til en intensivering af disse tanker.</a:t>
            </a:r>
          </a:p>
          <a:p>
            <a:r>
              <a:rPr lang="da-DK" sz="2400" dirty="0">
                <a:solidFill>
                  <a:srgbClr val="333333"/>
                </a:solidFill>
              </a:rPr>
              <a:t>Prøv selv! </a:t>
            </a:r>
            <a:br>
              <a:rPr lang="da-DK" sz="2400" dirty="0">
                <a:solidFill>
                  <a:srgbClr val="333333"/>
                </a:solidFill>
              </a:rPr>
            </a:br>
            <a:r>
              <a:rPr lang="da-DK" sz="2400" dirty="0">
                <a:solidFill>
                  <a:srgbClr val="004992"/>
                </a:solidFill>
              </a:rPr>
              <a:t>Det næste minut må du ikke tænke på en elefant!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Træningsmodul 8 – Selvværd &amp; sindsstemning</a:t>
            </a:r>
          </a:p>
        </p:txBody>
      </p:sp>
      <p:sp>
        <p:nvSpPr>
          <p:cNvPr id="6" name="Slide Number Placeholder 5"/>
          <p:cNvSpPr>
            <a:spLocks noGrp="1"/>
          </p:cNvSpPr>
          <p:nvPr>
            <p:ph type="sldNum" sz="quarter" idx="12"/>
          </p:nvPr>
        </p:nvSpPr>
        <p:spPr/>
        <p:txBody>
          <a:bodyPr/>
          <a:lstStyle/>
          <a:p>
            <a:fld id="{6D69E48D-73A8-4E57-8961-A6A34A30C4D8}"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6. Undertrykkelse af negative tanker</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Virker det? Nej!</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da-DK" sz="2400" dirty="0">
                <a:solidFill>
                  <a:srgbClr val="333333"/>
                </a:solidFill>
              </a:rPr>
              <a:t>De fleste af jer har formentligt tænkt på en elefant eller på noget, der er relateret til en elefant (fx zoo, safari, Afrika, </a:t>
            </a:r>
            <a:r>
              <a:rPr lang="da-DK" sz="2400">
                <a:solidFill>
                  <a:srgbClr val="333333"/>
                </a:solidFill>
              </a:rPr>
              <a:t>osv.)</a:t>
            </a:r>
          </a:p>
          <a:p>
            <a:r>
              <a:rPr lang="da-DK" sz="2400">
                <a:solidFill>
                  <a:srgbClr val="333333"/>
                </a:solidFill>
              </a:rPr>
              <a:t>Forsøger </a:t>
            </a:r>
            <a:r>
              <a:rPr lang="da-DK" sz="2400" dirty="0">
                <a:solidFill>
                  <a:srgbClr val="333333"/>
                </a:solidFill>
              </a:rPr>
              <a:t>man bevidst at undertrykke foruroligende </a:t>
            </a:r>
            <a:r>
              <a:rPr lang="da-DK" sz="2400">
                <a:solidFill>
                  <a:srgbClr val="333333"/>
                </a:solidFill>
              </a:rPr>
              <a:t>tanker (“jeg </a:t>
            </a:r>
            <a:r>
              <a:rPr lang="da-DK" sz="2400" dirty="0">
                <a:solidFill>
                  <a:srgbClr val="333333"/>
                </a:solidFill>
              </a:rPr>
              <a:t>er </a:t>
            </a:r>
            <a:r>
              <a:rPr lang="da-DK" sz="2400">
                <a:solidFill>
                  <a:srgbClr val="333333"/>
                </a:solidFill>
              </a:rPr>
              <a:t>en taber” </a:t>
            </a:r>
            <a:r>
              <a:rPr lang="da-DK" sz="2400" dirty="0">
                <a:solidFill>
                  <a:srgbClr val="333333"/>
                </a:solidFill>
              </a:rPr>
              <a:t>osv.), vil de blot blive mere intense. Disse tanker kan derved blive så kraftige, at de forekommer fremmede, eller man føler sig ude af stand til at beherske dem!</a:t>
            </a:r>
            <a:endParaRPr lang="en-US" sz="2400" dirty="0">
              <a:solidFill>
                <a:srgbClr val="333333"/>
              </a:solidFill>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8 – Selvværd &amp; sindsstemning</a:t>
            </a:r>
          </a:p>
        </p:txBody>
      </p:sp>
      <p:sp>
        <p:nvSpPr>
          <p:cNvPr id="8" name="Slide Number Placeholder 7"/>
          <p:cNvSpPr>
            <a:spLocks noGrp="1"/>
          </p:cNvSpPr>
          <p:nvPr>
            <p:ph type="sldNum" sz="quarter" idx="12"/>
          </p:nvPr>
        </p:nvSpPr>
        <p:spPr/>
        <p:txBody>
          <a:bodyPr/>
          <a:lstStyle/>
          <a:p>
            <a:fld id="{6D69E48D-73A8-4E57-8961-A6A34A30C4D8}"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I stedet:</a:t>
            </a:r>
          </a:p>
        </p:txBody>
      </p:sp>
      <p:sp>
        <p:nvSpPr>
          <p:cNvPr id="47107" name="Rectangle 3"/>
          <p:cNvSpPr>
            <a:spLocks noGrp="1" noChangeArrowheads="1"/>
          </p:cNvSpPr>
          <p:nvPr>
            <p:ph idx="1"/>
          </p:nvPr>
        </p:nvSpPr>
        <p:spPr/>
        <p:txBody>
          <a:bodyPr>
            <a:noAutofit/>
          </a:bodyPr>
          <a:lstStyle/>
          <a:p>
            <a:pPr eaLnBrk="1" hangingPunct="1"/>
            <a:r>
              <a:rPr lang="da-DK" altLang="de-DE" sz="2400" dirty="0">
                <a:solidFill>
                  <a:srgbClr val="333333"/>
                </a:solidFill>
              </a:rPr>
              <a:t>Hvis du plages af tunge negative tanker, må du ikke forsøge aktivt at undertrykke disse tanker (så vil de bare forstærkes). Læg i stedet mærke til de indre hændelser uden at gribe ind – akkurat som en besøgende i zoo, der betragter et farligt dyr på sikker afstand</a:t>
            </a:r>
            <a:r>
              <a:rPr lang="de-DE" altLang="de-DE" sz="2400" dirty="0">
                <a:solidFill>
                  <a:srgbClr val="333333"/>
                </a:solidFill>
              </a:rPr>
              <a:t>.</a:t>
            </a:r>
          </a:p>
          <a:p>
            <a:pPr eaLnBrk="1" hangingPunct="1"/>
            <a:r>
              <a:rPr lang="de-DE" altLang="de-DE" sz="2400" dirty="0">
                <a:solidFill>
                  <a:srgbClr val="004992"/>
                </a:solidFill>
              </a:rPr>
              <a:t>Tankerne vil næsten automatisk stilne af.</a:t>
            </a: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69E48D-73A8-4E57-8961-A6A34A30C4D8}"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7. Når vores tankegang løber af sporet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buClr>
                <a:srgbClr val="336699"/>
              </a:buClr>
            </a:pPr>
            <a:r>
              <a:rPr lang="en-US" altLang="de-DE" sz="2000" b="1" dirty="0" err="1">
                <a:solidFill>
                  <a:srgbClr val="004992"/>
                </a:solidFill>
              </a:rPr>
              <a:t>Sammenligning</a:t>
            </a:r>
            <a:r>
              <a:rPr lang="en-US" altLang="de-DE" sz="2000" b="1" dirty="0">
                <a:solidFill>
                  <a:srgbClr val="004992"/>
                </a:solidFill>
              </a:rPr>
              <a:t> med </a:t>
            </a:r>
            <a:r>
              <a:rPr lang="en-US" altLang="de-DE" sz="2000" b="1" dirty="0" err="1">
                <a:solidFill>
                  <a:srgbClr val="004992"/>
                </a:solidFill>
              </a:rPr>
              <a:t>andre</a:t>
            </a:r>
            <a:r>
              <a:rPr lang="en-US" altLang="de-DE" sz="2000" b="1" dirty="0">
                <a:solidFill>
                  <a:srgbClr val="004992"/>
                </a:solidFill>
              </a:rPr>
              <a:t> </a:t>
            </a:r>
            <a:r>
              <a:rPr lang="en-US" altLang="de-DE" sz="2000" b="1" dirty="0" err="1">
                <a:solidFill>
                  <a:srgbClr val="004992"/>
                </a:solidFill>
              </a:rPr>
              <a:t>mennesker</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da-DK" altLang="de-DE" sz="2000" dirty="0">
                <a:solidFill>
                  <a:srgbClr val="333333"/>
                </a:solidFill>
                <a:latin typeface="+mn-lt"/>
              </a:rPr>
              <a:t>Undgå at sammenligne dig selv alt for meget med andre mennesker</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da-DK" altLang="de-DE" sz="2000" dirty="0">
                <a:solidFill>
                  <a:srgbClr val="333333"/>
                </a:solidFill>
                <a:latin typeface="+mn-lt"/>
              </a:rPr>
              <a:t>Der vil altid være mennesker, der er mere tiltrækkende, mere succesfulde og mere populære. Hvis du imidlertid kaster et nærmere blik på </a:t>
            </a:r>
            <a:r>
              <a:rPr lang="da-DK" altLang="de-DE" sz="2000">
                <a:solidFill>
                  <a:srgbClr val="333333"/>
                </a:solidFill>
                <a:latin typeface="+mn-lt"/>
              </a:rPr>
              <a:t>disse “heldige asner”, </a:t>
            </a:r>
            <a:r>
              <a:rPr lang="da-DK" altLang="de-DE" sz="2000" dirty="0">
                <a:solidFill>
                  <a:srgbClr val="333333"/>
                </a:solidFill>
                <a:latin typeface="+mn-lt"/>
              </a:rPr>
              <a:t>vil du opdage, at selv disse mennesker har svagheder og problemer</a:t>
            </a:r>
            <a:r>
              <a:rPr lang="en-US" altLang="de-DE" sz="2000" dirty="0">
                <a:solidFill>
                  <a:srgbClr val="333333"/>
                </a:solidFill>
                <a:latin typeface="+mn-lt"/>
              </a:rPr>
              <a:t>.</a:t>
            </a:r>
          </a:p>
        </p:txBody>
      </p:sp>
      <p:sp>
        <p:nvSpPr>
          <p:cNvPr id="9" name="Footer Placeholder 8"/>
          <p:cNvSpPr>
            <a:spLocks noGrp="1"/>
          </p:cNvSpPr>
          <p:nvPr>
            <p:ph type="ftr" sz="quarter" idx="11"/>
          </p:nvPr>
        </p:nvSpPr>
        <p:spPr/>
        <p:txBody>
          <a:bodyPr/>
          <a:lstStyle/>
          <a:p>
            <a:pPr>
              <a:defRPr/>
            </a:pPr>
            <a:r>
              <a:rPr lang="de-DE"/>
              <a:t>Træningsmodul 8 – Selvværd &amp; sindsstemning</a:t>
            </a:r>
          </a:p>
        </p:txBody>
      </p:sp>
      <p:sp>
        <p:nvSpPr>
          <p:cNvPr id="10" name="Slide Number Placeholder 9"/>
          <p:cNvSpPr>
            <a:spLocks noGrp="1"/>
          </p:cNvSpPr>
          <p:nvPr>
            <p:ph type="sldNum" sz="quarter" idx="12"/>
          </p:nvPr>
        </p:nvSpPr>
        <p:spPr/>
        <p:txBody>
          <a:bodyPr/>
          <a:lstStyle/>
          <a:p>
            <a:fld id="{6D69E48D-73A8-4E57-8961-A6A34A30C4D8}"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7. Når vores tankegang løber af sporet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buClr>
                <a:srgbClr val="336699"/>
              </a:buClr>
            </a:pPr>
            <a:r>
              <a:rPr lang="en-US" altLang="de-DE" sz="2000" b="1" dirty="0" err="1">
                <a:solidFill>
                  <a:srgbClr val="004992"/>
                </a:solidFill>
              </a:rPr>
              <a:t>Sammenligning</a:t>
            </a:r>
            <a:r>
              <a:rPr lang="en-US" altLang="de-DE" sz="2000" b="1" dirty="0">
                <a:solidFill>
                  <a:srgbClr val="004992"/>
                </a:solidFill>
              </a:rPr>
              <a:t> med </a:t>
            </a:r>
            <a:r>
              <a:rPr lang="en-US" altLang="de-DE" sz="2000" b="1" dirty="0" err="1">
                <a:solidFill>
                  <a:srgbClr val="004992"/>
                </a:solidFill>
              </a:rPr>
              <a:t>andre</a:t>
            </a:r>
            <a:r>
              <a:rPr lang="en-US" altLang="de-DE" sz="2000" b="1" dirty="0">
                <a:solidFill>
                  <a:srgbClr val="004992"/>
                </a:solidFill>
              </a:rPr>
              <a:t> </a:t>
            </a:r>
            <a:r>
              <a:rPr lang="en-US" altLang="de-DE" sz="2000" b="1" dirty="0" err="1">
                <a:solidFill>
                  <a:srgbClr val="004992"/>
                </a:solidFill>
              </a:rPr>
              <a:t>mennesker</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da-DK" altLang="de-DE" sz="2000" dirty="0">
                <a:solidFill>
                  <a:srgbClr val="333333"/>
                </a:solidFill>
                <a:latin typeface="+mn-lt"/>
              </a:rPr>
              <a:t>Undgå at sammenligne dig selv alt for meget med andre mennesker</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da-DK" altLang="de-DE" sz="2000" dirty="0">
                <a:solidFill>
                  <a:srgbClr val="333333"/>
                </a:solidFill>
                <a:latin typeface="+mn-lt"/>
              </a:rPr>
              <a:t>Der vil altid være mennesker, der er mere tiltrækkende, mere succesfulde og mere populære. Hvis du imidlertid kaster et nærmere blik på disse “heldige asner”, vil du opdage, at selv disse mennesker har svagheder og problemer</a:t>
            </a:r>
            <a:r>
              <a:rPr lang="en-US" altLang="de-DE" sz="2000" dirty="0">
                <a:solidFill>
                  <a:srgbClr val="333333"/>
                </a:solidFill>
                <a:latin typeface="+mn-lt"/>
              </a:rPr>
              <a:t>.</a:t>
            </a:r>
          </a:p>
          <a:p>
            <a:pPr lvl="0" defTabSz="914400">
              <a:buClr>
                <a:srgbClr val="336699"/>
              </a:buClr>
            </a:pPr>
            <a:r>
              <a:rPr lang="en-US" altLang="de-DE" sz="2000" b="1" dirty="0" err="1">
                <a:solidFill>
                  <a:srgbClr val="004992"/>
                </a:solidFill>
              </a:rPr>
              <a:t>Absolutte</a:t>
            </a:r>
            <a:r>
              <a:rPr lang="en-US" altLang="de-DE" sz="2000" b="1" dirty="0">
                <a:solidFill>
                  <a:srgbClr val="004992"/>
                </a:solidFill>
              </a:rPr>
              <a:t> </a:t>
            </a:r>
            <a:r>
              <a:rPr lang="en-US" altLang="de-DE" sz="2000" b="1" dirty="0" err="1">
                <a:solidFill>
                  <a:srgbClr val="004992"/>
                </a:solidFill>
              </a:rPr>
              <a:t>krav</a:t>
            </a:r>
            <a:r>
              <a:rPr lang="en-US"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da-DK" altLang="de-DE" sz="2000" dirty="0">
                <a:solidFill>
                  <a:srgbClr val="333333"/>
                </a:solidFill>
                <a:latin typeface="+mn-lt"/>
              </a:rPr>
              <a:t>Stil </a:t>
            </a:r>
            <a:r>
              <a:rPr lang="da-DK" altLang="de-DE" sz="2000" b="1" dirty="0">
                <a:solidFill>
                  <a:srgbClr val="333333"/>
                </a:solidFill>
                <a:latin typeface="+mn-lt"/>
              </a:rPr>
              <a:t>ikke</a:t>
            </a:r>
            <a:r>
              <a:rPr lang="da-DK" altLang="de-DE" sz="2000" dirty="0">
                <a:solidFill>
                  <a:srgbClr val="333333"/>
                </a:solidFill>
                <a:latin typeface="+mn-lt"/>
              </a:rPr>
              <a:t> for høje krav til dig selv – som for eksempel</a:t>
            </a:r>
            <a:r>
              <a:rPr lang="en-US" altLang="de-DE" sz="2000" dirty="0">
                <a:solidFill>
                  <a:srgbClr val="333333"/>
                </a:solidFill>
                <a:latin typeface="+mn-lt"/>
              </a:rPr>
              <a:t>:</a:t>
            </a:r>
          </a:p>
          <a:p>
            <a:pPr lvl="2" defTabSz="914400">
              <a:lnSpc>
                <a:spcPct val="100000"/>
              </a:lnSpc>
              <a:spcBef>
                <a:spcPts val="1200"/>
              </a:spcBef>
              <a:spcAft>
                <a:spcPts val="0"/>
              </a:spcAft>
              <a:buClr>
                <a:schemeClr val="bg1"/>
              </a:buClr>
              <a:buFont typeface="WingDings"/>
              <a:buChar char=""/>
            </a:pPr>
            <a:r>
              <a:rPr lang="en-US" altLang="de-DE" sz="2000" dirty="0">
                <a:solidFill>
                  <a:srgbClr val="333333"/>
                </a:solidFill>
                <a:latin typeface="+mn-lt"/>
              </a:rPr>
              <a:t>“</a:t>
            </a:r>
            <a:r>
              <a:rPr lang="da-DK" altLang="de-DE" sz="2000" dirty="0">
                <a:solidFill>
                  <a:srgbClr val="333333"/>
                </a:solidFill>
                <a:latin typeface="+mn-lt"/>
              </a:rPr>
              <a:t>Jeg må altid se godt ud</a:t>
            </a:r>
            <a:r>
              <a:rPr lang="en-US" altLang="de-DE" sz="2000" dirty="0">
                <a:solidFill>
                  <a:srgbClr val="333333"/>
                </a:solidFill>
                <a:latin typeface="+mn-lt"/>
              </a:rPr>
              <a:t>”</a:t>
            </a:r>
          </a:p>
          <a:p>
            <a:pPr lvl="2" defTabSz="914400">
              <a:lnSpc>
                <a:spcPct val="100000"/>
              </a:lnSpc>
              <a:spcBef>
                <a:spcPts val="1200"/>
              </a:spcBef>
              <a:spcAft>
                <a:spcPts val="0"/>
              </a:spcAft>
              <a:buClr>
                <a:schemeClr val="bg1"/>
              </a:buClr>
              <a:buFont typeface="WingDings"/>
              <a:buChar char=""/>
            </a:pPr>
            <a:r>
              <a:rPr lang="en-US" altLang="de-DE" sz="2000" dirty="0">
                <a:solidFill>
                  <a:srgbClr val="333333"/>
                </a:solidFill>
                <a:latin typeface="+mn-lt"/>
              </a:rPr>
              <a:t>“</a:t>
            </a:r>
            <a:r>
              <a:rPr lang="en-US" altLang="de-DE" sz="2000" dirty="0" err="1">
                <a:solidFill>
                  <a:srgbClr val="333333"/>
                </a:solidFill>
                <a:latin typeface="+mn-lt"/>
              </a:rPr>
              <a:t>Jeg</a:t>
            </a:r>
            <a:r>
              <a:rPr lang="en-US" altLang="de-DE" sz="2000" dirty="0">
                <a:solidFill>
                  <a:srgbClr val="333333"/>
                </a:solidFill>
                <a:latin typeface="+mn-lt"/>
              </a:rPr>
              <a:t> </a:t>
            </a:r>
            <a:r>
              <a:rPr lang="en-US" altLang="de-DE" sz="2000" dirty="0" err="1">
                <a:solidFill>
                  <a:srgbClr val="333333"/>
                </a:solidFill>
                <a:latin typeface="+mn-lt"/>
              </a:rPr>
              <a:t>må</a:t>
            </a:r>
            <a:r>
              <a:rPr lang="en-US" altLang="de-DE" sz="2000" dirty="0">
                <a:solidFill>
                  <a:srgbClr val="333333"/>
                </a:solidFill>
                <a:latin typeface="+mn-lt"/>
              </a:rPr>
              <a:t> </a:t>
            </a:r>
            <a:r>
              <a:rPr lang="en-US" altLang="de-DE" sz="2000" dirty="0" err="1">
                <a:solidFill>
                  <a:srgbClr val="333333"/>
                </a:solidFill>
                <a:latin typeface="+mn-lt"/>
              </a:rPr>
              <a:t>altid</a:t>
            </a:r>
            <a:r>
              <a:rPr lang="en-US" altLang="de-DE" sz="2000" dirty="0">
                <a:solidFill>
                  <a:srgbClr val="333333"/>
                </a:solidFill>
                <a:latin typeface="+mn-lt"/>
              </a:rPr>
              <a:t> </a:t>
            </a:r>
            <a:r>
              <a:rPr lang="en-US" altLang="de-DE" sz="2000" dirty="0" err="1">
                <a:solidFill>
                  <a:srgbClr val="333333"/>
                </a:solidFill>
                <a:latin typeface="+mn-lt"/>
              </a:rPr>
              <a:t>virke</a:t>
            </a:r>
            <a:r>
              <a:rPr lang="en-US" altLang="de-DE" sz="2000" dirty="0">
                <a:solidFill>
                  <a:srgbClr val="333333"/>
                </a:solidFill>
                <a:latin typeface="+mn-lt"/>
              </a:rPr>
              <a:t> smart </a:t>
            </a:r>
            <a:r>
              <a:rPr lang="en-US" altLang="de-DE" sz="2000" dirty="0" err="1">
                <a:solidFill>
                  <a:srgbClr val="333333"/>
                </a:solidFill>
                <a:latin typeface="+mn-lt"/>
              </a:rPr>
              <a:t>og</a:t>
            </a:r>
            <a:r>
              <a:rPr lang="en-US" altLang="de-DE" sz="2000" dirty="0">
                <a:solidFill>
                  <a:srgbClr val="333333"/>
                </a:solidFill>
                <a:latin typeface="+mn-lt"/>
              </a:rPr>
              <a:t> </a:t>
            </a:r>
            <a:r>
              <a:rPr lang="en-US" altLang="de-DE" sz="2000" dirty="0" err="1">
                <a:solidFill>
                  <a:srgbClr val="333333"/>
                </a:solidFill>
                <a:latin typeface="+mn-lt"/>
              </a:rPr>
              <a:t>tjekket</a:t>
            </a:r>
            <a:r>
              <a:rPr lang="en-US" altLang="de-DE" sz="2000" dirty="0">
                <a:solidFill>
                  <a:srgbClr val="333333"/>
                </a:solidFill>
                <a:latin typeface="+mn-lt"/>
              </a:rPr>
              <a:t>”</a:t>
            </a:r>
            <a:endParaRPr lang="de-DE" altLang="de-DE" sz="2000" dirty="0">
              <a:solidFill>
                <a:srgbClr val="333333"/>
              </a:solidFill>
              <a:latin typeface="+mn-lt"/>
            </a:endParaRPr>
          </a:p>
          <a:p>
            <a:pPr lvl="2" defTabSz="914400">
              <a:lnSpc>
                <a:spcPct val="100000"/>
              </a:lnSpc>
              <a:spcBef>
                <a:spcPts val="1200"/>
              </a:spcBef>
              <a:spcAft>
                <a:spcPts val="0"/>
              </a:spcAft>
              <a:buClr>
                <a:schemeClr val="bg1"/>
              </a:buClr>
              <a:buFont typeface="WingDings"/>
              <a:buChar char=""/>
            </a:pPr>
            <a:r>
              <a:rPr lang="en-US" altLang="de-DE" sz="2000" dirty="0">
                <a:solidFill>
                  <a:srgbClr val="333333"/>
                </a:solidFill>
                <a:latin typeface="+mn-lt"/>
              </a:rPr>
              <a:t>“</a:t>
            </a:r>
            <a:r>
              <a:rPr lang="da-DK" altLang="de-DE" sz="2000" dirty="0">
                <a:solidFill>
                  <a:srgbClr val="333333"/>
                </a:solidFill>
                <a:latin typeface="+mn-lt"/>
              </a:rPr>
              <a:t>Jeg må altid være vældigt underholdende</a:t>
            </a:r>
            <a:r>
              <a:rPr lang="en-US" altLang="de-DE" sz="2000" dirty="0">
                <a:solidFill>
                  <a:srgbClr val="333333"/>
                </a:solidFill>
                <a:latin typeface="+mn-lt"/>
              </a:rPr>
              <a:t>”</a:t>
            </a:r>
            <a:endParaRPr lang="en-US" sz="2000" dirty="0">
              <a:solidFill>
                <a:srgbClr val="333333"/>
              </a:solidFill>
              <a:latin typeface="+mn-lt"/>
            </a:endParaRPr>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7" name="Slide Number Placeholder 6"/>
          <p:cNvSpPr>
            <a:spLocks noGrp="1"/>
          </p:cNvSpPr>
          <p:nvPr>
            <p:ph type="sldNum" sz="quarter" idx="12"/>
          </p:nvPr>
        </p:nvSpPr>
        <p:spPr/>
        <p:txBody>
          <a:bodyPr/>
          <a:lstStyle/>
          <a:p>
            <a:fld id="{6D69E48D-73A8-4E57-8961-A6A34A30C4D8}" type="slidenum">
              <a:rPr lang="de-DE" altLang="de-DE" smtClean="0"/>
              <a:pPr/>
              <a:t>34</a:t>
            </a:fld>
            <a:endParaRPr lang="de-DE" altLang="de-DE"/>
          </a:p>
        </p:txBody>
      </p:sp>
    </p:spTree>
    <p:extLst>
      <p:ext uri="{BB962C8B-B14F-4D97-AF65-F5344CB8AC3E}">
        <p14:creationId xmlns:p14="http://schemas.microsoft.com/office/powerpoint/2010/main" val="31915614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til</a:t>
            </a:r>
            <a:r>
              <a:rPr lang="en-US" altLang="ko-KR" b="0" i="1" spc="-5" dirty="0">
                <a:solidFill>
                  <a:srgbClr val="333333"/>
                </a:solidFill>
                <a:latin typeface="+mn-lt"/>
              </a:rPr>
              <a:t> </a:t>
            </a:r>
            <a:r>
              <a:rPr lang="en-US" altLang="ko-KR" b="0" i="1" spc="-5" dirty="0" err="1">
                <a:solidFill>
                  <a:srgbClr val="333333"/>
                </a:solidFill>
                <a:latin typeface="+mn-lt"/>
              </a:rPr>
              <a:t>undervisere</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da-DK" altLang="ko-KR" b="0" dirty="0">
                <a:solidFill>
                  <a:srgbClr val="333333"/>
                </a:solidFill>
                <a:latin typeface="+mn-lt"/>
              </a:rPr>
              <a:t>Nogle videoklips indeholder sprogbrug, som måske ikke er passende for hvert publikum eller kultur. Vurder venligst videoerne, inden du viser dem</a:t>
            </a:r>
            <a:r>
              <a:rPr lang="de-DE" b="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Træningsmodul 8 – Selvværd &amp; sindsstemning</a:t>
            </a:r>
          </a:p>
        </p:txBody>
      </p:sp>
      <p:sp>
        <p:nvSpPr>
          <p:cNvPr id="4" name="Slide Number Placeholder 3"/>
          <p:cNvSpPr>
            <a:spLocks noGrp="1"/>
          </p:cNvSpPr>
          <p:nvPr>
            <p:ph type="sldNum" sz="quarter" idx="12"/>
          </p:nvPr>
        </p:nvSpPr>
        <p:spPr/>
        <p:txBody>
          <a:bodyPr/>
          <a:lstStyle/>
          <a:p>
            <a:fld id="{6D69E48D-73A8-4E57-8961-A6A34A30C4D8}" type="slidenum">
              <a:rPr lang="de-DE" altLang="de-DE" smtClean="0"/>
              <a:pPr/>
              <a:t>35</a:t>
            </a:fld>
            <a:endParaRPr lang="de-DE" altLang="de-DE"/>
          </a:p>
        </p:txBody>
      </p:sp>
    </p:spTree>
    <p:extLst>
      <p:ext uri="{BB962C8B-B14F-4D97-AF65-F5344CB8AC3E}">
        <p14:creationId xmlns:p14="http://schemas.microsoft.com/office/powerpoint/2010/main" val="11338137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103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Kend dine styrker</a:t>
            </a:r>
            <a:endParaRPr lang="en-US" altLang="de-DE" sz="3600">
              <a:latin typeface="+mn-lt"/>
              <a:ea typeface="+mn-ea"/>
              <a:cs typeface="+mn-cs"/>
            </a:endParaRPr>
          </a:p>
        </p:txBody>
      </p:sp>
      <p:sp>
        <p:nvSpPr>
          <p:cNvPr id="338947"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en-US" sz="2400" dirty="0" err="1">
                <a:solidFill>
                  <a:srgbClr val="333333"/>
                </a:solidFill>
              </a:rPr>
              <a:t>Fremhæv</a:t>
            </a:r>
            <a:r>
              <a:rPr lang="en-US" sz="2400" dirty="0">
                <a:solidFill>
                  <a:srgbClr val="333333"/>
                </a:solidFill>
              </a:rPr>
              <a:t> dine </a:t>
            </a:r>
            <a:r>
              <a:rPr lang="en-US" sz="2400" dirty="0" err="1">
                <a:solidFill>
                  <a:srgbClr val="333333"/>
                </a:solidFill>
              </a:rPr>
              <a:t>styrker</a:t>
            </a:r>
            <a:r>
              <a:rPr lang="en-US" sz="2400" dirty="0">
                <a:solidFill>
                  <a:srgbClr val="333333"/>
                </a:solidFill>
              </a:rPr>
              <a:t> </a:t>
            </a:r>
            <a:r>
              <a:rPr lang="en-US" sz="2400" dirty="0" err="1">
                <a:solidFill>
                  <a:srgbClr val="333333"/>
                </a:solidFill>
              </a:rPr>
              <a:t>frem</a:t>
            </a:r>
            <a:r>
              <a:rPr lang="en-US" sz="2400" dirty="0">
                <a:solidFill>
                  <a:srgbClr val="333333"/>
                </a:solidFill>
              </a:rPr>
              <a:t> for at </a:t>
            </a:r>
            <a:r>
              <a:rPr lang="en-US" sz="2400" dirty="0" err="1">
                <a:solidFill>
                  <a:srgbClr val="333333"/>
                </a:solidFill>
              </a:rPr>
              <a:t>fokusere</a:t>
            </a:r>
            <a:r>
              <a:rPr lang="en-US" sz="2400" dirty="0">
                <a:solidFill>
                  <a:srgbClr val="333333"/>
                </a:solidFill>
              </a:rPr>
              <a:t> </a:t>
            </a:r>
            <a:r>
              <a:rPr lang="en-US" sz="2400" dirty="0" err="1">
                <a:solidFill>
                  <a:srgbClr val="333333"/>
                </a:solidFill>
              </a:rPr>
              <a:t>på</a:t>
            </a:r>
            <a:r>
              <a:rPr lang="en-US" sz="2400" dirty="0">
                <a:solidFill>
                  <a:srgbClr val="333333"/>
                </a:solidFill>
              </a:rPr>
              <a:t> dine </a:t>
            </a:r>
            <a:r>
              <a:rPr lang="en-US" sz="2400" dirty="0" err="1">
                <a:solidFill>
                  <a:srgbClr val="333333"/>
                </a:solidFill>
              </a:rPr>
              <a:t>svagheder</a:t>
            </a:r>
            <a:r>
              <a:rPr lang="en-US" sz="2400" dirty="0">
                <a:solidFill>
                  <a:srgbClr val="333333"/>
                </a:solidFill>
              </a:rPr>
              <a:t>.</a:t>
            </a:r>
          </a:p>
          <a:p>
            <a:pPr marL="342900" indent="-342900" eaLnBrk="1" hangingPunct="1">
              <a:buClr>
                <a:srgbClr val="333333"/>
              </a:buClr>
              <a:buFont typeface="WingDings"/>
              <a:buChar char=""/>
              <a:tabLst>
                <a:tab pos="90488" algn="l"/>
                <a:tab pos="180975" algn="l"/>
              </a:tabLst>
              <a:defRPr/>
            </a:pPr>
            <a:r>
              <a:rPr lang="da-DK" sz="2400" dirty="0">
                <a:solidFill>
                  <a:srgbClr val="333333"/>
                </a:solidFill>
              </a:rPr>
              <a:t>Vi har alle styrker, som vi kan være stolte af, og som vi ikke har</a:t>
            </a:r>
            <a:br>
              <a:rPr lang="da-DK" sz="2400" dirty="0">
                <a:solidFill>
                  <a:srgbClr val="333333"/>
                </a:solidFill>
              </a:rPr>
            </a:br>
            <a:r>
              <a:rPr lang="da-DK" sz="2400" dirty="0">
                <a:solidFill>
                  <a:srgbClr val="333333"/>
                </a:solidFill>
              </a:rPr>
              <a:t>tilfælles med alle andre </a:t>
            </a:r>
            <a:br>
              <a:rPr lang="en-US" sz="2400" dirty="0">
                <a:solidFill>
                  <a:srgbClr val="333333"/>
                </a:solidFill>
              </a:rPr>
            </a:br>
            <a:r>
              <a:rPr lang="en-US" sz="2400" i="1" dirty="0">
                <a:solidFill>
                  <a:srgbClr val="004992"/>
                </a:solidFill>
              </a:rPr>
              <a:t>…</a:t>
            </a:r>
            <a:r>
              <a:rPr lang="en-US" sz="2400" i="1" dirty="0" err="1">
                <a:solidFill>
                  <a:srgbClr val="004992"/>
                </a:solidFill>
              </a:rPr>
              <a:t>disse</a:t>
            </a:r>
            <a:r>
              <a:rPr lang="en-US" sz="2400" i="1" dirty="0">
                <a:solidFill>
                  <a:srgbClr val="004992"/>
                </a:solidFill>
              </a:rPr>
              <a:t> </a:t>
            </a:r>
            <a:r>
              <a:rPr lang="en-US" sz="2400" i="1" dirty="0" err="1">
                <a:solidFill>
                  <a:srgbClr val="004992"/>
                </a:solidFill>
              </a:rPr>
              <a:t>behøver</a:t>
            </a:r>
            <a:r>
              <a:rPr lang="en-US" sz="2400" i="1" dirty="0">
                <a:solidFill>
                  <a:srgbClr val="004992"/>
                </a:solidFill>
              </a:rPr>
              <a:t> </a:t>
            </a:r>
            <a:r>
              <a:rPr lang="en-US" sz="2400" i="1" dirty="0" err="1">
                <a:solidFill>
                  <a:srgbClr val="004992"/>
                </a:solidFill>
              </a:rPr>
              <a:t>hverken</a:t>
            </a:r>
            <a:r>
              <a:rPr lang="en-US" sz="2400" i="1" dirty="0">
                <a:solidFill>
                  <a:srgbClr val="004992"/>
                </a:solidFill>
              </a:rPr>
              <a:t> at </a:t>
            </a:r>
            <a:r>
              <a:rPr lang="en-US" sz="2400" i="1" dirty="0" err="1">
                <a:solidFill>
                  <a:srgbClr val="004992"/>
                </a:solidFill>
              </a:rPr>
              <a:t>være</a:t>
            </a:r>
            <a:r>
              <a:rPr lang="en-US" sz="2400" i="1" dirty="0">
                <a:solidFill>
                  <a:srgbClr val="004992"/>
                </a:solidFill>
              </a:rPr>
              <a:t> </a:t>
            </a:r>
            <a:r>
              <a:rPr lang="en-US" sz="2400" i="1" dirty="0" err="1">
                <a:solidFill>
                  <a:srgbClr val="004992"/>
                </a:solidFill>
              </a:rPr>
              <a:t>verdensrekorder</a:t>
            </a:r>
            <a:r>
              <a:rPr lang="en-US" sz="2400" i="1" dirty="0">
                <a:solidFill>
                  <a:srgbClr val="004992"/>
                </a:solidFill>
              </a:rPr>
              <a:t> </a:t>
            </a:r>
            <a:r>
              <a:rPr lang="en-US" sz="2400" i="1" dirty="0" err="1">
                <a:solidFill>
                  <a:srgbClr val="004992"/>
                </a:solidFill>
              </a:rPr>
              <a:t>eller</a:t>
            </a:r>
            <a:r>
              <a:rPr lang="en-US" sz="2400" i="1" dirty="0">
                <a:solidFill>
                  <a:srgbClr val="004992"/>
                </a:solidFill>
              </a:rPr>
              <a:t> </a:t>
            </a:r>
            <a:r>
              <a:rPr lang="en-US" sz="2400" i="1" dirty="0" err="1">
                <a:solidFill>
                  <a:srgbClr val="004992"/>
                </a:solidFill>
              </a:rPr>
              <a:t>berømte</a:t>
            </a:r>
            <a:r>
              <a:rPr lang="en-US" sz="2400" i="1" dirty="0">
                <a:solidFill>
                  <a:srgbClr val="004992"/>
                </a:solidFill>
              </a:rPr>
              <a:t> </a:t>
            </a:r>
            <a:r>
              <a:rPr lang="en-US" sz="2400" i="1" dirty="0" err="1">
                <a:solidFill>
                  <a:srgbClr val="004992"/>
                </a:solidFill>
              </a:rPr>
              <a:t>opfindelser</a:t>
            </a:r>
            <a:endParaRPr lang="en-U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69E48D-73A8-4E57-8961-A6A34A30C4D8}"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103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Kend dine styrker</a:t>
            </a:r>
            <a:endParaRPr lang="en-US" altLang="de-DE" sz="3600">
              <a:latin typeface="+mn-lt"/>
              <a:ea typeface="+mn-ea"/>
              <a:cs typeface="+mn-cs"/>
            </a:endParaRPr>
          </a:p>
        </p:txBody>
      </p:sp>
      <p:sp>
        <p:nvSpPr>
          <p:cNvPr id="54274" name="Rectangle 1027"/>
          <p:cNvSpPr>
            <a:spLocks noGrp="1" noChangeArrowheads="1"/>
          </p:cNvSpPr>
          <p:nvPr>
            <p:ph idx="1"/>
          </p:nvPr>
        </p:nvSpPr>
        <p:spPr/>
        <p:txBody>
          <a:bodyPr>
            <a:noAutofit/>
          </a:bodyPr>
          <a:lstStyle/>
          <a:p>
            <a:pPr marL="457200" indent="-457200" eaLnBrk="1" hangingPunct="1">
              <a:buClr>
                <a:srgbClr val="004992"/>
              </a:buClr>
              <a:buFont typeface="+mj-lt"/>
              <a:buAutoNum type="arabicPeriod"/>
            </a:pPr>
            <a:r>
              <a:rPr lang="de-DE" altLang="de-DE" sz="2400" dirty="0">
                <a:solidFill>
                  <a:srgbClr val="004992"/>
                </a:solidFill>
              </a:rPr>
              <a:t>Tænk på dine egne styrker</a:t>
            </a:r>
            <a:r>
              <a:rPr lang="en-US" altLang="de-DE" sz="2400" dirty="0">
                <a:solidFill>
                  <a:srgbClr val="004992"/>
                </a:solidFill>
              </a:rPr>
              <a:t>. </a:t>
            </a:r>
            <a:br>
              <a:rPr lang="en-US" altLang="de-DE" sz="2400" dirty="0">
                <a:solidFill>
                  <a:srgbClr val="333333"/>
                </a:solidFill>
              </a:rPr>
            </a:br>
            <a:r>
              <a:rPr lang="da-DK" altLang="de-DE" sz="2400" i="1" dirty="0">
                <a:solidFill>
                  <a:srgbClr val="333333"/>
                </a:solidFill>
              </a:rPr>
              <a:t>Hvilke evner har jeg? Hvad har jeg tidligere fået ros for</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Fx har jeg gode tekniske evner...</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69E48D-73A8-4E57-8961-A6A34A30C4D8}" type="slidenum">
              <a:rPr lang="de-DE" altLang="de-DE" smtClean="0"/>
              <a:pPr/>
              <a:t>37</a:t>
            </a:fld>
            <a:endParaRPr lang="de-DE" altLang="de-DE"/>
          </a:p>
        </p:txBody>
      </p:sp>
    </p:spTree>
    <p:extLst>
      <p:ext uri="{BB962C8B-B14F-4D97-AF65-F5344CB8AC3E}">
        <p14:creationId xmlns:p14="http://schemas.microsoft.com/office/powerpoint/2010/main" val="4055258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103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Kend dine styrker</a:t>
            </a:r>
            <a:endParaRPr lang="en-US" altLang="de-DE" sz="3600">
              <a:latin typeface="+mn-lt"/>
              <a:ea typeface="+mn-ea"/>
              <a:cs typeface="+mn-cs"/>
            </a:endParaRPr>
          </a:p>
        </p:txBody>
      </p:sp>
      <p:sp>
        <p:nvSpPr>
          <p:cNvPr id="54274" name="Rectangle 1027"/>
          <p:cNvSpPr>
            <a:spLocks noGrp="1" noChangeArrowheads="1"/>
          </p:cNvSpPr>
          <p:nvPr>
            <p:ph idx="1"/>
          </p:nvPr>
        </p:nvSpPr>
        <p:spPr/>
        <p:txBody>
          <a:bodyPr>
            <a:noAutofit/>
          </a:bodyPr>
          <a:lstStyle/>
          <a:p>
            <a:pPr marL="457200" indent="-457200" eaLnBrk="1" hangingPunct="1">
              <a:buClr>
                <a:srgbClr val="004992"/>
              </a:buClr>
              <a:buFont typeface="+mj-lt"/>
              <a:buAutoNum type="arabicPeriod"/>
            </a:pPr>
            <a:r>
              <a:rPr lang="de-DE" altLang="de-DE" sz="2400" dirty="0">
                <a:solidFill>
                  <a:srgbClr val="004992"/>
                </a:solidFill>
              </a:rPr>
              <a:t>Tænk på dine egne styrker</a:t>
            </a:r>
            <a:r>
              <a:rPr lang="en-US" altLang="de-DE" sz="2400" dirty="0">
                <a:solidFill>
                  <a:srgbClr val="004992"/>
                </a:solidFill>
              </a:rPr>
              <a:t>. </a:t>
            </a:r>
            <a:br>
              <a:rPr lang="en-US" altLang="de-DE" sz="2400" dirty="0">
                <a:solidFill>
                  <a:srgbClr val="333333"/>
                </a:solidFill>
              </a:rPr>
            </a:br>
            <a:r>
              <a:rPr lang="da-DK" altLang="de-DE" sz="2400" i="1" dirty="0">
                <a:solidFill>
                  <a:srgbClr val="333333"/>
                </a:solidFill>
              </a:rPr>
              <a:t>Hvilke evner har jeg? Hvad har jeg tidligere fået ros for</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Fx har jeg gode tekniske evner...</a:t>
            </a:r>
          </a:p>
          <a:p>
            <a:pPr marL="457200" indent="-457200" eaLnBrk="1" hangingPunct="1">
              <a:buClr>
                <a:srgbClr val="004992"/>
              </a:buClr>
              <a:buFont typeface="+mj-lt"/>
              <a:buAutoNum type="arabicPeriod"/>
            </a:pPr>
            <a:r>
              <a:rPr lang="en-US" altLang="de-DE" sz="2400" dirty="0" err="1">
                <a:solidFill>
                  <a:srgbClr val="004992"/>
                </a:solidFill>
              </a:rPr>
              <a:t>Forestil</a:t>
            </a:r>
            <a:r>
              <a:rPr lang="en-US" altLang="de-DE" sz="2400" dirty="0">
                <a:solidFill>
                  <a:srgbClr val="004992"/>
                </a:solidFill>
              </a:rPr>
              <a:t> dig </a:t>
            </a:r>
            <a:r>
              <a:rPr lang="en-US" altLang="de-DE" sz="2400" dirty="0" err="1">
                <a:solidFill>
                  <a:srgbClr val="004992"/>
                </a:solidFill>
              </a:rPr>
              <a:t>bestemte</a:t>
            </a:r>
            <a:r>
              <a:rPr lang="en-US" altLang="de-DE" sz="2400" dirty="0">
                <a:solidFill>
                  <a:srgbClr val="004992"/>
                </a:solidFill>
              </a:rPr>
              <a:t> </a:t>
            </a:r>
            <a:r>
              <a:rPr lang="en-US" altLang="de-DE" sz="2400" dirty="0" err="1">
                <a:solidFill>
                  <a:srgbClr val="004992"/>
                </a:solidFill>
              </a:rPr>
              <a:t>situationer</a:t>
            </a:r>
            <a:r>
              <a:rPr lang="en-US" altLang="de-DE" sz="2400" dirty="0">
                <a:solidFill>
                  <a:srgbClr val="004992"/>
                </a:solidFill>
              </a:rPr>
              <a:t>. </a:t>
            </a:r>
            <a:br>
              <a:rPr lang="en-US" altLang="de-DE" sz="2400" dirty="0">
                <a:solidFill>
                  <a:srgbClr val="333333"/>
                </a:solidFill>
              </a:rPr>
            </a:br>
            <a:r>
              <a:rPr lang="da-DK" altLang="de-DE" sz="2400" i="1" dirty="0">
                <a:solidFill>
                  <a:srgbClr val="333333"/>
                </a:solidFill>
              </a:rPr>
              <a:t>Hvor og hvornår? Hvad har jeg foretaget mig, og hvem har givet feedback</a:t>
            </a:r>
            <a:r>
              <a:rPr lang="en-US" altLang="de-DE" sz="2400" i="1" dirty="0">
                <a:solidFill>
                  <a:srgbClr val="333333"/>
                </a:solidFill>
              </a:rPr>
              <a:t>?</a:t>
            </a:r>
            <a:br>
              <a:rPr lang="en-US" altLang="de-DE" sz="2400" i="1" dirty="0">
                <a:solidFill>
                  <a:srgbClr val="333333"/>
                </a:solidFill>
              </a:rPr>
            </a:br>
            <a:r>
              <a:rPr lang="da-DK" altLang="de-DE" sz="1600" i="1" dirty="0">
                <a:solidFill>
                  <a:srgbClr val="333333"/>
                </a:solidFill>
              </a:rPr>
              <a:t>Fx hjalp jeg i sidste uge en ven med at male hendes lejlighed. Jeg var til stor hjælp for </a:t>
            </a:r>
            <a:r>
              <a:rPr lang="da-DK" altLang="de-DE" sz="1600" i="1">
                <a:solidFill>
                  <a:srgbClr val="333333"/>
                </a:solidFill>
              </a:rPr>
              <a:t>hende</a:t>
            </a:r>
            <a:r>
              <a:rPr lang="de-DE" altLang="de-DE" sz="1600" i="1">
                <a:solidFill>
                  <a:srgbClr val="333333"/>
                </a:solidFill>
              </a:rPr>
              <a:t>...</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69E48D-73A8-4E57-8961-A6A34A30C4D8}" type="slidenum">
              <a:rPr lang="de-DE" altLang="de-DE" smtClean="0"/>
              <a:pPr/>
              <a:t>38</a:t>
            </a:fld>
            <a:endParaRPr lang="de-DE" altLang="de-DE"/>
          </a:p>
        </p:txBody>
      </p:sp>
    </p:spTree>
    <p:extLst>
      <p:ext uri="{BB962C8B-B14F-4D97-AF65-F5344CB8AC3E}">
        <p14:creationId xmlns:p14="http://schemas.microsoft.com/office/powerpoint/2010/main" val="3836710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103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Kend dine styrker</a:t>
            </a:r>
            <a:endParaRPr lang="en-US" altLang="de-DE" sz="3600">
              <a:latin typeface="+mn-lt"/>
              <a:ea typeface="+mn-ea"/>
              <a:cs typeface="+mn-cs"/>
            </a:endParaRPr>
          </a:p>
        </p:txBody>
      </p:sp>
      <p:sp>
        <p:nvSpPr>
          <p:cNvPr id="54274" name="Rectangle 1027"/>
          <p:cNvSpPr>
            <a:spLocks noGrp="1" noChangeArrowheads="1"/>
          </p:cNvSpPr>
          <p:nvPr>
            <p:ph idx="1"/>
          </p:nvPr>
        </p:nvSpPr>
        <p:spPr/>
        <p:txBody>
          <a:bodyPr>
            <a:noAutofit/>
          </a:bodyPr>
          <a:lstStyle/>
          <a:p>
            <a:pPr marL="457200" indent="-457200" eaLnBrk="1" hangingPunct="1">
              <a:buClr>
                <a:srgbClr val="004992"/>
              </a:buClr>
              <a:buFont typeface="+mj-lt"/>
              <a:buAutoNum type="arabicPeriod"/>
            </a:pPr>
            <a:r>
              <a:rPr lang="de-DE" altLang="de-DE" sz="2400" dirty="0">
                <a:solidFill>
                  <a:srgbClr val="004992"/>
                </a:solidFill>
              </a:rPr>
              <a:t>Tænk på dine egne styrker</a:t>
            </a:r>
            <a:r>
              <a:rPr lang="en-US" altLang="de-DE" sz="2400">
                <a:solidFill>
                  <a:srgbClr val="004992"/>
                </a:solidFill>
              </a:rPr>
              <a:t>.</a:t>
            </a:r>
            <a:br>
              <a:rPr lang="en-US" altLang="de-DE" sz="2400" dirty="0">
                <a:solidFill>
                  <a:srgbClr val="333333"/>
                </a:solidFill>
              </a:rPr>
            </a:br>
            <a:r>
              <a:rPr lang="da-DK" altLang="de-DE" sz="2400" i="1" dirty="0">
                <a:solidFill>
                  <a:srgbClr val="333333"/>
                </a:solidFill>
              </a:rPr>
              <a:t>Hvilke evner har jeg? Hvad har jeg tidligere fået ros for</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Fx har jeg gode tekniske evner...</a:t>
            </a:r>
          </a:p>
          <a:p>
            <a:pPr marL="457200" indent="-457200" eaLnBrk="1" hangingPunct="1">
              <a:buClr>
                <a:srgbClr val="004992"/>
              </a:buClr>
              <a:buFont typeface="+mj-lt"/>
              <a:buAutoNum type="arabicPeriod"/>
            </a:pPr>
            <a:r>
              <a:rPr lang="en-US" altLang="de-DE" sz="2400" dirty="0" err="1">
                <a:solidFill>
                  <a:srgbClr val="004992"/>
                </a:solidFill>
              </a:rPr>
              <a:t>Forestil</a:t>
            </a:r>
            <a:r>
              <a:rPr lang="en-US" altLang="de-DE" sz="2400" dirty="0">
                <a:solidFill>
                  <a:srgbClr val="004992"/>
                </a:solidFill>
              </a:rPr>
              <a:t> dig </a:t>
            </a:r>
            <a:r>
              <a:rPr lang="en-US" altLang="de-DE" sz="2400" dirty="0" err="1">
                <a:solidFill>
                  <a:srgbClr val="004992"/>
                </a:solidFill>
              </a:rPr>
              <a:t>bestemte</a:t>
            </a:r>
            <a:r>
              <a:rPr lang="en-US" altLang="de-DE" sz="2400" dirty="0">
                <a:solidFill>
                  <a:srgbClr val="004992"/>
                </a:solidFill>
              </a:rPr>
              <a:t> </a:t>
            </a:r>
            <a:r>
              <a:rPr lang="en-US" altLang="de-DE" sz="2400" dirty="0" err="1">
                <a:solidFill>
                  <a:srgbClr val="004992"/>
                </a:solidFill>
              </a:rPr>
              <a:t>situationer</a:t>
            </a:r>
            <a:r>
              <a:rPr lang="en-US" altLang="de-DE" sz="2400" dirty="0">
                <a:solidFill>
                  <a:srgbClr val="004992"/>
                </a:solidFill>
              </a:rPr>
              <a:t>.</a:t>
            </a:r>
            <a:br>
              <a:rPr lang="en-US" altLang="de-DE" sz="2400" dirty="0">
                <a:solidFill>
                  <a:srgbClr val="333333"/>
                </a:solidFill>
              </a:rPr>
            </a:br>
            <a:r>
              <a:rPr lang="da-DK" altLang="de-DE" sz="2400" i="1" dirty="0">
                <a:solidFill>
                  <a:srgbClr val="333333"/>
                </a:solidFill>
              </a:rPr>
              <a:t>Hvor og hvornår? Hvad har jeg foretaget mig, og hvem har givet feedback</a:t>
            </a:r>
            <a:r>
              <a:rPr lang="en-US" altLang="de-DE" sz="2400" i="1" dirty="0">
                <a:solidFill>
                  <a:srgbClr val="333333"/>
                </a:solidFill>
              </a:rPr>
              <a:t>?</a:t>
            </a:r>
            <a:br>
              <a:rPr lang="en-US" altLang="de-DE" sz="2400" i="1" dirty="0">
                <a:solidFill>
                  <a:srgbClr val="333333"/>
                </a:solidFill>
              </a:rPr>
            </a:br>
            <a:r>
              <a:rPr lang="da-DK" altLang="de-DE" sz="1600" i="1" dirty="0">
                <a:solidFill>
                  <a:srgbClr val="333333"/>
                </a:solidFill>
              </a:rPr>
              <a:t>Fx hjalp jeg i sidste uge en ven med at male hendes lejlighed. Jeg var til stor hjælp for hende</a:t>
            </a:r>
            <a:r>
              <a:rPr lang="de-DE" altLang="de-DE" sz="1600" i="1" dirty="0">
                <a:solidFill>
                  <a:srgbClr val="333333"/>
                </a:solidFill>
              </a:rPr>
              <a:t>...</a:t>
            </a:r>
          </a:p>
          <a:p>
            <a:pPr marL="457200" indent="-457200" eaLnBrk="1" hangingPunct="1">
              <a:buClr>
                <a:srgbClr val="004992"/>
              </a:buClr>
              <a:buFont typeface="+mj-lt"/>
              <a:buAutoNum type="arabicPeriod"/>
            </a:pPr>
            <a:r>
              <a:rPr lang="en-US" altLang="de-DE" sz="2400" dirty="0" err="1">
                <a:solidFill>
                  <a:srgbClr val="004992"/>
                </a:solidFill>
              </a:rPr>
              <a:t>Skriv</a:t>
            </a:r>
            <a:r>
              <a:rPr lang="en-US" altLang="de-DE" sz="2400" dirty="0">
                <a:solidFill>
                  <a:srgbClr val="004992"/>
                </a:solidFill>
              </a:rPr>
              <a:t> </a:t>
            </a:r>
            <a:r>
              <a:rPr lang="en-US" altLang="de-DE" sz="2400" dirty="0" err="1">
                <a:solidFill>
                  <a:srgbClr val="004992"/>
                </a:solidFill>
              </a:rPr>
              <a:t>det</a:t>
            </a:r>
            <a:r>
              <a:rPr lang="en-US" altLang="de-DE" sz="2400" dirty="0">
                <a:solidFill>
                  <a:srgbClr val="004992"/>
                </a:solidFill>
              </a:rPr>
              <a:t> </a:t>
            </a:r>
            <a:r>
              <a:rPr lang="en-US" altLang="de-DE" sz="2400" dirty="0" err="1">
                <a:solidFill>
                  <a:srgbClr val="004992"/>
                </a:solidFill>
              </a:rPr>
              <a:t>ned</a:t>
            </a:r>
            <a:r>
              <a:rPr lang="en-US" altLang="de-DE" sz="2400" dirty="0">
                <a:solidFill>
                  <a:srgbClr val="004992"/>
                </a:solidFill>
              </a:rPr>
              <a:t>!</a:t>
            </a:r>
            <a:br>
              <a:rPr lang="en-US" altLang="de-DE" sz="2400" dirty="0">
                <a:solidFill>
                  <a:srgbClr val="333333"/>
                </a:solidFill>
              </a:rPr>
            </a:br>
            <a:r>
              <a:rPr lang="da-DK" altLang="de-DE" sz="2400" i="1" dirty="0">
                <a:solidFill>
                  <a:srgbClr val="333333"/>
                </a:solidFill>
              </a:rPr>
              <a:t>Gennemlæs dine notater jævnligt og uddyb. Gå tilbage til disse dagbogsnotater, hvis der opstår en krise (fx når du synes, at du er uduelig</a:t>
            </a:r>
            <a:r>
              <a:rPr lang="en-US" altLang="de-DE" sz="2400" i="1" dirty="0">
                <a:solidFill>
                  <a:srgbClr val="333333"/>
                </a:solidFill>
              </a:rPr>
              <a:t>).</a:t>
            </a:r>
            <a:br>
              <a:rPr lang="de-DE" altLang="de-DE" sz="2400" i="1" dirty="0">
                <a:solidFill>
                  <a:srgbClr val="333333"/>
                </a:solidFill>
              </a:rPr>
            </a:br>
            <a:r>
              <a:rPr lang="da-DK" altLang="de-DE" sz="1600" i="1" dirty="0">
                <a:solidFill>
                  <a:srgbClr val="333333"/>
                </a:solidFill>
              </a:rPr>
              <a:t>Fx: Notér noget, der gik godt, eller om du har fået ros for noget</a:t>
            </a:r>
            <a:r>
              <a:rPr lang="de-DE" altLang="de-DE" sz="1600" i="1" dirty="0">
                <a:solidFill>
                  <a:srgbClr val="333333"/>
                </a:solidFill>
              </a:rPr>
              <a:t>...</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Træningsmodul 8 – Selvværd &amp; sindsstemning</a:t>
            </a:r>
          </a:p>
        </p:txBody>
      </p:sp>
      <p:sp>
        <p:nvSpPr>
          <p:cNvPr id="5" name="Slide Number Placeholder 4"/>
          <p:cNvSpPr>
            <a:spLocks noGrp="1"/>
          </p:cNvSpPr>
          <p:nvPr>
            <p:ph type="sldNum" sz="quarter" idx="12"/>
          </p:nvPr>
        </p:nvSpPr>
        <p:spPr/>
        <p:txBody>
          <a:bodyPr/>
          <a:lstStyle/>
          <a:p>
            <a:fld id="{6D69E48D-73A8-4E57-8961-A6A34A30C4D8}" type="slidenum">
              <a:rPr lang="de-DE" altLang="de-DE" smtClean="0"/>
              <a:pPr/>
              <a:t>39</a:t>
            </a:fld>
            <a:endParaRPr lang="de-DE" altLang="de-DE"/>
          </a:p>
        </p:txBody>
      </p:sp>
    </p:spTree>
    <p:extLst>
      <p:ext uri="{BB962C8B-B14F-4D97-AF65-F5344CB8AC3E}">
        <p14:creationId xmlns:p14="http://schemas.microsoft.com/office/powerpoint/2010/main" val="14028341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a:solidFill>
                  <a:srgbClr val="333333"/>
                </a:solidFill>
              </a:rPr>
              <a:t>Notér hver aften nogle få positive ting, der er sket i dagens løb (op til 5). </a:t>
            </a:r>
            <a:r>
              <a:rPr lang="da-DK" altLang="de-DE" sz="2400" dirty="0">
                <a:solidFill>
                  <a:srgbClr val="333333"/>
                </a:solidFill>
              </a:rPr>
              <a:t>Gennemgå derefter disse ting i </a:t>
            </a:r>
            <a:r>
              <a:rPr lang="da-DK" altLang="de-DE" sz="2400">
                <a:solidFill>
                  <a:srgbClr val="333333"/>
                </a:solidFill>
              </a:rPr>
              <a:t>tankerne</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6D69E48D-73A8-4E57-8961-A6A34A30C4D8}"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a:solidFill>
                  <a:srgbClr val="333333"/>
                </a:solidFill>
              </a:rPr>
              <a:t>Notér hver aften nogle få positive ting, der er sket i dagens løb (op til 5). </a:t>
            </a:r>
            <a:r>
              <a:rPr lang="da-DK" altLang="de-DE" sz="2400" dirty="0">
                <a:solidFill>
                  <a:srgbClr val="333333"/>
                </a:solidFill>
              </a:rPr>
              <a:t>Gennemgå derefter disse ting i tankerne</a:t>
            </a:r>
            <a:r>
              <a:rPr lang="en-US"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Stil dig foran spejlet, og sig til dig selv</a:t>
            </a:r>
            <a:r>
              <a:rPr lang="da-DK" altLang="de-DE" sz="2400">
                <a:solidFill>
                  <a:srgbClr val="333333"/>
                </a:solidFill>
              </a:rPr>
              <a:t>: “Jeg </a:t>
            </a:r>
            <a:r>
              <a:rPr lang="da-DK" altLang="de-DE" sz="2400" dirty="0">
                <a:solidFill>
                  <a:srgbClr val="333333"/>
                </a:solidFill>
              </a:rPr>
              <a:t>synes om </a:t>
            </a:r>
            <a:r>
              <a:rPr lang="da-DK" altLang="de-DE" sz="2400">
                <a:solidFill>
                  <a:srgbClr val="333333"/>
                </a:solidFill>
              </a:rPr>
              <a:t>mig selv” eller “Jeg </a:t>
            </a:r>
            <a:r>
              <a:rPr lang="da-DK" altLang="de-DE" sz="2400" dirty="0">
                <a:solidFill>
                  <a:srgbClr val="333333"/>
                </a:solidFill>
              </a:rPr>
              <a:t>kan godt </a:t>
            </a:r>
            <a:r>
              <a:rPr lang="da-DK" altLang="de-DE" sz="2400">
                <a:solidFill>
                  <a:srgbClr val="333333"/>
                </a:solidFill>
              </a:rPr>
              <a:t>lide dig”! </a:t>
            </a:r>
            <a:r>
              <a:rPr lang="da-DK" altLang="de-DE" sz="2400" dirty="0">
                <a:solidFill>
                  <a:srgbClr val="333333"/>
                </a:solidFill>
              </a:rPr>
              <a:t>(bemærk: I begyndelsen føler du dig måske en smule dum, mens du gør </a:t>
            </a:r>
            <a:r>
              <a:rPr lang="da-DK" altLang="de-DE" sz="2400">
                <a:solidFill>
                  <a:srgbClr val="333333"/>
                </a:solidFill>
              </a:rPr>
              <a:t>det</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6D69E48D-73A8-4E57-8961-A6A34A30C4D8}" type="slidenum">
              <a:rPr lang="de-DE" altLang="de-DE" smtClean="0"/>
              <a:pPr/>
              <a:t>41</a:t>
            </a:fld>
            <a:endParaRPr lang="de-DE" altLang="de-DE"/>
          </a:p>
        </p:txBody>
      </p:sp>
    </p:spTree>
    <p:extLst>
      <p:ext uri="{BB962C8B-B14F-4D97-AF65-F5344CB8AC3E}">
        <p14:creationId xmlns:p14="http://schemas.microsoft.com/office/powerpoint/2010/main" val="16460180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a:solidFill>
                  <a:srgbClr val="333333"/>
                </a:solidFill>
              </a:rPr>
              <a:t>Notér hver aften nogle få positive ting, der er sket i dagens løb (op til 5). </a:t>
            </a:r>
            <a:r>
              <a:rPr lang="da-DK" altLang="de-DE" sz="2400" dirty="0">
                <a:solidFill>
                  <a:srgbClr val="333333"/>
                </a:solidFill>
              </a:rPr>
              <a:t>Gennemgå derefter disse ting i tankerne</a:t>
            </a:r>
            <a:r>
              <a:rPr lang="en-US"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Stil dig foran spejlet, og sig til dig selv</a:t>
            </a:r>
            <a:r>
              <a:rPr lang="da-DK" altLang="de-DE" sz="2400">
                <a:solidFill>
                  <a:srgbClr val="333333"/>
                </a:solidFill>
              </a:rPr>
              <a:t>: “Jeg </a:t>
            </a:r>
            <a:r>
              <a:rPr lang="da-DK" altLang="de-DE" sz="2400" dirty="0">
                <a:solidFill>
                  <a:srgbClr val="333333"/>
                </a:solidFill>
              </a:rPr>
              <a:t>synes om </a:t>
            </a:r>
            <a:r>
              <a:rPr lang="da-DK" altLang="de-DE" sz="2400">
                <a:solidFill>
                  <a:srgbClr val="333333"/>
                </a:solidFill>
              </a:rPr>
              <a:t>mig selv” eller “Jeg </a:t>
            </a:r>
            <a:r>
              <a:rPr lang="da-DK" altLang="de-DE" sz="2400" dirty="0">
                <a:solidFill>
                  <a:srgbClr val="333333"/>
                </a:solidFill>
              </a:rPr>
              <a:t>kan godt </a:t>
            </a:r>
            <a:r>
              <a:rPr lang="da-DK" altLang="de-DE" sz="2400">
                <a:solidFill>
                  <a:srgbClr val="333333"/>
                </a:solidFill>
              </a:rPr>
              <a:t>lide dig”! </a:t>
            </a:r>
            <a:r>
              <a:rPr lang="da-DK" altLang="de-DE" sz="2400" dirty="0">
                <a:solidFill>
                  <a:srgbClr val="333333"/>
                </a:solidFill>
              </a:rPr>
              <a:t>(bemærk: I begyndelsen føler du dig måske en smule dum, mens du gør det</a:t>
            </a:r>
            <a:r>
              <a:rPr lang="en-US"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Tag imod komplimenter, og skriv dem ned, så du kan bruge dem som ressourcer på tidspunkter, hvor du har det svært</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6D69E48D-73A8-4E57-8961-A6A34A30C4D8}" type="slidenum">
              <a:rPr lang="de-DE" altLang="de-DE" smtClean="0"/>
              <a:pPr/>
              <a:t>42</a:t>
            </a:fld>
            <a:endParaRPr lang="de-DE" altLang="de-DE"/>
          </a:p>
        </p:txBody>
      </p:sp>
    </p:spTree>
    <p:extLst>
      <p:ext uri="{BB962C8B-B14F-4D97-AF65-F5344CB8AC3E}">
        <p14:creationId xmlns:p14="http://schemas.microsoft.com/office/powerpoint/2010/main" val="22299382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altLang="de-DE" sz="2400" dirty="0">
                <a:solidFill>
                  <a:srgbClr val="333333"/>
                </a:solidFill>
              </a:rPr>
              <a:t>Prøv at huske situationer, hvor du har følt dig virkeligt godt tilpas – prøv at genkalde dig disse tilfælde med alle dine sanser (synet, følesansen, lugtesansen mv.) – måske ved hjælp af et fotoalbum</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6D69E48D-73A8-4E57-8961-A6A34A30C4D8}"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altLang="de-DE" sz="2400" dirty="0">
                <a:solidFill>
                  <a:srgbClr val="333333"/>
                </a:solidFill>
              </a:rPr>
              <a:t>Prøv at huske situationer, hvor du har følt dig virkeligt godt tilpas – prøv at genkalde dig disse tilfælde med alle dine sanser (synet, følesansen, lugtesansen mv.) – måske ved hjælp af et fotoalbum</a:t>
            </a:r>
            <a:r>
              <a:rPr lang="en-US" altLang="de-DE" sz="2400" dirty="0">
                <a:solidFill>
                  <a:srgbClr val="333333"/>
                </a:solidFill>
              </a:rPr>
              <a:t>.</a:t>
            </a:r>
          </a:p>
          <a:p>
            <a:pPr marL="342900" lvl="0" indent="-342900" defTabSz="914400" fontAlgn="base">
              <a:buClr>
                <a:srgbClr val="333333"/>
              </a:buClr>
              <a:buFont typeface="WingDings"/>
              <a:buChar char=""/>
              <a:defRPr/>
            </a:pPr>
            <a:r>
              <a:rPr lang="da-DK" altLang="de-DE" sz="2400" dirty="0">
                <a:solidFill>
                  <a:srgbClr val="333333"/>
                </a:solidFill>
              </a:rPr>
              <a:t>Foretag dig noget, du virkeligt holder af – helst sammen med andre (fx gå i biografen, på </a:t>
            </a:r>
            <a:r>
              <a:rPr lang="da-DK" altLang="de-DE" sz="2400">
                <a:solidFill>
                  <a:srgbClr val="333333"/>
                </a:solidFill>
              </a:rPr>
              <a:t>café</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6D69E48D-73A8-4E57-8961-A6A34A30C4D8}" type="slidenum">
              <a:rPr lang="de-DE" altLang="de-DE" smtClean="0"/>
              <a:pPr/>
              <a:t>44</a:t>
            </a:fld>
            <a:endParaRPr lang="de-DE" altLang="de-DE"/>
          </a:p>
        </p:txBody>
      </p:sp>
    </p:spTree>
    <p:extLst>
      <p:ext uri="{BB962C8B-B14F-4D97-AF65-F5344CB8AC3E}">
        <p14:creationId xmlns:p14="http://schemas.microsoft.com/office/powerpoint/2010/main" val="11780672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altLang="de-DE" sz="2400" dirty="0">
                <a:solidFill>
                  <a:srgbClr val="333333"/>
                </a:solidFill>
              </a:rPr>
              <a:t>Prøv at huske situationer, hvor du har følt dig virkeligt godt tilpas – prøv at genkalde dig disse tilfælde med alle dine sanser (synet, følesansen, lugtesansen mv.) – måske ved hjælp af et fotoalbum</a:t>
            </a:r>
            <a:r>
              <a:rPr lang="en-US" altLang="de-DE" sz="2400" dirty="0">
                <a:solidFill>
                  <a:srgbClr val="333333"/>
                </a:solidFill>
              </a:rPr>
              <a:t>.</a:t>
            </a:r>
          </a:p>
          <a:p>
            <a:pPr marL="342900" lvl="0" indent="-342900" defTabSz="914400" fontAlgn="base">
              <a:buClr>
                <a:srgbClr val="333333"/>
              </a:buClr>
              <a:buFont typeface="WingDings"/>
              <a:buChar char=""/>
              <a:defRPr/>
            </a:pPr>
            <a:r>
              <a:rPr lang="da-DK" altLang="de-DE" sz="2400" dirty="0">
                <a:solidFill>
                  <a:srgbClr val="333333"/>
                </a:solidFill>
              </a:rPr>
              <a:t>Foretag dig noget, du virkeligt holder af – helst sammen med andre (fx gå i biografen, på café</a:t>
            </a:r>
            <a:r>
              <a:rPr lang="en-US" altLang="de-DE" sz="2400" dirty="0">
                <a:solidFill>
                  <a:srgbClr val="333333"/>
                </a:solidFill>
              </a:rPr>
              <a:t>).</a:t>
            </a:r>
          </a:p>
          <a:p>
            <a:pPr marL="342900" lvl="0" indent="-342900" defTabSz="914400" fontAlgn="base">
              <a:buClr>
                <a:srgbClr val="333333"/>
              </a:buClr>
              <a:buFont typeface="WingDings"/>
              <a:buChar char=""/>
              <a:defRPr/>
            </a:pPr>
            <a:r>
              <a:rPr lang="da-DK" altLang="de-DE" sz="2400" dirty="0">
                <a:solidFill>
                  <a:srgbClr val="333333"/>
                </a:solidFill>
              </a:rPr>
              <a:t>Fysisk træning (mindst 20 minutter) – men uden at overdrive – gerne udholdenhedstræning, fx en lang spadseretur eller </a:t>
            </a:r>
            <a:r>
              <a:rPr lang="da-DK" altLang="de-DE" sz="2400">
                <a:solidFill>
                  <a:srgbClr val="333333"/>
                </a:solidFill>
              </a:rPr>
              <a:t>jogging</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6D69E48D-73A8-4E57-8961-A6A34A30C4D8}" type="slidenum">
              <a:rPr lang="de-DE" altLang="de-DE" smtClean="0"/>
              <a:pPr/>
              <a:t>45</a:t>
            </a:fld>
            <a:endParaRPr lang="de-DE" altLang="de-DE"/>
          </a:p>
        </p:txBody>
      </p:sp>
    </p:spTree>
    <p:extLst>
      <p:ext uri="{BB962C8B-B14F-4D97-AF65-F5344CB8AC3E}">
        <p14:creationId xmlns:p14="http://schemas.microsoft.com/office/powerpoint/2010/main" val="19451341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altLang="de-DE" sz="2400" dirty="0">
                <a:solidFill>
                  <a:srgbClr val="333333"/>
                </a:solidFill>
              </a:rPr>
              <a:t>Prøv at huske situationer, hvor du har følt dig virkeligt godt tilpas – prøv at genkalde dig disse tilfælde med alle dine sanser (synet, følesansen, lugtesansen mv.) – måske ved hjælp af et fotoalbum</a:t>
            </a:r>
            <a:r>
              <a:rPr lang="en-US" altLang="de-DE" sz="2400" dirty="0">
                <a:solidFill>
                  <a:srgbClr val="333333"/>
                </a:solidFill>
              </a:rPr>
              <a:t>.</a:t>
            </a:r>
          </a:p>
          <a:p>
            <a:pPr marL="342900" lvl="0" indent="-342900" defTabSz="914400" fontAlgn="base">
              <a:buClr>
                <a:srgbClr val="333333"/>
              </a:buClr>
              <a:buFont typeface="WingDings"/>
              <a:buChar char=""/>
              <a:defRPr/>
            </a:pPr>
            <a:r>
              <a:rPr lang="da-DK" altLang="de-DE" sz="2400" dirty="0">
                <a:solidFill>
                  <a:srgbClr val="333333"/>
                </a:solidFill>
              </a:rPr>
              <a:t>Foretag dig noget, du virkeligt holder af – helst sammen med andre (fx gå i biografen, på café</a:t>
            </a:r>
            <a:r>
              <a:rPr lang="en-US" altLang="de-DE" sz="2400" dirty="0">
                <a:solidFill>
                  <a:srgbClr val="333333"/>
                </a:solidFill>
              </a:rPr>
              <a:t>).</a:t>
            </a:r>
          </a:p>
          <a:p>
            <a:pPr marL="342900" lvl="0" indent="-342900" defTabSz="914400" fontAlgn="base">
              <a:buClr>
                <a:srgbClr val="333333"/>
              </a:buClr>
              <a:buFont typeface="WingDings"/>
              <a:buChar char=""/>
              <a:defRPr/>
            </a:pPr>
            <a:r>
              <a:rPr lang="da-DK" altLang="de-DE" sz="2400" dirty="0">
                <a:solidFill>
                  <a:srgbClr val="333333"/>
                </a:solidFill>
              </a:rPr>
              <a:t>Fysisk træning (mindst 20 minutter) – men uden at overdrive – gerne udholdenhedstræning, fx en lang spadseretur eller jogging</a:t>
            </a:r>
            <a:r>
              <a:rPr lang="en-US" altLang="de-DE" sz="2400" dirty="0">
                <a:solidFill>
                  <a:srgbClr val="333333"/>
                </a:solidFill>
              </a:rPr>
              <a:t>.</a:t>
            </a:r>
          </a:p>
          <a:p>
            <a:pPr marL="342900" lvl="0" indent="-342900" defTabSz="914400" fontAlgn="base">
              <a:buClr>
                <a:srgbClr val="333333"/>
              </a:buClr>
              <a:buFont typeface="WingDings"/>
              <a:buChar char=""/>
              <a:defRPr/>
            </a:pPr>
            <a:r>
              <a:rPr lang="en-US" altLang="de-DE" sz="2400" dirty="0" err="1">
                <a:solidFill>
                  <a:srgbClr val="333333"/>
                </a:solidFill>
              </a:rPr>
              <a:t>Lyt</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din </a:t>
            </a:r>
            <a:r>
              <a:rPr lang="en-US" altLang="de-DE" sz="2400" dirty="0" err="1">
                <a:solidFill>
                  <a:srgbClr val="333333"/>
                </a:solidFill>
              </a:rPr>
              <a:t>yndlingsmusik</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6D69E48D-73A8-4E57-8961-A6A34A30C4D8}" type="slidenum">
              <a:rPr lang="de-DE" altLang="de-DE" smtClean="0"/>
              <a:pPr/>
              <a:t>46</a:t>
            </a:fld>
            <a:endParaRPr lang="de-DE" altLang="de-DE"/>
          </a:p>
        </p:txBody>
      </p:sp>
    </p:spTree>
    <p:extLst>
      <p:ext uri="{BB962C8B-B14F-4D97-AF65-F5344CB8AC3E}">
        <p14:creationId xmlns:p14="http://schemas.microsoft.com/office/powerpoint/2010/main" val="2081748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Depression er ikke en uundgåelig skæbne</a:t>
            </a:r>
            <a:r>
              <a:rPr lang="en-GB"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7" name="Slide Number Placeholder 6"/>
          <p:cNvSpPr>
            <a:spLocks noGrp="1"/>
          </p:cNvSpPr>
          <p:nvPr>
            <p:ph type="sldNum" sz="quarter" idx="12"/>
          </p:nvPr>
        </p:nvSpPr>
        <p:spPr/>
        <p:txBody>
          <a:bodyPr/>
          <a:lstStyle/>
          <a:p>
            <a:fld id="{6D69E48D-73A8-4E57-8961-A6A34A30C4D8}"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Depression er ikke en uundgåelig skæbne</a:t>
            </a:r>
            <a:r>
              <a:rPr lang="en-GB"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Vær opmærksom på de typiske depressive forstyrrede tankemønstre, vi lige har talt om, og prøv at moderere dem (se </a:t>
            </a:r>
            <a:r>
              <a:rPr lang="da-DK" altLang="de-DE" sz="2400">
                <a:solidFill>
                  <a:srgbClr val="333333"/>
                </a:solidFill>
              </a:rPr>
              <a:t>hæfte</a:t>
            </a:r>
            <a:r>
              <a:rPr lang="en-GB"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7" name="Slide Number Placeholder 6"/>
          <p:cNvSpPr>
            <a:spLocks noGrp="1"/>
          </p:cNvSpPr>
          <p:nvPr>
            <p:ph type="sldNum" sz="quarter" idx="12"/>
          </p:nvPr>
        </p:nvSpPr>
        <p:spPr/>
        <p:txBody>
          <a:bodyPr/>
          <a:lstStyle/>
          <a:p>
            <a:fld id="{6D69E48D-73A8-4E57-8961-A6A34A30C4D8}" type="slidenum">
              <a:rPr lang="de-DE" altLang="de-DE" smtClean="0"/>
              <a:pPr/>
              <a:t>48</a:t>
            </a:fld>
            <a:endParaRPr lang="de-DE" altLang="de-DE"/>
          </a:p>
        </p:txBody>
      </p:sp>
    </p:spTree>
    <p:extLst>
      <p:ext uri="{BB962C8B-B14F-4D97-AF65-F5344CB8AC3E}">
        <p14:creationId xmlns:p14="http://schemas.microsoft.com/office/powerpoint/2010/main" val="31593597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Depression er ikke en uundgåelig skæbne</a:t>
            </a:r>
            <a:r>
              <a:rPr lang="en-GB"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Vær opmærksom på de typiske depressive forstyrrede tankemønstre, vi lige har talt om, og prøv at moderere dem (se hæfte</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da-DK" altLang="de-DE" sz="2400" dirty="0">
                <a:solidFill>
                  <a:srgbClr val="333333"/>
                </a:solidFill>
              </a:rPr>
              <a:t>Brug jævnligt nogle af de netop nævnte tips for at modvirke nedtrykt sindsstemning og lavt </a:t>
            </a:r>
            <a:r>
              <a:rPr lang="da-DK" altLang="de-DE" sz="2400">
                <a:solidFill>
                  <a:srgbClr val="333333"/>
                </a:solidFill>
              </a:rPr>
              <a:t>selvværd</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7" name="Slide Number Placeholder 6"/>
          <p:cNvSpPr>
            <a:spLocks noGrp="1"/>
          </p:cNvSpPr>
          <p:nvPr>
            <p:ph type="sldNum" sz="quarter" idx="12"/>
          </p:nvPr>
        </p:nvSpPr>
        <p:spPr/>
        <p:txBody>
          <a:bodyPr/>
          <a:lstStyle/>
          <a:p>
            <a:fld id="{6D69E48D-73A8-4E57-8961-A6A34A30C4D8}" type="slidenum">
              <a:rPr lang="de-DE" altLang="de-DE" smtClean="0"/>
              <a:pPr/>
              <a:t>49</a:t>
            </a:fld>
            <a:endParaRPr lang="de-DE" altLang="de-DE"/>
          </a:p>
        </p:txBody>
      </p:sp>
    </p:spTree>
    <p:extLst>
      <p:ext uri="{BB962C8B-B14F-4D97-AF65-F5344CB8AC3E}">
        <p14:creationId xmlns:p14="http://schemas.microsoft.com/office/powerpoint/2010/main" val="21800385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Depression er ikke en uundgåelig skæbne</a:t>
            </a:r>
            <a:r>
              <a:rPr lang="en-GB"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Vær opmærksom på de typiske depressive forstyrrede tankemønstre, vi lige har talt om, og prøv at moderere dem (se hæfte</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da-DK" altLang="de-DE" sz="2400" dirty="0">
                <a:solidFill>
                  <a:srgbClr val="333333"/>
                </a:solidFill>
              </a:rPr>
              <a:t>Brug jævnligt nogle af de netop nævnte tips for at modvirke nedtrykt sindsstemning og lavt selvværd</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Oplever</a:t>
            </a:r>
            <a:r>
              <a:rPr lang="en-US" altLang="de-DE" sz="2400" dirty="0">
                <a:solidFill>
                  <a:srgbClr val="333333"/>
                </a:solidFill>
              </a:rPr>
              <a:t> du </a:t>
            </a:r>
            <a:r>
              <a:rPr lang="en-US" altLang="de-DE" sz="2400" dirty="0" err="1">
                <a:solidFill>
                  <a:srgbClr val="333333"/>
                </a:solidFill>
              </a:rPr>
              <a:t>svære</a:t>
            </a:r>
            <a:r>
              <a:rPr lang="en-US" altLang="de-DE" sz="2400" dirty="0">
                <a:solidFill>
                  <a:srgbClr val="333333"/>
                </a:solidFill>
              </a:rPr>
              <a:t> depressive </a:t>
            </a:r>
            <a:r>
              <a:rPr lang="en-US" altLang="de-DE" sz="2400" dirty="0" err="1">
                <a:solidFill>
                  <a:srgbClr val="333333"/>
                </a:solidFill>
              </a:rPr>
              <a:t>symptomer</a:t>
            </a:r>
            <a:r>
              <a:rPr lang="en-US" altLang="de-DE" sz="2400" dirty="0">
                <a:solidFill>
                  <a:srgbClr val="333333"/>
                </a:solidFill>
              </a:rPr>
              <a:t>, </a:t>
            </a:r>
            <a:r>
              <a:rPr lang="en-US" altLang="de-DE" sz="2400" dirty="0" err="1">
                <a:solidFill>
                  <a:srgbClr val="333333"/>
                </a:solidFill>
              </a:rPr>
              <a:t>skal</a:t>
            </a:r>
            <a:r>
              <a:rPr lang="en-US" altLang="de-DE" sz="2400" dirty="0">
                <a:solidFill>
                  <a:srgbClr val="333333"/>
                </a:solidFill>
              </a:rPr>
              <a:t> du </a:t>
            </a:r>
            <a:r>
              <a:rPr lang="en-US" altLang="de-DE" sz="2400" dirty="0" err="1">
                <a:solidFill>
                  <a:srgbClr val="333333"/>
                </a:solidFill>
              </a:rPr>
              <a:t>kontakte</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praktiserende</a:t>
            </a:r>
            <a:r>
              <a:rPr lang="en-US" altLang="de-DE" sz="2400" dirty="0">
                <a:solidFill>
                  <a:srgbClr val="333333"/>
                </a:solidFill>
              </a:rPr>
              <a:t> </a:t>
            </a:r>
            <a:r>
              <a:rPr lang="en-US" altLang="de-DE" sz="2400" dirty="0" err="1">
                <a:solidFill>
                  <a:srgbClr val="333333"/>
                </a:solidFill>
              </a:rPr>
              <a:t>læge</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psykolog</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psykiater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7" name="Slide Number Placeholder 6"/>
          <p:cNvSpPr>
            <a:spLocks noGrp="1"/>
          </p:cNvSpPr>
          <p:nvPr>
            <p:ph type="sldNum" sz="quarter" idx="12"/>
          </p:nvPr>
        </p:nvSpPr>
        <p:spPr/>
        <p:txBody>
          <a:bodyPr/>
          <a:lstStyle/>
          <a:p>
            <a:fld id="{6D69E48D-73A8-4E57-8961-A6A34A30C4D8}" type="slidenum">
              <a:rPr lang="de-DE" altLang="de-DE" smtClean="0"/>
              <a:pPr/>
              <a:t>50</a:t>
            </a:fld>
            <a:endParaRPr lang="de-DE" altLang="de-DE"/>
          </a:p>
        </p:txBody>
      </p:sp>
    </p:spTree>
    <p:extLst>
      <p:ext uri="{BB962C8B-B14F-4D97-AF65-F5344CB8AC3E}">
        <p14:creationId xmlns:p14="http://schemas.microsoft.com/office/powerpoint/2010/main" val="40456467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000" dirty="0">
                <a:solidFill>
                  <a:srgbClr val="333333"/>
                </a:solidFill>
              </a:rPr>
              <a:t>Mange, der lider af en psykose, har lavt selvværd – i særdeleshed efter en psykotisk episode (skamfølelse, frygt for at blive forladt af venner).</a:t>
            </a:r>
          </a:p>
        </p:txBody>
      </p:sp>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7" name="Slide Number Placeholder 6"/>
          <p:cNvSpPr>
            <a:spLocks noGrp="1"/>
          </p:cNvSpPr>
          <p:nvPr>
            <p:ph type="sldNum" sz="quarter" idx="12"/>
          </p:nvPr>
        </p:nvSpPr>
        <p:spPr/>
        <p:txBody>
          <a:bodyPr/>
          <a:lstStyle/>
          <a:p>
            <a:fld id="{6D69E48D-73A8-4E57-8961-A6A34A30C4D8}"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000" dirty="0">
                <a:solidFill>
                  <a:srgbClr val="333333"/>
                </a:solidFill>
              </a:rPr>
              <a:t>Mange, der lider af en psykose, har lavt selvværd – i særdeleshed efter en psykotisk episode (skamfølelse, frygt for at blive forladt af venner).</a:t>
            </a:r>
          </a:p>
          <a:p>
            <a:pPr lvl="0" defTabSz="914400" fontAlgn="base">
              <a:lnSpc>
                <a:spcPct val="100000"/>
              </a:lnSpc>
              <a:spcBef>
                <a:spcPts val="1200"/>
              </a:spcBef>
              <a:defRPr/>
            </a:pPr>
            <a:r>
              <a:rPr lang="da-DK" altLang="de-DE" sz="2000" dirty="0">
                <a:solidFill>
                  <a:srgbClr val="333333"/>
                </a:solidFill>
              </a:rPr>
              <a:t>Under en akut psykose er der mange, der beretter om frygt, men også om andre følelser</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defRPr/>
            </a:pPr>
            <a:r>
              <a:rPr lang="en-AU" altLang="de-DE" sz="2000" err="1">
                <a:solidFill>
                  <a:srgbClr val="004992"/>
                </a:solidFill>
              </a:rPr>
              <a:t>Ophidselse</a:t>
            </a:r>
            <a:r>
              <a:rPr lang="en-AU" altLang="de-DE" sz="2000">
                <a:solidFill>
                  <a:srgbClr val="004992"/>
                </a:solidFill>
              </a:rPr>
              <a:t> (“nu </a:t>
            </a:r>
            <a:r>
              <a:rPr lang="en-AU" altLang="de-DE" sz="2000" dirty="0" err="1">
                <a:solidFill>
                  <a:srgbClr val="004992"/>
                </a:solidFill>
              </a:rPr>
              <a:t>sker</a:t>
            </a:r>
            <a:r>
              <a:rPr lang="en-AU" altLang="de-DE" sz="2000" dirty="0">
                <a:solidFill>
                  <a:srgbClr val="004992"/>
                </a:solidFill>
              </a:rPr>
              <a:t> der </a:t>
            </a:r>
            <a:r>
              <a:rPr lang="en-AU" altLang="de-DE" sz="2000" err="1">
                <a:solidFill>
                  <a:srgbClr val="004992"/>
                </a:solidFill>
              </a:rPr>
              <a:t>endelig</a:t>
            </a:r>
            <a:r>
              <a:rPr lang="en-AU" altLang="de-DE" sz="2000">
                <a:solidFill>
                  <a:srgbClr val="004992"/>
                </a:solidFill>
              </a:rPr>
              <a:t> noget”)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defRPr/>
            </a:pPr>
            <a:r>
              <a:rPr lang="da-DK" altLang="de-DE" sz="2000" dirty="0">
                <a:solidFill>
                  <a:srgbClr val="004992"/>
                </a:solidFill>
              </a:rPr>
              <a:t>En følelse af skæbnebestemthed (at være udvalgt til at udføre en mission, at være betydningsfuld</a:t>
            </a:r>
            <a:r>
              <a:rPr lang="en-AU" altLang="de-DE" sz="20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7" name="Slide Number Placeholder 6"/>
          <p:cNvSpPr>
            <a:spLocks noGrp="1"/>
          </p:cNvSpPr>
          <p:nvPr>
            <p:ph type="sldNum" sz="quarter" idx="12"/>
          </p:nvPr>
        </p:nvSpPr>
        <p:spPr/>
        <p:txBody>
          <a:bodyPr/>
          <a:lstStyle/>
          <a:p>
            <a:fld id="{6D69E48D-73A8-4E57-8961-A6A34A30C4D8}" type="slidenum">
              <a:rPr lang="de-DE" altLang="de-DE" smtClean="0"/>
              <a:pPr/>
              <a:t>52</a:t>
            </a:fld>
            <a:endParaRPr lang="de-DE" altLang="de-DE"/>
          </a:p>
        </p:txBody>
      </p:sp>
    </p:spTree>
    <p:extLst>
      <p:ext uri="{BB962C8B-B14F-4D97-AF65-F5344CB8AC3E}">
        <p14:creationId xmlns:p14="http://schemas.microsoft.com/office/powerpoint/2010/main" val="2851580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000" dirty="0">
                <a:solidFill>
                  <a:srgbClr val="333333"/>
                </a:solidFill>
              </a:rPr>
              <a:t>Mange, der lider af en psykose, har lavt selvværd – i særdeleshed efter en psykotisk episode (skamfølelse, frygt for at blive forladt af venner).</a:t>
            </a:r>
          </a:p>
          <a:p>
            <a:pPr lvl="0" defTabSz="914400" fontAlgn="base">
              <a:lnSpc>
                <a:spcPct val="100000"/>
              </a:lnSpc>
              <a:spcBef>
                <a:spcPts val="1200"/>
              </a:spcBef>
              <a:defRPr/>
            </a:pPr>
            <a:r>
              <a:rPr lang="da-DK" altLang="de-DE" sz="2000" dirty="0">
                <a:solidFill>
                  <a:srgbClr val="333333"/>
                </a:solidFill>
              </a:rPr>
              <a:t>Under en akut psykose er der mange, der beretter om frygt, men også om andre følelser</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defRPr/>
            </a:pPr>
            <a:r>
              <a:rPr lang="en-AU" altLang="de-DE" sz="2000" err="1">
                <a:solidFill>
                  <a:srgbClr val="004992"/>
                </a:solidFill>
              </a:rPr>
              <a:t>Ophidselse</a:t>
            </a:r>
            <a:r>
              <a:rPr lang="en-AU" altLang="de-DE" sz="2000">
                <a:solidFill>
                  <a:srgbClr val="004992"/>
                </a:solidFill>
              </a:rPr>
              <a:t> (“nu </a:t>
            </a:r>
            <a:r>
              <a:rPr lang="en-AU" altLang="de-DE" sz="2000" dirty="0" err="1">
                <a:solidFill>
                  <a:srgbClr val="004992"/>
                </a:solidFill>
              </a:rPr>
              <a:t>sker</a:t>
            </a:r>
            <a:r>
              <a:rPr lang="en-AU" altLang="de-DE" sz="2000" dirty="0">
                <a:solidFill>
                  <a:srgbClr val="004992"/>
                </a:solidFill>
              </a:rPr>
              <a:t> der </a:t>
            </a:r>
            <a:r>
              <a:rPr lang="en-AU" altLang="de-DE" sz="2000" err="1">
                <a:solidFill>
                  <a:srgbClr val="004992"/>
                </a:solidFill>
              </a:rPr>
              <a:t>endelig</a:t>
            </a:r>
            <a:r>
              <a:rPr lang="en-AU" altLang="de-DE" sz="2000">
                <a:solidFill>
                  <a:srgbClr val="004992"/>
                </a:solidFill>
              </a:rPr>
              <a:t> noget”)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defRPr/>
            </a:pPr>
            <a:r>
              <a:rPr lang="da-DK" altLang="de-DE" sz="2000" dirty="0">
                <a:solidFill>
                  <a:srgbClr val="004992"/>
                </a:solidFill>
              </a:rPr>
              <a:t>En følelse af skæbnebestemthed (at være udvalgt til at udføre en mission, at være betydningsfuld</a:t>
            </a:r>
            <a:r>
              <a:rPr lang="en-AU" altLang="de-DE" sz="2000" dirty="0">
                <a:solidFill>
                  <a:srgbClr val="004992"/>
                </a:solidFill>
              </a:rPr>
              <a:t>)</a:t>
            </a:r>
          </a:p>
          <a:p>
            <a:pPr lvl="0" defTabSz="914400" fontAlgn="base">
              <a:lnSpc>
                <a:spcPct val="100000"/>
              </a:lnSpc>
              <a:spcBef>
                <a:spcPts val="1200"/>
              </a:spcBef>
              <a:defRPr/>
            </a:pPr>
            <a:r>
              <a:rPr lang="en-AU" altLang="de-DE" sz="2000" dirty="0" err="1">
                <a:solidFill>
                  <a:srgbClr val="004992"/>
                </a:solidFill>
              </a:rPr>
              <a:t>Eksempel</a:t>
            </a:r>
            <a:r>
              <a:rPr lang="en-AU" altLang="de-DE" sz="2000" dirty="0">
                <a:solidFill>
                  <a:srgbClr val="004992"/>
                </a:solidFill>
              </a:rPr>
              <a:t>:</a:t>
            </a:r>
            <a:r>
              <a:rPr lang="en-AU" altLang="de-DE" sz="2000" dirty="0">
                <a:solidFill>
                  <a:srgbClr val="333333"/>
                </a:solidFill>
              </a:rPr>
              <a:t> </a:t>
            </a:r>
            <a:r>
              <a:rPr lang="da-DK" altLang="de-DE" sz="2000" dirty="0">
                <a:solidFill>
                  <a:srgbClr val="333333"/>
                </a:solidFill>
              </a:rPr>
              <a:t>Bill føler sig forfulgt af PET. På vej til arbejde oplever han tre dage i træk, at den samme mand træder ind i hans kupé</a:t>
            </a:r>
            <a:r>
              <a:rPr lang="en-AU" altLang="de-DE" sz="2000" dirty="0">
                <a:solidFill>
                  <a:srgbClr val="333333"/>
                </a:solidFill>
              </a:rPr>
              <a:t>.</a:t>
            </a:r>
          </a:p>
          <a:p>
            <a:pPr lvl="0" defTabSz="914400" fontAlgn="base">
              <a:lnSpc>
                <a:spcPct val="100000"/>
              </a:lnSpc>
              <a:spcBef>
                <a:spcPts val="1200"/>
              </a:spcBef>
              <a:defRPr/>
            </a:pPr>
            <a:r>
              <a:rPr lang="en-AU" altLang="de-DE" sz="2000" dirty="0" err="1">
                <a:solidFill>
                  <a:srgbClr val="004992"/>
                </a:solidFill>
              </a:rPr>
              <a:t>Følelser</a:t>
            </a:r>
            <a:r>
              <a:rPr lang="en-AU" altLang="de-DE" sz="2000" dirty="0">
                <a:solidFill>
                  <a:srgbClr val="004992"/>
                </a:solidFill>
              </a:rPr>
              <a:t>:</a:t>
            </a:r>
            <a:r>
              <a:rPr lang="en-AU" altLang="de-DE" sz="2000" dirty="0">
                <a:solidFill>
                  <a:srgbClr val="333333"/>
                </a:solidFill>
              </a:rPr>
              <a:t> </a:t>
            </a:r>
            <a:r>
              <a:rPr lang="da-DK" altLang="de-DE" sz="2000" dirty="0">
                <a:solidFill>
                  <a:srgbClr val="333333"/>
                </a:solidFill>
              </a:rPr>
              <a:t>Frygt og trussel. Men samtidig</a:t>
            </a:r>
            <a:r>
              <a:rPr lang="da-DK" altLang="de-DE" sz="2000">
                <a:solidFill>
                  <a:srgbClr val="333333"/>
                </a:solidFill>
              </a:rPr>
              <a:t>: “Hvis </a:t>
            </a:r>
            <a:r>
              <a:rPr lang="da-DK" altLang="de-DE" sz="2000" dirty="0">
                <a:solidFill>
                  <a:srgbClr val="333333"/>
                </a:solidFill>
              </a:rPr>
              <a:t>de gør sådan et stort nummer ud af det, er jeg utvivlsomt af James Bond-karat, og den anden side er ude på at få fat på </a:t>
            </a:r>
            <a:r>
              <a:rPr lang="da-DK" altLang="de-DE" sz="2000">
                <a:solidFill>
                  <a:srgbClr val="333333"/>
                </a:solidFill>
              </a:rPr>
              <a:t>mig</a:t>
            </a:r>
            <a:r>
              <a:rPr lang="en-AU" altLang="de-DE" sz="2000">
                <a:solidFill>
                  <a:srgbClr val="333333"/>
                </a:solidFill>
              </a:rPr>
              <a:t>.</a:t>
            </a:r>
            <a:r>
              <a:rPr lang="en-US" altLang="de-DE" sz="2000">
                <a:solidFill>
                  <a:srgbClr val="333333"/>
                </a:solidFill>
              </a:rPr>
              <a:t>”</a:t>
            </a:r>
            <a:endParaRPr lang="en-AU" altLang="de-DE" sz="2000" dirty="0">
              <a:solidFill>
                <a:srgbClr val="333333"/>
              </a:solidFill>
            </a:endParaRPr>
          </a:p>
          <a:p>
            <a:pPr lvl="0" defTabSz="914400" fontAlgn="base">
              <a:lnSpc>
                <a:spcPct val="100000"/>
              </a:lnSpc>
              <a:spcBef>
                <a:spcPts val="1200"/>
              </a:spcBef>
              <a:defRPr/>
            </a:pPr>
            <a:r>
              <a:rPr lang="en-AU" altLang="de-DE" sz="2000" dirty="0">
                <a:solidFill>
                  <a:srgbClr val="004992"/>
                </a:solidFill>
              </a:rPr>
              <a:t>Men: </a:t>
            </a:r>
            <a:r>
              <a:rPr lang="da-DK" altLang="de-DE" sz="2000" dirty="0">
                <a:solidFill>
                  <a:srgbClr val="333333"/>
                </a:solidFill>
              </a:rPr>
              <a:t>Frygt og trussel. Men samtidig</a:t>
            </a:r>
            <a:r>
              <a:rPr lang="da-DK" altLang="de-DE" sz="2000">
                <a:solidFill>
                  <a:srgbClr val="333333"/>
                </a:solidFill>
              </a:rPr>
              <a:t>: “Hvis </a:t>
            </a:r>
            <a:r>
              <a:rPr lang="da-DK" altLang="de-DE" sz="2000" dirty="0">
                <a:solidFill>
                  <a:srgbClr val="333333"/>
                </a:solidFill>
              </a:rPr>
              <a:t>de gør sådan et stort nummer ud af det, er jeg utvivlsomt af James Bond-karat, og den anden side er ude på at få fat på mig</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7" name="Slide Number Placeholder 6"/>
          <p:cNvSpPr>
            <a:spLocks noGrp="1"/>
          </p:cNvSpPr>
          <p:nvPr>
            <p:ph type="sldNum" sz="quarter" idx="12"/>
          </p:nvPr>
        </p:nvSpPr>
        <p:spPr/>
        <p:txBody>
          <a:bodyPr/>
          <a:lstStyle/>
          <a:p>
            <a:fld id="{6D69E48D-73A8-4E57-8961-A6A34A30C4D8}" type="slidenum">
              <a:rPr lang="de-DE" altLang="de-DE" smtClean="0"/>
              <a:pPr/>
              <a:t>53</a:t>
            </a:fld>
            <a:endParaRPr lang="de-DE" altLang="de-DE"/>
          </a:p>
        </p:txBody>
      </p:sp>
    </p:spTree>
    <p:extLst>
      <p:ext uri="{BB962C8B-B14F-4D97-AF65-F5344CB8AC3E}">
        <p14:creationId xmlns:p14="http://schemas.microsoft.com/office/powerpoint/2010/main" val="22608285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Træningsmodul 8 – Selvværd &amp; sindsstemning</a:t>
            </a:r>
          </a:p>
        </p:txBody>
      </p:sp>
      <p:sp>
        <p:nvSpPr>
          <p:cNvPr id="8" name="Slide Number Placeholder 7"/>
          <p:cNvSpPr>
            <a:spLocks noGrp="1"/>
          </p:cNvSpPr>
          <p:nvPr>
            <p:ph type="sldNum" sz="quarter" idx="12"/>
          </p:nvPr>
        </p:nvSpPr>
        <p:spPr/>
        <p:txBody>
          <a:bodyPr/>
          <a:lstStyle/>
          <a:p>
            <a:fld id="{6D69E48D-73A8-4E57-8961-A6A34A30C4D8}" type="slidenum">
              <a:rPr lang="de-DE" altLang="de-DE" smtClean="0"/>
              <a:pPr/>
              <a:t>54</a:t>
            </a:fld>
            <a:endParaRPr lang="de-DE" altLang="de-DE"/>
          </a:p>
        </p:txBody>
      </p:sp>
    </p:spTree>
    <p:extLst>
      <p:ext uri="{BB962C8B-B14F-4D97-AF65-F5344CB8AC3E}">
        <p14:creationId xmlns:p14="http://schemas.microsoft.com/office/powerpoint/2010/main" val="19956999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118940178"/>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lonesome:cycler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It rained for weeks</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Dark clouds/dunkle Wolken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Littledan77</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Dispair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/Ich bin halt so geboren....</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http://viciarg.deviantart.com/</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bare</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PP (only for use in MCT/ausschließlich für die Verwendung im MKT)</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Psychosis &amp; Depression/Psychose &amp; Depression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C♥rm3n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yourewonderingandthinking</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Brooding/Grübeln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Lady-bug</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Kaleidoscope Mosaic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Mosaik</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Bold&amp;Blond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Ride 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Tunnel/Tunnel</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Felipe Morin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The Prison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Person in the eye/Person im Auge</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Oldmaison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Big thumbs Up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Thumbs up/Daumen hoch</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Oldmaison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mn-lt"/>
                          <a:ea typeface="+mn-ea"/>
                          <a:cs typeface="+mn-cs"/>
                        </a:rPr>
                        <a:t>Complaints thumbs down-784494</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de-DE"/>
              <a:t>Træningsmodul 8 – Selvværd &amp; sindsstemning</a:t>
            </a:r>
          </a:p>
        </p:txBody>
      </p:sp>
      <p:sp>
        <p:nvSpPr>
          <p:cNvPr id="7" name="Slide Number Placeholder 6"/>
          <p:cNvSpPr>
            <a:spLocks noGrp="1"/>
          </p:cNvSpPr>
          <p:nvPr>
            <p:ph type="sldNum" sz="quarter" idx="12"/>
          </p:nvPr>
        </p:nvSpPr>
        <p:spPr/>
        <p:txBody>
          <a:bodyPr/>
          <a:lstStyle/>
          <a:p>
            <a:fld id="{FF59D73D-BCEA-4405-840A-DFB36A083E0A}" type="slidenum">
              <a:rPr lang="de-DE" altLang="de-DE" smtClean="0"/>
              <a:pPr/>
              <a:t>55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283152301"/>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LunaDiRimmel</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Panic room.</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Panic/Panik</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Tarnishedrose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 Coulrophobia VII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Fear of clowns/Angst vor Clown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exfordy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Park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Elephant/Elefant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furryscaly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Fierce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Leopard behind fence/ Leopard hinter Zaun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Oldmaison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Barbie@2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Barbie/Barbie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c.a.muller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Jumping/Springen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GreyArea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Smiley Face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5" name="Footer Placeholder 4"/>
          <p:cNvSpPr>
            <a:spLocks noGrp="1"/>
          </p:cNvSpPr>
          <p:nvPr>
            <p:ph type="ftr" sz="quarter" idx="11"/>
          </p:nvPr>
        </p:nvSpPr>
        <p:spPr/>
        <p:txBody>
          <a:bodyPr/>
          <a:lstStyle/>
          <a:p>
            <a:pPr>
              <a:defRPr/>
            </a:pPr>
            <a:r>
              <a:rPr lang="de-DE"/>
              <a:t>Træningsmodul 8 – Selvværd &amp; sindsstemning</a:t>
            </a:r>
          </a:p>
        </p:txBody>
      </p:sp>
      <p:sp>
        <p:nvSpPr>
          <p:cNvPr id="7" name="Slide Number Placeholder 6"/>
          <p:cNvSpPr>
            <a:spLocks noGrp="1"/>
          </p:cNvSpPr>
          <p:nvPr>
            <p:ph type="sldNum" sz="quarter" idx="12"/>
          </p:nvPr>
        </p:nvSpPr>
        <p:spPr/>
        <p:txBody>
          <a:bodyPr/>
          <a:lstStyle/>
          <a:p>
            <a:fld id="{FF59D73D-BCEA-4405-840A-DFB36A083E0A}" type="slidenum">
              <a:rPr lang="de-DE" altLang="de-DE" smtClean="0"/>
              <a:pPr/>
              <a:t>56</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4793</Words>
  <Application>Microsoft Office PowerPoint</Application>
  <PresentationFormat>Benutzerdefiniert</PresentationFormat>
  <Paragraphs>585</Paragraphs>
  <Slides>56</Slides>
  <Notes>56</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56</vt:i4>
      </vt:variant>
    </vt:vector>
  </HeadingPairs>
  <TitlesOfParts>
    <vt:vector size="64" baseType="lpstr">
      <vt:lpstr>Arial</vt:lpstr>
      <vt:lpstr>Calibri Light</vt:lpstr>
      <vt:lpstr>Symbol</vt:lpstr>
      <vt:lpstr>Times New Roman</vt:lpstr>
      <vt:lpstr>Wingdings</vt:lpstr>
      <vt:lpstr>Wingdings</vt:lpstr>
      <vt:lpstr>UKE_PPT-Vorlage_16zu9</vt:lpstr>
      <vt:lpstr>1_UKE_PPT-Vorlage_16zu9</vt:lpstr>
      <vt:lpstr>MCT 8 A – Selvværd &amp; sindsstemning</vt:lpstr>
      <vt:lpstr>Symptomer på depression?</vt:lpstr>
      <vt:lpstr>Symptomer på depression?</vt:lpstr>
      <vt:lpstr>Født sådan... Eller blevet sådan?</vt:lpstr>
      <vt:lpstr>Født sådan... Eller blevet sådan?</vt:lpstr>
      <vt:lpstr>Født sådan... Eller blevet sådan?</vt:lpstr>
      <vt:lpstr>Født sådan... Eller blevet sådan?</vt:lpstr>
      <vt:lpstr>Hvorfor gør vi det?</vt:lpstr>
      <vt:lpstr>Psykose &amp; Depression En psykoses indvirkning på selvværdet</vt:lpstr>
      <vt:lpstr>Psykose &amp; Depression En psykoses indvirkning på selvværdet</vt:lpstr>
      <vt:lpstr>Psykose &amp; Depression En psykoses indvirkning på selvværdet</vt:lpstr>
      <vt:lpstr>Psykose &amp; Depression En psykoses indvirkning på selvværdet</vt:lpstr>
      <vt:lpstr>PowerPoint-Präsentation</vt:lpstr>
      <vt:lpstr>1. Overgeneralisering Hvad ville være en mere realistisk og nyttig vurdering?</vt:lpstr>
      <vt:lpstr>1. Overgeneralisering Hvad ville være en mere realistisk og nyttig vurdering?</vt:lpstr>
      <vt:lpstr>1. Overgeneralisering Hvad ville være en mere realistisk og nyttig vurdering?</vt:lpstr>
      <vt:lpstr>I stedet: Drag ikke paralleller mellem en enkelt negativ hændelse og alle!</vt:lpstr>
      <vt:lpstr>2. Selektiv forståelse Hvad ville være en mere realistisk og nyttig vurdering?</vt:lpstr>
      <vt:lpstr>2. Selektiv forståelse Hvad ville være en mere realistisk og nyttig vurdering?</vt:lpstr>
      <vt:lpstr>2. Selektiv forståelse Hvad ville være en mere realistisk og nyttig vurdering?</vt:lpstr>
      <vt:lpstr>2. Selektiv forståelse Hvad ville være en mere realistisk og nyttig vurdering?</vt:lpstr>
      <vt:lpstr>3. Når vi anvender vores egne normer som endegyldig målestok</vt:lpstr>
      <vt:lpstr>4. Fornægtelse af positiv feedback, men ukritisk accept af negativ feedback! Hvad ville være en mere realistisk og nyttig vurdering?</vt:lpstr>
      <vt:lpstr>4. Fornægtelse af positiv feedback, men ukritisk accept af negativ feedback! Hvad ville være en mere realistisk og nyttig vurdering?</vt:lpstr>
      <vt:lpstr>4. Fornægtelse af positiv feedback, men ukritisk accept af negativ feedback! Hvad ville være en mere realistisk og nyttig vurdering?</vt:lpstr>
      <vt:lpstr>5. “Alt-eller-intet tankegang”/ Katastrofetænkning Hvad ville være en mere realistisk og nyttig vurdering?</vt:lpstr>
      <vt:lpstr>5. “Alt-eller-intet tankegang”/ Katastrofetænkning Hvad ville være en mere realistisk og nyttig vurdering?</vt:lpstr>
      <vt:lpstr>6. Undertrykkelse af negative tanker Hvad ville være en mere realistisk og nyttig vurdering?</vt:lpstr>
      <vt:lpstr>6. Undertrykkelse af negative tanker Hvad ville være en mere realistisk og nyttig vurdering?</vt:lpstr>
      <vt:lpstr>6. Undertrykkelse af negative tanker Øvelse</vt:lpstr>
      <vt:lpstr>6. Undertrykkelse af negative tanker Virker det? Nej!</vt:lpstr>
      <vt:lpstr>I stedet:</vt:lpstr>
      <vt:lpstr>7. Når vores tankegang løber af sporet</vt:lpstr>
      <vt:lpstr>7. Når vores tankegang løber af sporet</vt:lpstr>
      <vt:lpstr>Valgfrit: Videoklip</vt:lpstr>
      <vt:lpstr>Kend dine styrker</vt:lpstr>
      <vt:lpstr>Kend dine styrker</vt:lpstr>
      <vt:lpstr>Kend dine styrker</vt:lpstr>
      <vt:lpstr>Kend dine styrker</vt:lpstr>
      <vt:lpstr>Tips til at lette nedtrykt sindsstemning og styrke lavt selvværd</vt:lpstr>
      <vt:lpstr>Tips til at lette nedtrykt sindsstemning og styrke lavt selvværd</vt:lpstr>
      <vt:lpstr>Tips til at lette nedtrykt sindsstemning og styrke lavt selvværd</vt:lpstr>
      <vt:lpstr>Tips til at lette nedtrykt sindsstemning og styrke lavt selvværd</vt:lpstr>
      <vt:lpstr>Tips til at lette nedtrykt sindsstemning og styrke lavt selvværd</vt:lpstr>
      <vt:lpstr>Tips til at lette nedtrykt sindsstemning og styrke lavt selvværd</vt:lpstr>
      <vt:lpstr>Tips til at lette nedtrykt sindsstemning og styrke lavt selvværd</vt:lpstr>
      <vt:lpstr>Overfør til hverdagen</vt:lpstr>
      <vt:lpstr>Overfør til hverdagen</vt:lpstr>
      <vt:lpstr>Overfør til hverdagen</vt:lpstr>
      <vt:lpstr>Overfør til hverdagen</vt:lpstr>
      <vt:lpstr>Hvad har det med psykoser at gøre?</vt:lpstr>
      <vt:lpstr>Hvad har det med psykoser at gøre?</vt:lpstr>
      <vt:lpstr>Hvad har det med psykoser at gøre?</vt:lpstr>
      <vt:lpstr>Tak for din opmærksomhed!</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266</cp:revision>
  <dcterms:created xsi:type="dcterms:W3CDTF">2004-06-30T16:15:23Z</dcterms:created>
  <dcterms:modified xsi:type="dcterms:W3CDTF">2022-02-04T09:13:18Z</dcterms:modified>
</cp:coreProperties>
</file>