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 id="2147483713" r:id="rId2"/>
  </p:sldMasterIdLst>
  <p:notesMasterIdLst>
    <p:notesMasterId r:id="rId72"/>
  </p:notesMasterIdLst>
  <p:handoutMasterIdLst>
    <p:handoutMasterId r:id="rId73"/>
  </p:handoutMasterIdLst>
  <p:sldIdLst>
    <p:sldId id="666" r:id="rId3"/>
    <p:sldId id="630" r:id="rId4"/>
    <p:sldId id="653" r:id="rId5"/>
    <p:sldId id="652" r:id="rId6"/>
    <p:sldId id="651" r:id="rId7"/>
    <p:sldId id="634" r:id="rId8"/>
    <p:sldId id="654" r:id="rId9"/>
    <p:sldId id="635" r:id="rId10"/>
    <p:sldId id="657" r:id="rId11"/>
    <p:sldId id="656" r:id="rId12"/>
    <p:sldId id="655" r:id="rId13"/>
    <p:sldId id="301" r:id="rId14"/>
    <p:sldId id="562" r:id="rId15"/>
    <p:sldId id="566" r:id="rId16"/>
    <p:sldId id="567" r:id="rId17"/>
    <p:sldId id="638" r:id="rId18"/>
    <p:sldId id="660" r:id="rId19"/>
    <p:sldId id="659" r:id="rId20"/>
    <p:sldId id="658" r:id="rId21"/>
    <p:sldId id="586" r:id="rId22"/>
    <p:sldId id="587" r:id="rId23"/>
    <p:sldId id="588" r:id="rId24"/>
    <p:sldId id="589" r:id="rId25"/>
    <p:sldId id="590" r:id="rId26"/>
    <p:sldId id="591" r:id="rId27"/>
    <p:sldId id="592" r:id="rId28"/>
    <p:sldId id="593" r:id="rId29"/>
    <p:sldId id="641" r:id="rId30"/>
    <p:sldId id="595" r:id="rId31"/>
    <p:sldId id="596" r:id="rId32"/>
    <p:sldId id="597" r:id="rId33"/>
    <p:sldId id="598" r:id="rId34"/>
    <p:sldId id="599" r:id="rId35"/>
    <p:sldId id="600" r:id="rId36"/>
    <p:sldId id="601" r:id="rId37"/>
    <p:sldId id="602" r:id="rId38"/>
    <p:sldId id="603" r:id="rId39"/>
    <p:sldId id="604" r:id="rId40"/>
    <p:sldId id="605" r:id="rId41"/>
    <p:sldId id="606" r:id="rId42"/>
    <p:sldId id="661" r:id="rId43"/>
    <p:sldId id="607" r:id="rId44"/>
    <p:sldId id="608" r:id="rId45"/>
    <p:sldId id="609" r:id="rId46"/>
    <p:sldId id="627" r:id="rId47"/>
    <p:sldId id="611" r:id="rId48"/>
    <p:sldId id="612" r:id="rId49"/>
    <p:sldId id="613" r:id="rId50"/>
    <p:sldId id="628" r:id="rId51"/>
    <p:sldId id="615" r:id="rId52"/>
    <p:sldId id="616" r:id="rId53"/>
    <p:sldId id="617" r:id="rId54"/>
    <p:sldId id="618" r:id="rId55"/>
    <p:sldId id="619" r:id="rId56"/>
    <p:sldId id="620" r:id="rId57"/>
    <p:sldId id="621" r:id="rId58"/>
    <p:sldId id="622" r:id="rId59"/>
    <p:sldId id="623" r:id="rId60"/>
    <p:sldId id="624" r:id="rId61"/>
    <p:sldId id="625" r:id="rId62"/>
    <p:sldId id="629" r:id="rId63"/>
    <p:sldId id="642" r:id="rId64"/>
    <p:sldId id="663" r:id="rId65"/>
    <p:sldId id="662" r:id="rId66"/>
    <p:sldId id="645" r:id="rId67"/>
    <p:sldId id="665" r:id="rId68"/>
    <p:sldId id="664" r:id="rId69"/>
    <p:sldId id="650" r:id="rId70"/>
    <p:sldId id="568" r:id="rId71"/>
  </p:sldIdLst>
  <p:sldSz cx="12195175" cy="6858000"/>
  <p:notesSz cx="7099300" cy="10234613"/>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5pPr>
    <a:lvl6pPr marL="2286000" algn="l" defTabSz="914400" rtl="0" eaLnBrk="1" latinLnBrk="0" hangingPunct="1">
      <a:defRPr sz="1600" b="1" kern="1200">
        <a:solidFill>
          <a:schemeClr val="tx1"/>
        </a:solidFill>
        <a:latin typeface="Arial" panose="020B0604020202020204" pitchFamily="34" charset="0"/>
        <a:ea typeface="+mn-ea"/>
        <a:cs typeface="+mn-cs"/>
      </a:defRPr>
    </a:lvl6pPr>
    <a:lvl7pPr marL="2743200" algn="l" defTabSz="914400" rtl="0" eaLnBrk="1" latinLnBrk="0" hangingPunct="1">
      <a:defRPr sz="1600" b="1" kern="1200">
        <a:solidFill>
          <a:schemeClr val="tx1"/>
        </a:solidFill>
        <a:latin typeface="Arial" panose="020B0604020202020204" pitchFamily="34" charset="0"/>
        <a:ea typeface="+mn-ea"/>
        <a:cs typeface="+mn-cs"/>
      </a:defRPr>
    </a:lvl7pPr>
    <a:lvl8pPr marL="3200400" algn="l" defTabSz="914400" rtl="0" eaLnBrk="1" latinLnBrk="0" hangingPunct="1">
      <a:defRPr sz="1600" b="1" kern="1200">
        <a:solidFill>
          <a:schemeClr val="tx1"/>
        </a:solidFill>
        <a:latin typeface="Arial" panose="020B0604020202020204" pitchFamily="34" charset="0"/>
        <a:ea typeface="+mn-ea"/>
        <a:cs typeface="+mn-cs"/>
      </a:defRPr>
    </a:lvl8pPr>
    <a:lvl9pPr marL="3657600" algn="l" defTabSz="914400" rtl="0" eaLnBrk="1" latinLnBrk="0" hangingPunct="1">
      <a:defRPr sz="16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6699"/>
    <a:srgbClr val="006699"/>
    <a:srgbClr val="A98EFE"/>
    <a:srgbClr val="FF0066"/>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45" autoAdjust="0"/>
    <p:restoredTop sz="96336" autoAdjust="0"/>
  </p:normalViewPr>
  <p:slideViewPr>
    <p:cSldViewPr>
      <p:cViewPr varScale="1">
        <p:scale>
          <a:sx n="67" d="100"/>
          <a:sy n="67" d="100"/>
        </p:scale>
        <p:origin x="868" y="44"/>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03A7B585-47F3-44A1-A135-F1E3ED34F819}" type="slidenum">
              <a:rPr lang="en-GB" altLang="de-DE"/>
              <a:pPr>
                <a:defRPr/>
              </a:pPr>
              <a:t>‹Nr.›</a:t>
            </a:fld>
            <a:endParaRPr lang="en-GB" altLang="de-DE"/>
          </a:p>
        </p:txBody>
      </p:sp>
    </p:spTree>
    <p:extLst>
      <p:ext uri="{BB962C8B-B14F-4D97-AF65-F5344CB8AC3E}">
        <p14:creationId xmlns:p14="http://schemas.microsoft.com/office/powerpoint/2010/main" val="35025164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D7C1B45C-732C-4422-810B-D6FDA517A9E0}" type="slidenum">
              <a:rPr lang="en-US" altLang="de-DE"/>
              <a:pPr>
                <a:defRPr/>
              </a:pPr>
              <a:t>‹Nr.›</a:t>
            </a:fld>
            <a:endParaRPr lang="en-US" altLang="de-DE"/>
          </a:p>
        </p:txBody>
      </p:sp>
    </p:spTree>
    <p:extLst>
      <p:ext uri="{BB962C8B-B14F-4D97-AF65-F5344CB8AC3E}">
        <p14:creationId xmlns:p14="http://schemas.microsoft.com/office/powerpoint/2010/main" val="14685118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1D6ED9-9F22-4387-B4C9-2026BC770330}" type="slidenum">
              <a:rPr lang="en-US" altLang="de-DE" sz="1300"/>
              <a:pPr>
                <a:spcBef>
                  <a:spcPct val="0"/>
                </a:spcBef>
              </a:pPr>
              <a:t>2</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6526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1D6ED9-9F22-4387-B4C9-2026BC770330}" type="slidenum">
              <a:rPr lang="en-US" altLang="de-DE" sz="1300"/>
              <a:pPr>
                <a:spcBef>
                  <a:spcPct val="0"/>
                </a:spcBef>
              </a:pPr>
              <a:t>3</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6526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1D6ED9-9F22-4387-B4C9-2026BC770330}" type="slidenum">
              <a:rPr lang="en-US" altLang="de-DE" sz="1300"/>
              <a:pPr>
                <a:spcBef>
                  <a:spcPct val="0"/>
                </a:spcBef>
              </a:pPr>
              <a:t>4</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6526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1D6ED9-9F22-4387-B4C9-2026BC770330}"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6526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7C1B45C-732C-4422-810B-D6FDA517A9E0}" type="slidenum">
              <a:rPr lang="en-US" altLang="de-DE" smtClean="0"/>
              <a:pPr>
                <a:defRPr/>
              </a:pPr>
              <a:t>6</a:t>
            </a:fld>
            <a:endParaRPr lang="en-US" altLang="de-DE"/>
          </a:p>
        </p:txBody>
      </p:sp>
    </p:spTree>
    <p:extLst>
      <p:ext uri="{BB962C8B-B14F-4D97-AF65-F5344CB8AC3E}">
        <p14:creationId xmlns:p14="http://schemas.microsoft.com/office/powerpoint/2010/main" val="2323705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7C1B45C-732C-4422-810B-D6FDA517A9E0}" type="slidenum">
              <a:rPr lang="en-US" altLang="de-DE" smtClean="0"/>
              <a:pPr>
                <a:defRPr/>
              </a:pPr>
              <a:t>7</a:t>
            </a:fld>
            <a:endParaRPr lang="en-US" altLang="de-DE"/>
          </a:p>
        </p:txBody>
      </p:sp>
    </p:spTree>
    <p:extLst>
      <p:ext uri="{BB962C8B-B14F-4D97-AF65-F5344CB8AC3E}">
        <p14:creationId xmlns:p14="http://schemas.microsoft.com/office/powerpoint/2010/main" val="3092217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77F396-860E-4F5B-A44E-219F40E4C617}" type="slidenum">
              <a:rPr lang="en-US" altLang="de-DE" sz="130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8141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77F396-860E-4F5B-A44E-219F40E4C617}" type="slidenum">
              <a:rPr lang="en-US" altLang="de-DE" sz="130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8141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77F396-860E-4F5B-A44E-219F40E4C617}" type="slidenum">
              <a:rPr lang="en-US" altLang="de-DE" sz="130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8141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77F396-860E-4F5B-A44E-219F40E4C617}" type="slidenum">
              <a:rPr lang="en-US" altLang="de-DE" sz="130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8141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DE8FD8-FA21-4742-A181-F82811755A10}" type="slidenum">
              <a:rPr lang="en-US" altLang="de-DE" sz="130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280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A8D72E-094A-4485-BF51-DDA00FB61656}" type="slidenum">
              <a:rPr lang="en-US" altLang="de-DE" sz="130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4699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025C94-2692-44E9-A7EF-42D98288EDBF}" type="slidenum">
              <a:rPr lang="en-US" altLang="de-DE" sz="130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911294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1FF50C-031F-4ED8-BD06-D38825044256}" type="slidenum">
              <a:rPr lang="en-US" altLang="de-DE" sz="130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451822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69852A-2288-45E7-9DBE-768EBFED2EA1}" type="slidenum">
              <a:rPr lang="en-US" altLang="de-DE" sz="130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149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69852A-2288-45E7-9DBE-768EBFED2EA1}" type="slidenum">
              <a:rPr lang="en-US" altLang="de-DE" sz="130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149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69852A-2288-45E7-9DBE-768EBFED2EA1}"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149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69852A-2288-45E7-9DBE-768EBFED2EA1}" type="slidenum">
              <a:rPr lang="en-US" altLang="de-DE" sz="130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149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3E7E4B-D145-451E-96C0-41D4DB469458}" type="slidenum">
              <a:rPr lang="en-US" altLang="de-DE" sz="1300">
                <a:solidFill>
                  <a:srgbClr val="000000"/>
                </a:solidFill>
                <a:ea typeface="ＭＳ Ｐゴシック" panose="020B0600070205080204" pitchFamily="34" charset="-128"/>
              </a:rPr>
              <a:pPr>
                <a:spcBef>
                  <a:spcPct val="0"/>
                </a:spcBef>
              </a:pPr>
              <a:t>20</a:t>
            </a:fld>
            <a:endParaRPr lang="en-US" altLang="de-DE" sz="1300">
              <a:solidFill>
                <a:srgbClr val="000000"/>
              </a:solidFill>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9781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21FEBC-B6AD-420F-B367-2EC416DF5259}" type="slidenum">
              <a:rPr lang="en-US" altLang="de-DE" sz="1300">
                <a:solidFill>
                  <a:srgbClr val="000000"/>
                </a:solidFill>
                <a:ea typeface="ＭＳ Ｐゴシック" panose="020B0600070205080204" pitchFamily="34" charset="-128"/>
              </a:rPr>
              <a:pPr>
                <a:spcBef>
                  <a:spcPct val="0"/>
                </a:spcBef>
              </a:pPr>
              <a:t>21</a:t>
            </a:fld>
            <a:endParaRPr lang="en-US" altLang="de-DE" sz="1300">
              <a:solidFill>
                <a:srgbClr val="000000"/>
              </a:solidFill>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0966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93B43B-D060-439C-8FAB-78E58A5C77F2}" type="slidenum">
              <a:rPr lang="en-US" altLang="de-DE" sz="1300">
                <a:solidFill>
                  <a:srgbClr val="000000"/>
                </a:solidFill>
                <a:ea typeface="ＭＳ Ｐゴシック" panose="020B0600070205080204" pitchFamily="34" charset="-128"/>
              </a:rPr>
              <a:pPr>
                <a:spcBef>
                  <a:spcPct val="0"/>
                </a:spcBef>
              </a:pPr>
              <a:t>22</a:t>
            </a:fld>
            <a:endParaRPr lang="en-US" altLang="de-DE" sz="1300">
              <a:solidFill>
                <a:srgbClr val="000000"/>
              </a:solidFill>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02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161E10-E722-4C43-8557-35885D06D9B9}" type="slidenum">
              <a:rPr lang="en-US" altLang="de-DE" sz="1300">
                <a:solidFill>
                  <a:srgbClr val="000000"/>
                </a:solidFill>
                <a:ea typeface="ＭＳ Ｐゴシック" panose="020B0600070205080204" pitchFamily="34" charset="-128"/>
              </a:rPr>
              <a:pPr>
                <a:spcBef>
                  <a:spcPct val="0"/>
                </a:spcBef>
              </a:pPr>
              <a:t>23</a:t>
            </a:fld>
            <a:endParaRPr lang="en-US" altLang="de-DE" sz="1300">
              <a:solidFill>
                <a:srgbClr val="000000"/>
              </a:solidFill>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3301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B780A1-61ED-4745-A2E5-DE591811612A}" type="slidenum">
              <a:rPr lang="en-US" altLang="de-DE" sz="1300">
                <a:solidFill>
                  <a:srgbClr val="000000"/>
                </a:solidFill>
                <a:ea typeface="ＭＳ Ｐゴシック" panose="020B0600070205080204" pitchFamily="34" charset="-128"/>
              </a:rPr>
              <a:pPr>
                <a:spcBef>
                  <a:spcPct val="0"/>
                </a:spcBef>
              </a:pPr>
              <a:t>24</a:t>
            </a:fld>
            <a:endParaRPr lang="en-US" altLang="de-DE" sz="1300">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4946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2FAC69-6277-4992-BAB7-F1B723CA4BB3}" type="slidenum">
              <a:rPr lang="en-US" altLang="de-DE" sz="1300">
                <a:solidFill>
                  <a:srgbClr val="000000"/>
                </a:solidFill>
                <a:ea typeface="ＭＳ Ｐゴシック" panose="020B0600070205080204" pitchFamily="34" charset="-128"/>
              </a:rPr>
              <a:pPr>
                <a:spcBef>
                  <a:spcPct val="0"/>
                </a:spcBef>
              </a:pPr>
              <a:t>25</a:t>
            </a:fld>
            <a:endParaRPr lang="en-US" altLang="de-DE" sz="1300">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4317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69B4D8-23C5-4678-AE24-088C7CD2BB58}" type="slidenum">
              <a:rPr lang="en-US" altLang="de-DE" sz="1300">
                <a:solidFill>
                  <a:srgbClr val="000000"/>
                </a:solidFill>
                <a:ea typeface="ＭＳ Ｐゴシック" panose="020B0600070205080204" pitchFamily="34" charset="-128"/>
              </a:rPr>
              <a:pPr>
                <a:spcBef>
                  <a:spcPct val="0"/>
                </a:spcBef>
              </a:pPr>
              <a:t>26</a:t>
            </a:fld>
            <a:endParaRPr lang="en-US" altLang="de-DE" sz="1300">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4947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386C55-AC87-4D30-9081-72B6A303E759}" type="slidenum">
              <a:rPr lang="en-US" altLang="de-DE" sz="1300">
                <a:solidFill>
                  <a:srgbClr val="000000"/>
                </a:solidFill>
                <a:ea typeface="ＭＳ Ｐゴシック" panose="020B0600070205080204" pitchFamily="34" charset="-128"/>
              </a:rPr>
              <a:pPr>
                <a:spcBef>
                  <a:spcPct val="0"/>
                </a:spcBef>
              </a:pPr>
              <a:t>27</a:t>
            </a:fld>
            <a:endParaRPr lang="en-US" altLang="de-DE" sz="1300">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5571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991C8B-D1ED-4799-844E-E4D10193E0F5}" type="slidenum">
              <a:rPr lang="en-US" altLang="de-DE" sz="1300">
                <a:solidFill>
                  <a:srgbClr val="000000"/>
                </a:solidFill>
                <a:ea typeface="ＭＳ Ｐゴシック" panose="020B0600070205080204" pitchFamily="34" charset="-128"/>
              </a:rPr>
              <a:pPr>
                <a:spcBef>
                  <a:spcPct val="0"/>
                </a:spcBef>
              </a:pPr>
              <a:t>28</a:t>
            </a:fld>
            <a:endParaRPr lang="en-US" altLang="de-DE" sz="1300">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59828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BA88C-82EA-401D-A5C7-E1F15B80EDE8}" type="slidenum">
              <a:rPr lang="en-US" altLang="de-DE" sz="1300">
                <a:solidFill>
                  <a:srgbClr val="000000"/>
                </a:solidFill>
                <a:ea typeface="ＭＳ Ｐゴシック" panose="020B0600070205080204" pitchFamily="34" charset="-128"/>
              </a:rPr>
              <a:pPr>
                <a:spcBef>
                  <a:spcPct val="0"/>
                </a:spcBef>
              </a:pPr>
              <a:t>29</a:t>
            </a:fld>
            <a:endParaRPr lang="en-US" altLang="de-DE" sz="1300">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0521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C6477C-E2E9-429F-8D24-CCA47BD9B95B}" type="slidenum">
              <a:rPr lang="en-US" altLang="de-DE" sz="1300">
                <a:solidFill>
                  <a:srgbClr val="000000"/>
                </a:solidFill>
                <a:ea typeface="ＭＳ Ｐゴシック" panose="020B0600070205080204" pitchFamily="34" charset="-128"/>
              </a:rPr>
              <a:pPr>
                <a:spcBef>
                  <a:spcPct val="0"/>
                </a:spcBef>
              </a:pPr>
              <a:t>30</a:t>
            </a:fld>
            <a:endParaRPr lang="en-US" altLang="de-DE" sz="1300">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523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BFEFAF-BA98-4B6D-9F0C-FE82FC538797}" type="slidenum">
              <a:rPr lang="en-US" altLang="de-DE" sz="1300">
                <a:solidFill>
                  <a:srgbClr val="000000"/>
                </a:solidFill>
                <a:ea typeface="ＭＳ Ｐゴシック" panose="020B0600070205080204" pitchFamily="34" charset="-128"/>
              </a:rPr>
              <a:pPr>
                <a:spcBef>
                  <a:spcPct val="0"/>
                </a:spcBef>
              </a:pPr>
              <a:t>31</a:t>
            </a:fld>
            <a:endParaRPr lang="en-US" altLang="de-DE" sz="1300">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16785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56E9EC-9CA4-4129-AA27-155987C4D1BF}" type="slidenum">
              <a:rPr lang="en-US" altLang="de-DE" sz="1300">
                <a:solidFill>
                  <a:srgbClr val="000000"/>
                </a:solidFill>
                <a:ea typeface="ＭＳ Ｐゴシック" panose="020B0600070205080204" pitchFamily="34" charset="-128"/>
              </a:rPr>
              <a:pPr>
                <a:spcBef>
                  <a:spcPct val="0"/>
                </a:spcBef>
              </a:pPr>
              <a:t>32</a:t>
            </a:fld>
            <a:endParaRPr lang="en-US" altLang="de-DE" sz="1300">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31036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317F8-8D6E-415B-9E58-54457033472C}" type="slidenum">
              <a:rPr lang="en-US" altLang="de-DE" sz="1300">
                <a:solidFill>
                  <a:srgbClr val="000000"/>
                </a:solidFill>
                <a:ea typeface="ＭＳ Ｐゴシック" panose="020B0600070205080204" pitchFamily="34" charset="-128"/>
              </a:rPr>
              <a:pPr>
                <a:spcBef>
                  <a:spcPct val="0"/>
                </a:spcBef>
              </a:pPr>
              <a:t>33</a:t>
            </a:fld>
            <a:endParaRPr lang="en-US" altLang="de-DE" sz="1300">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94852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E501F0-5B77-4854-92AF-B4F8E3872485}" type="slidenum">
              <a:rPr lang="en-US" altLang="de-DE" sz="1300">
                <a:solidFill>
                  <a:srgbClr val="000000"/>
                </a:solidFill>
                <a:ea typeface="ＭＳ Ｐゴシック" panose="020B0600070205080204" pitchFamily="34" charset="-128"/>
              </a:rPr>
              <a:pPr>
                <a:spcBef>
                  <a:spcPct val="0"/>
                </a:spcBef>
              </a:pPr>
              <a:t>34</a:t>
            </a:fld>
            <a:endParaRPr lang="en-US" altLang="de-DE" sz="1300">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63024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A88CCB-41A1-4963-9735-D4EC54AAA37B}" type="slidenum">
              <a:rPr lang="en-US" altLang="de-DE" sz="1300">
                <a:solidFill>
                  <a:srgbClr val="000000"/>
                </a:solidFill>
                <a:ea typeface="ＭＳ Ｐゴシック" panose="020B0600070205080204" pitchFamily="34" charset="-128"/>
              </a:rPr>
              <a:pPr>
                <a:spcBef>
                  <a:spcPct val="0"/>
                </a:spcBef>
              </a:pPr>
              <a:t>35</a:t>
            </a:fld>
            <a:endParaRPr lang="en-US" altLang="de-DE" sz="1300">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53235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37A945-F1CE-4DB8-8891-CA9FEA0250B2}" type="slidenum">
              <a:rPr lang="en-US" altLang="de-DE" sz="1300">
                <a:solidFill>
                  <a:srgbClr val="000000"/>
                </a:solidFill>
                <a:ea typeface="ＭＳ Ｐゴシック" panose="020B0600070205080204" pitchFamily="34" charset="-128"/>
              </a:rPr>
              <a:pPr>
                <a:spcBef>
                  <a:spcPct val="0"/>
                </a:spcBef>
              </a:pPr>
              <a:t>36</a:t>
            </a:fld>
            <a:endParaRPr lang="en-US" altLang="de-DE" sz="1300">
              <a:solidFill>
                <a:srgbClr val="000000"/>
              </a:solidFill>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78947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BB352F-C82D-4630-A1CD-D13B43B522E8}" type="slidenum">
              <a:rPr lang="en-US" altLang="de-DE" sz="1300">
                <a:solidFill>
                  <a:srgbClr val="000000"/>
                </a:solidFill>
                <a:ea typeface="ＭＳ Ｐゴシック" panose="020B0600070205080204" pitchFamily="34" charset="-128"/>
              </a:rPr>
              <a:pPr>
                <a:spcBef>
                  <a:spcPct val="0"/>
                </a:spcBef>
              </a:pPr>
              <a:t>37</a:t>
            </a:fld>
            <a:endParaRPr lang="en-US" altLang="de-DE" sz="1300">
              <a:solidFill>
                <a:srgbClr val="000000"/>
              </a:solidFill>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5382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A7E0D4-D304-42F5-B339-2D85F496B365}" type="slidenum">
              <a:rPr lang="en-US" altLang="de-DE" sz="1300">
                <a:solidFill>
                  <a:srgbClr val="000000"/>
                </a:solidFill>
                <a:ea typeface="ＭＳ Ｐゴシック" panose="020B0600070205080204" pitchFamily="34" charset="-128"/>
              </a:rPr>
              <a:pPr>
                <a:spcBef>
                  <a:spcPct val="0"/>
                </a:spcBef>
              </a:pPr>
              <a:t>38</a:t>
            </a:fld>
            <a:endParaRPr lang="en-US" altLang="de-DE" sz="1300">
              <a:solidFill>
                <a:srgbClr val="000000"/>
              </a:solidFill>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77110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01554A-F429-4B09-B9BC-4DF2C5604BC8}" type="slidenum">
              <a:rPr lang="en-US" altLang="de-DE" sz="1300">
                <a:solidFill>
                  <a:srgbClr val="000000"/>
                </a:solidFill>
                <a:ea typeface="ＭＳ Ｐゴシック" panose="020B0600070205080204" pitchFamily="34" charset="-128"/>
              </a:rPr>
              <a:pPr>
                <a:spcBef>
                  <a:spcPct val="0"/>
                </a:spcBef>
              </a:pPr>
              <a:t>39</a:t>
            </a:fld>
            <a:endParaRPr lang="en-US" altLang="de-DE" sz="1300">
              <a:solidFill>
                <a:srgbClr val="000000"/>
              </a:solidFill>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65645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517644-7680-450E-B754-4F40D8E6DBAE}" type="slidenum">
              <a:rPr lang="en-US" altLang="de-DE" sz="1300">
                <a:solidFill>
                  <a:srgbClr val="000000"/>
                </a:solidFill>
                <a:ea typeface="ＭＳ Ｐゴシック" panose="020B0600070205080204" pitchFamily="34" charset="-128"/>
              </a:rPr>
              <a:pPr>
                <a:spcBef>
                  <a:spcPct val="0"/>
                </a:spcBef>
              </a:pPr>
              <a:t>40</a:t>
            </a:fld>
            <a:endParaRPr lang="en-US" altLang="de-DE" sz="1300">
              <a:solidFill>
                <a:srgbClr val="000000"/>
              </a:solidFill>
              <a:ea typeface="ＭＳ Ｐゴシック" panose="020B0600070205080204" pitchFamily="34" charset="-128"/>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2246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861E96-F581-42ED-AECE-777ECF11AE32}" type="slidenum">
              <a:rPr lang="en-US" altLang="de-DE" sz="1300">
                <a:solidFill>
                  <a:srgbClr val="000000"/>
                </a:solidFill>
                <a:ea typeface="ＭＳ Ｐゴシック" panose="020B0600070205080204" pitchFamily="34" charset="-128"/>
              </a:rPr>
              <a:pPr>
                <a:spcBef>
                  <a:spcPct val="0"/>
                </a:spcBef>
              </a:pPr>
              <a:t>42</a:t>
            </a:fld>
            <a:endParaRPr lang="en-US" altLang="de-DE" sz="1300">
              <a:solidFill>
                <a:srgbClr val="000000"/>
              </a:solidFill>
              <a:ea typeface="ＭＳ Ｐゴシック" panose="020B0600070205080204" pitchFamily="34" charset="-128"/>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67250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04166E-F881-4114-9985-AD713A8F4D10}" type="slidenum">
              <a:rPr lang="en-US" altLang="de-DE" sz="130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4260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2A4EE0-6ED6-4B7F-8803-AF94F0724EC6}" type="slidenum">
              <a:rPr lang="en-US" altLang="de-DE" sz="1300">
                <a:solidFill>
                  <a:srgbClr val="000000"/>
                </a:solidFill>
                <a:ea typeface="ＭＳ Ｐゴシック" panose="020B0600070205080204" pitchFamily="34" charset="-128"/>
              </a:rPr>
              <a:pPr>
                <a:spcBef>
                  <a:spcPct val="0"/>
                </a:spcBef>
              </a:pPr>
              <a:t>44</a:t>
            </a:fld>
            <a:endParaRPr lang="en-US" altLang="de-DE" sz="1300">
              <a:solidFill>
                <a:srgbClr val="000000"/>
              </a:solidFill>
              <a:ea typeface="ＭＳ Ｐゴシック" panose="020B0600070205080204" pitchFamily="34" charset="-128"/>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25486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5434C1-0105-4CD7-9E9F-C24F0BAFA5FA}" type="slidenum">
              <a:rPr lang="en-US" altLang="de-DE" sz="1300">
                <a:solidFill>
                  <a:srgbClr val="000000"/>
                </a:solidFill>
                <a:ea typeface="ＭＳ Ｐゴシック" panose="020B0600070205080204" pitchFamily="34" charset="-128"/>
              </a:rPr>
              <a:pPr>
                <a:spcBef>
                  <a:spcPct val="0"/>
                </a:spcBef>
              </a:pPr>
              <a:t>45</a:t>
            </a:fld>
            <a:endParaRPr lang="en-US" altLang="de-DE" sz="1300">
              <a:solidFill>
                <a:srgbClr val="000000"/>
              </a:solidFill>
              <a:ea typeface="ＭＳ Ｐゴシック"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3811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B99D78-F73C-4CEA-BAC7-EA0ACE9A87D0}" type="slidenum">
              <a:rPr lang="en-US" altLang="de-DE" sz="1300">
                <a:solidFill>
                  <a:srgbClr val="000000"/>
                </a:solidFill>
                <a:ea typeface="ＭＳ Ｐゴシック" panose="020B0600070205080204" pitchFamily="34" charset="-128"/>
              </a:rPr>
              <a:pPr>
                <a:spcBef>
                  <a:spcPct val="0"/>
                </a:spcBef>
              </a:pPr>
              <a:t>46</a:t>
            </a:fld>
            <a:endParaRPr lang="en-US" altLang="de-DE" sz="1300">
              <a:solidFill>
                <a:srgbClr val="000000"/>
              </a:solidFill>
              <a:ea typeface="ＭＳ Ｐゴシック"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43976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B44971-CA45-4C8B-8F78-26D768DB40C6}" type="slidenum">
              <a:rPr lang="en-US" altLang="de-DE" sz="1300">
                <a:solidFill>
                  <a:srgbClr val="000000"/>
                </a:solidFill>
                <a:ea typeface="ＭＳ Ｐゴシック" panose="020B0600070205080204" pitchFamily="34" charset="-128"/>
              </a:rPr>
              <a:pPr>
                <a:spcBef>
                  <a:spcPct val="0"/>
                </a:spcBef>
              </a:pPr>
              <a:t>47</a:t>
            </a:fld>
            <a:endParaRPr lang="en-US" altLang="de-DE" sz="1300">
              <a:solidFill>
                <a:srgbClr val="000000"/>
              </a:solidFill>
              <a:ea typeface="ＭＳ Ｐゴシック"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28248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92B6FF-7D4B-4560-AF9B-BE38B7CF48C4}" type="slidenum">
              <a:rPr lang="en-US" altLang="de-DE" sz="1300">
                <a:solidFill>
                  <a:srgbClr val="000000"/>
                </a:solidFill>
                <a:ea typeface="ＭＳ Ｐゴシック" panose="020B0600070205080204" pitchFamily="34" charset="-128"/>
              </a:rPr>
              <a:pPr>
                <a:spcBef>
                  <a:spcPct val="0"/>
                </a:spcBef>
              </a:pPr>
              <a:t>48</a:t>
            </a:fld>
            <a:endParaRPr lang="en-US" altLang="de-DE" sz="1300">
              <a:solidFill>
                <a:srgbClr val="000000"/>
              </a:solidFill>
              <a:ea typeface="ＭＳ Ｐゴシック"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5201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A6D730-1542-4431-99FB-117E6FC353A6}" type="slidenum">
              <a:rPr lang="en-US" altLang="de-DE" sz="1300">
                <a:solidFill>
                  <a:srgbClr val="000000"/>
                </a:solidFill>
                <a:ea typeface="ＭＳ Ｐゴシック" panose="020B0600070205080204" pitchFamily="34" charset="-128"/>
              </a:rPr>
              <a:pPr>
                <a:spcBef>
                  <a:spcPct val="0"/>
                </a:spcBef>
              </a:pPr>
              <a:t>49</a:t>
            </a:fld>
            <a:endParaRPr lang="en-US" altLang="de-DE" sz="1300">
              <a:solidFill>
                <a:srgbClr val="000000"/>
              </a:solidFill>
              <a:ea typeface="ＭＳ Ｐゴシック"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581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FFA3ED-3729-4216-AF54-1E06FC1682A9}" type="slidenum">
              <a:rPr lang="en-US" altLang="de-DE" sz="1300">
                <a:solidFill>
                  <a:srgbClr val="000000"/>
                </a:solidFill>
                <a:ea typeface="ＭＳ Ｐゴシック" panose="020B0600070205080204" pitchFamily="34" charset="-128"/>
              </a:rPr>
              <a:pPr>
                <a:spcBef>
                  <a:spcPct val="0"/>
                </a:spcBef>
              </a:pPr>
              <a:t>50</a:t>
            </a:fld>
            <a:endParaRPr lang="en-US" altLang="de-DE" sz="1300">
              <a:solidFill>
                <a:srgbClr val="000000"/>
              </a:solidFill>
              <a:ea typeface="ＭＳ Ｐゴシック"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17762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AD400A-AD73-46B2-BCA3-87ED6B397E31}" type="slidenum">
              <a:rPr lang="en-US" altLang="de-DE" sz="1300">
                <a:solidFill>
                  <a:srgbClr val="000000"/>
                </a:solidFill>
                <a:ea typeface="ＭＳ Ｐゴシック" panose="020B0600070205080204" pitchFamily="34" charset="-128"/>
              </a:rPr>
              <a:pPr>
                <a:spcBef>
                  <a:spcPct val="0"/>
                </a:spcBef>
              </a:pPr>
              <a:t>51</a:t>
            </a:fld>
            <a:endParaRPr lang="en-US" altLang="de-DE" sz="1300">
              <a:solidFill>
                <a:srgbClr val="000000"/>
              </a:solidFill>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45049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9726D4-8B6B-442C-8D54-17CFC4EE050F}" type="slidenum">
              <a:rPr lang="en-US" altLang="de-DE" sz="1300">
                <a:solidFill>
                  <a:srgbClr val="000000"/>
                </a:solidFill>
                <a:ea typeface="ＭＳ Ｐゴシック" panose="020B0600070205080204" pitchFamily="34" charset="-128"/>
              </a:rPr>
              <a:pPr>
                <a:spcBef>
                  <a:spcPct val="0"/>
                </a:spcBef>
              </a:pPr>
              <a:t>52</a:t>
            </a:fld>
            <a:endParaRPr lang="en-US" altLang="de-DE" sz="1300">
              <a:solidFill>
                <a:srgbClr val="000000"/>
              </a:solidFill>
              <a:ea typeface="ＭＳ Ｐゴシック"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9659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D224C8-0E3D-4FD4-84A4-D5844DB8E13E}" type="slidenum">
              <a:rPr lang="en-US" altLang="de-DE" sz="1300">
                <a:solidFill>
                  <a:srgbClr val="000000"/>
                </a:solidFill>
                <a:ea typeface="ＭＳ Ｐゴシック" panose="020B0600070205080204" pitchFamily="34" charset="-128"/>
              </a:rPr>
              <a:pPr>
                <a:spcBef>
                  <a:spcPct val="0"/>
                </a:spcBef>
              </a:pPr>
              <a:t>53</a:t>
            </a:fld>
            <a:endParaRPr lang="en-US" altLang="de-DE" sz="1300">
              <a:solidFill>
                <a:srgbClr val="000000"/>
              </a:solidFill>
              <a:ea typeface="ＭＳ Ｐゴシック"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49499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FA4B67-A655-461E-8C6D-3293C7C29CC2}" type="slidenum">
              <a:rPr lang="en-US" altLang="de-DE" sz="1300">
                <a:solidFill>
                  <a:srgbClr val="000000"/>
                </a:solidFill>
                <a:ea typeface="ＭＳ Ｐゴシック" panose="020B0600070205080204" pitchFamily="34" charset="-128"/>
              </a:rPr>
              <a:pPr>
                <a:spcBef>
                  <a:spcPct val="0"/>
                </a:spcBef>
              </a:pPr>
              <a:t>54</a:t>
            </a:fld>
            <a:endParaRPr lang="en-US" altLang="de-DE" sz="1300">
              <a:solidFill>
                <a:srgbClr val="000000"/>
              </a:solidFill>
              <a:ea typeface="ＭＳ Ｐゴシック"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4874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ED2E1F-5E5D-44B8-A9CB-193C2E07114B}" type="slidenum">
              <a:rPr lang="en-US" altLang="de-DE" sz="1300">
                <a:solidFill>
                  <a:srgbClr val="000000"/>
                </a:solidFill>
                <a:ea typeface="ＭＳ Ｐゴシック" panose="020B0600070205080204" pitchFamily="34" charset="-128"/>
              </a:rPr>
              <a:pPr>
                <a:spcBef>
                  <a:spcPct val="0"/>
                </a:spcBef>
              </a:pPr>
              <a:t>55</a:t>
            </a:fld>
            <a:endParaRPr lang="en-US" altLang="de-DE" sz="1300">
              <a:solidFill>
                <a:srgbClr val="000000"/>
              </a:solidFill>
              <a:ea typeface="ＭＳ Ｐゴシック"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40681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7C6E59-E5B1-48C2-AB40-58A07CC5506E}" type="slidenum">
              <a:rPr lang="en-US" altLang="de-DE" sz="1300">
                <a:solidFill>
                  <a:srgbClr val="000000"/>
                </a:solidFill>
                <a:ea typeface="ＭＳ Ｐゴシック" panose="020B0600070205080204" pitchFamily="34" charset="-128"/>
              </a:rPr>
              <a:pPr>
                <a:spcBef>
                  <a:spcPct val="0"/>
                </a:spcBef>
              </a:pPr>
              <a:t>56</a:t>
            </a:fld>
            <a:endParaRPr lang="en-US" altLang="de-DE" sz="1300">
              <a:solidFill>
                <a:srgbClr val="000000"/>
              </a:solidFill>
              <a:ea typeface="ＭＳ Ｐゴシック"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9436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9615B4-D1C6-4FB2-A737-391747B16B26}" type="slidenum">
              <a:rPr lang="en-US" altLang="de-DE" sz="1300">
                <a:solidFill>
                  <a:srgbClr val="000000"/>
                </a:solidFill>
                <a:ea typeface="ＭＳ Ｐゴシック" panose="020B0600070205080204" pitchFamily="34" charset="-128"/>
              </a:rPr>
              <a:pPr>
                <a:spcBef>
                  <a:spcPct val="0"/>
                </a:spcBef>
              </a:pPr>
              <a:t>57</a:t>
            </a:fld>
            <a:endParaRPr lang="en-US" altLang="de-DE" sz="1300">
              <a:solidFill>
                <a:srgbClr val="000000"/>
              </a:solidFill>
              <a:ea typeface="ＭＳ Ｐゴシック"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53040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0305F7-0B38-492F-B19D-C8CCADC72517}" type="slidenum">
              <a:rPr lang="en-US" altLang="de-DE" sz="1300">
                <a:solidFill>
                  <a:srgbClr val="000000"/>
                </a:solidFill>
                <a:ea typeface="ＭＳ Ｐゴシック" panose="020B0600070205080204" pitchFamily="34" charset="-128"/>
              </a:rPr>
              <a:pPr>
                <a:spcBef>
                  <a:spcPct val="0"/>
                </a:spcBef>
              </a:pPr>
              <a:t>58</a:t>
            </a:fld>
            <a:endParaRPr lang="en-US" altLang="de-DE" sz="1300">
              <a:solidFill>
                <a:srgbClr val="000000"/>
              </a:solidFill>
              <a:ea typeface="ＭＳ Ｐゴシック"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01837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C8A093-EAC0-4AEF-9998-A18079E54823}" type="slidenum">
              <a:rPr lang="en-US" altLang="de-DE" sz="1300">
                <a:solidFill>
                  <a:srgbClr val="000000"/>
                </a:solidFill>
                <a:ea typeface="ＭＳ Ｐゴシック" panose="020B0600070205080204" pitchFamily="34" charset="-128"/>
              </a:rPr>
              <a:pPr>
                <a:spcBef>
                  <a:spcPct val="0"/>
                </a:spcBef>
              </a:pPr>
              <a:t>59</a:t>
            </a:fld>
            <a:endParaRPr lang="en-US" altLang="de-DE" sz="1300">
              <a:solidFill>
                <a:srgbClr val="000000"/>
              </a:solidFill>
              <a:ea typeface="ＭＳ Ｐゴシック"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36564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C03E16-BE1D-45FB-82B4-5EC5560483E9}" type="slidenum">
              <a:rPr lang="en-US" altLang="de-DE" sz="1300">
                <a:solidFill>
                  <a:srgbClr val="000000"/>
                </a:solidFill>
                <a:ea typeface="ＭＳ Ｐゴシック" panose="020B0600070205080204" pitchFamily="34" charset="-128"/>
              </a:rPr>
              <a:pPr>
                <a:spcBef>
                  <a:spcPct val="0"/>
                </a:spcBef>
              </a:pPr>
              <a:t>60</a:t>
            </a:fld>
            <a:endParaRPr lang="en-US" altLang="de-DE" sz="1300">
              <a:solidFill>
                <a:srgbClr val="000000"/>
              </a:solidFill>
              <a:ea typeface="ＭＳ Ｐゴシック"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43159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9BD305-F9FD-461A-BFF9-078377B1E911}" type="slidenum">
              <a:rPr lang="en-US" altLang="de-DE" sz="1300">
                <a:solidFill>
                  <a:srgbClr val="000000"/>
                </a:solidFill>
                <a:ea typeface="ＭＳ Ｐゴシック" panose="020B0600070205080204" pitchFamily="34" charset="-128"/>
              </a:rPr>
              <a:pPr>
                <a:spcBef>
                  <a:spcPct val="0"/>
                </a:spcBef>
              </a:pPr>
              <a:t>61</a:t>
            </a:fld>
            <a:endParaRPr lang="en-US" altLang="de-DE" sz="1300">
              <a:solidFill>
                <a:srgbClr val="000000"/>
              </a:solidFill>
              <a:ea typeface="ＭＳ Ｐゴシック" panose="020B0600070205080204" pitchFamily="34" charset="-128"/>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48691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FB8608-CA9F-4C35-B0CE-780F0554483D}" type="slidenum">
              <a:rPr lang="en-US" altLang="de-DE" sz="1300"/>
              <a:pPr>
                <a:spcBef>
                  <a:spcPct val="0"/>
                </a:spcBef>
              </a:pPr>
              <a:t>62</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0739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FB8608-CA9F-4C35-B0CE-780F0554483D}" type="slidenum">
              <a:rPr lang="en-US" altLang="de-DE" sz="130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0739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FB8608-CA9F-4C35-B0CE-780F0554483D}" type="slidenum">
              <a:rPr lang="en-US" altLang="de-DE" sz="130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0739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595EEA-C0F4-4154-84DF-BE0A36662FE0}" type="slidenum">
              <a:rPr lang="en-US" altLang="de-DE" sz="1300"/>
              <a:pPr>
                <a:spcBef>
                  <a:spcPct val="0"/>
                </a:spcBef>
              </a:pPr>
              <a:t>65</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5901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595EEA-C0F4-4154-84DF-BE0A36662FE0}" type="slidenum">
              <a:rPr lang="en-US" altLang="de-DE" sz="130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5901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595EEA-C0F4-4154-84DF-BE0A36662FE0}" type="slidenum">
              <a:rPr lang="en-US" altLang="de-DE" sz="130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5901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05C495-1868-424E-995D-5A2A62DAB0EA}" type="slidenum">
              <a:rPr lang="en-US" altLang="de-DE" sz="130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94321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C4E681D7-516C-4DF8-A5F5-301EAE30E54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3 – At ændre opfattelse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43D6010-D48B-4D4D-8984-A6ACE3AB957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BF2A0B7-8CF8-4C22-92A8-9D259768D1A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4E681D7-516C-4DF8-A5F5-301EAE30E54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4E681D7-516C-4DF8-A5F5-301EAE30E54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382B4D2-6300-4F79-ABDB-D0DA8B6AD6E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EA2AEC33-1B88-48A1-9FC3-61C2D4790CD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2965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5192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a-DK" altLang="ko-KR" sz="1000" b="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772728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011151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84127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2762921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28349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85928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91620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3404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154540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163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3 – At ændre opfattelse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C4E681D7-516C-4DF8-A5F5-301EAE30E54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8432963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B – </a:t>
            </a:r>
            <a:r>
              <a:rPr lang="en-US" altLang="ko-KR" dirty="0"/>
              <a:t>At </a:t>
            </a:r>
            <a:r>
              <a:rPr lang="en-US" altLang="ko-KR" dirty="0" err="1"/>
              <a:t>ændre</a:t>
            </a:r>
            <a:r>
              <a:rPr lang="en-US" altLang="ko-KR" dirty="0"/>
              <a:t> </a:t>
            </a:r>
            <a:r>
              <a:rPr lang="en-US" altLang="ko-KR" dirty="0" err="1"/>
              <a:t>opfattelse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84756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ændre opfattelse</a:t>
            </a:r>
          </a:p>
        </p:txBody>
      </p:sp>
      <p:sp>
        <p:nvSpPr>
          <p:cNvPr id="5" name="Content Placeholder 4"/>
          <p:cNvSpPr>
            <a:spLocks noGrp="1"/>
          </p:cNvSpPr>
          <p:nvPr>
            <p:ph idx="1"/>
          </p:nvPr>
        </p:nvSpPr>
        <p:spPr>
          <a:xfrm>
            <a:off x="408955" y="2204864"/>
            <a:ext cx="11340000" cy="4248000"/>
          </a:xfrm>
        </p:spPr>
        <p:txBody>
          <a:bodyPr/>
          <a:lstStyle/>
          <a:p>
            <a:pPr marL="342900" indent="-342900" defTabSz="914400" fontAlgn="base">
              <a:buClr>
                <a:srgbClr val="333333"/>
              </a:buClr>
              <a:buFont typeface="WingDings"/>
              <a:buChar char=""/>
            </a:pPr>
            <a:r>
              <a:rPr lang="da-DK" altLang="de-DE" sz="2400" dirty="0">
                <a:solidFill>
                  <a:srgbClr val="333333"/>
                </a:solidFill>
              </a:rPr>
              <a:t>Mennesket har en tilbøjelighed til at fastholde førstehåndsindtryk (fx fordomme og holdningen</a:t>
            </a:r>
            <a:r>
              <a:rPr lang="da-DK" altLang="de-DE" sz="2400">
                <a:solidFill>
                  <a:srgbClr val="333333"/>
                </a:solidFill>
              </a:rPr>
              <a:t>: “førstehåndsindtrykket </a:t>
            </a:r>
            <a:r>
              <a:rPr lang="da-DK" altLang="de-DE" sz="2400" dirty="0">
                <a:solidFill>
                  <a:srgbClr val="333333"/>
                </a:solidFill>
              </a:rPr>
              <a:t>er det </a:t>
            </a:r>
            <a:r>
              <a:rPr lang="da-DK" altLang="de-DE" sz="2400">
                <a:solidFill>
                  <a:srgbClr val="333333"/>
                </a:solidFill>
              </a:rPr>
              <a:t>eneste indtryk”</a:t>
            </a:r>
            <a:r>
              <a:rPr lang="en-US" altLang="de-DE" sz="2400">
                <a:solidFill>
                  <a:srgbClr val="333333"/>
                </a:solidFill>
              </a:rPr>
              <a:t>).</a:t>
            </a:r>
            <a:endParaRPr lang="en-US"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ændre opfattelse</a:t>
            </a:r>
          </a:p>
        </p:txBody>
      </p:sp>
      <p:sp>
        <p:nvSpPr>
          <p:cNvPr id="5" name="Content Placeholder 4"/>
          <p:cNvSpPr>
            <a:spLocks noGrp="1"/>
          </p:cNvSpPr>
          <p:nvPr>
            <p:ph idx="1"/>
          </p:nvPr>
        </p:nvSpPr>
        <p:spPr>
          <a:xfrm>
            <a:off x="408955" y="2204864"/>
            <a:ext cx="11340000" cy="4248000"/>
          </a:xfrm>
        </p:spPr>
        <p:txBody>
          <a:bodyPr/>
          <a:lstStyle/>
          <a:p>
            <a:pPr marL="342900" indent="-342900" defTabSz="914400" fontAlgn="base">
              <a:buClr>
                <a:srgbClr val="333333"/>
              </a:buClr>
              <a:buFont typeface="WingDings"/>
              <a:buChar char=""/>
            </a:pPr>
            <a:r>
              <a:rPr lang="da-DK" altLang="de-DE" sz="2400" dirty="0">
                <a:solidFill>
                  <a:srgbClr val="333333"/>
                </a:solidFill>
              </a:rPr>
              <a:t>Mennesket har en tilbøjelighed til at fastholde førstehåndsindtryk (fx fordomme og holdningen: “førstehåndsindtrykket er det eneste indtryk”</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004992"/>
                </a:solidFill>
              </a:rPr>
              <a:t>Årsager</a:t>
            </a:r>
            <a:r>
              <a:rPr lang="en-US" altLang="de-DE" sz="2400" dirty="0">
                <a:solidFill>
                  <a:srgbClr val="004992"/>
                </a:solidFill>
              </a:rPr>
              <a:t>: </a:t>
            </a:r>
            <a:r>
              <a:rPr lang="en-US" altLang="de-DE" sz="2400" dirty="0">
                <a:solidFill>
                  <a:srgbClr val="333333"/>
                </a:solidFill>
              </a:rPr>
              <a:t>??? </a:t>
            </a:r>
            <a:r>
              <a:rPr lang="da-DK" altLang="de-DE" sz="2400" dirty="0">
                <a:solidFill>
                  <a:srgbClr val="FFFFFF"/>
                </a:solidFill>
              </a:rPr>
              <a:t>Dovenskab, “bekræftelsesfordom”*, tankeløshed, det hjælper os med at orientere os i en kompleks verden, stolthed</a:t>
            </a:r>
            <a:endParaRPr lang="en-US" altLang="de-DE" sz="2400" dirty="0">
              <a:solidFill>
                <a:srgbClr val="FFFFFF"/>
              </a:solidFill>
            </a:endParaRPr>
          </a:p>
          <a:p>
            <a:pPr marL="342900" indent="-342900" defTabSz="914400" fontAlgn="base">
              <a:buClr>
                <a:srgbClr val="333333"/>
              </a:buClr>
              <a:buFont typeface="WingDings"/>
              <a:buChar char=""/>
            </a:pPr>
            <a:r>
              <a:rPr lang="en-US" altLang="de-DE" sz="2400" dirty="0" err="1">
                <a:solidFill>
                  <a:srgbClr val="004992"/>
                </a:solidFill>
              </a:rPr>
              <a:t>Problemer</a:t>
            </a:r>
            <a:r>
              <a:rPr lang="en-US" altLang="de-DE" sz="2400" dirty="0">
                <a:solidFill>
                  <a:srgbClr val="004992"/>
                </a:solidFill>
              </a:rPr>
              <a:t>: </a:t>
            </a:r>
            <a:r>
              <a:rPr lang="en-US" altLang="de-DE" sz="2400" dirty="0">
                <a:solidFill>
                  <a:srgbClr val="333333"/>
                </a:solidFill>
              </a:rPr>
              <a:t>??? </a:t>
            </a:r>
            <a:r>
              <a:rPr lang="da-DK" altLang="de-DE" sz="2400" dirty="0">
                <a:solidFill>
                  <a:srgbClr val="FFFFFF"/>
                </a:solidFill>
              </a:rPr>
              <a:t>Fastholdelse af fejlvurderinger (fx racefordomme), urigtige overgeneraliseringer (“har man set en, har man set dem alle”), en person, som måske havde fortjent en ny chance, får den ikke.</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3</a:t>
            </a:fld>
            <a:endParaRPr lang="de-DE" altLang="de-DE"/>
          </a:p>
        </p:txBody>
      </p:sp>
    </p:spTree>
    <p:extLst>
      <p:ext uri="{BB962C8B-B14F-4D97-AF65-F5344CB8AC3E}">
        <p14:creationId xmlns:p14="http://schemas.microsoft.com/office/powerpoint/2010/main" val="183821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mn-lt"/>
              </a:rPr>
              <a:t>* Man ser kun, hvad man ønsker at se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ændre opfattelse</a:t>
            </a:r>
          </a:p>
        </p:txBody>
      </p:sp>
      <p:sp>
        <p:nvSpPr>
          <p:cNvPr id="5" name="Content Placeholder 4"/>
          <p:cNvSpPr>
            <a:spLocks noGrp="1"/>
          </p:cNvSpPr>
          <p:nvPr>
            <p:ph idx="1"/>
          </p:nvPr>
        </p:nvSpPr>
        <p:spPr>
          <a:xfrm>
            <a:off x="408955" y="2204864"/>
            <a:ext cx="11340000" cy="4248000"/>
          </a:xfrm>
        </p:spPr>
        <p:txBody>
          <a:bodyPr/>
          <a:lstStyle/>
          <a:p>
            <a:pPr marL="342900" indent="-342900" defTabSz="914400" fontAlgn="base">
              <a:buClr>
                <a:srgbClr val="333333"/>
              </a:buClr>
              <a:buFont typeface="WingDings"/>
              <a:buChar char=""/>
            </a:pPr>
            <a:r>
              <a:rPr lang="da-DK" altLang="de-DE" sz="2400" dirty="0">
                <a:solidFill>
                  <a:srgbClr val="333333"/>
                </a:solidFill>
              </a:rPr>
              <a:t>Mennesket har en tilbøjelighed til at fastholde førstehåndsindtryk (fx fordomme og holdningen: “førstehåndsindtrykket er det eneste indtryk”</a:t>
            </a:r>
            <a:r>
              <a:rPr lang="en-US" altLang="de-DE" sz="2400" dirty="0">
                <a:solidFill>
                  <a:srgbClr val="333333"/>
                </a:solidFill>
              </a:rPr>
              <a:t>).</a:t>
            </a:r>
          </a:p>
          <a:p>
            <a:pPr marL="342900" indent="-342900" defTabSz="914400" fontAlgn="base">
              <a:buClr>
                <a:srgbClr val="000000"/>
              </a:buClr>
              <a:buFont typeface="WingDings"/>
              <a:buChar char=""/>
            </a:pPr>
            <a:r>
              <a:rPr lang="en-US" altLang="de-DE" sz="2400" dirty="0" err="1">
                <a:solidFill>
                  <a:srgbClr val="004992"/>
                </a:solidFill>
              </a:rPr>
              <a:t>Årsager</a:t>
            </a:r>
            <a:r>
              <a:rPr lang="en-US" altLang="de-DE" sz="2400" dirty="0">
                <a:solidFill>
                  <a:srgbClr val="004992"/>
                </a:solidFill>
              </a:rPr>
              <a:t>: </a:t>
            </a:r>
            <a:r>
              <a:rPr lang="da-DK" altLang="de-DE" sz="2400" dirty="0">
                <a:solidFill>
                  <a:srgbClr val="333333"/>
                </a:solidFill>
              </a:rPr>
              <a:t>Dovenskab, “bekræftelsesfordom”*, tankeløshed, det hjælper os med at orientere os i en kompleks verden, stolthed</a:t>
            </a:r>
            <a:endParaRPr lang="en-US"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004992"/>
                </a:solidFill>
              </a:rPr>
              <a:t>Problemer</a:t>
            </a:r>
            <a:r>
              <a:rPr lang="en-US" altLang="de-DE" sz="2400" dirty="0">
                <a:solidFill>
                  <a:srgbClr val="004992"/>
                </a:solidFill>
              </a:rPr>
              <a:t>: </a:t>
            </a:r>
            <a:r>
              <a:rPr lang="en-US" altLang="de-DE" sz="2400" dirty="0">
                <a:solidFill>
                  <a:srgbClr val="333333"/>
                </a:solidFill>
              </a:rPr>
              <a:t>??? </a:t>
            </a:r>
            <a:r>
              <a:rPr lang="da-DK" altLang="de-DE" sz="2400" dirty="0">
                <a:solidFill>
                  <a:srgbClr val="FFFFFF"/>
                </a:solidFill>
              </a:rPr>
              <a:t>Fastholdelse af fejlvurderinger (fx racefordomme), urigtige overgeneraliseringer (“har man set en, har man set dem alle”), en person, som måske havde fortjent en ny chance, får den ikke.</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4</a:t>
            </a:fld>
            <a:endParaRPr lang="de-DE" altLang="de-DE"/>
          </a:p>
        </p:txBody>
      </p:sp>
    </p:spTree>
    <p:extLst>
      <p:ext uri="{BB962C8B-B14F-4D97-AF65-F5344CB8AC3E}">
        <p14:creationId xmlns:p14="http://schemas.microsoft.com/office/powerpoint/2010/main" val="999132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mn-lt"/>
              </a:rPr>
              <a:t>* Man ser kun, hvad man ønsker at se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ændre opfattelse</a:t>
            </a:r>
          </a:p>
        </p:txBody>
      </p:sp>
      <p:sp>
        <p:nvSpPr>
          <p:cNvPr id="5" name="Content Placeholder 4"/>
          <p:cNvSpPr>
            <a:spLocks noGrp="1"/>
          </p:cNvSpPr>
          <p:nvPr>
            <p:ph idx="1"/>
          </p:nvPr>
        </p:nvSpPr>
        <p:spPr>
          <a:xfrm>
            <a:off x="408955" y="2204864"/>
            <a:ext cx="11340000" cy="4248000"/>
          </a:xfrm>
        </p:spPr>
        <p:txBody>
          <a:bodyPr/>
          <a:lstStyle/>
          <a:p>
            <a:pPr marL="342900" indent="-342900" defTabSz="914400" fontAlgn="base">
              <a:buClr>
                <a:srgbClr val="333333"/>
              </a:buClr>
              <a:buFont typeface="WingDings"/>
              <a:buChar char=""/>
            </a:pPr>
            <a:r>
              <a:rPr lang="da-DK" altLang="de-DE" sz="2400" dirty="0">
                <a:solidFill>
                  <a:srgbClr val="333333"/>
                </a:solidFill>
              </a:rPr>
              <a:t>Mennesket har en tilbøjelighed til at fastholde førstehåndsindtryk (fx fordomme og holdningen</a:t>
            </a:r>
            <a:r>
              <a:rPr lang="da-DK" altLang="de-DE" sz="2400">
                <a:solidFill>
                  <a:srgbClr val="333333"/>
                </a:solidFill>
              </a:rPr>
              <a:t>: “førstehåndsindtrykket </a:t>
            </a:r>
            <a:r>
              <a:rPr lang="da-DK" altLang="de-DE" sz="2400" dirty="0">
                <a:solidFill>
                  <a:srgbClr val="333333"/>
                </a:solidFill>
              </a:rPr>
              <a:t>er det </a:t>
            </a:r>
            <a:r>
              <a:rPr lang="da-DK" altLang="de-DE" sz="2400">
                <a:solidFill>
                  <a:srgbClr val="333333"/>
                </a:solidFill>
              </a:rPr>
              <a:t>eneste indtryk”</a:t>
            </a:r>
            <a:r>
              <a:rPr lang="en-US" altLang="de-DE" sz="2400">
                <a:solidFill>
                  <a:srgbClr val="333333"/>
                </a:solidFill>
              </a:rPr>
              <a:t>).</a:t>
            </a:r>
            <a:endParaRPr lang="en-US" altLang="de-DE" sz="2400" dirty="0">
              <a:solidFill>
                <a:srgbClr val="333333"/>
              </a:solidFill>
            </a:endParaRPr>
          </a:p>
          <a:p>
            <a:pPr marL="342900" indent="-342900" defTabSz="914400" fontAlgn="base">
              <a:buClr>
                <a:srgbClr val="000000"/>
              </a:buClr>
              <a:buFont typeface="WingDings"/>
              <a:buChar char=""/>
            </a:pPr>
            <a:r>
              <a:rPr lang="en-US" altLang="de-DE" sz="2400" dirty="0" err="1">
                <a:solidFill>
                  <a:srgbClr val="004992"/>
                </a:solidFill>
              </a:rPr>
              <a:t>Årsager</a:t>
            </a:r>
            <a:r>
              <a:rPr lang="en-US" altLang="de-DE" sz="2400" dirty="0">
                <a:solidFill>
                  <a:srgbClr val="004992"/>
                </a:solidFill>
              </a:rPr>
              <a:t>: </a:t>
            </a:r>
            <a:r>
              <a:rPr lang="da-DK" altLang="de-DE" sz="2400" dirty="0">
                <a:solidFill>
                  <a:srgbClr val="333333"/>
                </a:solidFill>
              </a:rPr>
              <a:t>Dovenskab</a:t>
            </a:r>
            <a:r>
              <a:rPr lang="da-DK" altLang="de-DE" sz="2400">
                <a:solidFill>
                  <a:srgbClr val="333333"/>
                </a:solidFill>
              </a:rPr>
              <a:t>, “bekræftelsesfordom”*, </a:t>
            </a:r>
            <a:r>
              <a:rPr lang="da-DK" altLang="de-DE" sz="2400" dirty="0">
                <a:solidFill>
                  <a:srgbClr val="333333"/>
                </a:solidFill>
              </a:rPr>
              <a:t>tankeløshed, det hjælper os med at orientere os i en kompleks verden, stolthed</a:t>
            </a:r>
            <a:endParaRPr lang="en-US" altLang="de-DE" sz="2400" dirty="0">
              <a:solidFill>
                <a:srgbClr val="333333"/>
              </a:solidFill>
            </a:endParaRPr>
          </a:p>
          <a:p>
            <a:pPr marL="342900" indent="-342900" defTabSz="914400" fontAlgn="base">
              <a:buClr>
                <a:srgbClr val="000000"/>
              </a:buClr>
              <a:buFont typeface="WingDings"/>
              <a:buChar char=""/>
            </a:pPr>
            <a:r>
              <a:rPr lang="en-US" altLang="de-DE" sz="2400" dirty="0" err="1">
                <a:solidFill>
                  <a:srgbClr val="004992"/>
                </a:solidFill>
              </a:rPr>
              <a:t>Problemer</a:t>
            </a:r>
            <a:r>
              <a:rPr lang="en-US" altLang="de-DE" sz="2400" dirty="0">
                <a:solidFill>
                  <a:srgbClr val="004992"/>
                </a:solidFill>
              </a:rPr>
              <a:t>: </a:t>
            </a:r>
            <a:r>
              <a:rPr lang="da-DK" altLang="de-DE" sz="2400" dirty="0">
                <a:solidFill>
                  <a:srgbClr val="333333"/>
                </a:solidFill>
              </a:rPr>
              <a:t>Fastholdelse af fejlvurderinger (fx racefordomme), urigtige </a:t>
            </a:r>
            <a:r>
              <a:rPr lang="da-DK" altLang="de-DE" sz="2400">
                <a:solidFill>
                  <a:srgbClr val="333333"/>
                </a:solidFill>
              </a:rPr>
              <a:t>overgeneraliseringer (“har </a:t>
            </a:r>
            <a:r>
              <a:rPr lang="da-DK" altLang="de-DE" sz="2400" dirty="0">
                <a:solidFill>
                  <a:srgbClr val="333333"/>
                </a:solidFill>
              </a:rPr>
              <a:t>man set en, har man set </a:t>
            </a:r>
            <a:r>
              <a:rPr lang="da-DK" altLang="de-DE" sz="2400">
                <a:solidFill>
                  <a:srgbClr val="333333"/>
                </a:solidFill>
              </a:rPr>
              <a:t>dem alle”), </a:t>
            </a:r>
            <a:r>
              <a:rPr lang="da-DK" altLang="de-DE" sz="2400" dirty="0">
                <a:solidFill>
                  <a:srgbClr val="333333"/>
                </a:solidFill>
              </a:rPr>
              <a:t>en person, som måske havde fortjent en ny chance, får den ikke.</a:t>
            </a:r>
            <a:endParaRPr lang="en-US" sz="2400" dirty="0"/>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5</a:t>
            </a:fld>
            <a:endParaRPr lang="de-DE" altLang="de-DE"/>
          </a:p>
        </p:txBody>
      </p:sp>
    </p:spTree>
    <p:extLst>
      <p:ext uri="{BB962C8B-B14F-4D97-AF65-F5344CB8AC3E}">
        <p14:creationId xmlns:p14="http://schemas.microsoft.com/office/powerpoint/2010/main" val="2187059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Profetier, der ikke kom til at holde stik</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en-US" altLang="de-DE" sz="1600" dirty="0">
                <a:solidFill>
                  <a:srgbClr val="004992"/>
                </a:solidFill>
              </a:rPr>
              <a:t>“</a:t>
            </a:r>
            <a:r>
              <a:rPr lang="en-US" altLang="de-DE" sz="1600" dirty="0" err="1">
                <a:solidFill>
                  <a:srgbClr val="004992"/>
                </a:solidFill>
              </a:rPr>
              <a:t>Fornuftige</a:t>
            </a:r>
            <a:r>
              <a:rPr lang="en-US" altLang="de-DE" sz="1600" dirty="0">
                <a:solidFill>
                  <a:srgbClr val="004992"/>
                </a:solidFill>
              </a:rPr>
              <a:t> </a:t>
            </a:r>
            <a:r>
              <a:rPr lang="en-US" altLang="de-DE" sz="1600" dirty="0" err="1">
                <a:solidFill>
                  <a:srgbClr val="004992"/>
                </a:solidFill>
              </a:rPr>
              <a:t>og</a:t>
            </a:r>
            <a:r>
              <a:rPr lang="en-US" altLang="de-DE" sz="1600" dirty="0">
                <a:solidFill>
                  <a:srgbClr val="004992"/>
                </a:solidFill>
              </a:rPr>
              <a:t> </a:t>
            </a:r>
            <a:r>
              <a:rPr lang="en-US" altLang="de-DE" sz="1600" dirty="0" err="1">
                <a:solidFill>
                  <a:srgbClr val="004992"/>
                </a:solidFill>
              </a:rPr>
              <a:t>ansvarsbevidste</a:t>
            </a:r>
            <a:r>
              <a:rPr lang="en-US" altLang="de-DE" sz="1600" dirty="0">
                <a:solidFill>
                  <a:srgbClr val="004992"/>
                </a:solidFill>
              </a:rPr>
              <a:t> </a:t>
            </a:r>
            <a:r>
              <a:rPr lang="en-US" altLang="de-DE" sz="1600" dirty="0" err="1">
                <a:solidFill>
                  <a:srgbClr val="004992"/>
                </a:solidFill>
              </a:rPr>
              <a:t>kvinder</a:t>
            </a:r>
            <a:r>
              <a:rPr lang="en-US" altLang="de-DE" sz="1600" dirty="0">
                <a:solidFill>
                  <a:srgbClr val="004992"/>
                </a:solidFill>
              </a:rPr>
              <a:t> </a:t>
            </a:r>
            <a:r>
              <a:rPr lang="en-US" altLang="de-DE" sz="1600" dirty="0" err="1">
                <a:solidFill>
                  <a:srgbClr val="004992"/>
                </a:solidFill>
              </a:rPr>
              <a:t>vil</a:t>
            </a:r>
            <a:r>
              <a:rPr lang="en-US" altLang="de-DE" sz="1600" dirty="0">
                <a:solidFill>
                  <a:srgbClr val="004992"/>
                </a:solidFill>
              </a:rPr>
              <a:t> </a:t>
            </a:r>
            <a:r>
              <a:rPr lang="en-US" altLang="de-DE" sz="1600" dirty="0" err="1">
                <a:solidFill>
                  <a:srgbClr val="004992"/>
                </a:solidFill>
              </a:rPr>
              <a:t>ikke</a:t>
            </a:r>
            <a:r>
              <a:rPr lang="en-US" altLang="de-DE" sz="1600" dirty="0">
                <a:solidFill>
                  <a:srgbClr val="004992"/>
                </a:solidFill>
              </a:rPr>
              <a:t> </a:t>
            </a:r>
            <a:r>
              <a:rPr lang="en-US" altLang="de-DE" sz="1600" dirty="0" err="1">
                <a:solidFill>
                  <a:srgbClr val="004992"/>
                </a:solidFill>
              </a:rPr>
              <a:t>være</a:t>
            </a:r>
            <a:r>
              <a:rPr lang="en-US" altLang="de-DE" sz="1600" dirty="0">
                <a:solidFill>
                  <a:srgbClr val="004992"/>
                </a:solidFill>
              </a:rPr>
              <a:t> </a:t>
            </a:r>
            <a:r>
              <a:rPr lang="en-US" altLang="de-DE" sz="1600" dirty="0" err="1">
                <a:solidFill>
                  <a:srgbClr val="004992"/>
                </a:solidFill>
              </a:rPr>
              <a:t>interesserede</a:t>
            </a:r>
            <a:r>
              <a:rPr lang="en-US" altLang="de-DE" sz="1600" dirty="0">
                <a:solidFill>
                  <a:srgbClr val="004992"/>
                </a:solidFill>
              </a:rPr>
              <a:t> </a:t>
            </a:r>
            <a:r>
              <a:rPr lang="en-US" altLang="de-DE" sz="1600" dirty="0" err="1">
                <a:solidFill>
                  <a:srgbClr val="004992"/>
                </a:solidFill>
              </a:rPr>
              <a:t>i</a:t>
            </a:r>
            <a:r>
              <a:rPr lang="en-US" altLang="de-DE" sz="1600" dirty="0">
                <a:solidFill>
                  <a:srgbClr val="004992"/>
                </a:solidFill>
              </a:rPr>
              <a:t> at </a:t>
            </a:r>
            <a:r>
              <a:rPr lang="en-US" altLang="de-DE" sz="1600" dirty="0" err="1">
                <a:solidFill>
                  <a:srgbClr val="004992"/>
                </a:solidFill>
              </a:rPr>
              <a:t>stemme</a:t>
            </a:r>
            <a:r>
              <a:rPr lang="en-US" altLang="de-DE" sz="1600" dirty="0">
                <a:solidFill>
                  <a:srgbClr val="004992"/>
                </a:solidFill>
              </a:rPr>
              <a:t>.”</a:t>
            </a:r>
          </a:p>
          <a:p>
            <a:pPr lvl="0" defTabSz="914400" fontAlgn="base">
              <a:lnSpc>
                <a:spcPct val="100000"/>
              </a:lnSpc>
              <a:spcBef>
                <a:spcPts val="0"/>
              </a:spcBef>
            </a:pPr>
            <a:r>
              <a:rPr lang="en-US" altLang="de-DE" sz="1600" dirty="0">
                <a:solidFill>
                  <a:srgbClr val="333333"/>
                </a:solidFill>
              </a:rPr>
              <a:t>Grover Cleveland, </a:t>
            </a:r>
            <a:r>
              <a:rPr lang="de-DE" altLang="de-DE" sz="1600" dirty="0">
                <a:solidFill>
                  <a:srgbClr val="333333"/>
                </a:solidFill>
              </a:rPr>
              <a:t>tidligere amerikansk præsident, </a:t>
            </a:r>
            <a:r>
              <a:rPr lang="en-US" altLang="de-DE" sz="1600" dirty="0">
                <a:solidFill>
                  <a:srgbClr val="333333"/>
                </a:solidFill>
              </a:rPr>
              <a:t>1905</a:t>
            </a:r>
          </a:p>
          <a:p>
            <a:pPr lvl="0" defTabSz="914400" eaLnBrk="0" fontAlgn="base" hangingPunct="0">
              <a:lnSpc>
                <a:spcPct val="100000"/>
              </a:lnSpc>
              <a:spcBef>
                <a:spcPts val="1200"/>
              </a:spcBef>
            </a:pPr>
            <a:r>
              <a:rPr lang="en-US" altLang="de-DE" sz="1600" dirty="0">
                <a:solidFill>
                  <a:srgbClr val="004992"/>
                </a:solidFill>
              </a:rPr>
              <a:t>“</a:t>
            </a:r>
            <a:r>
              <a:rPr lang="da-DK" altLang="ko-KR" sz="1600" dirty="0">
                <a:solidFill>
                  <a:srgbClr val="004992"/>
                </a:solidFill>
              </a:rPr>
              <a:t>Denne ‘telefon’ har alt for mange svagheder til, at man kan tage den alvorligt som kommunikationsmiddel. Apparatet er generelt uden værdi for os</a:t>
            </a:r>
            <a:r>
              <a:rPr lang="de-DE" altLang="ko-KR" sz="1600" dirty="0">
                <a:solidFill>
                  <a:srgbClr val="004992"/>
                </a:solidFill>
              </a:rPr>
              <a:t>.</a:t>
            </a:r>
            <a:r>
              <a:rPr lang="en-US" altLang="de-DE" sz="1600" dirty="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pPr>
            <a:r>
              <a:rPr lang="de-DE" altLang="ko-KR" sz="1600" dirty="0">
                <a:solidFill>
                  <a:srgbClr val="333333"/>
                </a:solidFill>
              </a:rPr>
              <a:t>Western Union, </a:t>
            </a:r>
            <a:r>
              <a:rPr lang="da-DK" altLang="ko-KR" sz="1600" dirty="0">
                <a:solidFill>
                  <a:srgbClr val="333333"/>
                </a:solidFill>
              </a:rPr>
              <a:t>førende selskab inden for finansielle serviceydelser og kommunikation</a:t>
            </a:r>
            <a:r>
              <a:rPr lang="de-DE" altLang="ko-KR" sz="1600" dirty="0">
                <a:solidFill>
                  <a:srgbClr val="333333"/>
                </a:solidFill>
              </a:rPr>
              <a:t>, 1876</a:t>
            </a:r>
          </a:p>
          <a:p>
            <a:pPr lvl="0" defTabSz="914400" eaLnBrk="0" fontAlgn="base" hangingPunct="0">
              <a:lnSpc>
                <a:spcPct val="100000"/>
              </a:lnSpc>
              <a:spcBef>
                <a:spcPts val="1200"/>
              </a:spcBef>
            </a:pPr>
            <a:r>
              <a:rPr lang="en-US" altLang="de-DE" sz="1600" dirty="0">
                <a:solidFill>
                  <a:srgbClr val="004992"/>
                </a:solidFill>
              </a:rPr>
              <a:t>“</a:t>
            </a:r>
            <a:r>
              <a:rPr lang="da-DK" altLang="ko-KR" sz="1600" dirty="0">
                <a:solidFill>
                  <a:srgbClr val="004992"/>
                </a:solidFill>
              </a:rPr>
              <a:t>Der vil gå mere end en generation, før den første bemandede månelanding bliver en realitet</a:t>
            </a:r>
            <a:r>
              <a:rPr lang="de-DE" altLang="ko-KR" sz="1600" dirty="0">
                <a:solidFill>
                  <a:srgbClr val="004992"/>
                </a:solidFill>
              </a:rPr>
              <a:t>.</a:t>
            </a:r>
            <a:r>
              <a:rPr lang="en-US" altLang="de-DE" sz="1600" dirty="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pPr>
            <a:r>
              <a:rPr lang="de-DE" altLang="ko-KR" sz="1600" dirty="0">
                <a:solidFill>
                  <a:srgbClr val="333333"/>
                </a:solidFill>
              </a:rPr>
              <a:t>Harold Spencer, Astronom, 1957 (</a:t>
            </a:r>
            <a:r>
              <a:rPr lang="da-DK" altLang="ko-KR" sz="1600" dirty="0">
                <a:solidFill>
                  <a:srgbClr val="333333"/>
                </a:solidFill>
              </a:rPr>
              <a:t>månelandingen fandt sted 12 år senere</a:t>
            </a:r>
            <a:r>
              <a:rPr lang="de-DE" altLang="ko-KR" sz="1600" dirty="0">
                <a:solidFill>
                  <a:srgbClr val="333333"/>
                </a:solidFill>
              </a:rPr>
              <a:t>)</a:t>
            </a:r>
            <a:endParaRPr lang="de-DE" altLang="de-DE" sz="1600" dirty="0">
              <a:solidFill>
                <a:srgbClr val="333333"/>
              </a:solidFill>
            </a:endParaRPr>
          </a:p>
          <a:p>
            <a:pPr lvl="0" defTabSz="914400" eaLnBrk="0" fontAlgn="base" hangingPunct="0">
              <a:lnSpc>
                <a:spcPct val="100000"/>
              </a:lnSpc>
              <a:spcBef>
                <a:spcPts val="1200"/>
              </a:spcBef>
            </a:pPr>
            <a:r>
              <a:rPr lang="en-US" altLang="de-DE" sz="1600" dirty="0">
                <a:solidFill>
                  <a:srgbClr val="004992"/>
                </a:solidFill>
              </a:rPr>
              <a:t>“</a:t>
            </a:r>
            <a:r>
              <a:rPr lang="da-DK" altLang="ko-KR" sz="1600" dirty="0">
                <a:solidFill>
                  <a:srgbClr val="004992"/>
                </a:solidFill>
              </a:rPr>
              <a:t>Hesten er kommet for at blive; men automobilen er ikke andet end en forbigående dille</a:t>
            </a:r>
            <a:r>
              <a:rPr lang="de-DE" altLang="ko-KR" sz="1600" dirty="0">
                <a:solidFill>
                  <a:srgbClr val="004992"/>
                </a:solidFill>
              </a:rPr>
              <a:t>.</a:t>
            </a:r>
            <a:r>
              <a:rPr lang="en-US" altLang="de-DE" sz="1600" dirty="0">
                <a:solidFill>
                  <a:srgbClr val="004992"/>
                </a:solidFill>
              </a:rPr>
              <a:t>”</a:t>
            </a:r>
            <a:br>
              <a:rPr lang="en-US" altLang="de-DE" sz="1600" dirty="0">
                <a:solidFill>
                  <a:srgbClr val="004992"/>
                </a:solidFill>
              </a:rPr>
            </a:br>
            <a:r>
              <a:rPr lang="en-US" altLang="ko-KR" sz="1600" dirty="0" err="1">
                <a:solidFill>
                  <a:srgbClr val="333333"/>
                </a:solidFill>
              </a:rPr>
              <a:t>Direktøren</a:t>
            </a:r>
            <a:r>
              <a:rPr lang="en-US" altLang="ko-KR" sz="1600" dirty="0">
                <a:solidFill>
                  <a:srgbClr val="333333"/>
                </a:solidFill>
              </a:rPr>
              <a:t> for Michigan Savings Bank om </a:t>
            </a:r>
            <a:r>
              <a:rPr lang="en-US" altLang="ko-KR" sz="1600" dirty="0" err="1">
                <a:solidFill>
                  <a:srgbClr val="333333"/>
                </a:solidFill>
              </a:rPr>
              <a:t>investering</a:t>
            </a:r>
            <a:r>
              <a:rPr lang="en-US" altLang="ko-KR" sz="1600" dirty="0">
                <a:solidFill>
                  <a:srgbClr val="333333"/>
                </a:solidFill>
              </a:rPr>
              <a:t> </a:t>
            </a:r>
            <a:r>
              <a:rPr lang="en-US" altLang="ko-KR" sz="1600" dirty="0" err="1">
                <a:solidFill>
                  <a:srgbClr val="333333"/>
                </a:solidFill>
              </a:rPr>
              <a:t>i</a:t>
            </a:r>
            <a:r>
              <a:rPr lang="en-US" altLang="ko-KR" sz="1600" dirty="0">
                <a:solidFill>
                  <a:srgbClr val="333333"/>
                </a:solidFill>
              </a:rPr>
              <a:t> Ford Motor Co.</a:t>
            </a:r>
            <a:r>
              <a:rPr lang="de-DE" altLang="ko-KR" sz="1600" dirty="0">
                <a:solidFill>
                  <a:srgbClr val="333333"/>
                </a:solidFill>
              </a:rPr>
              <a:t>, 1903</a:t>
            </a:r>
          </a:p>
          <a:p>
            <a:pPr lvl="0" defTabSz="914400" eaLnBrk="0" fontAlgn="base" hangingPunct="0">
              <a:lnSpc>
                <a:spcPct val="100000"/>
              </a:lnSpc>
              <a:spcBef>
                <a:spcPts val="1200"/>
              </a:spcBef>
            </a:pPr>
            <a:r>
              <a:rPr lang="en-US" altLang="de-DE" sz="1600" dirty="0">
                <a:solidFill>
                  <a:srgbClr val="004992"/>
                </a:solidFill>
              </a:rPr>
              <a:t>“</a:t>
            </a:r>
            <a:r>
              <a:rPr lang="da-DK" altLang="ko-KR" sz="1600" dirty="0">
                <a:solidFill>
                  <a:srgbClr val="004992"/>
                </a:solidFill>
              </a:rPr>
              <a:t>Det vil vise sig, at røntgenstråler ikke er andet end et fupnummer</a:t>
            </a:r>
            <a:r>
              <a:rPr lang="en-US" altLang="ko-KR" sz="1600" dirty="0">
                <a:solidFill>
                  <a:srgbClr val="004992"/>
                </a:solidFill>
              </a:rPr>
              <a:t>.</a:t>
            </a:r>
            <a:r>
              <a:rPr lang="en-US" altLang="de-DE" sz="1600" dirty="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pPr>
            <a:r>
              <a:rPr lang="en-US" altLang="de-DE" sz="1600" dirty="0">
                <a:solidFill>
                  <a:srgbClr val="333333"/>
                </a:solidFill>
              </a:rPr>
              <a:t>Lord Kelvin, </a:t>
            </a:r>
            <a:r>
              <a:rPr lang="en-US" altLang="de-DE" sz="1600" dirty="0" err="1">
                <a:solidFill>
                  <a:srgbClr val="333333"/>
                </a:solidFill>
              </a:rPr>
              <a:t>formand</a:t>
            </a:r>
            <a:r>
              <a:rPr lang="en-US" altLang="de-DE" sz="1600" dirty="0">
                <a:solidFill>
                  <a:srgbClr val="333333"/>
                </a:solidFill>
              </a:rPr>
              <a:t> for the Royal Society, 1883</a:t>
            </a:r>
          </a:p>
          <a:p>
            <a:pPr lvl="0" defTabSz="914400" fontAlgn="base">
              <a:lnSpc>
                <a:spcPct val="100000"/>
              </a:lnSpc>
              <a:spcBef>
                <a:spcPts val="1200"/>
              </a:spcBef>
            </a:pPr>
            <a:r>
              <a:rPr lang="en-US" altLang="de-DE" sz="1600" dirty="0">
                <a:solidFill>
                  <a:srgbClr val="004992"/>
                </a:solidFill>
              </a:rPr>
              <a:t>“</a:t>
            </a:r>
            <a:r>
              <a:rPr lang="da-DK" altLang="de-DE" sz="1600" dirty="0">
                <a:solidFill>
                  <a:srgbClr val="004992"/>
                </a:solidFill>
              </a:rPr>
              <a:t>Fonografen har overhovedet ingen kommerciel værdi</a:t>
            </a:r>
            <a:r>
              <a:rPr lang="en-US" altLang="de-DE" sz="1600" dirty="0">
                <a:solidFill>
                  <a:srgbClr val="004992"/>
                </a:solidFill>
              </a:rPr>
              <a:t>.”</a:t>
            </a:r>
          </a:p>
          <a:p>
            <a:pPr lvl="0" defTabSz="914400" fontAlgn="base">
              <a:lnSpc>
                <a:spcPct val="100000"/>
              </a:lnSpc>
              <a:spcBef>
                <a:spcPts val="0"/>
              </a:spcBef>
            </a:pPr>
            <a:r>
              <a:rPr lang="en-US" altLang="de-DE" sz="1600" dirty="0">
                <a:solidFill>
                  <a:srgbClr val="333333"/>
                </a:solidFill>
              </a:rPr>
              <a:t>Thomas Edison, </a:t>
            </a:r>
            <a:r>
              <a:rPr lang="en-US" altLang="de-DE" sz="1600" dirty="0" err="1">
                <a:solidFill>
                  <a:srgbClr val="333333"/>
                </a:solidFill>
              </a:rPr>
              <a:t>berømt</a:t>
            </a:r>
            <a:r>
              <a:rPr lang="en-US" altLang="de-DE" sz="1600" dirty="0">
                <a:solidFill>
                  <a:srgbClr val="333333"/>
                </a:solidFill>
              </a:rPr>
              <a:t> </a:t>
            </a:r>
            <a:r>
              <a:rPr lang="en-US" altLang="de-DE" sz="1600" dirty="0" err="1">
                <a:solidFill>
                  <a:srgbClr val="333333"/>
                </a:solidFill>
              </a:rPr>
              <a:t>amerikansk</a:t>
            </a:r>
            <a:r>
              <a:rPr lang="en-US" altLang="de-DE" sz="1600" dirty="0">
                <a:solidFill>
                  <a:srgbClr val="333333"/>
                </a:solidFill>
              </a:rPr>
              <a:t> </a:t>
            </a:r>
            <a:r>
              <a:rPr lang="en-US" altLang="de-DE" sz="1600" dirty="0" err="1">
                <a:solidFill>
                  <a:srgbClr val="333333"/>
                </a:solidFill>
              </a:rPr>
              <a:t>opfinder</a:t>
            </a:r>
            <a:r>
              <a:rPr lang="en-US" altLang="de-DE" sz="1600" dirty="0">
                <a:solidFill>
                  <a:srgbClr val="333333"/>
                </a:solidFill>
              </a:rPr>
              <a:t>, 1880s (</a:t>
            </a:r>
            <a:r>
              <a:rPr lang="da-DK" altLang="de-DE" sz="1600" dirty="0">
                <a:solidFill>
                  <a:srgbClr val="333333"/>
                </a:solidFill>
              </a:rPr>
              <a:t>fonograf = det første apparat til optagelse af stemmer</a:t>
            </a:r>
            <a:r>
              <a:rPr lang="en-US" altLang="de-DE" sz="1600" dirty="0">
                <a:solidFill>
                  <a:srgbClr val="333333"/>
                </a:solidFill>
              </a:rPr>
              <a:t>)</a:t>
            </a:r>
            <a:endParaRPr lang="en-US" sz="16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5"/>
          <p:cNvSpPr txBox="1">
            <a:spLocks noChangeArrowheads="1"/>
          </p:cNvSpPr>
          <p:nvPr/>
        </p:nvSpPr>
        <p:spPr bwMode="auto">
          <a:xfrm>
            <a:off x="408955" y="626925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a-DK" altLang="de-DE" sz="1800" b="0" dirty="0">
                <a:solidFill>
                  <a:srgbClr val="004992"/>
                </a:solidFill>
                <a:latin typeface="+mn-lt"/>
              </a:rPr>
              <a:t>Vi bør være åbne over for nye erfaringer – tiderne skifter, og ingen kan forudse, hvad fremtiden bringer</a:t>
            </a:r>
            <a:r>
              <a:rPr lang="de-DE" altLang="de-DE" sz="1800" b="0" dirty="0">
                <a:solidFill>
                  <a:srgbClr val="004992"/>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Profetier, der ikke kom til at holde stik</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en-US" altLang="de-DE" sz="1600">
                <a:solidFill>
                  <a:srgbClr val="004992"/>
                </a:solidFill>
              </a:rPr>
              <a:t>“Fornuftige </a:t>
            </a:r>
            <a:r>
              <a:rPr lang="en-US" altLang="de-DE" sz="1600" dirty="0" err="1">
                <a:solidFill>
                  <a:srgbClr val="004992"/>
                </a:solidFill>
              </a:rPr>
              <a:t>og</a:t>
            </a:r>
            <a:r>
              <a:rPr lang="en-US" altLang="de-DE" sz="1600" dirty="0">
                <a:solidFill>
                  <a:srgbClr val="004992"/>
                </a:solidFill>
              </a:rPr>
              <a:t> </a:t>
            </a:r>
            <a:r>
              <a:rPr lang="en-US" altLang="de-DE" sz="1600" dirty="0" err="1">
                <a:solidFill>
                  <a:srgbClr val="004992"/>
                </a:solidFill>
              </a:rPr>
              <a:t>ansvarsbevidste</a:t>
            </a:r>
            <a:r>
              <a:rPr lang="en-US" altLang="de-DE" sz="1600" dirty="0">
                <a:solidFill>
                  <a:srgbClr val="004992"/>
                </a:solidFill>
              </a:rPr>
              <a:t> </a:t>
            </a:r>
            <a:r>
              <a:rPr lang="en-US" altLang="de-DE" sz="1600" dirty="0" err="1">
                <a:solidFill>
                  <a:srgbClr val="004992"/>
                </a:solidFill>
              </a:rPr>
              <a:t>kvinder</a:t>
            </a:r>
            <a:r>
              <a:rPr lang="en-US" altLang="de-DE" sz="1600" dirty="0">
                <a:solidFill>
                  <a:srgbClr val="004992"/>
                </a:solidFill>
              </a:rPr>
              <a:t> </a:t>
            </a:r>
            <a:r>
              <a:rPr lang="en-US" altLang="de-DE" sz="1600" dirty="0" err="1">
                <a:solidFill>
                  <a:srgbClr val="004992"/>
                </a:solidFill>
              </a:rPr>
              <a:t>vil</a:t>
            </a:r>
            <a:r>
              <a:rPr lang="en-US" altLang="de-DE" sz="1600" dirty="0">
                <a:solidFill>
                  <a:srgbClr val="004992"/>
                </a:solidFill>
              </a:rPr>
              <a:t> </a:t>
            </a:r>
            <a:r>
              <a:rPr lang="en-US" altLang="de-DE" sz="1600" dirty="0" err="1">
                <a:solidFill>
                  <a:srgbClr val="004992"/>
                </a:solidFill>
              </a:rPr>
              <a:t>ikke</a:t>
            </a:r>
            <a:r>
              <a:rPr lang="en-US" altLang="de-DE" sz="1600" dirty="0">
                <a:solidFill>
                  <a:srgbClr val="004992"/>
                </a:solidFill>
              </a:rPr>
              <a:t> </a:t>
            </a:r>
            <a:r>
              <a:rPr lang="en-US" altLang="de-DE" sz="1600" dirty="0" err="1">
                <a:solidFill>
                  <a:srgbClr val="004992"/>
                </a:solidFill>
              </a:rPr>
              <a:t>være</a:t>
            </a:r>
            <a:r>
              <a:rPr lang="en-US" altLang="de-DE" sz="1600" dirty="0">
                <a:solidFill>
                  <a:srgbClr val="004992"/>
                </a:solidFill>
              </a:rPr>
              <a:t> </a:t>
            </a:r>
            <a:r>
              <a:rPr lang="en-US" altLang="de-DE" sz="1600" dirty="0" err="1">
                <a:solidFill>
                  <a:srgbClr val="004992"/>
                </a:solidFill>
              </a:rPr>
              <a:t>interesserede</a:t>
            </a:r>
            <a:r>
              <a:rPr lang="en-US" altLang="de-DE" sz="1600" dirty="0">
                <a:solidFill>
                  <a:srgbClr val="004992"/>
                </a:solidFill>
              </a:rPr>
              <a:t> </a:t>
            </a:r>
            <a:r>
              <a:rPr lang="en-US" altLang="de-DE" sz="1600" dirty="0" err="1">
                <a:solidFill>
                  <a:srgbClr val="004992"/>
                </a:solidFill>
              </a:rPr>
              <a:t>i</a:t>
            </a:r>
            <a:r>
              <a:rPr lang="en-US" altLang="de-DE" sz="1600" dirty="0">
                <a:solidFill>
                  <a:srgbClr val="004992"/>
                </a:solidFill>
              </a:rPr>
              <a:t> at </a:t>
            </a:r>
            <a:r>
              <a:rPr lang="en-US" altLang="de-DE" sz="1600" err="1">
                <a:solidFill>
                  <a:srgbClr val="004992"/>
                </a:solidFill>
              </a:rPr>
              <a:t>stemme</a:t>
            </a:r>
            <a:r>
              <a:rPr lang="en-US" altLang="de-DE" sz="1600">
                <a:solidFill>
                  <a:srgbClr val="004992"/>
                </a:solidFill>
              </a:rPr>
              <a:t>.”</a:t>
            </a:r>
            <a:endParaRPr lang="en-US" altLang="de-DE" sz="1600" dirty="0">
              <a:solidFill>
                <a:srgbClr val="004992"/>
              </a:solidFill>
            </a:endParaRPr>
          </a:p>
          <a:p>
            <a:pPr lvl="0" defTabSz="914400" fontAlgn="base">
              <a:lnSpc>
                <a:spcPct val="100000"/>
              </a:lnSpc>
              <a:spcBef>
                <a:spcPts val="0"/>
              </a:spcBef>
            </a:pPr>
            <a:r>
              <a:rPr lang="en-US" altLang="de-DE" sz="1600" dirty="0">
                <a:solidFill>
                  <a:srgbClr val="333333"/>
                </a:solidFill>
              </a:rPr>
              <a:t>Grover Cleveland, </a:t>
            </a:r>
            <a:r>
              <a:rPr lang="de-DE" altLang="de-DE" sz="1600" dirty="0">
                <a:solidFill>
                  <a:srgbClr val="333333"/>
                </a:solidFill>
              </a:rPr>
              <a:t>tidligere amerikansk præsident, </a:t>
            </a:r>
            <a:r>
              <a:rPr lang="en-US" altLang="de-DE" sz="1600" dirty="0">
                <a:solidFill>
                  <a:srgbClr val="333333"/>
                </a:solidFill>
              </a:rPr>
              <a:t>1905</a:t>
            </a:r>
          </a:p>
          <a:p>
            <a:pPr lvl="0" defTabSz="914400" eaLnBrk="0" fontAlgn="base" hangingPunct="0">
              <a:lnSpc>
                <a:spcPct val="100000"/>
              </a:lnSpc>
              <a:spcBef>
                <a:spcPts val="1200"/>
              </a:spcBef>
            </a:pPr>
            <a:r>
              <a:rPr lang="en-US" altLang="de-DE" sz="1600">
                <a:solidFill>
                  <a:srgbClr val="333333"/>
                </a:solidFill>
              </a:rPr>
              <a:t>“</a:t>
            </a:r>
            <a:r>
              <a:rPr lang="da-DK" altLang="ko-KR" sz="1600">
                <a:solidFill>
                  <a:srgbClr val="004992"/>
                </a:solidFill>
              </a:rPr>
              <a:t>Denne </a:t>
            </a:r>
            <a:r>
              <a:rPr lang="da-DK" altLang="ko-KR" sz="1600" dirty="0">
                <a:solidFill>
                  <a:srgbClr val="004992"/>
                </a:solidFill>
              </a:rPr>
              <a:t>‘telefon’ har alt for mange svagheder til, at man kan tage den alvorligt som kommunikationsmiddel. Apparatet er generelt uden værdi for </a:t>
            </a:r>
            <a:r>
              <a:rPr lang="da-DK" altLang="ko-KR" sz="1600">
                <a:solidFill>
                  <a:srgbClr val="004992"/>
                </a:solidFill>
              </a:rPr>
              <a:t>os</a:t>
            </a:r>
            <a:r>
              <a:rPr lang="de-DE" altLang="ko-KR" sz="1600">
                <a:solidFill>
                  <a:srgbClr val="004992"/>
                </a:solidFill>
              </a:rPr>
              <a:t>.</a:t>
            </a:r>
            <a:r>
              <a:rPr lang="en-US" altLang="de-DE"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pPr>
            <a:r>
              <a:rPr lang="de-DE" altLang="ko-KR" sz="1600" dirty="0">
                <a:solidFill>
                  <a:srgbClr val="333333"/>
                </a:solidFill>
              </a:rPr>
              <a:t>Western Union, </a:t>
            </a:r>
            <a:r>
              <a:rPr lang="da-DK" altLang="ko-KR" sz="1600" dirty="0">
                <a:solidFill>
                  <a:srgbClr val="333333"/>
                </a:solidFill>
              </a:rPr>
              <a:t>førende selskab inden for finansielle serviceydelser og kommunikation</a:t>
            </a:r>
            <a:r>
              <a:rPr lang="de-DE" altLang="ko-KR" sz="1600" dirty="0">
                <a:solidFill>
                  <a:srgbClr val="333333"/>
                </a:solidFill>
              </a:rPr>
              <a:t>, 1876</a:t>
            </a:r>
          </a:p>
          <a:p>
            <a:pPr lvl="0" defTabSz="914400" eaLnBrk="0" fontAlgn="base" hangingPunct="0">
              <a:lnSpc>
                <a:spcPct val="100000"/>
              </a:lnSpc>
              <a:spcBef>
                <a:spcPts val="1200"/>
              </a:spcBef>
            </a:pPr>
            <a:r>
              <a:rPr lang="en-US" altLang="de-DE" sz="1600">
                <a:solidFill>
                  <a:srgbClr val="004992"/>
                </a:solidFill>
              </a:rPr>
              <a:t>“</a:t>
            </a:r>
            <a:r>
              <a:rPr lang="da-DK" altLang="ko-KR" sz="1600">
                <a:solidFill>
                  <a:srgbClr val="004992"/>
                </a:solidFill>
              </a:rPr>
              <a:t>Der </a:t>
            </a:r>
            <a:r>
              <a:rPr lang="da-DK" altLang="ko-KR" sz="1600" dirty="0">
                <a:solidFill>
                  <a:srgbClr val="004992"/>
                </a:solidFill>
              </a:rPr>
              <a:t>vil gå mere end en generation, før den første bemandede månelanding bliver en </a:t>
            </a:r>
            <a:r>
              <a:rPr lang="da-DK" altLang="ko-KR" sz="1600">
                <a:solidFill>
                  <a:srgbClr val="004992"/>
                </a:solidFill>
              </a:rPr>
              <a:t>realitet</a:t>
            </a:r>
            <a:r>
              <a:rPr lang="de-DE" altLang="ko-KR" sz="1600">
                <a:solidFill>
                  <a:srgbClr val="004992"/>
                </a:solidFill>
              </a:rPr>
              <a:t>.</a:t>
            </a:r>
            <a:r>
              <a:rPr lang="en-US" altLang="de-DE"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pPr>
            <a:r>
              <a:rPr lang="de-DE" altLang="ko-KR" sz="1600" dirty="0">
                <a:solidFill>
                  <a:srgbClr val="333333"/>
                </a:solidFill>
              </a:rPr>
              <a:t>Harold Spencer, Astronom, 1957 (</a:t>
            </a:r>
            <a:r>
              <a:rPr lang="da-DK" altLang="ko-KR" sz="1600" dirty="0">
                <a:solidFill>
                  <a:srgbClr val="333333"/>
                </a:solidFill>
              </a:rPr>
              <a:t>månelandingen fandt sted 12 år senere</a:t>
            </a:r>
            <a:r>
              <a:rPr lang="de-DE" altLang="ko-KR" sz="1600" dirty="0">
                <a:solidFill>
                  <a:srgbClr val="333333"/>
                </a:solidFill>
              </a:rPr>
              <a:t>)</a:t>
            </a:r>
            <a:endParaRPr lang="de-DE" altLang="de-DE" sz="1600" dirty="0">
              <a:solidFill>
                <a:srgbClr val="333333"/>
              </a:solidFill>
            </a:endParaRPr>
          </a:p>
          <a:p>
            <a:pPr lvl="0" defTabSz="914400" eaLnBrk="0" fontAlgn="base" hangingPunct="0">
              <a:lnSpc>
                <a:spcPct val="100000"/>
              </a:lnSpc>
              <a:spcBef>
                <a:spcPts val="1200"/>
              </a:spcBef>
            </a:pPr>
            <a:r>
              <a:rPr lang="en-US" altLang="de-DE" sz="1600">
                <a:solidFill>
                  <a:srgbClr val="333333"/>
                </a:solidFill>
              </a:rPr>
              <a:t>“</a:t>
            </a:r>
            <a:r>
              <a:rPr lang="da-DK" altLang="ko-KR" sz="1600">
                <a:solidFill>
                  <a:srgbClr val="333333"/>
                </a:solidFill>
              </a:rPr>
              <a:t>He</a:t>
            </a:r>
            <a:r>
              <a:rPr lang="da-DK" altLang="ko-KR" sz="1600">
                <a:solidFill>
                  <a:srgbClr val="004992"/>
                </a:solidFill>
              </a:rPr>
              <a:t>sten </a:t>
            </a:r>
            <a:r>
              <a:rPr lang="da-DK" altLang="ko-KR" sz="1600" dirty="0">
                <a:solidFill>
                  <a:srgbClr val="004992"/>
                </a:solidFill>
              </a:rPr>
              <a:t>er kommet for at blive; men automobilen er ikke andet end en forbigående </a:t>
            </a:r>
            <a:r>
              <a:rPr lang="da-DK" altLang="ko-KR" sz="1600">
                <a:solidFill>
                  <a:srgbClr val="004992"/>
                </a:solidFill>
              </a:rPr>
              <a:t>dille</a:t>
            </a:r>
            <a:r>
              <a:rPr lang="de-DE" altLang="ko-KR" sz="1600">
                <a:solidFill>
                  <a:srgbClr val="004992"/>
                </a:solidFill>
              </a:rPr>
              <a:t>.</a:t>
            </a:r>
            <a:r>
              <a:rPr lang="en-US" altLang="de-DE" sz="1600">
                <a:solidFill>
                  <a:srgbClr val="004992"/>
                </a:solidFill>
              </a:rPr>
              <a:t>”</a:t>
            </a:r>
            <a:br>
              <a:rPr lang="en-US" altLang="de-DE" sz="1600" dirty="0">
                <a:solidFill>
                  <a:srgbClr val="004992"/>
                </a:solidFill>
              </a:rPr>
            </a:br>
            <a:r>
              <a:rPr lang="en-US" altLang="ko-KR" sz="1600" dirty="0" err="1">
                <a:solidFill>
                  <a:srgbClr val="333333"/>
                </a:solidFill>
              </a:rPr>
              <a:t>Direktøren</a:t>
            </a:r>
            <a:r>
              <a:rPr lang="en-US" altLang="ko-KR" sz="1600" dirty="0">
                <a:solidFill>
                  <a:srgbClr val="333333"/>
                </a:solidFill>
              </a:rPr>
              <a:t> for Michigan Savings Bank om </a:t>
            </a:r>
            <a:r>
              <a:rPr lang="en-US" altLang="ko-KR" sz="1600" dirty="0" err="1">
                <a:solidFill>
                  <a:srgbClr val="333333"/>
                </a:solidFill>
              </a:rPr>
              <a:t>investering</a:t>
            </a:r>
            <a:r>
              <a:rPr lang="en-US" altLang="ko-KR" sz="1600" dirty="0">
                <a:solidFill>
                  <a:srgbClr val="333333"/>
                </a:solidFill>
              </a:rPr>
              <a:t> </a:t>
            </a:r>
            <a:r>
              <a:rPr lang="en-US" altLang="ko-KR" sz="1600" dirty="0" err="1">
                <a:solidFill>
                  <a:srgbClr val="333333"/>
                </a:solidFill>
              </a:rPr>
              <a:t>i</a:t>
            </a:r>
            <a:r>
              <a:rPr lang="en-US" altLang="ko-KR" sz="1600" dirty="0">
                <a:solidFill>
                  <a:srgbClr val="333333"/>
                </a:solidFill>
              </a:rPr>
              <a:t> Ford Motor Co.</a:t>
            </a:r>
            <a:r>
              <a:rPr lang="de-DE" altLang="ko-KR" sz="1600" dirty="0">
                <a:solidFill>
                  <a:srgbClr val="333333"/>
                </a:solidFill>
              </a:rPr>
              <a:t>, 1903</a:t>
            </a:r>
          </a:p>
          <a:p>
            <a:pPr lvl="0" defTabSz="914400" eaLnBrk="0" fontAlgn="base" hangingPunct="0">
              <a:lnSpc>
                <a:spcPct val="100000"/>
              </a:lnSpc>
              <a:spcBef>
                <a:spcPts val="1200"/>
              </a:spcBef>
            </a:pPr>
            <a:r>
              <a:rPr lang="en-US" altLang="de-DE" sz="1600">
                <a:solidFill>
                  <a:srgbClr val="004992"/>
                </a:solidFill>
              </a:rPr>
              <a:t>“</a:t>
            </a:r>
            <a:r>
              <a:rPr lang="da-DK" altLang="ko-KR" sz="1600">
                <a:solidFill>
                  <a:srgbClr val="004992"/>
                </a:solidFill>
              </a:rPr>
              <a:t>Det </a:t>
            </a:r>
            <a:r>
              <a:rPr lang="da-DK" altLang="ko-KR" sz="1600" dirty="0">
                <a:solidFill>
                  <a:srgbClr val="004992"/>
                </a:solidFill>
              </a:rPr>
              <a:t>vil vise sig, at røntgenstråler ikke er andet end et </a:t>
            </a:r>
            <a:r>
              <a:rPr lang="da-DK" altLang="ko-KR" sz="1600">
                <a:solidFill>
                  <a:srgbClr val="004992"/>
                </a:solidFill>
              </a:rPr>
              <a:t>fupnummer</a:t>
            </a:r>
            <a:r>
              <a:rPr lang="en-US" altLang="ko-KR" sz="1600">
                <a:solidFill>
                  <a:srgbClr val="004992"/>
                </a:solidFill>
              </a:rPr>
              <a:t>.</a:t>
            </a:r>
            <a:r>
              <a:rPr lang="en-US" altLang="de-DE"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pPr>
            <a:r>
              <a:rPr lang="en-US" altLang="de-DE" sz="1600" dirty="0">
                <a:solidFill>
                  <a:srgbClr val="333333"/>
                </a:solidFill>
              </a:rPr>
              <a:t>Lord Kelvin, </a:t>
            </a:r>
            <a:r>
              <a:rPr lang="en-US" altLang="de-DE" sz="1600" dirty="0" err="1">
                <a:solidFill>
                  <a:srgbClr val="333333"/>
                </a:solidFill>
              </a:rPr>
              <a:t>formand</a:t>
            </a:r>
            <a:r>
              <a:rPr lang="en-US" altLang="de-DE" sz="1600" dirty="0">
                <a:solidFill>
                  <a:srgbClr val="333333"/>
                </a:solidFill>
              </a:rPr>
              <a:t> for the Royal Society, 1883</a:t>
            </a:r>
          </a:p>
          <a:p>
            <a:pPr lvl="0" defTabSz="914400" fontAlgn="base">
              <a:lnSpc>
                <a:spcPct val="100000"/>
              </a:lnSpc>
              <a:spcBef>
                <a:spcPts val="1200"/>
              </a:spcBef>
            </a:pPr>
            <a:r>
              <a:rPr lang="en-US" altLang="de-DE" sz="1600">
                <a:solidFill>
                  <a:srgbClr val="004992"/>
                </a:solidFill>
              </a:rPr>
              <a:t>“</a:t>
            </a:r>
            <a:r>
              <a:rPr lang="da-DK" altLang="de-DE" sz="1600">
                <a:solidFill>
                  <a:srgbClr val="004992"/>
                </a:solidFill>
              </a:rPr>
              <a:t>Fonografen </a:t>
            </a:r>
            <a:r>
              <a:rPr lang="da-DK" altLang="de-DE" sz="1600" dirty="0">
                <a:solidFill>
                  <a:srgbClr val="004992"/>
                </a:solidFill>
              </a:rPr>
              <a:t>har overhovedet ingen kommerciel </a:t>
            </a:r>
            <a:r>
              <a:rPr lang="da-DK" altLang="de-DE" sz="1600">
                <a:solidFill>
                  <a:srgbClr val="004992"/>
                </a:solidFill>
              </a:rPr>
              <a:t>værdi</a:t>
            </a:r>
            <a:r>
              <a:rPr lang="en-US" altLang="de-DE" sz="1600">
                <a:solidFill>
                  <a:srgbClr val="004992"/>
                </a:solidFill>
              </a:rPr>
              <a:t>.”</a:t>
            </a:r>
            <a:endParaRPr lang="en-US" altLang="de-DE" sz="1600" dirty="0">
              <a:solidFill>
                <a:srgbClr val="004992"/>
              </a:solidFill>
            </a:endParaRPr>
          </a:p>
          <a:p>
            <a:pPr lvl="0" defTabSz="914400" fontAlgn="base">
              <a:lnSpc>
                <a:spcPct val="100000"/>
              </a:lnSpc>
              <a:spcBef>
                <a:spcPts val="0"/>
              </a:spcBef>
            </a:pPr>
            <a:r>
              <a:rPr lang="en-US" altLang="de-DE" sz="1600" dirty="0">
                <a:solidFill>
                  <a:srgbClr val="333333"/>
                </a:solidFill>
              </a:rPr>
              <a:t>Thomas Edison, </a:t>
            </a:r>
            <a:r>
              <a:rPr lang="en-US" altLang="de-DE" sz="1600" dirty="0" err="1">
                <a:solidFill>
                  <a:srgbClr val="333333"/>
                </a:solidFill>
              </a:rPr>
              <a:t>berømt</a:t>
            </a:r>
            <a:r>
              <a:rPr lang="en-US" altLang="de-DE" sz="1600" dirty="0">
                <a:solidFill>
                  <a:srgbClr val="333333"/>
                </a:solidFill>
              </a:rPr>
              <a:t> </a:t>
            </a:r>
            <a:r>
              <a:rPr lang="en-US" altLang="de-DE" sz="1600" dirty="0" err="1">
                <a:solidFill>
                  <a:srgbClr val="333333"/>
                </a:solidFill>
              </a:rPr>
              <a:t>amerikansk</a:t>
            </a:r>
            <a:r>
              <a:rPr lang="en-US" altLang="de-DE" sz="1600" dirty="0">
                <a:solidFill>
                  <a:srgbClr val="333333"/>
                </a:solidFill>
              </a:rPr>
              <a:t> </a:t>
            </a:r>
            <a:r>
              <a:rPr lang="en-US" altLang="de-DE" sz="1600" dirty="0" err="1">
                <a:solidFill>
                  <a:srgbClr val="333333"/>
                </a:solidFill>
              </a:rPr>
              <a:t>opfinder</a:t>
            </a:r>
            <a:r>
              <a:rPr lang="en-US" altLang="de-DE" sz="1600" dirty="0">
                <a:solidFill>
                  <a:srgbClr val="333333"/>
                </a:solidFill>
              </a:rPr>
              <a:t>, 1880s (</a:t>
            </a:r>
            <a:r>
              <a:rPr lang="da-DK" altLang="de-DE" sz="1600" dirty="0">
                <a:solidFill>
                  <a:srgbClr val="333333"/>
                </a:solidFill>
              </a:rPr>
              <a:t>fonograf = det første apparat til optagelse af stemmer</a:t>
            </a:r>
            <a:r>
              <a:rPr lang="en-US" altLang="de-DE" sz="1600" dirty="0">
                <a:solidFill>
                  <a:srgbClr val="333333"/>
                </a:solidFill>
              </a:rPr>
              <a:t>)</a:t>
            </a:r>
            <a:endParaRPr lang="en-US" sz="16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7</a:t>
            </a:fld>
            <a:endParaRPr lang="de-DE" altLang="de-DE"/>
          </a:p>
        </p:txBody>
      </p:sp>
    </p:spTree>
    <p:extLst>
      <p:ext uri="{BB962C8B-B14F-4D97-AF65-F5344CB8AC3E}">
        <p14:creationId xmlns:p14="http://schemas.microsoft.com/office/powerpoint/2010/main" val="2242103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Mangel</a:t>
            </a:r>
            <a:r>
              <a:rPr lang="en-US" sz="3600" dirty="0">
                <a:latin typeface="+mn-lt"/>
                <a:ea typeface="+mn-ea"/>
                <a:cs typeface="+mn-cs"/>
              </a:rPr>
              <a:t> </a:t>
            </a:r>
            <a:r>
              <a:rPr lang="en-US" sz="3600" dirty="0" err="1">
                <a:latin typeface="+mn-lt"/>
                <a:ea typeface="+mn-ea"/>
                <a:cs typeface="+mn-cs"/>
              </a:rPr>
              <a:t>på</a:t>
            </a:r>
            <a:r>
              <a:rPr lang="en-US" sz="3600" dirty="0">
                <a:latin typeface="+mn-lt"/>
                <a:ea typeface="+mn-ea"/>
                <a:cs typeface="+mn-cs"/>
              </a:rPr>
              <a:t> </a:t>
            </a:r>
            <a:r>
              <a:rPr lang="en-US" sz="3600" dirty="0" err="1">
                <a:latin typeface="+mn-lt"/>
                <a:ea typeface="+mn-ea"/>
                <a:cs typeface="+mn-cs"/>
              </a:rPr>
              <a:t>fleksibilitet</a:t>
            </a:r>
            <a:r>
              <a:rPr lang="en-US" sz="3600" dirty="0">
                <a:latin typeface="+mn-lt"/>
                <a:ea typeface="+mn-ea"/>
                <a:cs typeface="+mn-cs"/>
              </a:rPr>
              <a:t> – </a:t>
            </a:r>
            <a:r>
              <a:rPr lang="en-US" sz="3600" dirty="0" err="1">
                <a:latin typeface="+mn-lt"/>
                <a:ea typeface="+mn-ea"/>
                <a:cs typeface="+mn-cs"/>
              </a:rPr>
              <a:t>i</a:t>
            </a:r>
            <a:r>
              <a:rPr lang="en-US" sz="3600" dirty="0">
                <a:latin typeface="+mn-lt"/>
                <a:ea typeface="+mn-ea"/>
                <a:cs typeface="+mn-cs"/>
              </a:rPr>
              <a:t> </a:t>
            </a:r>
            <a:r>
              <a:rPr lang="en-US" sz="3600" err="1">
                <a:latin typeface="+mn-lt"/>
                <a:ea typeface="+mn-ea"/>
                <a:cs typeface="+mn-cs"/>
              </a:rPr>
              <a:t>virkeligheden</a:t>
            </a:r>
            <a:r>
              <a:rPr lang="en-US" sz="3600">
                <a:latin typeface="+mn-lt"/>
                <a:ea typeface="+mn-ea"/>
                <a:cs typeface="+mn-cs"/>
              </a:rPr>
              <a:t> (“tunnelsyn”)</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331696765"/>
              </p:ext>
            </p:extLst>
          </p:nvPr>
        </p:nvGraphicFramePr>
        <p:xfrm>
          <a:off x="408955" y="2204864"/>
          <a:ext cx="11376000"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Område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Eksempler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da-DK"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Medicin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Økonomi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da-DK"/>
              <a:t>Træningsmodul 3 – At ændre opfattelse</a:t>
            </a:r>
            <a:endParaRPr lang="de-DE"/>
          </a:p>
        </p:txBody>
      </p:sp>
      <p:sp>
        <p:nvSpPr>
          <p:cNvPr id="8" name="Slide Number Placeholder 7"/>
          <p:cNvSpPr>
            <a:spLocks noGrp="1"/>
          </p:cNvSpPr>
          <p:nvPr>
            <p:ph type="sldNum" sz="quarter" idx="12"/>
          </p:nvPr>
        </p:nvSpPr>
        <p:spPr/>
        <p:txBody>
          <a:bodyPr/>
          <a:lstStyle/>
          <a:p>
            <a:pPr>
              <a:defRPr/>
            </a:pPr>
            <a:fld id="{F382B4D2-6300-4F79-ABDB-D0DA8B6AD6E7}"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Mangel</a:t>
            </a:r>
            <a:r>
              <a:rPr lang="en-US" sz="3600" dirty="0">
                <a:latin typeface="+mn-lt"/>
                <a:ea typeface="+mn-ea"/>
                <a:cs typeface="+mn-cs"/>
              </a:rPr>
              <a:t> </a:t>
            </a:r>
            <a:r>
              <a:rPr lang="en-US" sz="3600" dirty="0" err="1">
                <a:latin typeface="+mn-lt"/>
                <a:ea typeface="+mn-ea"/>
                <a:cs typeface="+mn-cs"/>
              </a:rPr>
              <a:t>på</a:t>
            </a:r>
            <a:r>
              <a:rPr lang="en-US" sz="3600" dirty="0">
                <a:latin typeface="+mn-lt"/>
                <a:ea typeface="+mn-ea"/>
                <a:cs typeface="+mn-cs"/>
              </a:rPr>
              <a:t> </a:t>
            </a:r>
            <a:r>
              <a:rPr lang="en-US" sz="3600" dirty="0" err="1">
                <a:latin typeface="+mn-lt"/>
                <a:ea typeface="+mn-ea"/>
                <a:cs typeface="+mn-cs"/>
              </a:rPr>
              <a:t>fleksibilitet</a:t>
            </a:r>
            <a:r>
              <a:rPr lang="en-US" sz="3600" dirty="0">
                <a:latin typeface="+mn-lt"/>
                <a:ea typeface="+mn-ea"/>
                <a:cs typeface="+mn-cs"/>
              </a:rPr>
              <a:t> – </a:t>
            </a:r>
            <a:r>
              <a:rPr lang="en-US" sz="3600" dirty="0" err="1">
                <a:latin typeface="+mn-lt"/>
                <a:ea typeface="+mn-ea"/>
                <a:cs typeface="+mn-cs"/>
              </a:rPr>
              <a:t>i</a:t>
            </a:r>
            <a:r>
              <a:rPr lang="en-US" sz="3600" dirty="0">
                <a:latin typeface="+mn-lt"/>
                <a:ea typeface="+mn-ea"/>
                <a:cs typeface="+mn-cs"/>
              </a:rPr>
              <a:t> </a:t>
            </a:r>
            <a:r>
              <a:rPr lang="en-US" sz="3600" err="1">
                <a:latin typeface="+mn-lt"/>
                <a:ea typeface="+mn-ea"/>
                <a:cs typeface="+mn-cs"/>
              </a:rPr>
              <a:t>virkeligheden</a:t>
            </a:r>
            <a:r>
              <a:rPr lang="en-US" sz="3600">
                <a:latin typeface="+mn-lt"/>
                <a:ea typeface="+mn-ea"/>
                <a:cs typeface="+mn-cs"/>
              </a:rPr>
              <a:t> (“tunnelsyn”)</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1046890345"/>
              </p:ext>
            </p:extLst>
          </p:nvPr>
        </p:nvGraphicFramePr>
        <p:xfrm>
          <a:off x="408955" y="2204864"/>
          <a:ext cx="11376000"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Område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Eksempler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altLang="ja-JP" sz="2000" b="0" i="0" u="none" strike="noStrike" cap="none" normalizeH="0" baseline="0" dirty="0">
                          <a:ln>
                            <a:noFill/>
                          </a:ln>
                          <a:solidFill>
                            <a:srgbClr val="333333"/>
                          </a:solidFill>
                          <a:effectLst/>
                          <a:latin typeface="+mn-lt"/>
                          <a:ea typeface="+mn-ea"/>
                          <a:cs typeface="+mn-cs"/>
                        </a:rPr>
                        <a:t>Solen drejer rundt om jorden! I Middelalderen blev denne opfattelse betragtet som en endegyldig sandhed af den katolske kirke, skønt velanskrevne videnskabsmænd som Galileo Galilei kunne føre bevis for det modsatte. Dengang blev sandheden, at jorden drejer rundt om solen, oven i købet fordømt som værende blasfemisk.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Medicin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Økonomi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F382B4D2-6300-4F79-ABDB-D0DA8B6AD6E7}" type="slidenum">
              <a:rPr lang="de-DE" altLang="de-DE" smtClean="0"/>
              <a:pPr>
                <a:defRPr/>
              </a:pPr>
              <a:t>9</a:t>
            </a:fld>
            <a:endParaRPr lang="de-DE" altLang="de-DE"/>
          </a:p>
        </p:txBody>
      </p:sp>
    </p:spTree>
    <p:extLst>
      <p:ext uri="{BB962C8B-B14F-4D97-AF65-F5344CB8AC3E}">
        <p14:creationId xmlns:p14="http://schemas.microsoft.com/office/powerpoint/2010/main" val="1588106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Mangel</a:t>
            </a:r>
            <a:r>
              <a:rPr lang="en-US" sz="3600" dirty="0">
                <a:latin typeface="+mn-lt"/>
                <a:ea typeface="+mn-ea"/>
                <a:cs typeface="+mn-cs"/>
              </a:rPr>
              <a:t> </a:t>
            </a:r>
            <a:r>
              <a:rPr lang="en-US" sz="3600" dirty="0" err="1">
                <a:latin typeface="+mn-lt"/>
                <a:ea typeface="+mn-ea"/>
                <a:cs typeface="+mn-cs"/>
              </a:rPr>
              <a:t>på</a:t>
            </a:r>
            <a:r>
              <a:rPr lang="en-US" sz="3600" dirty="0">
                <a:latin typeface="+mn-lt"/>
                <a:ea typeface="+mn-ea"/>
                <a:cs typeface="+mn-cs"/>
              </a:rPr>
              <a:t> </a:t>
            </a:r>
            <a:r>
              <a:rPr lang="en-US" sz="3600" dirty="0" err="1">
                <a:latin typeface="+mn-lt"/>
                <a:ea typeface="+mn-ea"/>
                <a:cs typeface="+mn-cs"/>
              </a:rPr>
              <a:t>fleksibilitet</a:t>
            </a:r>
            <a:r>
              <a:rPr lang="en-US" sz="3600" dirty="0">
                <a:latin typeface="+mn-lt"/>
                <a:ea typeface="+mn-ea"/>
                <a:cs typeface="+mn-cs"/>
              </a:rPr>
              <a:t> – </a:t>
            </a:r>
            <a:r>
              <a:rPr lang="en-US" sz="3600" dirty="0" err="1">
                <a:latin typeface="+mn-lt"/>
                <a:ea typeface="+mn-ea"/>
                <a:cs typeface="+mn-cs"/>
              </a:rPr>
              <a:t>i</a:t>
            </a:r>
            <a:r>
              <a:rPr lang="en-US" sz="3600" dirty="0">
                <a:latin typeface="+mn-lt"/>
                <a:ea typeface="+mn-ea"/>
                <a:cs typeface="+mn-cs"/>
              </a:rPr>
              <a:t> </a:t>
            </a:r>
            <a:r>
              <a:rPr lang="en-US" sz="3600" err="1">
                <a:latin typeface="+mn-lt"/>
                <a:ea typeface="+mn-ea"/>
                <a:cs typeface="+mn-cs"/>
              </a:rPr>
              <a:t>virkeligheden</a:t>
            </a:r>
            <a:r>
              <a:rPr lang="en-US" sz="3600">
                <a:latin typeface="+mn-lt"/>
                <a:ea typeface="+mn-ea"/>
                <a:cs typeface="+mn-cs"/>
              </a:rPr>
              <a:t> (“tunnelsyn”)</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678409964"/>
              </p:ext>
            </p:extLst>
          </p:nvPr>
        </p:nvGraphicFramePr>
        <p:xfrm>
          <a:off x="408955" y="2204864"/>
          <a:ext cx="11376000"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Område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Eksempler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altLang="ja-JP" sz="2000" b="0" i="0" u="none" strike="noStrike" cap="none" normalizeH="0" baseline="0" dirty="0">
                          <a:ln>
                            <a:noFill/>
                          </a:ln>
                          <a:solidFill>
                            <a:srgbClr val="333333"/>
                          </a:solidFill>
                          <a:effectLst/>
                          <a:latin typeface="+mn-lt"/>
                          <a:ea typeface="+mn-ea"/>
                          <a:cs typeface="+mn-cs"/>
                        </a:rPr>
                        <a:t>Solen drejer rundt om jorden! I Middelalderen blev denne opfattelse betragtet som en endegyldig sandhed af den katolske kirke, skønt velanskrevne videnskabsmænd som Galileo Galilei kunne føre bevis for det modsatte. Dengang blev sandheden, at jorden drejer rundt om solen, oven i købet fordømt som værende blasfemisk.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Medicin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Førhen gik der – trods tidlige advarsler – alt for længe inden farlige lægemidler blev fjernet fra markedet (eksempler: Thalidomid-skandalen i Europa; Vioxx-skandalen i Nordamerika).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Økonomi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F382B4D2-6300-4F79-ABDB-D0DA8B6AD6E7}" type="slidenum">
              <a:rPr lang="de-DE" altLang="de-DE" smtClean="0"/>
              <a:pPr>
                <a:defRPr/>
              </a:pPr>
              <a:t>10</a:t>
            </a:fld>
            <a:endParaRPr lang="de-DE" altLang="de-DE"/>
          </a:p>
        </p:txBody>
      </p:sp>
    </p:spTree>
    <p:extLst>
      <p:ext uri="{BB962C8B-B14F-4D97-AF65-F5344CB8AC3E}">
        <p14:creationId xmlns:p14="http://schemas.microsoft.com/office/powerpoint/2010/main" val="963621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Mangel</a:t>
            </a:r>
            <a:r>
              <a:rPr lang="en-US" sz="3600" dirty="0">
                <a:latin typeface="+mn-lt"/>
                <a:ea typeface="+mn-ea"/>
                <a:cs typeface="+mn-cs"/>
              </a:rPr>
              <a:t> </a:t>
            </a:r>
            <a:r>
              <a:rPr lang="en-US" sz="3600" dirty="0" err="1">
                <a:latin typeface="+mn-lt"/>
                <a:ea typeface="+mn-ea"/>
                <a:cs typeface="+mn-cs"/>
              </a:rPr>
              <a:t>på</a:t>
            </a:r>
            <a:r>
              <a:rPr lang="en-US" sz="3600" dirty="0">
                <a:latin typeface="+mn-lt"/>
                <a:ea typeface="+mn-ea"/>
                <a:cs typeface="+mn-cs"/>
              </a:rPr>
              <a:t> </a:t>
            </a:r>
            <a:r>
              <a:rPr lang="en-US" sz="3600" dirty="0" err="1">
                <a:latin typeface="+mn-lt"/>
                <a:ea typeface="+mn-ea"/>
                <a:cs typeface="+mn-cs"/>
              </a:rPr>
              <a:t>fleksibilitet</a:t>
            </a:r>
            <a:r>
              <a:rPr lang="en-US" sz="3600" dirty="0">
                <a:latin typeface="+mn-lt"/>
                <a:ea typeface="+mn-ea"/>
                <a:cs typeface="+mn-cs"/>
              </a:rPr>
              <a:t> – </a:t>
            </a:r>
            <a:r>
              <a:rPr lang="en-US" sz="3600" dirty="0" err="1">
                <a:latin typeface="+mn-lt"/>
                <a:ea typeface="+mn-ea"/>
                <a:cs typeface="+mn-cs"/>
              </a:rPr>
              <a:t>i</a:t>
            </a:r>
            <a:r>
              <a:rPr lang="en-US" sz="3600" dirty="0">
                <a:latin typeface="+mn-lt"/>
                <a:ea typeface="+mn-ea"/>
                <a:cs typeface="+mn-cs"/>
              </a:rPr>
              <a:t> </a:t>
            </a:r>
            <a:r>
              <a:rPr lang="en-US" sz="3600" err="1">
                <a:latin typeface="+mn-lt"/>
                <a:ea typeface="+mn-ea"/>
                <a:cs typeface="+mn-cs"/>
              </a:rPr>
              <a:t>virkeligheden</a:t>
            </a:r>
            <a:r>
              <a:rPr lang="en-US" sz="3600">
                <a:latin typeface="+mn-lt"/>
                <a:ea typeface="+mn-ea"/>
                <a:cs typeface="+mn-cs"/>
              </a:rPr>
              <a:t> (“tunnelsyn”)</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112447491"/>
              </p:ext>
            </p:extLst>
          </p:nvPr>
        </p:nvGraphicFramePr>
        <p:xfrm>
          <a:off x="408955" y="2204864"/>
          <a:ext cx="11376000"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Område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Eksempler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altLang="ja-JP" sz="2000" b="0" i="0" u="none" strike="noStrike" cap="none" normalizeH="0" baseline="0" dirty="0">
                          <a:ln>
                            <a:noFill/>
                          </a:ln>
                          <a:solidFill>
                            <a:srgbClr val="333333"/>
                          </a:solidFill>
                          <a:effectLst/>
                          <a:latin typeface="+mn-lt"/>
                          <a:ea typeface="+mn-ea"/>
                          <a:cs typeface="+mn-cs"/>
                        </a:rPr>
                        <a:t>Solen drejer rundt om jorden! I Middelalderen blev denne opfattelse betragtet som en endegyldig sandhed af den katolske kirke, skønt velanskrevne videnskabsmænd som Galileo Galilei kunne føre bevis for det modsatte. Dengang blev sandheden, at jorden drejer rundt om solen, oven i købet fordømt som værende blasfemisk.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Medicin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Førhen gik der – trods tidlige advarsler – alt for længe inden farlige lægemidler blev fjernet fra markedet (eksempler: Thalidomid-skandalen i Europa; Vioxx-skandalen i Nordamerika).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Økonomi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Forpasse muligheder vedrørende nyudvikling; fastholdelse af forældede forretningsstrategier; salg af forældede produkter (fx filmruller, skrivemaskiner); ignorere nye teknologier (fx et selskab uden en hjemmeside).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F382B4D2-6300-4F79-ABDB-D0DA8B6AD6E7}" type="slidenum">
              <a:rPr lang="de-DE" altLang="de-DE" smtClean="0"/>
              <a:pPr>
                <a:defRPr/>
              </a:pPr>
              <a:t>11</a:t>
            </a:fld>
            <a:endParaRPr lang="de-DE" altLang="de-DE"/>
          </a:p>
        </p:txBody>
      </p:sp>
    </p:spTree>
    <p:extLst>
      <p:ext uri="{BB962C8B-B14F-4D97-AF65-F5344CB8AC3E}">
        <p14:creationId xmlns:p14="http://schemas.microsoft.com/office/powerpoint/2010/main" val="3668933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fontAlgn="base"/>
            <a:r>
              <a:rPr lang="da-DK" altLang="de-DE" sz="2400" dirty="0">
                <a:solidFill>
                  <a:srgbClr val="333333"/>
                </a:solidFill>
              </a:rPr>
              <a:t>Studier har vist, at mange mennesker, der lider af en psykose (men ikke alle!), fortsat klamrer sig til deres opfattelse eller overbevisning vedrørende en hændelse, selv når de konfronteres med oplysninger, der anfægter denne overbevisning</a:t>
            </a:r>
            <a:r>
              <a:rPr lang="en-US" altLang="de-DE" sz="2400" dirty="0">
                <a:solidFill>
                  <a:srgbClr val="333333"/>
                </a:solidFill>
              </a:rPr>
              <a:t>.</a:t>
            </a:r>
          </a:p>
          <a:p>
            <a:pPr lvl="0" defTabSz="914400" fontAlgn="base"/>
            <a:r>
              <a:rPr lang="en-US" altLang="de-DE" sz="2400" dirty="0" err="1">
                <a:solidFill>
                  <a:srgbClr val="004992"/>
                </a:solidFill>
              </a:rPr>
              <a:t>Dette</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medføre</a:t>
            </a:r>
            <a:r>
              <a:rPr lang="en-US" altLang="de-DE" sz="2400" dirty="0">
                <a:solidFill>
                  <a:srgbClr val="004992"/>
                </a:solidFill>
              </a:rPr>
              <a:t> </a:t>
            </a:r>
            <a:r>
              <a:rPr lang="en-US" altLang="de-DE" sz="2400" dirty="0" err="1">
                <a:solidFill>
                  <a:srgbClr val="004992"/>
                </a:solidFill>
              </a:rPr>
              <a:t>interpersonelle</a:t>
            </a:r>
            <a:r>
              <a:rPr lang="en-US" altLang="de-DE" sz="2400" dirty="0">
                <a:solidFill>
                  <a:srgbClr val="004992"/>
                </a:solidFill>
              </a:rPr>
              <a:t> </a:t>
            </a:r>
            <a:r>
              <a:rPr lang="en-US" altLang="de-DE" sz="2400" dirty="0" err="1">
                <a:solidFill>
                  <a:srgbClr val="004992"/>
                </a:solidFill>
              </a:rPr>
              <a:t>problemer</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være</a:t>
            </a:r>
            <a:r>
              <a:rPr lang="en-US" altLang="de-DE" sz="2400" dirty="0">
                <a:solidFill>
                  <a:srgbClr val="004992"/>
                </a:solidFill>
              </a:rPr>
              <a:t> </a:t>
            </a:r>
            <a:r>
              <a:rPr lang="en-US" altLang="de-DE" sz="2400" dirty="0" err="1">
                <a:solidFill>
                  <a:srgbClr val="004992"/>
                </a:solidFill>
              </a:rPr>
              <a:t>hæmmende</a:t>
            </a:r>
            <a:r>
              <a:rPr lang="en-US" altLang="de-DE" sz="2400" dirty="0">
                <a:solidFill>
                  <a:srgbClr val="004992"/>
                </a:solidFill>
              </a:rPr>
              <a:t> for et </a:t>
            </a:r>
            <a:r>
              <a:rPr lang="en-US" altLang="de-DE" sz="2400" dirty="0" err="1">
                <a:solidFill>
                  <a:srgbClr val="004992"/>
                </a:solidFill>
              </a:rPr>
              <a:t>sundt</a:t>
            </a:r>
            <a:r>
              <a:rPr lang="en-US" altLang="de-DE" sz="2400" dirty="0">
                <a:solidFill>
                  <a:srgbClr val="004992"/>
                </a:solidFill>
              </a:rPr>
              <a:t>, </a:t>
            </a:r>
            <a:r>
              <a:rPr lang="en-US" altLang="de-DE" sz="2400" dirty="0" err="1">
                <a:solidFill>
                  <a:srgbClr val="004992"/>
                </a:solidFill>
              </a:rPr>
              <a:t>realistisk</a:t>
            </a:r>
            <a:r>
              <a:rPr lang="en-US" altLang="de-DE" sz="2400" dirty="0">
                <a:solidFill>
                  <a:srgbClr val="004992"/>
                </a:solidFill>
              </a:rPr>
              <a:t> </a:t>
            </a:r>
            <a:r>
              <a:rPr lang="en-US" altLang="de-DE" sz="2400" dirty="0" err="1">
                <a:solidFill>
                  <a:srgbClr val="004992"/>
                </a:solidFill>
              </a:rPr>
              <a:t>syn</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a:r>
            <a:r>
              <a:rPr lang="en-US" altLang="de-DE" sz="2400" dirty="0" err="1">
                <a:solidFill>
                  <a:srgbClr val="004992"/>
                </a:solidFill>
              </a:rPr>
              <a:t>omgivelserne</a:t>
            </a:r>
            <a:r>
              <a:rPr lang="en-US"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743D6010-D48B-4D4D-8984-A6ACE3AB9574}"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Hvorledes kompromisløse opfattelser kan resultere i fejltolkning under en psykose – eksempler</a:t>
            </a: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da-DK" altLang="de-DE" sz="2400" dirty="0">
                <a:solidFill>
                  <a:srgbClr val="333333"/>
                </a:solidFill>
              </a:rPr>
              <a:t>Man udveksler ikke ideer med andre, fordi man forventer/frygter en konflikt eller ikke længere stoler på andre.</a:t>
            </a:r>
          </a:p>
          <a:p>
            <a:pPr marL="342900" lvl="0" indent="-342900" defTabSz="914377">
              <a:buClr>
                <a:srgbClr val="333333"/>
              </a:buClr>
              <a:buFont typeface="WingDings"/>
              <a:buChar char=""/>
            </a:pPr>
            <a:r>
              <a:rPr lang="da-DK" altLang="de-DE" sz="2400" dirty="0">
                <a:solidFill>
                  <a:srgbClr val="333333"/>
                </a:solidFill>
              </a:rPr>
              <a:t>Uenighed eller anfægtelser opfattes som fjendtligsindede udfordringer.</a:t>
            </a:r>
          </a:p>
          <a:p>
            <a:pPr marL="342900" lvl="0" indent="-342900" defTabSz="914377">
              <a:buClr>
                <a:srgbClr val="333333"/>
              </a:buClr>
              <a:buFont typeface="WingDings"/>
              <a:buChar char=""/>
            </a:pPr>
            <a:r>
              <a:rPr lang="da-DK" altLang="de-DE" sz="2400" dirty="0">
                <a:solidFill>
                  <a:srgbClr val="333333"/>
                </a:solidFill>
              </a:rPr>
              <a:t>Enhver oplysning kommer udelukkende fra én kilde (fx internetfora om konspirationsteorier), mens andre og mere seriøse medier (fx nyhedsbureauer) ikke tages i betragtning.</a:t>
            </a:r>
          </a:p>
          <a:p>
            <a:pPr lvl="0" algn="ctr" defTabSz="914400" fontAlgn="base"/>
            <a:r>
              <a:rPr lang="en-US" altLang="de-DE" sz="2400" dirty="0" err="1">
                <a:solidFill>
                  <a:srgbClr val="004992"/>
                </a:solidFill>
              </a:rPr>
              <a:t>Vil</a:t>
            </a:r>
            <a:r>
              <a:rPr lang="en-US" altLang="de-DE" sz="2400" dirty="0">
                <a:solidFill>
                  <a:srgbClr val="004992"/>
                </a:solidFill>
              </a:rPr>
              <a:t> </a:t>
            </a:r>
            <a:r>
              <a:rPr lang="en-US" altLang="de-DE" sz="2400" dirty="0" err="1">
                <a:solidFill>
                  <a:srgbClr val="004992"/>
                </a:solidFill>
              </a:rPr>
              <a:t>nogen</a:t>
            </a:r>
            <a:r>
              <a:rPr lang="en-US" altLang="de-DE" sz="2400" dirty="0">
                <a:solidFill>
                  <a:srgbClr val="004992"/>
                </a:solidFill>
              </a:rPr>
              <a:t> dele </a:t>
            </a:r>
            <a:r>
              <a:rPr lang="en-US" altLang="de-DE" sz="2400" dirty="0" err="1">
                <a:solidFill>
                  <a:srgbClr val="004992"/>
                </a:solidFill>
              </a:rPr>
              <a:t>en</a:t>
            </a:r>
            <a:r>
              <a:rPr lang="en-US" altLang="de-DE" sz="2400" dirty="0">
                <a:solidFill>
                  <a:srgbClr val="004992"/>
                </a:solidFill>
              </a:rPr>
              <a:t> </a:t>
            </a:r>
            <a:r>
              <a:rPr lang="en-US" altLang="de-DE" sz="2400" dirty="0" err="1">
                <a:solidFill>
                  <a:srgbClr val="004992"/>
                </a:solidFill>
              </a:rPr>
              <a:t>kort</a:t>
            </a:r>
            <a:r>
              <a:rPr lang="en-US" altLang="de-DE" sz="2400" dirty="0">
                <a:solidFill>
                  <a:srgbClr val="004992"/>
                </a:solidFill>
              </a:rPr>
              <a:t>, </a:t>
            </a:r>
            <a:r>
              <a:rPr lang="en-US" altLang="de-DE" sz="2400" dirty="0" err="1">
                <a:solidFill>
                  <a:srgbClr val="004992"/>
                </a:solidFill>
              </a:rPr>
              <a:t>personlig</a:t>
            </a:r>
            <a:r>
              <a:rPr lang="en-US" altLang="de-DE" sz="2400" dirty="0">
                <a:solidFill>
                  <a:srgbClr val="004992"/>
                </a:solidFill>
              </a:rPr>
              <a:t> </a:t>
            </a:r>
            <a:r>
              <a:rPr lang="en-US" altLang="de-DE" sz="2400" dirty="0" err="1">
                <a:solidFill>
                  <a:srgbClr val="004992"/>
                </a:solidFill>
              </a:rPr>
              <a:t>erfaring</a:t>
            </a:r>
            <a:r>
              <a:rPr lang="en-US" altLang="de-DE"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a:latin typeface="+mn-lt"/>
                <a:ea typeface="+mn-ea"/>
                <a:cs typeface="+mn-cs"/>
              </a:rPr>
              <a:t>De tre billeder nedenfor tilhører en bestemt kategori. Hvilken?</a:t>
            </a:r>
          </a:p>
        </p:txBody>
      </p:sp>
      <p:sp>
        <p:nvSpPr>
          <p:cNvPr id="4" name="Content Placeholder 3"/>
          <p:cNvSpPr>
            <a:spLocks noGrp="1"/>
          </p:cNvSpPr>
          <p:nvPr>
            <p:ph idx="1"/>
          </p:nvPr>
        </p:nvSpPr>
        <p:spPr/>
        <p:txBody>
          <a:bodyPr/>
          <a:lstStyle/>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r>
              <a:rPr lang="de-DE" altLang="de-DE" sz="2400" dirty="0">
                <a:solidFill>
                  <a:srgbClr val="333333"/>
                </a:solidFill>
              </a:rPr>
              <a:t>Afgiv dit svar, hvis du føler dig sikker på den underliggende kategori.</a:t>
            </a:r>
          </a:p>
          <a:p>
            <a:pPr lvl="0" algn="ctr" defTabSz="914400" fontAlgn="base">
              <a:lnSpc>
                <a:spcPct val="100000"/>
              </a:lnSpc>
              <a:spcBef>
                <a:spcPts val="1200"/>
              </a:spcBef>
            </a:pPr>
            <a:r>
              <a:rPr lang="da-DK" altLang="de-DE" sz="2400" dirty="0">
                <a:solidFill>
                  <a:srgbClr val="333333"/>
                </a:solidFill>
              </a:rPr>
              <a:t>Der vil være feedback (hhv. ja eller nej</a:t>
            </a:r>
            <a:r>
              <a:rPr lang="de-DE" altLang="de-DE" sz="2400" dirty="0">
                <a:solidFill>
                  <a:srgbClr val="333333"/>
                </a:solidFill>
              </a:rPr>
              <a:t>).</a:t>
            </a:r>
          </a:p>
          <a:p>
            <a:pPr lvl="0" algn="ctr" defTabSz="914400" fontAlgn="base">
              <a:lnSpc>
                <a:spcPct val="100000"/>
              </a:lnSpc>
              <a:spcBef>
                <a:spcPts val="1200"/>
              </a:spcBef>
            </a:pPr>
            <a:r>
              <a:rPr lang="de-DE" altLang="de-DE" sz="2400" dirty="0">
                <a:solidFill>
                  <a:srgbClr val="333333"/>
                </a:solidFill>
              </a:rPr>
              <a:t>Foreslå andre elementer i sekvensen for at afprøve din formodning.</a:t>
            </a:r>
            <a:endParaRPr lang="en-US" sz="2400" dirty="0"/>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743D6010-D48B-4D4D-8984-A6ACE3AB9574}"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Kategori: Fødevarer!</a:t>
            </a:r>
          </a:p>
        </p:txBody>
      </p:sp>
      <p:sp>
        <p:nvSpPr>
          <p:cNvPr id="4" name="Content Placeholder 3"/>
          <p:cNvSpPr>
            <a:spLocks noGrp="1"/>
          </p:cNvSpPr>
          <p:nvPr>
            <p:ph idx="1"/>
          </p:nvPr>
        </p:nvSpPr>
        <p:spPr/>
        <p:txBody>
          <a:bodyPr/>
          <a:lstStyle/>
          <a:p>
            <a:pPr>
              <a:lnSpc>
                <a:spcPct val="100000"/>
              </a:lnSpc>
              <a:spcBef>
                <a:spcPts val="1200"/>
              </a:spcBef>
            </a:pPr>
            <a:endParaRPr lang="da-DK" dirty="0">
              <a:solidFill>
                <a:srgbClr val="333333"/>
              </a:solidFill>
            </a:endParaRPr>
          </a:p>
          <a:p>
            <a:pPr>
              <a:lnSpc>
                <a:spcPct val="100000"/>
              </a:lnSpc>
              <a:spcBef>
                <a:spcPts val="1200"/>
              </a:spcBef>
            </a:pPr>
            <a:endParaRPr lang="da-DK" dirty="0">
              <a:solidFill>
                <a:srgbClr val="333333"/>
              </a:solidFill>
            </a:endParaRPr>
          </a:p>
          <a:p>
            <a:pPr>
              <a:lnSpc>
                <a:spcPct val="100000"/>
              </a:lnSpc>
              <a:spcBef>
                <a:spcPts val="0"/>
              </a:spcBef>
            </a:pPr>
            <a:endParaRPr lang="da-DK" dirty="0">
              <a:solidFill>
                <a:srgbClr val="333333"/>
              </a:solidFill>
            </a:endParaRPr>
          </a:p>
          <a:p>
            <a:pPr>
              <a:lnSpc>
                <a:spcPct val="100000"/>
              </a:lnSpc>
              <a:spcBef>
                <a:spcPts val="1200"/>
              </a:spcBef>
            </a:pPr>
            <a:endParaRPr lang="da-DK" dirty="0">
              <a:solidFill>
                <a:srgbClr val="333333"/>
              </a:solidFill>
            </a:endParaRPr>
          </a:p>
          <a:p>
            <a:pPr>
              <a:lnSpc>
                <a:spcPct val="100000"/>
              </a:lnSpc>
              <a:spcBef>
                <a:spcPts val="1200"/>
              </a:spcBef>
            </a:pPr>
            <a:r>
              <a:rPr lang="da-DK" b="1" dirty="0">
                <a:solidFill>
                  <a:srgbClr val="333333"/>
                </a:solidFill>
              </a:rPr>
              <a:t>Almindelig fejltagelse: </a:t>
            </a:r>
            <a:r>
              <a:rPr lang="da-DK" dirty="0">
                <a:solidFill>
                  <a:srgbClr val="333333"/>
                </a:solidFill>
              </a:rPr>
              <a:t>De fleste søger udelukkende information, der understøtter deres formodning og ikke modstridende oplysninger (pga. bekræftelsesfordom). I dette tilfælde er den tilsyneladende korrekte kategori: frugt. </a:t>
            </a:r>
          </a:p>
          <a:p>
            <a:pPr>
              <a:lnSpc>
                <a:spcPct val="100000"/>
              </a:lnSpc>
              <a:spcBef>
                <a:spcPts val="1200"/>
              </a:spcBef>
            </a:pPr>
            <a:r>
              <a:rPr lang="da-DK" dirty="0">
                <a:solidFill>
                  <a:srgbClr val="333333"/>
                </a:solidFill>
              </a:rPr>
              <a:t>Ofte undlader man at tage alternative overvejelser/ideer i betragtning. </a:t>
            </a:r>
          </a:p>
          <a:p>
            <a:pPr>
              <a:lnSpc>
                <a:spcPct val="100000"/>
              </a:lnSpc>
              <a:spcBef>
                <a:spcPts val="1200"/>
              </a:spcBef>
            </a:pPr>
            <a:r>
              <a:rPr lang="da-DK" dirty="0">
                <a:solidFill>
                  <a:srgbClr val="333333"/>
                </a:solidFill>
              </a:rPr>
              <a:t>Eksempler fra dagligdagen: </a:t>
            </a:r>
          </a:p>
          <a:p>
            <a:pPr marL="285750" indent="-285750">
              <a:lnSpc>
                <a:spcPct val="100000"/>
              </a:lnSpc>
              <a:spcBef>
                <a:spcPts val="1200"/>
              </a:spcBef>
              <a:buClr>
                <a:srgbClr val="333333"/>
              </a:buClr>
              <a:buFont typeface="WingDings"/>
              <a:buChar char=""/>
            </a:pPr>
            <a:r>
              <a:rPr lang="da-DK" dirty="0">
                <a:solidFill>
                  <a:srgbClr val="333333"/>
                </a:solidFill>
              </a:rPr>
              <a:t>Man læser kun de aviser, der stemmer overens med ens egne meninger. </a:t>
            </a:r>
          </a:p>
          <a:p>
            <a:pPr marL="285750" indent="-285750">
              <a:lnSpc>
                <a:spcPct val="100000"/>
              </a:lnSpc>
              <a:spcBef>
                <a:spcPts val="1200"/>
              </a:spcBef>
              <a:buClr>
                <a:srgbClr val="333333"/>
              </a:buClr>
              <a:buFont typeface="WingDings"/>
              <a:buChar char=""/>
            </a:pPr>
            <a:r>
              <a:rPr lang="da-DK" dirty="0">
                <a:solidFill>
                  <a:srgbClr val="333333"/>
                </a:solidFill>
              </a:rPr>
              <a:t>Man afstår fra kontakt med personer med andre holdninger i stedet for at diskutere modstridende synspunkter.</a:t>
            </a:r>
          </a:p>
          <a:p>
            <a:pPr>
              <a:lnSpc>
                <a:spcPct val="100000"/>
              </a:lnSpc>
              <a:spcBef>
                <a:spcPts val="1200"/>
              </a:spcBef>
            </a:pPr>
            <a:r>
              <a:rPr lang="da-DK" dirty="0">
                <a:solidFill>
                  <a:srgbClr val="004992"/>
                </a:solidFill>
              </a:rPr>
              <a:t>Derved risikeres ensidige holdninger, der sågar kan være befordrende for fejlbedømmelser.</a:t>
            </a:r>
          </a:p>
        </p:txBody>
      </p:sp>
      <p:pic>
        <p:nvPicPr>
          <p:cNvPr id="19"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32"/>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mn-lt"/>
                <a:ea typeface="+mn-ea"/>
              </a:rPr>
              <a:t>						Flere muligheder:</a:t>
            </a:r>
            <a:endParaRPr lang="de-DE" altLang="de-DE" sz="2400" b="0" dirty="0">
              <a:solidFill>
                <a:srgbClr val="333333"/>
              </a:solidFill>
              <a:latin typeface="+mn-lt"/>
              <a:ea typeface="+mn-ea"/>
            </a:endParaRPr>
          </a:p>
        </p:txBody>
      </p:sp>
      <p:sp>
        <p:nvSpPr>
          <p:cNvPr id="26"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743D6010-D48B-4D4D-8984-A6ACE3AB9574}"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tre billeder, der illustrerer et hændelsesforløb, hvor der er mulighed for forskellige fortolkninger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tre billeder, der illustrerer et hændelsesforløb, hvor der er mulighed for forskellige fortolkninger</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Billederne vises i omvendt rækkefølge, hvor der indledes med afslutningen på </a:t>
            </a:r>
            <a:r>
              <a:rPr lang="da-DK" altLang="de-DE" sz="2400">
                <a:solidFill>
                  <a:srgbClr val="333333"/>
                </a:solidFill>
              </a:rPr>
              <a:t>hændelsen</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17</a:t>
            </a:fld>
            <a:endParaRPr lang="de-DE" altLang="de-DE"/>
          </a:p>
        </p:txBody>
      </p:sp>
    </p:spTree>
    <p:extLst>
      <p:ext uri="{BB962C8B-B14F-4D97-AF65-F5344CB8AC3E}">
        <p14:creationId xmlns:p14="http://schemas.microsoft.com/office/powerpoint/2010/main" val="1956942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tre billeder, der illustrerer et hændelsesforløb, hvor der er mulighed for forskellige fortolkninger</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Billederne vises i omvendt rækkefølge, hvor der indledes med afslutningen på hændelsen</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Efter at have fået forevist hvert billede, vil du blive bedt om at vurdere troværdigheden eller sandsynligheden for hver af de fremsatte fortolkninger. Disse skal genvurderes for hvert nyt billede i </a:t>
            </a:r>
            <a:r>
              <a:rPr lang="da-DK" altLang="de-DE" sz="2400">
                <a:solidFill>
                  <a:srgbClr val="333333"/>
                </a:solidFill>
              </a:rPr>
              <a:t>forløbet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18</a:t>
            </a:fld>
            <a:endParaRPr lang="de-DE" altLang="de-DE"/>
          </a:p>
        </p:txBody>
      </p:sp>
    </p:spTree>
    <p:extLst>
      <p:ext uri="{BB962C8B-B14F-4D97-AF65-F5344CB8AC3E}">
        <p14:creationId xmlns:p14="http://schemas.microsoft.com/office/powerpoint/2010/main" val="2408374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tre billeder, der illustrerer et hændelsesforløb, hvor der er mulighed for forskellige fortolkninger</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Billederne vises i omvendt rækkefølge, hvor der indledes med afslutningen på hændelsen</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Efter at have fået forevist hvert billede, vil du blive bedt om at vurdere troværdigheden eller sandsynligheden for hver af de fremsatte fortolkninger. Disse skal genvurderes for hvert nyt billede i forløbet</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Diskuter</a:t>
            </a:r>
            <a:r>
              <a:rPr lang="en-GB" altLang="ko-KR" sz="2400" dirty="0">
                <a:solidFill>
                  <a:srgbClr val="333333"/>
                </a:solidFill>
              </a:rPr>
              <a:t> med </a:t>
            </a:r>
            <a:r>
              <a:rPr lang="en-GB" altLang="ko-KR" sz="2400" dirty="0" err="1">
                <a:solidFill>
                  <a:srgbClr val="333333"/>
                </a:solidFill>
              </a:rPr>
              <a:t>gruppen</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a:t>
            </a:r>
            <a:r>
              <a:rPr lang="en-GB" altLang="ko-KR" sz="2400" dirty="0" err="1">
                <a:solidFill>
                  <a:srgbClr val="333333"/>
                </a:solidFill>
              </a:rPr>
              <a:t>er</a:t>
            </a:r>
            <a:r>
              <a:rPr lang="en-GB" altLang="ko-KR" sz="2400" dirty="0">
                <a:solidFill>
                  <a:srgbClr val="333333"/>
                </a:solidFill>
              </a:rPr>
              <a:t> I dine </a:t>
            </a:r>
            <a:r>
              <a:rPr lang="en-GB" altLang="ko-KR" sz="2400" dirty="0" err="1">
                <a:solidFill>
                  <a:srgbClr val="333333"/>
                </a:solidFill>
              </a:rPr>
              <a:t>vurderinger</a:t>
            </a:r>
            <a:r>
              <a:rPr lang="en-GB"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19</a:t>
            </a:fld>
            <a:endParaRPr lang="de-DE" altLang="de-DE"/>
          </a:p>
        </p:txBody>
      </p:sp>
    </p:spTree>
    <p:extLst>
      <p:ext uri="{BB962C8B-B14F-4D97-AF65-F5344CB8AC3E}">
        <p14:creationId xmlns:p14="http://schemas.microsoft.com/office/powerpoint/2010/main" val="2631341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kan der være sket?</a:t>
            </a:r>
            <a:endParaRPr lang="en-US" sz="3600">
              <a:latin typeface="+mn-lt"/>
              <a:ea typeface="+mn-ea"/>
              <a:cs typeface="+mn-cs"/>
            </a:endParaRPr>
          </a:p>
        </p:txBody>
      </p:sp>
      <p:pic>
        <p:nvPicPr>
          <p:cNvPr id="7"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9"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Footer Placeholder 3"/>
          <p:cNvSpPr>
            <a:spLocks noGrp="1"/>
          </p:cNvSpPr>
          <p:nvPr>
            <p:ph type="ftr" sz="quarter" idx="11"/>
          </p:nvPr>
        </p:nvSpPr>
        <p:spPr/>
        <p:txBody>
          <a:bodyPr/>
          <a:lstStyle/>
          <a:p>
            <a:pPr>
              <a:defRPr/>
            </a:pPr>
            <a:r>
              <a:rPr lang="da-DK"/>
              <a:t>Træningsmodul 3 – At ændre opfattelse</a:t>
            </a:r>
            <a:endParaRPr lang="de-DE"/>
          </a:p>
        </p:txBody>
      </p:sp>
      <p:sp>
        <p:nvSpPr>
          <p:cNvPr id="10" name="Slide Number Placeholder 9"/>
          <p:cNvSpPr>
            <a:spLocks noGrp="1"/>
          </p:cNvSpPr>
          <p:nvPr>
            <p:ph type="sldNum" sz="quarter" idx="12"/>
          </p:nvPr>
        </p:nvSpPr>
        <p:spPr/>
        <p:txBody>
          <a:bodyPr/>
          <a:lstStyle/>
          <a:p>
            <a:pPr>
              <a:defRPr/>
            </a:pPr>
            <a:fld id="{F382B4D2-6300-4F79-ABDB-D0DA8B6AD6E7}"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hajjæger og har lige dræbt en </a:t>
            </a:r>
            <a:r>
              <a:rPr lang="da-DK" altLang="de-DE" sz="2000" b="0">
                <a:solidFill>
                  <a:srgbClr val="333333"/>
                </a:solidFill>
                <a:latin typeface="+mn-lt"/>
                <a:ea typeface="+mn-ea"/>
              </a:rPr>
              <a:t>haj</a:t>
            </a:r>
            <a:r>
              <a:rPr lang="en-US" altLang="de-DE" sz="20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mn-lt"/>
                <a:ea typeface="+mn-ea"/>
              </a:rPr>
              <a:t>Manden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err="1">
                <a:solidFill>
                  <a:srgbClr val="333333"/>
                </a:solidFill>
                <a:latin typeface="+mn-lt"/>
                <a:ea typeface="+mn-ea"/>
              </a:rPr>
              <a:t>hajforsker</a:t>
            </a:r>
            <a:r>
              <a:rPr lang="en-US" altLang="de-DE" sz="20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ea typeface="+mn-ea"/>
              </a:rPr>
              <a:t>Manden </a:t>
            </a:r>
            <a:r>
              <a:rPr lang="da-DK" altLang="de-DE" sz="2000" b="0" dirty="0">
                <a:solidFill>
                  <a:srgbClr val="333333"/>
                </a:solidFill>
                <a:latin typeface="+mn-lt"/>
                <a:ea typeface="+mn-ea"/>
              </a:rPr>
              <a:t>afprøver sit nye surfbræt med hajlook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skræmt alle bort med et imiteret </a:t>
            </a:r>
            <a:r>
              <a:rPr lang="da-DK" altLang="de-DE" sz="2000" b="0">
                <a:solidFill>
                  <a:srgbClr val="333333"/>
                </a:solidFill>
                <a:latin typeface="+mn-lt"/>
                <a:ea typeface="+mn-ea"/>
              </a:rPr>
              <a:t>hajhoved</a:t>
            </a:r>
            <a:r>
              <a:rPr lang="en-US" altLang="de-DE" sz="2000" b="0">
                <a:solidFill>
                  <a:srgbClr val="333333"/>
                </a:solidFill>
                <a:latin typeface="+mn-lt"/>
                <a:ea typeface="+mn-ea"/>
              </a:rPr>
              <a:t>.</a:t>
            </a:r>
            <a:endParaRPr lang="de-DE" altLang="de-DE" sz="2000" b="0" dirty="0">
              <a:solidFill>
                <a:srgbClr val="333333"/>
              </a:solidFill>
              <a:latin typeface="+mn-lt"/>
              <a:ea typeface="+mn-ea"/>
            </a:endParaRPr>
          </a:p>
        </p:txBody>
      </p:sp>
      <p:pic>
        <p:nvPicPr>
          <p:cNvPr id="8"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Title 3"/>
          <p:cNvSpPr>
            <a:spLocks noGrp="1"/>
          </p:cNvSpPr>
          <p:nvPr>
            <p:ph type="title"/>
          </p:nvPr>
        </p:nvSpPr>
        <p:spPr/>
        <p:txBody>
          <a:bodyPr/>
          <a:lstStyle/>
          <a:p>
            <a:r>
              <a:rPr lang="da-DK" sz="3600">
                <a:latin typeface="+mn-lt"/>
                <a:ea typeface="+mn-ea"/>
                <a:cs typeface="+mn-cs"/>
              </a:rPr>
              <a:t>Hvor sandsynlig finder du hver enkelt mulighed?</a:t>
            </a:r>
            <a:endParaRPr lang="en-US" sz="3600">
              <a:latin typeface="+mn-lt"/>
              <a:ea typeface="+mn-ea"/>
              <a:cs typeface="+mn-cs"/>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11" name="Slide Number Placeholder 10"/>
          <p:cNvSpPr>
            <a:spLocks noGrp="1"/>
          </p:cNvSpPr>
          <p:nvPr>
            <p:ph type="sldNum" sz="quarter" idx="12"/>
          </p:nvPr>
        </p:nvSpPr>
        <p:spPr/>
        <p:txBody>
          <a:bodyPr/>
          <a:lstStyle/>
          <a:p>
            <a:pPr>
              <a:defRPr/>
            </a:pPr>
            <a:fld id="{F382B4D2-6300-4F79-ABDB-D0DA8B6AD6E7}"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hajjæger og har lige dræbt en haj</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hajforsker</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afprøver sit nye surfbræt med hajlook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skræmt alle bort med et imiteret hajhoved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1"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4"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5"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4813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hajjæger og har lige dræbt en haj</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hajforsker</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afprøver sit nye surfbræt med hajlook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skræmt alle bort med et imiteret hajhoved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3"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8"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9"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hajjæger og har lige dræbt en haj</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hajforsker</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afprøver sit nye surfbræt med hajlook</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ea typeface="+mn-ea"/>
              </a:rPr>
              <a:t>Manden har lige skræmt alle bort med et imiteret hajhoved</a:t>
            </a:r>
            <a:r>
              <a:rPr lang="en-US" altLang="de-DE" sz="2000" b="0" dirty="0">
                <a:solidFill>
                  <a:srgbClr val="004992"/>
                </a:solidFill>
                <a:latin typeface="+mn-lt"/>
                <a:ea typeface="+mn-ea"/>
              </a:rPr>
              <a:t>.</a:t>
            </a:r>
            <a:endParaRPr lang="de-DE" altLang="de-DE" sz="2000" b="0" dirty="0">
              <a:solidFill>
                <a:srgbClr val="004992"/>
              </a:solidFill>
              <a:latin typeface="+mn-lt"/>
              <a:ea typeface="+mn-ea"/>
            </a:endParaRPr>
          </a:p>
        </p:txBody>
      </p:sp>
      <p:pic>
        <p:nvPicPr>
          <p:cNvPr id="12"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7"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EA2AEC33-1B88-48A1-9FC3-61C2D4790CD3}"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Dirigenten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anspændt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fordi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kom</a:t>
            </a:r>
            <a:r>
              <a:rPr lang="en-US" altLang="de-DE" sz="2000" b="0" dirty="0">
                <a:solidFill>
                  <a:srgbClr val="333333"/>
                </a:solidFill>
                <a:latin typeface="+mn-lt"/>
                <a:ea typeface="+mn-ea"/>
              </a:rPr>
              <a:t> for sent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prøve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Dirigenten har lige råbt ad manden på første række, fordi han sang falsk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Pigen på forreste række har lige fortalt sidemanden, at hun er lun på dirigenten</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Dirigenten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nervøs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fordi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ikke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finde</a:t>
            </a:r>
            <a:r>
              <a:rPr lang="en-US" altLang="de-DE" sz="2000" b="0" dirty="0">
                <a:solidFill>
                  <a:srgbClr val="333333"/>
                </a:solidFill>
                <a:latin typeface="+mn-lt"/>
                <a:ea typeface="+mn-ea"/>
              </a:rPr>
              <a:t> sin </a:t>
            </a:r>
            <a:r>
              <a:rPr lang="en-US" altLang="de-DE" sz="2000" b="0" dirty="0" err="1">
                <a:solidFill>
                  <a:srgbClr val="333333"/>
                </a:solidFill>
                <a:latin typeface="+mn-lt"/>
                <a:ea typeface="+mn-ea"/>
              </a:rPr>
              <a:t>taktstok</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da-DK" sz="3600">
                <a:latin typeface="+mn-lt"/>
                <a:ea typeface="+mn-ea"/>
                <a:cs typeface="+mn-cs"/>
              </a:rPr>
              <a:t>Hvor sandsynlig finder du hver enkelt mulighed?</a:t>
            </a:r>
            <a:endParaRPr lang="en-US" sz="3600">
              <a:latin typeface="+mn-lt"/>
              <a:ea typeface="+mn-ea"/>
              <a:cs typeface="+mn-cs"/>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14" name="Slide Number Placeholder 13"/>
          <p:cNvSpPr>
            <a:spLocks noGrp="1"/>
          </p:cNvSpPr>
          <p:nvPr>
            <p:ph type="sldNum" sz="quarter" idx="12"/>
          </p:nvPr>
        </p:nvSpPr>
        <p:spPr/>
        <p:txBody>
          <a:bodyPr/>
          <a:lstStyle/>
          <a:p>
            <a:pPr>
              <a:defRPr/>
            </a:pPr>
            <a:fld id="{F382B4D2-6300-4F79-ABDB-D0DA8B6AD6E7}"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sp>
        <p:nvSpPr>
          <p:cNvPr id="5428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Dirigenten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anspændt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fordi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kom</a:t>
            </a:r>
            <a:r>
              <a:rPr lang="en-US" altLang="de-DE" sz="2000" b="0" dirty="0">
                <a:solidFill>
                  <a:srgbClr val="333333"/>
                </a:solidFill>
                <a:latin typeface="+mn-lt"/>
                <a:ea typeface="+mn-ea"/>
              </a:rPr>
              <a:t> for sent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prøve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Dirigenten har lige råbt ad manden på første række, fordi han sang falsk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Pigen på forreste række har lige fortalt sidemanden, at hun er lun på dirigenten</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Dirigenten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nervøs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fordi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ikke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finde</a:t>
            </a:r>
            <a:r>
              <a:rPr lang="en-US" altLang="de-DE" sz="2000" b="0" dirty="0">
                <a:solidFill>
                  <a:srgbClr val="333333"/>
                </a:solidFill>
                <a:latin typeface="+mn-lt"/>
                <a:ea typeface="+mn-ea"/>
              </a:rPr>
              <a:t> sin </a:t>
            </a:r>
            <a:r>
              <a:rPr lang="en-US" altLang="de-DE" sz="2000" b="0" dirty="0" err="1">
                <a:solidFill>
                  <a:srgbClr val="333333"/>
                </a:solidFill>
                <a:latin typeface="+mn-lt"/>
                <a:ea typeface="+mn-ea"/>
              </a:rPr>
              <a:t>taktstok</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5633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Dirigenten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anspændt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fordi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kom</a:t>
            </a:r>
            <a:r>
              <a:rPr lang="en-US" altLang="de-DE" sz="2000" b="0" dirty="0">
                <a:solidFill>
                  <a:srgbClr val="333333"/>
                </a:solidFill>
                <a:latin typeface="+mn-lt"/>
                <a:ea typeface="+mn-ea"/>
              </a:rPr>
              <a:t> for sent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prøve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Dirigenten har lige råbt ad manden på første række, fordi han sang falsk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Pigen på forreste række har lige fortalt sidemanden, at hun er lun på dirigenten</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Dirigenten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nervøs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fordi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ikke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finde</a:t>
            </a:r>
            <a:r>
              <a:rPr lang="en-US" altLang="de-DE" sz="2000" b="0" dirty="0">
                <a:solidFill>
                  <a:srgbClr val="333333"/>
                </a:solidFill>
                <a:latin typeface="+mn-lt"/>
                <a:ea typeface="+mn-ea"/>
              </a:rPr>
              <a:t> sin </a:t>
            </a:r>
            <a:r>
              <a:rPr lang="en-US" altLang="de-DE" sz="2000" b="0" dirty="0" err="1">
                <a:solidFill>
                  <a:srgbClr val="333333"/>
                </a:solidFill>
                <a:latin typeface="+mn-lt"/>
                <a:ea typeface="+mn-ea"/>
              </a:rPr>
              <a:t>taktstok</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5837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Dirigenten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anspændt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fordi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kom</a:t>
            </a:r>
            <a:r>
              <a:rPr lang="en-US" altLang="de-DE" sz="2000" b="0" dirty="0">
                <a:solidFill>
                  <a:srgbClr val="333333"/>
                </a:solidFill>
                <a:latin typeface="+mn-lt"/>
                <a:ea typeface="+mn-ea"/>
              </a:rPr>
              <a:t> for sent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prøve</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ea typeface="+mn-ea"/>
              </a:rPr>
              <a:t>Dirigenten har lige råbt ad manden på første række, fordi han sang falsk</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Pigen på forreste række har lige fortalt sidemanden, at hun er lun på dirigenten</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Dirigenten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nervøs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fordi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ikke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finde</a:t>
            </a:r>
            <a:r>
              <a:rPr lang="en-US" altLang="de-DE" sz="2000" b="0" dirty="0">
                <a:solidFill>
                  <a:srgbClr val="333333"/>
                </a:solidFill>
                <a:latin typeface="+mn-lt"/>
                <a:ea typeface="+mn-ea"/>
              </a:rPr>
              <a:t> sin </a:t>
            </a:r>
            <a:r>
              <a:rPr lang="en-US" altLang="de-DE" sz="2000" b="0" dirty="0" err="1">
                <a:solidFill>
                  <a:srgbClr val="333333"/>
                </a:solidFill>
                <a:latin typeface="+mn-lt"/>
                <a:ea typeface="+mn-ea"/>
              </a:rPr>
              <a:t>taktstok</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2"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7"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lavet en indhegning til sin 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ved at købe en vagthund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lige sluppet væk fra en gøende 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leger med </a:t>
            </a:r>
            <a:r>
              <a:rPr lang="en-US" altLang="de-DE" sz="2000" b="0" dirty="0" err="1">
                <a:solidFill>
                  <a:srgbClr val="333333"/>
                </a:solidFill>
                <a:latin typeface="+mn-lt"/>
                <a:ea typeface="+mn-ea"/>
              </a:rPr>
              <a:t>naboens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hund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8"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5" name="Title 4"/>
          <p:cNvSpPr>
            <a:spLocks noGrp="1"/>
          </p:cNvSpPr>
          <p:nvPr>
            <p:ph type="title"/>
          </p:nvPr>
        </p:nvSpPr>
        <p:spPr/>
        <p:txBody>
          <a:bodyPr/>
          <a:lstStyle/>
          <a:p>
            <a:r>
              <a:rPr lang="da-DK" sz="3600">
                <a:latin typeface="+mn-lt"/>
                <a:ea typeface="+mn-ea"/>
                <a:cs typeface="+mn-cs"/>
              </a:rPr>
              <a:t>Hvor sandsynlig finder du hver enkelt mulighed?</a:t>
            </a:r>
            <a:endParaRPr lang="en-US" sz="3600">
              <a:latin typeface="+mn-lt"/>
              <a:ea typeface="+mn-ea"/>
              <a:cs typeface="+mn-cs"/>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10" name="Slide Number Placeholder 9"/>
          <p:cNvSpPr>
            <a:spLocks noGrp="1"/>
          </p:cNvSpPr>
          <p:nvPr>
            <p:ph type="sldNum" sz="quarter" idx="12"/>
          </p:nvPr>
        </p:nvSpPr>
        <p:spPr/>
        <p:txBody>
          <a:bodyPr/>
          <a:lstStyle/>
          <a:p>
            <a:pPr>
              <a:defRPr/>
            </a:pPr>
            <a:fld id="{F382B4D2-6300-4F79-ABDB-D0DA8B6AD6E7}"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sp>
        <p:nvSpPr>
          <p:cNvPr id="6247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lavet en indhegning til sin 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ved at købe en vagthund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lige sluppet væk fra en gøende 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leger med </a:t>
            </a:r>
            <a:r>
              <a:rPr lang="en-US" altLang="de-DE" sz="2000" b="0" dirty="0" err="1">
                <a:solidFill>
                  <a:srgbClr val="333333"/>
                </a:solidFill>
                <a:latin typeface="+mn-lt"/>
                <a:ea typeface="+mn-ea"/>
              </a:rPr>
              <a:t>naboens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hund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0"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1"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2"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6452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lavet en indhegning til sin 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ved at købe en vagthund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lige sluppet væk fra en gøende 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leger med </a:t>
            </a:r>
            <a:r>
              <a:rPr lang="en-US" altLang="de-DE" sz="2000" b="0" dirty="0" err="1">
                <a:solidFill>
                  <a:srgbClr val="333333"/>
                </a:solidFill>
                <a:latin typeface="+mn-lt"/>
                <a:ea typeface="+mn-ea"/>
              </a:rPr>
              <a:t>naboens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hund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2"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3"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4"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5"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7"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lavet en indhegning til sin hund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ved at købe en vagthund</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ea typeface="+mn-ea"/>
              </a:rPr>
              <a:t>Manden er lige sluppet væk fra en gøende hund</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leger med </a:t>
            </a:r>
            <a:r>
              <a:rPr lang="en-US" altLang="de-DE" sz="2000" b="0" dirty="0" err="1">
                <a:solidFill>
                  <a:srgbClr val="333333"/>
                </a:solidFill>
                <a:latin typeface="+mn-lt"/>
                <a:ea typeface="+mn-ea"/>
              </a:rPr>
              <a:t>naboens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hund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1"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2"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3"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4"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mn-lt"/>
                <a:ea typeface="+mn-ea"/>
              </a:rPr>
              <a:t>3</a:t>
            </a:r>
          </a:p>
        </p:txBody>
      </p:sp>
      <p:sp>
        <p:nvSpPr>
          <p:cNvPr id="15"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EA2AEC33-1B88-48A1-9FC3-61C2D4790CD3}"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vil sælge sit tøj til en genbrugsbutik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vil gå sig en tur på en dejlig forårsdag</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er lige blevet færdig med at ordne sit vasketøj på møntvaskeriet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er på vej ud med affald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da-DK" sz="3600">
                <a:latin typeface="+mn-lt"/>
                <a:ea typeface="+mn-ea"/>
                <a:cs typeface="+mn-cs"/>
              </a:rPr>
              <a:t>Hvor sandsynlig finder du hver enkelt mulighed?</a:t>
            </a:r>
            <a:endParaRPr lang="en-US" sz="3600">
              <a:latin typeface="+mn-lt"/>
              <a:ea typeface="+mn-ea"/>
              <a:cs typeface="+mn-cs"/>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14" name="Slide Number Placeholder 13"/>
          <p:cNvSpPr>
            <a:spLocks noGrp="1"/>
          </p:cNvSpPr>
          <p:nvPr>
            <p:ph type="sldNum" sz="quarter" idx="12"/>
          </p:nvPr>
        </p:nvSpPr>
        <p:spPr/>
        <p:txBody>
          <a:bodyPr/>
          <a:lstStyle/>
          <a:p>
            <a:pPr>
              <a:defRPr/>
            </a:pPr>
            <a:fld id="{F382B4D2-6300-4F79-ABDB-D0DA8B6AD6E7}"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sp>
        <p:nvSpPr>
          <p:cNvPr id="7066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vil sælge sit tøj til en genbrugsbutik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vil gå sig en tur på en dejlig forårsdag</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er lige blevet færdig med at ordne sit vasketøj på møntvaskeriet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er på vej ud med affald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0"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3"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7272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vil sælge sit tøj til en genbrugsbutik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vil gå sig en tur på en dejlig forårsdag</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er lige blevet færdig med at ordne sit vasketøj på møntvaskeriet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er på vej ud med affald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7"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vil sælge sit tøj til en genbrugsbutik</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vil gå sig en tur på en dejlig forårsdag</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ea typeface="+mn-ea"/>
              </a:rPr>
              <a:t>Kvinden er lige blevet færdig med at ordne sit vasketøj på møntvaskeriet</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Kvinden er på vej ud med affald</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1"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7"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EA2AEC33-1B88-48A1-9FC3-61C2D4790CD3}"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til venstre er ved at røve den anden mand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giver en ven et skydevåben lavet af chokolade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til venstre spørger den anden mand, om han har mistet et skydevåben</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venstre</a:t>
            </a:r>
            <a:r>
              <a:rPr lang="en-US" altLang="de-DE" sz="2000" b="0" dirty="0">
                <a:solidFill>
                  <a:srgbClr val="333333"/>
                </a:solidFill>
                <a:latin typeface="+mn-lt"/>
                <a:ea typeface="+mn-ea"/>
              </a:rPr>
              <a:t> </a:t>
            </a:r>
            <a:r>
              <a:rPr lang="en-US" altLang="de-DE" sz="2000" b="0">
                <a:solidFill>
                  <a:srgbClr val="333333"/>
                </a:solidFill>
                <a:latin typeface="+mn-lt"/>
                <a:ea typeface="+mn-ea"/>
              </a:rPr>
              <a:t>leger “politi </a:t>
            </a:r>
            <a:r>
              <a:rPr lang="en-US" altLang="de-DE" sz="2000" b="0" err="1">
                <a:solidFill>
                  <a:srgbClr val="333333"/>
                </a:solidFill>
                <a:latin typeface="+mn-lt"/>
                <a:ea typeface="+mn-ea"/>
              </a:rPr>
              <a:t>og</a:t>
            </a:r>
            <a:r>
              <a:rPr lang="en-US" altLang="de-DE" sz="2000" b="0">
                <a:solidFill>
                  <a:srgbClr val="333333"/>
                </a:solidFill>
                <a:latin typeface="+mn-lt"/>
                <a:ea typeface="+mn-ea"/>
              </a:rPr>
              <a:t> tyve” </a:t>
            </a:r>
            <a:r>
              <a:rPr lang="en-US" altLang="de-DE" sz="2000" b="0" dirty="0">
                <a:solidFill>
                  <a:srgbClr val="333333"/>
                </a:solidFill>
                <a:latin typeface="+mn-lt"/>
                <a:ea typeface="+mn-ea"/>
              </a:rPr>
              <a:t>med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ven.</a:t>
            </a:r>
            <a:endParaRPr lang="en-US" altLang="de-DE" sz="2000" b="0" dirty="0">
              <a:solidFill>
                <a:srgbClr val="333333"/>
              </a:solidFill>
              <a:latin typeface="+mn-lt"/>
              <a:ea typeface="+mn-ea"/>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5" name="Title 4"/>
          <p:cNvSpPr>
            <a:spLocks noGrp="1"/>
          </p:cNvSpPr>
          <p:nvPr>
            <p:ph type="title"/>
          </p:nvPr>
        </p:nvSpPr>
        <p:spPr/>
        <p:txBody>
          <a:bodyPr/>
          <a:lstStyle/>
          <a:p>
            <a:r>
              <a:rPr lang="da-DK" sz="3600">
                <a:latin typeface="+mn-lt"/>
                <a:ea typeface="+mn-ea"/>
                <a:cs typeface="+mn-cs"/>
              </a:rPr>
              <a:t>Hvor sandsynlig finder du hver enkelt mulighed?</a:t>
            </a:r>
            <a:endParaRPr lang="en-US" sz="3600">
              <a:latin typeface="+mn-lt"/>
              <a:ea typeface="+mn-ea"/>
              <a:cs typeface="+mn-cs"/>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14" name="Slide Number Placeholder 13"/>
          <p:cNvSpPr>
            <a:spLocks noGrp="1"/>
          </p:cNvSpPr>
          <p:nvPr>
            <p:ph type="sldNum" sz="quarter" idx="12"/>
          </p:nvPr>
        </p:nvSpPr>
        <p:spPr/>
        <p:txBody>
          <a:bodyPr/>
          <a:lstStyle/>
          <a:p>
            <a:pPr>
              <a:defRPr/>
            </a:pPr>
            <a:fld id="{F382B4D2-6300-4F79-ABDB-D0DA8B6AD6E7}"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til venstre er ved at røve den anden mand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giver en ven et skydevåben lavet af chokolade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til venstre spørger den anden mand, om han har mistet et skydevåben</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venstre</a:t>
            </a:r>
            <a:r>
              <a:rPr lang="en-US" altLang="de-DE" sz="2000" b="0" dirty="0">
                <a:solidFill>
                  <a:srgbClr val="333333"/>
                </a:solidFill>
                <a:latin typeface="+mn-lt"/>
                <a:ea typeface="+mn-ea"/>
              </a:rPr>
              <a:t> </a:t>
            </a:r>
            <a:r>
              <a:rPr lang="en-US" altLang="de-DE" sz="2000" b="0">
                <a:solidFill>
                  <a:srgbClr val="333333"/>
                </a:solidFill>
                <a:latin typeface="+mn-lt"/>
                <a:ea typeface="+mn-ea"/>
              </a:rPr>
              <a:t>leger “politi </a:t>
            </a:r>
            <a:r>
              <a:rPr lang="en-US" altLang="de-DE" sz="2000" b="0" err="1">
                <a:solidFill>
                  <a:srgbClr val="333333"/>
                </a:solidFill>
                <a:latin typeface="+mn-lt"/>
                <a:ea typeface="+mn-ea"/>
              </a:rPr>
              <a:t>og</a:t>
            </a:r>
            <a:r>
              <a:rPr lang="en-US" altLang="de-DE" sz="2000" b="0">
                <a:solidFill>
                  <a:srgbClr val="333333"/>
                </a:solidFill>
                <a:latin typeface="+mn-lt"/>
                <a:ea typeface="+mn-ea"/>
              </a:rPr>
              <a:t> tyve” </a:t>
            </a:r>
            <a:r>
              <a:rPr lang="en-US" altLang="de-DE" sz="2000" b="0" dirty="0">
                <a:solidFill>
                  <a:srgbClr val="333333"/>
                </a:solidFill>
                <a:latin typeface="+mn-lt"/>
                <a:ea typeface="+mn-ea"/>
              </a:rPr>
              <a:t>med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ven.</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til venstre er ved at røve den anden mand</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giver en ven et skydevåben lavet af chokolade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til venstre spørger den anden mand, om han har mistet et skydevåben</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venstre</a:t>
            </a:r>
            <a:r>
              <a:rPr lang="en-US" altLang="de-DE" sz="2000" b="0" dirty="0">
                <a:solidFill>
                  <a:srgbClr val="333333"/>
                </a:solidFill>
                <a:latin typeface="+mn-lt"/>
                <a:ea typeface="+mn-ea"/>
              </a:rPr>
              <a:t> </a:t>
            </a:r>
            <a:r>
              <a:rPr lang="en-US" altLang="de-DE" sz="2000" b="0">
                <a:solidFill>
                  <a:srgbClr val="333333"/>
                </a:solidFill>
                <a:latin typeface="+mn-lt"/>
                <a:ea typeface="+mn-ea"/>
              </a:rPr>
              <a:t>leger “politi </a:t>
            </a:r>
            <a:r>
              <a:rPr lang="en-US" altLang="de-DE" sz="2000" b="0" err="1">
                <a:solidFill>
                  <a:srgbClr val="333333"/>
                </a:solidFill>
                <a:latin typeface="+mn-lt"/>
                <a:ea typeface="+mn-ea"/>
              </a:rPr>
              <a:t>og</a:t>
            </a:r>
            <a:r>
              <a:rPr lang="en-US" altLang="de-DE" sz="2000" b="0">
                <a:solidFill>
                  <a:srgbClr val="333333"/>
                </a:solidFill>
                <a:latin typeface="+mn-lt"/>
                <a:ea typeface="+mn-ea"/>
              </a:rPr>
              <a:t> tyve” </a:t>
            </a:r>
            <a:r>
              <a:rPr lang="en-US" altLang="de-DE" sz="2000" b="0" dirty="0">
                <a:solidFill>
                  <a:srgbClr val="333333"/>
                </a:solidFill>
                <a:latin typeface="+mn-lt"/>
                <a:ea typeface="+mn-ea"/>
              </a:rPr>
              <a:t>med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ven.</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1</a:t>
            </a: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ea typeface="+mn-ea"/>
              </a:rPr>
              <a:t>Manden til venstre er ved at røve den anden mand</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giver en ven et skydevåben lavet af chokolade</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til venstre spørger den anden mand, om han har mistet et skydevåben</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Manden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venstre</a:t>
            </a:r>
            <a:r>
              <a:rPr lang="en-US" altLang="de-DE" sz="2000" b="0" dirty="0">
                <a:solidFill>
                  <a:srgbClr val="333333"/>
                </a:solidFill>
                <a:latin typeface="+mn-lt"/>
                <a:ea typeface="+mn-ea"/>
              </a:rPr>
              <a:t> </a:t>
            </a:r>
            <a:r>
              <a:rPr lang="en-US" altLang="de-DE" sz="2000" b="0">
                <a:solidFill>
                  <a:srgbClr val="333333"/>
                </a:solidFill>
                <a:latin typeface="+mn-lt"/>
                <a:ea typeface="+mn-ea"/>
              </a:rPr>
              <a:t>leger “politi </a:t>
            </a:r>
            <a:r>
              <a:rPr lang="en-US" altLang="de-DE" sz="2000" b="0" err="1">
                <a:solidFill>
                  <a:srgbClr val="333333"/>
                </a:solidFill>
                <a:latin typeface="+mn-lt"/>
                <a:ea typeface="+mn-ea"/>
              </a:rPr>
              <a:t>og</a:t>
            </a:r>
            <a:r>
              <a:rPr lang="en-US" altLang="de-DE" sz="2000" b="0">
                <a:solidFill>
                  <a:srgbClr val="333333"/>
                </a:solidFill>
                <a:latin typeface="+mn-lt"/>
                <a:ea typeface="+mn-ea"/>
              </a:rPr>
              <a:t> tyve” </a:t>
            </a:r>
            <a:r>
              <a:rPr lang="en-US" altLang="de-DE" sz="2000" b="0" dirty="0">
                <a:solidFill>
                  <a:srgbClr val="333333"/>
                </a:solidFill>
                <a:latin typeface="+mn-lt"/>
                <a:ea typeface="+mn-ea"/>
              </a:rPr>
              <a:t>med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ven.</a:t>
            </a:r>
            <a:endParaRPr lang="en-US" altLang="de-DE" sz="2000" b="0" dirty="0">
              <a:solidFill>
                <a:srgbClr val="333333"/>
              </a:solidFill>
              <a:latin typeface="+mn-lt"/>
              <a:ea typeface="+mn-ea"/>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EA2AEC33-1B88-48A1-9FC3-61C2D4790CD3}"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til</a:t>
            </a:r>
            <a:r>
              <a:rPr lang="en-US" altLang="ko-KR" b="0" i="1" spc="-5" dirty="0">
                <a:solidFill>
                  <a:srgbClr val="333333"/>
                </a:solidFill>
                <a:latin typeface="+mn-lt"/>
              </a:rPr>
              <a:t> </a:t>
            </a:r>
            <a:r>
              <a:rPr lang="en-US" altLang="ko-KR" b="0" i="1" spc="-5" dirty="0" err="1">
                <a:solidFill>
                  <a:srgbClr val="333333"/>
                </a:solidFill>
                <a:latin typeface="+mn-lt"/>
              </a:rPr>
              <a:t>undervisere</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da-DK" altLang="ko-KR" b="0" dirty="0">
                <a:solidFill>
                  <a:srgbClr val="333333"/>
                </a:solidFill>
                <a:latin typeface="+mn-lt"/>
              </a:rPr>
              <a:t>Nogle videoklips indeholder sprogbrug, som måske ikke er passende for hvert publikum eller kultur. Vurder venligst videoerne, inden du viser dem</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a-DK"/>
              <a:t>Træningsmodul 3 – At ændre opfattelse</a:t>
            </a:r>
            <a:endParaRPr lang="de-DE"/>
          </a:p>
        </p:txBody>
      </p:sp>
      <p:sp>
        <p:nvSpPr>
          <p:cNvPr id="4" name="Slide Number Placeholder 3"/>
          <p:cNvSpPr>
            <a:spLocks noGrp="1"/>
          </p:cNvSpPr>
          <p:nvPr>
            <p:ph type="sldNum" sz="quarter" idx="12"/>
          </p:nvPr>
        </p:nvSpPr>
        <p:spPr/>
        <p:txBody>
          <a:bodyPr/>
          <a:lstStyle/>
          <a:p>
            <a:pPr>
              <a:defRPr/>
            </a:pPr>
            <a:fld id="{743D6010-D48B-4D4D-8984-A6ACE3AB9574}" type="slidenum">
              <a:rPr lang="de-DE" altLang="de-DE" smtClean="0"/>
              <a:pPr>
                <a:defRPr/>
              </a:pPr>
              <a:t>41</a:t>
            </a:fld>
            <a:endParaRPr lang="de-DE" altLang="de-DE"/>
          </a:p>
        </p:txBody>
      </p:sp>
    </p:spTree>
    <p:extLst>
      <p:ext uri="{BB962C8B-B14F-4D97-AF65-F5344CB8AC3E}">
        <p14:creationId xmlns:p14="http://schemas.microsoft.com/office/powerpoint/2010/main" val="2088301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3"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Faderen griner, fordi hans datter tog en svømmetur med alt sit tøj på</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Faderen straffede datteren ved at sende hende udenfor uden paraply</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Pigen sveder, fordi hun er kommet for sent og er bange for at blive straffet</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Trods faderens råd, gik pigen hjemmefra uden paraply</a:t>
            </a:r>
            <a:r>
              <a:rPr lang="en-CA" altLang="de-DE" sz="2000"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42</a:t>
            </a:fld>
            <a:endParaRPr lang="de-DE" altLang="de-DE"/>
          </a:p>
        </p:txBody>
      </p:sp>
      <p:pic>
        <p:nvPicPr>
          <p:cNvPr id="8"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Title 12"/>
          <p:cNvSpPr>
            <a:spLocks noGrp="1"/>
          </p:cNvSpPr>
          <p:nvPr>
            <p:ph type="title"/>
          </p:nvPr>
        </p:nvSpPr>
        <p:spPr/>
        <p:txBody>
          <a:bodyPr/>
          <a:lstStyle/>
          <a:p>
            <a:r>
              <a:rPr lang="da-DK" sz="3600"/>
              <a:t>Hvor sandsynlig finder du hver enkelt mulighed?</a:t>
            </a:r>
            <a:endParaRPr lang="en-US" sz="36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6"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Faderen griner, fordi hans datter tog en svømmetur med alt sit tøj på</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Faderen straffede datteren ved at sende hende udenfor uden paraply</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Pigen sveder, fordi hun er kommet for sent og er bange for at blive straffet</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Trods faderens råd, gik pigen hjemmefra uden paraply</a:t>
            </a:r>
            <a:r>
              <a:rPr lang="en-CA" altLang="de-DE" sz="20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3"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4"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8"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Faderen griner, fordi hans datter tog en svømmetur med alt sit tøj på</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Faderen straffede datteren ved at sende hende udenfor uden paraply</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Pigen sveder, fordi hun er kommet for sent og er bange for at blive straffet</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Trods faderens råd, gik pigen hjemmefra uden paraply</a:t>
            </a:r>
            <a:r>
              <a:rPr lang="en-CA" altLang="de-DE" sz="20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7"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5"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Faderen griner, fordi hans datter tog en svømmetur med alt sit tøj på</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Faderen straffede datteren ved at sende hende udenfor uden paraply</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Pigen sveder, fordi hun er kommet for sent og er bange for at blive straffet</a:t>
            </a:r>
            <a:r>
              <a:rPr lang="en-CA"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ea typeface="+mn-ea"/>
              </a:rPr>
              <a:t>Trods faderens råd, gik pigen hjemmefra uden paraply</a:t>
            </a:r>
            <a:r>
              <a:rPr lang="en-CA" altLang="de-DE" sz="2000" b="0" dirty="0">
                <a:solidFill>
                  <a:srgbClr val="004992"/>
                </a:solidFill>
                <a:latin typeface="+mn-lt"/>
                <a:ea typeface="+mn-ea"/>
              </a:rPr>
              <a:t>.</a:t>
            </a:r>
          </a:p>
        </p:txBody>
      </p:sp>
      <p:pic>
        <p:nvPicPr>
          <p:cNvPr id="11"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t>Træningsmodul 3 – At ændre opfattelse</a:t>
            </a:r>
            <a:endParaRPr lang="de-DE"/>
          </a:p>
        </p:txBody>
      </p:sp>
      <p:sp>
        <p:nvSpPr>
          <p:cNvPr id="5" name="Slide Number Placeholder 4"/>
          <p:cNvSpPr>
            <a:spLocks noGrp="1"/>
          </p:cNvSpPr>
          <p:nvPr>
            <p:ph type="sldNum" sz="quarter" idx="12"/>
          </p:nvPr>
        </p:nvSpPr>
        <p:spPr/>
        <p:txBody>
          <a:bodyPr/>
          <a:lstStyle/>
          <a:p>
            <a:pPr>
              <a:defRPr/>
            </a:pPr>
            <a:fld id="{EA2AEC33-1B88-48A1-9FC3-61C2D4790CD3}"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3"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Dykkeren leder efter kongens juveler, der er faldet i vandet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Dykkeren kroger fisk på kongens fiskestang, så kongen kan nyde sit fiskeri.</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Kongen tilkaldte sin tjener for at få båret kurven med fisk.</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Kongen holder øje med dykkerens ekspedition til havets bund</a:t>
            </a:r>
            <a:r>
              <a:rPr lang="de-DE" altLang="de-DE" sz="2000"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46</a:t>
            </a:fld>
            <a:endParaRPr lang="de-DE" altLang="de-DE"/>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da-DK" sz="3600"/>
              <a:t>Hvor sandsynlig finder du hver enkelt mulighed?</a:t>
            </a:r>
            <a:endParaRPr lang="en-US" sz="36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3"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Dykkeren leder efter kongens juveler, der er faldet i vandet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Dykkeren kroger fisk på kongens fiskestang, så kongen kan nyde sit fiskeri.</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Kongen tilkaldte sin tjener for at få båret kurven med fisk.</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Kongen holder øje med dykkerens ekspedition til havets bund</a:t>
            </a:r>
            <a:r>
              <a:rPr lang="de-DE" altLang="de-DE" sz="20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4"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Dykkeren leder efter kongens juveler, der er faldet i vandet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Dykkeren kroger fisk på kongens fiskestang, så kongen kan nyde sit fiskeri.</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Kongen tilkaldte sin tjener for at få båret kurven med fisk.</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Kongen holder øje med dykkerens ekspedition til havets bund</a:t>
            </a:r>
            <a:r>
              <a:rPr lang="de-DE" altLang="de-DE" sz="20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1"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Dykkeren leder efter kongens juveler, der er faldet i vandet</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ea typeface="+mn-ea"/>
              </a:rPr>
              <a:t>Dykkeren kroger fisk på kongens fiskestang, så kongen kan nyde sit fiskeri.</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Kongen tilkaldte sin tjener for at få båret kurven med fisk.</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Kongen holder øje med dykkerens ekspedition til havets bund</a:t>
            </a:r>
            <a:r>
              <a:rPr lang="de-DE" altLang="de-DE" sz="2000" b="0" dirty="0">
                <a:solidFill>
                  <a:srgbClr val="333333"/>
                </a:solidFill>
                <a:latin typeface="+mn-lt"/>
                <a:ea typeface="+mn-ea"/>
              </a:rPr>
              <a:t>.</a:t>
            </a: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t>Træningsmodul 3 – At ændre opfattelse</a:t>
            </a:r>
            <a:endParaRPr lang="de-DE"/>
          </a:p>
        </p:txBody>
      </p:sp>
      <p:sp>
        <p:nvSpPr>
          <p:cNvPr id="5" name="Slide Number Placeholder 4"/>
          <p:cNvSpPr>
            <a:spLocks noGrp="1"/>
          </p:cNvSpPr>
          <p:nvPr>
            <p:ph type="sldNum" sz="quarter" idx="12"/>
          </p:nvPr>
        </p:nvSpPr>
        <p:spPr/>
        <p:txBody>
          <a:bodyPr/>
          <a:lstStyle/>
          <a:p>
            <a:pPr>
              <a:defRPr/>
            </a:pPr>
            <a:fld id="{EA2AEC33-1B88-48A1-9FC3-61C2D4790CD3}"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50</a:t>
            </a:fld>
            <a:endParaRPr lang="de-DE" altLang="de-DE"/>
          </a:p>
        </p:txBody>
      </p:sp>
      <p:sp>
        <p:nvSpPr>
          <p:cNvPr id="10240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præsenteret sin søn for en nabo</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Vennerne siger farvel til hinanden efter at have været på ferielejr</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beder drengene om at blive gode venner efter et skænderi</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Manden ønsker at gå på fortovet, men drengene spærrer vejen.</a:t>
            </a: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da-DK" sz="3600"/>
              <a:t>Hvor sandsynlig finder du hver enkelt mulighed?</a:t>
            </a:r>
            <a:endParaRPr lang="en-US" sz="36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sp>
        <p:nvSpPr>
          <p:cNvPr id="10445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præsenteret sin søn for en nabo</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Vennerne siger farvel til hinanden efter at have været på ferielejr</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beder drengene om at blive gode venner efter et skænderi</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Manden ønsker at gå på fortovet, men drengene spærrer vejen.</a:t>
            </a: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10650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præsenteret sin søn for en nabo</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Vennerne siger farvel til hinanden efter at have været på ferielejr</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beder drengene om at blive gode venner efter et skænderi</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Manden ønsker at gå på fortovet, men drengene spærrer vejen.</a:t>
            </a:r>
          </a:p>
        </p:txBody>
      </p:sp>
      <p:pic>
        <p:nvPicPr>
          <p:cNvPr id="12"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7"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præsenteret sin søn for en nabo</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Vennerne siger farvel til hinanden efter at have været på ferielejr</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ea typeface="+mn-ea"/>
              </a:rPr>
              <a:t>Manden beder drengene om at blive gode venner efter et skænderi</a:t>
            </a:r>
            <a:r>
              <a:rPr lang="de-DE" altLang="de-DE" sz="2000" b="0" dirty="0">
                <a:solidFill>
                  <a:srgbClr val="004992"/>
                </a:solidFill>
                <a:latin typeface="+mn-lt"/>
                <a:ea typeface="+mn-ea"/>
              </a:rPr>
              <a:t>.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Manden ønsker at gå på fortovet, men drengene spærrer vejen.</a:t>
            </a:r>
          </a:p>
        </p:txBody>
      </p:sp>
      <p:pic>
        <p:nvPicPr>
          <p:cNvPr id="11"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5"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6"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t>Træningsmodul 3 – At ændre opfattelse</a:t>
            </a:r>
            <a:endParaRPr lang="de-DE"/>
          </a:p>
        </p:txBody>
      </p:sp>
      <p:sp>
        <p:nvSpPr>
          <p:cNvPr id="5" name="Slide Number Placeholder 4"/>
          <p:cNvSpPr>
            <a:spLocks noGrp="1"/>
          </p:cNvSpPr>
          <p:nvPr>
            <p:ph type="sldNum" sz="quarter" idx="12"/>
          </p:nvPr>
        </p:nvSpPr>
        <p:spPr/>
        <p:txBody>
          <a:bodyPr/>
          <a:lstStyle/>
          <a:p>
            <a:pPr>
              <a:defRPr/>
            </a:pPr>
            <a:fld id="{EA2AEC33-1B88-48A1-9FC3-61C2D4790CD3}"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Den unge mands serenade har forstyrret kærestens far.</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Den unge mand er på vej hen for at øve med sit band</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Den unge mand har lige sunget en lille sang i anledning af faderens fødselsdag</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Gademusikanten er vred, fordi han ikke fik penge for sit sidste nummer</a:t>
            </a:r>
            <a:r>
              <a:rPr lang="de-DE" altLang="de-DE" sz="2000"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54</a:t>
            </a:fld>
            <a:endParaRPr lang="de-DE" altLang="de-DE"/>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Title 6"/>
          <p:cNvSpPr>
            <a:spLocks noGrp="1"/>
          </p:cNvSpPr>
          <p:nvPr>
            <p:ph type="title"/>
          </p:nvPr>
        </p:nvSpPr>
        <p:spPr/>
        <p:txBody>
          <a:bodyPr/>
          <a:lstStyle/>
          <a:p>
            <a:r>
              <a:rPr lang="da-DK" sz="3600"/>
              <a:t>Hvor sandsynlig finder du hver enkelt mulighed?</a:t>
            </a:r>
            <a:endParaRPr lang="en-US" sz="36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sp>
        <p:nvSpPr>
          <p:cNvPr id="112647"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Den unge mands serenade har forstyrret kærestens far.</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Den unge mand er på vej hen for at øve med sit band</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Den unge mand har lige sunget en lille sang i anledning af faderens fødselsdag</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Gademusikanten er vred, fordi han ikke fik penge for sit sidste nummer</a:t>
            </a:r>
            <a:r>
              <a:rPr lang="de-DE" altLang="de-DE" sz="2000" b="0" dirty="0">
                <a:solidFill>
                  <a:srgbClr val="333333"/>
                </a:solidFill>
                <a:latin typeface="+mn-lt"/>
                <a:ea typeface="+mn-ea"/>
              </a:rPr>
              <a:t>.</a:t>
            </a: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Den unge mands serenade har forstyrret kærestens far.</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Den unge mand er på vej hen for at øve med sit band</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Den unge mand har lige sunget en lille sang i anledning af faderens fødselsdag</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Gademusikanten er vred, fordi han ikke fik penge for sit sidste nummer</a:t>
            </a:r>
            <a:r>
              <a:rPr lang="de-DE" altLang="de-DE" sz="20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ea typeface="+mn-ea"/>
              </a:rPr>
              <a:t>Den unge mands serenade har forstyrret kærestens far.</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Den unge mand er på vej hen for at øve med sit band</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Den unge mand har lige sunget en lille sang i anledning af faderens fødselsdag</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Gademusikanten er vred, fordi han ikke fik penge for sit sidste nummer</a:t>
            </a:r>
            <a:r>
              <a:rPr lang="de-DE" altLang="de-DE" sz="2000" b="0" dirty="0">
                <a:solidFill>
                  <a:srgbClr val="333333"/>
                </a:solidFill>
                <a:latin typeface="+mn-lt"/>
                <a:ea typeface="+mn-ea"/>
              </a:rPr>
              <a:t>.</a:t>
            </a: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t>Træningsmodul 3 – At ændre opfattelse</a:t>
            </a:r>
            <a:endParaRPr lang="de-DE"/>
          </a:p>
        </p:txBody>
      </p:sp>
      <p:sp>
        <p:nvSpPr>
          <p:cNvPr id="5" name="Slide Number Placeholder 4"/>
          <p:cNvSpPr>
            <a:spLocks noGrp="1"/>
          </p:cNvSpPr>
          <p:nvPr>
            <p:ph type="sldNum" sz="quarter" idx="12"/>
          </p:nvPr>
        </p:nvSpPr>
        <p:spPr/>
        <p:txBody>
          <a:bodyPr/>
          <a:lstStyle/>
          <a:p>
            <a:pPr>
              <a:defRPr/>
            </a:pPr>
            <a:fld id="{EA2AEC33-1B88-48A1-9FC3-61C2D4790CD3}"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58</a:t>
            </a:fld>
            <a:endParaRPr lang="de-DE" altLang="de-DE"/>
          </a:p>
        </p:txBody>
      </p:sp>
      <p:sp>
        <p:nvSpPr>
          <p:cNvPr id="11878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politispion og overvåger nogen gennem vinduet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reparerer en revne i sit hus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vasker sit gamle, snavsede hus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bygget et hus og er nu i gang med at male det</a:t>
            </a:r>
            <a:r>
              <a:rPr lang="en-US" altLang="de-DE" sz="2000" b="0" dirty="0">
                <a:solidFill>
                  <a:srgbClr val="333333"/>
                </a:solidFill>
                <a:latin typeface="+mn-lt"/>
                <a:ea typeface="+mn-ea"/>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da-DK" sz="3600"/>
              <a:t>Hvor sandsynlig finder du hver enkelt mulighed?</a:t>
            </a:r>
            <a:endParaRPr lang="en-US" sz="36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sp>
        <p:nvSpPr>
          <p:cNvPr id="12083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politispion og overvåger nogen gennem vinduet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reparerer en revne i sit hus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vasker sit gamle, snavsede hus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bygget et hus og er nu i gang med at male det</a:t>
            </a:r>
            <a:r>
              <a:rPr lang="en-US" altLang="de-DE" sz="2000" b="0" dirty="0">
                <a:solidFill>
                  <a:srgbClr val="333333"/>
                </a:solidFill>
                <a:latin typeface="+mn-lt"/>
                <a:ea typeface="+mn-ea"/>
              </a:rPr>
              <a:t>.</a:t>
            </a: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12288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politispion og overvåger nogen gennem vinduet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reparerer en revne i sit hus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vasker sit gamle, snavsede hus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har lige bygget et hus og er nu i gang med at male det</a:t>
            </a:r>
            <a:r>
              <a:rPr lang="en-US" altLang="de-DE" sz="2000" b="0" dirty="0">
                <a:solidFill>
                  <a:srgbClr val="333333"/>
                </a:solidFill>
                <a:latin typeface="+mn-lt"/>
                <a:ea typeface="+mn-ea"/>
              </a:rPr>
              <a:t>.</a:t>
            </a: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6" name="Slide Number Placeholder 5"/>
          <p:cNvSpPr>
            <a:spLocks noGrp="1"/>
          </p:cNvSpPr>
          <p:nvPr>
            <p:ph type="sldNum" sz="quarter" idx="12"/>
          </p:nvPr>
        </p:nvSpPr>
        <p:spPr/>
        <p:txBody>
          <a:bodyPr/>
          <a:lstStyle/>
          <a:p>
            <a:pPr>
              <a:defRPr/>
            </a:pPr>
            <a:fld id="{F382B4D2-6300-4F79-ABDB-D0DA8B6AD6E7}"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er politispion og overvåger nogen gennem vinduet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reparerer en revne i sit hus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ea typeface="+mn-ea"/>
              </a:rPr>
              <a:t>Manden vasker sit gamle, snavsede hus</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ea typeface="+mn-ea"/>
              </a:rPr>
              <a:t>Manden har lige bygget et hus og er nu i gang med at male det</a:t>
            </a:r>
            <a:r>
              <a:rPr lang="en-US" altLang="de-DE" sz="2000" b="0" dirty="0">
                <a:solidFill>
                  <a:srgbClr val="004992"/>
                </a:solidFill>
                <a:latin typeface="+mn-lt"/>
                <a:ea typeface="+mn-ea"/>
              </a:rPr>
              <a:t>.</a:t>
            </a: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t>Træningsmodul 3 – At ændre opfattelse</a:t>
            </a:r>
            <a:endParaRPr lang="de-DE"/>
          </a:p>
        </p:txBody>
      </p:sp>
      <p:sp>
        <p:nvSpPr>
          <p:cNvPr id="5" name="Slide Number Placeholder 4"/>
          <p:cNvSpPr>
            <a:spLocks noGrp="1"/>
          </p:cNvSpPr>
          <p:nvPr>
            <p:ph type="sldNum" sz="quarter" idx="12"/>
          </p:nvPr>
        </p:nvSpPr>
        <p:spPr/>
        <p:txBody>
          <a:bodyPr/>
          <a:lstStyle/>
          <a:p>
            <a:pPr>
              <a:defRPr/>
            </a:pPr>
            <a:fld id="{EA2AEC33-1B88-48A1-9FC3-61C2D4790CD3}"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Hændelser kan sommetider udvikle sig helt anderledes end forventet: Overilede beslutninger fører ofte til forkerte konklusioner</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Hændelser kan sommetider udvikle sig helt anderledes end forventet: Overilede beslutninger fører ofte til forkerte konklusioner</a:t>
            </a:r>
            <a:r>
              <a:rPr lang="en-AU"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fortolkninger/hypoteser og tilpas din opfattelse </a:t>
            </a:r>
            <a:r>
              <a:rPr lang="da-DK" altLang="de-DE" sz="2400">
                <a:solidFill>
                  <a:srgbClr val="333333"/>
                </a:solidFill>
              </a:rPr>
              <a:t>herefter</a:t>
            </a:r>
            <a:r>
              <a:rPr lang="en-AU"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63</a:t>
            </a:fld>
            <a:endParaRPr lang="de-DE" altLang="de-DE"/>
          </a:p>
        </p:txBody>
      </p:sp>
    </p:spTree>
    <p:extLst>
      <p:ext uri="{BB962C8B-B14F-4D97-AF65-F5344CB8AC3E}">
        <p14:creationId xmlns:p14="http://schemas.microsoft.com/office/powerpoint/2010/main" val="14374820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Hændelser kan sommetider udvikle sig helt anderledes end forventet: Overilede beslutninger fører ofte til forkerte konklusioner</a:t>
            </a:r>
            <a:r>
              <a:rPr lang="en-AU"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fortolkninger/hypoteser og tilpas din opfattelse herefter</a:t>
            </a:r>
            <a:r>
              <a:rPr lang="en-AU"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Søg så mange oplysninger som muligt til bekræftelse af din vurdering</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64</a:t>
            </a:fld>
            <a:endParaRPr lang="de-DE" altLang="de-DE"/>
          </a:p>
        </p:txBody>
      </p:sp>
    </p:spTree>
    <p:extLst>
      <p:ext uri="{BB962C8B-B14F-4D97-AF65-F5344CB8AC3E}">
        <p14:creationId xmlns:p14="http://schemas.microsoft.com/office/powerpoint/2010/main" val="30135916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Under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psykose</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mange </a:t>
            </a:r>
            <a:r>
              <a:rPr lang="en-AU" altLang="de-DE" sz="2400" dirty="0" err="1">
                <a:solidFill>
                  <a:srgbClr val="333333"/>
                </a:solidFill>
              </a:rPr>
              <a:t>fastholde</a:t>
            </a:r>
            <a:r>
              <a:rPr lang="en-AU" altLang="de-DE" sz="2400" dirty="0">
                <a:solidFill>
                  <a:srgbClr val="333333"/>
                </a:solidFill>
              </a:rPr>
              <a:t> </a:t>
            </a:r>
            <a:r>
              <a:rPr lang="en-AU" altLang="de-DE" sz="2400" dirty="0" err="1">
                <a:solidFill>
                  <a:srgbClr val="333333"/>
                </a:solidFill>
              </a:rPr>
              <a:t>ukorrekte</a:t>
            </a:r>
            <a:r>
              <a:rPr lang="en-AU" altLang="de-DE" sz="2400" dirty="0">
                <a:solidFill>
                  <a:srgbClr val="333333"/>
                </a:solidFill>
              </a:rPr>
              <a:t> </a:t>
            </a:r>
            <a:r>
              <a:rPr lang="en-AU" altLang="de-DE" sz="2400" dirty="0" err="1">
                <a:solidFill>
                  <a:srgbClr val="333333"/>
                </a:solidFill>
              </a:rPr>
              <a:t>opfattelser</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tilsidesætte</a:t>
            </a:r>
            <a:r>
              <a:rPr lang="en-AU" altLang="de-DE" sz="2400" dirty="0">
                <a:solidFill>
                  <a:srgbClr val="333333"/>
                </a:solidFill>
              </a:rPr>
              <a:t> </a:t>
            </a:r>
            <a:r>
              <a:rPr lang="en-AU" altLang="de-DE" sz="2400" dirty="0" err="1">
                <a:solidFill>
                  <a:srgbClr val="333333"/>
                </a:solidFill>
              </a:rPr>
              <a:t>modargumenter</a:t>
            </a:r>
            <a:r>
              <a:rPr lang="en-AU" altLang="de-DE" sz="2400" dirty="0">
                <a:solidFill>
                  <a:srgbClr val="333333"/>
                </a:solidFill>
              </a:rPr>
              <a:t>. </a:t>
            </a: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visse</a:t>
            </a:r>
            <a:r>
              <a:rPr lang="en-AU" altLang="de-DE" sz="2400" dirty="0">
                <a:solidFill>
                  <a:srgbClr val="333333"/>
                </a:solidFill>
              </a:rPr>
              <a:t> </a:t>
            </a:r>
            <a:r>
              <a:rPr lang="en-AU" altLang="de-DE" sz="2400" dirty="0" err="1">
                <a:solidFill>
                  <a:srgbClr val="333333"/>
                </a:solidFill>
              </a:rPr>
              <a:t>tilfælde</a:t>
            </a:r>
            <a:r>
              <a:rPr lang="en-AU" altLang="de-DE" sz="2400" dirty="0">
                <a:solidFill>
                  <a:srgbClr val="333333"/>
                </a:solidFill>
              </a:rPr>
              <a:t> have </a:t>
            </a:r>
            <a:r>
              <a:rPr lang="en-AU" altLang="de-DE" sz="2400" dirty="0" err="1">
                <a:solidFill>
                  <a:srgbClr val="333333"/>
                </a:solidFill>
              </a:rPr>
              <a:t>dramatiske</a:t>
            </a:r>
            <a:r>
              <a:rPr lang="en-AU" altLang="de-DE" sz="2400" dirty="0">
                <a:solidFill>
                  <a:srgbClr val="333333"/>
                </a:solidFill>
              </a:rPr>
              <a:t> </a:t>
            </a:r>
            <a:r>
              <a:rPr lang="en-AU" altLang="de-DE" sz="2400" dirty="0" err="1">
                <a:solidFill>
                  <a:srgbClr val="333333"/>
                </a:solidFill>
              </a:rPr>
              <a:t>konsekvenser</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Under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psykose</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mange </a:t>
            </a:r>
            <a:r>
              <a:rPr lang="en-AU" altLang="de-DE" sz="2400" dirty="0" err="1">
                <a:solidFill>
                  <a:srgbClr val="333333"/>
                </a:solidFill>
              </a:rPr>
              <a:t>fastholde</a:t>
            </a:r>
            <a:r>
              <a:rPr lang="en-AU" altLang="de-DE" sz="2400" dirty="0">
                <a:solidFill>
                  <a:srgbClr val="333333"/>
                </a:solidFill>
              </a:rPr>
              <a:t> </a:t>
            </a:r>
            <a:r>
              <a:rPr lang="en-AU" altLang="de-DE" sz="2400" dirty="0" err="1">
                <a:solidFill>
                  <a:srgbClr val="333333"/>
                </a:solidFill>
              </a:rPr>
              <a:t>ukorrekte</a:t>
            </a:r>
            <a:r>
              <a:rPr lang="en-AU" altLang="de-DE" sz="2400" dirty="0">
                <a:solidFill>
                  <a:srgbClr val="333333"/>
                </a:solidFill>
              </a:rPr>
              <a:t> </a:t>
            </a:r>
            <a:r>
              <a:rPr lang="en-AU" altLang="de-DE" sz="2400" dirty="0" err="1">
                <a:solidFill>
                  <a:srgbClr val="333333"/>
                </a:solidFill>
              </a:rPr>
              <a:t>opfattelser</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tilsidesætte</a:t>
            </a:r>
            <a:r>
              <a:rPr lang="en-AU" altLang="de-DE" sz="2400" dirty="0">
                <a:solidFill>
                  <a:srgbClr val="333333"/>
                </a:solidFill>
              </a:rPr>
              <a:t> </a:t>
            </a:r>
            <a:r>
              <a:rPr lang="en-AU" altLang="de-DE" sz="2400" dirty="0" err="1">
                <a:solidFill>
                  <a:srgbClr val="333333"/>
                </a:solidFill>
              </a:rPr>
              <a:t>modargumenter</a:t>
            </a:r>
            <a:r>
              <a:rPr lang="en-AU" altLang="de-DE" sz="2400" dirty="0">
                <a:solidFill>
                  <a:srgbClr val="333333"/>
                </a:solidFill>
              </a:rPr>
              <a:t>. </a:t>
            </a: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visse</a:t>
            </a:r>
            <a:r>
              <a:rPr lang="en-AU" altLang="de-DE" sz="2400" dirty="0">
                <a:solidFill>
                  <a:srgbClr val="333333"/>
                </a:solidFill>
              </a:rPr>
              <a:t> </a:t>
            </a:r>
            <a:r>
              <a:rPr lang="en-AU" altLang="de-DE" sz="2400" dirty="0" err="1">
                <a:solidFill>
                  <a:srgbClr val="333333"/>
                </a:solidFill>
              </a:rPr>
              <a:t>tilfælde</a:t>
            </a:r>
            <a:r>
              <a:rPr lang="en-AU" altLang="de-DE" sz="2400" dirty="0">
                <a:solidFill>
                  <a:srgbClr val="333333"/>
                </a:solidFill>
              </a:rPr>
              <a:t> have </a:t>
            </a:r>
            <a:r>
              <a:rPr lang="en-AU" altLang="de-DE" sz="2400" dirty="0" err="1">
                <a:solidFill>
                  <a:srgbClr val="333333"/>
                </a:solidFill>
              </a:rPr>
              <a:t>dramatiske</a:t>
            </a:r>
            <a:r>
              <a:rPr lang="en-AU" altLang="de-DE" sz="2400" dirty="0">
                <a:solidFill>
                  <a:srgbClr val="333333"/>
                </a:solidFill>
              </a:rPr>
              <a:t> </a:t>
            </a:r>
            <a:r>
              <a:rPr lang="en-AU" altLang="de-DE" sz="2400" dirty="0" err="1">
                <a:solidFill>
                  <a:srgbClr val="333333"/>
                </a:solidFill>
              </a:rPr>
              <a:t>konsekvenser</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Eksempel</a:t>
            </a:r>
            <a:r>
              <a:rPr lang="en-AU" altLang="de-DE" sz="2400" dirty="0">
                <a:solidFill>
                  <a:srgbClr val="004992"/>
                </a:solidFill>
              </a:rPr>
              <a:t>: </a:t>
            </a:r>
            <a:r>
              <a:rPr lang="da-DK" altLang="de-DE" sz="2400" dirty="0">
                <a:solidFill>
                  <a:srgbClr val="333333"/>
                </a:solidFill>
              </a:rPr>
              <a:t>Latisha skærer dækkene op på en kollegas bil</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Baggrund</a:t>
            </a:r>
            <a:r>
              <a:rPr lang="en-AU" altLang="de-DE" sz="2400" dirty="0">
                <a:solidFill>
                  <a:srgbClr val="004992"/>
                </a:solidFill>
              </a:rPr>
              <a:t>: </a:t>
            </a:r>
            <a:r>
              <a:rPr lang="en-AU" altLang="de-DE" sz="2400" dirty="0">
                <a:solidFill>
                  <a:srgbClr val="333333"/>
                </a:solidFill>
              </a:rPr>
              <a:t>Latisha </a:t>
            </a:r>
            <a:r>
              <a:rPr lang="en-AU" altLang="de-DE" sz="2400" dirty="0" err="1">
                <a:solidFill>
                  <a:srgbClr val="333333"/>
                </a:solidFill>
              </a:rPr>
              <a:t>føler</a:t>
            </a:r>
            <a:r>
              <a:rPr lang="en-AU" altLang="de-DE" sz="2400" dirty="0">
                <a:solidFill>
                  <a:srgbClr val="333333"/>
                </a:solidFill>
              </a:rPr>
              <a:t> sig </a:t>
            </a:r>
            <a:r>
              <a:rPr lang="en-AU" altLang="de-DE" sz="2400" dirty="0" err="1">
                <a:solidFill>
                  <a:srgbClr val="333333"/>
                </a:solidFill>
              </a:rPr>
              <a:t>chikaneret</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da-DK" altLang="de-DE" sz="2400" dirty="0">
                <a:solidFill>
                  <a:srgbClr val="333333"/>
                </a:solidFill>
              </a:rPr>
              <a:t>Ganske vist var der nogle kolleger, der faktisk var fremkommet med spydige bemærkninger om Latisha; men hun skar alle over en kam og blev fuldstændigt spundet ind i sin konspirationsteori. Hun havde overset, at en del kolleger havde opført sig fuldstændigt reelt over for hende</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66</a:t>
            </a:fld>
            <a:endParaRPr lang="de-DE" altLang="de-DE"/>
          </a:p>
        </p:txBody>
      </p:sp>
    </p:spTree>
    <p:extLst>
      <p:ext uri="{BB962C8B-B14F-4D97-AF65-F5344CB8AC3E}">
        <p14:creationId xmlns:p14="http://schemas.microsoft.com/office/powerpoint/2010/main" val="15260806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Under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psykose</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mange </a:t>
            </a:r>
            <a:r>
              <a:rPr lang="en-AU" altLang="de-DE" sz="2400" dirty="0" err="1">
                <a:solidFill>
                  <a:srgbClr val="333333"/>
                </a:solidFill>
              </a:rPr>
              <a:t>fastholde</a:t>
            </a:r>
            <a:r>
              <a:rPr lang="en-AU" altLang="de-DE" sz="2400" dirty="0">
                <a:solidFill>
                  <a:srgbClr val="333333"/>
                </a:solidFill>
              </a:rPr>
              <a:t> </a:t>
            </a:r>
            <a:r>
              <a:rPr lang="en-AU" altLang="de-DE" sz="2400" dirty="0" err="1">
                <a:solidFill>
                  <a:srgbClr val="333333"/>
                </a:solidFill>
              </a:rPr>
              <a:t>ukorrekte</a:t>
            </a:r>
            <a:r>
              <a:rPr lang="en-AU" altLang="de-DE" sz="2400" dirty="0">
                <a:solidFill>
                  <a:srgbClr val="333333"/>
                </a:solidFill>
              </a:rPr>
              <a:t> </a:t>
            </a:r>
            <a:r>
              <a:rPr lang="en-AU" altLang="de-DE" sz="2400" dirty="0" err="1">
                <a:solidFill>
                  <a:srgbClr val="333333"/>
                </a:solidFill>
              </a:rPr>
              <a:t>opfattelser</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tilsidesætte</a:t>
            </a:r>
            <a:r>
              <a:rPr lang="en-AU" altLang="de-DE" sz="2400" dirty="0">
                <a:solidFill>
                  <a:srgbClr val="333333"/>
                </a:solidFill>
              </a:rPr>
              <a:t> </a:t>
            </a:r>
            <a:r>
              <a:rPr lang="en-AU" altLang="de-DE" sz="2400" dirty="0" err="1">
                <a:solidFill>
                  <a:srgbClr val="333333"/>
                </a:solidFill>
              </a:rPr>
              <a:t>modargumenter</a:t>
            </a:r>
            <a:r>
              <a:rPr lang="en-AU" altLang="de-DE" sz="2400" dirty="0">
                <a:solidFill>
                  <a:srgbClr val="333333"/>
                </a:solidFill>
              </a:rPr>
              <a:t>. </a:t>
            </a: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visse</a:t>
            </a:r>
            <a:r>
              <a:rPr lang="en-AU" altLang="de-DE" sz="2400" dirty="0">
                <a:solidFill>
                  <a:srgbClr val="333333"/>
                </a:solidFill>
              </a:rPr>
              <a:t> </a:t>
            </a:r>
            <a:r>
              <a:rPr lang="en-AU" altLang="de-DE" sz="2400" dirty="0" err="1">
                <a:solidFill>
                  <a:srgbClr val="333333"/>
                </a:solidFill>
              </a:rPr>
              <a:t>tilfælde</a:t>
            </a:r>
            <a:r>
              <a:rPr lang="en-AU" altLang="de-DE" sz="2400" dirty="0">
                <a:solidFill>
                  <a:srgbClr val="333333"/>
                </a:solidFill>
              </a:rPr>
              <a:t> have </a:t>
            </a:r>
            <a:r>
              <a:rPr lang="en-AU" altLang="de-DE" sz="2400" dirty="0" err="1">
                <a:solidFill>
                  <a:srgbClr val="333333"/>
                </a:solidFill>
              </a:rPr>
              <a:t>dramatiske</a:t>
            </a:r>
            <a:r>
              <a:rPr lang="en-AU" altLang="de-DE" sz="2400" dirty="0">
                <a:solidFill>
                  <a:srgbClr val="333333"/>
                </a:solidFill>
              </a:rPr>
              <a:t> </a:t>
            </a:r>
            <a:r>
              <a:rPr lang="en-AU" altLang="de-DE" sz="2400" dirty="0" err="1">
                <a:solidFill>
                  <a:srgbClr val="333333"/>
                </a:solidFill>
              </a:rPr>
              <a:t>konsekvenser</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Eksempel</a:t>
            </a:r>
            <a:r>
              <a:rPr lang="en-AU" altLang="de-DE" sz="2400" dirty="0">
                <a:solidFill>
                  <a:srgbClr val="004992"/>
                </a:solidFill>
              </a:rPr>
              <a:t>: </a:t>
            </a:r>
            <a:r>
              <a:rPr lang="da-DK" altLang="de-DE" sz="2400" dirty="0">
                <a:solidFill>
                  <a:srgbClr val="333333"/>
                </a:solidFill>
              </a:rPr>
              <a:t>Latisha skærer dækkene op på en kollegas bil</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Baggrund</a:t>
            </a:r>
            <a:r>
              <a:rPr lang="en-AU" altLang="de-DE" sz="2400" dirty="0">
                <a:solidFill>
                  <a:srgbClr val="004992"/>
                </a:solidFill>
              </a:rPr>
              <a:t>: </a:t>
            </a:r>
            <a:r>
              <a:rPr lang="en-AU" altLang="de-DE" sz="2400" dirty="0">
                <a:solidFill>
                  <a:srgbClr val="333333"/>
                </a:solidFill>
              </a:rPr>
              <a:t>Latisha </a:t>
            </a:r>
            <a:r>
              <a:rPr lang="en-AU" altLang="de-DE" sz="2400" dirty="0" err="1">
                <a:solidFill>
                  <a:srgbClr val="333333"/>
                </a:solidFill>
              </a:rPr>
              <a:t>føler</a:t>
            </a:r>
            <a:r>
              <a:rPr lang="en-AU" altLang="de-DE" sz="2400" dirty="0">
                <a:solidFill>
                  <a:srgbClr val="333333"/>
                </a:solidFill>
              </a:rPr>
              <a:t> sig </a:t>
            </a:r>
            <a:r>
              <a:rPr lang="en-AU" altLang="de-DE" sz="2400" dirty="0" err="1">
                <a:solidFill>
                  <a:srgbClr val="333333"/>
                </a:solidFill>
              </a:rPr>
              <a:t>chikaneret</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da-DK" altLang="de-DE" sz="2400" dirty="0">
                <a:solidFill>
                  <a:srgbClr val="333333"/>
                </a:solidFill>
              </a:rPr>
              <a:t>Ganske vist var der nogle kolleger, der faktisk var fremkommet med spydige bemærkninger om Latisha; men hun skar alle over en kam og blev fuldstændigt spundet ind i sin konspirationsteori. Hun havde overset, at en del kolleger havde opført sig fuldstændigt reelt over for hende</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er</a:t>
            </a:r>
            <a:r>
              <a:rPr lang="en-AU" altLang="de-DE" sz="2400" dirty="0">
                <a:solidFill>
                  <a:srgbClr val="333333"/>
                </a:solidFill>
              </a:rPr>
              <a:t> </a:t>
            </a:r>
            <a:r>
              <a:rPr lang="en-AU" altLang="de-DE" sz="2400" dirty="0" err="1">
                <a:solidFill>
                  <a:srgbClr val="333333"/>
                </a:solidFill>
              </a:rPr>
              <a:t>vanskeligt</a:t>
            </a:r>
            <a:r>
              <a:rPr lang="en-AU" altLang="de-DE" sz="2400" dirty="0">
                <a:solidFill>
                  <a:srgbClr val="333333"/>
                </a:solidFill>
              </a:rPr>
              <a:t> at </a:t>
            </a:r>
            <a:r>
              <a:rPr lang="en-AU" altLang="de-DE" sz="2400" dirty="0" err="1">
                <a:solidFill>
                  <a:srgbClr val="333333"/>
                </a:solidFill>
              </a:rPr>
              <a:t>holde</a:t>
            </a:r>
            <a:r>
              <a:rPr lang="en-AU" altLang="de-DE" sz="2400" dirty="0">
                <a:solidFill>
                  <a:srgbClr val="333333"/>
                </a:solidFill>
              </a:rPr>
              <a:t> </a:t>
            </a:r>
            <a:r>
              <a:rPr lang="en-AU" altLang="de-DE" sz="2400" dirty="0" err="1">
                <a:solidFill>
                  <a:srgbClr val="333333"/>
                </a:solidFill>
              </a:rPr>
              <a:t>hovedet</a:t>
            </a:r>
            <a:r>
              <a:rPr lang="en-AU" altLang="de-DE" sz="2400" dirty="0">
                <a:solidFill>
                  <a:srgbClr val="333333"/>
                </a:solidFill>
              </a:rPr>
              <a:t> </a:t>
            </a:r>
            <a:r>
              <a:rPr lang="en-AU" altLang="de-DE" sz="2400" dirty="0" err="1">
                <a:solidFill>
                  <a:srgbClr val="333333"/>
                </a:solidFill>
              </a:rPr>
              <a:t>koldt</a:t>
            </a:r>
            <a:r>
              <a:rPr lang="en-AU" altLang="de-DE" sz="2400" dirty="0">
                <a:solidFill>
                  <a:srgbClr val="333333"/>
                </a:solidFill>
              </a:rPr>
              <a:t>, </a:t>
            </a:r>
            <a:r>
              <a:rPr lang="en-AU" altLang="de-DE" sz="2400" dirty="0" err="1">
                <a:solidFill>
                  <a:srgbClr val="333333"/>
                </a:solidFill>
              </a:rPr>
              <a:t>når</a:t>
            </a:r>
            <a:r>
              <a:rPr lang="en-AU" altLang="de-DE" sz="2400" dirty="0">
                <a:solidFill>
                  <a:srgbClr val="333333"/>
                </a:solidFill>
              </a:rPr>
              <a:t> man </a:t>
            </a:r>
            <a:r>
              <a:rPr lang="en-AU" altLang="de-DE" sz="2400" dirty="0" err="1">
                <a:solidFill>
                  <a:srgbClr val="333333"/>
                </a:solidFill>
              </a:rPr>
              <a:t>føler</a:t>
            </a:r>
            <a:r>
              <a:rPr lang="en-AU" altLang="de-DE" sz="2400" dirty="0">
                <a:solidFill>
                  <a:srgbClr val="333333"/>
                </a:solidFill>
              </a:rPr>
              <a:t> sig </a:t>
            </a:r>
            <a:r>
              <a:rPr lang="en-AU" altLang="de-DE" sz="2400" dirty="0" err="1">
                <a:solidFill>
                  <a:srgbClr val="333333"/>
                </a:solidFill>
              </a:rPr>
              <a:t>truet</a:t>
            </a:r>
            <a:r>
              <a:rPr lang="en-AU" altLang="de-DE" sz="2400" dirty="0">
                <a:solidFill>
                  <a:srgbClr val="333333"/>
                </a:solidFill>
              </a:rPr>
              <a:t>. </a:t>
            </a:r>
            <a:r>
              <a:rPr lang="en-AU" altLang="de-DE" sz="2400" dirty="0" err="1">
                <a:solidFill>
                  <a:srgbClr val="333333"/>
                </a:solidFill>
              </a:rPr>
              <a:t>Så</a:t>
            </a:r>
            <a:r>
              <a:rPr lang="en-AU" altLang="de-DE" sz="2400" dirty="0">
                <a:solidFill>
                  <a:srgbClr val="333333"/>
                </a:solidFill>
              </a:rPr>
              <a:t> </a:t>
            </a:r>
            <a:r>
              <a:rPr lang="en-AU" altLang="de-DE" sz="2400" dirty="0" err="1">
                <a:solidFill>
                  <a:srgbClr val="333333"/>
                </a:solidFill>
              </a:rPr>
              <a:t>vær</a:t>
            </a:r>
            <a:r>
              <a:rPr lang="en-AU" altLang="de-DE" sz="2400" dirty="0">
                <a:solidFill>
                  <a:srgbClr val="333333"/>
                </a:solidFill>
              </a:rPr>
              <a:t> </a:t>
            </a:r>
            <a:r>
              <a:rPr lang="en-AU" altLang="de-DE" sz="2400" dirty="0" err="1">
                <a:solidFill>
                  <a:srgbClr val="333333"/>
                </a:solidFill>
              </a:rPr>
              <a:t>forsigtig</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dine </a:t>
            </a:r>
            <a:r>
              <a:rPr lang="en-AU" altLang="de-DE" sz="2400" dirty="0" err="1">
                <a:solidFill>
                  <a:srgbClr val="333333"/>
                </a:solidFill>
              </a:rPr>
              <a:t>bedømmelser</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søg</a:t>
            </a:r>
            <a:r>
              <a:rPr lang="en-AU" altLang="de-DE" sz="2400" dirty="0">
                <a:solidFill>
                  <a:srgbClr val="333333"/>
                </a:solidFill>
              </a:rPr>
              <a:t> </a:t>
            </a:r>
            <a:r>
              <a:rPr lang="en-AU" altLang="de-DE" sz="2400" dirty="0" err="1">
                <a:solidFill>
                  <a:srgbClr val="333333"/>
                </a:solidFill>
              </a:rPr>
              <a:t>råd</a:t>
            </a:r>
            <a:r>
              <a:rPr lang="en-AU" altLang="de-DE" sz="2400" dirty="0">
                <a:solidFill>
                  <a:srgbClr val="333333"/>
                </a:solidFill>
              </a:rPr>
              <a:t> </a:t>
            </a:r>
            <a:r>
              <a:rPr lang="en-AU" altLang="de-DE" sz="2400" dirty="0" err="1">
                <a:solidFill>
                  <a:srgbClr val="333333"/>
                </a:solidFill>
              </a:rPr>
              <a:t>hos</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du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tillid</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743D6010-D48B-4D4D-8984-A6ACE3AB9574}" type="slidenum">
              <a:rPr lang="de-DE" altLang="de-DE" smtClean="0"/>
              <a:pPr>
                <a:defRPr/>
              </a:pPr>
              <a:t>67</a:t>
            </a:fld>
            <a:endParaRPr lang="de-DE" altLang="de-DE"/>
          </a:p>
        </p:txBody>
      </p:sp>
    </p:spTree>
    <p:extLst>
      <p:ext uri="{BB962C8B-B14F-4D97-AF65-F5344CB8AC3E}">
        <p14:creationId xmlns:p14="http://schemas.microsoft.com/office/powerpoint/2010/main" val="14989979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a-DK"/>
              <a:t>Træningsmodul 3 – At ændre opfattelse</a:t>
            </a:r>
            <a:endParaRPr lang="de-DE"/>
          </a:p>
        </p:txBody>
      </p:sp>
      <p:sp>
        <p:nvSpPr>
          <p:cNvPr id="8" name="Slide Number Placeholder 7"/>
          <p:cNvSpPr>
            <a:spLocks noGrp="1"/>
          </p:cNvSpPr>
          <p:nvPr>
            <p:ph type="sldNum" sz="quarter" idx="12"/>
          </p:nvPr>
        </p:nvSpPr>
        <p:spPr/>
        <p:txBody>
          <a:bodyPr/>
          <a:lstStyle/>
          <a:p>
            <a:pPr>
              <a:defRPr/>
            </a:pPr>
            <a:fld id="{743D6010-D48B-4D4D-8984-A6ACE3AB9574}" type="slidenum">
              <a:rPr lang="de-DE" altLang="de-DE" smtClean="0"/>
              <a:pPr>
                <a:defRPr/>
              </a:pPr>
              <a:t>68</a:t>
            </a:fld>
            <a:endParaRPr lang="de-DE" altLang="de-DE"/>
          </a:p>
        </p:txBody>
      </p:sp>
    </p:spTree>
    <p:extLst>
      <p:ext uri="{BB962C8B-B14F-4D97-AF65-F5344CB8AC3E}">
        <p14:creationId xmlns:p14="http://schemas.microsoft.com/office/powerpoint/2010/main" val="4976271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886224897"/>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*madalena-pestana* ( Tired of rules)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after the flowers, the fruits - I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ian_ransley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mattisas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Strawberrys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adactio</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jot.punkt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Noodles/Nudeln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Ayelie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Orange juice/Orangensaft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Benny-Kristin Fischer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Janne Hottenrott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Picrture</a:t>
                      </a:r>
                      <a:r>
                        <a:rPr kumimoji="0" lang="en-GB" sz="1000" b="0" i="0" u="none" strike="noStrike" cap="none" normalizeH="0" baseline="0" dirty="0">
                          <a:ln>
                            <a:noFill/>
                          </a:ln>
                          <a:solidFill>
                            <a:srgbClr val="333333"/>
                          </a:solidFill>
                          <a:effectLst/>
                          <a:latin typeface="+mn-lt"/>
                          <a:ea typeface="+mn-ea"/>
                          <a:cs typeface="+mn-cs"/>
                        </a:rPr>
                        <a:t> sequence neighbour´s dog is adapted from the </a:t>
                      </a:r>
                      <a:r>
                        <a:rPr kumimoji="0" lang="en-GB" sz="1000" b="0" i="0" u="none" strike="noStrike" cap="none" normalizeH="0" baseline="0" dirty="0" err="1">
                          <a:ln>
                            <a:noFill/>
                          </a:ln>
                          <a:solidFill>
                            <a:srgbClr val="333333"/>
                          </a:solidFill>
                          <a:effectLst/>
                          <a:latin typeface="+mn-lt"/>
                          <a:ea typeface="+mn-ea"/>
                          <a:cs typeface="+mn-cs"/>
                        </a:rPr>
                        <a:t>Wechser</a:t>
                      </a:r>
                      <a:r>
                        <a:rPr kumimoji="0" lang="en-GB" sz="1000" b="0" i="0" u="none" strike="noStrike" cap="none" normalizeH="0" baseline="0" dirty="0">
                          <a:ln>
                            <a:noFill/>
                          </a:ln>
                          <a:solidFill>
                            <a:srgbClr val="333333"/>
                          </a:solidFill>
                          <a:effectLst/>
                          <a:latin typeface="+mn-lt"/>
                          <a:ea typeface="+mn-ea"/>
                          <a:cs typeface="+mn-cs"/>
                        </a:rPr>
                        <a:t> Intelligence Scale/</a:t>
                      </a:r>
                      <a:r>
                        <a:rPr kumimoji="0" lang="en-GB" sz="1000" b="0" i="0" u="none" strike="noStrike" cap="none" normalizeH="0" baseline="0" dirty="0" err="1">
                          <a:ln>
                            <a:noFill/>
                          </a:ln>
                          <a:solidFill>
                            <a:srgbClr val="333333"/>
                          </a:solidFill>
                          <a:effectLst/>
                          <a:latin typeface="+mn-lt"/>
                          <a:ea typeface="+mn-ea"/>
                          <a:cs typeface="+mn-cs"/>
                        </a:rPr>
                        <a:t>Bildersequenz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Nachbar´s</a:t>
                      </a:r>
                      <a:r>
                        <a:rPr kumimoji="0" lang="en-GB" sz="1000" b="0" i="0" u="none" strike="noStrike" cap="none" normalizeH="0" baseline="0" dirty="0">
                          <a:ln>
                            <a:noFill/>
                          </a:ln>
                          <a:solidFill>
                            <a:srgbClr val="333333"/>
                          </a:solidFill>
                          <a:effectLst/>
                          <a:latin typeface="+mn-lt"/>
                          <a:ea typeface="+mn-ea"/>
                          <a:cs typeface="+mn-cs"/>
                        </a:rPr>
                        <a:t> Hund, </a:t>
                      </a:r>
                      <a:r>
                        <a:rPr kumimoji="0" lang="en-GB" sz="1000" b="0" i="0" u="none" strike="noStrike" cap="none" normalizeH="0" baseline="0" dirty="0" err="1">
                          <a:ln>
                            <a:noFill/>
                          </a:ln>
                          <a:solidFill>
                            <a:srgbClr val="333333"/>
                          </a:solidFill>
                          <a:effectLst/>
                          <a:latin typeface="+mn-lt"/>
                          <a:ea typeface="+mn-ea"/>
                          <a:cs typeface="+mn-cs"/>
                        </a:rPr>
                        <a:t>Motiv</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ist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da-DK"/>
              <a:t>Træningsmodul 3 – At ændre opfattelse</a:t>
            </a:r>
            <a:endParaRPr lang="de-DE"/>
          </a:p>
        </p:txBody>
      </p:sp>
      <p:sp>
        <p:nvSpPr>
          <p:cNvPr id="7" name="Slide Number Placeholder 6"/>
          <p:cNvSpPr>
            <a:spLocks noGrp="1"/>
          </p:cNvSpPr>
          <p:nvPr>
            <p:ph type="sldNum" sz="quarter" idx="12"/>
          </p:nvPr>
        </p:nvSpPr>
        <p:spPr/>
        <p:txBody>
          <a:bodyPr/>
          <a:lstStyle/>
          <a:p>
            <a:pPr>
              <a:defRPr/>
            </a:pPr>
            <a:fld id="{EA2AEC33-1B88-48A1-9FC3-61C2D4790CD3}" type="slidenum">
              <a:rPr lang="de-DE" altLang="de-DE" smtClean="0"/>
              <a:pPr>
                <a:defRPr/>
              </a:pPr>
              <a:t>69</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5117</Words>
  <Application>Microsoft Office PowerPoint</Application>
  <PresentationFormat>Benutzerdefiniert</PresentationFormat>
  <Paragraphs>694</Paragraphs>
  <Slides>69</Slides>
  <Notes>69</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69</vt:i4>
      </vt:variant>
    </vt:vector>
  </HeadingPairs>
  <TitlesOfParts>
    <vt:vector size="75" baseType="lpstr">
      <vt:lpstr>Arial</vt:lpstr>
      <vt:lpstr>Calibri Light</vt:lpstr>
      <vt:lpstr>Symbol</vt:lpstr>
      <vt:lpstr>WingDings</vt:lpstr>
      <vt:lpstr>UKE_PPT-Vorlage_16zu9</vt:lpstr>
      <vt:lpstr>1_UKE_PPT-Vorlage_16zu9</vt:lpstr>
      <vt:lpstr>MCT 3 B – At ændre opfattelse</vt:lpstr>
      <vt:lpstr>At ændre opfattelse</vt:lpstr>
      <vt:lpstr>At ændre opfattelse</vt:lpstr>
      <vt:lpstr>At ændre opfattelse</vt:lpstr>
      <vt:lpstr>At ændre opfattelse</vt:lpstr>
      <vt:lpstr>Profetier, der ikke kom til at holde stik</vt:lpstr>
      <vt:lpstr>Profetier, der ikke kom til at holde stik</vt:lpstr>
      <vt:lpstr>Mangel på fleksibilitet – i virkeligheden (“tunnelsyn”)</vt:lpstr>
      <vt:lpstr>Mangel på fleksibilitet – i virkeligheden (“tunnelsyn”)</vt:lpstr>
      <vt:lpstr>Mangel på fleksibilitet – i virkeligheden (“tunnelsyn”)</vt:lpstr>
      <vt:lpstr>Mangel på fleksibilitet – i virkeligheden (“tunnelsyn”)</vt:lpstr>
      <vt:lpstr>Hvorfor gør vi det?</vt:lpstr>
      <vt:lpstr>Hvorledes kompromisløse opfattelser kan resultere i fejltolkning under en psykose – eksempler</vt:lpstr>
      <vt:lpstr>De tre billeder nedenfor tilhører en bestemt kategori. Hvilken?</vt:lpstr>
      <vt:lpstr>Kategori: Fødevarer!</vt:lpstr>
      <vt:lpstr>Øvelse</vt:lpstr>
      <vt:lpstr>Øvelse</vt:lpstr>
      <vt:lpstr>Øvelse</vt:lpstr>
      <vt:lpstr>Øvelse</vt:lpstr>
      <vt:lpstr>Hvad kan der være sket?</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Overvej sandsynligheden igen!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Valgfrit: Videoklip</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288</cp:revision>
  <dcterms:created xsi:type="dcterms:W3CDTF">2004-06-30T16:15:23Z</dcterms:created>
  <dcterms:modified xsi:type="dcterms:W3CDTF">2022-02-04T09:04:08Z</dcterms:modified>
</cp:coreProperties>
</file>