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 id="2147483682" r:id="rId2"/>
  </p:sldMasterIdLst>
  <p:notesMasterIdLst>
    <p:notesMasterId r:id="rId93"/>
  </p:notesMasterIdLst>
  <p:handoutMasterIdLst>
    <p:handoutMasterId r:id="rId94"/>
  </p:handoutMasterIdLst>
  <p:sldIdLst>
    <p:sldId id="928" r:id="rId3"/>
    <p:sldId id="897" r:id="rId4"/>
    <p:sldId id="904" r:id="rId5"/>
    <p:sldId id="903" r:id="rId6"/>
    <p:sldId id="902" r:id="rId7"/>
    <p:sldId id="901" r:id="rId8"/>
    <p:sldId id="550" r:id="rId9"/>
    <p:sldId id="905" r:id="rId10"/>
    <p:sldId id="934" r:id="rId11"/>
    <p:sldId id="933" r:id="rId12"/>
    <p:sldId id="932" r:id="rId13"/>
    <p:sldId id="931" r:id="rId14"/>
    <p:sldId id="930" r:id="rId15"/>
    <p:sldId id="929" r:id="rId16"/>
    <p:sldId id="446" r:id="rId17"/>
    <p:sldId id="823" r:id="rId18"/>
    <p:sldId id="824" r:id="rId19"/>
    <p:sldId id="825" r:id="rId20"/>
    <p:sldId id="870" r:id="rId21"/>
    <p:sldId id="912" r:id="rId22"/>
    <p:sldId id="911" r:id="rId23"/>
    <p:sldId id="837" r:id="rId24"/>
    <p:sldId id="459" r:id="rId25"/>
    <p:sldId id="460" r:id="rId26"/>
    <p:sldId id="728" r:id="rId27"/>
    <p:sldId id="729" r:id="rId28"/>
    <p:sldId id="730" r:id="rId29"/>
    <p:sldId id="872" r:id="rId30"/>
    <p:sldId id="914" r:id="rId31"/>
    <p:sldId id="913" r:id="rId32"/>
    <p:sldId id="828" r:id="rId33"/>
    <p:sldId id="874" r:id="rId34"/>
    <p:sldId id="916" r:id="rId35"/>
    <p:sldId id="915" r:id="rId36"/>
    <p:sldId id="877" r:id="rId37"/>
    <p:sldId id="919" r:id="rId38"/>
    <p:sldId id="918" r:id="rId39"/>
    <p:sldId id="917" r:id="rId40"/>
    <p:sldId id="880" r:id="rId41"/>
    <p:sldId id="921" r:id="rId42"/>
    <p:sldId id="920" r:id="rId43"/>
    <p:sldId id="819" r:id="rId44"/>
    <p:sldId id="882" r:id="rId45"/>
    <p:sldId id="922" r:id="rId46"/>
    <p:sldId id="804" r:id="rId47"/>
    <p:sldId id="805" r:id="rId48"/>
    <p:sldId id="806" r:id="rId49"/>
    <p:sldId id="801" r:id="rId50"/>
    <p:sldId id="802" r:id="rId51"/>
    <p:sldId id="803" r:id="rId52"/>
    <p:sldId id="923" r:id="rId53"/>
    <p:sldId id="749" r:id="rId54"/>
    <p:sldId id="752" r:id="rId55"/>
    <p:sldId id="750" r:id="rId56"/>
    <p:sldId id="751" r:id="rId57"/>
    <p:sldId id="760" r:id="rId58"/>
    <p:sldId id="761" r:id="rId59"/>
    <p:sldId id="762" r:id="rId60"/>
    <p:sldId id="753" r:id="rId61"/>
    <p:sldId id="756" r:id="rId62"/>
    <p:sldId id="754" r:id="rId63"/>
    <p:sldId id="755" r:id="rId64"/>
    <p:sldId id="785" r:id="rId65"/>
    <p:sldId id="788" r:id="rId66"/>
    <p:sldId id="786" r:id="rId67"/>
    <p:sldId id="787" r:id="rId68"/>
    <p:sldId id="778" r:id="rId69"/>
    <p:sldId id="779" r:id="rId70"/>
    <p:sldId id="780" r:id="rId71"/>
    <p:sldId id="769" r:id="rId72"/>
    <p:sldId id="770" r:id="rId73"/>
    <p:sldId id="771" r:id="rId74"/>
    <p:sldId id="772" r:id="rId75"/>
    <p:sldId id="831" r:id="rId76"/>
    <p:sldId id="774" r:id="rId77"/>
    <p:sldId id="838" r:id="rId78"/>
    <p:sldId id="839" r:id="rId79"/>
    <p:sldId id="840" r:id="rId80"/>
    <p:sldId id="841" r:id="rId81"/>
    <p:sldId id="842" r:id="rId82"/>
    <p:sldId id="843" r:id="rId83"/>
    <p:sldId id="844" r:id="rId84"/>
    <p:sldId id="937" r:id="rId85"/>
    <p:sldId id="940" r:id="rId86"/>
    <p:sldId id="939" r:id="rId87"/>
    <p:sldId id="886" r:id="rId88"/>
    <p:sldId id="927" r:id="rId89"/>
    <p:sldId id="926" r:id="rId90"/>
    <p:sldId id="896" r:id="rId91"/>
    <p:sldId id="845" r:id="rId92"/>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776" autoAdjust="0"/>
    <p:restoredTop sz="94681" autoAdjust="0"/>
  </p:normalViewPr>
  <p:slideViewPr>
    <p:cSldViewPr>
      <p:cViewPr varScale="1">
        <p:scale>
          <a:sx n="63" d="100"/>
          <a:sy n="63" d="100"/>
        </p:scale>
        <p:origin x="1040"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A9FB0C43-B471-4316-9053-7942AD925FA4}" type="slidenum">
              <a:rPr lang="en-GB" altLang="de-DE"/>
              <a:pPr>
                <a:defRPr/>
              </a:pPr>
              <a:t>‹Nr.›</a:t>
            </a:fld>
            <a:endParaRPr lang="en-GB" altLang="de-DE"/>
          </a:p>
        </p:txBody>
      </p:sp>
    </p:spTree>
    <p:extLst>
      <p:ext uri="{BB962C8B-B14F-4D97-AF65-F5344CB8AC3E}">
        <p14:creationId xmlns:p14="http://schemas.microsoft.com/office/powerpoint/2010/main" val="28247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BDD709F0-3E7C-4332-85DC-A3E5CAA5913B}" type="slidenum">
              <a:rPr lang="en-US" altLang="de-DE"/>
              <a:pPr>
                <a:defRPr/>
              </a:pPr>
              <a:t>‹Nr.›</a:t>
            </a:fld>
            <a:endParaRPr lang="en-US" altLang="de-DE"/>
          </a:p>
        </p:txBody>
      </p:sp>
    </p:spTree>
    <p:extLst>
      <p:ext uri="{BB962C8B-B14F-4D97-AF65-F5344CB8AC3E}">
        <p14:creationId xmlns:p14="http://schemas.microsoft.com/office/powerpoint/2010/main" val="26615488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12CF25-75DB-43AD-B6A3-EEEAFDEC85DA}"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4299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12CF25-75DB-43AD-B6A3-EEEAFDEC85DA}"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4299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12CF25-75DB-43AD-B6A3-EEEAFDEC85DA}"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4299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12CF25-75DB-43AD-B6A3-EEEAFDEC85DA}"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4299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12CF25-75DB-43AD-B6A3-EEEAFDEC85DA}"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4299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74B843-CCDB-4DD3-8E88-905A1802616B}"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711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B7F961-D8F4-48F5-89E0-5CCE95AC315B}"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374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B7F961-D8F4-48F5-89E0-5CCE95AC315B}"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374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B7F961-D8F4-48F5-89E0-5CCE95AC315B}"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374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B7F961-D8F4-48F5-89E0-5CCE95AC315B}"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374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B7F961-D8F4-48F5-89E0-5CCE95AC315B}"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3740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B7F961-D8F4-48F5-89E0-5CCE95AC315B}"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374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B7F961-D8F4-48F5-89E0-5CCE95AC315B}"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374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D2F2EB-6480-47BE-9997-F584B4B5BB87}"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2868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1D0BE1-A314-4375-AD39-13A1ACC5C23E}"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77499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716095-A0EF-46C5-A9E1-80D104054781}"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677574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D3E9EB-F8D3-470A-813D-35C68BF7FD4C}"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9911860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B74033-DD2F-40E6-A351-B8FC10F1B704}"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70056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B74033-DD2F-40E6-A351-B8FC10F1B704}"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70056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B74033-DD2F-40E6-A351-B8FC10F1B704}"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70056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FB4758-185F-4607-B58F-D736F1ADC72E}"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26947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F246D1-F91D-4BF3-9960-AB4F21FFFAC7}"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43115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39C514-35C0-440B-984A-90210526C893}"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09066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E2EBDD-9416-47F2-B15B-9EE76CEC0863}"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25609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F1187D-55F8-4FD9-9A3E-FC7EACAF783B}"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21336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310D8A-A62F-47C1-81F6-5B25C7CC4D85}"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02296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5FA369-A031-4999-8D2C-35144FEEC869}"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19190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5FA369-A031-4999-8D2C-35144FEEC869}"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19190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5FA369-A031-4999-8D2C-35144FEEC869}"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19190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0E7665-C8E9-4577-861C-701B3F212892}" type="slidenum">
              <a:rPr lang="en-US" altLang="de-DE" sz="1300" smtClean="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21046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272C48-7CEA-4B77-973F-C1A58825C427}"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12280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272C48-7CEA-4B77-973F-C1A58825C427}"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12280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272C48-7CEA-4B77-973F-C1A58825C427}"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12280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62A42F-E470-412B-BEA2-B29B332E9067}"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28545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62A42F-E470-412B-BEA2-B29B332E9067}"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28545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62A42F-E470-412B-BEA2-B29B332E9067}"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28545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62A42F-E470-412B-BEA2-B29B332E9067}"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28545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10E41-0E23-42FF-AEF6-42B911E2DAA1}"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99866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10E41-0E23-42FF-AEF6-42B911E2DAA1}"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99866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10E41-0E23-42FF-AEF6-42B911E2DAA1}"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99866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FF8CA7-8558-4C76-9114-F8E7BD07C096}"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79116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A0B2F-3A7D-4E75-A0B2-3A5B4D6165DF}"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14596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A0B2F-3A7D-4E75-A0B2-3A5B4D6165DF}"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14596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D96DCA-CA69-4656-917B-4D31B28D4D00}"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08047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5C0876-436F-4BF0-9574-B4564D370A59}"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4149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4CE50D-B585-4D7E-82E3-9566424AB5E4}" type="slidenum">
              <a:rPr lang="en-US" altLang="de-DE" sz="1300" smtClean="0"/>
              <a:pPr>
                <a:spcBef>
                  <a:spcPct val="0"/>
                </a:spcBef>
              </a:pPr>
              <a:t>47</a:t>
            </a:fld>
            <a:endParaRPr lang="en-US"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66446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2CDAC9-FF91-4A44-93C4-48762A7A7961}"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59700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B3904A-28F1-4ED7-AA88-51961D818E0A}" type="slidenum">
              <a:rPr lang="en-US" altLang="de-DE" sz="1300" smtClean="0"/>
              <a:pPr>
                <a:spcBef>
                  <a:spcPct val="0"/>
                </a:spcBef>
              </a:pPr>
              <a:t>49</a:t>
            </a:fld>
            <a:endParaRPr lang="en-US" altLang="de-DE" sz="1300"/>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92940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6FAAFE-4123-490C-B538-1896453BEC0E}"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41071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828F32-3B9B-486E-A1FF-6AD083220C0E}" type="slidenum">
              <a:rPr lang="en-US" altLang="de-DE" sz="1300" smtClean="0"/>
              <a:pPr>
                <a:spcBef>
                  <a:spcPct val="0"/>
                </a:spcBef>
              </a:pPr>
              <a:t>52</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51734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12F846-3621-42A2-846A-2A276CA124B9}" type="slidenum">
              <a:rPr lang="en-US" altLang="de-DE" sz="1300" smtClean="0"/>
              <a:pPr>
                <a:spcBef>
                  <a:spcPct val="0"/>
                </a:spcBef>
              </a:pPr>
              <a:t>53</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84509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01AA48-E9A3-4835-BA3B-373437A84B1B}" type="slidenum">
              <a:rPr lang="en-US" altLang="de-DE" sz="1300" smtClean="0"/>
              <a:pPr>
                <a:spcBef>
                  <a:spcPct val="0"/>
                </a:spcBef>
              </a:pPr>
              <a:t>54</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27152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AB6D84-0607-4C19-80B4-5491A8486536}" type="slidenum">
              <a:rPr lang="en-US" altLang="de-DE" sz="1300" smtClean="0"/>
              <a:pPr>
                <a:spcBef>
                  <a:spcPct val="0"/>
                </a:spcBef>
              </a:pPr>
              <a:t>55</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35239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95E975-87F8-4474-8401-164B1CC03152}" type="slidenum">
              <a:rPr lang="en-US" altLang="de-DE" sz="1300" smtClean="0"/>
              <a:pPr>
                <a:spcBef>
                  <a:spcPct val="0"/>
                </a:spcBef>
              </a:pPr>
              <a:t>56</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52977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B0E4EF-48D5-4D32-9F75-18BDC349BE4C}" type="slidenum">
              <a:rPr lang="en-US" altLang="de-DE" sz="1300" smtClean="0"/>
              <a:pPr>
                <a:spcBef>
                  <a:spcPct val="0"/>
                </a:spcBef>
              </a:pPr>
              <a:t>57</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79786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FB2B86-ED13-4848-A3C3-373B5CE040F6}" type="slidenum">
              <a:rPr lang="en-US" altLang="de-DE" sz="1300" smtClean="0"/>
              <a:pPr>
                <a:spcBef>
                  <a:spcPct val="0"/>
                </a:spcBef>
              </a:pPr>
              <a:t>58</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19690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B87941-35CB-4CBF-9E13-739749BF3772}" type="slidenum">
              <a:rPr lang="en-US" altLang="de-DE" sz="1300" smtClean="0"/>
              <a:pPr>
                <a:spcBef>
                  <a:spcPct val="0"/>
                </a:spcBef>
              </a:pPr>
              <a:t>59</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63914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3D6EBE-5478-46C2-BBB7-5128A7F6D9D4}" type="slidenum">
              <a:rPr lang="en-US" altLang="de-DE" sz="1300" smtClean="0"/>
              <a:pPr>
                <a:spcBef>
                  <a:spcPct val="0"/>
                </a:spcBef>
              </a:pPr>
              <a:t>60</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192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86C6DB-301D-485A-BAA4-9F65192AA1BE}" type="slidenum">
              <a:rPr lang="en-US" altLang="de-DE" sz="1300" smtClean="0"/>
              <a:pPr>
                <a:spcBef>
                  <a:spcPct val="0"/>
                </a:spcBef>
              </a:pPr>
              <a:t>61</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22721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2B7236-2BD4-4F4A-BC5A-B7D5C4E2674A}" type="slidenum">
              <a:rPr lang="en-US" altLang="de-DE" sz="1300" smtClean="0"/>
              <a:pPr>
                <a:spcBef>
                  <a:spcPct val="0"/>
                </a:spcBef>
              </a:pPr>
              <a:t>62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21066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268D47-672D-49C0-8770-E7A9F96CC73D}" type="slidenum">
              <a:rPr lang="en-US" altLang="de-DE" sz="1300" smtClean="0"/>
              <a:pPr>
                <a:spcBef>
                  <a:spcPct val="0"/>
                </a:spcBef>
              </a:pPr>
              <a:t>63</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02623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897668-3006-4E8B-A165-67144281402C}" type="slidenum">
              <a:rPr lang="en-US" altLang="de-DE" sz="1300" smtClean="0"/>
              <a:pPr>
                <a:spcBef>
                  <a:spcPct val="0"/>
                </a:spcBef>
              </a:pPr>
              <a:t>64</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98643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BEA817-EFAE-405B-BB14-6C48AD53B95E}" type="slidenum">
              <a:rPr lang="en-US" altLang="de-DE" sz="1300" smtClean="0"/>
              <a:pPr>
                <a:spcBef>
                  <a:spcPct val="0"/>
                </a:spcBef>
              </a:pPr>
              <a:t>65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14000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39B11B-E426-4F71-B939-E0E97743D007}" type="slidenum">
              <a:rPr lang="en-US" altLang="de-DE" sz="1300" smtClean="0"/>
              <a:pPr>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330498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1B1481-EA37-4A28-93A4-20A66F4E16B9}" type="slidenum">
              <a:rPr lang="en-US" altLang="de-DE" sz="1300" smtClean="0"/>
              <a:pPr>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03647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DB28DB-D94C-4426-8F2B-E6C8642FC817}" type="slidenum">
              <a:rPr lang="en-US" altLang="de-DE" sz="1300" smtClean="0"/>
              <a:pPr>
                <a:spcBef>
                  <a:spcPct val="0"/>
                </a:spcBef>
              </a:pPr>
              <a:t>68</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97462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39E0D5-699A-43F2-AB07-D87D7ECB5326}" type="slidenum">
              <a:rPr lang="en-US" altLang="de-DE" sz="1300" smtClean="0"/>
              <a:pPr>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66096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3F2964-0FC7-4542-B92F-E312A6D15898}" type="slidenum">
              <a:rPr lang="en-US" altLang="de-DE" sz="1300" smtClean="0"/>
              <a:pPr>
                <a:spcBef>
                  <a:spcPct val="0"/>
                </a:spcBef>
              </a:pPr>
              <a:t>70</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80524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05B428-7958-4803-BB6A-2A0C156456E0}" type="slidenum">
              <a:rPr lang="en-US" altLang="de-DE" sz="1300" smtClean="0"/>
              <a:pPr>
                <a:spcBef>
                  <a:spcPct val="0"/>
                </a:spcBef>
              </a:pPr>
              <a:t>71</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54525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A42261-C82A-4909-BD94-76C7C25EBFB1}" type="slidenum">
              <a:rPr lang="en-US" altLang="de-DE" sz="1300" smtClean="0"/>
              <a:pPr>
                <a:spcBef>
                  <a:spcPct val="0"/>
                </a:spcBef>
              </a:pPr>
              <a:t>72</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355846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19986E-9F52-4104-9AFB-564F240BAD49}" type="slidenum">
              <a:rPr lang="en-US" altLang="de-DE" sz="1300" smtClean="0"/>
              <a:pPr>
                <a:spcBef>
                  <a:spcPct val="0"/>
                </a:spcBef>
              </a:pPr>
              <a:t>73</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39058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751453-804A-4EA4-97DD-79DAAD692DCB}" type="slidenum">
              <a:rPr lang="en-US" altLang="de-DE" sz="1300" smtClean="0"/>
              <a:pPr>
                <a:spcBef>
                  <a:spcPct val="0"/>
                </a:spcBef>
              </a:pPr>
              <a:t>74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7250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F43335-1443-42C5-985D-CD3924148A0F}" type="slidenum">
              <a:rPr lang="en-US" altLang="de-DE" sz="1300" smtClean="0"/>
              <a:pPr>
                <a:spcBef>
                  <a:spcPct val="0"/>
                </a:spcBef>
              </a:pPr>
              <a:t>75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88393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88A7F0-F611-45E8-84F9-D99679B8EDB6}" type="slidenum">
              <a:rPr lang="en-US" altLang="de-DE" sz="1300" smtClean="0"/>
              <a:pPr>
                <a:spcBef>
                  <a:spcPct val="0"/>
                </a:spcBef>
              </a:pPr>
              <a:t>76</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075379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F8EFF7-4208-4942-81E8-A6BC962DBA3C}" type="slidenum">
              <a:rPr lang="en-US" altLang="de-DE" sz="1300" smtClean="0"/>
              <a:pPr>
                <a:spcBef>
                  <a:spcPct val="0"/>
                </a:spcBef>
              </a:pPr>
              <a:t>77</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254242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BB2304-CF54-424D-BA72-C011AC5791C5}" type="slidenum">
              <a:rPr lang="en-US" altLang="de-DE" sz="1300" smtClean="0"/>
              <a:pPr>
                <a:spcBef>
                  <a:spcPct val="0"/>
                </a:spcBef>
              </a:pPr>
              <a:t>78</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359294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D013B8-934B-4B74-8B9D-011B3396EDD1}" type="slidenum">
              <a:rPr lang="en-US" altLang="de-DE" sz="1300" smtClean="0"/>
              <a:pPr>
                <a:spcBef>
                  <a:spcPct val="0"/>
                </a:spcBef>
              </a:pPr>
              <a:t>79</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765291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33EB83-AE23-4FF3-9092-9BC1565E2FA8}" type="slidenum">
              <a:rPr lang="en-US" altLang="de-DE" sz="1300" smtClean="0"/>
              <a:pPr>
                <a:spcBef>
                  <a:spcPct val="0"/>
                </a:spcBef>
              </a:pPr>
              <a:t>80</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936766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DD9B55-385B-419D-BFB5-DF1EF62FBAF9}" type="slidenum">
              <a:rPr lang="en-US" altLang="de-DE" sz="1300" smtClean="0"/>
              <a:pPr>
                <a:spcBef>
                  <a:spcPct val="0"/>
                </a:spcBef>
              </a:pPr>
              <a:t>81</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253802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B7AC9C-9458-4305-A063-E05ABF820FA1}" type="slidenum">
              <a:rPr lang="en-US" altLang="de-DE" sz="1300" smtClean="0"/>
              <a:pPr>
                <a:spcBef>
                  <a:spcPct val="0"/>
                </a:spcBef>
              </a:pPr>
              <a:t>82</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769235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7BA85A-9D32-40CF-8A0A-A99081C04E0A}" type="slidenum">
              <a:rPr lang="en-US" altLang="de-DE" sz="1300" smtClean="0"/>
              <a:pPr>
                <a:spcBef>
                  <a:spcPct val="0"/>
                </a:spcBef>
              </a:pPr>
              <a:t>83</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48435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7BA85A-9D32-40CF-8A0A-A99081C04E0A}" type="slidenum">
              <a:rPr lang="en-US" altLang="de-DE" sz="1300" smtClean="0"/>
              <a:pPr>
                <a:spcBef>
                  <a:spcPct val="0"/>
                </a:spcBef>
              </a:pPr>
              <a:t>84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48435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7BA85A-9D32-40CF-8A0A-A99081C04E0A}" type="slidenum">
              <a:rPr lang="en-US" altLang="de-DE" sz="1300" smtClean="0"/>
              <a:pPr>
                <a:spcBef>
                  <a:spcPct val="0"/>
                </a:spcBef>
              </a:pPr>
              <a:t>85</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484357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B3EE51-4ABA-4F45-97B9-38E1E9D4B753}" type="slidenum">
              <a:rPr lang="en-US" altLang="de-DE" sz="1300" smtClean="0"/>
              <a:pPr>
                <a:spcBef>
                  <a:spcPct val="0"/>
                </a:spcBef>
              </a:pPr>
              <a:t>86</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20075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B3EE51-4ABA-4F45-97B9-38E1E9D4B753}" type="slidenum">
              <a:rPr lang="en-US" altLang="de-DE" sz="1300" smtClean="0"/>
              <a:pPr>
                <a:spcBef>
                  <a:spcPct val="0"/>
                </a:spcBef>
              </a:pPr>
              <a:t>87</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2007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B3EE51-4ABA-4F45-97B9-38E1E9D4B753}" type="slidenum">
              <a:rPr lang="en-US" altLang="de-DE" sz="1300" smtClean="0"/>
              <a:pPr>
                <a:spcBef>
                  <a:spcPct val="0"/>
                </a:spcBef>
              </a:pPr>
              <a:t>88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20075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D9D458-D9C8-478D-B950-BA8644F7AD52}" type="slidenum">
              <a:rPr lang="en-US" altLang="de-DE" sz="1300" smtClean="0"/>
              <a:pPr>
                <a:spcBef>
                  <a:spcPct val="0"/>
                </a:spcBef>
              </a:pPr>
              <a:t>90</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62343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Træningsmodul 5 – Hukommelse</a:t>
            </a:r>
          </a:p>
        </p:txBody>
      </p:sp>
      <p:sp>
        <p:nvSpPr>
          <p:cNvPr id="4" name="Slide Number Placeholder 3"/>
          <p:cNvSpPr>
            <a:spLocks noGrp="1"/>
          </p:cNvSpPr>
          <p:nvPr>
            <p:ph type="sldNum" sz="quarter" idx="12"/>
          </p:nvPr>
        </p:nvSpPr>
        <p:spPr bwMode="gray"/>
        <p:txBody>
          <a:bodyPr/>
          <a:lstStyle>
            <a:lvl1pPr>
              <a:defRPr b="0"/>
            </a:lvl1pPr>
          </a:lstStyle>
          <a:p>
            <a:pPr>
              <a:defRPr/>
            </a:pPr>
            <a:fld id="{9804A45A-D66A-496E-92FC-F27AFE7B735B}"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Træningsmodul 5 – Hukommelse</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28DD03C8-C81D-41CB-957B-5DBC83CE167E}"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Træningsmodul 5 – Hukommelse</a:t>
            </a:r>
          </a:p>
        </p:txBody>
      </p:sp>
      <p:sp>
        <p:nvSpPr>
          <p:cNvPr id="7" name="Slide Number Placeholder 6"/>
          <p:cNvSpPr>
            <a:spLocks noGrp="1"/>
          </p:cNvSpPr>
          <p:nvPr>
            <p:ph type="sldNum" sz="quarter" idx="12"/>
          </p:nvPr>
        </p:nvSpPr>
        <p:spPr bwMode="gray"/>
        <p:txBody>
          <a:bodyPr/>
          <a:lstStyle>
            <a:lvl1pPr>
              <a:defRPr b="0"/>
            </a:lvl1pPr>
          </a:lstStyle>
          <a:p>
            <a:pPr>
              <a:defRPr/>
            </a:pPr>
            <a:fld id="{CE19D28C-3518-4442-A163-A4CD5712E297}"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Træningsmodul 5 – Hukommelse</a:t>
            </a:r>
          </a:p>
        </p:txBody>
      </p:sp>
      <p:sp>
        <p:nvSpPr>
          <p:cNvPr id="7" name="Slide Number Placeholder 6"/>
          <p:cNvSpPr>
            <a:spLocks noGrp="1"/>
          </p:cNvSpPr>
          <p:nvPr>
            <p:ph type="sldNum" sz="quarter" idx="12"/>
          </p:nvPr>
        </p:nvSpPr>
        <p:spPr bwMode="gray"/>
        <p:txBody>
          <a:bodyPr/>
          <a:lstStyle>
            <a:lvl1pPr>
              <a:defRPr b="0"/>
            </a:lvl1pPr>
          </a:lstStyle>
          <a:p>
            <a:pPr>
              <a:defRPr/>
            </a:pPr>
            <a:fld id="{9804A45A-D66A-496E-92FC-F27AFE7B735B}"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Træningsmodul 5 – Hukommelse</a:t>
            </a:r>
          </a:p>
        </p:txBody>
      </p:sp>
      <p:sp>
        <p:nvSpPr>
          <p:cNvPr id="7" name="Slide Number Placeholder 6"/>
          <p:cNvSpPr>
            <a:spLocks noGrp="1"/>
          </p:cNvSpPr>
          <p:nvPr>
            <p:ph type="sldNum" sz="quarter" idx="12"/>
          </p:nvPr>
        </p:nvSpPr>
        <p:spPr bwMode="gray"/>
        <p:txBody>
          <a:bodyPr/>
          <a:lstStyle>
            <a:lvl1pPr>
              <a:defRPr b="0"/>
            </a:lvl1pPr>
          </a:lstStyle>
          <a:p>
            <a:pPr>
              <a:defRPr/>
            </a:pPr>
            <a:fld id="{9804A45A-D66A-496E-92FC-F27AFE7B735B}"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Træningsmodul 5 – Hukommelse</a:t>
            </a:r>
          </a:p>
        </p:txBody>
      </p:sp>
      <p:sp>
        <p:nvSpPr>
          <p:cNvPr id="5" name="Slide Number Placeholder 4"/>
          <p:cNvSpPr>
            <a:spLocks noGrp="1"/>
          </p:cNvSpPr>
          <p:nvPr>
            <p:ph type="sldNum" sz="quarter" idx="12"/>
          </p:nvPr>
        </p:nvSpPr>
        <p:spPr bwMode="gray"/>
        <p:txBody>
          <a:bodyPr/>
          <a:lstStyle>
            <a:lvl1pPr>
              <a:defRPr b="0"/>
            </a:lvl1pPr>
          </a:lstStyle>
          <a:p>
            <a:pPr>
              <a:defRPr/>
            </a:pPr>
            <a:fld id="{84EA84FB-02EB-461D-B819-74A71F398789}"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Træningsmodul 5 – Hukommelse</a:t>
            </a:r>
          </a:p>
        </p:txBody>
      </p:sp>
      <p:sp>
        <p:nvSpPr>
          <p:cNvPr id="4" name="Slide Number Placeholder 3"/>
          <p:cNvSpPr>
            <a:spLocks noGrp="1"/>
          </p:cNvSpPr>
          <p:nvPr>
            <p:ph type="sldNum" sz="quarter" idx="12"/>
          </p:nvPr>
        </p:nvSpPr>
        <p:spPr bwMode="gray"/>
        <p:txBody>
          <a:bodyPr/>
          <a:lstStyle>
            <a:lvl1pPr>
              <a:defRPr b="0"/>
            </a:lvl1pPr>
          </a:lstStyle>
          <a:p>
            <a:pPr>
              <a:defRPr/>
            </a:pPr>
            <a:fld id="{F2CD130B-8453-481A-95E1-82D050251AF0}"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5537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2794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850298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solidFill>
                  <a:srgbClr val="333333"/>
                </a:solidFill>
              </a:rPr>
              <a:t>Træningsmodul 5 – Hukommelse</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0757448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de-DE">
                <a:solidFill>
                  <a:srgbClr val="333333"/>
                </a:solidFill>
              </a:rPr>
              <a:t>Træningsmodul 5 – Hukommelse</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095912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403826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Træningsmodul 5 – Hukommelse</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045380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Træningsmodul 5 – Hukommelse</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693812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solidFill>
                  <a:srgbClr val="333333"/>
                </a:solidFill>
              </a:rPr>
              <a:t>Træningsmodul 5 – Hukommelse</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6372870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de-DE">
                <a:solidFill>
                  <a:srgbClr val="333333"/>
                </a:solidFill>
              </a:rPr>
              <a:t>Træningsmodul 5 – Hukommelse</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384216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solidFill>
                  <a:srgbClr val="333333"/>
                </a:solidFill>
              </a:rPr>
              <a:t>Træningsmodul 5 – Hukommelse</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276953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7716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Træningsmodul 5 – Hukommelse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9804A45A-D66A-496E-92FC-F27AFE7B735B}"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eaLnBrk="1" fontAlgn="auto" hangingPunct="1">
              <a:spcBef>
                <a:spcPts val="0"/>
              </a:spcBef>
              <a:spcAft>
                <a:spcPts val="0"/>
              </a:spcAft>
            </a:pPr>
            <a:r>
              <a:rPr lang="de-DE">
                <a:solidFill>
                  <a:srgbClr val="333333"/>
                </a:solidFill>
              </a:rPr>
              <a:t>Træningsmodul 5 – Hukommelse</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6158655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5 A – </a:t>
            </a:r>
            <a:r>
              <a:rPr lang="en-US" altLang="ko-KR" dirty="0" err="1"/>
              <a:t>Hukommelse</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(2|22)</a:t>
            </a:r>
            <a:endParaRPr lang="pt-BR" sz="1600">
              <a:solidFill>
                <a:srgbClr val="004992"/>
              </a:solidFill>
            </a:endParaRPr>
          </a:p>
          <a:p>
            <a:pPr fontAlgn="auto">
              <a:lnSpc>
                <a:spcPct val="100000"/>
              </a:lnSpc>
              <a:spcBef>
                <a:spcPts val="0"/>
              </a:spcBef>
            </a:pPr>
            <a:r>
              <a:rPr lang="pt-BR" sz="1600">
                <a:solidFill>
                  <a:srgbClr val="004992"/>
                </a:solidFill>
              </a:rPr>
              <a:t>www</a:t>
            </a:r>
            <a:r>
              <a:rPr lang="pt-BR" sz="1600" dirty="0">
                <a:solidFill>
                  <a:srgbClr val="004992"/>
                </a:solidFill>
              </a:rPr>
              <a:t>.uke.de/mct</a:t>
            </a:r>
          </a:p>
        </p:txBody>
      </p:sp>
    </p:spTree>
    <p:extLst>
      <p:ext uri="{BB962C8B-B14F-4D97-AF65-F5344CB8AC3E}">
        <p14:creationId xmlns:p14="http://schemas.microsoft.com/office/powerpoint/2010/main" val="2971210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hukommelseskapacitet</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begrænset</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2</a:t>
            </a:fld>
            <a:endParaRPr lang="de-DE" altLang="de-DE"/>
          </a:p>
        </p:txBody>
      </p:sp>
    </p:spTree>
    <p:extLst>
      <p:ext uri="{BB962C8B-B14F-4D97-AF65-F5344CB8AC3E}">
        <p14:creationId xmlns:p14="http://schemas.microsoft.com/office/powerpoint/2010/main" val="61483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hukommelseskapacitet</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begrænset</a:t>
            </a:r>
            <a:r>
              <a:rPr lang="en-US" altLang="de-DE" sz="2400" dirty="0">
                <a:solidFill>
                  <a:srgbClr val="333333"/>
                </a:solidFill>
              </a:rPr>
              <a:t>.</a:t>
            </a:r>
            <a:br>
              <a:rPr lang="en-US" altLang="de-DE" sz="2400" dirty="0">
                <a:solidFill>
                  <a:srgbClr val="333333"/>
                </a:solidFill>
              </a:rPr>
            </a:br>
            <a:r>
              <a:rPr lang="da-DK" altLang="de-DE" sz="2400" u="sng" dirty="0">
                <a:solidFill>
                  <a:srgbClr val="333333"/>
                </a:solidFill>
              </a:rPr>
              <a:t>Eksempel:</a:t>
            </a:r>
            <a:r>
              <a:rPr lang="da-DK" altLang="de-DE" sz="2400" dirty="0">
                <a:solidFill>
                  <a:srgbClr val="333333"/>
                </a:solidFill>
              </a:rPr>
              <a:t> En halv time efter vi har hørt en historie, er der omkring 40% af detaljerne, som vi ikke vil være i stand til aktivt at genkalde os</a:t>
            </a:r>
            <a:r>
              <a:rPr lang="en-US"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3</a:t>
            </a:fld>
            <a:endParaRPr lang="de-DE" altLang="de-DE"/>
          </a:p>
        </p:txBody>
      </p:sp>
    </p:spTree>
    <p:extLst>
      <p:ext uri="{BB962C8B-B14F-4D97-AF65-F5344CB8AC3E}">
        <p14:creationId xmlns:p14="http://schemas.microsoft.com/office/powerpoint/2010/main" val="826806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hukommelseskapacitet</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begrænset</a:t>
            </a:r>
            <a:r>
              <a:rPr lang="en-US" altLang="de-DE" sz="2400" dirty="0">
                <a:solidFill>
                  <a:srgbClr val="333333"/>
                </a:solidFill>
              </a:rPr>
              <a:t>.</a:t>
            </a:r>
            <a:br>
              <a:rPr lang="en-US" altLang="de-DE" sz="2400" dirty="0">
                <a:solidFill>
                  <a:srgbClr val="333333"/>
                </a:solidFill>
              </a:rPr>
            </a:br>
            <a:r>
              <a:rPr lang="da-DK" altLang="de-DE" sz="2400" u="sng" dirty="0">
                <a:solidFill>
                  <a:srgbClr val="333333"/>
                </a:solidFill>
              </a:rPr>
              <a:t>Eksempel:</a:t>
            </a:r>
            <a:r>
              <a:rPr lang="da-DK" altLang="de-DE" sz="2400" dirty="0">
                <a:solidFill>
                  <a:srgbClr val="333333"/>
                </a:solidFill>
              </a:rPr>
              <a:t> En halv time efter vi har hørt en historie, er der omkring 40% af detaljerne, som vi ikke vil være i stand til aktivt at genkalde os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Fordel</a:t>
            </a:r>
            <a:r>
              <a:rPr lang="en-US" altLang="de-DE" sz="2400" dirty="0">
                <a:solidFill>
                  <a:srgbClr val="004992"/>
                </a:solidFill>
              </a:rPr>
              <a:t>:</a:t>
            </a:r>
            <a:r>
              <a:rPr lang="en-US" altLang="de-DE" sz="2400" dirty="0">
                <a:solidFill>
                  <a:srgbClr val="333333"/>
                </a:solidFill>
              </a:rPr>
              <a:t> ??? </a:t>
            </a:r>
            <a:r>
              <a:rPr lang="da-DK" altLang="de-DE" sz="2400" dirty="0">
                <a:solidFill>
                  <a:srgbClr val="FFFFFF"/>
                </a:solidFill>
              </a:rPr>
              <a:t>Hjernen overbelastes ikke med overflødig information. Det er hovedsageligt irrelevant information, der går tabt</a:t>
            </a:r>
            <a:r>
              <a:rPr lang="en-US" altLang="de-DE" sz="2400" dirty="0">
                <a:solidFill>
                  <a:srgbClr val="FFFFFF"/>
                </a:solidFill>
              </a:rPr>
              <a:t>, </a:t>
            </a:r>
            <a:r>
              <a:rPr lang="en-US" altLang="de-DE" sz="2400" i="1" dirty="0">
                <a:solidFill>
                  <a:srgbClr val="FFFFFF"/>
                </a:solidFill>
              </a:rPr>
              <a:t>men…</a:t>
            </a:r>
          </a:p>
          <a:p>
            <a:pPr marL="342900" lvl="0" indent="-342900" defTabSz="914400" fontAlgn="base">
              <a:buClr>
                <a:srgbClr val="333333"/>
              </a:buClr>
              <a:buFont typeface="WingDings"/>
              <a:buChar char=""/>
            </a:pPr>
            <a:r>
              <a:rPr lang="en-US" altLang="de-DE" sz="2400" dirty="0" err="1">
                <a:solidFill>
                  <a:srgbClr val="004992"/>
                </a:solidFill>
              </a:rPr>
              <a:t>Ulempe</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…v</a:t>
            </a:r>
            <a:r>
              <a:rPr lang="da-DK" altLang="de-DE" sz="2400" dirty="0">
                <a:solidFill>
                  <a:srgbClr val="FFFFFF"/>
                </a:solidFill>
              </a:rPr>
              <a:t>igtig information går også tabt (aftaler, erindringer fra ferier, skolelærdom m.v.</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4</a:t>
            </a:fld>
            <a:endParaRPr lang="de-DE" altLang="de-DE"/>
          </a:p>
        </p:txBody>
      </p:sp>
    </p:spTree>
    <p:extLst>
      <p:ext uri="{BB962C8B-B14F-4D97-AF65-F5344CB8AC3E}">
        <p14:creationId xmlns:p14="http://schemas.microsoft.com/office/powerpoint/2010/main" val="1113709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hukommelseskapacitet</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begrænset</a:t>
            </a:r>
            <a:r>
              <a:rPr lang="en-US" altLang="de-DE" sz="2400" dirty="0">
                <a:solidFill>
                  <a:srgbClr val="333333"/>
                </a:solidFill>
              </a:rPr>
              <a:t>.</a:t>
            </a:r>
            <a:br>
              <a:rPr lang="en-US" altLang="de-DE" sz="2400" dirty="0">
                <a:solidFill>
                  <a:srgbClr val="333333"/>
                </a:solidFill>
              </a:rPr>
            </a:br>
            <a:r>
              <a:rPr lang="da-DK" altLang="de-DE" sz="2400" u="sng" dirty="0">
                <a:solidFill>
                  <a:srgbClr val="333333"/>
                </a:solidFill>
              </a:rPr>
              <a:t>Eksempel:</a:t>
            </a:r>
            <a:r>
              <a:rPr lang="da-DK" altLang="de-DE" sz="2400" dirty="0">
                <a:solidFill>
                  <a:srgbClr val="333333"/>
                </a:solidFill>
              </a:rPr>
              <a:t> En halv time efter vi har hørt en historie, er der omkring 40% af detaljerne, som vi ikke vil være i stand til aktivt at genkalde os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Fordel</a:t>
            </a:r>
            <a:r>
              <a:rPr lang="en-US" altLang="de-DE" sz="2400" dirty="0">
                <a:solidFill>
                  <a:srgbClr val="004992"/>
                </a:solidFill>
              </a:rPr>
              <a:t>:</a:t>
            </a:r>
            <a:r>
              <a:rPr lang="en-US" altLang="de-DE" sz="2400" dirty="0">
                <a:solidFill>
                  <a:srgbClr val="333333"/>
                </a:solidFill>
              </a:rPr>
              <a:t> </a:t>
            </a:r>
            <a:r>
              <a:rPr lang="da-DK" altLang="de-DE" sz="2400" dirty="0">
                <a:solidFill>
                  <a:srgbClr val="333333"/>
                </a:solidFill>
              </a:rPr>
              <a:t>Hjernen overbelastes ikke med overflødig information. Det er hovedsageligt irrelevant information, der går tabt</a:t>
            </a:r>
            <a:r>
              <a:rPr lang="en-US" altLang="de-DE" sz="2400" dirty="0">
                <a:solidFill>
                  <a:srgbClr val="333333"/>
                </a:solidFill>
              </a:rPr>
              <a:t>, </a:t>
            </a:r>
            <a:r>
              <a:rPr lang="en-US" altLang="de-DE" sz="2400" i="1" dirty="0">
                <a:solidFill>
                  <a:srgbClr val="004992"/>
                </a:solidFill>
              </a:rPr>
              <a:t>men…</a:t>
            </a:r>
          </a:p>
          <a:p>
            <a:pPr marL="342900" lvl="0" indent="-342900" defTabSz="914400" fontAlgn="base">
              <a:buClr>
                <a:srgbClr val="333333"/>
              </a:buClr>
              <a:buFont typeface="WingDings"/>
              <a:buChar char=""/>
            </a:pPr>
            <a:r>
              <a:rPr lang="en-US" altLang="de-DE" sz="2400" dirty="0" err="1">
                <a:solidFill>
                  <a:srgbClr val="004992"/>
                </a:solidFill>
              </a:rPr>
              <a:t>Ulempe</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…v</a:t>
            </a:r>
            <a:r>
              <a:rPr lang="da-DK" altLang="de-DE" sz="2400" dirty="0">
                <a:solidFill>
                  <a:srgbClr val="FFFFFF"/>
                </a:solidFill>
              </a:rPr>
              <a:t>igtig information går også tabt (aftaler, erindringer fra ferier, skolelærdom m.v.</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5</a:t>
            </a:fld>
            <a:endParaRPr lang="de-DE" altLang="de-DE"/>
          </a:p>
        </p:txBody>
      </p:sp>
    </p:spTree>
    <p:extLst>
      <p:ext uri="{BB962C8B-B14F-4D97-AF65-F5344CB8AC3E}">
        <p14:creationId xmlns:p14="http://schemas.microsoft.com/office/powerpoint/2010/main" val="3861703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Vores</a:t>
            </a:r>
            <a:r>
              <a:rPr lang="en-US" altLang="de-DE" sz="2400" dirty="0">
                <a:solidFill>
                  <a:srgbClr val="333333"/>
                </a:solidFill>
              </a:rPr>
              <a:t> </a:t>
            </a:r>
            <a:r>
              <a:rPr lang="en-US" altLang="de-DE" sz="2400" dirty="0" err="1">
                <a:solidFill>
                  <a:srgbClr val="333333"/>
                </a:solidFill>
              </a:rPr>
              <a:t>hukommelseskapacitet</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begrænset</a:t>
            </a:r>
            <a:r>
              <a:rPr lang="en-US" altLang="de-DE" sz="2400" dirty="0">
                <a:solidFill>
                  <a:srgbClr val="333333"/>
                </a:solidFill>
              </a:rPr>
              <a:t>.</a:t>
            </a:r>
            <a:br>
              <a:rPr lang="en-US" altLang="de-DE" sz="2400" dirty="0">
                <a:solidFill>
                  <a:srgbClr val="333333"/>
                </a:solidFill>
              </a:rPr>
            </a:br>
            <a:r>
              <a:rPr lang="da-DK" altLang="de-DE" sz="2400" u="sng" dirty="0">
                <a:solidFill>
                  <a:srgbClr val="333333"/>
                </a:solidFill>
              </a:rPr>
              <a:t>Eksempel:</a:t>
            </a:r>
            <a:r>
              <a:rPr lang="da-DK" altLang="de-DE" sz="2400" dirty="0">
                <a:solidFill>
                  <a:srgbClr val="333333"/>
                </a:solidFill>
              </a:rPr>
              <a:t> En halv time efter vi har hørt en historie, er der omkring 40% af detaljerne, som vi ikke vil være i stand til aktivt at genkalde os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Fordel</a:t>
            </a:r>
            <a:r>
              <a:rPr lang="en-US" altLang="de-DE" sz="2400" dirty="0">
                <a:solidFill>
                  <a:srgbClr val="004992"/>
                </a:solidFill>
              </a:rPr>
              <a:t>:</a:t>
            </a:r>
            <a:r>
              <a:rPr lang="en-US" altLang="de-DE" sz="2400" dirty="0">
                <a:solidFill>
                  <a:srgbClr val="333333"/>
                </a:solidFill>
              </a:rPr>
              <a:t> </a:t>
            </a:r>
            <a:r>
              <a:rPr lang="da-DK" altLang="de-DE" sz="2400" dirty="0">
                <a:solidFill>
                  <a:srgbClr val="333333"/>
                </a:solidFill>
              </a:rPr>
              <a:t>Hjernen overbelastes ikke med overflødig information. Det er hovedsageligt irrelevant information, der går tabt</a:t>
            </a:r>
            <a:r>
              <a:rPr lang="en-US" altLang="de-DE" sz="2400" dirty="0">
                <a:solidFill>
                  <a:srgbClr val="333333"/>
                </a:solidFill>
              </a:rPr>
              <a:t>, </a:t>
            </a:r>
            <a:r>
              <a:rPr lang="en-US" altLang="de-DE" sz="2400" i="1" dirty="0">
                <a:solidFill>
                  <a:srgbClr val="004992"/>
                </a:solidFill>
              </a:rPr>
              <a:t>men…</a:t>
            </a:r>
          </a:p>
          <a:p>
            <a:pPr marL="342900" lvl="0" indent="-342900" defTabSz="914400" fontAlgn="base">
              <a:buClr>
                <a:srgbClr val="333333"/>
              </a:buClr>
              <a:buFont typeface="WingDings"/>
              <a:buChar char=""/>
            </a:pPr>
            <a:r>
              <a:rPr lang="en-US" altLang="de-DE" sz="2400" dirty="0" err="1">
                <a:solidFill>
                  <a:srgbClr val="004992"/>
                </a:solidFill>
              </a:rPr>
              <a:t>Ulempe</a:t>
            </a:r>
            <a:r>
              <a:rPr lang="en-US" altLang="de-DE" sz="2400" dirty="0">
                <a:solidFill>
                  <a:srgbClr val="004992"/>
                </a:solidFill>
              </a:rPr>
              <a:t>:</a:t>
            </a:r>
            <a:r>
              <a:rPr lang="en-US" altLang="de-DE" sz="2400" dirty="0">
                <a:solidFill>
                  <a:srgbClr val="333333"/>
                </a:solidFill>
              </a:rPr>
              <a:t> …v</a:t>
            </a:r>
            <a:r>
              <a:rPr lang="da-DK" altLang="de-DE" sz="2400" dirty="0">
                <a:solidFill>
                  <a:srgbClr val="333333"/>
                </a:solidFill>
              </a:rPr>
              <a:t>igtig information går også tabt (aftaler, erindringer fra ferier, skolelærdom m.v.</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6</a:t>
            </a:fld>
            <a:endParaRPr lang="de-DE" altLang="de-DE"/>
          </a:p>
        </p:txBody>
      </p:sp>
    </p:spTree>
    <p:extLst>
      <p:ext uri="{BB962C8B-B14F-4D97-AF65-F5344CB8AC3E}">
        <p14:creationId xmlns:p14="http://schemas.microsoft.com/office/powerpoint/2010/main" val="2303188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5" name="Content Placeholder 4"/>
          <p:cNvSpPr>
            <a:spLocks noGrp="1"/>
          </p:cNvSpPr>
          <p:nvPr>
            <p:ph idx="1"/>
          </p:nvPr>
        </p:nvSpPr>
        <p:spPr/>
        <p:txBody>
          <a:bodyPr/>
          <a:lstStyle/>
          <a:p>
            <a:pPr lvl="0" defTabSz="914400" fontAlgn="base">
              <a:buClr>
                <a:srgbClr val="336699"/>
              </a:buClr>
              <a:defRPr/>
            </a:pPr>
            <a:r>
              <a:rPr lang="en-US" altLang="de-DE"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Gentagelse</a:t>
            </a:r>
            <a:r>
              <a:rPr lang="en-US" altLang="de-DE" sz="2400" dirty="0">
                <a:solidFill>
                  <a:srgbClr val="333333"/>
                </a:solidFill>
              </a:rPr>
              <a:t> &amp; </a:t>
            </a:r>
            <a:r>
              <a:rPr lang="en-US" altLang="de-DE" sz="2400" dirty="0" err="1">
                <a:solidFill>
                  <a:srgbClr val="333333"/>
                </a:solidFill>
              </a:rPr>
              <a:t>gennemarbejdning</a:t>
            </a:r>
            <a:r>
              <a:rPr lang="en-US" altLang="de-DE" sz="2400" dirty="0">
                <a:solidFill>
                  <a:srgbClr val="333333"/>
                </a:solidFill>
              </a:rPr>
              <a:t>; </a:t>
            </a:r>
            <a:r>
              <a:rPr lang="en-US" altLang="de-DE" sz="2400" dirty="0">
                <a:solidFill>
                  <a:srgbClr val="004992"/>
                </a:solidFill>
              </a:rPr>
              <a:t>FORSTÅELSE</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8</a:t>
            </a:fld>
            <a:endParaRPr lang="de-DE" altLang="de-DE"/>
          </a:p>
        </p:txBody>
      </p:sp>
    </p:spTree>
    <p:extLst>
      <p:ext uri="{BB962C8B-B14F-4D97-AF65-F5344CB8AC3E}">
        <p14:creationId xmlns:p14="http://schemas.microsoft.com/office/powerpoint/2010/main" val="119254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Gentagelse</a:t>
            </a:r>
            <a:r>
              <a:rPr lang="en-US" altLang="de-DE" sz="2400" dirty="0">
                <a:solidFill>
                  <a:srgbClr val="333333"/>
                </a:solidFill>
              </a:rPr>
              <a:t> &amp; </a:t>
            </a:r>
            <a:r>
              <a:rPr lang="en-US" altLang="de-DE" sz="2400" dirty="0" err="1">
                <a:solidFill>
                  <a:srgbClr val="333333"/>
                </a:solidFill>
              </a:rPr>
              <a:t>gennemarbejdning</a:t>
            </a:r>
            <a:r>
              <a:rPr lang="en-US" altLang="de-DE" sz="2400" dirty="0">
                <a:solidFill>
                  <a:srgbClr val="333333"/>
                </a:solidFill>
              </a:rPr>
              <a:t>; </a:t>
            </a:r>
            <a:r>
              <a:rPr lang="en-US" altLang="de-DE" sz="2400" dirty="0">
                <a:solidFill>
                  <a:srgbClr val="004992"/>
                </a:solidFill>
              </a:rPr>
              <a:t>FORSTÅELSE</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Abstrakte forhold: Prøv at tænke på eksempler eller brug enkle husketeknikker (fx huskeremser som fx “højre hånd er den, man siger goddag med</a:t>
            </a:r>
            <a:r>
              <a:rPr lang="da-DK" altLang="de-DE" sz="2400">
                <a:solidFill>
                  <a:srgbClr val="333333"/>
                </a:solidFill>
              </a:rPr>
              <a:t>”</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9</a:t>
            </a:fld>
            <a:endParaRPr lang="de-DE" altLang="de-DE"/>
          </a:p>
        </p:txBody>
      </p:sp>
    </p:spTree>
    <p:extLst>
      <p:ext uri="{BB962C8B-B14F-4D97-AF65-F5344CB8AC3E}">
        <p14:creationId xmlns:p14="http://schemas.microsoft.com/office/powerpoint/2010/main" val="4040138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Gentagelse</a:t>
            </a:r>
            <a:r>
              <a:rPr lang="en-US" altLang="de-DE" sz="2400" dirty="0">
                <a:solidFill>
                  <a:srgbClr val="333333"/>
                </a:solidFill>
              </a:rPr>
              <a:t> &amp; </a:t>
            </a:r>
            <a:r>
              <a:rPr lang="en-US" altLang="de-DE" sz="2400" dirty="0" err="1">
                <a:solidFill>
                  <a:srgbClr val="333333"/>
                </a:solidFill>
              </a:rPr>
              <a:t>gennemarbejdning</a:t>
            </a:r>
            <a:r>
              <a:rPr lang="en-US" altLang="de-DE" sz="2400" dirty="0">
                <a:solidFill>
                  <a:srgbClr val="333333"/>
                </a:solidFill>
              </a:rPr>
              <a:t>; </a:t>
            </a:r>
            <a:r>
              <a:rPr lang="en-US" altLang="de-DE" sz="2400" dirty="0">
                <a:solidFill>
                  <a:srgbClr val="004992"/>
                </a:solidFill>
              </a:rPr>
              <a:t>FORSTÅELSE</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Abstrakte forhold: Prøv at tænke på eksempler eller brug enkle husketeknikker (fx huskeremser som fx “højre hånd er den, man siger goddag med”</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ny</a:t>
            </a:r>
            <a:r>
              <a:rPr lang="en-US" altLang="de-DE" sz="2400" dirty="0">
                <a:solidFill>
                  <a:srgbClr val="333333"/>
                </a:solidFill>
              </a:rPr>
              <a:t> information med </a:t>
            </a:r>
            <a:r>
              <a:rPr lang="en-US" altLang="de-DE" sz="2400" err="1">
                <a:solidFill>
                  <a:srgbClr val="333333"/>
                </a:solidFill>
              </a:rPr>
              <a:t>eksisterende</a:t>
            </a:r>
            <a:r>
              <a:rPr lang="en-US" altLang="de-DE" sz="2400">
                <a:solidFill>
                  <a:srgbClr val="333333"/>
                </a:solidFill>
              </a:rPr>
              <a:t> viden</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10</a:t>
            </a:fld>
            <a:endParaRPr lang="de-DE" altLang="de-DE"/>
          </a:p>
        </p:txBody>
      </p:sp>
    </p:spTree>
    <p:extLst>
      <p:ext uri="{BB962C8B-B14F-4D97-AF65-F5344CB8AC3E}">
        <p14:creationId xmlns:p14="http://schemas.microsoft.com/office/powerpoint/2010/main" val="2896658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Gentagelse</a:t>
            </a:r>
            <a:r>
              <a:rPr lang="en-US" altLang="de-DE" sz="2400" dirty="0">
                <a:solidFill>
                  <a:srgbClr val="333333"/>
                </a:solidFill>
              </a:rPr>
              <a:t> &amp; </a:t>
            </a:r>
            <a:r>
              <a:rPr lang="en-US" altLang="de-DE" sz="2400" dirty="0" err="1">
                <a:solidFill>
                  <a:srgbClr val="333333"/>
                </a:solidFill>
              </a:rPr>
              <a:t>gennemarbejdning</a:t>
            </a:r>
            <a:r>
              <a:rPr lang="en-US" altLang="de-DE" sz="2400" dirty="0">
                <a:solidFill>
                  <a:srgbClr val="333333"/>
                </a:solidFill>
              </a:rPr>
              <a:t>; </a:t>
            </a:r>
            <a:r>
              <a:rPr lang="en-US" altLang="de-DE" sz="2400" dirty="0">
                <a:solidFill>
                  <a:srgbClr val="004992"/>
                </a:solidFill>
              </a:rPr>
              <a:t>FORSTÅELSE</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Abstrakte forhold: Prøv at tænke på eksempler eller brug enkle husketeknikker (fx huskeremser som fx “højre hånd er den, man siger goddag med”</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ny</a:t>
            </a:r>
            <a:r>
              <a:rPr lang="en-US" altLang="de-DE" sz="2400" dirty="0">
                <a:solidFill>
                  <a:srgbClr val="333333"/>
                </a:solidFill>
              </a:rPr>
              <a:t> information med </a:t>
            </a:r>
            <a:r>
              <a:rPr lang="en-US" altLang="de-DE" sz="2400" dirty="0" err="1">
                <a:solidFill>
                  <a:srgbClr val="333333"/>
                </a:solidFill>
              </a:rPr>
              <a:t>eksisterende</a:t>
            </a:r>
            <a:r>
              <a:rPr lang="en-US" altLang="de-DE" sz="2400" dirty="0">
                <a:solidFill>
                  <a:srgbClr val="333333"/>
                </a:solidFill>
              </a:rPr>
              <a:t> </a:t>
            </a:r>
            <a:r>
              <a:rPr lang="en-US" altLang="de-DE" sz="2400" dirty="0" err="1">
                <a:solidFill>
                  <a:srgbClr val="333333"/>
                </a:solidFill>
              </a:rPr>
              <a:t>viden</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Undgå at læse for længe </a:t>
            </a:r>
            <a:r>
              <a:rPr lang="da-DK" altLang="de-DE" sz="2400">
                <a:solidFill>
                  <a:srgbClr val="333333"/>
                </a:solidFill>
              </a:rPr>
              <a:t>ad gangen</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11</a:t>
            </a:fld>
            <a:endParaRPr lang="de-DE" altLang="de-DE"/>
          </a:p>
        </p:txBody>
      </p:sp>
    </p:spTree>
    <p:extLst>
      <p:ext uri="{BB962C8B-B14F-4D97-AF65-F5344CB8AC3E}">
        <p14:creationId xmlns:p14="http://schemas.microsoft.com/office/powerpoint/2010/main" val="3242676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Gentagelse</a:t>
            </a:r>
            <a:r>
              <a:rPr lang="en-US" altLang="de-DE" sz="2400" dirty="0">
                <a:solidFill>
                  <a:srgbClr val="333333"/>
                </a:solidFill>
              </a:rPr>
              <a:t> &amp; </a:t>
            </a:r>
            <a:r>
              <a:rPr lang="en-US" altLang="de-DE" sz="2400" dirty="0" err="1">
                <a:solidFill>
                  <a:srgbClr val="333333"/>
                </a:solidFill>
              </a:rPr>
              <a:t>gennemarbejdning</a:t>
            </a:r>
            <a:r>
              <a:rPr lang="en-US" altLang="de-DE" sz="2400" dirty="0">
                <a:solidFill>
                  <a:srgbClr val="333333"/>
                </a:solidFill>
              </a:rPr>
              <a:t>; </a:t>
            </a:r>
            <a:r>
              <a:rPr lang="en-US" altLang="de-DE" sz="2400" dirty="0">
                <a:solidFill>
                  <a:srgbClr val="004992"/>
                </a:solidFill>
              </a:rPr>
              <a:t>FORSTÅELSE</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Abstrakte forhold: Prøv at tænke på eksempler eller brug enkle husketeknikker (fx huskeremser som fx “højre hånd er den, man siger goddag med”</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ny</a:t>
            </a:r>
            <a:r>
              <a:rPr lang="en-US" altLang="de-DE" sz="2400" dirty="0">
                <a:solidFill>
                  <a:srgbClr val="333333"/>
                </a:solidFill>
              </a:rPr>
              <a:t> information med </a:t>
            </a:r>
            <a:r>
              <a:rPr lang="en-US" altLang="de-DE" sz="2400" dirty="0" err="1">
                <a:solidFill>
                  <a:srgbClr val="333333"/>
                </a:solidFill>
              </a:rPr>
              <a:t>eksisterende</a:t>
            </a:r>
            <a:r>
              <a:rPr lang="en-US" altLang="de-DE" sz="2400" dirty="0">
                <a:solidFill>
                  <a:srgbClr val="333333"/>
                </a:solidFill>
              </a:rPr>
              <a:t> </a:t>
            </a:r>
            <a:r>
              <a:rPr lang="en-US" altLang="de-DE" sz="2400" dirty="0" err="1">
                <a:solidFill>
                  <a:srgbClr val="333333"/>
                </a:solidFill>
              </a:rPr>
              <a:t>viden</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Undgå at læse for længe ad gangen</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Drik kun lidt eller </a:t>
            </a:r>
            <a:r>
              <a:rPr lang="da-DK" altLang="de-DE" sz="2400">
                <a:solidFill>
                  <a:srgbClr val="333333"/>
                </a:solidFill>
              </a:rPr>
              <a:t>ingen alkohol</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12</a:t>
            </a:fld>
            <a:endParaRPr lang="de-DE" altLang="de-DE"/>
          </a:p>
        </p:txBody>
      </p:sp>
    </p:spTree>
    <p:extLst>
      <p:ext uri="{BB962C8B-B14F-4D97-AF65-F5344CB8AC3E}">
        <p14:creationId xmlns:p14="http://schemas.microsoft.com/office/powerpoint/2010/main" val="2552852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Gentagelse</a:t>
            </a:r>
            <a:r>
              <a:rPr lang="en-US" altLang="de-DE" sz="2400" dirty="0">
                <a:solidFill>
                  <a:srgbClr val="333333"/>
                </a:solidFill>
              </a:rPr>
              <a:t> &amp; </a:t>
            </a:r>
            <a:r>
              <a:rPr lang="en-US" altLang="de-DE" sz="2400" dirty="0" err="1">
                <a:solidFill>
                  <a:srgbClr val="333333"/>
                </a:solidFill>
              </a:rPr>
              <a:t>gennemarbejdning</a:t>
            </a:r>
            <a:r>
              <a:rPr lang="en-US" altLang="de-DE" sz="2400" dirty="0">
                <a:solidFill>
                  <a:srgbClr val="333333"/>
                </a:solidFill>
              </a:rPr>
              <a:t>; </a:t>
            </a:r>
            <a:r>
              <a:rPr lang="en-US" altLang="de-DE" sz="2400" dirty="0">
                <a:solidFill>
                  <a:srgbClr val="004992"/>
                </a:solidFill>
              </a:rPr>
              <a:t>FORSTÅELSE</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Abstrakte forhold: Prøv at tænke på eksempler eller brug enkle husketeknikker (fx huskeremser som fx “højre hånd er den, man siger goddag med”</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ny</a:t>
            </a:r>
            <a:r>
              <a:rPr lang="en-US" altLang="de-DE" sz="2400" dirty="0">
                <a:solidFill>
                  <a:srgbClr val="333333"/>
                </a:solidFill>
              </a:rPr>
              <a:t> information med </a:t>
            </a:r>
            <a:r>
              <a:rPr lang="en-US" altLang="de-DE" sz="2400" dirty="0" err="1">
                <a:solidFill>
                  <a:srgbClr val="333333"/>
                </a:solidFill>
              </a:rPr>
              <a:t>eksisterende</a:t>
            </a:r>
            <a:r>
              <a:rPr lang="en-US" altLang="de-DE" sz="2400" dirty="0">
                <a:solidFill>
                  <a:srgbClr val="333333"/>
                </a:solidFill>
              </a:rPr>
              <a:t> </a:t>
            </a:r>
            <a:r>
              <a:rPr lang="en-US" altLang="de-DE" sz="2400" dirty="0" err="1">
                <a:solidFill>
                  <a:srgbClr val="333333"/>
                </a:solidFill>
              </a:rPr>
              <a:t>viden</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Undgå at læse for længe ad gangen</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Drik kun lidt eller ingen alkohol</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Gå i seng direkte efter indlæring (ingen yderligere </a:t>
            </a:r>
            <a:r>
              <a:rPr lang="da-DK" altLang="de-DE" sz="2400">
                <a:solidFill>
                  <a:srgbClr val="333333"/>
                </a:solidFill>
              </a:rPr>
              <a:t>forstyrrelser)</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13</a:t>
            </a:fld>
            <a:endParaRPr lang="de-DE" altLang="de-DE"/>
          </a:p>
        </p:txBody>
      </p:sp>
    </p:spTree>
    <p:extLst>
      <p:ext uri="{BB962C8B-B14F-4D97-AF65-F5344CB8AC3E}">
        <p14:creationId xmlns:p14="http://schemas.microsoft.com/office/powerpoint/2010/main" val="1699391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Gentagelse</a:t>
            </a:r>
            <a:r>
              <a:rPr lang="en-US" altLang="de-DE" sz="2400" dirty="0">
                <a:solidFill>
                  <a:srgbClr val="333333"/>
                </a:solidFill>
              </a:rPr>
              <a:t> &amp; </a:t>
            </a:r>
            <a:r>
              <a:rPr lang="en-US" altLang="de-DE" sz="2400" dirty="0" err="1">
                <a:solidFill>
                  <a:srgbClr val="333333"/>
                </a:solidFill>
              </a:rPr>
              <a:t>gennemarbejdning</a:t>
            </a:r>
            <a:r>
              <a:rPr lang="en-US" altLang="de-DE" sz="2400" dirty="0">
                <a:solidFill>
                  <a:srgbClr val="333333"/>
                </a:solidFill>
              </a:rPr>
              <a:t>; </a:t>
            </a:r>
            <a:r>
              <a:rPr lang="en-US" altLang="de-DE" sz="2400" dirty="0">
                <a:solidFill>
                  <a:srgbClr val="004992"/>
                </a:solidFill>
              </a:rPr>
              <a:t>FORSTÅELSE</a:t>
            </a: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Abstrakte forhold: Prøv at tænke på eksempler eller brug enkle husketeknikker (fx huskeremser som fx “højre hånd er den, man siger goddag med”</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ny</a:t>
            </a:r>
            <a:r>
              <a:rPr lang="en-US" altLang="de-DE" sz="2400" dirty="0">
                <a:solidFill>
                  <a:srgbClr val="333333"/>
                </a:solidFill>
              </a:rPr>
              <a:t> information med </a:t>
            </a:r>
            <a:r>
              <a:rPr lang="en-US" altLang="de-DE" sz="2400" dirty="0" err="1">
                <a:solidFill>
                  <a:srgbClr val="333333"/>
                </a:solidFill>
              </a:rPr>
              <a:t>eksisterende</a:t>
            </a:r>
            <a:r>
              <a:rPr lang="en-US" altLang="de-DE" sz="2400" dirty="0">
                <a:solidFill>
                  <a:srgbClr val="333333"/>
                </a:solidFill>
              </a:rPr>
              <a:t> </a:t>
            </a:r>
            <a:r>
              <a:rPr lang="en-US" altLang="de-DE" sz="2400" dirty="0" err="1">
                <a:solidFill>
                  <a:srgbClr val="333333"/>
                </a:solidFill>
              </a:rPr>
              <a:t>viden</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Undgå at læse for længe ad gangen</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Drik kun lidt eller ingen alkohol</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a-DK" altLang="de-DE" sz="2400" dirty="0">
                <a:solidFill>
                  <a:srgbClr val="333333"/>
                </a:solidFill>
              </a:rPr>
              <a:t>Gå i seng direkte efter indlæring (ingen yderligere forstyrrelser)</a:t>
            </a: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Inddrag</a:t>
            </a:r>
            <a:r>
              <a:rPr lang="en-US" altLang="de-DE" sz="2400" dirty="0">
                <a:solidFill>
                  <a:srgbClr val="333333"/>
                </a:solidFill>
              </a:rPr>
              <a:t> </a:t>
            </a:r>
            <a:r>
              <a:rPr lang="en-US" altLang="de-DE" sz="2400" dirty="0" err="1">
                <a:solidFill>
                  <a:srgbClr val="333333"/>
                </a:solidFill>
              </a:rPr>
              <a:t>flere</a:t>
            </a:r>
            <a:r>
              <a:rPr lang="en-US" altLang="de-DE" sz="2400" dirty="0">
                <a:solidFill>
                  <a:srgbClr val="333333"/>
                </a:solidFill>
              </a:rPr>
              <a:t> </a:t>
            </a:r>
            <a:r>
              <a:rPr lang="en-US" altLang="de-DE" sz="2400" dirty="0" err="1">
                <a:solidFill>
                  <a:srgbClr val="333333"/>
                </a:solidFill>
              </a:rPr>
              <a:t>sanser</a:t>
            </a:r>
            <a:r>
              <a:rPr lang="en-US" altLang="de-DE" sz="2400" dirty="0">
                <a:solidFill>
                  <a:srgbClr val="333333"/>
                </a:solidFill>
              </a:rPr>
              <a:t> under </a:t>
            </a:r>
            <a:r>
              <a:rPr lang="en-US" altLang="de-DE" sz="2400" dirty="0" err="1">
                <a:solidFill>
                  <a:srgbClr val="333333"/>
                </a:solidFill>
              </a:rPr>
              <a:t>indlæring</a:t>
            </a:r>
            <a:r>
              <a:rPr lang="en-US" altLang="de-DE" sz="2400" dirty="0">
                <a:solidFill>
                  <a:srgbClr val="333333"/>
                </a:solidFill>
              </a:rPr>
              <a:t> (</a:t>
            </a:r>
            <a:r>
              <a:rPr lang="en-US" altLang="de-DE" sz="2400" dirty="0" err="1">
                <a:solidFill>
                  <a:srgbClr val="333333"/>
                </a:solidFill>
              </a:rPr>
              <a:t>fx</a:t>
            </a:r>
            <a:r>
              <a:rPr lang="en-US" altLang="de-DE" sz="2400" dirty="0">
                <a:solidFill>
                  <a:srgbClr val="333333"/>
                </a:solidFill>
              </a:rPr>
              <a:t> </a:t>
            </a:r>
            <a:r>
              <a:rPr lang="en-US" altLang="de-DE" sz="2400" dirty="0" err="1">
                <a:solidFill>
                  <a:srgbClr val="333333"/>
                </a:solidFill>
              </a:rPr>
              <a:t>hørelse</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syn</a:t>
            </a:r>
            <a:r>
              <a:rPr lang="en-US" altLang="de-DE" sz="2400" dirty="0">
                <a:solidFill>
                  <a:srgbClr val="333333"/>
                </a:solidFill>
              </a:rPr>
              <a:t>, tag </a:t>
            </a:r>
            <a:r>
              <a:rPr lang="en-US" altLang="de-DE" sz="2400" dirty="0" err="1">
                <a:solidFill>
                  <a:srgbClr val="333333"/>
                </a:solidFill>
              </a:rPr>
              <a:t>notater</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14</a:t>
            </a:fld>
            <a:endParaRPr lang="de-DE" altLang="de-DE"/>
          </a:p>
        </p:txBody>
      </p:sp>
    </p:spTree>
    <p:extLst>
      <p:ext uri="{BB962C8B-B14F-4D97-AF65-F5344CB8AC3E}">
        <p14:creationId xmlns:p14="http://schemas.microsoft.com/office/powerpoint/2010/main" val="2459232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5677643" cy="4248000"/>
          </a:xfrm>
        </p:spPr>
        <p:txBody>
          <a:bodyPr/>
          <a:lstStyle/>
          <a:p>
            <a:pPr lvl="0" defTabSz="914400" fontAlgn="base"/>
            <a:r>
              <a:rPr lang="da-DK" altLang="de-DE" sz="2400" dirty="0">
                <a:solidFill>
                  <a:srgbClr val="004992"/>
                </a:solidFill>
              </a:rPr>
              <a:t>Jo flere sanser, der involveres under indlæring, des bedre bliver hukommelsen</a:t>
            </a:r>
            <a:r>
              <a:rPr lang="de-DE" altLang="de-DE" sz="2400" dirty="0">
                <a:solidFill>
                  <a:srgbClr val="004992"/>
                </a:solidFill>
              </a:rPr>
              <a:t>!</a:t>
            </a:r>
            <a:endParaRPr lang="en-US" sz="2400" dirty="0">
              <a:solidFill>
                <a:srgbClr val="004992"/>
              </a:solidFill>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anvende</a:t>
            </a:r>
            <a:endParaRPr lang="en-GB" altLang="de-DE" sz="1200" b="1" dirty="0">
              <a:latin typeface="+mn-lt"/>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diskutere</a:t>
            </a:r>
            <a:endParaRPr lang="en-GB" altLang="de-DE" sz="1200" b="1" dirty="0">
              <a:latin typeface="+mn-lt"/>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diskutere</a:t>
            </a:r>
            <a:endParaRPr lang="en-GB" altLang="de-DE" sz="1200" b="1" dirty="0">
              <a:latin typeface="+mn-lt"/>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se</a:t>
            </a:r>
            <a:endParaRPr lang="en-GB" altLang="de-DE" sz="1200" b="1" dirty="0">
              <a:latin typeface="+mn-lt"/>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se</a:t>
            </a:r>
            <a:endParaRPr lang="en-GB" altLang="de-DE" sz="1200" b="1" dirty="0">
              <a:latin typeface="+mn-lt"/>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se</a:t>
            </a:r>
            <a:endParaRPr lang="en-GB" altLang="de-DE" sz="1200" b="1" dirty="0">
              <a:latin typeface="+mn-lt"/>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se</a:t>
            </a:r>
            <a:endParaRPr lang="en-GB" altLang="de-DE" sz="1200" b="1" dirty="0">
              <a:latin typeface="+mn-lt"/>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lytte</a:t>
            </a:r>
            <a:endParaRPr lang="en-GB" altLang="de-DE" sz="1200" b="1" dirty="0">
              <a:latin typeface="+mn-lt"/>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lytte</a:t>
            </a:r>
            <a:endParaRPr lang="en-GB" altLang="de-DE" sz="1200" b="1" dirty="0">
              <a:latin typeface="+mn-lt"/>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lytte</a:t>
            </a:r>
            <a:endParaRPr lang="en-GB" altLang="de-DE" sz="1200" b="1" dirty="0">
              <a:latin typeface="+mn-lt"/>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lytte</a:t>
            </a:r>
            <a:endParaRPr lang="en-GB" altLang="de-DE" sz="1200" b="1" dirty="0">
              <a:latin typeface="+mn-lt"/>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rPr>
              <a:t>Hukommelsesfastholdelse i %</a:t>
            </a:r>
            <a:endParaRPr lang="en-GB" altLang="de-DE" sz="1400" b="1" dirty="0">
              <a:latin typeface="+mn-lt"/>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a:solidFill>
                  <a:srgbClr val="333333"/>
                </a:solidFill>
              </a:rPr>
              <a:t>Eksempel: Tre forskellige kunstnere maler det samme spanske landskab…</a:t>
            </a:r>
            <a:endParaRPr lang="en-US" sz="2400" dirty="0">
              <a:solidFill>
                <a:srgbClr val="333333"/>
              </a:solidFill>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Ser og husker vi alle de samme ting?</a:t>
            </a:r>
            <a:endParaRPr lang="en-US" sz="3600" dirty="0">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84EA84FB-02EB-461D-B819-74A71F398789}"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sz="3600" dirty="0">
                <a:solidFill>
                  <a:srgbClr val="004992"/>
                </a:solidFill>
                <a:latin typeface="+mn-lt"/>
                <a:ea typeface="+mn-ea"/>
                <a:cs typeface="+mn-cs"/>
              </a:rPr>
              <a:t>Læg mærke til forskelle mellem malerierne i forhold til farve og størrelse. Er der noget, som kunstnerne har malet anderledes eller måske ligefrem har udeladt?</a:t>
            </a:r>
            <a:endParaRPr lang="en-US" sz="3600" dirty="0">
              <a:solidFill>
                <a:srgbClr val="004992"/>
              </a:solidFill>
              <a:latin typeface="+mn-lt"/>
              <a:ea typeface="+mn-ea"/>
              <a:cs typeface="+mn-cs"/>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Andreas Weißgerber</a:t>
            </a: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84EA84FB-02EB-461D-B819-74A71F398789}"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Der </a:t>
            </a:r>
            <a:r>
              <a:rPr lang="en-US" sz="3600" dirty="0" err="1">
                <a:solidFill>
                  <a:srgbClr val="004992"/>
                </a:solidFill>
                <a:latin typeface="+mn-lt"/>
                <a:ea typeface="+mn-ea"/>
                <a:cs typeface="+mn-cs"/>
              </a:rPr>
              <a:t>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forskel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på</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hvordan</a:t>
            </a:r>
            <a:r>
              <a:rPr lang="en-US" sz="3600" dirty="0">
                <a:solidFill>
                  <a:srgbClr val="004992"/>
                </a:solidFill>
                <a:latin typeface="+mn-lt"/>
                <a:ea typeface="+mn-ea"/>
                <a:cs typeface="+mn-cs"/>
              </a:rPr>
              <a:t> vi </a:t>
            </a:r>
            <a:r>
              <a:rPr lang="en-US" sz="3600" dirty="0" err="1">
                <a:solidFill>
                  <a:srgbClr val="004992"/>
                </a:solidFill>
                <a:latin typeface="+mn-lt"/>
                <a:ea typeface="+mn-ea"/>
                <a:cs typeface="+mn-cs"/>
              </a:rPr>
              <a:t>hver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især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opfatter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tingene</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Som</a:t>
            </a:r>
            <a:r>
              <a:rPr lang="en-US" dirty="0">
                <a:solidFill>
                  <a:srgbClr val="004992"/>
                </a:solidFill>
                <a:latin typeface="+mn-lt"/>
                <a:ea typeface="+mn-ea"/>
                <a:cs typeface="+mn-cs"/>
              </a:rPr>
              <a:t> </a:t>
            </a:r>
            <a:r>
              <a:rPr lang="en-US" dirty="0" err="1">
                <a:solidFill>
                  <a:srgbClr val="004992"/>
                </a:solidFill>
                <a:latin typeface="+mn-lt"/>
                <a:ea typeface="+mn-ea"/>
                <a:cs typeface="+mn-cs"/>
              </a:rPr>
              <a:t>det</a:t>
            </a:r>
            <a:r>
              <a:rPr lang="en-US" dirty="0">
                <a:solidFill>
                  <a:srgbClr val="004992"/>
                </a:solidFill>
                <a:latin typeface="+mn-lt"/>
                <a:ea typeface="+mn-ea"/>
                <a:cs typeface="+mn-cs"/>
              </a:rPr>
              <a:t> </a:t>
            </a:r>
            <a:r>
              <a:rPr lang="en-US" dirty="0" err="1">
                <a:solidFill>
                  <a:srgbClr val="004992"/>
                </a:solidFill>
                <a:latin typeface="+mn-lt"/>
                <a:ea typeface="+mn-ea"/>
                <a:cs typeface="+mn-cs"/>
              </a:rPr>
              <a:t>ses</a:t>
            </a:r>
            <a:r>
              <a:rPr lang="en-US" dirty="0">
                <a:solidFill>
                  <a:srgbClr val="004992"/>
                </a:solidFill>
                <a:latin typeface="+mn-lt"/>
                <a:ea typeface="+mn-ea"/>
                <a:cs typeface="+mn-cs"/>
              </a:rPr>
              <a:t> </a:t>
            </a:r>
            <a:r>
              <a:rPr lang="en-US" dirty="0" err="1">
                <a:solidFill>
                  <a:srgbClr val="004992"/>
                </a:solidFill>
                <a:latin typeface="+mn-lt"/>
                <a:ea typeface="+mn-ea"/>
                <a:cs typeface="+mn-cs"/>
              </a:rPr>
              <a:t>på</a:t>
            </a:r>
            <a:r>
              <a:rPr lang="en-US" dirty="0">
                <a:solidFill>
                  <a:srgbClr val="004992"/>
                </a:solidFill>
                <a:latin typeface="+mn-lt"/>
                <a:ea typeface="+mn-ea"/>
                <a:cs typeface="+mn-cs"/>
              </a:rPr>
              <a:t> de </a:t>
            </a:r>
            <a:r>
              <a:rPr lang="en-US" dirty="0" err="1">
                <a:solidFill>
                  <a:srgbClr val="004992"/>
                </a:solidFill>
                <a:latin typeface="+mn-lt"/>
                <a:ea typeface="+mn-ea"/>
                <a:cs typeface="+mn-cs"/>
              </a:rPr>
              <a:t>tre</a:t>
            </a:r>
            <a:r>
              <a:rPr lang="en-US" dirty="0">
                <a:solidFill>
                  <a:srgbClr val="004992"/>
                </a:solidFill>
                <a:latin typeface="+mn-lt"/>
                <a:ea typeface="+mn-ea"/>
                <a:cs typeface="+mn-cs"/>
              </a:rPr>
              <a:t> </a:t>
            </a:r>
            <a:r>
              <a:rPr lang="en-US" dirty="0" err="1">
                <a:solidFill>
                  <a:srgbClr val="004992"/>
                </a:solidFill>
                <a:latin typeface="+mn-lt"/>
                <a:ea typeface="+mn-ea"/>
                <a:cs typeface="+mn-cs"/>
              </a:rPr>
              <a:t>malerier</a:t>
            </a:r>
            <a:r>
              <a:rPr lang="en-US" dirty="0">
                <a:solidFill>
                  <a:srgbClr val="004992"/>
                </a:solidFill>
                <a:latin typeface="+mn-lt"/>
                <a:ea typeface="+mn-ea"/>
                <a:cs typeface="+mn-cs"/>
              </a:rPr>
              <a:t>: </a:t>
            </a:r>
            <a:r>
              <a:rPr lang="en-US" dirty="0" err="1">
                <a:solidFill>
                  <a:srgbClr val="004992"/>
                </a:solidFill>
                <a:latin typeface="+mn-lt"/>
                <a:ea typeface="+mn-ea"/>
                <a:cs typeface="+mn-cs"/>
              </a:rPr>
              <a:t>Det</a:t>
            </a:r>
            <a:r>
              <a:rPr lang="en-US" dirty="0">
                <a:solidFill>
                  <a:srgbClr val="004992"/>
                </a:solidFill>
                <a:latin typeface="+mn-lt"/>
                <a:ea typeface="+mn-ea"/>
                <a:cs typeface="+mn-cs"/>
              </a:rPr>
              <a:t> </a:t>
            </a:r>
            <a:r>
              <a:rPr lang="en-US" dirty="0" err="1">
                <a:solidFill>
                  <a:srgbClr val="004992"/>
                </a:solidFill>
                <a:latin typeface="+mn-lt"/>
                <a:ea typeface="+mn-ea"/>
                <a:cs typeface="+mn-cs"/>
              </a:rPr>
              <a:t>er</a:t>
            </a:r>
            <a:r>
              <a:rPr lang="en-US" dirty="0">
                <a:solidFill>
                  <a:srgbClr val="004992"/>
                </a:solidFill>
                <a:latin typeface="+mn-lt"/>
                <a:ea typeface="+mn-ea"/>
                <a:cs typeface="+mn-cs"/>
              </a:rPr>
              <a:t> </a:t>
            </a:r>
            <a:r>
              <a:rPr lang="en-US" dirty="0" err="1">
                <a:solidFill>
                  <a:srgbClr val="004992"/>
                </a:solidFill>
                <a:latin typeface="+mn-lt"/>
                <a:ea typeface="+mn-ea"/>
                <a:cs typeface="+mn-cs"/>
              </a:rPr>
              <a:t>samme</a:t>
            </a:r>
            <a:r>
              <a:rPr lang="en-US" dirty="0">
                <a:solidFill>
                  <a:srgbClr val="004992"/>
                </a:solidFill>
                <a:latin typeface="+mn-lt"/>
                <a:ea typeface="+mn-ea"/>
                <a:cs typeface="+mn-cs"/>
              </a:rPr>
              <a:t> </a:t>
            </a:r>
            <a:r>
              <a:rPr lang="en-US" dirty="0" err="1">
                <a:solidFill>
                  <a:srgbClr val="004992"/>
                </a:solidFill>
                <a:latin typeface="+mn-lt"/>
                <a:ea typeface="+mn-ea"/>
                <a:cs typeface="+mn-cs"/>
              </a:rPr>
              <a:t>landskab</a:t>
            </a:r>
            <a:r>
              <a:rPr lang="en-US" dirty="0">
                <a:solidFill>
                  <a:srgbClr val="004992"/>
                </a:solidFill>
                <a:latin typeface="+mn-lt"/>
                <a:ea typeface="+mn-ea"/>
                <a:cs typeface="+mn-cs"/>
              </a:rPr>
              <a:t>, der </a:t>
            </a:r>
            <a:r>
              <a:rPr lang="en-US" dirty="0" err="1">
                <a:solidFill>
                  <a:srgbClr val="004992"/>
                </a:solidFill>
                <a:latin typeface="+mn-lt"/>
                <a:ea typeface="+mn-ea"/>
                <a:cs typeface="+mn-cs"/>
              </a:rPr>
              <a:t>afbildes</a:t>
            </a:r>
            <a:r>
              <a:rPr lang="en-US" dirty="0">
                <a:solidFill>
                  <a:srgbClr val="004992"/>
                </a:solidFill>
                <a:latin typeface="+mn-lt"/>
                <a:ea typeface="+mn-ea"/>
                <a:cs typeface="+mn-cs"/>
              </a:rPr>
              <a:t> – men med </a:t>
            </a:r>
            <a:r>
              <a:rPr lang="en-US" dirty="0" err="1">
                <a:solidFill>
                  <a:srgbClr val="004992"/>
                </a:solidFill>
                <a:latin typeface="+mn-lt"/>
                <a:ea typeface="+mn-ea"/>
                <a:cs typeface="+mn-cs"/>
              </a:rPr>
              <a:t>forskellige</a:t>
            </a:r>
            <a:r>
              <a:rPr lang="en-US" dirty="0">
                <a:solidFill>
                  <a:srgbClr val="004992"/>
                </a:solidFill>
                <a:latin typeface="+mn-lt"/>
                <a:ea typeface="+mn-ea"/>
                <a:cs typeface="+mn-cs"/>
              </a:rPr>
              <a:t> </a:t>
            </a:r>
            <a:r>
              <a:rPr lang="en-US" dirty="0" err="1">
                <a:solidFill>
                  <a:srgbClr val="004992"/>
                </a:solidFill>
                <a:latin typeface="+mn-lt"/>
                <a:ea typeface="+mn-ea"/>
                <a:cs typeface="+mn-cs"/>
              </a:rPr>
              <a:t>betoninger</a:t>
            </a:r>
            <a:r>
              <a:rPr lang="en-US" dirty="0">
                <a:solidFill>
                  <a:srgbClr val="004992"/>
                </a:solidFill>
                <a:latin typeface="+mn-lt"/>
                <a:ea typeface="+mn-ea"/>
                <a:cs typeface="+mn-cs"/>
              </a:rPr>
              <a:t>!</a:t>
            </a:r>
          </a:p>
        </p:txBody>
      </p:sp>
      <p:pic>
        <p:nvPicPr>
          <p:cNvPr id="14"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8"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9"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0"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a-DK" altLang="de-DE" sz="1200" b="0">
                <a:latin typeface="+mn-lt"/>
              </a:rPr>
              <a:t>Bernd Hampel: Landskabsfarven er meget mere jordfarvet. Træet til højre for stien mangler (rød cirkel).</a:t>
            </a:r>
            <a:endParaRPr lang="en-US" altLang="de-DE" sz="1200" b="0" dirty="0">
              <a:latin typeface="+mn-lt"/>
            </a:endParaRPr>
          </a:p>
        </p:txBody>
      </p:sp>
      <p:sp>
        <p:nvSpPr>
          <p:cNvPr id="21" name="Caption_17"/>
          <p:cNvSpPr txBox="1">
            <a:spLocks noChangeArrowheads="1"/>
          </p:cNvSpPr>
          <p:nvPr/>
        </p:nvSpPr>
        <p:spPr bwMode="auto">
          <a:xfrm>
            <a:off x="8329835" y="5685055"/>
            <a:ext cx="367240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a-DK" altLang="de-DE" sz="1200" b="0" dirty="0">
                <a:latin typeface="+mn-lt"/>
              </a:rPr>
              <a:t>Helmut Schack: På dette maleri ses, hvordan forskellige dele af terrænet strækkes mod horisonten. Landskabet er meget mere farverigt. I modsætning til de to andre malerier er en del af en klynge træer malet direkte foran horisonten (uden bakkeland som baggrund). </a:t>
            </a:r>
            <a:endParaRPr lang="en-US" altLang="de-DE" sz="1200" b="0" dirty="0">
              <a:latin typeface="+mn-lt"/>
            </a:endParaRPr>
          </a:p>
        </p:txBody>
      </p:sp>
      <p:sp>
        <p:nvSpPr>
          <p:cNvPr id="22"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rPr>
              <a:t>Andreas Weißgerber: Bakkerne på dette maleri er mindre end på de to andre. </a:t>
            </a:r>
            <a:endParaRPr lang="en-US" altLang="de-DE" sz="1200" b="0" dirty="0">
              <a:latin typeface="+mn-lt"/>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84EA84FB-02EB-461D-B819-74A71F398789}"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a-DK" altLang="de-DE" sz="2400" dirty="0">
                <a:solidFill>
                  <a:srgbClr val="333333"/>
                </a:solidFill>
              </a:rPr>
              <a:t>Du vil nu blive præsenteret for forskellige komplekse billeder (fx strand, banegård</a:t>
            </a:r>
            <a:r>
              <a:rPr lang="de-DE" altLang="de-DE" sz="2400" dirty="0">
                <a:solidFill>
                  <a:srgbClr val="333333"/>
                </a:solidFill>
              </a:rPr>
              <a:t>).</a:t>
            </a:r>
            <a:endParaRPr lang="de-DE" alt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a-DK" altLang="de-DE" sz="2400" dirty="0">
                <a:solidFill>
                  <a:srgbClr val="333333"/>
                </a:solidFill>
              </a:rPr>
              <a:t>Du vil nu blive præsenteret for forskellige komplekse billeder (fx strand, banegård</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da-DK" altLang="de-DE" sz="2400" dirty="0">
                <a:solidFill>
                  <a:srgbClr val="333333"/>
                </a:solidFill>
              </a:rPr>
              <a:t>Bagefter vil du blive bedt om at huske, hvad du så på billedet, og du bliver spurgt om, hvor sikker du er i din </a:t>
            </a:r>
            <a:r>
              <a:rPr lang="da-DK" altLang="de-DE" sz="2400">
                <a:solidFill>
                  <a:srgbClr val="333333"/>
                </a:solidFill>
              </a:rPr>
              <a:t>vurdering</a:t>
            </a:r>
            <a:r>
              <a:rPr lang="en-GB" altLang="ko-KR" sz="2400">
                <a:solidFill>
                  <a:srgbClr val="333333"/>
                </a:solidFill>
              </a:rPr>
              <a:t>.</a:t>
            </a:r>
            <a:endParaRPr lang="de-DE" alt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20</a:t>
            </a:fld>
            <a:endParaRPr lang="de-DE" altLang="de-DE"/>
          </a:p>
        </p:txBody>
      </p:sp>
    </p:spTree>
    <p:extLst>
      <p:ext uri="{BB962C8B-B14F-4D97-AF65-F5344CB8AC3E}">
        <p14:creationId xmlns:p14="http://schemas.microsoft.com/office/powerpoint/2010/main" val="100982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a-DK" altLang="de-DE" sz="2400" dirty="0">
                <a:solidFill>
                  <a:srgbClr val="333333"/>
                </a:solidFill>
              </a:rPr>
              <a:t>Du vil nu blive præsenteret for forskellige komplekse billeder (fx strand, banegård</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da-DK" altLang="de-DE" sz="2400" dirty="0">
                <a:solidFill>
                  <a:srgbClr val="333333"/>
                </a:solidFill>
              </a:rPr>
              <a:t>Bagefter vil du blive bedt om at huske, hvad du så på billedet, og du bliver spurgt om, hvor sikker du er i din vurdering</a:t>
            </a:r>
            <a:r>
              <a:rPr lang="en-GB" altLang="ko-KR" sz="2400" dirty="0">
                <a:solidFill>
                  <a:srgbClr val="333333"/>
                </a:solidFill>
              </a:rPr>
              <a:t>.</a:t>
            </a:r>
            <a:endParaRPr lang="de-DE" altLang="ko-KR" sz="2400" dirty="0">
              <a:solidFill>
                <a:srgbClr val="333333"/>
              </a:solidFill>
            </a:endParaRPr>
          </a:p>
          <a:p>
            <a:pPr algn="ctr" eaLnBrk="1" hangingPunct="1">
              <a:buClr>
                <a:srgbClr val="004992"/>
              </a:buClr>
              <a:tabLst>
                <a:tab pos="361950" algn="l"/>
              </a:tabLst>
            </a:pPr>
            <a:r>
              <a:rPr lang="da-DK" altLang="de-DE" sz="2400" dirty="0">
                <a:solidFill>
                  <a:srgbClr val="004992"/>
                </a:solidFill>
              </a:rPr>
              <a:t>Prøv at huske så mange detaljer som muligt</a:t>
            </a:r>
            <a:r>
              <a:rPr lang="de-DE" alt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21</a:t>
            </a:fld>
            <a:endParaRPr lang="de-DE" altLang="de-DE"/>
          </a:p>
        </p:txBody>
      </p:sp>
    </p:spTree>
    <p:extLst>
      <p:ext uri="{BB962C8B-B14F-4D97-AF65-F5344CB8AC3E}">
        <p14:creationId xmlns:p14="http://schemas.microsoft.com/office/powerpoint/2010/main" val="2090329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Ved stranden</a:t>
            </a:r>
            <a:br>
              <a:rPr lang="da-DK" altLang="de-DE" sz="3600" dirty="0">
                <a:solidFill>
                  <a:srgbClr val="004992"/>
                </a:solidFill>
                <a:latin typeface="+mn-lt"/>
                <a:ea typeface="+mn-ea"/>
                <a:cs typeface="+mn-cs"/>
              </a:rPr>
            </a:br>
            <a:r>
              <a:rPr lang="da-DK" altLang="de-DE" dirty="0">
                <a:solidFill>
                  <a:srgbClr val="004992"/>
                </a:solidFill>
                <a:latin typeface="+mn-lt"/>
                <a:ea typeface="+mn-ea"/>
                <a:cs typeface="+mn-cs"/>
              </a:rPr>
              <a:t>Hvad så du? Hvor sikker er du?</a:t>
            </a:r>
            <a:endParaRPr lang="de-DE" altLang="de-DE" dirty="0">
              <a:solidFill>
                <a:srgbClr val="004992"/>
              </a:solidFill>
              <a:latin typeface="+mn-lt"/>
              <a:ea typeface="+mn-ea"/>
              <a:cs typeface="+mn-cs"/>
            </a:endParaRPr>
          </a:p>
        </p:txBody>
      </p:sp>
      <p:sp>
        <p:nvSpPr>
          <p:cNvPr id="4915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strandparaply</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livredder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hund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bold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redningsbælte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håndklæde</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Ved stranden</a:t>
            </a:r>
          </a:p>
        </p:txBody>
      </p:sp>
      <p:sp>
        <p:nvSpPr>
          <p:cNvPr id="512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strandparaply</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livredder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hund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bold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redningsbælte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håndklæde</a:t>
            </a:r>
          </a:p>
        </p:txBody>
      </p:sp>
      <p:pic>
        <p:nvPicPr>
          <p:cNvPr id="9"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F2CD130B-8453-481A-95E1-82D050251AF0}"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Banegård</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Hvor sikker er du?</a:t>
            </a:r>
            <a:endParaRPr lang="de-DE" altLang="de-DE">
              <a:solidFill>
                <a:srgbClr val="004992"/>
              </a:solidFill>
              <a:latin typeface="+mn-lt"/>
              <a:ea typeface="+mn-ea"/>
              <a:cs typeface="+mn-cs"/>
            </a:endParaRPr>
          </a:p>
        </p:txBody>
      </p:sp>
      <p:sp>
        <p:nvSpPr>
          <p:cNvPr id="5529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skinner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togvogn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lokomotiv</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station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køreplan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sporgsignal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bænk</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Banegård</a:t>
            </a:r>
          </a:p>
        </p:txBody>
      </p:sp>
      <p:sp>
        <p:nvSpPr>
          <p:cNvPr id="5734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skinner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togvogn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lokomotiv</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station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køreplan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sporgsignal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bænk</a:t>
            </a:r>
          </a:p>
        </p:txBody>
      </p:sp>
      <p:pic>
        <p:nvPicPr>
          <p:cNvPr id="10"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Ikke alt, hvad vi husker, har faktisk fundet sted</a:t>
            </a:r>
            <a:endParaRPr lang="en-US" sz="3600">
              <a:latin typeface="+mn-lt"/>
              <a:ea typeface="+mn-ea"/>
              <a:cs typeface="+mn-cs"/>
            </a:endParaRPr>
          </a:p>
        </p:txBody>
      </p:sp>
      <p:sp>
        <p:nvSpPr>
          <p:cNvPr id="31746"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defRPr/>
            </a:pPr>
            <a:r>
              <a:rPr lang="da-DK" sz="2400" dirty="0">
                <a:solidFill>
                  <a:srgbClr val="333333"/>
                </a:solidFill>
              </a:rPr>
              <a:t>Ikke alt, hvad vi husker, har faktisk fundet sted</a:t>
            </a:r>
            <a:r>
              <a:rPr lang="de-DE" altLang="de-DE" sz="2400">
                <a:solidFill>
                  <a:srgbClr val="333333"/>
                </a:solidFill>
              </a:rPr>
              <a:t>! </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pPr>
              <a:defRPr/>
            </a:pPr>
            <a:fld id="{28DD03C8-C81D-41CB-957B-5DBC83CE167E}"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Ikke alt, hvad vi husker, har faktisk fundet sted</a:t>
            </a:r>
            <a:endParaRPr lang="en-US" sz="3600">
              <a:latin typeface="+mn-lt"/>
              <a:ea typeface="+mn-ea"/>
              <a:cs typeface="+mn-cs"/>
            </a:endParaRPr>
          </a:p>
        </p:txBody>
      </p:sp>
      <p:sp>
        <p:nvSpPr>
          <p:cNvPr id="31746"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defRPr/>
            </a:pPr>
            <a:r>
              <a:rPr lang="da-DK" sz="2400" dirty="0">
                <a:solidFill>
                  <a:srgbClr val="333333"/>
                </a:solidFill>
              </a:rPr>
              <a:t>Ikke alt, hvad vi husker, har faktisk fundet sted</a:t>
            </a:r>
            <a:r>
              <a:rPr lang="de-DE" altLang="de-DE" sz="2400" dirty="0">
                <a:solidFill>
                  <a:srgbClr val="333333"/>
                </a:solidFill>
              </a:rPr>
              <a:t>! </a:t>
            </a:r>
          </a:p>
          <a:p>
            <a:pPr marL="342900" indent="-342900" eaLnBrk="1" hangingPunct="1">
              <a:lnSpc>
                <a:spcPct val="90000"/>
              </a:lnSpc>
              <a:buClr>
                <a:srgbClr val="333333"/>
              </a:buClr>
              <a:buFont typeface="WingDings"/>
              <a:buChar char=""/>
              <a:defRPr/>
            </a:pPr>
            <a:r>
              <a:rPr lang="da-DK" sz="2400" dirty="0">
                <a:solidFill>
                  <a:srgbClr val="333333"/>
                </a:solidFill>
              </a:rPr>
              <a:t>Vores hjerne erstatter og tilføjer manglende information fra tidligere og relaterede hændelser (fx typiske strandbilleder fra vores ferier</a:t>
            </a:r>
            <a:r>
              <a:rPr lang="de-DE" altLang="de-DE" sz="2400" dirty="0">
                <a:solidFill>
                  <a:srgbClr val="333333"/>
                </a:solidFill>
              </a:rPr>
              <a:t>). </a:t>
            </a:r>
            <a:br>
              <a:rPr lang="de-DE" altLang="de-DE" sz="2400" dirty="0">
                <a:solidFill>
                  <a:srgbClr val="333333"/>
                </a:solidFill>
              </a:rPr>
            </a:br>
            <a:r>
              <a:rPr lang="da-DK" sz="2400" dirty="0">
                <a:solidFill>
                  <a:srgbClr val="333333"/>
                </a:solidFill>
              </a:rPr>
              <a:t>Visse genstande </a:t>
            </a:r>
            <a:r>
              <a:rPr lang="da-DK" sz="2400">
                <a:solidFill>
                  <a:srgbClr val="333333"/>
                </a:solidFill>
              </a:rPr>
              <a:t>er “log</a:t>
            </a:r>
            <a:r>
              <a:rPr lang="da-DK" sz="2400" spc="5">
                <a:solidFill>
                  <a:srgbClr val="333333"/>
                </a:solidFill>
              </a:rPr>
              <a:t>iske</a:t>
            </a:r>
            <a:r>
              <a:rPr lang="da-DK" sz="2400">
                <a:solidFill>
                  <a:srgbClr val="333333"/>
                </a:solidFill>
              </a:rPr>
              <a:t>” </a:t>
            </a:r>
            <a:r>
              <a:rPr lang="da-DK" sz="2400" dirty="0">
                <a:solidFill>
                  <a:srgbClr val="333333"/>
                </a:solidFill>
              </a:rPr>
              <a:t>tilføjelser (i eksemplet: bold og </a:t>
            </a:r>
            <a:r>
              <a:rPr lang="da-DK" sz="2400">
                <a:solidFill>
                  <a:srgbClr val="333333"/>
                </a:solidFill>
              </a:rPr>
              <a:t>håndklæde</a:t>
            </a:r>
            <a:r>
              <a:rPr lang="de-DE" altLang="de-DE" sz="240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pPr>
              <a:defRPr/>
            </a:pPr>
            <a:fld id="{28DD03C8-C81D-41CB-957B-5DBC83CE167E}" type="slidenum">
              <a:rPr lang="de-DE" altLang="de-DE" smtClean="0"/>
              <a:pPr>
                <a:defRPr/>
              </a:pPr>
              <a:t>29</a:t>
            </a:fld>
            <a:endParaRPr lang="de-DE" altLang="de-DE"/>
          </a:p>
        </p:txBody>
      </p:sp>
    </p:spTree>
    <p:extLst>
      <p:ext uri="{BB962C8B-B14F-4D97-AF65-F5344CB8AC3E}">
        <p14:creationId xmlns:p14="http://schemas.microsoft.com/office/powerpoint/2010/main" val="42073845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Ikke alt, hvad vi husker, har faktisk fundet sted</a:t>
            </a:r>
            <a:endParaRPr lang="en-US" sz="3600">
              <a:latin typeface="+mn-lt"/>
              <a:ea typeface="+mn-ea"/>
              <a:cs typeface="+mn-cs"/>
            </a:endParaRPr>
          </a:p>
        </p:txBody>
      </p:sp>
      <p:sp>
        <p:nvSpPr>
          <p:cNvPr id="31746" name="Rectangle 3"/>
          <p:cNvSpPr>
            <a:spLocks noGrp="1" noChangeArrowheads="1"/>
          </p:cNvSpPr>
          <p:nvPr>
            <p:ph idx="1"/>
          </p:nvPr>
        </p:nvSpPr>
        <p:spPr/>
        <p:txBody>
          <a:bodyPr>
            <a:noAutofit/>
          </a:bodyPr>
          <a:lstStyle/>
          <a:p>
            <a:pPr marL="342900" indent="-342900" eaLnBrk="1" hangingPunct="1">
              <a:lnSpc>
                <a:spcPct val="90000"/>
              </a:lnSpc>
              <a:buClr>
                <a:srgbClr val="333333"/>
              </a:buClr>
              <a:buFont typeface="WingDings"/>
              <a:buChar char=""/>
              <a:defRPr/>
            </a:pPr>
            <a:r>
              <a:rPr lang="da-DK" sz="2400" dirty="0">
                <a:solidFill>
                  <a:srgbClr val="333333"/>
                </a:solidFill>
              </a:rPr>
              <a:t>Ikke alt, hvad vi husker, har faktisk fundet sted</a:t>
            </a:r>
            <a:r>
              <a:rPr lang="de-DE" altLang="de-DE" sz="2400" dirty="0">
                <a:solidFill>
                  <a:srgbClr val="333333"/>
                </a:solidFill>
              </a:rPr>
              <a:t>! </a:t>
            </a:r>
          </a:p>
          <a:p>
            <a:pPr marL="342900" indent="-342900" eaLnBrk="1" hangingPunct="1">
              <a:lnSpc>
                <a:spcPct val="90000"/>
              </a:lnSpc>
              <a:buClr>
                <a:srgbClr val="333333"/>
              </a:buClr>
              <a:buFont typeface="WingDings"/>
              <a:buChar char=""/>
              <a:defRPr/>
            </a:pPr>
            <a:r>
              <a:rPr lang="da-DK" sz="2400" dirty="0">
                <a:solidFill>
                  <a:srgbClr val="333333"/>
                </a:solidFill>
              </a:rPr>
              <a:t>Vores hjerne erstatter og tilføjer manglende information fra tidligere og relaterede hændelser (fx typiske strandbilleder fra vores ferier</a:t>
            </a:r>
            <a:r>
              <a:rPr lang="de-DE" altLang="de-DE" sz="2400" dirty="0">
                <a:solidFill>
                  <a:srgbClr val="333333"/>
                </a:solidFill>
              </a:rPr>
              <a:t>). </a:t>
            </a:r>
            <a:br>
              <a:rPr lang="de-DE" altLang="de-DE" sz="2400" dirty="0">
                <a:solidFill>
                  <a:srgbClr val="333333"/>
                </a:solidFill>
              </a:rPr>
            </a:br>
            <a:r>
              <a:rPr lang="da-DK" sz="2400" dirty="0">
                <a:solidFill>
                  <a:srgbClr val="333333"/>
                </a:solidFill>
              </a:rPr>
              <a:t>Visse genstande </a:t>
            </a:r>
            <a:r>
              <a:rPr lang="da-DK" sz="2400">
                <a:solidFill>
                  <a:srgbClr val="333333"/>
                </a:solidFill>
              </a:rPr>
              <a:t>er “log</a:t>
            </a:r>
            <a:r>
              <a:rPr lang="da-DK" sz="2400" spc="5">
                <a:solidFill>
                  <a:srgbClr val="333333"/>
                </a:solidFill>
              </a:rPr>
              <a:t>iske</a:t>
            </a:r>
            <a:r>
              <a:rPr lang="da-DK" sz="2400">
                <a:solidFill>
                  <a:srgbClr val="333333"/>
                </a:solidFill>
              </a:rPr>
              <a:t>” </a:t>
            </a:r>
            <a:r>
              <a:rPr lang="da-DK" sz="2400" dirty="0">
                <a:solidFill>
                  <a:srgbClr val="333333"/>
                </a:solidFill>
              </a:rPr>
              <a:t>tilføjelser (i eksemplet: bold og håndklæde</a:t>
            </a:r>
            <a:r>
              <a:rPr lang="de-DE" altLang="de-DE" sz="2400" dirty="0">
                <a:solidFill>
                  <a:srgbClr val="333333"/>
                </a:solidFill>
              </a:rPr>
              <a:t>)!</a:t>
            </a:r>
          </a:p>
          <a:p>
            <a:pPr marL="342900" indent="-342900" eaLnBrk="1" hangingPunct="1">
              <a:lnSpc>
                <a:spcPct val="90000"/>
              </a:lnSpc>
              <a:buClr>
                <a:srgbClr val="000000"/>
              </a:buClr>
              <a:buFont typeface="WingDings"/>
              <a:buChar char=""/>
              <a:defRPr/>
            </a:pPr>
            <a:r>
              <a:rPr lang="da-DK" sz="2400" dirty="0">
                <a:solidFill>
                  <a:srgbClr val="333333"/>
                </a:solidFill>
              </a:rPr>
              <a:t>Ægte erindringer kan ofte skelnes fra falske erindringer ved deres</a:t>
            </a:r>
            <a:r>
              <a:rPr lang="de-DE" altLang="de-DE" sz="2400" dirty="0">
                <a:solidFill>
                  <a:srgbClr val="333333"/>
                </a:solidFill>
              </a:rPr>
              <a:t> </a:t>
            </a:r>
            <a:r>
              <a:rPr lang="da-DK" sz="2400" dirty="0">
                <a:solidFill>
                  <a:srgbClr val="004992"/>
                </a:solidFill>
              </a:rPr>
              <a:t>livagtighed</a:t>
            </a:r>
            <a:r>
              <a:rPr lang="de-DE" altLang="de-DE" sz="2400" dirty="0">
                <a:solidFill>
                  <a:srgbClr val="004992"/>
                </a:solidFill>
              </a:rPr>
              <a:t>:</a:t>
            </a:r>
            <a:r>
              <a:rPr lang="de-DE" altLang="de-DE" sz="2400" dirty="0">
                <a:solidFill>
                  <a:srgbClr val="333333"/>
                </a:solidFill>
              </a:rPr>
              <a:t> </a:t>
            </a:r>
            <a:r>
              <a:rPr lang="da-DK" sz="2400" dirty="0">
                <a:solidFill>
                  <a:srgbClr val="333333"/>
                </a:solidFill>
              </a:rPr>
              <a:t>falske erindringer er </a:t>
            </a:r>
            <a:r>
              <a:rPr lang="da-DK" sz="2400">
                <a:solidFill>
                  <a:srgbClr val="333333"/>
                </a:solidFill>
              </a:rPr>
              <a:t>temmelig “</a:t>
            </a:r>
            <a:r>
              <a:rPr lang="da-DK" sz="2400" spc="5">
                <a:solidFill>
                  <a:srgbClr val="333333"/>
                </a:solidFill>
              </a:rPr>
              <a:t>blege</a:t>
            </a:r>
            <a:r>
              <a:rPr lang="da-DK" sz="2400">
                <a:solidFill>
                  <a:srgbClr val="333333"/>
                </a:solidFill>
              </a:rPr>
              <a:t>” </a:t>
            </a:r>
            <a:r>
              <a:rPr lang="da-DK" sz="2400" dirty="0">
                <a:solidFill>
                  <a:srgbClr val="333333"/>
                </a:solidFill>
              </a:rPr>
              <a:t>og mindre detaljerede</a:t>
            </a:r>
            <a:r>
              <a:rPr lang="de-DE"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pPr>
              <a:defRPr/>
            </a:pPr>
            <a:fld id="{28DD03C8-C81D-41CB-957B-5DBC83CE167E}" type="slidenum">
              <a:rPr lang="de-DE" altLang="de-DE" smtClean="0"/>
              <a:pPr>
                <a:defRPr/>
              </a:pPr>
              <a:t>30</a:t>
            </a:fld>
            <a:endParaRPr lang="de-DE" altLang="de-DE"/>
          </a:p>
        </p:txBody>
      </p:sp>
    </p:spTree>
    <p:extLst>
      <p:ext uri="{BB962C8B-B14F-4D97-AF65-F5344CB8AC3E}">
        <p14:creationId xmlns:p14="http://schemas.microsoft.com/office/powerpoint/2010/main" val="11115440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Former for erindringsfejl</a:t>
            </a:r>
          </a:p>
        </p:txBody>
      </p:sp>
      <p:sp>
        <p:nvSpPr>
          <p:cNvPr id="5" name="Content Placeholder 4"/>
          <p:cNvSpPr>
            <a:spLocks noGrp="1"/>
          </p:cNvSpPr>
          <p:nvPr>
            <p:ph idx="1"/>
          </p:nvPr>
        </p:nvSpPr>
        <p:spPr/>
        <p:txBody>
          <a:bodyPr/>
          <a:lstStyle/>
          <a:p>
            <a:pPr lvl="0" defTabSz="914400" fontAlgn="base">
              <a:buClr>
                <a:srgbClr val="336699"/>
              </a:buClr>
              <a:defRPr/>
            </a:pPr>
            <a:r>
              <a:rPr lang="en-US" altLang="de-DE" sz="2400" dirty="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Former for erindringsfejl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Glemsomhed</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Former for erindringsfejl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Glemsomhed</a:t>
            </a:r>
            <a:endParaRPr lang="en-US" altLang="de-DE" sz="2400" dirty="0">
              <a:solidFill>
                <a:srgbClr val="004992"/>
              </a:solidFill>
            </a:endParaRPr>
          </a:p>
          <a:p>
            <a:pPr marL="342900" lvl="0" indent="-342900" defTabSz="914400" fontAlgn="base">
              <a:buClr>
                <a:srgbClr val="333333"/>
              </a:buClr>
              <a:buFont typeface="WingDings"/>
              <a:buChar char=""/>
            </a:pPr>
            <a:r>
              <a:rPr lang="en-US" altLang="de-DE" sz="2400" dirty="0" err="1">
                <a:solidFill>
                  <a:srgbClr val="004992"/>
                </a:solidFill>
              </a:rPr>
              <a:t>Forskydning</a:t>
            </a:r>
            <a:r>
              <a:rPr lang="en-US" altLang="de-DE" sz="2400" dirty="0">
                <a:solidFill>
                  <a:srgbClr val="004992"/>
                </a:solidFill>
              </a:rPr>
              <a:t> </a:t>
            </a:r>
            <a:r>
              <a:rPr lang="en-US" altLang="de-DE" sz="2400" dirty="0" err="1">
                <a:solidFill>
                  <a:srgbClr val="004992"/>
                </a:solidFill>
              </a:rPr>
              <a:t>i</a:t>
            </a:r>
            <a:r>
              <a:rPr lang="en-US" altLang="de-DE" sz="2400" dirty="0">
                <a:solidFill>
                  <a:srgbClr val="004992"/>
                </a:solidFill>
              </a:rPr>
              <a:t> </a:t>
            </a:r>
            <a:r>
              <a:rPr lang="en-US" altLang="de-DE" sz="2400" dirty="0" err="1">
                <a:solidFill>
                  <a:srgbClr val="004992"/>
                </a:solidFill>
              </a:rPr>
              <a:t>hukommelsen</a:t>
            </a:r>
            <a:r>
              <a:rPr lang="en-US" altLang="de-DE" sz="2400" dirty="0">
                <a:solidFill>
                  <a:srgbClr val="004992"/>
                </a:solidFill>
              </a:rPr>
              <a:t>:</a:t>
            </a:r>
            <a:br>
              <a:rPr lang="en-US" altLang="de-DE" sz="2400" dirty="0">
                <a:solidFill>
                  <a:srgbClr val="004992"/>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da-DK" altLang="de-DE" sz="2400" dirty="0">
                <a:solidFill>
                  <a:srgbClr val="333333"/>
                </a:solidFill>
              </a:rPr>
              <a:t>normal forskydning i hukommelsen: positive hændelser huskes bedre end negative hændelser</a:t>
            </a:r>
            <a:br>
              <a:rPr lang="en-US" altLang="de-DE" sz="2400" dirty="0">
                <a:solidFill>
                  <a:srgbClr val="333333"/>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sym typeface="Wingdings" panose="05000000000000000000" pitchFamily="2" charset="2"/>
              </a:rPr>
              <a:t> </a:t>
            </a:r>
            <a:r>
              <a:rPr lang="da-DK" altLang="de-DE" sz="2400" dirty="0">
                <a:solidFill>
                  <a:srgbClr val="333333"/>
                </a:solidFill>
              </a:rPr>
              <a:t>depressiv forskydning i hukommelsen: negative hændelser huskes bedre end positive hændelser</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33</a:t>
            </a:fld>
            <a:endParaRPr lang="de-DE" altLang="de-DE"/>
          </a:p>
        </p:txBody>
      </p:sp>
    </p:spTree>
    <p:extLst>
      <p:ext uri="{BB962C8B-B14F-4D97-AF65-F5344CB8AC3E}">
        <p14:creationId xmlns:p14="http://schemas.microsoft.com/office/powerpoint/2010/main" val="5616037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Former for erindringsfejl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Glemsomhed</a:t>
            </a:r>
            <a:endParaRPr lang="en-US" altLang="de-DE" sz="2400" dirty="0">
              <a:solidFill>
                <a:srgbClr val="004992"/>
              </a:solidFill>
            </a:endParaRPr>
          </a:p>
          <a:p>
            <a:pPr marL="342900" lvl="0" indent="-342900" defTabSz="914400" fontAlgn="base">
              <a:buClr>
                <a:srgbClr val="333333"/>
              </a:buClr>
              <a:buFont typeface="WingDings"/>
              <a:buChar char=""/>
            </a:pPr>
            <a:r>
              <a:rPr lang="en-US" altLang="de-DE" sz="2400" dirty="0" err="1">
                <a:solidFill>
                  <a:srgbClr val="004992"/>
                </a:solidFill>
              </a:rPr>
              <a:t>Forskydning</a:t>
            </a:r>
            <a:r>
              <a:rPr lang="en-US" altLang="de-DE" sz="2400" dirty="0">
                <a:solidFill>
                  <a:srgbClr val="004992"/>
                </a:solidFill>
              </a:rPr>
              <a:t> </a:t>
            </a:r>
            <a:r>
              <a:rPr lang="en-US" altLang="de-DE" sz="2400" dirty="0" err="1">
                <a:solidFill>
                  <a:srgbClr val="004992"/>
                </a:solidFill>
              </a:rPr>
              <a:t>i</a:t>
            </a:r>
            <a:r>
              <a:rPr lang="en-US" altLang="de-DE" sz="2400" dirty="0">
                <a:solidFill>
                  <a:srgbClr val="004992"/>
                </a:solidFill>
              </a:rPr>
              <a:t> </a:t>
            </a:r>
            <a:r>
              <a:rPr lang="en-US" altLang="de-DE" sz="2400" dirty="0" err="1">
                <a:solidFill>
                  <a:srgbClr val="004992"/>
                </a:solidFill>
              </a:rPr>
              <a:t>hukommelsen</a:t>
            </a:r>
            <a:r>
              <a:rPr lang="en-US" altLang="de-DE" sz="2400" dirty="0">
                <a:solidFill>
                  <a:srgbClr val="004992"/>
                </a:solidFill>
              </a:rPr>
              <a:t>:</a:t>
            </a:r>
            <a:br>
              <a:rPr lang="en-US" altLang="de-DE" sz="2400" dirty="0">
                <a:solidFill>
                  <a:srgbClr val="004992"/>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da-DK" altLang="de-DE" sz="2400" dirty="0">
                <a:solidFill>
                  <a:srgbClr val="333333"/>
                </a:solidFill>
              </a:rPr>
              <a:t>normal forskydning i hukommelsen: positive hændelser huskes bedre end negative hændelser</a:t>
            </a:r>
            <a:br>
              <a:rPr lang="en-US" altLang="de-DE" sz="2400" dirty="0">
                <a:solidFill>
                  <a:srgbClr val="333333"/>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sym typeface="Wingdings" panose="05000000000000000000" pitchFamily="2" charset="2"/>
              </a:rPr>
              <a:t> </a:t>
            </a:r>
            <a:r>
              <a:rPr lang="da-DK" altLang="de-DE" sz="2400" dirty="0">
                <a:solidFill>
                  <a:srgbClr val="333333"/>
                </a:solidFill>
              </a:rPr>
              <a:t>depressiv forskydning i hukommelsen: negative hændelser huskes bedre end positive hændelser</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004992"/>
                </a:solidFill>
              </a:rPr>
              <a:t>Illusioner</a:t>
            </a:r>
            <a:r>
              <a:rPr lang="en-US" altLang="de-DE" sz="2400" dirty="0">
                <a:solidFill>
                  <a:srgbClr val="004992"/>
                </a:solidFill>
              </a:rPr>
              <a:t>/</a:t>
            </a:r>
            <a:r>
              <a:rPr lang="en-US" altLang="de-DE" sz="2400" dirty="0" err="1">
                <a:solidFill>
                  <a:srgbClr val="004992"/>
                </a:solidFill>
              </a:rPr>
              <a:t>falske</a:t>
            </a:r>
            <a:r>
              <a:rPr lang="en-US" altLang="de-DE" sz="2400" dirty="0">
                <a:solidFill>
                  <a:srgbClr val="004992"/>
                </a:solidFill>
              </a:rPr>
              <a:t> </a:t>
            </a:r>
            <a:r>
              <a:rPr lang="en-US" altLang="de-DE" sz="2400" dirty="0" err="1">
                <a:solidFill>
                  <a:srgbClr val="004992"/>
                </a:solidFill>
              </a:rPr>
              <a:t>erindringer</a:t>
            </a:r>
            <a:r>
              <a:rPr lang="en-US" altLang="de-DE" sz="2400" dirty="0">
                <a:solidFill>
                  <a:srgbClr val="004992"/>
                </a:solidFill>
              </a:rPr>
              <a:t>: </a:t>
            </a:r>
            <a:r>
              <a:rPr lang="da-DK" altLang="de-DE" sz="2400" dirty="0">
                <a:solidFill>
                  <a:srgbClr val="000000"/>
                </a:solidFill>
              </a:rPr>
              <a:t>vi </a:t>
            </a:r>
            <a:r>
              <a:rPr lang="da-DK" altLang="de-DE" sz="2400" dirty="0">
                <a:solidFill>
                  <a:srgbClr val="333333"/>
                </a:solidFill>
              </a:rPr>
              <a:t>husker</a:t>
            </a:r>
            <a:r>
              <a:rPr lang="da-DK" altLang="de-DE" sz="2400" dirty="0">
                <a:solidFill>
                  <a:srgbClr val="000000"/>
                </a:solidFill>
              </a:rPr>
              <a:t> ting, som aldrig har fundet sted</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34</a:t>
            </a:fld>
            <a:endParaRPr lang="de-DE" altLang="de-DE"/>
          </a:p>
        </p:txBody>
      </p:sp>
    </p:spTree>
    <p:extLst>
      <p:ext uri="{BB962C8B-B14F-4D97-AF65-F5344CB8AC3E}">
        <p14:creationId xmlns:p14="http://schemas.microsoft.com/office/powerpoint/2010/main" val="17883327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erindringer</a:t>
            </a:r>
          </a:p>
        </p:txBody>
      </p:sp>
      <p:graphicFrame>
        <p:nvGraphicFramePr>
          <p:cNvPr id="14" name="Table 13"/>
          <p:cNvGraphicFramePr>
            <a:graphicFrameLocks noGrp="1"/>
          </p:cNvGraphicFramePr>
          <p:nvPr>
            <p:extLst>
              <p:ext uri="{D42A27DB-BD31-4B8C-83A1-F6EECF244321}">
                <p14:modId xmlns:p14="http://schemas.microsoft.com/office/powerpoint/2010/main" val="405058500"/>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a-DK" sz="1800" b="0" i="0" u="none" strike="noStrike" cap="none" normalizeH="0" baseline="0" dirty="0">
                          <a:ln>
                            <a:noFill/>
                          </a:ln>
                          <a:solidFill>
                            <a:schemeClr val="tx1"/>
                          </a:solidFill>
                          <a:effectLst/>
                          <a:latin typeface="+mn-lt"/>
                          <a:ea typeface="+mn-ea"/>
                          <a:cs typeface="+mn-cs"/>
                        </a:rPr>
                        <a:t>I modsætning til en udbredt misforståelse udtalte Captain Kirk (William Shatner) aldrig </a:t>
                      </a:r>
                      <a:r>
                        <a:rPr kumimoji="0" lang="da-DK" sz="1800" b="0" i="0" u="none" strike="noStrike" cap="none" normalizeH="0" baseline="0">
                          <a:ln>
                            <a:noFill/>
                          </a:ln>
                          <a:solidFill>
                            <a:schemeClr val="tx1"/>
                          </a:solidFill>
                          <a:effectLst/>
                          <a:latin typeface="+mn-lt"/>
                          <a:ea typeface="+mn-ea"/>
                          <a:cs typeface="+mn-cs"/>
                        </a:rPr>
                        <a:t>ordene “Beam </a:t>
                      </a:r>
                      <a:r>
                        <a:rPr kumimoji="0" lang="da-DK" sz="1800" b="0" i="0" u="none" strike="noStrike" cap="none" normalizeH="0" baseline="0" dirty="0">
                          <a:ln>
                            <a:noFill/>
                          </a:ln>
                          <a:solidFill>
                            <a:schemeClr val="tx1"/>
                          </a:solidFill>
                          <a:effectLst/>
                          <a:latin typeface="+mn-lt"/>
                          <a:ea typeface="+mn-ea"/>
                          <a:cs typeface="+mn-cs"/>
                        </a:rPr>
                        <a:t>me up</a:t>
                      </a:r>
                      <a:r>
                        <a:rPr kumimoji="0" lang="da-DK" sz="1800" b="0" i="0" u="none" strike="noStrike" cap="none" normalizeH="0" baseline="0">
                          <a:ln>
                            <a:noFill/>
                          </a:ln>
                          <a:solidFill>
                            <a:schemeClr val="tx1"/>
                          </a:solidFill>
                          <a:effectLst/>
                          <a:latin typeface="+mn-lt"/>
                          <a:ea typeface="+mn-ea"/>
                          <a:cs typeface="+mn-cs"/>
                        </a:rPr>
                        <a:t>, Scotty” </a:t>
                      </a:r>
                      <a:r>
                        <a:rPr kumimoji="0" lang="da-DK" sz="1800" b="0" i="0" u="none" strike="noStrike" cap="none" normalizeH="0" baseline="0" dirty="0">
                          <a:ln>
                            <a:noFill/>
                          </a:ln>
                          <a:solidFill>
                            <a:schemeClr val="tx1"/>
                          </a:solidFill>
                          <a:effectLst/>
                          <a:latin typeface="+mn-lt"/>
                          <a:ea typeface="+mn-ea"/>
                          <a:cs typeface="+mn-cs"/>
                        </a:rPr>
                        <a:t>i Star Trek.</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pPr>
              <a:defRPr/>
            </a:pPr>
            <a:fld id="{84EA84FB-02EB-461D-B819-74A71F398789}"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erindringer</a:t>
            </a:r>
          </a:p>
        </p:txBody>
      </p:sp>
      <p:graphicFrame>
        <p:nvGraphicFramePr>
          <p:cNvPr id="14" name="Table 13"/>
          <p:cNvGraphicFramePr>
            <a:graphicFrameLocks noGrp="1"/>
          </p:cNvGraphicFramePr>
          <p:nvPr>
            <p:extLst>
              <p:ext uri="{D42A27DB-BD31-4B8C-83A1-F6EECF244321}">
                <p14:modId xmlns:p14="http://schemas.microsoft.com/office/powerpoint/2010/main" val="4071973931"/>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a-DK" sz="1800" b="0" i="0" u="none" strike="noStrike" cap="none" normalizeH="0" baseline="0">
                          <a:ln>
                            <a:noFill/>
                          </a:ln>
                          <a:solidFill>
                            <a:schemeClr val="tx1"/>
                          </a:solidFill>
                          <a:effectLst/>
                          <a:latin typeface="+mn-lt"/>
                          <a:ea typeface="+mn-ea"/>
                          <a:cs typeface="+mn-cs"/>
                        </a:rPr>
                        <a:t>I modsætning til en udbredt misforståelse udtalte Captain Kirk (William Shatner) aldrig ordene “Beam me up, Scotty” i Star Trek.</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a-DK" sz="1800" b="0" i="0" u="none" strike="noStrike" cap="none" normalizeH="0" baseline="0" dirty="0">
                          <a:ln>
                            <a:noFill/>
                          </a:ln>
                          <a:solidFill>
                            <a:schemeClr val="tx1"/>
                          </a:solidFill>
                          <a:effectLst/>
                          <a:latin typeface="+mn-lt"/>
                          <a:ea typeface="+mn-ea"/>
                          <a:cs typeface="+mn-cs"/>
                        </a:rPr>
                        <a:t> En del vidner til bombardementet af Dresden i Tyskland huskede, hvordan lavtflyvende maskiner efter bombningerne jagede flygtende mennesker. Dette betvivles i stigende grad af historikerne (fx ville støv og brande, der spredte sig over området, have umuliggjort sådanne handlinger).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pPr>
              <a:defRPr/>
            </a:pPr>
            <a:fld id="{84EA84FB-02EB-461D-B819-74A71F398789}" type="slidenum">
              <a:rPr lang="de-DE" altLang="de-DE" smtClean="0"/>
              <a:pPr>
                <a:defRPr/>
              </a:pPr>
              <a:t>36</a:t>
            </a:fld>
            <a:endParaRPr lang="de-DE" altLang="de-DE"/>
          </a:p>
        </p:txBody>
      </p:sp>
    </p:spTree>
    <p:extLst>
      <p:ext uri="{BB962C8B-B14F-4D97-AF65-F5344CB8AC3E}">
        <p14:creationId xmlns:p14="http://schemas.microsoft.com/office/powerpoint/2010/main" val="28431297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erindringer</a:t>
            </a:r>
          </a:p>
        </p:txBody>
      </p:sp>
      <p:graphicFrame>
        <p:nvGraphicFramePr>
          <p:cNvPr id="14" name="Table 13"/>
          <p:cNvGraphicFramePr>
            <a:graphicFrameLocks noGrp="1"/>
          </p:cNvGraphicFramePr>
          <p:nvPr>
            <p:extLst>
              <p:ext uri="{D42A27DB-BD31-4B8C-83A1-F6EECF244321}">
                <p14:modId xmlns:p14="http://schemas.microsoft.com/office/powerpoint/2010/main" val="833389992"/>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a-DK" sz="1800" b="0" i="0" u="none" strike="noStrike" cap="none" normalizeH="0" baseline="0">
                          <a:ln>
                            <a:noFill/>
                          </a:ln>
                          <a:solidFill>
                            <a:schemeClr val="tx1"/>
                          </a:solidFill>
                          <a:effectLst/>
                          <a:latin typeface="+mn-lt"/>
                          <a:ea typeface="+mn-ea"/>
                          <a:cs typeface="+mn-cs"/>
                        </a:rPr>
                        <a:t>I modsætning til en udbredt misforståelse udtalte Captain Kirk (William Shatner) aldrig ordene “Beam me up, Scotty” i Star Trek.</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a-DK" sz="1800" b="0" i="0" u="none" strike="noStrike" cap="none" normalizeH="0" baseline="0">
                          <a:ln>
                            <a:noFill/>
                          </a:ln>
                          <a:solidFill>
                            <a:schemeClr val="tx1"/>
                          </a:solidFill>
                          <a:effectLst/>
                          <a:latin typeface="+mn-lt"/>
                          <a:ea typeface="+mn-ea"/>
                          <a:cs typeface="+mn-cs"/>
                        </a:rPr>
                        <a:t> En del vidner til bombardementet af Dresden i Tyskland huskede, hvordan lavtflyvende maskiner efter bombningerne jagede flygtende mennesker. Dette betvivles i stigende grad af historikerne (fx ville støv og brande, der spredte sig over området, have umuliggjort sådanne handlinger).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mn-lt"/>
                          <a:ea typeface="+mn-ea"/>
                          <a:cs typeface="+mn-cs"/>
                        </a:rPr>
                        <a:t>Den </a:t>
                      </a:r>
                      <a:r>
                        <a:rPr kumimoji="0" lang="en-US" sz="1800" b="0" i="0" u="none" strike="noStrike" cap="none" normalizeH="0" baseline="0" dirty="0" err="1">
                          <a:ln>
                            <a:noFill/>
                          </a:ln>
                          <a:solidFill>
                            <a:schemeClr val="tx1"/>
                          </a:solidFill>
                          <a:effectLst/>
                          <a:latin typeface="+mn-lt"/>
                          <a:ea typeface="+mn-ea"/>
                          <a:cs typeface="+mn-cs"/>
                        </a:rPr>
                        <a:t>berømte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psykolog</a:t>
                      </a:r>
                      <a:r>
                        <a:rPr kumimoji="0" lang="en-US" sz="1800" b="0" i="0" u="none" strike="noStrike" cap="none" normalizeH="0" baseline="0" dirty="0">
                          <a:ln>
                            <a:noFill/>
                          </a:ln>
                          <a:solidFill>
                            <a:schemeClr val="tx1"/>
                          </a:solidFill>
                          <a:effectLst/>
                          <a:latin typeface="+mn-lt"/>
                          <a:ea typeface="+mn-ea"/>
                          <a:cs typeface="+mn-cs"/>
                        </a:rPr>
                        <a:t> Jean Piaget </a:t>
                      </a:r>
                      <a:r>
                        <a:rPr kumimoji="0" lang="en-US" sz="1800" b="0" i="0" u="none" strike="noStrike" cap="none" normalizeH="0" baseline="0" dirty="0" err="1">
                          <a:ln>
                            <a:noFill/>
                          </a:ln>
                          <a:solidFill>
                            <a:schemeClr val="tx1"/>
                          </a:solidFill>
                          <a:effectLst/>
                          <a:latin typeface="+mn-lt"/>
                          <a:ea typeface="+mn-ea"/>
                          <a:cs typeface="+mn-cs"/>
                        </a:rPr>
                        <a:t>huskede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hvordan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var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blevet</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kidnappet</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som</a:t>
                      </a:r>
                      <a:r>
                        <a:rPr kumimoji="0" lang="en-US" sz="1800" b="0" i="0" u="none" strike="noStrike" cap="none" normalizeH="0" baseline="0" dirty="0">
                          <a:ln>
                            <a:noFill/>
                          </a:ln>
                          <a:solidFill>
                            <a:schemeClr val="tx1"/>
                          </a:solidFill>
                          <a:effectLst/>
                          <a:latin typeface="+mn-lt"/>
                          <a:ea typeface="+mn-ea"/>
                          <a:cs typeface="+mn-cs"/>
                        </a:rPr>
                        <a:t> 2-årig. </a:t>
                      </a:r>
                      <a:r>
                        <a:rPr kumimoji="0" lang="en-US" sz="1800" b="0" i="0" u="none" strike="noStrike" cap="none" normalizeH="0" baseline="0" dirty="0" err="1">
                          <a:ln>
                            <a:noFill/>
                          </a:ln>
                          <a:solidFill>
                            <a:schemeClr val="tx1"/>
                          </a:solidFill>
                          <a:effectLst/>
                          <a:latin typeface="+mn-lt"/>
                          <a:ea typeface="+mn-ea"/>
                          <a:cs typeface="+mn-cs"/>
                        </a:rPr>
                        <a:t>Det</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viste</a:t>
                      </a:r>
                      <a:r>
                        <a:rPr kumimoji="0" lang="en-US" sz="1800" b="0" i="0" u="none" strike="noStrike" cap="none" normalizeH="0" baseline="0" dirty="0">
                          <a:ln>
                            <a:noFill/>
                          </a:ln>
                          <a:solidFill>
                            <a:schemeClr val="tx1"/>
                          </a:solidFill>
                          <a:effectLst/>
                          <a:latin typeface="+mn-lt"/>
                          <a:ea typeface="+mn-ea"/>
                          <a:cs typeface="+mn-cs"/>
                        </a:rPr>
                        <a:t> sig at </a:t>
                      </a:r>
                      <a:r>
                        <a:rPr kumimoji="0" lang="en-US" sz="1800" b="0" i="0" u="none" strike="noStrike" cap="none" normalizeH="0" baseline="0" dirty="0" err="1">
                          <a:ln>
                            <a:noFill/>
                          </a:ln>
                          <a:solidFill>
                            <a:schemeClr val="tx1"/>
                          </a:solidFill>
                          <a:effectLst/>
                          <a:latin typeface="+mn-lt"/>
                          <a:ea typeface="+mn-ea"/>
                          <a:cs typeface="+mn-cs"/>
                        </a:rPr>
                        <a:t>være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en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skrøne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som</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hans</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barnepige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havde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fundet</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på</a:t>
                      </a:r>
                      <a:r>
                        <a:rPr kumimoji="0" lang="en-US" sz="1800" b="0" i="0" u="none" strike="noStrike" cap="none" normalizeH="0" baseline="0" dirty="0">
                          <a:ln>
                            <a:noFill/>
                          </a:ln>
                          <a:solidFill>
                            <a:schemeClr val="tx1"/>
                          </a:solidFill>
                          <a:effectLst/>
                          <a:latin typeface="+mn-lt"/>
                          <a:ea typeface="+mn-ea"/>
                          <a:cs typeface="+mn-cs"/>
                        </a:rPr>
                        <a:t>, da </a:t>
                      </a:r>
                      <a:r>
                        <a:rPr kumimoji="0" lang="en-US" sz="1800" b="0" i="0" u="none" strike="noStrike" cap="none" normalizeH="0" baseline="0" dirty="0" err="1">
                          <a:ln>
                            <a:noFill/>
                          </a:ln>
                          <a:solidFill>
                            <a:schemeClr val="tx1"/>
                          </a:solidFill>
                          <a:effectLst/>
                          <a:latin typeface="+mn-lt"/>
                          <a:ea typeface="+mn-ea"/>
                          <a:cs typeface="+mn-cs"/>
                        </a:rPr>
                        <a:t>han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var</a:t>
                      </a:r>
                      <a:r>
                        <a:rPr kumimoji="0" lang="en-US" sz="1800" b="0" i="0" u="none" strike="noStrike" cap="none" normalizeH="0" baseline="0" dirty="0">
                          <a:ln>
                            <a:noFill/>
                          </a:ln>
                          <a:solidFill>
                            <a:schemeClr val="tx1"/>
                          </a:solidFill>
                          <a:effectLst/>
                          <a:latin typeface="+mn-lt"/>
                          <a:ea typeface="+mn-ea"/>
                          <a:cs typeface="+mn-cs"/>
                        </a:rPr>
                        <a:t> barn.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pPr>
              <a:defRPr/>
            </a:pPr>
            <a:fld id="{84EA84FB-02EB-461D-B819-74A71F398789}" type="slidenum">
              <a:rPr lang="de-DE" altLang="de-DE" smtClean="0"/>
              <a:pPr>
                <a:defRPr/>
              </a:pPr>
              <a:t>37</a:t>
            </a:fld>
            <a:endParaRPr lang="de-DE" altLang="de-DE"/>
          </a:p>
        </p:txBody>
      </p:sp>
    </p:spTree>
    <p:extLst>
      <p:ext uri="{BB962C8B-B14F-4D97-AF65-F5344CB8AC3E}">
        <p14:creationId xmlns:p14="http://schemas.microsoft.com/office/powerpoint/2010/main" val="17805570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erindringer</a:t>
            </a:r>
          </a:p>
        </p:txBody>
      </p:sp>
      <p:graphicFrame>
        <p:nvGraphicFramePr>
          <p:cNvPr id="14" name="Table 13"/>
          <p:cNvGraphicFramePr>
            <a:graphicFrameLocks noGrp="1"/>
          </p:cNvGraphicFramePr>
          <p:nvPr>
            <p:extLst>
              <p:ext uri="{D42A27DB-BD31-4B8C-83A1-F6EECF244321}">
                <p14:modId xmlns:p14="http://schemas.microsoft.com/office/powerpoint/2010/main" val="3867072121"/>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a-DK" sz="1800" b="0" i="0" u="none" strike="noStrike" cap="none" normalizeH="0" baseline="0">
                          <a:ln>
                            <a:noFill/>
                          </a:ln>
                          <a:solidFill>
                            <a:schemeClr val="tx1"/>
                          </a:solidFill>
                          <a:effectLst/>
                          <a:latin typeface="+mn-lt"/>
                          <a:ea typeface="+mn-ea"/>
                          <a:cs typeface="+mn-cs"/>
                        </a:rPr>
                        <a:t>I modsætning til en udbredt misforståelse udtalte Captain Kirk (William Shatner) aldrig ordene “Beam me up, Scotty” i Star Trek.</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a-DK" sz="1800" b="0" i="0" u="none" strike="noStrike" cap="none" normalizeH="0" baseline="0">
                          <a:ln>
                            <a:noFill/>
                          </a:ln>
                          <a:solidFill>
                            <a:schemeClr val="tx1"/>
                          </a:solidFill>
                          <a:effectLst/>
                          <a:latin typeface="+mn-lt"/>
                          <a:ea typeface="+mn-ea"/>
                          <a:cs typeface="+mn-cs"/>
                        </a:rPr>
                        <a:t> En del vidner til bombardementet af Dresden i Tyskland huskede, hvordan lavtflyvende maskiner efter bombningerne jagede flygtende mennesker. Dette betvivles i stigende grad af historikerne (fx ville støv og brande, der spredte sig over området, have umuliggjort sådanne handlinger).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mn-lt"/>
                          <a:ea typeface="+mn-ea"/>
                          <a:cs typeface="+mn-cs"/>
                        </a:rPr>
                        <a:t>Den berømte psykolog Jean Piaget huskede, hvordan han var blevet kidnappet som 2-årig. Det viste sig at være en skrøne, som hans barnepige havde fundet på, da han var barn.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a-DK" sz="1800" b="0" i="0" u="none" strike="noStrike" cap="none" normalizeH="0" baseline="0" dirty="0">
                          <a:ln>
                            <a:noFill/>
                          </a:ln>
                          <a:solidFill>
                            <a:schemeClr val="tx1"/>
                          </a:solidFill>
                          <a:effectLst/>
                          <a:latin typeface="+mn-lt"/>
                          <a:ea typeface="+mn-ea"/>
                          <a:cs typeface="+mn-cs"/>
                        </a:rPr>
                        <a:t>Deltagerne i et eksperiment fik forevist reklamer for Disney World, hvori Snurre Snup optrådte. På trods af, at Snurre Snup figuren stammer fra Warner Brothers og ikke Disney, kunne 30 % af deltagerne huske at have mødt kaninen under et besøg i Disney World i deres barndom.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pPr>
              <a:defRPr/>
            </a:pPr>
            <a:fld id="{84EA84FB-02EB-461D-B819-74A71F398789}" type="slidenum">
              <a:rPr lang="de-DE" altLang="de-DE" smtClean="0"/>
              <a:pPr>
                <a:defRPr/>
              </a:pPr>
              <a:t>38</a:t>
            </a:fld>
            <a:endParaRPr lang="de-DE" altLang="de-DE"/>
          </a:p>
        </p:txBody>
      </p:sp>
    </p:spTree>
    <p:extLst>
      <p:ext uri="{BB962C8B-B14F-4D97-AF65-F5344CB8AC3E}">
        <p14:creationId xmlns:p14="http://schemas.microsoft.com/office/powerpoint/2010/main" val="10882197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gør vi det?</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a-DK" altLang="de-DE" sz="2400">
                <a:solidFill>
                  <a:srgbClr val="000000"/>
                </a:solidFill>
              </a:rPr>
              <a:t>Studier har vist, at mange, der lider af en psykose (men ikke alle!), har større tillid til falske erindringer end de, der ikke lider af en psykose</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gør vi det?</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a-DK" altLang="de-DE" sz="2400">
                <a:solidFill>
                  <a:srgbClr val="000000"/>
                </a:solidFill>
              </a:rPr>
              <a:t>Studier har vist, at mange, der lider af en psykose (men ikke alle!), har større tillid til falske erindringer end de, der ikke lider af en psykose</a:t>
            </a:r>
            <a:r>
              <a:rPr lang="en-US" altLang="de-DE" sz="2400" dirty="0">
                <a:solidFill>
                  <a:srgbClr val="333333"/>
                </a:solidFill>
              </a:rPr>
              <a:t>.</a:t>
            </a:r>
          </a:p>
          <a:p>
            <a:pPr marL="342900" lvl="0" indent="-342900" defTabSz="914400" fontAlgn="base">
              <a:buClr>
                <a:srgbClr val="000000"/>
              </a:buClr>
              <a:buFont typeface="WingDings"/>
              <a:buChar char=""/>
            </a:pPr>
            <a:r>
              <a:rPr lang="da-DK" altLang="de-DE" sz="2400" dirty="0">
                <a:solidFill>
                  <a:srgbClr val="000000"/>
                </a:solidFill>
              </a:rPr>
              <a:t>Samtidig nedsættes tilliden til sande erindringer (dvs. ting som faktisk er sket) under en </a:t>
            </a:r>
            <a:r>
              <a:rPr lang="da-DK" altLang="de-DE" sz="2400">
                <a:solidFill>
                  <a:srgbClr val="000000"/>
                </a:solidFill>
              </a:rPr>
              <a:t>psykose</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40</a:t>
            </a:fld>
            <a:endParaRPr lang="de-DE" altLang="de-DE"/>
          </a:p>
        </p:txBody>
      </p:sp>
    </p:spTree>
    <p:extLst>
      <p:ext uri="{BB962C8B-B14F-4D97-AF65-F5344CB8AC3E}">
        <p14:creationId xmlns:p14="http://schemas.microsoft.com/office/powerpoint/2010/main" val="28978790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gør vi det?</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a-DK" altLang="de-DE" sz="2400">
                <a:solidFill>
                  <a:srgbClr val="000000"/>
                </a:solidFill>
              </a:rPr>
              <a:t>Studier har vist, at mange, der lider af en psykose (men ikke alle!), har større tillid til falske erindringer end de, der ikke lider af en psykose</a:t>
            </a:r>
            <a:r>
              <a:rPr lang="en-US" altLang="de-DE" sz="2400" dirty="0">
                <a:solidFill>
                  <a:srgbClr val="333333"/>
                </a:solidFill>
              </a:rPr>
              <a:t>.</a:t>
            </a:r>
          </a:p>
          <a:p>
            <a:pPr marL="342900" lvl="0" indent="-342900" defTabSz="914400" fontAlgn="base">
              <a:buClr>
                <a:srgbClr val="000000"/>
              </a:buClr>
              <a:buFont typeface="WingDings"/>
              <a:buChar char=""/>
            </a:pPr>
            <a:r>
              <a:rPr lang="da-DK" altLang="de-DE" sz="2400" dirty="0">
                <a:solidFill>
                  <a:srgbClr val="000000"/>
                </a:solidFill>
              </a:rPr>
              <a:t>Samtidig nedsættes tilliden til sande erindringer (dvs. ting som faktisk er sket) under en psykose</a:t>
            </a:r>
            <a:r>
              <a:rPr lang="en-US" altLang="de-DE" sz="2400" dirty="0">
                <a:solidFill>
                  <a:srgbClr val="333333"/>
                </a:solidFill>
              </a:rPr>
              <a:t>.</a:t>
            </a:r>
          </a:p>
          <a:p>
            <a:pPr marL="342900" lvl="0" indent="-342900" defTabSz="914400" fontAlgn="base">
              <a:buClr>
                <a:srgbClr val="000000"/>
              </a:buClr>
              <a:buFont typeface="WingDings"/>
              <a:buChar char=""/>
            </a:pPr>
            <a:r>
              <a:rPr lang="da-DK" altLang="de-DE" sz="2400" dirty="0">
                <a:solidFill>
                  <a:srgbClr val="000000"/>
                </a:solidFill>
              </a:rPr>
              <a:t>Dette kan føre til problemer med at skelne mellem sande og falske erindringer og vil kunne blokere for en sund og realistisk opfattelse af omgivelserne</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41</a:t>
            </a:fld>
            <a:endParaRPr lang="de-DE" altLang="de-DE"/>
          </a:p>
        </p:txBody>
      </p:sp>
    </p:spTree>
    <p:extLst>
      <p:ext uri="{BB962C8B-B14F-4D97-AF65-F5344CB8AC3E}">
        <p14:creationId xmlns:p14="http://schemas.microsoft.com/office/powerpoint/2010/main" val="10791237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Hvordan erindringsfejl kan resultere i misforståelser under en psykose - eksempler</a:t>
            </a:r>
          </a:p>
        </p:txBody>
      </p:sp>
      <p:sp>
        <p:nvSpPr>
          <p:cNvPr id="88085" name="Rechteck 1"/>
          <p:cNvSpPr>
            <a:spLocks noChangeArrowheads="1"/>
          </p:cNvSpPr>
          <p:nvPr/>
        </p:nvSpPr>
        <p:spPr bwMode="auto">
          <a:xfrm>
            <a:off x="408955" y="5867425"/>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000" dirty="0" err="1">
                <a:solidFill>
                  <a:srgbClr val="004992"/>
                </a:solidFill>
                <a:latin typeface="+mn-lt"/>
              </a:rPr>
              <a:t>Vil</a:t>
            </a:r>
            <a:r>
              <a:rPr lang="en-US" altLang="de-DE" sz="2000" dirty="0">
                <a:solidFill>
                  <a:srgbClr val="004992"/>
                </a:solidFill>
                <a:latin typeface="+mn-lt"/>
              </a:rPr>
              <a:t> </a:t>
            </a:r>
            <a:r>
              <a:rPr lang="en-US" altLang="de-DE" sz="2000" dirty="0" err="1">
                <a:solidFill>
                  <a:srgbClr val="004992"/>
                </a:solidFill>
                <a:latin typeface="+mn-lt"/>
              </a:rPr>
              <a:t>nogen</a:t>
            </a:r>
            <a:r>
              <a:rPr lang="en-US" altLang="de-DE" sz="2000" dirty="0">
                <a:solidFill>
                  <a:srgbClr val="004992"/>
                </a:solidFill>
                <a:latin typeface="+mn-lt"/>
              </a:rPr>
              <a:t> dele </a:t>
            </a:r>
            <a:r>
              <a:rPr lang="en-US" altLang="de-DE" sz="2000" dirty="0" err="1">
                <a:solidFill>
                  <a:srgbClr val="004992"/>
                </a:solidFill>
                <a:latin typeface="+mn-lt"/>
              </a:rPr>
              <a:t>en</a:t>
            </a:r>
            <a:r>
              <a:rPr lang="en-US" altLang="de-DE" sz="2000" dirty="0">
                <a:solidFill>
                  <a:srgbClr val="004992"/>
                </a:solidFill>
                <a:latin typeface="+mn-lt"/>
              </a:rPr>
              <a:t> </a:t>
            </a:r>
            <a:r>
              <a:rPr lang="en-US" altLang="de-DE" sz="2000" dirty="0" err="1">
                <a:solidFill>
                  <a:srgbClr val="004992"/>
                </a:solidFill>
                <a:latin typeface="+mn-lt"/>
              </a:rPr>
              <a:t>kort</a:t>
            </a:r>
            <a:r>
              <a:rPr lang="en-US" altLang="de-DE" sz="2000" dirty="0">
                <a:solidFill>
                  <a:srgbClr val="004992"/>
                </a:solidFill>
                <a:latin typeface="+mn-lt"/>
              </a:rPr>
              <a:t>, </a:t>
            </a:r>
            <a:r>
              <a:rPr lang="en-US" altLang="de-DE" sz="2000" dirty="0" err="1">
                <a:solidFill>
                  <a:srgbClr val="004992"/>
                </a:solidFill>
                <a:latin typeface="+mn-lt"/>
              </a:rPr>
              <a:t>personlig</a:t>
            </a:r>
            <a:r>
              <a:rPr lang="en-US" altLang="de-DE" sz="2000" dirty="0">
                <a:solidFill>
                  <a:srgbClr val="004992"/>
                </a:solidFill>
                <a:latin typeface="+mn-lt"/>
              </a:rPr>
              <a:t> </a:t>
            </a:r>
            <a:r>
              <a:rPr lang="en-US" altLang="de-DE" sz="2000" dirty="0" err="1">
                <a:solidFill>
                  <a:srgbClr val="004992"/>
                </a:solidFill>
                <a:latin typeface="+mn-lt"/>
              </a:rPr>
              <a:t>erfaring</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828533303"/>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Hændelse</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Falsk erindring</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Faktisk situation</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Skænderi med mor.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Husker, at moderen sagde: “Du er ikke længere min datter.”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Faktisk sagde moderen: “Sådan kender jeg dig slet ikke” – men med tiden kunne den præcise ordlyd ikke længere genkaldes.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mn-lt"/>
                          <a:ea typeface="+mn-ea"/>
                          <a:cs typeface="+mn-cs"/>
                        </a:rPr>
                        <a:t>Gruppeterapi.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Der er ingen, der tager sig af mine problemer.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333333"/>
                          </a:solidFill>
                          <a:effectLst/>
                          <a:latin typeface="+mn-lt"/>
                          <a:ea typeface="+mn-ea"/>
                          <a:cs typeface="+mn-cs"/>
                        </a:rPr>
                        <a:t>Andre deltagere forsøgte faktisk at trøste i den aktuelle situation, men det blev senere glemt.</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pPr>
              <a:defRPr/>
            </a:pPr>
            <a:fld id="{84EA84FB-02EB-461D-B819-74A71F398789}"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9216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a-DK" altLang="de-DE" sz="2400" dirty="0">
                <a:solidFill>
                  <a:srgbClr val="333333"/>
                </a:solidFill>
              </a:rPr>
              <a:t>Du vil nu igen blive præsenteret for forskellige komplekse </a:t>
            </a:r>
            <a:r>
              <a:rPr lang="da-DK" altLang="de-DE" sz="2400">
                <a:solidFill>
                  <a:srgbClr val="333333"/>
                </a:solidFill>
              </a:rPr>
              <a:t>billeder</a:t>
            </a:r>
            <a:r>
              <a:rPr lang="de-DE" altLang="de-DE" sz="2400">
                <a:solidFill>
                  <a:srgbClr val="333333"/>
                </a:solidFill>
              </a:rPr>
              <a:t>.</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9216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a-DK" altLang="de-DE" sz="2400" dirty="0">
                <a:solidFill>
                  <a:srgbClr val="333333"/>
                </a:solidFill>
              </a:rPr>
              <a:t>Du vil nu igen blive præsenteret for forskellige komplekse billeder</a:t>
            </a:r>
            <a:r>
              <a:rPr lang="de-DE" altLang="de-DE" sz="2400" dirty="0">
                <a:solidFill>
                  <a:srgbClr val="333333"/>
                </a:solidFill>
              </a:rPr>
              <a:t>.</a:t>
            </a:r>
          </a:p>
          <a:p>
            <a:pPr marL="342900" indent="-342900" eaLnBrk="1" hangingPunct="1">
              <a:buClr>
                <a:srgbClr val="333333"/>
              </a:buClr>
              <a:buFont typeface="WingDings"/>
              <a:buChar char=""/>
            </a:pPr>
            <a:r>
              <a:rPr lang="da-DK" altLang="de-DE" sz="2400" dirty="0">
                <a:solidFill>
                  <a:srgbClr val="333333"/>
                </a:solidFill>
              </a:rPr>
              <a:t>Prøv at spotte, hvad der er udeladt (manglende detaljer fremhæves efterfølgende med blå skrift</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44</a:t>
            </a:fld>
            <a:endParaRPr lang="de-DE" altLang="de-DE"/>
          </a:p>
        </p:txBody>
      </p:sp>
    </p:spTree>
    <p:extLst>
      <p:ext uri="{BB962C8B-B14F-4D97-AF65-F5344CB8AC3E}">
        <p14:creationId xmlns:p14="http://schemas.microsoft.com/office/powerpoint/2010/main" val="20673711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Kiosk</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Hvor sikker er du?</a:t>
            </a:r>
            <a:endParaRPr lang="de-DE" altLang="de-DE">
              <a:solidFill>
                <a:srgbClr val="004992"/>
              </a:solidFill>
              <a:latin typeface="+mn-lt"/>
              <a:ea typeface="+mn-ea"/>
              <a:cs typeface="+mn-cs"/>
            </a:endParaRPr>
          </a:p>
        </p:txBody>
      </p:sp>
      <p:sp>
        <p:nvSpPr>
          <p:cNvPr id="9625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kioskskilt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pølse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affaldskurv</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bænk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prisskilte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flasker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sælger</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Kiosk</a:t>
            </a:r>
          </a:p>
        </p:txBody>
      </p:sp>
      <p:sp>
        <p:nvSpPr>
          <p:cNvPr id="9830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kioskskilt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pølse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affaldskurv</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bænk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prisskilte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flasker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sælger</a:t>
            </a:r>
          </a:p>
        </p:txBody>
      </p:sp>
      <p:pic>
        <p:nvPicPr>
          <p:cNvPr id="9"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Have</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vises ikke på billedet? Hvor sikker er du?</a:t>
            </a:r>
            <a:endParaRPr lang="de-DE" altLang="de-DE">
              <a:solidFill>
                <a:srgbClr val="004992"/>
              </a:solidFill>
              <a:latin typeface="+mn-lt"/>
              <a:ea typeface="+mn-ea"/>
              <a:cs typeface="+mn-cs"/>
            </a:endParaRPr>
          </a:p>
        </p:txBody>
      </p:sp>
      <p:sp>
        <p:nvSpPr>
          <p:cNvPr id="10240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vandkande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solsikker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blomsterbed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træ</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skovl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rive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vandslange</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Have</a:t>
            </a:r>
          </a:p>
        </p:txBody>
      </p:sp>
      <p:sp>
        <p:nvSpPr>
          <p:cNvPr id="10445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vandkande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solsikker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blomsterbed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træ</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skovl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rive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vandslange</a:t>
            </a:r>
          </a:p>
        </p:txBody>
      </p:sp>
      <p:pic>
        <p:nvPicPr>
          <p:cNvPr id="9"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rPr>
              <a:t>[</a:t>
            </a:r>
            <a:r>
              <a:rPr lang="en-US" altLang="ko-KR" sz="1800" i="1" spc="-5" dirty="0" err="1">
                <a:solidFill>
                  <a:srgbClr val="333333"/>
                </a:solidFill>
                <a:latin typeface="+mn-lt"/>
              </a:rPr>
              <a:t>til</a:t>
            </a:r>
            <a:r>
              <a:rPr lang="en-US" altLang="ko-KR" sz="1800" i="1" spc="-5" dirty="0">
                <a:solidFill>
                  <a:srgbClr val="333333"/>
                </a:solidFill>
                <a:latin typeface="+mn-lt"/>
              </a:rPr>
              <a:t> </a:t>
            </a:r>
            <a:r>
              <a:rPr lang="en-US" altLang="ko-KR" sz="1800" i="1" spc="-5" dirty="0" err="1">
                <a:solidFill>
                  <a:srgbClr val="333333"/>
                </a:solidFill>
                <a:latin typeface="+mn-lt"/>
              </a:rPr>
              <a:t>undervisere</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da-DK" altLang="ko-KR" sz="1800" dirty="0">
                <a:solidFill>
                  <a:srgbClr val="333333"/>
                </a:solidFill>
                <a:latin typeface="+mn-lt"/>
              </a:rPr>
              <a:t>Nogle videoklips indeholder sprogbrug, som måske ikke er passende for hvert publikum eller kultur. Vurder venligst videoerne, inden du viser dem</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Træningsmodul 5 – Hukommelse</a:t>
            </a:r>
          </a:p>
        </p:txBody>
      </p:sp>
      <p:sp>
        <p:nvSpPr>
          <p:cNvPr id="4" name="Slide Number Placeholder 3"/>
          <p:cNvSpPr>
            <a:spLocks noGrp="1"/>
          </p:cNvSpPr>
          <p:nvPr>
            <p:ph type="sldNum" sz="quarter" idx="12"/>
          </p:nvPr>
        </p:nvSpPr>
        <p:spPr/>
        <p:txBody>
          <a:bodyPr/>
          <a:lstStyle/>
          <a:p>
            <a:pPr>
              <a:defRPr/>
            </a:pPr>
            <a:fld id="{28DD03C8-C81D-41CB-957B-5DBC83CE167E}" type="slidenum">
              <a:rPr lang="de-DE" altLang="de-DE" smtClean="0"/>
              <a:pPr>
                <a:defRPr/>
              </a:pPr>
              <a:t>51</a:t>
            </a:fld>
            <a:endParaRPr lang="de-DE" altLang="de-DE"/>
          </a:p>
        </p:txBody>
      </p:sp>
    </p:spTree>
    <p:extLst>
      <p:ext uri="{BB962C8B-B14F-4D97-AF65-F5344CB8AC3E}">
        <p14:creationId xmlns:p14="http://schemas.microsoft.com/office/powerpoint/2010/main" val="40949033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F2CD130B-8453-481A-95E1-82D050251AF0}"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a:t>
            </a:r>
          </a:p>
        </p:txBody>
      </p:sp>
      <p:sp>
        <p:nvSpPr>
          <p:cNvPr id="57347" name="Rectangle 3"/>
          <p:cNvSpPr>
            <a:spLocks noGrp="1" noChangeArrowheads="1"/>
          </p:cNvSpPr>
          <p:nvPr>
            <p:ph idx="1"/>
          </p:nvPr>
        </p:nvSpPr>
        <p:spPr/>
        <p:txBody>
          <a:bodyPr>
            <a:noAutofit/>
          </a:bodyPr>
          <a:lstStyle/>
          <a:p>
            <a:pPr marL="0" indent="0" eaLnBrk="1" hangingPunct="1">
              <a:buFont typeface="Wingdings" panose="05000000000000000000" pitchFamily="2" charset="2"/>
              <a:buNone/>
              <a:defRPr/>
            </a:pPr>
            <a:r>
              <a:rPr lang="da-DK" altLang="de-DE" sz="2400" dirty="0">
                <a:solidFill>
                  <a:srgbClr val="333333"/>
                </a:solidFill>
              </a:rPr>
              <a:t>Hvad vises ikke på billedet? Hvor sikker er du</a:t>
            </a:r>
            <a:r>
              <a:rPr lang="de-DE" altLang="de-DE" sz="2400" dirty="0">
                <a:solidFill>
                  <a:srgbClr val="333333"/>
                </a:solidFill>
              </a:rPr>
              <a:t>?</a:t>
            </a:r>
          </a:p>
          <a:p>
            <a:pPr marL="0" indent="0" eaLnBrk="1" hangingPunct="1">
              <a:buFont typeface="Wingdings" panose="05000000000000000000" pitchFamily="2" charset="2"/>
              <a:buNone/>
              <a:defRPr/>
            </a:pPr>
            <a:r>
              <a:rPr lang="de-DE" altLang="de-DE" sz="2400" dirty="0">
                <a:solidFill>
                  <a:srgbClr val="333333"/>
                </a:solidFill>
              </a:rPr>
              <a:t>...</a:t>
            </a:r>
          </a:p>
          <a:p>
            <a:pPr marL="0" indent="0" eaLnBrk="1" hangingPunct="1">
              <a:buFont typeface="Wingdings" panose="05000000000000000000" pitchFamily="2" charset="2"/>
              <a:buNone/>
              <a:defRPr/>
            </a:pPr>
            <a:r>
              <a:rPr lang="de-DE" altLang="de-DE" sz="2400" dirty="0">
                <a:solidFill>
                  <a:srgbClr val="333333"/>
                </a:solidFill>
              </a:rPr>
              <a:t>...</a:t>
            </a:r>
          </a:p>
          <a:p>
            <a:pPr marL="0" indent="0" eaLnBrk="1" hangingPunct="1">
              <a:buFont typeface="Wingdings" panose="05000000000000000000" pitchFamily="2" charset="2"/>
              <a:buNone/>
              <a:defRPr/>
            </a:pPr>
            <a:r>
              <a:rPr lang="de-DE" altLang="de-DE" sz="2400" dirty="0">
                <a:solidFill>
                  <a:srgbClr val="333333"/>
                </a:solidFill>
              </a:rPr>
              <a:t>...</a:t>
            </a:r>
          </a:p>
          <a:p>
            <a:pPr marL="0" indent="0" eaLnBrk="1" hangingPunct="1">
              <a:buFont typeface="Wingdings" panose="05000000000000000000" pitchFamily="2" charset="2"/>
              <a:buNone/>
              <a:defRP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Klasseværelse</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på billedet? Hvor sikker er du?</a:t>
            </a:r>
            <a:endParaRPr lang="de-DE" altLang="de-DE" dirty="0">
              <a:solidFill>
                <a:srgbClr val="004992"/>
              </a:solidFill>
              <a:latin typeface="+mn-lt"/>
              <a:ea typeface="+mn-ea"/>
              <a:cs typeface="+mn-cs"/>
            </a:endParaRPr>
          </a:p>
        </p:txBody>
      </p:sp>
      <p:sp>
        <p:nvSpPr>
          <p:cNvPr id="11161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rygsæk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kort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bøger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bænke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lærerens stol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tavle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lærerens taske</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Klasseværelse</a:t>
            </a:r>
          </a:p>
        </p:txBody>
      </p:sp>
      <p:sp>
        <p:nvSpPr>
          <p:cNvPr id="1136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rygsæk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kort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bøger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bænke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lærerens stol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tavle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lærerens taske</a:t>
            </a:r>
          </a:p>
        </p:txBody>
      </p:sp>
      <p:pic>
        <p:nvPicPr>
          <p:cNvPr id="10"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Fisker</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Hvad vises ikke på billedet? Hvor sikker er du?</a:t>
            </a:r>
          </a:p>
        </p:txBody>
      </p:sp>
      <p:sp>
        <p:nvSpPr>
          <p:cNvPr id="11776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pibe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knap på hatten</a:t>
            </a:r>
          </a:p>
          <a:p>
            <a:pPr marL="342900" indent="-342900" eaLnBrk="1" hangingPunct="1">
              <a:lnSpc>
                <a:spcPct val="100000"/>
              </a:lnSpc>
              <a:spcBef>
                <a:spcPts val="1200"/>
              </a:spcBef>
              <a:buClr>
                <a:srgbClr val="333333"/>
              </a:buClr>
              <a:buFont typeface="WingDings"/>
              <a:buChar char=""/>
            </a:pPr>
            <a:r>
              <a:rPr lang="en-CA" altLang="de-DE" sz="2400" dirty="0" err="1">
                <a:solidFill>
                  <a:srgbClr val="333333"/>
                </a:solidFill>
              </a:rPr>
              <a:t>skilt</a:t>
            </a:r>
            <a:r>
              <a:rPr lang="en-CA" altLang="de-DE" sz="2400" dirty="0">
                <a:solidFill>
                  <a:srgbClr val="333333"/>
                </a:solidFill>
              </a:rPr>
              <a:t> </a:t>
            </a:r>
            <a:r>
              <a:rPr lang="en-CA" altLang="de-DE" sz="2400" dirty="0" err="1">
                <a:solidFill>
                  <a:srgbClr val="333333"/>
                </a:solidFill>
              </a:rPr>
              <a:t>på</a:t>
            </a:r>
            <a:r>
              <a:rPr lang="en-CA" altLang="de-DE" sz="2400" dirty="0">
                <a:solidFill>
                  <a:srgbClr val="333333"/>
                </a:solidFill>
              </a:rPr>
              <a:t> </a:t>
            </a:r>
            <a:r>
              <a:rPr lang="en-CA" altLang="de-DE" sz="2400" err="1">
                <a:solidFill>
                  <a:srgbClr val="333333"/>
                </a:solidFill>
              </a:rPr>
              <a:t>båden</a:t>
            </a:r>
            <a:r>
              <a:rPr lang="en-CA" altLang="de-DE" sz="2400">
                <a:solidFill>
                  <a:srgbClr val="333333"/>
                </a:solidFill>
              </a:rPr>
              <a:t> (“Sport”)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fiskestang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rød sweater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Fisker</a:t>
            </a:r>
          </a:p>
        </p:txBody>
      </p:sp>
      <p:sp>
        <p:nvSpPr>
          <p:cNvPr id="11981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pibe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spand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knap på hatten</a:t>
            </a:r>
          </a:p>
          <a:p>
            <a:pPr marL="342900" indent="-342900" eaLnBrk="1" hangingPunct="1">
              <a:lnSpc>
                <a:spcPct val="100000"/>
              </a:lnSpc>
              <a:spcBef>
                <a:spcPts val="1200"/>
              </a:spcBef>
              <a:buClr>
                <a:srgbClr val="333333"/>
              </a:buClr>
              <a:buFont typeface="WingDings"/>
              <a:buChar char=""/>
            </a:pPr>
            <a:r>
              <a:rPr lang="en-CA" altLang="de-DE" sz="2400" dirty="0" err="1">
                <a:solidFill>
                  <a:srgbClr val="333333"/>
                </a:solidFill>
              </a:rPr>
              <a:t>skilt</a:t>
            </a:r>
            <a:r>
              <a:rPr lang="en-CA" altLang="de-DE" sz="2400" dirty="0">
                <a:solidFill>
                  <a:srgbClr val="333333"/>
                </a:solidFill>
              </a:rPr>
              <a:t> </a:t>
            </a:r>
            <a:r>
              <a:rPr lang="en-CA" altLang="de-DE" sz="2400" dirty="0" err="1">
                <a:solidFill>
                  <a:srgbClr val="333333"/>
                </a:solidFill>
              </a:rPr>
              <a:t>på</a:t>
            </a:r>
            <a:r>
              <a:rPr lang="en-CA" altLang="de-DE" sz="2400" dirty="0">
                <a:solidFill>
                  <a:srgbClr val="333333"/>
                </a:solidFill>
              </a:rPr>
              <a:t> </a:t>
            </a:r>
            <a:r>
              <a:rPr lang="en-CA" altLang="de-DE" sz="2400" dirty="0" err="1">
                <a:solidFill>
                  <a:srgbClr val="333333"/>
                </a:solidFill>
              </a:rPr>
              <a:t>båden</a:t>
            </a:r>
            <a:r>
              <a:rPr lang="en-CA" altLang="de-DE" sz="2400" dirty="0">
                <a:solidFill>
                  <a:srgbClr val="333333"/>
                </a:solidFill>
              </a:rPr>
              <a:t> (“Sport”)</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fiskestang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rød sweater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a:t>
            </a:r>
          </a:p>
        </p:txBody>
      </p:sp>
      <p:pic>
        <p:nvPicPr>
          <p:cNvPr id="9"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a:t>
            </a:r>
          </a:p>
        </p:txBody>
      </p:sp>
      <p:sp>
        <p:nvSpPr>
          <p:cNvPr id="64515" name="Rectangle 3"/>
          <p:cNvSpPr>
            <a:spLocks noGrp="1" noChangeArrowheads="1"/>
          </p:cNvSpPr>
          <p:nvPr>
            <p:ph idx="1"/>
          </p:nvPr>
        </p:nvSpPr>
        <p:spPr/>
        <p:txBody>
          <a:bodyPr>
            <a:noAutofit/>
          </a:bodyPr>
          <a:lstStyle/>
          <a:p>
            <a:pPr>
              <a:defRPr/>
            </a:pPr>
            <a:r>
              <a:rPr lang="da-DK" altLang="de-DE" sz="2400" dirty="0">
                <a:solidFill>
                  <a:srgbClr val="333333"/>
                </a:solidFill>
              </a:rPr>
              <a:t>Hvad ser man typisk ved et fodgængerfelt</a:t>
            </a: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Fodgængerfelt</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på billedet? Hvor sikker er du?</a:t>
            </a:r>
            <a:endParaRPr lang="de-DE" altLang="de-DE">
              <a:solidFill>
                <a:srgbClr val="004992"/>
              </a:solidFill>
              <a:latin typeface="+mn-lt"/>
              <a:ea typeface="+mn-ea"/>
              <a:cs typeface="+mn-cs"/>
            </a:endParaRPr>
          </a:p>
        </p:txBody>
      </p:sp>
      <p:sp>
        <p:nvSpPr>
          <p:cNvPr id="12595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biler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politibetjent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barn på cykel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ældre kvinde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grønt lyssignal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zebrastriber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stopskilt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byens skyline</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Fodgængerfelt</a:t>
            </a:r>
          </a:p>
        </p:txBody>
      </p:sp>
      <p:sp>
        <p:nvSpPr>
          <p:cNvPr id="1280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biler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politibetjent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barn på cykel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ældre kvinde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grønt lyssignal</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zebrastriber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stopskilt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byens skyline</a:t>
            </a:r>
          </a:p>
        </p:txBody>
      </p:sp>
      <p:pic>
        <p:nvPicPr>
          <p:cNvPr id="9"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a:t>
            </a:r>
          </a:p>
        </p:txBody>
      </p:sp>
      <p:sp>
        <p:nvSpPr>
          <p:cNvPr id="132099" name="Rectangle 3"/>
          <p:cNvSpPr>
            <a:spLocks noGrp="1" noChangeArrowheads="1"/>
          </p:cNvSpPr>
          <p:nvPr>
            <p:ph idx="1"/>
          </p:nvPr>
        </p:nvSpPr>
        <p:spPr>
          <a:noFill/>
        </p:spPr>
        <p:txBody>
          <a:bodyPr>
            <a:noAutofit/>
          </a:bodyPr>
          <a:lstStyle/>
          <a:p>
            <a:pPr>
              <a:defRPr/>
            </a:pPr>
            <a:r>
              <a:rPr lang="da-DK" altLang="de-DE" sz="2400" dirty="0">
                <a:solidFill>
                  <a:srgbClr val="333333"/>
                </a:solidFill>
              </a:rPr>
              <a:t>Hvad ser man typisk på en legeplads</a:t>
            </a: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Legeplads</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på billedet? Hvor sikker er du?</a:t>
            </a:r>
            <a:endParaRPr lang="de-DE" altLang="de-DE">
              <a:solidFill>
                <a:srgbClr val="004992"/>
              </a:solidFill>
              <a:latin typeface="+mn-lt"/>
              <a:ea typeface="+mn-ea"/>
              <a:cs typeface="+mn-cs"/>
            </a:endParaRPr>
          </a:p>
        </p:txBody>
      </p:sp>
      <p:sp>
        <p:nvSpPr>
          <p:cNvPr id="13414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rutsjebane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karrusel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drage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skateboard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bold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træer</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gynge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legetøj</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sandkasse</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Legeplads</a:t>
            </a:r>
          </a:p>
        </p:txBody>
      </p:sp>
      <p:sp>
        <p:nvSpPr>
          <p:cNvPr id="13619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rutsjebane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karrusel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drage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skateboard</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bold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træer</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gynge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legetøj</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sandkasse</a:t>
            </a:r>
          </a:p>
        </p:txBody>
      </p:sp>
      <p:pic>
        <p:nvPicPr>
          <p:cNvPr id="9"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Bryllup</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Hvad vises ikke på billedet? Hvor sikker er du?</a:t>
            </a:r>
          </a:p>
        </p:txBody>
      </p:sp>
      <p:sp>
        <p:nvSpPr>
          <p:cNvPr id="1402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kirkevinduer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forlover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brudeslør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pige med blomster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bænke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dør</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Bryllup</a:t>
            </a:r>
          </a:p>
        </p:txBody>
      </p:sp>
      <p:sp>
        <p:nvSpPr>
          <p:cNvPr id="1423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kirkevinduer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forlover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brudeslør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pige med blomster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bænke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dør</a:t>
            </a:r>
          </a:p>
        </p:txBody>
      </p:sp>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Fodbold</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vises ikke på billedet? Hvor sikker er du?</a:t>
            </a:r>
            <a:endParaRPr lang="de-DE" altLang="de-DE">
              <a:solidFill>
                <a:srgbClr val="004992"/>
              </a:solidFill>
              <a:latin typeface="+mn-lt"/>
              <a:ea typeface="+mn-ea"/>
              <a:cs typeface="+mn-cs"/>
            </a:endParaRPr>
          </a:p>
        </p:txBody>
      </p:sp>
      <p:sp>
        <p:nvSpPr>
          <p:cNvPr id="14643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måltavle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sidelinjer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spiller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fodbold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fans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reklame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Fodbold</a:t>
            </a:r>
          </a:p>
        </p:txBody>
      </p:sp>
      <p:sp>
        <p:nvSpPr>
          <p:cNvPr id="14848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måltavle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sidelinjer</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spiller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fodbold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fans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reklame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a:t>
            </a:r>
          </a:p>
        </p:txBody>
      </p:sp>
      <p:pic>
        <p:nvPicPr>
          <p:cNvPr id="9"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På månen</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Hvad vises ikke på billedet? Hvor sikker er du?</a:t>
            </a:r>
          </a:p>
        </p:txBody>
      </p:sp>
      <p:sp>
        <p:nvSpPr>
          <p:cNvPr id="768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rPr>
              <a:t>stativ</a:t>
            </a:r>
            <a:r>
              <a:rPr lang="de-DE" altLang="de-DE" sz="2400" dirty="0">
                <a:solidFill>
                  <a:srgbClr val="333333"/>
                </a:solidFill>
              </a:rPr>
              <a:t> </a:t>
            </a:r>
            <a:r>
              <a:rPr lang="de-DE" altLang="de-DE" sz="2400" dirty="0" err="1">
                <a:solidFill>
                  <a:srgbClr val="333333"/>
                </a:solidFill>
              </a:rPr>
              <a:t>til</a:t>
            </a:r>
            <a:r>
              <a:rPr lang="de-DE" altLang="de-DE" sz="2400" dirty="0">
                <a:solidFill>
                  <a:srgbClr val="333333"/>
                </a:solidFill>
              </a:rPr>
              <a:t> </a:t>
            </a:r>
            <a:r>
              <a:rPr lang="de-DE" altLang="de-DE" sz="2400" dirty="0" err="1">
                <a:solidFill>
                  <a:srgbClr val="333333"/>
                </a:solidFill>
              </a:rPr>
              <a:t>rumraket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rPr>
              <a:t>iltflaske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rPr>
              <a:t>hjelm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rPr>
              <a:t>månekratere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rPr>
              <a:t>raketdyse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defRPr/>
            </a:pPr>
            <a:r>
              <a:rPr lang="da-DK" sz="2400" dirty="0">
                <a:solidFill>
                  <a:srgbClr val="333333"/>
                </a:solidFill>
              </a:rPr>
              <a:t>halvmåneformet</a:t>
            </a:r>
            <a:r>
              <a:rPr lang="da-DK" sz="2400" spc="-190" dirty="0">
                <a:solidFill>
                  <a:srgbClr val="333333"/>
                </a:solidFill>
              </a:rPr>
              <a:t> </a:t>
            </a:r>
            <a:r>
              <a:rPr lang="da-DK" sz="2400" dirty="0">
                <a:solidFill>
                  <a:srgbClr val="333333"/>
                </a:solidFill>
              </a:rPr>
              <a:t>planet i</a:t>
            </a:r>
            <a:br>
              <a:rPr lang="da-DK" sz="2400" spc="-25" dirty="0">
                <a:solidFill>
                  <a:srgbClr val="333333"/>
                </a:solidFill>
              </a:rPr>
            </a:br>
            <a:r>
              <a:rPr lang="da-DK" sz="2400" dirty="0">
                <a:solidFill>
                  <a:srgbClr val="333333"/>
                </a:solidFill>
              </a:rPr>
              <a:t>baggrunden</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På månen</a:t>
            </a:r>
          </a:p>
        </p:txBody>
      </p:sp>
      <p:sp>
        <p:nvSpPr>
          <p:cNvPr id="778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rPr>
              <a:t>stativ</a:t>
            </a:r>
            <a:r>
              <a:rPr lang="de-DE" altLang="de-DE" sz="2400" dirty="0">
                <a:solidFill>
                  <a:srgbClr val="333333"/>
                </a:solidFill>
              </a:rPr>
              <a:t> </a:t>
            </a:r>
            <a:r>
              <a:rPr lang="de-DE" altLang="de-DE" sz="2400" dirty="0" err="1">
                <a:solidFill>
                  <a:srgbClr val="333333"/>
                </a:solidFill>
              </a:rPr>
              <a:t>til</a:t>
            </a:r>
            <a:r>
              <a:rPr lang="de-DE" altLang="de-DE" sz="2400" dirty="0">
                <a:solidFill>
                  <a:srgbClr val="333333"/>
                </a:solidFill>
              </a:rPr>
              <a:t> </a:t>
            </a:r>
            <a:r>
              <a:rPr lang="de-DE" altLang="de-DE" sz="2400" dirty="0" err="1">
                <a:solidFill>
                  <a:srgbClr val="333333"/>
                </a:solidFill>
              </a:rPr>
              <a:t>rumraket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rPr>
              <a:t>iltflaske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rPr>
              <a:t>hjelm</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defRPr/>
            </a:pPr>
            <a:r>
              <a:rPr lang="de-DE" altLang="de-DE" sz="2400" dirty="0" err="1">
                <a:solidFill>
                  <a:srgbClr val="004992"/>
                </a:solidFill>
              </a:rPr>
              <a:t>månekratere</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defRPr/>
            </a:pPr>
            <a:r>
              <a:rPr lang="de-DE" altLang="de-DE" sz="2400" dirty="0" err="1">
                <a:solidFill>
                  <a:srgbClr val="004992"/>
                </a:solidFill>
              </a:rPr>
              <a:t>raketdyse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defRPr/>
            </a:pPr>
            <a:r>
              <a:rPr lang="da-DK" sz="2400" dirty="0">
                <a:solidFill>
                  <a:srgbClr val="333333"/>
                </a:solidFill>
              </a:rPr>
              <a:t>halvmåneformet</a:t>
            </a:r>
            <a:r>
              <a:rPr lang="da-DK" sz="2400" spc="-190" dirty="0">
                <a:solidFill>
                  <a:srgbClr val="333333"/>
                </a:solidFill>
              </a:rPr>
              <a:t> </a:t>
            </a:r>
            <a:r>
              <a:rPr lang="da-DK" sz="2400" dirty="0">
                <a:solidFill>
                  <a:srgbClr val="333333"/>
                </a:solidFill>
              </a:rPr>
              <a:t>planet i</a:t>
            </a:r>
            <a:br>
              <a:rPr lang="da-DK" sz="2400" spc="-25" dirty="0">
                <a:solidFill>
                  <a:srgbClr val="333333"/>
                </a:solidFill>
              </a:rPr>
            </a:br>
            <a:r>
              <a:rPr lang="da-DK" sz="2400" dirty="0">
                <a:solidFill>
                  <a:srgbClr val="333333"/>
                </a:solidFill>
              </a:rPr>
              <a:t>baggrunden</a:t>
            </a:r>
            <a:endParaRPr lang="de-DE" altLang="de-DE" sz="2400" dirty="0">
              <a:solidFill>
                <a:srgbClr val="333333"/>
              </a:solidFill>
            </a:endParaRPr>
          </a:p>
        </p:txBody>
      </p:sp>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F2CD130B-8453-481A-95E1-82D050251AF0}"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Redningsaktion</a:t>
            </a:r>
            <a:br>
              <a:rPr lang="de-DE" altLang="de-DE" sz="3600">
                <a:solidFill>
                  <a:srgbClr val="004992"/>
                </a:solidFill>
                <a:latin typeface="+mn-lt"/>
                <a:ea typeface="+mn-ea"/>
                <a:cs typeface="+mn-cs"/>
              </a:rPr>
            </a:br>
            <a:r>
              <a:rPr lang="de-DE" altLang="de-DE">
                <a:solidFill>
                  <a:srgbClr val="004992"/>
                </a:solidFill>
                <a:latin typeface="+mn-lt"/>
                <a:ea typeface="+mn-ea"/>
                <a:cs typeface="+mn-cs"/>
              </a:rPr>
              <a:t>Hvad vises ikke på billedet? Hvor sikker er du?</a:t>
            </a:r>
          </a:p>
        </p:txBody>
      </p:sp>
      <p:sp>
        <p:nvSpPr>
          <p:cNvPr id="16486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gummibåd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dykker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forlist båd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båre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redningskrans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Redningsaktion</a:t>
            </a:r>
          </a:p>
        </p:txBody>
      </p:sp>
      <p:sp>
        <p:nvSpPr>
          <p:cNvPr id="1669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gummibåd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dykker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forlist båd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redningskrans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pic>
        <p:nvPicPr>
          <p:cNvPr id="9"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F2CD130B-8453-481A-95E1-82D050251AF0}" type="slidenum">
              <a:rPr lang="de-DE"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a:t>
            </a:r>
          </a:p>
        </p:txBody>
      </p:sp>
      <p:sp>
        <p:nvSpPr>
          <p:cNvPr id="171011" name="Rectangle 3"/>
          <p:cNvSpPr>
            <a:spLocks noGrp="1" noChangeArrowheads="1"/>
          </p:cNvSpPr>
          <p:nvPr>
            <p:ph idx="1"/>
          </p:nvPr>
        </p:nvSpPr>
        <p:spPr>
          <a:noFill/>
        </p:spPr>
        <p:txBody>
          <a:bodyPr>
            <a:noAutofit/>
          </a:bodyPr>
          <a:lstStyle/>
          <a:p>
            <a:pPr>
              <a:defRPr/>
            </a:pPr>
            <a:r>
              <a:rPr lang="da-DK" altLang="de-DE" sz="2400" dirty="0">
                <a:solidFill>
                  <a:srgbClr val="333333"/>
                </a:solidFill>
              </a:rPr>
              <a:t>Hvad ser man typisk på en byggeplads</a:t>
            </a: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a:p>
            <a:pPr>
              <a:defRPr/>
            </a:pP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Vejarbejde</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på billedet? Hvor sikker er du?</a:t>
            </a:r>
            <a:endParaRPr lang="de-DE" altLang="de-DE">
              <a:solidFill>
                <a:srgbClr val="004992"/>
              </a:solidFill>
              <a:latin typeface="+mn-lt"/>
              <a:ea typeface="+mn-ea"/>
              <a:cs typeface="+mn-cs"/>
            </a:endParaRPr>
          </a:p>
        </p:txBody>
      </p:sp>
      <p:sp>
        <p:nvSpPr>
          <p:cNvPr id="17305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rør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trillebør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afspærring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gravemaskine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trykluftbor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skovl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stopskilt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Vejarbejde</a:t>
            </a:r>
          </a:p>
        </p:txBody>
      </p:sp>
      <p:sp>
        <p:nvSpPr>
          <p:cNvPr id="175109"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rør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trillebør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afspærring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gravemaskine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trykluftbor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skovl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stopskilt</a:t>
            </a: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pPr>
              <a:defRPr/>
            </a:pPr>
            <a:fld id="{28DD03C8-C81D-41CB-957B-5DBC83CE167E}" type="slidenum">
              <a:rPr lang="de-DE"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en-US" altLang="de-DE" sz="2400" b="1" dirty="0" err="1">
                <a:solidFill>
                  <a:srgbClr val="333333"/>
                </a:solidFill>
              </a:rPr>
              <a:t>Læringsmål</a:t>
            </a:r>
            <a:r>
              <a:rPr lang="en-US" altLang="de-DE" sz="2400" b="1" dirty="0">
                <a:solidFill>
                  <a:srgbClr val="333333"/>
                </a:solidFill>
              </a:rPr>
              <a:t>:</a:t>
            </a:r>
          </a:p>
          <a:p>
            <a:pPr marL="342900" lvl="0" indent="-342900" defTabSz="914400" fontAlgn="base">
              <a:buClr>
                <a:srgbClr val="333333"/>
              </a:buClr>
              <a:buFont typeface="WingDings"/>
              <a:buChar char=""/>
              <a:defRPr/>
            </a:pPr>
            <a:r>
              <a:rPr lang="da-DK" altLang="de-DE" sz="2000" dirty="0">
                <a:solidFill>
                  <a:srgbClr val="004992"/>
                </a:solidFill>
              </a:rPr>
              <a:t>Vores hukommelse kan ofte spille os et puds</a:t>
            </a:r>
            <a:r>
              <a:rPr lang="en-US" altLang="de-DE" sz="2000" dirty="0">
                <a:solidFill>
                  <a:srgbClr val="004992"/>
                </a:solidFill>
              </a:rPr>
              <a:t>!</a:t>
            </a:r>
            <a:br>
              <a:rPr lang="en-US" altLang="de-DE" sz="2000" dirty="0">
                <a:solidFill>
                  <a:srgbClr val="004992"/>
                </a:solidFill>
              </a:rPr>
            </a:br>
            <a:r>
              <a:rPr lang="da-DK" altLang="de-DE" sz="2000" dirty="0">
                <a:solidFill>
                  <a:srgbClr val="333333"/>
                </a:solidFill>
              </a:rPr>
              <a:t>Husk især i forbindelse med vigtige hændelser (skænderier, vidneforklaringer, m.v.</a:t>
            </a:r>
            <a:r>
              <a:rPr lang="en-US" altLang="de-DE" sz="2000" dirty="0">
                <a:solidFill>
                  <a:srgbClr val="333333"/>
                </a:solidFill>
              </a:rPr>
              <a:t>:</a:t>
            </a:r>
            <a:br>
              <a:rPr lang="en-US" altLang="de-DE" sz="2000" dirty="0">
                <a:solidFill>
                  <a:srgbClr val="333333"/>
                </a:solidFill>
              </a:rPr>
            </a:br>
            <a:r>
              <a:rPr lang="da-DK" altLang="de-DE" sz="2000" dirty="0">
                <a:solidFill>
                  <a:srgbClr val="333333"/>
                </a:solidFill>
              </a:rPr>
              <a:t>Hvis detaljerne om begivenhederne </a:t>
            </a:r>
            <a:r>
              <a:rPr lang="da-DK" altLang="de-DE" sz="2000" i="1" dirty="0">
                <a:solidFill>
                  <a:srgbClr val="333333"/>
                </a:solidFill>
              </a:rPr>
              <a:t>ikke </a:t>
            </a:r>
            <a:r>
              <a:rPr lang="da-DK" altLang="de-DE" sz="2000" dirty="0">
                <a:solidFill>
                  <a:srgbClr val="333333"/>
                </a:solidFill>
              </a:rPr>
              <a:t>står </a:t>
            </a:r>
            <a:r>
              <a:rPr lang="da-DK" altLang="de-DE" sz="2000" i="1" dirty="0">
                <a:solidFill>
                  <a:srgbClr val="333333"/>
                </a:solidFill>
              </a:rPr>
              <a:t>levende</a:t>
            </a:r>
            <a:r>
              <a:rPr lang="da-DK" altLang="de-DE" sz="2000" dirty="0">
                <a:solidFill>
                  <a:srgbClr val="333333"/>
                </a:solidFill>
              </a:rPr>
              <a:t> i din erindring, er det vigtigt, at du er opmærksom på</a:t>
            </a:r>
            <a:r>
              <a:rPr lang="en-US" altLang="de-DE" sz="2000" dirty="0">
                <a:solidFill>
                  <a:srgbClr val="333333"/>
                </a:solidFill>
              </a:rPr>
              <a:t>:</a:t>
            </a:r>
          </a:p>
          <a:p>
            <a:pPr marL="774827" lvl="3" indent="-342900" defTabSz="914400" fontAlgn="base">
              <a:spcBef>
                <a:spcPts val="1999"/>
              </a:spcBef>
              <a:buClr>
                <a:srgbClr val="333333"/>
              </a:buClr>
              <a:buFont typeface="WingDings"/>
              <a:buChar char=""/>
              <a:defRPr/>
            </a:pPr>
            <a:r>
              <a:rPr lang="da-DK" altLang="de-DE" sz="2000" dirty="0">
                <a:solidFill>
                  <a:srgbClr val="004992"/>
                </a:solidFill>
              </a:rPr>
              <a:t>at du ikke må være alt for sikker på, at du husker rigtigt</a:t>
            </a:r>
            <a:r>
              <a:rPr lang="en-US" altLang="de-DE" sz="2000" dirty="0">
                <a:solidFill>
                  <a:srgbClr val="004992"/>
                </a:solidFill>
              </a:rPr>
              <a:t>.</a:t>
            </a: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83</a:t>
            </a:fld>
            <a:endParaRPr lang="de-DE" altLang="de-DE"/>
          </a:p>
        </p:txBody>
      </p:sp>
    </p:spTree>
    <p:extLst>
      <p:ext uri="{BB962C8B-B14F-4D97-AF65-F5344CB8AC3E}">
        <p14:creationId xmlns:p14="http://schemas.microsoft.com/office/powerpoint/2010/main" val="23439382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en-US" altLang="de-DE" sz="2400" b="1" dirty="0" err="1">
                <a:solidFill>
                  <a:srgbClr val="333333"/>
                </a:solidFill>
              </a:rPr>
              <a:t>Læringsmål</a:t>
            </a:r>
            <a:r>
              <a:rPr lang="en-US" altLang="de-DE" sz="2400" b="1" dirty="0">
                <a:solidFill>
                  <a:srgbClr val="333333"/>
                </a:solidFill>
              </a:rPr>
              <a:t>:</a:t>
            </a:r>
          </a:p>
          <a:p>
            <a:pPr marL="342900" lvl="0" indent="-342900" defTabSz="914400" fontAlgn="base">
              <a:buClr>
                <a:srgbClr val="333333"/>
              </a:buClr>
              <a:buFont typeface="WingDings"/>
              <a:buChar char=""/>
              <a:defRPr/>
            </a:pPr>
            <a:r>
              <a:rPr lang="da-DK" altLang="de-DE" sz="2000" dirty="0">
                <a:solidFill>
                  <a:srgbClr val="004992"/>
                </a:solidFill>
              </a:rPr>
              <a:t>Vores hukommelse kan ofte spille os et puds</a:t>
            </a:r>
            <a:r>
              <a:rPr lang="en-US" altLang="de-DE" sz="2000" dirty="0">
                <a:solidFill>
                  <a:srgbClr val="004992"/>
                </a:solidFill>
              </a:rPr>
              <a:t>!</a:t>
            </a:r>
            <a:br>
              <a:rPr lang="en-US" altLang="de-DE" sz="2000" dirty="0">
                <a:solidFill>
                  <a:srgbClr val="004992"/>
                </a:solidFill>
              </a:rPr>
            </a:br>
            <a:r>
              <a:rPr lang="da-DK" altLang="de-DE" sz="2000" dirty="0">
                <a:solidFill>
                  <a:srgbClr val="333333"/>
                </a:solidFill>
              </a:rPr>
              <a:t>Husk især i forbindelse med vigtige hændelser (skænderier, vidneforklaringer, m.v.</a:t>
            </a:r>
            <a:r>
              <a:rPr lang="en-US" altLang="de-DE" sz="2000" dirty="0">
                <a:solidFill>
                  <a:srgbClr val="333333"/>
                </a:solidFill>
              </a:rPr>
              <a:t>:</a:t>
            </a:r>
            <a:br>
              <a:rPr lang="en-US" altLang="de-DE" sz="2000" dirty="0">
                <a:solidFill>
                  <a:srgbClr val="333333"/>
                </a:solidFill>
              </a:rPr>
            </a:br>
            <a:r>
              <a:rPr lang="da-DK" altLang="de-DE" sz="2000" dirty="0">
                <a:solidFill>
                  <a:srgbClr val="333333"/>
                </a:solidFill>
              </a:rPr>
              <a:t>Hvis detaljerne om begivenhederne </a:t>
            </a:r>
            <a:r>
              <a:rPr lang="da-DK" altLang="de-DE" sz="2000" i="1" dirty="0">
                <a:solidFill>
                  <a:srgbClr val="333333"/>
                </a:solidFill>
              </a:rPr>
              <a:t>ikke </a:t>
            </a:r>
            <a:r>
              <a:rPr lang="da-DK" altLang="de-DE" sz="2000" dirty="0">
                <a:solidFill>
                  <a:srgbClr val="333333"/>
                </a:solidFill>
              </a:rPr>
              <a:t>står </a:t>
            </a:r>
            <a:r>
              <a:rPr lang="da-DK" altLang="de-DE" sz="2000" i="1" dirty="0">
                <a:solidFill>
                  <a:srgbClr val="333333"/>
                </a:solidFill>
              </a:rPr>
              <a:t>levende</a:t>
            </a:r>
            <a:r>
              <a:rPr lang="da-DK" altLang="de-DE" sz="2000" dirty="0">
                <a:solidFill>
                  <a:srgbClr val="333333"/>
                </a:solidFill>
              </a:rPr>
              <a:t> i din erindring, er det vigtigt, at du er opmærksom på</a:t>
            </a:r>
            <a:r>
              <a:rPr lang="en-US" altLang="de-DE" sz="2000" dirty="0">
                <a:solidFill>
                  <a:srgbClr val="333333"/>
                </a:solidFill>
              </a:rPr>
              <a:t>:</a:t>
            </a:r>
          </a:p>
          <a:p>
            <a:pPr marL="774827" lvl="3" indent="-342900" defTabSz="914400" fontAlgn="base">
              <a:spcBef>
                <a:spcPts val="1999"/>
              </a:spcBef>
              <a:buClr>
                <a:srgbClr val="333333"/>
              </a:buClr>
              <a:buFont typeface="WingDings"/>
              <a:buChar char=""/>
              <a:defRPr/>
            </a:pPr>
            <a:r>
              <a:rPr lang="da-DK" altLang="de-DE" sz="2000" dirty="0">
                <a:solidFill>
                  <a:srgbClr val="004992"/>
                </a:solidFill>
              </a:rPr>
              <a:t>at du ikke må være alt for sikker på, at du husker rigtigt</a:t>
            </a:r>
            <a:r>
              <a:rPr lang="en-US" altLang="de-DE" sz="2000" dirty="0">
                <a:solidFill>
                  <a:srgbClr val="004992"/>
                </a:solidFill>
              </a:rPr>
              <a:t>.</a:t>
            </a:r>
          </a:p>
          <a:p>
            <a:pPr marL="774827" lvl="3" indent="-342900" defTabSz="914400" fontAlgn="base">
              <a:spcBef>
                <a:spcPts val="1999"/>
              </a:spcBef>
              <a:buClr>
                <a:srgbClr val="333333"/>
              </a:buClr>
              <a:buFont typeface="WingDings"/>
              <a:buChar char=""/>
              <a:defRPr/>
            </a:pPr>
            <a:r>
              <a:rPr lang="da-DK" altLang="de-DE" sz="2000" dirty="0">
                <a:solidFill>
                  <a:srgbClr val="004992"/>
                </a:solidFill>
              </a:rPr>
              <a:t>at du bør søge yderligere oplysninger (fx et vidne</a:t>
            </a:r>
            <a:r>
              <a:rPr lang="en-US" altLang="de-DE" sz="2000" dirty="0">
                <a:solidFill>
                  <a:srgbClr val="004992"/>
                </a:solidFill>
              </a:rPr>
              <a:t>).</a:t>
            </a:r>
            <a:endParaRPr lang="en-US" sz="20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84</a:t>
            </a:fld>
            <a:endParaRPr lang="de-DE" altLang="de-DE"/>
          </a:p>
        </p:txBody>
      </p:sp>
    </p:spTree>
    <p:extLst>
      <p:ext uri="{BB962C8B-B14F-4D97-AF65-F5344CB8AC3E}">
        <p14:creationId xmlns:p14="http://schemas.microsoft.com/office/powerpoint/2010/main" val="31291363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en-US" altLang="de-DE" sz="2400" b="1" dirty="0" err="1">
                <a:solidFill>
                  <a:srgbClr val="333333"/>
                </a:solidFill>
              </a:rPr>
              <a:t>Læringsmål</a:t>
            </a:r>
            <a:r>
              <a:rPr lang="en-US" altLang="de-DE" sz="2400" b="1" dirty="0">
                <a:solidFill>
                  <a:srgbClr val="333333"/>
                </a:solidFill>
              </a:rPr>
              <a:t>:</a:t>
            </a:r>
          </a:p>
          <a:p>
            <a:pPr marL="342900" lvl="0" indent="-342900" defTabSz="914400" fontAlgn="base">
              <a:buClr>
                <a:srgbClr val="333333"/>
              </a:buClr>
              <a:buFont typeface="WingDings"/>
              <a:buChar char=""/>
              <a:defRPr/>
            </a:pPr>
            <a:r>
              <a:rPr lang="da-DK" altLang="de-DE" sz="2000" dirty="0">
                <a:solidFill>
                  <a:srgbClr val="004992"/>
                </a:solidFill>
              </a:rPr>
              <a:t>Vores hukommelse kan ofte spille os et puds</a:t>
            </a:r>
            <a:r>
              <a:rPr lang="en-US" altLang="de-DE" sz="2000" dirty="0">
                <a:solidFill>
                  <a:srgbClr val="004992"/>
                </a:solidFill>
              </a:rPr>
              <a:t>!</a:t>
            </a:r>
            <a:br>
              <a:rPr lang="en-US" altLang="de-DE" sz="2000" dirty="0">
                <a:solidFill>
                  <a:srgbClr val="004992"/>
                </a:solidFill>
              </a:rPr>
            </a:br>
            <a:r>
              <a:rPr lang="da-DK" altLang="de-DE" sz="2000" dirty="0">
                <a:solidFill>
                  <a:srgbClr val="333333"/>
                </a:solidFill>
              </a:rPr>
              <a:t>Husk især i forbindelse med vigtige hændelser (skænderier, vidneforklaringer, m.v.</a:t>
            </a:r>
            <a:r>
              <a:rPr lang="en-US" altLang="de-DE" sz="2000" dirty="0">
                <a:solidFill>
                  <a:srgbClr val="333333"/>
                </a:solidFill>
              </a:rPr>
              <a:t>:</a:t>
            </a:r>
            <a:br>
              <a:rPr lang="en-US" altLang="de-DE" sz="2000" dirty="0">
                <a:solidFill>
                  <a:srgbClr val="333333"/>
                </a:solidFill>
              </a:rPr>
            </a:br>
            <a:r>
              <a:rPr lang="da-DK" altLang="de-DE" sz="2000" dirty="0">
                <a:solidFill>
                  <a:srgbClr val="333333"/>
                </a:solidFill>
              </a:rPr>
              <a:t>Hvis detaljerne om begivenhederne </a:t>
            </a:r>
            <a:r>
              <a:rPr lang="da-DK" altLang="de-DE" sz="2000" i="1" dirty="0">
                <a:solidFill>
                  <a:srgbClr val="333333"/>
                </a:solidFill>
              </a:rPr>
              <a:t>ikke </a:t>
            </a:r>
            <a:r>
              <a:rPr lang="da-DK" altLang="de-DE" sz="2000" dirty="0">
                <a:solidFill>
                  <a:srgbClr val="333333"/>
                </a:solidFill>
              </a:rPr>
              <a:t>står </a:t>
            </a:r>
            <a:r>
              <a:rPr lang="da-DK" altLang="de-DE" sz="2000" i="1" dirty="0">
                <a:solidFill>
                  <a:srgbClr val="333333"/>
                </a:solidFill>
              </a:rPr>
              <a:t>levende</a:t>
            </a:r>
            <a:r>
              <a:rPr lang="da-DK" altLang="de-DE" sz="2000" dirty="0">
                <a:solidFill>
                  <a:srgbClr val="333333"/>
                </a:solidFill>
              </a:rPr>
              <a:t> i din erindring, er det vigtigt, at du er opmærksom på</a:t>
            </a:r>
            <a:r>
              <a:rPr lang="en-US" altLang="de-DE" sz="2000" dirty="0">
                <a:solidFill>
                  <a:srgbClr val="333333"/>
                </a:solidFill>
              </a:rPr>
              <a:t>:</a:t>
            </a:r>
          </a:p>
          <a:p>
            <a:pPr marL="774827" lvl="3" indent="-342900" defTabSz="914400" fontAlgn="base">
              <a:spcBef>
                <a:spcPts val="1999"/>
              </a:spcBef>
              <a:buClr>
                <a:srgbClr val="333333"/>
              </a:buClr>
              <a:buFont typeface="WingDings"/>
              <a:buChar char=""/>
              <a:defRPr/>
            </a:pPr>
            <a:r>
              <a:rPr lang="da-DK" altLang="de-DE" sz="2000" dirty="0">
                <a:solidFill>
                  <a:srgbClr val="004992"/>
                </a:solidFill>
              </a:rPr>
              <a:t>at du ikke må være alt for sikker på, at du husker rigtigt</a:t>
            </a:r>
            <a:r>
              <a:rPr lang="en-US" altLang="de-DE" sz="2000" dirty="0">
                <a:solidFill>
                  <a:srgbClr val="004992"/>
                </a:solidFill>
              </a:rPr>
              <a:t>.</a:t>
            </a:r>
          </a:p>
          <a:p>
            <a:pPr marL="774827" lvl="3" indent="-342900" defTabSz="914400" fontAlgn="base">
              <a:spcBef>
                <a:spcPts val="1999"/>
              </a:spcBef>
              <a:buClr>
                <a:srgbClr val="333333"/>
              </a:buClr>
              <a:buFont typeface="WingDings"/>
              <a:buChar char=""/>
              <a:defRPr/>
            </a:pPr>
            <a:r>
              <a:rPr lang="da-DK" altLang="de-DE" sz="2000" dirty="0">
                <a:solidFill>
                  <a:srgbClr val="004992"/>
                </a:solidFill>
              </a:rPr>
              <a:t>at du bør søge yderligere oplysninger (fx et vidne</a:t>
            </a:r>
            <a:r>
              <a:rPr lang="en-US" altLang="de-DE" sz="2000" dirty="0">
                <a:solidFill>
                  <a:srgbClr val="004992"/>
                </a:solidFill>
              </a:rPr>
              <a:t>).</a:t>
            </a:r>
            <a:br>
              <a:rPr lang="en-US" altLang="de-DE" sz="2000" dirty="0">
                <a:solidFill>
                  <a:srgbClr val="004992"/>
                </a:solidFill>
              </a:rPr>
            </a:br>
            <a:r>
              <a:rPr lang="en-US" altLang="de-DE" sz="2000" u="sng" dirty="0" err="1">
                <a:solidFill>
                  <a:srgbClr val="333333"/>
                </a:solidFill>
              </a:rPr>
              <a:t>Eksempel</a:t>
            </a:r>
            <a:r>
              <a:rPr lang="en-US" altLang="de-DE" sz="2000" dirty="0">
                <a:solidFill>
                  <a:srgbClr val="333333"/>
                </a:solidFill>
              </a:rPr>
              <a:t>: </a:t>
            </a:r>
            <a:r>
              <a:rPr lang="da-DK" altLang="de-DE" sz="2000" dirty="0">
                <a:solidFill>
                  <a:srgbClr val="333333"/>
                </a:solidFill>
              </a:rPr>
              <a:t>Du har skændtes med nogen og husker </a:t>
            </a:r>
            <a:r>
              <a:rPr lang="da-DK" altLang="de-DE" sz="2000" i="1" dirty="0">
                <a:solidFill>
                  <a:srgbClr val="333333"/>
                </a:solidFill>
              </a:rPr>
              <a:t>svagt</a:t>
            </a:r>
            <a:r>
              <a:rPr lang="da-DK" altLang="de-DE" sz="2000" dirty="0">
                <a:solidFill>
                  <a:srgbClr val="333333"/>
                </a:solidFill>
              </a:rPr>
              <a:t>, at han/hun kom med nedsættende bemærkninger om dig</a:t>
            </a:r>
            <a:r>
              <a:rPr lang="en-US" altLang="de-DE" sz="2000" dirty="0">
                <a:solidFill>
                  <a:srgbClr val="333333"/>
                </a:solidFill>
              </a:rPr>
              <a:t>. </a:t>
            </a:r>
            <a:r>
              <a:rPr lang="da-DK" altLang="de-DE" sz="2000" dirty="0">
                <a:solidFill>
                  <a:srgbClr val="333333"/>
                </a:solidFill>
              </a:rPr>
              <a:t>Overvej om din hukommelse kan have spillet dig et puds, eller om du kan have oplevet en forskydning i hukommelsen. Spørg endvidere andre, der var til stede ved denne lejlighed</a:t>
            </a:r>
            <a:r>
              <a:rPr lang="en-US"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85</a:t>
            </a:fld>
            <a:endParaRPr lang="de-DE" altLang="de-DE"/>
          </a:p>
        </p:txBody>
      </p:sp>
    </p:spTree>
    <p:extLst>
      <p:ext uri="{BB962C8B-B14F-4D97-AF65-F5344CB8AC3E}">
        <p14:creationId xmlns:p14="http://schemas.microsoft.com/office/powerpoint/2010/main" val="35404461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sz="2000" dirty="0">
                <a:solidFill>
                  <a:srgbClr val="333333"/>
                </a:solidFill>
              </a:rPr>
              <a:t>Under en psykose er mange mennesker tilbøjelige til at huske ting, som enten slet ikke har fundet sted, eller som foregik anderledes</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sz="2000" dirty="0">
                <a:solidFill>
                  <a:srgbClr val="333333"/>
                </a:solidFill>
              </a:rPr>
              <a:t>Under en psykose er mange mennesker tilbøjelige til at huske ting, som enten slet ikke har fundet sted, eller som foregik anderledes</a:t>
            </a:r>
            <a:r>
              <a:rPr lang="en-AU" altLang="de-DE" sz="2000" dirty="0">
                <a:solidFill>
                  <a:srgbClr val="333333"/>
                </a:solidFill>
              </a:rPr>
              <a:t>.</a:t>
            </a:r>
          </a:p>
          <a:p>
            <a:pPr lvl="0" defTabSz="914400" fontAlgn="base">
              <a:lnSpc>
                <a:spcPct val="100000"/>
              </a:lnSpc>
              <a:spcBef>
                <a:spcPts val="1200"/>
              </a:spcBef>
              <a:defRPr/>
            </a:pPr>
            <a:r>
              <a:rPr lang="de-DE" altLang="de-DE" sz="2000" dirty="0">
                <a:solidFill>
                  <a:srgbClr val="004992"/>
                </a:solidFill>
              </a:rPr>
              <a:t>Eksempel: </a:t>
            </a:r>
            <a:r>
              <a:rPr lang="da-DK" sz="2000" spc="-5" dirty="0">
                <a:solidFill>
                  <a:srgbClr val="333333"/>
                </a:solidFill>
              </a:rPr>
              <a:t>Philip er overbevist om, at nogen har stjålet hans cykel</a:t>
            </a:r>
            <a:r>
              <a:rPr lang="de-DE" altLang="de-DE" sz="2000" dirty="0">
                <a:solidFill>
                  <a:srgbClr val="333333"/>
                </a:solidFill>
              </a:rPr>
              <a:t>.</a:t>
            </a:r>
          </a:p>
          <a:p>
            <a:pPr lvl="0" defTabSz="914400" fontAlgn="base">
              <a:lnSpc>
                <a:spcPct val="100000"/>
              </a:lnSpc>
              <a:spcBef>
                <a:spcPts val="1200"/>
              </a:spcBef>
              <a:defRPr/>
            </a:pPr>
            <a:r>
              <a:rPr lang="de-DE" altLang="de-DE" sz="2000" dirty="0">
                <a:solidFill>
                  <a:srgbClr val="004992"/>
                </a:solidFill>
              </a:rPr>
              <a:t>Baggrund: </a:t>
            </a:r>
            <a:r>
              <a:rPr lang="da-DK" sz="2000" dirty="0">
                <a:solidFill>
                  <a:srgbClr val="333333"/>
                </a:solidFill>
              </a:rPr>
              <a:t>Hans cykel står ikke foran døren, som den plejer, og han er 100 % sikker på, at han stillede den der i går aftes. Han får efterfølgende øje på sin låste cykel foran supermarkedet ved siden af og skal lige til at ringe til politiet, da han har mistanke om, at tyven er inde i supermarkedet. I hans øjne er episoden yderligere bevis på at han er offer for organiseret tyveri, eftersom han fik stjålet sin tegnebog for 3 uger siden</a:t>
            </a:r>
            <a:r>
              <a:rPr lang="de-DE" altLang="de-DE" sz="2000" dirty="0">
                <a:solidFill>
                  <a:srgbClr val="333333"/>
                </a:solidFill>
              </a:rPr>
              <a:t>.</a:t>
            </a:r>
          </a:p>
          <a:p>
            <a:pPr lvl="0" defTabSz="914400" fontAlgn="base">
              <a:lnSpc>
                <a:spcPct val="100000"/>
              </a:lnSpc>
              <a:spcBef>
                <a:spcPts val="1200"/>
              </a:spcBef>
              <a:defRPr/>
            </a:pPr>
            <a:r>
              <a:rPr lang="de-DE" altLang="de-DE" sz="2000" dirty="0">
                <a:solidFill>
                  <a:srgbClr val="004992"/>
                </a:solidFill>
              </a:rPr>
              <a:t>Men: </a:t>
            </a:r>
            <a:r>
              <a:rPr lang="da-DK" sz="2000" dirty="0">
                <a:solidFill>
                  <a:srgbClr val="333333"/>
                </a:solidFill>
              </a:rPr>
              <a:t>Da han skal til at ringe stikker Philip hånden i lommen og bemærker nøglen til cyklen. Pludselig husker han, at han selv havde stillet cyklen foran supermarkedet</a:t>
            </a:r>
            <a:r>
              <a:rPr lang="de-DE" altLang="de-DE" sz="2000" dirty="0">
                <a:solidFill>
                  <a:srgbClr val="333333"/>
                </a:solidFill>
              </a:rPr>
              <a:t>.</a:t>
            </a:r>
            <a:endParaRPr lang="en-AU"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87</a:t>
            </a:fld>
            <a:endParaRPr lang="de-DE" altLang="de-DE"/>
          </a:p>
        </p:txBody>
      </p:sp>
    </p:spTree>
    <p:extLst>
      <p:ext uri="{BB962C8B-B14F-4D97-AF65-F5344CB8AC3E}">
        <p14:creationId xmlns:p14="http://schemas.microsoft.com/office/powerpoint/2010/main" val="26696221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a-DK" sz="2000" dirty="0">
                <a:solidFill>
                  <a:srgbClr val="333333"/>
                </a:solidFill>
              </a:rPr>
              <a:t>Under en psykose er mange mennesker tilbøjelige til at huske ting, som enten slet ikke har fundet sted, eller som foregik anderledes</a:t>
            </a:r>
            <a:r>
              <a:rPr lang="en-AU" altLang="de-DE" sz="2000" dirty="0">
                <a:solidFill>
                  <a:srgbClr val="333333"/>
                </a:solidFill>
              </a:rPr>
              <a:t>.</a:t>
            </a:r>
          </a:p>
          <a:p>
            <a:pPr lvl="0" defTabSz="914400" fontAlgn="base">
              <a:lnSpc>
                <a:spcPct val="100000"/>
              </a:lnSpc>
              <a:spcBef>
                <a:spcPts val="1200"/>
              </a:spcBef>
              <a:defRPr/>
            </a:pPr>
            <a:r>
              <a:rPr lang="de-DE" altLang="de-DE" sz="2000" dirty="0">
                <a:solidFill>
                  <a:srgbClr val="004992"/>
                </a:solidFill>
              </a:rPr>
              <a:t>Eksempel: </a:t>
            </a:r>
            <a:r>
              <a:rPr lang="da-DK" sz="2000" spc="-5" dirty="0">
                <a:solidFill>
                  <a:srgbClr val="333333"/>
                </a:solidFill>
              </a:rPr>
              <a:t>Philip er overbevist om, at nogen har stjålet hans cykel</a:t>
            </a:r>
            <a:r>
              <a:rPr lang="de-DE" altLang="de-DE" sz="2000" dirty="0">
                <a:solidFill>
                  <a:srgbClr val="333333"/>
                </a:solidFill>
              </a:rPr>
              <a:t>.</a:t>
            </a:r>
          </a:p>
          <a:p>
            <a:pPr lvl="0" defTabSz="914400" fontAlgn="base">
              <a:lnSpc>
                <a:spcPct val="100000"/>
              </a:lnSpc>
              <a:spcBef>
                <a:spcPts val="1200"/>
              </a:spcBef>
              <a:defRPr/>
            </a:pPr>
            <a:r>
              <a:rPr lang="de-DE" altLang="de-DE" sz="2000" dirty="0">
                <a:solidFill>
                  <a:srgbClr val="004992"/>
                </a:solidFill>
              </a:rPr>
              <a:t>Baggrund: </a:t>
            </a:r>
            <a:r>
              <a:rPr lang="da-DK" sz="2000" dirty="0">
                <a:solidFill>
                  <a:srgbClr val="333333"/>
                </a:solidFill>
              </a:rPr>
              <a:t>Hans cykel står ikke foran døren, som den plejer, og han er 100 % sikker på, at han stillede den der i går aftes. Han får efterfølgende øje på sin låste cykel foran supermarkedet ved siden af og skal lige til at ringe til politiet, da han har mistanke om, at tyven er inde i supermarkedet. I hans øjne er episoden yderligere bevis på at han er offer for organiseret tyveri, eftersom han fik stjålet sin tegnebog for 3 uger siden</a:t>
            </a:r>
            <a:r>
              <a:rPr lang="de-DE" altLang="de-DE" sz="2000" dirty="0">
                <a:solidFill>
                  <a:srgbClr val="333333"/>
                </a:solidFill>
              </a:rPr>
              <a:t>.</a:t>
            </a:r>
          </a:p>
          <a:p>
            <a:pPr lvl="0" defTabSz="914400" fontAlgn="base">
              <a:lnSpc>
                <a:spcPct val="100000"/>
              </a:lnSpc>
              <a:spcBef>
                <a:spcPts val="1200"/>
              </a:spcBef>
              <a:defRPr/>
            </a:pPr>
            <a:r>
              <a:rPr lang="de-DE" altLang="de-DE" sz="2000" dirty="0">
                <a:solidFill>
                  <a:srgbClr val="004992"/>
                </a:solidFill>
              </a:rPr>
              <a:t>Men: </a:t>
            </a:r>
            <a:r>
              <a:rPr lang="da-DK" sz="2000" dirty="0">
                <a:solidFill>
                  <a:srgbClr val="333333"/>
                </a:solidFill>
              </a:rPr>
              <a:t>Da han skal til at ringe stikker Philip hånden i lommen og bemærker nøglen til cyklen. Pludselig husker han, at han selv havde stillet cyklen foran supermarkedet</a:t>
            </a:r>
            <a:r>
              <a:rPr lang="de-DE" altLang="de-DE" sz="2000" dirty="0">
                <a:solidFill>
                  <a:srgbClr val="333333"/>
                </a:solidFill>
              </a:rPr>
              <a:t>.</a:t>
            </a:r>
            <a:endParaRPr lang="en-AU" altLang="de-DE" sz="2000" dirty="0">
              <a:solidFill>
                <a:srgbClr val="333333"/>
              </a:solidFill>
            </a:endParaRPr>
          </a:p>
          <a:p>
            <a:pPr lvl="0" defTabSz="914400" fontAlgn="base">
              <a:lnSpc>
                <a:spcPct val="100000"/>
              </a:lnSpc>
              <a:spcBef>
                <a:spcPts val="1200"/>
              </a:spcBef>
              <a:defRPr/>
            </a:pPr>
            <a:r>
              <a:rPr lang="da-DK" sz="2000" dirty="0">
                <a:solidFill>
                  <a:srgbClr val="333333"/>
                </a:solidFill>
              </a:rPr>
              <a:t>Sandsynligheden for, at falske erindringer opstår, er størst, når man er bange eller stresset. Inden du drager konklusioner: Overvej først grundigt, om dine formodninger er objektive og velbegrundede! Husk samtidig: sammenlignet</a:t>
            </a:r>
            <a:r>
              <a:rPr lang="da-DK" sz="2000" spc="-110" dirty="0">
                <a:solidFill>
                  <a:srgbClr val="333333"/>
                </a:solidFill>
              </a:rPr>
              <a:t> </a:t>
            </a:r>
            <a:r>
              <a:rPr lang="da-DK" sz="2000" dirty="0">
                <a:solidFill>
                  <a:srgbClr val="333333"/>
                </a:solidFill>
              </a:rPr>
              <a:t>med ægte erindringer, er falske erindringer ofte uskarpe</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pPr>
              <a:defRPr/>
            </a:pPr>
            <a:fld id="{28DD03C8-C81D-41CB-957B-5DBC83CE167E}" type="slidenum">
              <a:rPr lang="de-DE" altLang="de-DE" smtClean="0"/>
              <a:pPr>
                <a:defRPr/>
              </a:pPr>
              <a:t>88</a:t>
            </a:fld>
            <a:endParaRPr lang="de-DE" altLang="de-DE"/>
          </a:p>
        </p:txBody>
      </p:sp>
    </p:spTree>
    <p:extLst>
      <p:ext uri="{BB962C8B-B14F-4D97-AF65-F5344CB8AC3E}">
        <p14:creationId xmlns:p14="http://schemas.microsoft.com/office/powerpoint/2010/main" val="12229470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Træningsmodul 5 – Hukommelse</a:t>
            </a:r>
          </a:p>
        </p:txBody>
      </p:sp>
      <p:sp>
        <p:nvSpPr>
          <p:cNvPr id="8" name="Slide Number Placeholder 7"/>
          <p:cNvSpPr>
            <a:spLocks noGrp="1"/>
          </p:cNvSpPr>
          <p:nvPr>
            <p:ph type="sldNum" sz="quarter" idx="12"/>
          </p:nvPr>
        </p:nvSpPr>
        <p:spPr/>
        <p:txBody>
          <a:bodyPr/>
          <a:lstStyle/>
          <a:p>
            <a:pPr>
              <a:defRPr/>
            </a:pPr>
            <a:fld id="{28DD03C8-C81D-41CB-957B-5DBC83CE167E}" type="slidenum">
              <a:rPr lang="de-DE" altLang="de-DE" smtClean="0"/>
              <a:pPr>
                <a:defRPr/>
              </a:pPr>
              <a:t>89</a:t>
            </a:fld>
            <a:endParaRPr lang="de-DE" altLang="de-DE"/>
          </a:p>
        </p:txBody>
      </p:sp>
    </p:spTree>
    <p:extLst>
      <p:ext uri="{BB962C8B-B14F-4D97-AF65-F5344CB8AC3E}">
        <p14:creationId xmlns:p14="http://schemas.microsoft.com/office/powerpoint/2010/main" val="38265381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227382389"/>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8" name="Slide Number Placeholder 7"/>
          <p:cNvSpPr>
            <a:spLocks noGrp="1"/>
          </p:cNvSpPr>
          <p:nvPr>
            <p:ph type="sldNum" sz="quarter" idx="12"/>
          </p:nvPr>
        </p:nvSpPr>
        <p:spPr/>
        <p:txBody>
          <a:bodyPr/>
          <a:lstStyle/>
          <a:p>
            <a:pPr>
              <a:defRPr/>
            </a:pPr>
            <a:fld id="{F2CD130B-8453-481A-95E1-82D050251AF0}" type="slidenum">
              <a:rPr lang="de-DE" altLang="de-DE" smtClean="0"/>
              <a:pPr>
                <a:defRPr/>
              </a:pPr>
              <a:t>90</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4223</Words>
  <Application>Microsoft Office PowerPoint</Application>
  <PresentationFormat>Benutzerdefiniert</PresentationFormat>
  <Paragraphs>768</Paragraphs>
  <Slides>90</Slides>
  <Notes>90</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90</vt:i4>
      </vt:variant>
    </vt:vector>
  </HeadingPairs>
  <TitlesOfParts>
    <vt:vector size="98" baseType="lpstr">
      <vt:lpstr>Arial</vt:lpstr>
      <vt:lpstr>Calibri Light</vt:lpstr>
      <vt:lpstr>Symbol</vt:lpstr>
      <vt:lpstr>Times New Roman</vt:lpstr>
      <vt:lpstr>Wingdings</vt:lpstr>
      <vt:lpstr>Wingdings</vt:lpstr>
      <vt:lpstr>UKE_PPT-Vorlage_16zu9</vt:lpstr>
      <vt:lpstr>1_UKE_PPT-Vorlage_16zu9</vt:lpstr>
      <vt:lpstr>MCT 5 A – Hukommelse</vt:lpstr>
      <vt:lpstr>Hukommelse</vt:lpstr>
      <vt:lpstr>Hukommelse</vt:lpstr>
      <vt:lpstr>Hukommelse</vt:lpstr>
      <vt:lpstr>Hukommelse</vt:lpstr>
      <vt:lpstr>Hukommelse</vt:lpstr>
      <vt:lpstr>Hvordan bliver jeg bedre til at huske?</vt:lpstr>
      <vt:lpstr>Hvordan bliver jeg bedre til at huske?</vt:lpstr>
      <vt:lpstr>Hvordan bliver jeg bedre til at huske?</vt:lpstr>
      <vt:lpstr>Hvordan bliver jeg bedre til at huske?</vt:lpstr>
      <vt:lpstr>Hvordan bliver jeg bedre til at huske?</vt:lpstr>
      <vt:lpstr>Hvordan bliver jeg bedre til at huske?</vt:lpstr>
      <vt:lpstr>Hvordan bliver jeg bedre til at huske?</vt:lpstr>
      <vt:lpstr>Hvordan bliver jeg bedre til at huske?</vt:lpstr>
      <vt:lpstr>Hvordan bliver jeg bedre til at huske?</vt:lpstr>
      <vt:lpstr>Ser og husker vi alle de samme ting?</vt:lpstr>
      <vt:lpstr>Læg mærke til forskelle mellem malerierne i forhold til farve og størrelse. Er der noget, som kunstnerne har malet anderledes eller måske ligefrem har udeladt?</vt:lpstr>
      <vt:lpstr>Der er forskel på, hvordan vi hver især opfatter tingene! Som det ses på de tre malerier: Det er samme landskab, der afbildes – men med forskellige betoninger!</vt:lpstr>
      <vt:lpstr>Øvelse</vt:lpstr>
      <vt:lpstr>Øvelse</vt:lpstr>
      <vt:lpstr>Øvelse</vt:lpstr>
      <vt:lpstr>PowerPoint-Präsentation</vt:lpstr>
      <vt:lpstr>Ved stranden Hvad så du? Hvor sikker er du?</vt:lpstr>
      <vt:lpstr>Ved stranden</vt:lpstr>
      <vt:lpstr>PowerPoint-Präsentation</vt:lpstr>
      <vt:lpstr>Banegård Hvad så du? Hvor sikker er du?</vt:lpstr>
      <vt:lpstr>Banegård</vt:lpstr>
      <vt:lpstr>Ikke alt, hvad vi husker, har faktisk fundet sted</vt:lpstr>
      <vt:lpstr>Ikke alt, hvad vi husker, har faktisk fundet sted</vt:lpstr>
      <vt:lpstr>Ikke alt, hvad vi husker, har faktisk fundet sted</vt:lpstr>
      <vt:lpstr>Former for erindringsfejl</vt:lpstr>
      <vt:lpstr>Former for erindringsfejl</vt:lpstr>
      <vt:lpstr>Former for erindringsfejl</vt:lpstr>
      <vt:lpstr>Former for erindringsfejl</vt:lpstr>
      <vt:lpstr>Falske erindringer</vt:lpstr>
      <vt:lpstr>Falske erindringer</vt:lpstr>
      <vt:lpstr>Falske erindringer</vt:lpstr>
      <vt:lpstr>Falske erindringer</vt:lpstr>
      <vt:lpstr>Hvorfor gør vi det?</vt:lpstr>
      <vt:lpstr>Hvorfor gør vi det?</vt:lpstr>
      <vt:lpstr>Hvorfor gør vi det?</vt:lpstr>
      <vt:lpstr>Hvordan erindringsfejl kan resultere i misforståelser under en psykose - eksempler</vt:lpstr>
      <vt:lpstr>Øvelse</vt:lpstr>
      <vt:lpstr>Øvelse</vt:lpstr>
      <vt:lpstr>PowerPoint-Präsentation</vt:lpstr>
      <vt:lpstr>Kiosk Hvad så du? Hvor sikker er du?</vt:lpstr>
      <vt:lpstr>Kiosk</vt:lpstr>
      <vt:lpstr>PowerPoint-Präsentation</vt:lpstr>
      <vt:lpstr>Have Hvad vises ikke på billedet? Hvor sikker er du?</vt:lpstr>
      <vt:lpstr>Have</vt:lpstr>
      <vt:lpstr>Valgfrit: Videoklip</vt:lpstr>
      <vt:lpstr>PowerPoint-Präsentation</vt:lpstr>
      <vt:lpstr>Brainstorm</vt:lpstr>
      <vt:lpstr>Klasseværelse Hvad så du på billedet? Hvor sikker er du?</vt:lpstr>
      <vt:lpstr>Klasseværelse</vt:lpstr>
      <vt:lpstr>PowerPoint-Präsentation</vt:lpstr>
      <vt:lpstr>Fisker Hvad vises ikke på billedet? Hvor sikker er du?</vt:lpstr>
      <vt:lpstr>Fisker</vt:lpstr>
      <vt:lpstr>PowerPoint-Präsentation</vt:lpstr>
      <vt:lpstr>Brainstorm</vt:lpstr>
      <vt:lpstr>Fodgængerfelt Hvad så du på billedet? Hvor sikker er du?</vt:lpstr>
      <vt:lpstr>Fodgængerfelt</vt:lpstr>
      <vt:lpstr>PowerPoint-Präsentation</vt:lpstr>
      <vt:lpstr>Brainstorm</vt:lpstr>
      <vt:lpstr>Legeplads Hvad så du på billedet? Hvor sikker er du?</vt:lpstr>
      <vt:lpstr>Legeplads</vt:lpstr>
      <vt:lpstr>PowerPoint-Präsentation</vt:lpstr>
      <vt:lpstr>Bryllup Hvad vises ikke på billedet? Hvor sikker er du?</vt:lpstr>
      <vt:lpstr>Bryllup</vt:lpstr>
      <vt:lpstr>PowerPoint-Präsentation</vt:lpstr>
      <vt:lpstr>Fodbold Hvad vises ikke på billedet? Hvor sikker er du?</vt:lpstr>
      <vt:lpstr>Fodbold</vt:lpstr>
      <vt:lpstr>PowerPoint-Präsentation</vt:lpstr>
      <vt:lpstr>På månen Hvad vises ikke på billedet? Hvor sikker er du?</vt:lpstr>
      <vt:lpstr>På månen</vt:lpstr>
      <vt:lpstr>PowerPoint-Präsentation</vt:lpstr>
      <vt:lpstr>Redningsaktion Hvad vises ikke på billedet? Hvor sikker er du?</vt:lpstr>
      <vt:lpstr>Redningsaktion</vt:lpstr>
      <vt:lpstr>PowerPoint-Präsentation</vt:lpstr>
      <vt:lpstr>Brainstorm</vt:lpstr>
      <vt:lpstr>Vejarbejde Hvad så du på billedet? Hvor sikker er du?</vt:lpstr>
      <vt:lpstr>Vejarbejde</vt:lpstr>
      <vt:lpstr>Overfør til hverdagen</vt:lpstr>
      <vt:lpstr>Overfør til hverdagen</vt:lpstr>
      <vt:lpstr>Overfør til hverdagen</vt:lpstr>
      <vt:lpstr>Hvad har det med psykoser at gøre?</vt:lpstr>
      <vt:lpstr>Hvad har det med psykoser at gøre?</vt:lpstr>
      <vt:lpstr>Hvad har det med psykoser at gøre?</vt:lpstr>
      <vt:lpstr>Tak for din opmærksomhed!</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279</cp:revision>
  <dcterms:created xsi:type="dcterms:W3CDTF">2004-06-30T16:15:23Z</dcterms:created>
  <dcterms:modified xsi:type="dcterms:W3CDTF">2025-01-09T21:52:21Z</dcterms:modified>
</cp:coreProperties>
</file>