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82" r:id="rId2"/>
  </p:sldMasterIdLst>
  <p:notesMasterIdLst>
    <p:notesMasterId r:id="rId93"/>
  </p:notesMasterIdLst>
  <p:handoutMasterIdLst>
    <p:handoutMasterId r:id="rId94"/>
  </p:handoutMasterIdLst>
  <p:sldIdLst>
    <p:sldId id="928" r:id="rId3"/>
    <p:sldId id="897" r:id="rId4"/>
    <p:sldId id="904" r:id="rId5"/>
    <p:sldId id="903" r:id="rId6"/>
    <p:sldId id="902" r:id="rId7"/>
    <p:sldId id="901" r:id="rId8"/>
    <p:sldId id="550" r:id="rId9"/>
    <p:sldId id="905" r:id="rId10"/>
    <p:sldId id="934" r:id="rId11"/>
    <p:sldId id="933" r:id="rId12"/>
    <p:sldId id="932" r:id="rId13"/>
    <p:sldId id="931" r:id="rId14"/>
    <p:sldId id="930" r:id="rId15"/>
    <p:sldId id="929" r:id="rId16"/>
    <p:sldId id="446" r:id="rId17"/>
    <p:sldId id="823" r:id="rId18"/>
    <p:sldId id="824" r:id="rId19"/>
    <p:sldId id="825" r:id="rId20"/>
    <p:sldId id="870" r:id="rId21"/>
    <p:sldId id="912" r:id="rId22"/>
    <p:sldId id="911" r:id="rId23"/>
    <p:sldId id="837" r:id="rId24"/>
    <p:sldId id="459" r:id="rId25"/>
    <p:sldId id="460" r:id="rId26"/>
    <p:sldId id="728" r:id="rId27"/>
    <p:sldId id="729" r:id="rId28"/>
    <p:sldId id="730" r:id="rId29"/>
    <p:sldId id="872" r:id="rId30"/>
    <p:sldId id="914" r:id="rId31"/>
    <p:sldId id="913" r:id="rId32"/>
    <p:sldId id="828" r:id="rId33"/>
    <p:sldId id="874" r:id="rId34"/>
    <p:sldId id="916" r:id="rId35"/>
    <p:sldId id="915" r:id="rId36"/>
    <p:sldId id="877" r:id="rId37"/>
    <p:sldId id="919" r:id="rId38"/>
    <p:sldId id="918" r:id="rId39"/>
    <p:sldId id="917" r:id="rId40"/>
    <p:sldId id="880" r:id="rId41"/>
    <p:sldId id="921" r:id="rId42"/>
    <p:sldId id="920" r:id="rId43"/>
    <p:sldId id="819" r:id="rId44"/>
    <p:sldId id="882" r:id="rId45"/>
    <p:sldId id="922" r:id="rId46"/>
    <p:sldId id="804" r:id="rId47"/>
    <p:sldId id="805" r:id="rId48"/>
    <p:sldId id="806" r:id="rId49"/>
    <p:sldId id="801" r:id="rId50"/>
    <p:sldId id="802" r:id="rId51"/>
    <p:sldId id="803" r:id="rId52"/>
    <p:sldId id="923"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38" r:id="rId78"/>
    <p:sldId id="839" r:id="rId79"/>
    <p:sldId id="840" r:id="rId80"/>
    <p:sldId id="841" r:id="rId81"/>
    <p:sldId id="842" r:id="rId82"/>
    <p:sldId id="843" r:id="rId83"/>
    <p:sldId id="844" r:id="rId84"/>
    <p:sldId id="937" r:id="rId85"/>
    <p:sldId id="940" r:id="rId86"/>
    <p:sldId id="939" r:id="rId87"/>
    <p:sldId id="886" r:id="rId88"/>
    <p:sldId id="927" r:id="rId89"/>
    <p:sldId id="926" r:id="rId90"/>
    <p:sldId id="896" r:id="rId91"/>
    <p:sldId id="845"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76" autoAdjust="0"/>
    <p:restoredTop sz="94681" autoAdjust="0"/>
  </p:normalViewPr>
  <p:slideViewPr>
    <p:cSldViewPr>
      <p:cViewPr varScale="1">
        <p:scale>
          <a:sx n="67" d="100"/>
          <a:sy n="67" d="100"/>
        </p:scale>
        <p:origin x="880" y="4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9FB0C43-B471-4316-9053-7942AD925FA4}" type="slidenum">
              <a:rPr lang="en-GB" altLang="de-DE"/>
              <a:pPr>
                <a:defRPr/>
              </a:pPr>
              <a:t>‹Nr.›</a:t>
            </a:fld>
            <a:endParaRPr lang="en-GB" altLang="de-DE"/>
          </a:p>
        </p:txBody>
      </p:sp>
    </p:spTree>
    <p:extLst>
      <p:ext uri="{BB962C8B-B14F-4D97-AF65-F5344CB8AC3E}">
        <p14:creationId xmlns:p14="http://schemas.microsoft.com/office/powerpoint/2010/main" val="28247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DD709F0-3E7C-4332-85DC-A3E5CAA5913B}" type="slidenum">
              <a:rPr lang="en-US" altLang="de-DE"/>
              <a:pPr>
                <a:defRPr/>
              </a:pPr>
              <a:t>‹Nr.›</a:t>
            </a:fld>
            <a:endParaRPr lang="en-US" altLang="de-DE"/>
          </a:p>
        </p:txBody>
      </p:sp>
    </p:spTree>
    <p:extLst>
      <p:ext uri="{BB962C8B-B14F-4D97-AF65-F5344CB8AC3E}">
        <p14:creationId xmlns:p14="http://schemas.microsoft.com/office/powerpoint/2010/main" val="26615488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74B843-CCDB-4DD3-8E88-905A1802616B}"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1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2F2EB-6480-47BE-9997-F584B4B5BB8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28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1D0BE1-A314-4375-AD39-13A1ACC5C23E}"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77499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16095-A0EF-46C5-A9E1-80D104054781}"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677574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D3E9EB-F8D3-470A-813D-35C68BF7FD4C}"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99118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FB4758-185F-4607-B58F-D736F1ADC72E}"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694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246D1-F91D-4BF3-9960-AB4F21FFFAC7}"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311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9C514-35C0-440B-984A-90210526C893}"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906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2EBDD-9416-47F2-B15B-9EE76CEC0863}"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60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F1187D-55F8-4FD9-9A3E-FC7EACAF783B}"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13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310D8A-A62F-47C1-81F6-5B25C7CC4D85}"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0229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0E7665-C8E9-4577-861C-701B3F212892}"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104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F8CA7-8558-4C76-9114-F8E7BD07C096}"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7911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A0B2F-3A7D-4E75-A0B2-3A5B4D6165DF}"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459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A0B2F-3A7D-4E75-A0B2-3A5B4D6165DF}"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459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D96DCA-CA69-4656-917B-4D31B28D4D00}"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08047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5C0876-436F-4BF0-9574-B4564D370A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4149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4CE50D-B585-4D7E-82E3-9566424AB5E4}"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6446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2CDAC9-FF91-4A44-93C4-48762A7A7961}"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970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3904A-28F1-4ED7-AA88-51961D818E0A}"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9294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6FAAFE-4123-490C-B538-1896453BEC0E}"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41071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28F32-3B9B-486E-A1FF-6AD083220C0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51734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2F846-3621-42A2-846A-2A276CA124B9}"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4509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01AA48-E9A3-4835-BA3B-373437A84B1B}"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2715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B6D84-0607-4C19-80B4-5491A8486536}"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3523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95E975-87F8-4474-8401-164B1CC03152}"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2977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B0E4EF-48D5-4D32-9F75-18BDC349BE4C}"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7978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FB2B86-ED13-4848-A3C3-373B5CE040F6}"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19690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87941-35CB-4CBF-9E13-739749BF3772}"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3914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3D6EBE-5478-46C2-BBB7-5128A7F6D9D4}"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192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86C6DB-301D-485A-BAA4-9F65192AA1BE}"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22721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B7236-2BD4-4F4A-BC5A-B7D5C4E2674A}"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1066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268D47-672D-49C0-8770-E7A9F96CC73D}"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2623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897668-3006-4E8B-A165-67144281402C}"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98643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BEA817-EFAE-405B-BB14-6C48AD53B95E}"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000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39B11B-E426-4F71-B939-E0E97743D007}"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33049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B1481-EA37-4A28-93A4-20A66F4E16B9}"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03647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DB28DB-D94C-4426-8F2B-E6C8642FC817}"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746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39E0D5-699A-43F2-AB07-D87D7ECB5326}"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6096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F2964-0FC7-4542-B92F-E312A6D15898}"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0524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05B428-7958-4803-BB6A-2A0C156456E0}"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54525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A42261-C82A-4909-BD94-76C7C25EBFB1}"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35584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9986E-9F52-4104-9AFB-564F240BAD49}"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39058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751453-804A-4EA4-97DD-79DAAD692DCB}"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250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F43335-1443-42C5-985D-CD3924148A0F}"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8393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88A7F0-F611-45E8-84F9-D99679B8EDB6}"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07537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F8EFF7-4208-4942-81E8-A6BC962DBA3C}"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25424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BB2304-CF54-424D-BA72-C011AC5791C5}"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5929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D013B8-934B-4B74-8B9D-011B3396EDD1}"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76529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33EB83-AE23-4FF3-9092-9BC1565E2FA8}"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3676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DD9B55-385B-419D-BFB5-DF1EF62FBAF9}"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25380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7AC9C-9458-4305-A063-E05ABF820FA1}"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6923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9D458-D9C8-478D-B950-BA8644F7AD52}"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234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5 – Hukommelse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8DD03C8-C81D-41CB-957B-5DBC83CE167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CE19D28C-3518-4442-A163-A4CD5712E29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5 – Hukommelse</a:t>
            </a:r>
          </a:p>
        </p:txBody>
      </p:sp>
      <p:sp>
        <p:nvSpPr>
          <p:cNvPr id="5" name="Slide Number Placeholder 4"/>
          <p:cNvSpPr>
            <a:spLocks noGrp="1"/>
          </p:cNvSpPr>
          <p:nvPr>
            <p:ph type="sldNum" sz="quarter" idx="12"/>
          </p:nvPr>
        </p:nvSpPr>
        <p:spPr bwMode="gray"/>
        <p:txBody>
          <a:bodyPr/>
          <a:lstStyle>
            <a:lvl1pPr>
              <a:defRPr b="0"/>
            </a:lvl1pPr>
          </a:lstStyle>
          <a:p>
            <a:pPr>
              <a:defRPr/>
            </a:pPr>
            <a:fld id="{84EA84FB-02EB-461D-B819-74A71F39878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F2CD130B-8453-481A-95E1-82D050251AF0}"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537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2794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50298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75744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Træningsmodul 5 – Hukommelse</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09591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0382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04538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93812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637287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384216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27695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71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5 – Hukommelse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804A45A-D66A-496E-92FC-F27AFE7B735B}"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r>
              <a:rPr lang="de-DE">
                <a:solidFill>
                  <a:srgbClr val="333333"/>
                </a:solidFill>
              </a:rPr>
              <a:t>Træningsmodul 5 – Hukommelse</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6158655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en-US" altLang="ko-KR" dirty="0" err="1"/>
              <a:t>Hukommelse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2971210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2</a:t>
            </a:fld>
            <a:endParaRPr lang="de-DE" altLang="de-DE"/>
          </a:p>
        </p:txBody>
      </p:sp>
    </p:spTree>
    <p:extLst>
      <p:ext uri="{BB962C8B-B14F-4D97-AF65-F5344CB8AC3E}">
        <p14:creationId xmlns:p14="http://schemas.microsoft.com/office/powerpoint/2010/main" val="61483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a:t>
            </a:fld>
            <a:endParaRPr lang="de-DE" altLang="de-DE"/>
          </a:p>
        </p:txBody>
      </p:sp>
    </p:spTree>
    <p:extLst>
      <p:ext uri="{BB962C8B-B14F-4D97-AF65-F5344CB8AC3E}">
        <p14:creationId xmlns:p14="http://schemas.microsoft.com/office/powerpoint/2010/main" val="82680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 </a:t>
            </a:r>
            <a:r>
              <a:rPr lang="da-DK" altLang="de-DE" sz="2400" dirty="0">
                <a:solidFill>
                  <a:srgbClr val="FFFFFF"/>
                </a:solidFill>
              </a:rPr>
              <a:t>Hjernen overbelastes ikke med overflødig information. Det er hovedsageligt irrelevant information, der går tabt</a:t>
            </a:r>
            <a:r>
              <a:rPr lang="en-US" altLang="de-DE" sz="2400" dirty="0">
                <a:solidFill>
                  <a:srgbClr val="FFFFFF"/>
                </a:solidFill>
              </a:rPr>
              <a:t>, </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…v</a:t>
            </a:r>
            <a:r>
              <a:rPr lang="da-DK" altLang="de-DE" sz="2400" dirty="0">
                <a:solidFill>
                  <a:srgbClr val="FFFFFF"/>
                </a:solidFill>
              </a:rPr>
              <a:t>igtig information går også tabt (aftaler, erindringer fra ferier, 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a:t>
            </a:fld>
            <a:endParaRPr lang="de-DE" altLang="de-DE"/>
          </a:p>
        </p:txBody>
      </p:sp>
    </p:spTree>
    <p:extLst>
      <p:ext uri="{BB962C8B-B14F-4D97-AF65-F5344CB8AC3E}">
        <p14:creationId xmlns:p14="http://schemas.microsoft.com/office/powerpoint/2010/main" val="1113709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altLang="de-DE" sz="2400" dirty="0">
                <a:solidFill>
                  <a:srgbClr val="333333"/>
                </a:solidFill>
              </a:rPr>
              <a:t>Hjernen overbelastes ikke med overflødig information. Det er hovedsageligt irrelevant information, der går tabt</a:t>
            </a:r>
            <a:r>
              <a:rPr lang="en-US" altLang="de-DE" sz="2400" dirty="0">
                <a:solidFill>
                  <a:srgbClr val="333333"/>
                </a:solidFill>
              </a:rPr>
              <a:t>, </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…v</a:t>
            </a:r>
            <a:r>
              <a:rPr lang="da-DK" altLang="de-DE" sz="2400" dirty="0">
                <a:solidFill>
                  <a:srgbClr val="FFFFFF"/>
                </a:solidFill>
              </a:rPr>
              <a:t>igtig information går også tabt (aftaler, erindringer fra ferier, 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5</a:t>
            </a:fld>
            <a:endParaRPr lang="de-DE" altLang="de-DE"/>
          </a:p>
        </p:txBody>
      </p:sp>
    </p:spTree>
    <p:extLst>
      <p:ext uri="{BB962C8B-B14F-4D97-AF65-F5344CB8AC3E}">
        <p14:creationId xmlns:p14="http://schemas.microsoft.com/office/powerpoint/2010/main" val="3861703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altLang="de-DE" sz="2400" dirty="0">
                <a:solidFill>
                  <a:srgbClr val="333333"/>
                </a:solidFill>
              </a:rPr>
              <a:t>Hjernen overbelastes ikke med overflødig information. Det er hovedsageligt irrelevant information, der går tabt</a:t>
            </a:r>
            <a:r>
              <a:rPr lang="en-US" altLang="de-DE" sz="2400" dirty="0">
                <a:solidFill>
                  <a:srgbClr val="333333"/>
                </a:solidFill>
              </a:rPr>
              <a:t>, </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…v</a:t>
            </a:r>
            <a:r>
              <a:rPr lang="da-DK" altLang="de-DE" sz="2400" dirty="0">
                <a:solidFill>
                  <a:srgbClr val="333333"/>
                </a:solidFill>
              </a:rPr>
              <a:t>igtig information går også tabt (aftaler, erindringer fra ferier, skolelærdom m.v.</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6</a:t>
            </a:fld>
            <a:endParaRPr lang="de-DE" altLang="de-DE"/>
          </a:p>
        </p:txBody>
      </p:sp>
    </p:spTree>
    <p:extLst>
      <p:ext uri="{BB962C8B-B14F-4D97-AF65-F5344CB8AC3E}">
        <p14:creationId xmlns:p14="http://schemas.microsoft.com/office/powerpoint/2010/main" val="2303188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lvl="0" defTabSz="914400" fontAlgn="base">
              <a:buClr>
                <a:srgbClr val="336699"/>
              </a:buClr>
              <a:defRPr/>
            </a:pPr>
            <a:r>
              <a:rPr lang="en-US"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a:t>
            </a:fld>
            <a:endParaRPr lang="de-DE" altLang="de-DE"/>
          </a:p>
        </p:txBody>
      </p:sp>
    </p:spTree>
    <p:extLst>
      <p:ext uri="{BB962C8B-B14F-4D97-AF65-F5344CB8AC3E}">
        <p14:creationId xmlns:p14="http://schemas.microsoft.com/office/powerpoint/2010/main" val="11925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da-DK"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9</a:t>
            </a:fld>
            <a:endParaRPr lang="de-DE" altLang="de-DE"/>
          </a:p>
        </p:txBody>
      </p:sp>
    </p:spTree>
    <p:extLst>
      <p:ext uri="{BB962C8B-B14F-4D97-AF65-F5344CB8AC3E}">
        <p14:creationId xmlns:p14="http://schemas.microsoft.com/office/powerpoint/2010/main" val="404013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err="1">
                <a:solidFill>
                  <a:srgbClr val="333333"/>
                </a:solidFill>
              </a:rPr>
              <a:t>eksisterende</a:t>
            </a:r>
            <a:r>
              <a:rPr lang="en-US" altLang="de-DE" sz="2400">
                <a:solidFill>
                  <a:srgbClr val="333333"/>
                </a:solidFill>
              </a:rPr>
              <a:t> viden</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10</a:t>
            </a:fld>
            <a:endParaRPr lang="de-DE" altLang="de-DE"/>
          </a:p>
        </p:txBody>
      </p:sp>
    </p:spTree>
    <p:extLst>
      <p:ext uri="{BB962C8B-B14F-4D97-AF65-F5344CB8AC3E}">
        <p14:creationId xmlns:p14="http://schemas.microsoft.com/office/powerpoint/2010/main" val="2896658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t>
            </a:r>
            <a:r>
              <a:rPr lang="da-DK" altLang="de-DE" sz="2400">
                <a:solidFill>
                  <a:srgbClr val="333333"/>
                </a:solidFill>
              </a:rPr>
              <a:t>ad gangen</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11</a:t>
            </a:fld>
            <a:endParaRPr lang="de-DE" altLang="de-DE"/>
          </a:p>
        </p:txBody>
      </p:sp>
    </p:spTree>
    <p:extLst>
      <p:ext uri="{BB962C8B-B14F-4D97-AF65-F5344CB8AC3E}">
        <p14:creationId xmlns:p14="http://schemas.microsoft.com/office/powerpoint/2010/main" val="324267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a:t>
            </a:r>
            <a:r>
              <a:rPr lang="da-DK" altLang="de-DE" sz="2400">
                <a:solidFill>
                  <a:srgbClr val="333333"/>
                </a:solidFill>
              </a:rPr>
              <a:t>ingen alkohol</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12</a:t>
            </a:fld>
            <a:endParaRPr lang="de-DE" altLang="de-DE"/>
          </a:p>
        </p:txBody>
      </p:sp>
    </p:spTree>
    <p:extLst>
      <p:ext uri="{BB962C8B-B14F-4D97-AF65-F5344CB8AC3E}">
        <p14:creationId xmlns:p14="http://schemas.microsoft.com/office/powerpoint/2010/main" val="255285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ingen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Gå i seng direkte efter indlæring (ingen yderligere </a:t>
            </a:r>
            <a:r>
              <a:rPr lang="da-DK" altLang="de-DE" sz="2400">
                <a:solidFill>
                  <a:srgbClr val="333333"/>
                </a:solidFill>
              </a:rPr>
              <a:t>forstyrrelser)</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13</a:t>
            </a:fld>
            <a:endParaRPr lang="de-DE" altLang="de-DE"/>
          </a:p>
        </p:txBody>
      </p:sp>
    </p:spTree>
    <p:extLst>
      <p:ext uri="{BB962C8B-B14F-4D97-AF65-F5344CB8AC3E}">
        <p14:creationId xmlns:p14="http://schemas.microsoft.com/office/powerpoint/2010/main" val="169939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ingen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Gå i seng direkte efter indlæring (ingen yderligere forstyrrelser)</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Inddrag</a:t>
            </a:r>
            <a:r>
              <a:rPr lang="en-US" altLang="de-DE" sz="2400" dirty="0">
                <a:solidFill>
                  <a:srgbClr val="333333"/>
                </a:solidFill>
              </a:rPr>
              <a:t> </a:t>
            </a:r>
            <a:r>
              <a:rPr lang="en-US" altLang="de-DE" sz="2400" dirty="0" err="1">
                <a:solidFill>
                  <a:srgbClr val="333333"/>
                </a:solidFill>
              </a:rPr>
              <a:t>flere</a:t>
            </a:r>
            <a:r>
              <a:rPr lang="en-US" altLang="de-DE" sz="2400" dirty="0">
                <a:solidFill>
                  <a:srgbClr val="333333"/>
                </a:solidFill>
              </a:rPr>
              <a:t> </a:t>
            </a:r>
            <a:r>
              <a:rPr lang="en-US" altLang="de-DE" sz="2400" dirty="0" err="1">
                <a:solidFill>
                  <a:srgbClr val="333333"/>
                </a:solidFill>
              </a:rPr>
              <a:t>sanser</a:t>
            </a:r>
            <a:r>
              <a:rPr lang="en-US" altLang="de-DE" sz="2400" dirty="0">
                <a:solidFill>
                  <a:srgbClr val="333333"/>
                </a:solidFill>
              </a:rPr>
              <a:t> under </a:t>
            </a:r>
            <a:r>
              <a:rPr lang="en-US" altLang="de-DE" sz="2400" dirty="0" err="1">
                <a:solidFill>
                  <a:srgbClr val="333333"/>
                </a:solidFill>
              </a:rPr>
              <a:t>indlæring</a:t>
            </a:r>
            <a:r>
              <a:rPr lang="en-US" altLang="de-DE" sz="2400" dirty="0">
                <a:solidFill>
                  <a:srgbClr val="333333"/>
                </a:solidFill>
              </a:rPr>
              <a:t> (</a:t>
            </a:r>
            <a:r>
              <a:rPr lang="en-US" altLang="de-DE" sz="2400" dirty="0" err="1">
                <a:solidFill>
                  <a:srgbClr val="333333"/>
                </a:solidFill>
              </a:rPr>
              <a:t>fx</a:t>
            </a:r>
            <a:r>
              <a:rPr lang="en-US" altLang="de-DE" sz="2400" dirty="0">
                <a:solidFill>
                  <a:srgbClr val="333333"/>
                </a:solidFill>
              </a:rPr>
              <a:t> </a:t>
            </a:r>
            <a:r>
              <a:rPr lang="en-US" altLang="de-DE" sz="2400" dirty="0" err="1">
                <a:solidFill>
                  <a:srgbClr val="333333"/>
                </a:solidFill>
              </a:rPr>
              <a:t>hørelse</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tag </a:t>
            </a:r>
            <a:r>
              <a:rPr lang="en-US" altLang="de-DE" sz="2400" dirty="0" err="1">
                <a:solidFill>
                  <a:srgbClr val="333333"/>
                </a:solidFill>
              </a:rPr>
              <a:t>notater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14</a:t>
            </a:fld>
            <a:endParaRPr lang="de-DE" altLang="de-DE"/>
          </a:p>
        </p:txBody>
      </p:sp>
    </p:spTree>
    <p:extLst>
      <p:ext uri="{BB962C8B-B14F-4D97-AF65-F5344CB8AC3E}">
        <p14:creationId xmlns:p14="http://schemas.microsoft.com/office/powerpoint/2010/main" val="2459232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677643" cy="4248000"/>
          </a:xfrm>
        </p:spPr>
        <p:txBody>
          <a:bodyPr/>
          <a:lstStyle/>
          <a:p>
            <a:pPr lvl="0" defTabSz="914400" fontAlgn="base"/>
            <a:r>
              <a:rPr lang="da-DK" altLang="de-DE" sz="2400" dirty="0">
                <a:solidFill>
                  <a:srgbClr val="004992"/>
                </a:solidFill>
              </a:rPr>
              <a:t>Jo flere sanser, der involveres under indlæring, des bedre bliver hukommelsen</a:t>
            </a:r>
            <a:r>
              <a:rPr lang="de-DE" altLang="de-DE" sz="2400" dirty="0">
                <a:solidFill>
                  <a:srgbClr val="004992"/>
                </a:solidFill>
              </a:rPr>
              <a:t>!</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anvende</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Hukommelsesfastholdelse i %</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Eksempel: Tre forskellige kunstnere maler det samme spanske landskab…</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Ser og husker vi alle de samme ting?</a:t>
            </a:r>
            <a:endParaRPr lang="en-US" sz="36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Læg mærke til forskelle mellem malerierne i forhold til farve og størrelse. Er der noget, som kunstnerne har malet anderledes eller måske ligefrem har udeladt?</a:t>
            </a:r>
            <a:endParaRPr lang="en-US" sz="3600" dirty="0">
              <a:solidFill>
                <a:srgbClr val="004992"/>
              </a:solidFill>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Der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hvordan</a:t>
            </a:r>
            <a:r>
              <a:rPr lang="en-US" sz="3600" dirty="0">
                <a:solidFill>
                  <a:srgbClr val="004992"/>
                </a:solidFill>
                <a:latin typeface="+mn-lt"/>
                <a:ea typeface="+mn-ea"/>
                <a:cs typeface="+mn-cs"/>
              </a:rPr>
              <a:t> vi </a:t>
            </a:r>
            <a:r>
              <a:rPr lang="en-US" sz="3600" dirty="0" err="1">
                <a:solidFill>
                  <a:srgbClr val="004992"/>
                </a:solidFill>
                <a:latin typeface="+mn-lt"/>
                <a:ea typeface="+mn-ea"/>
                <a:cs typeface="+mn-cs"/>
              </a:rPr>
              <a:t>hver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især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opfatter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tingene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Som</a:t>
            </a:r>
            <a:r>
              <a:rPr lang="en-US" dirty="0">
                <a:solidFill>
                  <a:srgbClr val="004992"/>
                </a:solidFill>
                <a:latin typeface="+mn-lt"/>
                <a:ea typeface="+mn-ea"/>
                <a:cs typeface="+mn-cs"/>
              </a:rPr>
              <a:t> </a:t>
            </a:r>
            <a:r>
              <a:rPr lang="en-US" dirty="0" err="1">
                <a:solidFill>
                  <a:srgbClr val="004992"/>
                </a:solidFill>
                <a:latin typeface="+mn-lt"/>
                <a:ea typeface="+mn-ea"/>
                <a:cs typeface="+mn-cs"/>
              </a:rPr>
              <a:t>det</a:t>
            </a:r>
            <a:r>
              <a:rPr lang="en-US" dirty="0">
                <a:solidFill>
                  <a:srgbClr val="004992"/>
                </a:solidFill>
                <a:latin typeface="+mn-lt"/>
                <a:ea typeface="+mn-ea"/>
                <a:cs typeface="+mn-cs"/>
              </a:rPr>
              <a:t> </a:t>
            </a:r>
            <a:r>
              <a:rPr lang="en-US" dirty="0" err="1">
                <a:solidFill>
                  <a:srgbClr val="004992"/>
                </a:solidFill>
                <a:latin typeface="+mn-lt"/>
                <a:ea typeface="+mn-ea"/>
                <a:cs typeface="+mn-cs"/>
              </a:rPr>
              <a:t>ses</a:t>
            </a:r>
            <a:r>
              <a:rPr lang="en-US" dirty="0">
                <a:solidFill>
                  <a:srgbClr val="004992"/>
                </a:solidFill>
                <a:latin typeface="+mn-lt"/>
                <a:ea typeface="+mn-ea"/>
                <a:cs typeface="+mn-cs"/>
              </a:rPr>
              <a:t> </a:t>
            </a:r>
            <a:r>
              <a:rPr lang="en-US" dirty="0" err="1">
                <a:solidFill>
                  <a:srgbClr val="004992"/>
                </a:solidFill>
                <a:latin typeface="+mn-lt"/>
                <a:ea typeface="+mn-ea"/>
                <a:cs typeface="+mn-cs"/>
              </a:rPr>
              <a:t>på</a:t>
            </a:r>
            <a:r>
              <a:rPr lang="en-US" dirty="0">
                <a:solidFill>
                  <a:srgbClr val="004992"/>
                </a:solidFill>
                <a:latin typeface="+mn-lt"/>
                <a:ea typeface="+mn-ea"/>
                <a:cs typeface="+mn-cs"/>
              </a:rPr>
              <a:t> de </a:t>
            </a:r>
            <a:r>
              <a:rPr lang="en-US" dirty="0" err="1">
                <a:solidFill>
                  <a:srgbClr val="004992"/>
                </a:solidFill>
                <a:latin typeface="+mn-lt"/>
                <a:ea typeface="+mn-ea"/>
                <a:cs typeface="+mn-cs"/>
              </a:rPr>
              <a:t>tre</a:t>
            </a:r>
            <a:r>
              <a:rPr lang="en-US" dirty="0">
                <a:solidFill>
                  <a:srgbClr val="004992"/>
                </a:solidFill>
                <a:latin typeface="+mn-lt"/>
                <a:ea typeface="+mn-ea"/>
                <a:cs typeface="+mn-cs"/>
              </a:rPr>
              <a:t> </a:t>
            </a:r>
            <a:r>
              <a:rPr lang="en-US" dirty="0" err="1">
                <a:solidFill>
                  <a:srgbClr val="004992"/>
                </a:solidFill>
                <a:latin typeface="+mn-lt"/>
                <a:ea typeface="+mn-ea"/>
                <a:cs typeface="+mn-cs"/>
              </a:rPr>
              <a:t>malerier</a:t>
            </a:r>
            <a:r>
              <a:rPr lang="en-US" dirty="0">
                <a:solidFill>
                  <a:srgbClr val="004992"/>
                </a:solidFill>
                <a:latin typeface="+mn-lt"/>
                <a:ea typeface="+mn-ea"/>
                <a:cs typeface="+mn-cs"/>
              </a:rPr>
              <a:t>: </a:t>
            </a:r>
            <a:r>
              <a:rPr lang="en-US" dirty="0" err="1">
                <a:solidFill>
                  <a:srgbClr val="004992"/>
                </a:solidFill>
                <a:latin typeface="+mn-lt"/>
                <a:ea typeface="+mn-ea"/>
                <a:cs typeface="+mn-cs"/>
              </a:rPr>
              <a:t>Det</a:t>
            </a:r>
            <a:r>
              <a:rPr lang="en-US" dirty="0">
                <a:solidFill>
                  <a:srgbClr val="004992"/>
                </a:solidFill>
                <a:latin typeface="+mn-lt"/>
                <a:ea typeface="+mn-ea"/>
                <a:cs typeface="+mn-cs"/>
              </a:rPr>
              <a:t> </a:t>
            </a:r>
            <a:r>
              <a:rPr lang="en-US" dirty="0" err="1">
                <a:solidFill>
                  <a:srgbClr val="004992"/>
                </a:solidFill>
                <a:latin typeface="+mn-lt"/>
                <a:ea typeface="+mn-ea"/>
                <a:cs typeface="+mn-cs"/>
              </a:rPr>
              <a:t>er</a:t>
            </a:r>
            <a:r>
              <a:rPr lang="en-US" dirty="0">
                <a:solidFill>
                  <a:srgbClr val="004992"/>
                </a:solidFill>
                <a:latin typeface="+mn-lt"/>
                <a:ea typeface="+mn-ea"/>
                <a:cs typeface="+mn-cs"/>
              </a:rPr>
              <a:t> </a:t>
            </a:r>
            <a:r>
              <a:rPr lang="en-US" dirty="0" err="1">
                <a:solidFill>
                  <a:srgbClr val="004992"/>
                </a:solidFill>
                <a:latin typeface="+mn-lt"/>
                <a:ea typeface="+mn-ea"/>
                <a:cs typeface="+mn-cs"/>
              </a:rPr>
              <a:t>samme</a:t>
            </a:r>
            <a:r>
              <a:rPr lang="en-US" dirty="0">
                <a:solidFill>
                  <a:srgbClr val="004992"/>
                </a:solidFill>
                <a:latin typeface="+mn-lt"/>
                <a:ea typeface="+mn-ea"/>
                <a:cs typeface="+mn-cs"/>
              </a:rPr>
              <a:t> </a:t>
            </a:r>
            <a:r>
              <a:rPr lang="en-US" dirty="0" err="1">
                <a:solidFill>
                  <a:srgbClr val="004992"/>
                </a:solidFill>
                <a:latin typeface="+mn-lt"/>
                <a:ea typeface="+mn-ea"/>
                <a:cs typeface="+mn-cs"/>
              </a:rPr>
              <a:t>landskab</a:t>
            </a:r>
            <a:r>
              <a:rPr lang="en-US" dirty="0">
                <a:solidFill>
                  <a:srgbClr val="004992"/>
                </a:solidFill>
                <a:latin typeface="+mn-lt"/>
                <a:ea typeface="+mn-ea"/>
                <a:cs typeface="+mn-cs"/>
              </a:rPr>
              <a:t>, der </a:t>
            </a:r>
            <a:r>
              <a:rPr lang="en-US" dirty="0" err="1">
                <a:solidFill>
                  <a:srgbClr val="004992"/>
                </a:solidFill>
                <a:latin typeface="+mn-lt"/>
                <a:ea typeface="+mn-ea"/>
                <a:cs typeface="+mn-cs"/>
              </a:rPr>
              <a:t>afbildes</a:t>
            </a:r>
            <a:r>
              <a:rPr lang="en-US" dirty="0">
                <a:solidFill>
                  <a:srgbClr val="004992"/>
                </a:solidFill>
                <a:latin typeface="+mn-lt"/>
                <a:ea typeface="+mn-ea"/>
                <a:cs typeface="+mn-cs"/>
              </a:rPr>
              <a:t> – men med </a:t>
            </a:r>
            <a:r>
              <a:rPr lang="en-US" dirty="0" err="1">
                <a:solidFill>
                  <a:srgbClr val="004992"/>
                </a:solidFill>
                <a:latin typeface="+mn-lt"/>
                <a:ea typeface="+mn-ea"/>
                <a:cs typeface="+mn-cs"/>
              </a:rPr>
              <a:t>forskellige</a:t>
            </a:r>
            <a:r>
              <a:rPr lang="en-US" dirty="0">
                <a:solidFill>
                  <a:srgbClr val="004992"/>
                </a:solidFill>
                <a:latin typeface="+mn-lt"/>
                <a:ea typeface="+mn-ea"/>
                <a:cs typeface="+mn-cs"/>
              </a:rPr>
              <a:t> </a:t>
            </a:r>
            <a:r>
              <a:rPr lang="en-US" dirty="0" err="1">
                <a:solidFill>
                  <a:srgbClr val="004992"/>
                </a:solidFill>
                <a:latin typeface="+mn-lt"/>
                <a:ea typeface="+mn-ea"/>
                <a:cs typeface="+mn-cs"/>
              </a:rPr>
              <a:t>betoninger</a:t>
            </a:r>
            <a:r>
              <a:rPr lang="en-US" dirty="0">
                <a:solidFill>
                  <a:srgbClr val="004992"/>
                </a:solidFill>
                <a:latin typeface="+mn-lt"/>
                <a:ea typeface="+mn-ea"/>
                <a:cs typeface="+mn-cs"/>
              </a:rPr>
              <a:t>!</a:t>
            </a:r>
          </a:p>
        </p:txBody>
      </p:sp>
      <p:pic>
        <p:nvPicPr>
          <p:cNvPr id="14"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0"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200" b="0">
                <a:latin typeface="+mn-lt"/>
              </a:rPr>
              <a:t>Bernd Hampel: Landskabsfarven er meget mere jordfarvet. Træet til højre for stien mangler (rød cirkel).</a:t>
            </a:r>
            <a:endParaRPr lang="en-US" altLang="de-DE" sz="1200" b="0" dirty="0">
              <a:latin typeface="+mn-lt"/>
            </a:endParaRPr>
          </a:p>
        </p:txBody>
      </p:sp>
      <p:sp>
        <p:nvSpPr>
          <p:cNvPr id="21" name="Caption_17"/>
          <p:cNvSpPr txBox="1">
            <a:spLocks noChangeArrowheads="1"/>
          </p:cNvSpPr>
          <p:nvPr/>
        </p:nvSpPr>
        <p:spPr bwMode="auto">
          <a:xfrm>
            <a:off x="8329835" y="5685055"/>
            <a:ext cx="36724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200" b="0" dirty="0">
                <a:latin typeface="+mn-lt"/>
              </a:rPr>
              <a:t>Helmut Schack: På dette maleri ses, hvordan forskellige dele af terrænet strækkes mod horisonten. Landskabet er meget mere farverigt. I modsætning til de to andre malerier er en del af en klynge træer malet direkte foran horisonten (uden bakkeland som baggrund). </a:t>
            </a:r>
            <a:endParaRPr lang="en-US" altLang="de-DE" sz="1200" b="0" dirty="0">
              <a:latin typeface="+mn-lt"/>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Bakkerne på dette maleri er mindre end på de to andre. </a:t>
            </a:r>
            <a:endParaRPr lang="en-US" altLang="de-DE" sz="1200" b="0" dirty="0">
              <a:latin typeface="+mn-lt"/>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huske, hvad du så på billedet, og du bliver spurgt om, hvor sikker du er i din </a:t>
            </a:r>
            <a:r>
              <a:rPr lang="da-DK" altLang="de-DE" sz="2400">
                <a:solidFill>
                  <a:srgbClr val="333333"/>
                </a:solidFill>
              </a:rPr>
              <a:t>vurdering</a:t>
            </a:r>
            <a:r>
              <a:rPr lang="en-GB" altLang="ko-KR" sz="240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20</a:t>
            </a:fld>
            <a:endParaRPr lang="de-DE" altLang="de-DE"/>
          </a:p>
        </p:txBody>
      </p:sp>
    </p:spTree>
    <p:extLst>
      <p:ext uri="{BB962C8B-B14F-4D97-AF65-F5344CB8AC3E}">
        <p14:creationId xmlns:p14="http://schemas.microsoft.com/office/powerpoint/2010/main" val="10098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huske, hvad du så på billedet, og du bliver spurgt om, hvor sikker du er i din vurdering</a:t>
            </a:r>
            <a:r>
              <a:rPr lang="en-GB" altLang="ko-KR" sz="2400" dirty="0">
                <a:solidFill>
                  <a:srgbClr val="333333"/>
                </a:solidFill>
              </a:rPr>
              <a:t>.</a:t>
            </a:r>
            <a:endParaRPr lang="de-DE" altLang="ko-KR" sz="2400" dirty="0">
              <a:solidFill>
                <a:srgbClr val="333333"/>
              </a:solidFill>
            </a:endParaRPr>
          </a:p>
          <a:p>
            <a:pPr algn="ctr" eaLnBrk="1" hangingPunct="1">
              <a:buClr>
                <a:srgbClr val="004992"/>
              </a:buClr>
              <a:tabLst>
                <a:tab pos="361950" algn="l"/>
              </a:tabLst>
            </a:pPr>
            <a:r>
              <a:rPr lang="da-DK" altLang="de-DE" sz="2400" dirty="0">
                <a:solidFill>
                  <a:srgbClr val="004992"/>
                </a:solidFill>
              </a:rPr>
              <a:t>Prøv at huske så mange detaljer som muligt</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21</a:t>
            </a:fld>
            <a:endParaRPr lang="de-DE" altLang="de-DE"/>
          </a:p>
        </p:txBody>
      </p:sp>
    </p:spTree>
    <p:extLst>
      <p:ext uri="{BB962C8B-B14F-4D97-AF65-F5344CB8AC3E}">
        <p14:creationId xmlns:p14="http://schemas.microsoft.com/office/powerpoint/2010/main" val="2090329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Ved stranden</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så du? Hvor sikker er du?</a:t>
            </a:r>
            <a:endParaRPr lang="de-DE" altLang="de-DE" dirty="0">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strandparaply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livredder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redningsbælte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håndklæde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Ved stranden</a:t>
            </a: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strandparaply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livredder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redningsbælte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håndklæde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Banegård</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togvogn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køreplan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sporgsignal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Banegård</a:t>
            </a: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togvogn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køreplan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sporgsignal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a:solidFill>
                  <a:srgbClr val="333333"/>
                </a:solidFill>
              </a:rPr>
              <a:t>! </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dirty="0">
                <a:solidFill>
                  <a:srgbClr val="333333"/>
                </a:solidFill>
              </a:rPr>
              <a:t>! </a:t>
            </a:r>
          </a:p>
          <a:p>
            <a:pPr marL="342900" indent="-342900" eaLnBrk="1" hangingPunct="1">
              <a:lnSpc>
                <a:spcPct val="90000"/>
              </a:lnSpc>
              <a:buClr>
                <a:srgbClr val="333333"/>
              </a:buClr>
              <a:buFont typeface="WingDings"/>
              <a:buChar char=""/>
              <a:defRPr/>
            </a:pPr>
            <a:r>
              <a:rPr lang="da-DK" sz="2400" dirty="0">
                <a:solidFill>
                  <a:srgbClr val="333333"/>
                </a:solidFill>
              </a:rPr>
              <a:t>Vores hjerne erstatter og tilføjer manglende information fra tidligere og relaterede hændelser (fx typiske strandbilleder fra vores ferier</a:t>
            </a:r>
            <a:r>
              <a:rPr lang="de-DE" altLang="de-DE" sz="2400" dirty="0">
                <a:solidFill>
                  <a:srgbClr val="333333"/>
                </a:solidFill>
              </a:rPr>
              <a:t>). </a:t>
            </a:r>
            <a:br>
              <a:rPr lang="de-DE" altLang="de-DE" sz="2400" dirty="0">
                <a:solidFill>
                  <a:srgbClr val="333333"/>
                </a:solidFill>
              </a:rPr>
            </a:br>
            <a:r>
              <a:rPr lang="da-DK" sz="2400" dirty="0">
                <a:solidFill>
                  <a:srgbClr val="333333"/>
                </a:solidFill>
              </a:rPr>
              <a:t>Visse genstande </a:t>
            </a:r>
            <a:r>
              <a:rPr lang="da-DK" sz="2400">
                <a:solidFill>
                  <a:srgbClr val="333333"/>
                </a:solidFill>
              </a:rPr>
              <a:t>er “log</a:t>
            </a:r>
            <a:r>
              <a:rPr lang="da-DK" sz="2400" spc="5">
                <a:solidFill>
                  <a:srgbClr val="333333"/>
                </a:solidFill>
              </a:rPr>
              <a:t>iske</a:t>
            </a:r>
            <a:r>
              <a:rPr lang="da-DK" sz="2400">
                <a:solidFill>
                  <a:srgbClr val="333333"/>
                </a:solidFill>
              </a:rPr>
              <a:t>” </a:t>
            </a:r>
            <a:r>
              <a:rPr lang="da-DK" sz="2400" dirty="0">
                <a:solidFill>
                  <a:srgbClr val="333333"/>
                </a:solidFill>
              </a:rPr>
              <a:t>tilføjelser (i eksemplet: bold og </a:t>
            </a:r>
            <a:r>
              <a:rPr lang="da-DK" sz="2400">
                <a:solidFill>
                  <a:srgbClr val="333333"/>
                </a:solidFill>
              </a:rPr>
              <a:t>håndklæde</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29</a:t>
            </a:fld>
            <a:endParaRPr lang="de-DE" altLang="de-DE"/>
          </a:p>
        </p:txBody>
      </p:sp>
    </p:spTree>
    <p:extLst>
      <p:ext uri="{BB962C8B-B14F-4D97-AF65-F5344CB8AC3E}">
        <p14:creationId xmlns:p14="http://schemas.microsoft.com/office/powerpoint/2010/main" val="4207384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dirty="0">
                <a:solidFill>
                  <a:srgbClr val="333333"/>
                </a:solidFill>
              </a:rPr>
              <a:t>! </a:t>
            </a:r>
          </a:p>
          <a:p>
            <a:pPr marL="342900" indent="-342900" eaLnBrk="1" hangingPunct="1">
              <a:lnSpc>
                <a:spcPct val="90000"/>
              </a:lnSpc>
              <a:buClr>
                <a:srgbClr val="333333"/>
              </a:buClr>
              <a:buFont typeface="WingDings"/>
              <a:buChar char=""/>
              <a:defRPr/>
            </a:pPr>
            <a:r>
              <a:rPr lang="da-DK" sz="2400" dirty="0">
                <a:solidFill>
                  <a:srgbClr val="333333"/>
                </a:solidFill>
              </a:rPr>
              <a:t>Vores hjerne erstatter og tilføjer manglende information fra tidligere og relaterede hændelser (fx typiske strandbilleder fra vores ferier</a:t>
            </a:r>
            <a:r>
              <a:rPr lang="de-DE" altLang="de-DE" sz="2400" dirty="0">
                <a:solidFill>
                  <a:srgbClr val="333333"/>
                </a:solidFill>
              </a:rPr>
              <a:t>). </a:t>
            </a:r>
            <a:br>
              <a:rPr lang="de-DE" altLang="de-DE" sz="2400" dirty="0">
                <a:solidFill>
                  <a:srgbClr val="333333"/>
                </a:solidFill>
              </a:rPr>
            </a:br>
            <a:r>
              <a:rPr lang="da-DK" sz="2400" dirty="0">
                <a:solidFill>
                  <a:srgbClr val="333333"/>
                </a:solidFill>
              </a:rPr>
              <a:t>Visse genstande </a:t>
            </a:r>
            <a:r>
              <a:rPr lang="da-DK" sz="2400">
                <a:solidFill>
                  <a:srgbClr val="333333"/>
                </a:solidFill>
              </a:rPr>
              <a:t>er “log</a:t>
            </a:r>
            <a:r>
              <a:rPr lang="da-DK" sz="2400" spc="5">
                <a:solidFill>
                  <a:srgbClr val="333333"/>
                </a:solidFill>
              </a:rPr>
              <a:t>iske</a:t>
            </a:r>
            <a:r>
              <a:rPr lang="da-DK" sz="2400">
                <a:solidFill>
                  <a:srgbClr val="333333"/>
                </a:solidFill>
              </a:rPr>
              <a:t>” </a:t>
            </a:r>
            <a:r>
              <a:rPr lang="da-DK" sz="2400" dirty="0">
                <a:solidFill>
                  <a:srgbClr val="333333"/>
                </a:solidFill>
              </a:rPr>
              <a:t>tilføjelser (i eksemplet: bold og håndklæde</a:t>
            </a:r>
            <a:r>
              <a:rPr lang="de-DE" altLang="de-DE" sz="2400" dirty="0">
                <a:solidFill>
                  <a:srgbClr val="333333"/>
                </a:solidFill>
              </a:rPr>
              <a:t>)!</a:t>
            </a:r>
          </a:p>
          <a:p>
            <a:pPr marL="342900" indent="-342900" eaLnBrk="1" hangingPunct="1">
              <a:lnSpc>
                <a:spcPct val="90000"/>
              </a:lnSpc>
              <a:buClr>
                <a:srgbClr val="000000"/>
              </a:buClr>
              <a:buFont typeface="WingDings"/>
              <a:buChar char=""/>
              <a:defRPr/>
            </a:pPr>
            <a:r>
              <a:rPr lang="da-DK" sz="2400" dirty="0">
                <a:solidFill>
                  <a:srgbClr val="333333"/>
                </a:solidFill>
              </a:rPr>
              <a:t>Ægte erindringer kan ofte skelnes fra falske erindringer ved deres</a:t>
            </a:r>
            <a:r>
              <a:rPr lang="de-DE" altLang="de-DE" sz="2400" dirty="0">
                <a:solidFill>
                  <a:srgbClr val="333333"/>
                </a:solidFill>
              </a:rPr>
              <a:t> </a:t>
            </a:r>
            <a:r>
              <a:rPr lang="da-DK" sz="2400" dirty="0">
                <a:solidFill>
                  <a:srgbClr val="004992"/>
                </a:solidFill>
              </a:rPr>
              <a:t>livagtighed</a:t>
            </a:r>
            <a:r>
              <a:rPr lang="de-DE" altLang="de-DE" sz="2400" dirty="0">
                <a:solidFill>
                  <a:srgbClr val="004992"/>
                </a:solidFill>
              </a:rPr>
              <a:t>:</a:t>
            </a:r>
            <a:r>
              <a:rPr lang="de-DE" altLang="de-DE" sz="2400" dirty="0">
                <a:solidFill>
                  <a:srgbClr val="333333"/>
                </a:solidFill>
              </a:rPr>
              <a:t> </a:t>
            </a:r>
            <a:r>
              <a:rPr lang="da-DK" sz="2400" dirty="0">
                <a:solidFill>
                  <a:srgbClr val="333333"/>
                </a:solidFill>
              </a:rPr>
              <a:t>falske erindringer er </a:t>
            </a:r>
            <a:r>
              <a:rPr lang="da-DK" sz="2400">
                <a:solidFill>
                  <a:srgbClr val="333333"/>
                </a:solidFill>
              </a:rPr>
              <a:t>temmelig “</a:t>
            </a:r>
            <a:r>
              <a:rPr lang="da-DK" sz="2400" spc="5">
                <a:solidFill>
                  <a:srgbClr val="333333"/>
                </a:solidFill>
              </a:rPr>
              <a:t>blege</a:t>
            </a:r>
            <a:r>
              <a:rPr lang="da-DK" sz="2400">
                <a:solidFill>
                  <a:srgbClr val="333333"/>
                </a:solidFill>
              </a:rPr>
              <a:t>” </a:t>
            </a:r>
            <a:r>
              <a:rPr lang="da-DK" sz="2400" dirty="0">
                <a:solidFill>
                  <a:srgbClr val="333333"/>
                </a:solidFill>
              </a:rPr>
              <a:t>og mindre detaljerede</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30</a:t>
            </a:fld>
            <a:endParaRPr lang="de-DE" altLang="de-DE"/>
          </a:p>
        </p:txBody>
      </p:sp>
    </p:spTree>
    <p:extLst>
      <p:ext uri="{BB962C8B-B14F-4D97-AF65-F5344CB8AC3E}">
        <p14:creationId xmlns:p14="http://schemas.microsoft.com/office/powerpoint/2010/main" val="1111544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lvl="0" defTabSz="914400" fontAlgn="base">
              <a:buClr>
                <a:srgbClr val="336699"/>
              </a:buClr>
              <a:defRPr/>
            </a:pP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Forskydning</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hukommelsen</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da-DK" altLang="de-DE" sz="2400" dirty="0">
                <a:solidFill>
                  <a:srgbClr val="333333"/>
                </a:solidFill>
              </a:rPr>
              <a:t>normal forskydning i hukommelsen: positive hændelser huskes bedre end negative hændelser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da-DK" altLang="de-DE" sz="2400" dirty="0">
                <a:solidFill>
                  <a:srgbClr val="333333"/>
                </a:solidFill>
              </a:rPr>
              <a:t>depressiv forskydning i hukommelsen: negative hændelser huskes bedre end positive hændelser</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33</a:t>
            </a:fld>
            <a:endParaRPr lang="de-DE" altLang="de-DE"/>
          </a:p>
        </p:txBody>
      </p:sp>
    </p:spTree>
    <p:extLst>
      <p:ext uri="{BB962C8B-B14F-4D97-AF65-F5344CB8AC3E}">
        <p14:creationId xmlns:p14="http://schemas.microsoft.com/office/powerpoint/2010/main" val="561603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Forskydning</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hukommelsen</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da-DK" altLang="de-DE" sz="2400" dirty="0">
                <a:solidFill>
                  <a:srgbClr val="333333"/>
                </a:solidFill>
              </a:rPr>
              <a:t>normal forskydning i hukommelsen: positive hændelser huskes bedre end negative hændelser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da-DK" altLang="de-DE" sz="2400" dirty="0">
                <a:solidFill>
                  <a:srgbClr val="333333"/>
                </a:solidFill>
              </a:rPr>
              <a:t>depressiv forskydning i hukommelsen: negative hændelser huskes bedre end positive hændelser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Illusioner</a:t>
            </a:r>
            <a:r>
              <a:rPr lang="en-US" altLang="de-DE" sz="2400" dirty="0">
                <a:solidFill>
                  <a:srgbClr val="004992"/>
                </a:solidFill>
              </a:rPr>
              <a:t>/</a:t>
            </a:r>
            <a:r>
              <a:rPr lang="en-US" altLang="de-DE" sz="2400" dirty="0" err="1">
                <a:solidFill>
                  <a:srgbClr val="004992"/>
                </a:solidFill>
              </a:rPr>
              <a:t>falske</a:t>
            </a:r>
            <a:r>
              <a:rPr lang="en-US" altLang="de-DE" sz="2400" dirty="0">
                <a:solidFill>
                  <a:srgbClr val="004992"/>
                </a:solidFill>
              </a:rPr>
              <a:t> </a:t>
            </a:r>
            <a:r>
              <a:rPr lang="en-US" altLang="de-DE" sz="2400" dirty="0" err="1">
                <a:solidFill>
                  <a:srgbClr val="004992"/>
                </a:solidFill>
              </a:rPr>
              <a:t>erindringer</a:t>
            </a:r>
            <a:r>
              <a:rPr lang="en-US" altLang="de-DE" sz="2400" dirty="0">
                <a:solidFill>
                  <a:srgbClr val="004992"/>
                </a:solidFill>
              </a:rPr>
              <a:t>: </a:t>
            </a:r>
            <a:r>
              <a:rPr lang="da-DK" altLang="de-DE" sz="2400" dirty="0">
                <a:solidFill>
                  <a:srgbClr val="000000"/>
                </a:solidFill>
              </a:rPr>
              <a:t>vi </a:t>
            </a:r>
            <a:r>
              <a:rPr lang="da-DK" altLang="de-DE" sz="2400" dirty="0">
                <a:solidFill>
                  <a:srgbClr val="333333"/>
                </a:solidFill>
              </a:rPr>
              <a:t>husker</a:t>
            </a:r>
            <a:r>
              <a:rPr lang="da-DK" altLang="de-DE" sz="2400" dirty="0">
                <a:solidFill>
                  <a:srgbClr val="000000"/>
                </a:solidFill>
              </a:rPr>
              <a:t> ting, som aldrig har fundet sted</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34</a:t>
            </a:fld>
            <a:endParaRPr lang="de-DE" altLang="de-DE"/>
          </a:p>
        </p:txBody>
      </p:sp>
    </p:spTree>
    <p:extLst>
      <p:ext uri="{BB962C8B-B14F-4D97-AF65-F5344CB8AC3E}">
        <p14:creationId xmlns:p14="http://schemas.microsoft.com/office/powerpoint/2010/main" val="1788332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05058500"/>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I modsætning til en udbredt misforståelse udtalte Captain Kirk (William Shatner) aldrig </a:t>
                      </a:r>
                      <a:r>
                        <a:rPr kumimoji="0" lang="da-DK" sz="1800" b="0" i="0" u="none" strike="noStrike" cap="none" normalizeH="0" baseline="0">
                          <a:ln>
                            <a:noFill/>
                          </a:ln>
                          <a:solidFill>
                            <a:schemeClr val="tx1"/>
                          </a:solidFill>
                          <a:effectLst/>
                          <a:latin typeface="+mn-lt"/>
                          <a:ea typeface="+mn-ea"/>
                          <a:cs typeface="+mn-cs"/>
                        </a:rPr>
                        <a:t>ordene “Beam </a:t>
                      </a:r>
                      <a:r>
                        <a:rPr kumimoji="0" lang="da-DK" sz="1800" b="0" i="0" u="none" strike="noStrike" cap="none" normalizeH="0" baseline="0" dirty="0">
                          <a:ln>
                            <a:noFill/>
                          </a:ln>
                          <a:solidFill>
                            <a:schemeClr val="tx1"/>
                          </a:solidFill>
                          <a:effectLst/>
                          <a:latin typeface="+mn-lt"/>
                          <a:ea typeface="+mn-ea"/>
                          <a:cs typeface="+mn-cs"/>
                        </a:rPr>
                        <a:t>me up</a:t>
                      </a:r>
                      <a:r>
                        <a:rPr kumimoji="0" lang="da-DK" sz="1800" b="0" i="0" u="none" strike="noStrike" cap="none" normalizeH="0" baseline="0">
                          <a:ln>
                            <a:noFill/>
                          </a:ln>
                          <a:solidFill>
                            <a:schemeClr val="tx1"/>
                          </a:solidFill>
                          <a:effectLst/>
                          <a:latin typeface="+mn-lt"/>
                          <a:ea typeface="+mn-ea"/>
                          <a:cs typeface="+mn-cs"/>
                        </a:rPr>
                        <a:t>, Scotty” </a:t>
                      </a:r>
                      <a:r>
                        <a:rPr kumimoji="0" lang="da-DK" sz="1800" b="0" i="0" u="none" strike="noStrike" cap="none" normalizeH="0" baseline="0" dirty="0">
                          <a:ln>
                            <a:noFill/>
                          </a:ln>
                          <a:solidFill>
                            <a:schemeClr val="tx1"/>
                          </a:solidFill>
                          <a:effectLst/>
                          <a:latin typeface="+mn-lt"/>
                          <a:ea typeface="+mn-ea"/>
                          <a:cs typeface="+mn-cs"/>
                        </a:rPr>
                        <a:t>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07197393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36</a:t>
            </a:fld>
            <a:endParaRPr lang="de-DE" altLang="de-DE"/>
          </a:p>
        </p:txBody>
      </p:sp>
    </p:spTree>
    <p:extLst>
      <p:ext uri="{BB962C8B-B14F-4D97-AF65-F5344CB8AC3E}">
        <p14:creationId xmlns:p14="http://schemas.microsoft.com/office/powerpoint/2010/main" val="2843129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833389992"/>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mn-ea"/>
                          <a:cs typeface="+mn-cs"/>
                        </a:rPr>
                        <a:t>Den </a:t>
                      </a:r>
                      <a:r>
                        <a:rPr kumimoji="0" lang="en-US" sz="1800" b="0" i="0" u="none" strike="noStrike" cap="none" normalizeH="0" baseline="0" dirty="0" err="1">
                          <a:ln>
                            <a:noFill/>
                          </a:ln>
                          <a:solidFill>
                            <a:schemeClr val="tx1"/>
                          </a:solidFill>
                          <a:effectLst/>
                          <a:latin typeface="+mn-lt"/>
                          <a:ea typeface="+mn-ea"/>
                          <a:cs typeface="+mn-cs"/>
                        </a:rPr>
                        <a:t>berømte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psykolog</a:t>
                      </a:r>
                      <a:r>
                        <a:rPr kumimoji="0" lang="en-US" sz="1800" b="0" i="0" u="none" strike="noStrike" cap="none" normalizeH="0" baseline="0" dirty="0">
                          <a:ln>
                            <a:noFill/>
                          </a:ln>
                          <a:solidFill>
                            <a:schemeClr val="tx1"/>
                          </a:solidFill>
                          <a:effectLst/>
                          <a:latin typeface="+mn-lt"/>
                          <a:ea typeface="+mn-ea"/>
                          <a:cs typeface="+mn-cs"/>
                        </a:rPr>
                        <a:t> Jean Piaget </a:t>
                      </a:r>
                      <a:r>
                        <a:rPr kumimoji="0" lang="en-US" sz="1800" b="0" i="0" u="none" strike="noStrike" cap="none" normalizeH="0" baseline="0" dirty="0" err="1">
                          <a:ln>
                            <a:noFill/>
                          </a:ln>
                          <a:solidFill>
                            <a:schemeClr val="tx1"/>
                          </a:solidFill>
                          <a:effectLst/>
                          <a:latin typeface="+mn-lt"/>
                          <a:ea typeface="+mn-ea"/>
                          <a:cs typeface="+mn-cs"/>
                        </a:rPr>
                        <a:t>huskede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hvordan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blevet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kidnappet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som</a:t>
                      </a:r>
                      <a:r>
                        <a:rPr kumimoji="0" lang="en-US" sz="1800" b="0" i="0" u="none" strike="noStrike" cap="none" normalizeH="0" baseline="0" dirty="0">
                          <a:ln>
                            <a:noFill/>
                          </a:ln>
                          <a:solidFill>
                            <a:schemeClr val="tx1"/>
                          </a:solidFill>
                          <a:effectLst/>
                          <a:latin typeface="+mn-lt"/>
                          <a:ea typeface="+mn-ea"/>
                          <a:cs typeface="+mn-cs"/>
                        </a:rPr>
                        <a:t> 2-årig. </a:t>
                      </a:r>
                      <a:r>
                        <a:rPr kumimoji="0" lang="en-US" sz="1800" b="0" i="0" u="none" strike="noStrike" cap="none" normalizeH="0" baseline="0" dirty="0" err="1">
                          <a:ln>
                            <a:noFill/>
                          </a:ln>
                          <a:solidFill>
                            <a:schemeClr val="tx1"/>
                          </a:solidFill>
                          <a:effectLst/>
                          <a:latin typeface="+mn-lt"/>
                          <a:ea typeface="+mn-ea"/>
                          <a:cs typeface="+mn-cs"/>
                        </a:rPr>
                        <a:t>Det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viste</a:t>
                      </a:r>
                      <a:r>
                        <a:rPr kumimoji="0" lang="en-US" sz="1800" b="0" i="0" u="none" strike="noStrike" cap="none" normalizeH="0" baseline="0" dirty="0">
                          <a:ln>
                            <a:noFill/>
                          </a:ln>
                          <a:solidFill>
                            <a:schemeClr val="tx1"/>
                          </a:solidFill>
                          <a:effectLst/>
                          <a:latin typeface="+mn-lt"/>
                          <a:ea typeface="+mn-ea"/>
                          <a:cs typeface="+mn-cs"/>
                        </a:rPr>
                        <a:t> sig at </a:t>
                      </a:r>
                      <a:r>
                        <a:rPr kumimoji="0" lang="en-US" sz="1800" b="0" i="0" u="none" strike="noStrike" cap="none" normalizeH="0" baseline="0" dirty="0" err="1">
                          <a:ln>
                            <a:noFill/>
                          </a:ln>
                          <a:solidFill>
                            <a:schemeClr val="tx1"/>
                          </a:solidFill>
                          <a:effectLst/>
                          <a:latin typeface="+mn-lt"/>
                          <a:ea typeface="+mn-ea"/>
                          <a:cs typeface="+mn-cs"/>
                        </a:rPr>
                        <a:t>være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skrøne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som</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hans</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barnepige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havde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fundet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på</a:t>
                      </a:r>
                      <a:r>
                        <a:rPr kumimoji="0" lang="en-US" sz="1800" b="0" i="0" u="none" strike="noStrike" cap="none" normalizeH="0" baseline="0" dirty="0">
                          <a:ln>
                            <a:noFill/>
                          </a:ln>
                          <a:solidFill>
                            <a:schemeClr val="tx1"/>
                          </a:solidFill>
                          <a:effectLst/>
                          <a:latin typeface="+mn-lt"/>
                          <a:ea typeface="+mn-ea"/>
                          <a:cs typeface="+mn-cs"/>
                        </a:rPr>
                        <a:t>, da </a:t>
                      </a:r>
                      <a:r>
                        <a:rPr kumimoji="0" lang="en-US" sz="1800" b="0" i="0" u="none" strike="noStrike" cap="none" normalizeH="0" baseline="0" dirty="0" err="1">
                          <a:ln>
                            <a:noFill/>
                          </a:ln>
                          <a:solidFill>
                            <a:schemeClr val="tx1"/>
                          </a:solidFill>
                          <a:effectLst/>
                          <a:latin typeface="+mn-lt"/>
                          <a:ea typeface="+mn-ea"/>
                          <a:cs typeface="+mn-cs"/>
                        </a:rPr>
                        <a:t>han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var</a:t>
                      </a:r>
                      <a:r>
                        <a:rPr kumimoji="0" lang="en-US" sz="1800" b="0" i="0" u="none" strike="noStrike" cap="none" normalizeH="0" baseline="0" dirty="0">
                          <a:ln>
                            <a:noFill/>
                          </a:ln>
                          <a:solidFill>
                            <a:schemeClr val="tx1"/>
                          </a:solidFill>
                          <a:effectLst/>
                          <a:latin typeface="+mn-lt"/>
                          <a:ea typeface="+mn-ea"/>
                          <a:cs typeface="+mn-cs"/>
                        </a:rPr>
                        <a:t> barn.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37</a:t>
            </a:fld>
            <a:endParaRPr lang="de-DE" altLang="de-DE"/>
          </a:p>
        </p:txBody>
      </p:sp>
    </p:spTree>
    <p:extLst>
      <p:ext uri="{BB962C8B-B14F-4D97-AF65-F5344CB8AC3E}">
        <p14:creationId xmlns:p14="http://schemas.microsoft.com/office/powerpoint/2010/main" val="1780557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386707212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Den berømte psykolog Jean Piaget huskede, hvordan han var blevet kidnappet som 2-årig. Det viste sig at være en skrøne, som hans barnepige havde fundet på, da han var barn.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Deltagerne i et eksperiment fik forevist reklamer for Disney World, hvori Snurre Snup optrådte. På trods af, at Snurre Snup figuren stammer fra Warner Brothers og ikke Disney, kunne 30 % af deltagerne huske at have mødt kaninen under et besøg i Disney World i deres barndom.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38</a:t>
            </a:fld>
            <a:endParaRPr lang="de-DE" altLang="de-DE"/>
          </a:p>
        </p:txBody>
      </p:sp>
    </p:spTree>
    <p:extLst>
      <p:ext uri="{BB962C8B-B14F-4D97-AF65-F5344CB8AC3E}">
        <p14:creationId xmlns:p14="http://schemas.microsoft.com/office/powerpoint/2010/main" val="1088219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Samtidig nedsættes tilliden til sande erindringer (dvs. ting som faktisk er sket) under en </a:t>
            </a:r>
            <a:r>
              <a:rPr lang="da-DK" altLang="de-DE" sz="2400">
                <a:solidFill>
                  <a:srgbClr val="000000"/>
                </a:solidFill>
              </a:rPr>
              <a:t>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40</a:t>
            </a:fld>
            <a:endParaRPr lang="de-DE" altLang="de-DE"/>
          </a:p>
        </p:txBody>
      </p:sp>
    </p:spTree>
    <p:extLst>
      <p:ext uri="{BB962C8B-B14F-4D97-AF65-F5344CB8AC3E}">
        <p14:creationId xmlns:p14="http://schemas.microsoft.com/office/powerpoint/2010/main" val="2897879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Samtidig nedsættes tilliden til sande erindringer (dvs. ting som faktisk er sket) under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Dette kan føre til problemer med at skelne mellem sande og falske erindringer og vil kunne blokere for en sund og realistisk opfattelse af omgivelserne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41</a:t>
            </a:fld>
            <a:endParaRPr lang="de-DE" altLang="de-DE"/>
          </a:p>
        </p:txBody>
      </p:sp>
    </p:spTree>
    <p:extLst>
      <p:ext uri="{BB962C8B-B14F-4D97-AF65-F5344CB8AC3E}">
        <p14:creationId xmlns:p14="http://schemas.microsoft.com/office/powerpoint/2010/main" val="1079123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erindringsfejl kan resultere i misforståelser under en psykose - eksempler</a:t>
            </a:r>
          </a:p>
        </p:txBody>
      </p:sp>
      <p:sp>
        <p:nvSpPr>
          <p:cNvPr id="88085" name="Rechteck 1"/>
          <p:cNvSpPr>
            <a:spLocks noChangeArrowheads="1"/>
          </p:cNvSpPr>
          <p:nvPr/>
        </p:nvSpPr>
        <p:spPr bwMode="auto">
          <a:xfrm>
            <a:off x="408955" y="586742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Vil</a:t>
            </a:r>
            <a:r>
              <a:rPr lang="en-US" altLang="de-DE" sz="2000" dirty="0">
                <a:solidFill>
                  <a:srgbClr val="004992"/>
                </a:solidFill>
                <a:latin typeface="+mn-lt"/>
              </a:rPr>
              <a:t> </a:t>
            </a:r>
            <a:r>
              <a:rPr lang="en-US" altLang="de-DE" sz="2000" dirty="0" err="1">
                <a:solidFill>
                  <a:srgbClr val="004992"/>
                </a:solidFill>
                <a:latin typeface="+mn-lt"/>
              </a:rPr>
              <a:t>nogen</a:t>
            </a:r>
            <a:r>
              <a:rPr lang="en-US" altLang="de-DE" sz="2000" dirty="0">
                <a:solidFill>
                  <a:srgbClr val="004992"/>
                </a:solidFill>
                <a:latin typeface="+mn-lt"/>
              </a:rPr>
              <a:t> dele </a:t>
            </a:r>
            <a:r>
              <a:rPr lang="en-US" altLang="de-DE" sz="2000" dirty="0" err="1">
                <a:solidFill>
                  <a:srgbClr val="004992"/>
                </a:solidFill>
                <a:latin typeface="+mn-lt"/>
              </a:rPr>
              <a:t>en</a:t>
            </a:r>
            <a:r>
              <a:rPr lang="en-US" altLang="de-DE" sz="2000" dirty="0">
                <a:solidFill>
                  <a:srgbClr val="004992"/>
                </a:solidFill>
                <a:latin typeface="+mn-lt"/>
              </a:rPr>
              <a:t> </a:t>
            </a:r>
            <a:r>
              <a:rPr lang="en-US" altLang="de-DE" sz="2000" dirty="0" err="1">
                <a:solidFill>
                  <a:srgbClr val="004992"/>
                </a:solidFill>
                <a:latin typeface="+mn-lt"/>
              </a:rPr>
              <a:t>kort</a:t>
            </a:r>
            <a:r>
              <a:rPr lang="en-US" altLang="de-DE" sz="2000" dirty="0">
                <a:solidFill>
                  <a:srgbClr val="004992"/>
                </a:solidFill>
                <a:latin typeface="+mn-lt"/>
              </a:rPr>
              <a: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erfaring</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82853330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Hændelse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Falsk erindring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Faktisk situation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Skænderi med mor.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Husker, at moderen sagde: “Du er ikke længere min datter.”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Faktisk sagde moderen: “Sådan kender jeg dig slet ikke” – men med tiden kunne den præcise ordlyd ikke længere genkaldes.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Gruppeterapi.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Der er ingen, der tager sig af mine problemer.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Andre deltagere forsøgte faktisk at trøste i den aktuelle situation, men det blev senere glemt.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a-DK" altLang="de-DE" sz="2400" dirty="0">
                <a:solidFill>
                  <a:srgbClr val="333333"/>
                </a:solidFill>
              </a:rPr>
              <a:t>Du vil nu igen blive præsenteret for forskellige komplekse </a:t>
            </a:r>
            <a:r>
              <a:rPr lang="da-DK" altLang="de-DE" sz="2400">
                <a:solidFill>
                  <a:srgbClr val="333333"/>
                </a:solidFill>
              </a:rPr>
              <a:t>billeder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a-DK" altLang="de-DE" sz="2400" dirty="0">
                <a:solidFill>
                  <a:srgbClr val="333333"/>
                </a:solidFill>
              </a:rPr>
              <a:t>Du vil nu igen blive præsenteret for forskellige komplekse billeder</a:t>
            </a:r>
            <a:r>
              <a:rPr lang="de-DE" altLang="de-DE" sz="2400" dirty="0">
                <a:solidFill>
                  <a:srgbClr val="333333"/>
                </a:solidFill>
              </a:rPr>
              <a:t>.</a:t>
            </a:r>
          </a:p>
          <a:p>
            <a:pPr marL="342900" indent="-342900" eaLnBrk="1" hangingPunct="1">
              <a:buClr>
                <a:srgbClr val="333333"/>
              </a:buClr>
              <a:buFont typeface="WingDings"/>
              <a:buChar char=""/>
            </a:pPr>
            <a:r>
              <a:rPr lang="da-DK" altLang="de-DE" sz="2400" dirty="0">
                <a:solidFill>
                  <a:srgbClr val="333333"/>
                </a:solidFill>
              </a:rPr>
              <a:t>Prøv at spotte, hvad der er udeladt (manglende detaljer fremhæves efterfølgende med blå skrift</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44</a:t>
            </a:fld>
            <a:endParaRPr lang="de-DE" altLang="de-DE"/>
          </a:p>
        </p:txBody>
      </p:sp>
    </p:spTree>
    <p:extLst>
      <p:ext uri="{BB962C8B-B14F-4D97-AF65-F5344CB8AC3E}">
        <p14:creationId xmlns:p14="http://schemas.microsoft.com/office/powerpoint/2010/main" val="2067371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Kiosk</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affaldskurv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prisskilte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sælger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affaldskurv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prisskilte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sælger</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Have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vises ikke på billedet? Hvor sikker er du?</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vandkande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træ</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rive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vandslange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Have</a:t>
            </a: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vandkande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træ</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rive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vandslange</a:t>
            </a: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til</a:t>
            </a:r>
            <a:r>
              <a:rPr lang="en-US" altLang="ko-KR" sz="1800" i="1" spc="-5" dirty="0">
                <a:solidFill>
                  <a:srgbClr val="333333"/>
                </a:solidFill>
                <a:latin typeface="+mn-lt"/>
              </a:rPr>
              <a:t> </a:t>
            </a:r>
            <a:r>
              <a:rPr lang="en-US" altLang="ko-KR" sz="1800" i="1" spc="-5" dirty="0" err="1">
                <a:solidFill>
                  <a:srgbClr val="333333"/>
                </a:solidFill>
                <a:latin typeface="+mn-lt"/>
              </a:rPr>
              <a:t>undervisere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da-DK" altLang="ko-KR" sz="1800" dirty="0">
                <a:solidFill>
                  <a:srgbClr val="333333"/>
                </a:solidFill>
                <a:latin typeface="+mn-lt"/>
              </a:rPr>
              <a:t>Nogle videoklips indeholder sprogbrug, som måske ikke er passende for hvert publikum eller kultur. Vurder venligst videoerne, inden du viser dem</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Træningsmodul 5 – Hukommelse</a:t>
            </a:r>
          </a:p>
        </p:txBody>
      </p:sp>
      <p:sp>
        <p:nvSpPr>
          <p:cNvPr id="4" name="Slide Number Placeholder 3"/>
          <p:cNvSpPr>
            <a:spLocks noGrp="1"/>
          </p:cNvSpPr>
          <p:nvPr>
            <p:ph type="sldNum" sz="quarter" idx="12"/>
          </p:nvPr>
        </p:nvSpPr>
        <p:spPr/>
        <p:txBody>
          <a:bodyPr/>
          <a:lstStyle/>
          <a:p>
            <a:pPr>
              <a:defRPr/>
            </a:pPr>
            <a:fld id="{28DD03C8-C81D-41CB-957B-5DBC83CE167E}" type="slidenum">
              <a:rPr lang="de-DE" altLang="de-DE" smtClean="0"/>
              <a:pPr>
                <a:defRPr/>
              </a:pPr>
              <a:t>51</a:t>
            </a:fld>
            <a:endParaRPr lang="de-DE" altLang="de-DE"/>
          </a:p>
        </p:txBody>
      </p:sp>
    </p:spTree>
    <p:extLst>
      <p:ext uri="{BB962C8B-B14F-4D97-AF65-F5344CB8AC3E}">
        <p14:creationId xmlns:p14="http://schemas.microsoft.com/office/powerpoint/2010/main" val="40949033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57347" name="Rectangle 3"/>
          <p:cNvSpPr>
            <a:spLocks noGrp="1" noChangeArrowheads="1"/>
          </p:cNvSpPr>
          <p:nvPr>
            <p:ph idx="1"/>
          </p:nvPr>
        </p:nvSpPr>
        <p:spPr/>
        <p:txBody>
          <a:bodyPr>
            <a:noAutofit/>
          </a:bodyPr>
          <a:lstStyle/>
          <a:p>
            <a:pPr marL="0" indent="0" eaLnBrk="1" hangingPunct="1">
              <a:buFont typeface="Wingdings" panose="05000000000000000000" pitchFamily="2" charset="2"/>
              <a:buNone/>
              <a:defRPr/>
            </a:pPr>
            <a:r>
              <a:rPr lang="da-DK" altLang="de-DE" sz="2400" dirty="0">
                <a:solidFill>
                  <a:srgbClr val="333333"/>
                </a:solidFill>
              </a:rPr>
              <a:t>Hvad vises ikke på billedet? Hvor sikker er du</a:t>
            </a: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Klasseværelse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11161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rygsæk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taske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Klasseværelse</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rygsæk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taske</a:t>
            </a:r>
          </a:p>
        </p:txBody>
      </p:sp>
      <p:pic>
        <p:nvPicPr>
          <p:cNvPr id="10"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Fisker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177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 på hatten</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skilt</a:t>
            </a:r>
            <a:r>
              <a:rPr lang="en-CA" altLang="de-DE" sz="2400" dirty="0">
                <a:solidFill>
                  <a:srgbClr val="333333"/>
                </a:solidFill>
              </a:rPr>
              <a:t> </a:t>
            </a:r>
            <a:r>
              <a:rPr lang="en-CA" altLang="de-DE" sz="2400" dirty="0" err="1">
                <a:solidFill>
                  <a:srgbClr val="333333"/>
                </a:solidFill>
              </a:rPr>
              <a:t>på</a:t>
            </a:r>
            <a:r>
              <a:rPr lang="en-CA" altLang="de-DE" sz="2400" dirty="0">
                <a:solidFill>
                  <a:srgbClr val="333333"/>
                </a:solidFill>
              </a:rPr>
              <a:t> </a:t>
            </a:r>
            <a:r>
              <a:rPr lang="en-CA" altLang="de-DE" sz="2400" err="1">
                <a:solidFill>
                  <a:srgbClr val="333333"/>
                </a:solidFill>
              </a:rPr>
              <a:t>båden</a:t>
            </a:r>
            <a:r>
              <a:rPr lang="en-CA" altLang="de-DE" sz="2400">
                <a:solidFill>
                  <a:srgbClr val="333333"/>
                </a:solidFill>
              </a:rPr>
              <a:t> (“Sport”)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Fisker</a:t>
            </a:r>
          </a:p>
        </p:txBody>
      </p:sp>
      <p:sp>
        <p:nvSpPr>
          <p:cNvPr id="11981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pibe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 på hatten</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skilt</a:t>
            </a:r>
            <a:r>
              <a:rPr lang="en-CA" altLang="de-DE" sz="2400" dirty="0">
                <a:solidFill>
                  <a:srgbClr val="333333"/>
                </a:solidFill>
              </a:rPr>
              <a:t> </a:t>
            </a:r>
            <a:r>
              <a:rPr lang="en-CA" altLang="de-DE" sz="2400" dirty="0" err="1">
                <a:solidFill>
                  <a:srgbClr val="333333"/>
                </a:solidFill>
              </a:rPr>
              <a:t>på</a:t>
            </a:r>
            <a:r>
              <a:rPr lang="en-CA" altLang="de-DE" sz="2400" dirty="0">
                <a:solidFill>
                  <a:srgbClr val="333333"/>
                </a:solidFill>
              </a:rPr>
              <a:t> </a:t>
            </a:r>
            <a:r>
              <a:rPr lang="en-CA" altLang="de-DE" sz="2400" dirty="0" err="1">
                <a:solidFill>
                  <a:srgbClr val="333333"/>
                </a:solidFill>
              </a:rPr>
              <a:t>båden</a:t>
            </a:r>
            <a:r>
              <a:rPr lang="en-CA" altLang="de-DE" sz="2400" dirty="0">
                <a:solidFill>
                  <a:srgbClr val="333333"/>
                </a:solidFill>
              </a:rPr>
              <a:t> (“Sport”)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pic>
        <p:nvPicPr>
          <p:cNvPr id="9"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64515" name="Rectangle 3"/>
          <p:cNvSpPr>
            <a:spLocks noGrp="1" noChangeArrowheads="1"/>
          </p:cNvSpPr>
          <p:nvPr>
            <p:ph idx="1"/>
          </p:nvPr>
        </p:nvSpPr>
        <p:spPr/>
        <p:txBody>
          <a:bodyPr>
            <a:noAutofit/>
          </a:bodyPr>
          <a:lstStyle/>
          <a:p>
            <a:pPr>
              <a:defRPr/>
            </a:pPr>
            <a:r>
              <a:rPr lang="da-DK" altLang="de-DE" sz="2400" dirty="0">
                <a:solidFill>
                  <a:srgbClr val="333333"/>
                </a:solidFill>
              </a:rPr>
              <a:t>Hvad ser man typisk ved et fodgængerfelt</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Fodgængerfelt</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2595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politibetjent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ældre kvinde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grønt 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zebrastriber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Fodgængerfelt</a:t>
            </a:r>
          </a:p>
        </p:txBody>
      </p:sp>
      <p:sp>
        <p:nvSpPr>
          <p:cNvPr id="1280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politibetjent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ældre kvinde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grønt lyssignal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zebrastriber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stopskilt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132099" name="Rectangle 3"/>
          <p:cNvSpPr>
            <a:spLocks noGrp="1" noChangeArrowheads="1"/>
          </p:cNvSpPr>
          <p:nvPr>
            <p:ph idx="1"/>
          </p:nvPr>
        </p:nvSpPr>
        <p:spPr>
          <a:noFill/>
        </p:spPr>
        <p:txBody>
          <a:bodyPr>
            <a:noAutofit/>
          </a:bodyPr>
          <a:lstStyle/>
          <a:p>
            <a:pPr>
              <a:defRPr/>
            </a:pPr>
            <a:r>
              <a:rPr lang="da-DK" altLang="de-DE" sz="2400" dirty="0">
                <a:solidFill>
                  <a:srgbClr val="333333"/>
                </a:solidFill>
              </a:rPr>
              <a:t>Hvad ser man typisk på en legeplads</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Legeplads</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3414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rutsjebane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bold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gynge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legetøj</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Legeplads</a:t>
            </a:r>
          </a:p>
        </p:txBody>
      </p:sp>
      <p:sp>
        <p:nvSpPr>
          <p:cNvPr id="1361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rutsjebane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bold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træer</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gynge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legetøj</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Bryllup</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kirkevinduer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forlover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brudeslør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pige med blomster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dør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Bryllup</a:t>
            </a:r>
          </a:p>
        </p:txBody>
      </p:sp>
      <p:sp>
        <p:nvSpPr>
          <p:cNvPr id="1423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kirkevinduer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forlover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brudeslør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pige med blomster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dør</a:t>
            </a: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Fodbold</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vises ikke på billedet? Hvor sikker er du?</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fodbold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Fodbold</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sidelinjer</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spiller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fodbold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p:txBody>
      </p:sp>
      <p:pic>
        <p:nvPicPr>
          <p:cNvPr id="9"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På månen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768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stativ</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rumraket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iltflaske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hjelm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månekratere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raketdyse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a-DK" sz="2400" dirty="0">
                <a:solidFill>
                  <a:srgbClr val="333333"/>
                </a:solidFill>
              </a:rPr>
              <a:t>halvmåneformet</a:t>
            </a:r>
            <a:r>
              <a:rPr lang="da-DK" sz="2400" spc="-190" dirty="0">
                <a:solidFill>
                  <a:srgbClr val="333333"/>
                </a:solidFill>
              </a:rPr>
              <a:t> </a:t>
            </a:r>
            <a:r>
              <a:rPr lang="da-DK" sz="2400" dirty="0">
                <a:solidFill>
                  <a:srgbClr val="333333"/>
                </a:solidFill>
              </a:rPr>
              <a:t>planet i</a:t>
            </a:r>
            <a:br>
              <a:rPr lang="da-DK" sz="2400" spc="-25" dirty="0">
                <a:solidFill>
                  <a:srgbClr val="333333"/>
                </a:solidFill>
              </a:rPr>
            </a:br>
            <a:r>
              <a:rPr lang="da-DK" sz="2400" dirty="0">
                <a:solidFill>
                  <a:srgbClr val="333333"/>
                </a:solidFill>
              </a:rPr>
              <a:t>baggrunden</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På månen</a:t>
            </a: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stativ</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rumraket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iltflaske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hjelm</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rPr>
              <a:t>månekratere</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rPr>
              <a:t>raketdyse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defRPr/>
            </a:pPr>
            <a:r>
              <a:rPr lang="da-DK" sz="2400" dirty="0">
                <a:solidFill>
                  <a:srgbClr val="333333"/>
                </a:solidFill>
              </a:rPr>
              <a:t>halvmåneformet</a:t>
            </a:r>
            <a:r>
              <a:rPr lang="da-DK" sz="2400" spc="-190" dirty="0">
                <a:solidFill>
                  <a:srgbClr val="333333"/>
                </a:solidFill>
              </a:rPr>
              <a:t> </a:t>
            </a:r>
            <a:r>
              <a:rPr lang="da-DK" sz="2400" dirty="0">
                <a:solidFill>
                  <a:srgbClr val="333333"/>
                </a:solidFill>
              </a:rPr>
              <a:t>planet i</a:t>
            </a:r>
            <a:br>
              <a:rPr lang="da-DK" sz="2400" spc="-25" dirty="0">
                <a:solidFill>
                  <a:srgbClr val="333333"/>
                </a:solidFill>
              </a:rPr>
            </a:br>
            <a:r>
              <a:rPr lang="da-DK" sz="2400" dirty="0">
                <a:solidFill>
                  <a:srgbClr val="333333"/>
                </a:solidFill>
              </a:rPr>
              <a:t>baggrunden</a:t>
            </a:r>
            <a:endParaRPr lang="de-DE" altLang="de-DE" sz="2400" dirty="0">
              <a:solidFill>
                <a:srgbClr val="333333"/>
              </a:solidFill>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Redningsaktion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648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forlist 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redningskrans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Redningsaktion</a:t>
            </a: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forlist 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redningskrans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9"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171011" name="Rectangle 3"/>
          <p:cNvSpPr>
            <a:spLocks noGrp="1" noChangeArrowheads="1"/>
          </p:cNvSpPr>
          <p:nvPr>
            <p:ph idx="1"/>
          </p:nvPr>
        </p:nvSpPr>
        <p:spPr>
          <a:noFill/>
        </p:spPr>
        <p:txBody>
          <a:bodyPr>
            <a:noAutofit/>
          </a:bodyPr>
          <a:lstStyle/>
          <a:p>
            <a:pPr>
              <a:defRPr/>
            </a:pPr>
            <a:r>
              <a:rPr lang="da-DK" altLang="de-DE" sz="2400" dirty="0">
                <a:solidFill>
                  <a:srgbClr val="333333"/>
                </a:solidFill>
              </a:rPr>
              <a:t>Hvad ser man typisk på en byggeplads</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Vejarbejde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730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afspærring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gravemaskine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trykluftbor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stopskilt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Vejarbejde</a:t>
            </a:r>
          </a:p>
        </p:txBody>
      </p:sp>
      <p:sp>
        <p:nvSpPr>
          <p:cNvPr id="175109"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afspærring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gravemaskine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trykluftbor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stopskilt</a:t>
            </a: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83</a:t>
            </a:fld>
            <a:endParaRPr lang="de-DE" altLang="de-DE"/>
          </a:p>
        </p:txBody>
      </p:sp>
    </p:spTree>
    <p:extLst>
      <p:ext uri="{BB962C8B-B14F-4D97-AF65-F5344CB8AC3E}">
        <p14:creationId xmlns:p14="http://schemas.microsoft.com/office/powerpoint/2010/main" val="2343938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bør søge yderligere oplysninger (fx et vidne</a:t>
            </a:r>
            <a:r>
              <a:rPr lang="en-US" altLang="de-DE" sz="2000" dirty="0">
                <a:solidFill>
                  <a:srgbClr val="004992"/>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84</a:t>
            </a:fld>
            <a:endParaRPr lang="de-DE" altLang="de-DE"/>
          </a:p>
        </p:txBody>
      </p:sp>
    </p:spTree>
    <p:extLst>
      <p:ext uri="{BB962C8B-B14F-4D97-AF65-F5344CB8AC3E}">
        <p14:creationId xmlns:p14="http://schemas.microsoft.com/office/powerpoint/2010/main" val="3129136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bør søge yderligere oplysninger (fx et vidne</a:t>
            </a:r>
            <a:r>
              <a:rPr lang="en-US" altLang="de-DE" sz="2000" dirty="0">
                <a:solidFill>
                  <a:srgbClr val="004992"/>
                </a:solidFill>
              </a:rPr>
              <a:t>).</a:t>
            </a:r>
            <a:br>
              <a:rPr lang="en-US" altLang="de-DE" sz="2000" dirty="0">
                <a:solidFill>
                  <a:srgbClr val="004992"/>
                </a:solidFill>
              </a:rPr>
            </a:br>
            <a:r>
              <a:rPr lang="en-US" altLang="de-DE" sz="2000" u="sng" dirty="0" err="1">
                <a:solidFill>
                  <a:srgbClr val="333333"/>
                </a:solidFill>
              </a:rPr>
              <a:t>Eksempel</a:t>
            </a:r>
            <a:r>
              <a:rPr lang="en-US" altLang="de-DE" sz="2000" dirty="0">
                <a:solidFill>
                  <a:srgbClr val="333333"/>
                </a:solidFill>
              </a:rPr>
              <a:t>: </a:t>
            </a:r>
            <a:r>
              <a:rPr lang="da-DK" altLang="de-DE" sz="2000" dirty="0">
                <a:solidFill>
                  <a:srgbClr val="333333"/>
                </a:solidFill>
              </a:rPr>
              <a:t>Du har skændtes med nogen og husker </a:t>
            </a:r>
            <a:r>
              <a:rPr lang="da-DK" altLang="de-DE" sz="2000" i="1" dirty="0">
                <a:solidFill>
                  <a:srgbClr val="333333"/>
                </a:solidFill>
              </a:rPr>
              <a:t>svagt</a:t>
            </a:r>
            <a:r>
              <a:rPr lang="da-DK" altLang="de-DE" sz="2000" dirty="0">
                <a:solidFill>
                  <a:srgbClr val="333333"/>
                </a:solidFill>
              </a:rPr>
              <a:t>, at han/hun kom med nedsættende bemærkninger om dig</a:t>
            </a:r>
            <a:r>
              <a:rPr lang="en-US" altLang="de-DE" sz="2000" dirty="0">
                <a:solidFill>
                  <a:srgbClr val="333333"/>
                </a:solidFill>
              </a:rPr>
              <a:t>. </a:t>
            </a:r>
            <a:r>
              <a:rPr lang="da-DK" altLang="de-DE" sz="2000" dirty="0">
                <a:solidFill>
                  <a:srgbClr val="333333"/>
                </a:solidFill>
              </a:rPr>
              <a:t>Overvej om din hukommelse kan have spillet dig et puds, eller om du kan have oplevet en forskydning i hukommelsen. Spørg endvidere andre, der var til stede ved denne lejlighed</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85</a:t>
            </a:fld>
            <a:endParaRPr lang="de-DE" altLang="de-DE"/>
          </a:p>
        </p:txBody>
      </p:sp>
    </p:spTree>
    <p:extLst>
      <p:ext uri="{BB962C8B-B14F-4D97-AF65-F5344CB8AC3E}">
        <p14:creationId xmlns:p14="http://schemas.microsoft.com/office/powerpoint/2010/main" val="35404461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Eksempel: </a:t>
            </a:r>
            <a:r>
              <a:rPr lang="da-DK" sz="2000" spc="-5" dirty="0">
                <a:solidFill>
                  <a:srgbClr val="333333"/>
                </a:solidFill>
              </a:rPr>
              <a:t>Philip er overbevist om, at nogen har stjålet hans cykel</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Baggrund: </a:t>
            </a:r>
            <a:r>
              <a:rPr lang="da-DK" sz="2000" dirty="0">
                <a:solidFill>
                  <a:srgbClr val="333333"/>
                </a:solidFill>
              </a:rPr>
              <a:t>Hans cykel står ikke foran døren, som den plejer, og han er 100 % sikker på, at han stillede den der i går aftes. Han får efterfølgende øje på sin låste cykel foran supermarkedet ved siden af og skal lige til at ringe til politiet, da han har mistanke om, at tyven er inde i supermarkedet. I hans øjne er episoden yderligere bevis på at han er offer for organiseret tyveri, eftersom han fik stjålet sin tegnebog for 3 uger siden</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Men: </a:t>
            </a:r>
            <a:r>
              <a:rPr lang="da-DK" sz="2000" dirty="0">
                <a:solidFill>
                  <a:srgbClr val="333333"/>
                </a:solidFill>
              </a:rPr>
              <a:t>Da han skal til at ringe stikker Philip hånden i lommen og bemærker nøglen til cyklen. Pludselig husker han, at han selv havde stillet cyklen foran supermarkedet</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87</a:t>
            </a:fld>
            <a:endParaRPr lang="de-DE" altLang="de-DE"/>
          </a:p>
        </p:txBody>
      </p:sp>
    </p:spTree>
    <p:extLst>
      <p:ext uri="{BB962C8B-B14F-4D97-AF65-F5344CB8AC3E}">
        <p14:creationId xmlns:p14="http://schemas.microsoft.com/office/powerpoint/2010/main" val="26696221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Eksempel: </a:t>
            </a:r>
            <a:r>
              <a:rPr lang="da-DK" sz="2000" spc="-5" dirty="0">
                <a:solidFill>
                  <a:srgbClr val="333333"/>
                </a:solidFill>
              </a:rPr>
              <a:t>Philip er overbevist om, at nogen har stjålet hans cykel</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Baggrund: </a:t>
            </a:r>
            <a:r>
              <a:rPr lang="da-DK" sz="2000" dirty="0">
                <a:solidFill>
                  <a:srgbClr val="333333"/>
                </a:solidFill>
              </a:rPr>
              <a:t>Hans cykel står ikke foran døren, som den plejer, og han er 100 % sikker på, at han stillede den der i går aftes. Han får efterfølgende øje på sin låste cykel foran supermarkedet ved siden af og skal lige til at ringe til politiet, da han har mistanke om, at tyven er inde i supermarkedet. I hans øjne er episoden yderligere bevis på at han er offer for organiseret tyveri, eftersom han fik stjålet sin tegnebog for 3 uger siden</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Men: </a:t>
            </a:r>
            <a:r>
              <a:rPr lang="da-DK" sz="2000" dirty="0">
                <a:solidFill>
                  <a:srgbClr val="333333"/>
                </a:solidFill>
              </a:rPr>
              <a:t>Da han skal til at ringe stikker Philip hånden i lommen og bemærker nøglen til cyklen. Pludselig husker han, at han selv havde stillet cyklen foran supermarkedet</a:t>
            </a:r>
            <a:r>
              <a:rPr lang="de-DE" altLang="de-DE" sz="2000" dirty="0">
                <a:solidFill>
                  <a:srgbClr val="333333"/>
                </a:solidFill>
              </a:rPr>
              <a:t>.</a:t>
            </a:r>
            <a:endParaRPr lang="en-AU" altLang="de-DE" sz="2000" dirty="0">
              <a:solidFill>
                <a:srgbClr val="333333"/>
              </a:solidFill>
            </a:endParaRPr>
          </a:p>
          <a:p>
            <a:pPr lvl="0" defTabSz="914400" fontAlgn="base">
              <a:lnSpc>
                <a:spcPct val="100000"/>
              </a:lnSpc>
              <a:spcBef>
                <a:spcPts val="1200"/>
              </a:spcBef>
              <a:defRPr/>
            </a:pPr>
            <a:r>
              <a:rPr lang="da-DK" sz="2000" dirty="0">
                <a:solidFill>
                  <a:srgbClr val="333333"/>
                </a:solidFill>
              </a:rPr>
              <a:t>Sandsynligheden for, at falske erindringer opstår, er størst, når man er bange eller stresset. Inden du drager konklusioner: Overvej først grundigt, om dine formodninger er objektive og velbegrundede! Husk samtidig: sammenlignet</a:t>
            </a:r>
            <a:r>
              <a:rPr lang="da-DK" sz="2000" spc="-110" dirty="0">
                <a:solidFill>
                  <a:srgbClr val="333333"/>
                </a:solidFill>
              </a:rPr>
              <a:t> </a:t>
            </a:r>
            <a:r>
              <a:rPr lang="da-DK" sz="2000" dirty="0">
                <a:solidFill>
                  <a:srgbClr val="333333"/>
                </a:solidFill>
              </a:rPr>
              <a:t>med ægte erindringer, er falske erindringer ofte uskarpe</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88</a:t>
            </a:fld>
            <a:endParaRPr lang="de-DE" altLang="de-DE"/>
          </a:p>
        </p:txBody>
      </p:sp>
    </p:spTree>
    <p:extLst>
      <p:ext uri="{BB962C8B-B14F-4D97-AF65-F5344CB8AC3E}">
        <p14:creationId xmlns:p14="http://schemas.microsoft.com/office/powerpoint/2010/main" val="12229470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pPr>
              <a:defRPr/>
            </a:pPr>
            <a:fld id="{28DD03C8-C81D-41CB-957B-5DBC83CE167E}" type="slidenum">
              <a:rPr lang="de-DE" altLang="de-DE" smtClean="0"/>
              <a:pPr>
                <a:defRPr/>
              </a:pPr>
              <a:t>89</a:t>
            </a:fld>
            <a:endParaRPr lang="de-DE" altLang="de-DE"/>
          </a:p>
        </p:txBody>
      </p:sp>
    </p:spTree>
    <p:extLst>
      <p:ext uri="{BB962C8B-B14F-4D97-AF65-F5344CB8AC3E}">
        <p14:creationId xmlns:p14="http://schemas.microsoft.com/office/powerpoint/2010/main" val="38265381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2738238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pPr>
              <a:defRPr/>
            </a:pPr>
            <a:fld id="{F2CD130B-8453-481A-95E1-82D050251AF0}" type="slidenum">
              <a:rPr lang="de-DE" altLang="de-DE" smtClean="0"/>
              <a:pPr>
                <a:defRPr/>
              </a:pPr>
              <a:t>90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4223</Words>
  <Application>Microsoft Office PowerPoint</Application>
  <PresentationFormat>Benutzerdefiniert</PresentationFormat>
  <Paragraphs>768</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Hukommelse</vt:lpstr>
      <vt:lpstr>Hukommelse</vt:lpstr>
      <vt:lpstr>Hukommelse</vt:lpstr>
      <vt:lpstr>Hukommelse</vt:lpstr>
      <vt:lpstr>Hukommelse</vt:lpstr>
      <vt:lpstr>Hukommelse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Ser og husker vi alle de samme ting?</vt:lpstr>
      <vt:lpstr>Læg mærke til forskelle mellem malerierne i forhold til farve og størrelse. Er der noget, som kunstnerne har malet anderledes eller måske ligefrem har udeladt?</vt:lpstr>
      <vt:lpstr>Der er forskel på, hvordan vi hver især opfatter tingene! Som det ses på de tre malerier: Det er samme landskab, der afbildes – men med forskellige betoninger!</vt:lpstr>
      <vt:lpstr>Øvelse</vt:lpstr>
      <vt:lpstr>Øvelse</vt:lpstr>
      <vt:lpstr>Øvelse</vt:lpstr>
      <vt:lpstr>PowerPoint-Präsentation</vt:lpstr>
      <vt:lpstr>Ved stranden Hvad så du? Hvor sikker er du?</vt:lpstr>
      <vt:lpstr>Ved stranden</vt:lpstr>
      <vt:lpstr>PowerPoint-Präsentation</vt:lpstr>
      <vt:lpstr>Banegård Hvad så du? Hvor sikker er du?</vt:lpstr>
      <vt:lpstr>Banegård</vt:lpstr>
      <vt:lpstr>Ikke alt, hvad vi husker, har faktisk fundet sted</vt:lpstr>
      <vt:lpstr>Ikke alt, hvad vi husker, har faktisk fundet sted</vt:lpstr>
      <vt:lpstr>Ikke alt, hvad vi husker, har faktisk fundet sted</vt:lpstr>
      <vt:lpstr>Former for erindringsfejl</vt:lpstr>
      <vt:lpstr>Former for erindringsfejl</vt:lpstr>
      <vt:lpstr>Former for erindringsfejl</vt:lpstr>
      <vt:lpstr>Former for erindringsfejl</vt:lpstr>
      <vt:lpstr>Falske erindringer</vt:lpstr>
      <vt:lpstr>Falske erindringer</vt:lpstr>
      <vt:lpstr>Falske erindringer</vt:lpstr>
      <vt:lpstr>Falske erindringer</vt:lpstr>
      <vt:lpstr>Hvorfor gør vi det?</vt:lpstr>
      <vt:lpstr>Hvorfor gør vi det?</vt:lpstr>
      <vt:lpstr>Hvorfor gør vi det?</vt:lpstr>
      <vt:lpstr>Hvordan erindringsfejl kan resultere i misforståelser under en psykose - eksempler</vt:lpstr>
      <vt:lpstr>Øvelse</vt:lpstr>
      <vt:lpstr>Øvelse</vt:lpstr>
      <vt:lpstr>PowerPoint-Präsentation</vt:lpstr>
      <vt:lpstr>Kiosk Hvad så du? Hvor sikker er du?</vt:lpstr>
      <vt:lpstr>Kiosk</vt:lpstr>
      <vt:lpstr>PowerPoint-Präsentation</vt:lpstr>
      <vt:lpstr>Have Hvad vises ikke på billedet? Hvor sikker er du?</vt:lpstr>
      <vt:lpstr>Have</vt:lpstr>
      <vt:lpstr>Valgfrit: Videoklip</vt:lpstr>
      <vt:lpstr>PowerPoint-Präsentation</vt:lpstr>
      <vt:lpstr>Brainstorm</vt:lpstr>
      <vt:lpstr>Klasseværelse Hvad så du på billedet? Hvor sikker er du?</vt:lpstr>
      <vt:lpstr>Klasseværelse</vt:lpstr>
      <vt:lpstr>PowerPoint-Präsentation</vt:lpstr>
      <vt:lpstr>Fisker Hvad vises ikke på billedet? Hvor sikker er du?</vt:lpstr>
      <vt:lpstr>Fisker</vt:lpstr>
      <vt:lpstr>PowerPoint-Präsentation</vt:lpstr>
      <vt:lpstr>Brainstorm</vt:lpstr>
      <vt:lpstr>Fodgængerfelt Hvad så du på billedet? Hvor sikker er du?</vt:lpstr>
      <vt:lpstr>Fodgængerfelt</vt:lpstr>
      <vt:lpstr>PowerPoint-Präsentation</vt:lpstr>
      <vt:lpstr>Brainstorm</vt:lpstr>
      <vt:lpstr>Legeplads Hvad så du på billedet? Hvor sikker er du?</vt:lpstr>
      <vt:lpstr>Legeplads</vt:lpstr>
      <vt:lpstr>PowerPoint-Präsentation</vt:lpstr>
      <vt:lpstr>Bryllup Hvad vises ikke på billedet? Hvor sikker er du?</vt:lpstr>
      <vt:lpstr>Bryllup</vt:lpstr>
      <vt:lpstr>PowerPoint-Präsentation</vt:lpstr>
      <vt:lpstr>Fodbold Hvad vises ikke på billedet? Hvor sikker er du?</vt:lpstr>
      <vt:lpstr>Fodbold</vt:lpstr>
      <vt:lpstr>PowerPoint-Präsentation</vt:lpstr>
      <vt:lpstr>På månen Hvad vises ikke på billedet? Hvor sikker er du?</vt:lpstr>
      <vt:lpstr>På månen</vt:lpstr>
      <vt:lpstr>PowerPoint-Präsentation</vt:lpstr>
      <vt:lpstr>Redningsaktion Hvad vises ikke på billedet? Hvor sikker er du?</vt:lpstr>
      <vt:lpstr>Redningsaktion</vt:lpstr>
      <vt:lpstr>PowerPoint-Präsentation</vt:lpstr>
      <vt:lpstr>Brainstorm</vt:lpstr>
      <vt:lpstr>Vejarbejde Hvad så du på billedet? Hvor sikker er du?</vt:lpstr>
      <vt:lpstr>Vejarbejde</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278</cp:revision>
  <dcterms:created xsi:type="dcterms:W3CDTF">2004-06-30T16:15:23Z</dcterms:created>
  <dcterms:modified xsi:type="dcterms:W3CDTF">2022-02-04T09:07:35Z</dcterms:modified>
</cp:coreProperties>
</file>