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1"/>
  </p:notesMasterIdLst>
  <p:handoutMasterIdLst>
    <p:handoutMasterId r:id="rId62"/>
  </p:handoutMasterIdLst>
  <p:sldIdLst>
    <p:sldId id="459" r:id="rId3"/>
    <p:sldId id="406" r:id="rId4"/>
    <p:sldId id="448" r:id="rId5"/>
    <p:sldId id="447" r:id="rId6"/>
    <p:sldId id="291" r:id="rId7"/>
    <p:sldId id="413" r:id="rId8"/>
    <p:sldId id="414" r:id="rId9"/>
    <p:sldId id="369" r:id="rId10"/>
    <p:sldId id="340" r:id="rId11"/>
    <p:sldId id="422" r:id="rId12"/>
    <p:sldId id="449" r:id="rId13"/>
    <p:sldId id="342" r:id="rId14"/>
    <p:sldId id="416" r:id="rId15"/>
    <p:sldId id="419" r:id="rId16"/>
    <p:sldId id="451" r:id="rId17"/>
    <p:sldId id="450" r:id="rId18"/>
    <p:sldId id="423" r:id="rId19"/>
    <p:sldId id="424" r:id="rId20"/>
    <p:sldId id="425" r:id="rId21"/>
    <p:sldId id="453" r:id="rId22"/>
    <p:sldId id="452" r:id="rId23"/>
    <p:sldId id="427" r:id="rId24"/>
    <p:sldId id="428" r:id="rId25"/>
    <p:sldId id="309" r:id="rId26"/>
    <p:sldId id="310" r:id="rId27"/>
    <p:sldId id="367" r:id="rId28"/>
    <p:sldId id="311" r:id="rId29"/>
    <p:sldId id="320" r:id="rId30"/>
    <p:sldId id="429" r:id="rId31"/>
    <p:sldId id="430" r:id="rId32"/>
    <p:sldId id="431" r:id="rId33"/>
    <p:sldId id="432" r:id="rId34"/>
    <p:sldId id="353" r:id="rId35"/>
    <p:sldId id="433" r:id="rId36"/>
    <p:sldId id="434" r:id="rId37"/>
    <p:sldId id="454" r:id="rId38"/>
    <p:sldId id="462" r:id="rId39"/>
    <p:sldId id="461" r:id="rId40"/>
    <p:sldId id="460" r:id="rId41"/>
    <p:sldId id="439" r:id="rId42"/>
    <p:sldId id="314" r:id="rId43"/>
    <p:sldId id="312" r:id="rId44"/>
    <p:sldId id="361" r:id="rId45"/>
    <p:sldId id="365" r:id="rId46"/>
    <p:sldId id="334" r:id="rId47"/>
    <p:sldId id="330" r:id="rId48"/>
    <p:sldId id="323" r:id="rId49"/>
    <p:sldId id="327" r:id="rId50"/>
    <p:sldId id="336" r:id="rId51"/>
    <p:sldId id="322" r:id="rId52"/>
    <p:sldId id="440" r:id="rId53"/>
    <p:sldId id="458" r:id="rId54"/>
    <p:sldId id="457" r:id="rId55"/>
    <p:sldId id="442" r:id="rId56"/>
    <p:sldId id="443" r:id="rId57"/>
    <p:sldId id="446" r:id="rId58"/>
    <p:sldId id="376" r:id="rId59"/>
    <p:sldId id="377" r:id="rId60"/>
  </p:sldIdLst>
  <p:sldSz cx="12195175" cy="6858000"/>
  <p:notesSz cx="7099300" cy="10234613"/>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884">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C3C3F7"/>
    <a:srgbClr val="8DC6FF"/>
    <a:srgbClr val="FFFF00"/>
    <a:srgbClr val="99CCFF"/>
    <a:srgbClr val="CCEC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50" autoAdjust="0"/>
    <p:restoredTop sz="98139" autoAdjust="0"/>
  </p:normalViewPr>
  <p:slideViewPr>
    <p:cSldViewPr>
      <p:cViewPr varScale="1">
        <p:scale>
          <a:sx n="67" d="100"/>
          <a:sy n="67" d="100"/>
        </p:scale>
        <p:origin x="880" y="44"/>
      </p:cViewPr>
      <p:guideLst>
        <p:guide orient="horz" pos="3884"/>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2F1D7BC-4BAD-4BBC-82C0-1516445CCABC}" type="slidenum">
              <a:rPr lang="en-GB" altLang="de-DE"/>
              <a:pPr/>
              <a:t>‹Nr.›</a:t>
            </a:fld>
            <a:endParaRPr lang="en-GB" altLang="de-DE"/>
          </a:p>
        </p:txBody>
      </p:sp>
    </p:spTree>
    <p:extLst>
      <p:ext uri="{BB962C8B-B14F-4D97-AF65-F5344CB8AC3E}">
        <p14:creationId xmlns:p14="http://schemas.microsoft.com/office/powerpoint/2010/main" val="41226891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cs typeface="Times New Roman" pitchFamily="18" charset="0"/>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6218848-78E0-44B2-8877-2BC43FB52599}" type="slidenum">
              <a:rPr lang="en-US" altLang="de-DE"/>
              <a:pPr/>
              <a:t>‹Nr.›</a:t>
            </a:fld>
            <a:endParaRPr lang="en-US" altLang="de-DE"/>
          </a:p>
        </p:txBody>
      </p:sp>
    </p:spTree>
    <p:extLst>
      <p:ext uri="{BB962C8B-B14F-4D97-AF65-F5344CB8AC3E}">
        <p14:creationId xmlns:p14="http://schemas.microsoft.com/office/powerpoint/2010/main" val="15430150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1347223-9159-4C1B-87AA-1756C4C74D20}"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341453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1347223-9159-4C1B-87AA-1756C4C74D20}"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341453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1347223-9159-4C1B-87AA-1756C4C74D20}"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341453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3C79A73-AFB9-45C6-A0D3-D06C8B332323}"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40880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76AD0D-128D-45B4-939B-071E0F5A98C9}"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63177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15DC5B1-F119-4CDF-BDB0-18422F4396B3}"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468143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B734183-3156-4DDF-BE16-A9590E22A3CF}"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31087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15484F5-A708-4792-83E9-29463AA157A4}"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86994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9D9B7FA-1085-4634-96F8-84B29D35A63D}"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84466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9D9B7FA-1085-4634-96F8-84B29D35A63D}"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84466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9F2A67D-8390-483E-8FA6-B63FE251DF4F}"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37223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CD4E669-A424-4B0E-9A4E-CE1E6091BB58}"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7701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4BF15DB-BACB-44C7-AED1-1EF6010FBE49}"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23577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4BF15DB-BACB-44C7-AED1-1EF6010FBE49}"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23577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4BF15DB-BACB-44C7-AED1-1EF6010FBE49}"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23577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F77B6C0-2B4E-4279-BB77-910FA4D51D1E}"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1691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FD93D25-8E11-4217-948A-520219C5DD87}"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261753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EEBEB06-9832-49EF-9B8F-D610B8E2F071}"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37248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EEBEB06-9832-49EF-9B8F-D610B8E2F071}"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37248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EEBEB06-9832-49EF-9B8F-D610B8E2F071}"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37248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BB9C081-4A75-461B-AA16-2E937A99990A}"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8190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DE5849D-A02A-4252-9966-4913D20A2314}"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974296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ECEEE60-2A5F-436A-8124-4772C5D871E4}"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527103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4B7A2BD-D5A5-4A03-B3CD-6034A6F61222}"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08572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F74C443-DE6E-43E4-A01E-EC8D4F2AFF36}"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102487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368A114-F1A4-4D37-AF25-03FA4CDD22F2}"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694000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9D30B77-61CD-4F5A-BF9A-AFB29C1765AA}"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816563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5D55FDC-EF85-4069-8039-4C98FA2C84EE}"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711096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707C22C-3CF1-41F9-938B-B1B1CD60F146}"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343317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6A01EED-F5EE-4CB4-9E7B-9E5937F08D0B}"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1512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7A5AEDD-7B27-4560-BD67-C7C9C0010FFE}"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85466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7194C63-7749-4BA3-B8A5-BBEE3A10C86B}"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687949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A4921B4-0194-4736-8508-04118B2608A8}"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463424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86A5397-9598-46E8-9C22-BC668DCE82DE}"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801217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519B762-60E5-41D4-BC1C-4706017335F2}"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533141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519B762-60E5-41D4-BC1C-4706017335F2}"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533141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519B762-60E5-41D4-BC1C-4706017335F2}"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533141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519B762-60E5-41D4-BC1C-4706017335F2}"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533141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2076472-4E52-423F-8F61-DF6BFCFCF1AB}"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301079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8F65F55-B5EA-4D24-9262-15717CB7E37D}"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430050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48C4D1D-424D-41E6-A97D-479DE6C427DD}"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951969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DEF32B5-8F9F-47F4-8D06-624CAF0C3933}"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354341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989C38C-B074-4503-94F2-7E76097463D2}"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792077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4029EF2-A892-4294-99F1-C8DBA90E85BB}"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636051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63CCB91-C483-4850-8C46-624A1B0D3918}"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395443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758B5DE-73C4-4925-B115-770E2FD65D73}"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147965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47A0EF4-7BE6-493F-982B-33EB4433EBFD}"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37758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560476A-C5ED-4E69-A2A3-F0E67E7F9CCA}"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257281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18144C3-ED98-494D-987D-214268F36EA7}"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609408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CCC9312-BC6E-47FC-98BE-50E3E6C68EAC}"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658247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CCC9312-BC6E-47FC-98BE-50E3E6C68EAC}"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658247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CCC9312-BC6E-47FC-98BE-50E3E6C68EAC}"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658247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40A945B-E905-4685-BAF4-A8C4B175D8AB}"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430664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F594228-3860-438B-8EFA-7343129FC582}" type="slidenum">
              <a:rPr lang="en-US"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954108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B9AC4BC-5606-43AF-B053-E59B27BB3C20}"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214776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A595774-D5FA-4174-82CF-BC26B68085BD}" type="slidenum">
              <a:rPr lang="en-US" altLang="de-DE" sz="1300">
                <a:latin typeface="Verdana" panose="020B0604030504040204" pitchFamily="34" charset="0"/>
              </a:rPr>
              <a:pPr eaLnBrk="1" hangingPunct="1">
                <a:spcBef>
                  <a:spcPct val="0"/>
                </a:spcBef>
              </a:pPr>
              <a:t>58</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732121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1 – At tilskrive skyld og ære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a-DK"/>
              <a:t>Træningsmodul 1 – At tilskrive skyld og ære</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1 – At tilskrive skyld og ære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1 – At tilskrive skyld og ære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a-DK"/>
              <a:t>Træningsmodul 1 – At tilskrive skyld og ære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a-DK"/>
              <a:t>Træningsmodul 1 – At tilskrive skyld og ære</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1 – At tilskrive skyld og ære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97948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1975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6123591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06710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922767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6627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663164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483575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6458778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892975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67512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8270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da-DK"/>
              <a:t>Træningsmodul 1 – At tilskrive skyld og ære</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51780646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 A – </a:t>
            </a:r>
            <a:r>
              <a:rPr lang="en-US" altLang="ko-KR" dirty="0"/>
              <a:t>At </a:t>
            </a:r>
            <a:r>
              <a:rPr lang="en-US" altLang="ko-KR" dirty="0" err="1"/>
              <a:t>tilskrive</a:t>
            </a:r>
            <a:r>
              <a:rPr lang="en-US" altLang="ko-KR" dirty="0"/>
              <a:t> </a:t>
            </a:r>
            <a:r>
              <a:rPr lang="en-US" altLang="ko-KR" dirty="0" err="1"/>
              <a:t>skyld</a:t>
            </a:r>
            <a:r>
              <a:rPr lang="en-US" altLang="ko-KR" dirty="0"/>
              <a:t> </a:t>
            </a:r>
            <a:r>
              <a:rPr lang="en-US" altLang="ko-KR" dirty="0" err="1"/>
              <a:t>og</a:t>
            </a:r>
            <a:r>
              <a:rPr lang="en-US" altLang="ko-KR" dirty="0"/>
              <a:t> </a:t>
            </a:r>
            <a:r>
              <a:rPr lang="en-US" altLang="ko-KR" dirty="0" err="1"/>
              <a:t>ære</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a:solidFill>
                  <a:srgbClr val="004992"/>
                </a:solidFill>
              </a:rPr>
              <a:t> (2|22)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850478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At tilskrive skyld og ære</a:t>
            </a:r>
          </a:p>
        </p:txBody>
      </p:sp>
      <p:sp>
        <p:nvSpPr>
          <p:cNvPr id="5122" name="Inhaltsplatzhalter 14"/>
          <p:cNvSpPr>
            <a:spLocks noGrp="1"/>
          </p:cNvSpPr>
          <p:nvPr>
            <p:ph idx="1"/>
          </p:nvPr>
        </p:nvSpPr>
        <p:spPr/>
        <p:txBody>
          <a:bodyPr>
            <a:noAutofit/>
          </a:bodyPr>
          <a:lstStyle/>
          <a:p>
            <a:pPr>
              <a:tabLst>
                <a:tab pos="88900" algn="l"/>
              </a:tabLst>
              <a:defRPr/>
            </a:pPr>
            <a:r>
              <a:rPr lang="da-DK" sz="2400" dirty="0">
                <a:solidFill>
                  <a:srgbClr val="333333"/>
                </a:solidFill>
              </a:rPr>
              <a:t>Modul 1 handler om at finde årsager til hændelser – at placere skyld og tilskrive ære (fx</a:t>
            </a:r>
            <a:r>
              <a:rPr lang="da-DK" sz="2400" spc="-75" dirty="0">
                <a:solidFill>
                  <a:srgbClr val="333333"/>
                </a:solidFill>
              </a:rPr>
              <a:t> </a:t>
            </a:r>
            <a:r>
              <a:rPr lang="da-DK" sz="2400" dirty="0">
                <a:solidFill>
                  <a:srgbClr val="333333"/>
                </a:solidFill>
              </a:rPr>
              <a:t>bebrejdelse og</a:t>
            </a:r>
            <a:r>
              <a:rPr lang="da-DK" sz="2400" spc="-95" dirty="0">
                <a:solidFill>
                  <a:srgbClr val="333333"/>
                </a:solidFill>
              </a:rPr>
              <a:t> </a:t>
            </a:r>
            <a:r>
              <a:rPr lang="da-DK" sz="2400" dirty="0">
                <a:solidFill>
                  <a:srgbClr val="333333"/>
                </a:solidFill>
              </a:rPr>
              <a:t>tage æren for </a:t>
            </a:r>
            <a:r>
              <a:rPr lang="da-DK" sz="2400">
                <a:solidFill>
                  <a:srgbClr val="333333"/>
                </a:solidFill>
              </a:rPr>
              <a:t>noget).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At tilskrive skyld og ære</a:t>
            </a:r>
          </a:p>
        </p:txBody>
      </p:sp>
      <p:sp>
        <p:nvSpPr>
          <p:cNvPr id="5122" name="Inhaltsplatzhalter 14"/>
          <p:cNvSpPr>
            <a:spLocks noGrp="1"/>
          </p:cNvSpPr>
          <p:nvPr>
            <p:ph idx="1"/>
          </p:nvPr>
        </p:nvSpPr>
        <p:spPr/>
        <p:txBody>
          <a:bodyPr>
            <a:noAutofit/>
          </a:bodyPr>
          <a:lstStyle/>
          <a:p>
            <a:pPr>
              <a:tabLst>
                <a:tab pos="88900" algn="l"/>
              </a:tabLst>
              <a:defRPr/>
            </a:pPr>
            <a:r>
              <a:rPr lang="da-DK" sz="2400" dirty="0">
                <a:solidFill>
                  <a:srgbClr val="333333"/>
                </a:solidFill>
              </a:rPr>
              <a:t>Modul 1 handler om at finde årsager til hændelser – at placere skyld og tilskrive ære (fx</a:t>
            </a:r>
            <a:r>
              <a:rPr lang="da-DK" sz="2400" spc="-75" dirty="0">
                <a:solidFill>
                  <a:srgbClr val="333333"/>
                </a:solidFill>
              </a:rPr>
              <a:t> </a:t>
            </a:r>
            <a:r>
              <a:rPr lang="da-DK" sz="2400" dirty="0">
                <a:solidFill>
                  <a:srgbClr val="333333"/>
                </a:solidFill>
              </a:rPr>
              <a:t>bebrejdelse og</a:t>
            </a:r>
            <a:r>
              <a:rPr lang="da-DK" sz="2400" spc="-95" dirty="0">
                <a:solidFill>
                  <a:srgbClr val="333333"/>
                </a:solidFill>
              </a:rPr>
              <a:t> </a:t>
            </a:r>
            <a:r>
              <a:rPr lang="da-DK" sz="2400" dirty="0">
                <a:solidFill>
                  <a:srgbClr val="333333"/>
                </a:solidFill>
              </a:rPr>
              <a:t>tage æren for noget).</a:t>
            </a:r>
          </a:p>
          <a:p>
            <a:pPr>
              <a:tabLst>
                <a:tab pos="88900" algn="l"/>
              </a:tabLst>
              <a:defRPr/>
            </a:pPr>
            <a:r>
              <a:rPr lang="da-DK" sz="2400" spc="-140" dirty="0">
                <a:solidFill>
                  <a:srgbClr val="333333"/>
                </a:solidFill>
              </a:rPr>
              <a:t>Vi overser ofte, at den samme hændelse kan udspringe af vidt forskellige </a:t>
            </a:r>
            <a:r>
              <a:rPr lang="da-DK" sz="2400" spc="-140">
                <a:solidFill>
                  <a:srgbClr val="333333"/>
                </a:solidFill>
              </a:rPr>
              <a:t>årsager</a:t>
            </a:r>
            <a:r>
              <a:rPr lang="da-DK" sz="240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652194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At tilskrive skyld og ære</a:t>
            </a:r>
          </a:p>
        </p:txBody>
      </p:sp>
      <p:sp>
        <p:nvSpPr>
          <p:cNvPr id="5122" name="Inhaltsplatzhalter 14"/>
          <p:cNvSpPr>
            <a:spLocks noGrp="1"/>
          </p:cNvSpPr>
          <p:nvPr>
            <p:ph idx="1"/>
          </p:nvPr>
        </p:nvSpPr>
        <p:spPr/>
        <p:txBody>
          <a:bodyPr>
            <a:noAutofit/>
          </a:bodyPr>
          <a:lstStyle/>
          <a:p>
            <a:pPr>
              <a:tabLst>
                <a:tab pos="88900" algn="l"/>
              </a:tabLst>
              <a:defRPr/>
            </a:pPr>
            <a:r>
              <a:rPr lang="da-DK" sz="2400" dirty="0">
                <a:solidFill>
                  <a:srgbClr val="333333"/>
                </a:solidFill>
              </a:rPr>
              <a:t>Modul 1 handler om at finde årsager til hændelser – at placere skyld og tilskrive ære (fx</a:t>
            </a:r>
            <a:r>
              <a:rPr lang="da-DK" sz="2400" spc="-75" dirty="0">
                <a:solidFill>
                  <a:srgbClr val="333333"/>
                </a:solidFill>
              </a:rPr>
              <a:t> </a:t>
            </a:r>
            <a:r>
              <a:rPr lang="da-DK" sz="2400" dirty="0">
                <a:solidFill>
                  <a:srgbClr val="333333"/>
                </a:solidFill>
              </a:rPr>
              <a:t>bebrejdelse og</a:t>
            </a:r>
            <a:r>
              <a:rPr lang="da-DK" sz="2400" spc="-95" dirty="0">
                <a:solidFill>
                  <a:srgbClr val="333333"/>
                </a:solidFill>
              </a:rPr>
              <a:t> </a:t>
            </a:r>
            <a:r>
              <a:rPr lang="da-DK" sz="2400" dirty="0">
                <a:solidFill>
                  <a:srgbClr val="333333"/>
                </a:solidFill>
              </a:rPr>
              <a:t>tage æren for noget).</a:t>
            </a:r>
          </a:p>
          <a:p>
            <a:pPr>
              <a:tabLst>
                <a:tab pos="88900" algn="l"/>
              </a:tabLst>
              <a:defRPr/>
            </a:pPr>
            <a:r>
              <a:rPr lang="da-DK" sz="2400" spc="-140" dirty="0">
                <a:solidFill>
                  <a:srgbClr val="333333"/>
                </a:solidFill>
              </a:rPr>
              <a:t>Vi overser ofte, at den samme hændelse kan udspringe af vidt forskellige årsager</a:t>
            </a:r>
            <a:r>
              <a:rPr lang="da-DK" sz="2400" dirty="0">
                <a:solidFill>
                  <a:srgbClr val="333333"/>
                </a:solidFill>
              </a:rPr>
              <a:t>.</a:t>
            </a:r>
          </a:p>
          <a:p>
            <a:pPr>
              <a:tabLst>
                <a:tab pos="88900" algn="l"/>
              </a:tabLst>
              <a:defRPr/>
            </a:pPr>
            <a:r>
              <a:rPr lang="da-DK" altLang="de-DE" sz="2400" b="1" dirty="0">
                <a:solidFill>
                  <a:srgbClr val="004992"/>
                </a:solidFill>
              </a:rPr>
              <a:t>Hvilke årsager kan have bidraget til følgende situation?</a:t>
            </a:r>
            <a:br>
              <a:rPr lang="da-DK" altLang="de-DE" sz="2400" b="1" dirty="0">
                <a:solidFill>
                  <a:srgbClr val="004992"/>
                </a:solidFill>
              </a:rPr>
            </a:br>
            <a:r>
              <a:rPr lang="da-DK" altLang="de-DE" sz="2400" dirty="0">
                <a:solidFill>
                  <a:srgbClr val="333333"/>
                </a:solidFill>
              </a:rPr>
              <a:t>Du har aftalt at mødes med en ven, men han dukkede ikke op.</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3575928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Forklaringer</a:t>
            </a:r>
          </a:p>
        </p:txBody>
      </p:sp>
      <p:sp>
        <p:nvSpPr>
          <p:cNvPr id="5" name="Content Placeholder 4"/>
          <p:cNvSpPr>
            <a:spLocks noGrp="1"/>
          </p:cNvSpPr>
          <p:nvPr>
            <p:ph idx="1"/>
          </p:nvPr>
        </p:nvSpPr>
        <p:spPr/>
        <p:txBody>
          <a:bodyPr/>
          <a:lstStyle/>
          <a:p>
            <a:pPr lvl="0" defTabSz="914400" fontAlgn="base"/>
            <a:r>
              <a:rPr lang="da-DK" altLang="de-DE" sz="2400">
                <a:solidFill>
                  <a:srgbClr val="333333"/>
                </a:solidFill>
              </a:rPr>
              <a:t>Hvorfor brændte din ven dig af?</a:t>
            </a:r>
          </a:p>
          <a:p>
            <a:pPr lvl="0" defTabSz="914400" fontAlgn="base">
              <a:defRPr/>
            </a:pPr>
            <a:r>
              <a:rPr lang="da-DK" sz="2400" spc="-55" dirty="0">
                <a:solidFill>
                  <a:srgbClr val="004992"/>
                </a:solidFill>
              </a:rPr>
              <a:t>Mulige årsager til denne adfærd…</a:t>
            </a:r>
          </a:p>
          <a:p>
            <a:pPr lvl="0" defTabSz="914377"/>
            <a:r>
              <a:rPr lang="da-DK"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Forklaringer</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da-DK" altLang="de-DE" sz="2400" dirty="0">
                <a:solidFill>
                  <a:srgbClr val="333333"/>
                </a:solidFill>
              </a:rPr>
              <a:t>Hvorfor brændte din ven dig af?</a:t>
            </a:r>
          </a:p>
          <a:p>
            <a:pPr lvl="0" defTabSz="914400" fontAlgn="base">
              <a:defRPr/>
            </a:pPr>
            <a:r>
              <a:rPr lang="da-DK" sz="2400" spc="-55" dirty="0">
                <a:solidFill>
                  <a:srgbClr val="004992"/>
                </a:solidFill>
              </a:rPr>
              <a:t>Mulige årsager til denne adfærd…</a:t>
            </a:r>
          </a:p>
          <a:p>
            <a:pPr marL="342900" lvl="0" indent="-342900" defTabSz="914400" fontAlgn="base">
              <a:buClr>
                <a:srgbClr val="333333"/>
              </a:buClr>
              <a:buFont typeface="WingDings"/>
              <a:buChar char=""/>
              <a:defRPr/>
            </a:pPr>
            <a:r>
              <a:rPr lang="en-CA" sz="2400" dirty="0" err="1">
                <a:solidFill>
                  <a:srgbClr val="333333"/>
                </a:solidFill>
              </a:rPr>
              <a:t>Jeg</a:t>
            </a:r>
            <a:r>
              <a:rPr lang="en-CA" sz="2400" dirty="0">
                <a:solidFill>
                  <a:srgbClr val="333333"/>
                </a:solidFill>
              </a:rPr>
              <a:t> </a:t>
            </a:r>
            <a:r>
              <a:rPr lang="en-CA" sz="2400" dirty="0" err="1">
                <a:solidFill>
                  <a:srgbClr val="333333"/>
                </a:solidFill>
              </a:rPr>
              <a:t>betyder</a:t>
            </a:r>
            <a:r>
              <a:rPr lang="en-CA" sz="2400" dirty="0">
                <a:solidFill>
                  <a:srgbClr val="333333"/>
                </a:solidFill>
              </a:rPr>
              <a:t> </a:t>
            </a:r>
            <a:r>
              <a:rPr lang="en-CA" sz="2400" dirty="0" err="1">
                <a:solidFill>
                  <a:srgbClr val="333333"/>
                </a:solidFill>
              </a:rPr>
              <a:t>ikke</a:t>
            </a:r>
            <a:r>
              <a:rPr lang="en-CA" sz="2400" dirty="0">
                <a:solidFill>
                  <a:srgbClr val="333333"/>
                </a:solidFill>
              </a:rPr>
              <a:t> </a:t>
            </a:r>
            <a:r>
              <a:rPr lang="en-CA" sz="2400" dirty="0" err="1">
                <a:solidFill>
                  <a:srgbClr val="333333"/>
                </a:solidFill>
              </a:rPr>
              <a:t>noget</a:t>
            </a:r>
            <a:r>
              <a:rPr lang="en-CA" sz="2400" dirty="0">
                <a:solidFill>
                  <a:srgbClr val="333333"/>
                </a:solidFill>
              </a:rPr>
              <a:t> for ham. Han </a:t>
            </a:r>
            <a:r>
              <a:rPr lang="en-CA" sz="2400" dirty="0" err="1">
                <a:solidFill>
                  <a:srgbClr val="333333"/>
                </a:solidFill>
              </a:rPr>
              <a:t>ville</a:t>
            </a:r>
            <a:r>
              <a:rPr lang="en-CA" sz="2400" dirty="0">
                <a:solidFill>
                  <a:srgbClr val="333333"/>
                </a:solidFill>
              </a:rPr>
              <a:t> </a:t>
            </a:r>
            <a:r>
              <a:rPr lang="en-CA" sz="2400" dirty="0" err="1">
                <a:solidFill>
                  <a:srgbClr val="333333"/>
                </a:solidFill>
              </a:rPr>
              <a:t>aldrig</a:t>
            </a:r>
            <a:r>
              <a:rPr lang="en-CA" sz="2400" dirty="0">
                <a:solidFill>
                  <a:srgbClr val="333333"/>
                </a:solidFill>
              </a:rPr>
              <a:t> have </a:t>
            </a:r>
            <a:r>
              <a:rPr lang="en-CA" sz="2400" dirty="0" err="1">
                <a:solidFill>
                  <a:srgbClr val="333333"/>
                </a:solidFill>
              </a:rPr>
              <a:t>vovet</a:t>
            </a:r>
            <a:r>
              <a:rPr lang="en-CA" sz="2400" dirty="0">
                <a:solidFill>
                  <a:srgbClr val="333333"/>
                </a:solidFill>
              </a:rPr>
              <a:t> at </a:t>
            </a:r>
            <a:r>
              <a:rPr lang="en-CA" sz="2400" dirty="0" err="1">
                <a:solidFill>
                  <a:srgbClr val="333333"/>
                </a:solidFill>
              </a:rPr>
              <a:t>gøre</a:t>
            </a:r>
            <a:r>
              <a:rPr lang="en-CA" sz="2400" dirty="0">
                <a:solidFill>
                  <a:srgbClr val="333333"/>
                </a:solidFill>
              </a:rPr>
              <a:t> </a:t>
            </a:r>
            <a:r>
              <a:rPr lang="en-CA" sz="2400" dirty="0" err="1">
                <a:solidFill>
                  <a:srgbClr val="333333"/>
                </a:solidFill>
              </a:rPr>
              <a:t>det</a:t>
            </a:r>
            <a:r>
              <a:rPr lang="en-CA" sz="2400" dirty="0">
                <a:solidFill>
                  <a:srgbClr val="333333"/>
                </a:solidFill>
              </a:rPr>
              <a:t> over for </a:t>
            </a:r>
            <a:r>
              <a:rPr lang="en-CA" sz="2400" dirty="0" err="1">
                <a:solidFill>
                  <a:srgbClr val="333333"/>
                </a:solidFill>
              </a:rPr>
              <a:t>en</a:t>
            </a:r>
            <a:r>
              <a:rPr lang="en-CA" sz="2400" dirty="0">
                <a:solidFill>
                  <a:srgbClr val="333333"/>
                </a:solidFill>
              </a:rPr>
              <a:t> </a:t>
            </a:r>
            <a:r>
              <a:rPr lang="en-CA" sz="2400" dirty="0" err="1">
                <a:solidFill>
                  <a:srgbClr val="333333"/>
                </a:solidFill>
              </a:rPr>
              <a:t>anden</a:t>
            </a:r>
            <a:r>
              <a:rPr lang="en-CA" sz="2400" dirty="0">
                <a:solidFill>
                  <a:srgbClr val="333333"/>
                </a:solidFill>
              </a:rPr>
              <a:t>.</a:t>
            </a:r>
          </a:p>
          <a:p>
            <a:pPr marL="342900" lvl="0" indent="-342900" defTabSz="914400" fontAlgn="base">
              <a:buClr>
                <a:srgbClr val="333333"/>
              </a:buClr>
              <a:buFont typeface="WingDings"/>
              <a:buChar char=""/>
              <a:defRPr/>
            </a:pPr>
            <a:r>
              <a:rPr lang="en-CA" sz="2400" dirty="0">
                <a:solidFill>
                  <a:srgbClr val="333333"/>
                </a:solidFill>
              </a:rPr>
              <a:t>Han </a:t>
            </a:r>
            <a:r>
              <a:rPr lang="en-CA" sz="2400" dirty="0" err="1">
                <a:solidFill>
                  <a:srgbClr val="333333"/>
                </a:solidFill>
              </a:rPr>
              <a:t>er</a:t>
            </a:r>
            <a:r>
              <a:rPr lang="en-CA" sz="2400" dirty="0">
                <a:solidFill>
                  <a:srgbClr val="333333"/>
                </a:solidFill>
              </a:rPr>
              <a:t> </a:t>
            </a:r>
            <a:r>
              <a:rPr lang="en-CA" sz="2400" dirty="0" err="1">
                <a:solidFill>
                  <a:srgbClr val="333333"/>
                </a:solidFill>
              </a:rPr>
              <a:t>glemsom</a:t>
            </a:r>
            <a:r>
              <a:rPr lang="en-CA" sz="2400" dirty="0">
                <a:solidFill>
                  <a:srgbClr val="333333"/>
                </a:solidFill>
              </a:rPr>
              <a:t> – </a:t>
            </a:r>
            <a:r>
              <a:rPr lang="en-CA" sz="2400" dirty="0" err="1">
                <a:solidFill>
                  <a:srgbClr val="333333"/>
                </a:solidFill>
              </a:rPr>
              <a:t>tiden</a:t>
            </a:r>
            <a:r>
              <a:rPr lang="en-CA" sz="2400" dirty="0">
                <a:solidFill>
                  <a:srgbClr val="333333"/>
                </a:solidFill>
              </a:rPr>
              <a:t> </a:t>
            </a:r>
            <a:r>
              <a:rPr lang="en-CA" sz="2400" dirty="0" err="1">
                <a:solidFill>
                  <a:srgbClr val="333333"/>
                </a:solidFill>
              </a:rPr>
              <a:t>løb</a:t>
            </a:r>
            <a:r>
              <a:rPr lang="en-CA" sz="2400" dirty="0">
                <a:solidFill>
                  <a:srgbClr val="333333"/>
                </a:solidFill>
              </a:rPr>
              <a:t> bare </a:t>
            </a:r>
            <a:r>
              <a:rPr lang="en-CA" sz="2400" dirty="0" err="1">
                <a:solidFill>
                  <a:srgbClr val="333333"/>
                </a:solidFill>
              </a:rPr>
              <a:t>fra</a:t>
            </a:r>
            <a:r>
              <a:rPr lang="en-CA" sz="2400" dirty="0">
                <a:solidFill>
                  <a:srgbClr val="333333"/>
                </a:solidFill>
              </a:rPr>
              <a:t> ham.</a:t>
            </a:r>
          </a:p>
          <a:p>
            <a:pPr marL="342900" lvl="0" indent="-342900" defTabSz="914400" fontAlgn="base">
              <a:buClr>
                <a:srgbClr val="333333"/>
              </a:buClr>
              <a:buFont typeface="WingDings"/>
              <a:buChar char=""/>
              <a:defRPr/>
            </a:pPr>
            <a:r>
              <a:rPr lang="en-CA" sz="2400" dirty="0">
                <a:solidFill>
                  <a:srgbClr val="333333"/>
                </a:solidFill>
              </a:rPr>
              <a:t>Han </a:t>
            </a:r>
            <a:r>
              <a:rPr lang="en-CA" sz="2400" dirty="0" err="1">
                <a:solidFill>
                  <a:srgbClr val="333333"/>
                </a:solidFill>
              </a:rPr>
              <a:t>havde</a:t>
            </a:r>
            <a:r>
              <a:rPr lang="en-CA" sz="2400" dirty="0">
                <a:solidFill>
                  <a:srgbClr val="333333"/>
                </a:solidFill>
              </a:rPr>
              <a:t> </a:t>
            </a:r>
            <a:r>
              <a:rPr lang="en-CA" sz="2400" dirty="0" err="1">
                <a:solidFill>
                  <a:srgbClr val="333333"/>
                </a:solidFill>
              </a:rPr>
              <a:t>problemer</a:t>
            </a:r>
            <a:r>
              <a:rPr lang="en-CA" sz="2400" dirty="0">
                <a:solidFill>
                  <a:srgbClr val="333333"/>
                </a:solidFill>
              </a:rPr>
              <a:t> med </a:t>
            </a:r>
            <a:r>
              <a:rPr lang="en-CA" sz="2400" dirty="0" err="1">
                <a:solidFill>
                  <a:srgbClr val="333333"/>
                </a:solidFill>
              </a:rPr>
              <a:t>bilen</a:t>
            </a:r>
            <a:r>
              <a:rPr lang="en-CA"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Forklaringer</a:t>
            </a:r>
          </a:p>
        </p:txBody>
      </p:sp>
      <p:sp>
        <p:nvSpPr>
          <p:cNvPr id="5" name="Content Placeholder 4"/>
          <p:cNvSpPr>
            <a:spLocks noGrp="1"/>
          </p:cNvSpPr>
          <p:nvPr>
            <p:ph idx="1"/>
          </p:nvPr>
        </p:nvSpPr>
        <p:spPr/>
        <p:txBody>
          <a:bodyPr/>
          <a:lstStyle/>
          <a:p>
            <a:pPr lvl="0" defTabSz="914377"/>
            <a:r>
              <a:rPr lang="da-DK" altLang="de-DE" sz="2400" dirty="0">
                <a:solidFill>
                  <a:srgbClr val="333333"/>
                </a:solidFill>
              </a:rPr>
              <a:t>Hvorfor brændte din ven dig af?</a:t>
            </a:r>
          </a:p>
          <a:p>
            <a:pPr lvl="0" defTabSz="914400" fontAlgn="base">
              <a:defRPr/>
            </a:pPr>
            <a:r>
              <a:rPr lang="da-DK" sz="2400" spc="-55" dirty="0">
                <a:solidFill>
                  <a:srgbClr val="004992"/>
                </a:solidFill>
              </a:rPr>
              <a:t>Mulige årsager til denne adfærd…</a:t>
            </a:r>
            <a:endParaRPr lang="en-US" sz="2400" dirty="0"/>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10" name="Group 68"/>
          <p:cNvGraphicFramePr>
            <a:graphicFrameLocks/>
          </p:cNvGraphicFramePr>
          <p:nvPr>
            <p:extLst>
              <p:ext uri="{D42A27DB-BD31-4B8C-83A1-F6EECF244321}">
                <p14:modId xmlns:p14="http://schemas.microsoft.com/office/powerpoint/2010/main" val="2604191256"/>
              </p:ext>
            </p:extLst>
          </p:nvPr>
        </p:nvGraphicFramePr>
        <p:xfrm>
          <a:off x="408955" y="3429000"/>
          <a:ext cx="11376000" cy="247812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n-lt"/>
                          <a:ea typeface="+mn-ea"/>
                          <a:cs typeface="+mn-cs"/>
                        </a:rPr>
                        <a:t>...mig selv</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CA" altLang="de-DE" sz="2400" dirty="0" err="1">
                          <a:latin typeface="+mn-lt"/>
                          <a:cs typeface="+mn-cs"/>
                        </a:rPr>
                        <a:t>Jeg</a:t>
                      </a:r>
                      <a:r>
                        <a:rPr lang="en-CA" altLang="de-DE" sz="2400" dirty="0">
                          <a:latin typeface="+mn-lt"/>
                          <a:cs typeface="+mn-cs"/>
                        </a:rPr>
                        <a:t> </a:t>
                      </a:r>
                      <a:r>
                        <a:rPr lang="en-CA" altLang="de-DE" sz="2400" dirty="0" err="1">
                          <a:latin typeface="+mn-lt"/>
                          <a:cs typeface="+mn-cs"/>
                        </a:rPr>
                        <a:t>betyder</a:t>
                      </a:r>
                      <a:r>
                        <a:rPr lang="en-CA" altLang="de-DE" sz="2400" dirty="0">
                          <a:latin typeface="+mn-lt"/>
                          <a:cs typeface="+mn-cs"/>
                        </a:rPr>
                        <a:t> </a:t>
                      </a:r>
                      <a:r>
                        <a:rPr lang="en-CA" altLang="de-DE" sz="2400" dirty="0" err="1">
                          <a:latin typeface="+mn-lt"/>
                          <a:cs typeface="+mn-cs"/>
                        </a:rPr>
                        <a:t>ikke</a:t>
                      </a:r>
                      <a:r>
                        <a:rPr lang="en-CA" altLang="de-DE" sz="2400" dirty="0">
                          <a:latin typeface="+mn-lt"/>
                          <a:cs typeface="+mn-cs"/>
                        </a:rPr>
                        <a:t> </a:t>
                      </a:r>
                      <a:r>
                        <a:rPr lang="en-CA" altLang="de-DE" sz="2400" dirty="0" err="1">
                          <a:latin typeface="+mn-lt"/>
                          <a:cs typeface="+mn-cs"/>
                        </a:rPr>
                        <a:t>noget</a:t>
                      </a:r>
                      <a:r>
                        <a:rPr lang="en-CA" altLang="de-DE" sz="2400" dirty="0">
                          <a:latin typeface="+mn-lt"/>
                          <a:cs typeface="+mn-cs"/>
                        </a:rPr>
                        <a:t> for ham.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n-lt"/>
                          <a:ea typeface="+mn-ea"/>
                          <a:cs typeface="+mn-cs"/>
                        </a:rPr>
                        <a:t>... andre</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n-lt"/>
                          <a:ea typeface="+mn-ea"/>
                          <a:cs typeface="+mn-cs"/>
                        </a:rPr>
                        <a:t>Han </a:t>
                      </a:r>
                      <a:r>
                        <a:rPr kumimoji="0" lang="en-US" sz="2400" b="0" i="0" u="none" strike="noStrike" cap="none" normalizeH="0" baseline="0" dirty="0" err="1">
                          <a:ln>
                            <a:noFill/>
                          </a:ln>
                          <a:solidFill>
                            <a:srgbClr val="333333"/>
                          </a:solidFill>
                          <a:effectLst/>
                          <a:latin typeface="+mn-lt"/>
                          <a:ea typeface="+mn-ea"/>
                          <a:cs typeface="+mn-cs"/>
                        </a:rPr>
                        <a:t>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glemsom</a:t>
                      </a:r>
                      <a:r>
                        <a:rPr kumimoji="0" lang="en-US" sz="2400" b="0"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tiden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løb</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fra</a:t>
                      </a:r>
                      <a:r>
                        <a:rPr kumimoji="0" lang="en-US" sz="2400" b="0" i="0" u="none" strike="noStrike" cap="none" normalizeH="0" baseline="0" dirty="0">
                          <a:ln>
                            <a:noFill/>
                          </a:ln>
                          <a:solidFill>
                            <a:srgbClr val="333333"/>
                          </a:solidFill>
                          <a:effectLst/>
                          <a:latin typeface="+mn-lt"/>
                          <a:ea typeface="+mn-ea"/>
                          <a:cs typeface="+mn-cs"/>
                        </a:rPr>
                        <a:t> ham.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358775" marR="0" lvl="0" indent="-358775"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n-lt"/>
                          <a:ea typeface="+mn-ea"/>
                          <a:cs typeface="+mn-cs"/>
                        </a:rPr>
                        <a:t>...en situation eller </a:t>
                      </a:r>
                      <a:r>
                        <a:rPr lang="en-CA" altLang="de-DE" sz="2400" dirty="0" err="1">
                          <a:solidFill>
                            <a:srgbClr val="004992"/>
                          </a:solidFill>
                          <a:latin typeface="+mn-lt"/>
                          <a:cs typeface="+mn-cs"/>
                        </a:rPr>
                        <a:t>tilfældighed</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CA" altLang="de-DE" sz="2400" dirty="0">
                          <a:solidFill>
                            <a:srgbClr val="333333"/>
                          </a:solidFill>
                          <a:latin typeface="+mn-lt"/>
                          <a:cs typeface="+mn-cs"/>
                        </a:rPr>
                        <a:t>Han </a:t>
                      </a:r>
                      <a:r>
                        <a:rPr lang="en-CA" altLang="de-DE" sz="2400" dirty="0" err="1">
                          <a:solidFill>
                            <a:srgbClr val="333333"/>
                          </a:solidFill>
                          <a:latin typeface="+mn-lt"/>
                          <a:cs typeface="+mn-cs"/>
                        </a:rPr>
                        <a:t>havde</a:t>
                      </a:r>
                      <a:r>
                        <a:rPr lang="en-CA" altLang="de-DE" sz="2400" dirty="0">
                          <a:solidFill>
                            <a:srgbClr val="333333"/>
                          </a:solidFill>
                          <a:latin typeface="+mn-lt"/>
                          <a:cs typeface="+mn-cs"/>
                        </a:rPr>
                        <a:t> </a:t>
                      </a:r>
                      <a:r>
                        <a:rPr lang="en-CA" altLang="de-DE" sz="2400" dirty="0" err="1">
                          <a:solidFill>
                            <a:srgbClr val="333333"/>
                          </a:solidFill>
                          <a:latin typeface="+mn-lt"/>
                          <a:cs typeface="+mn-cs"/>
                        </a:rPr>
                        <a:t>problemer</a:t>
                      </a:r>
                      <a:r>
                        <a:rPr lang="en-CA" altLang="de-DE" sz="2400" dirty="0">
                          <a:solidFill>
                            <a:srgbClr val="333333"/>
                          </a:solidFill>
                          <a:latin typeface="+mn-lt"/>
                          <a:cs typeface="+mn-cs"/>
                        </a:rPr>
                        <a:t> med </a:t>
                      </a:r>
                      <a:r>
                        <a:rPr lang="en-CA" altLang="de-DE" sz="2400" dirty="0" err="1">
                          <a:solidFill>
                            <a:srgbClr val="333333"/>
                          </a:solidFill>
                          <a:latin typeface="+mn-lt"/>
                          <a:cs typeface="+mn-cs"/>
                        </a:rPr>
                        <a:t>bilen</a:t>
                      </a:r>
                      <a:r>
                        <a:rPr lang="en-CA" altLang="de-DE" sz="2400" dirty="0">
                          <a:solidFill>
                            <a:srgbClr val="333333"/>
                          </a:solidFill>
                          <a:latin typeface="+mn-lt"/>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At tilskrive skyld og ære</a:t>
            </a:r>
          </a:p>
        </p:txBody>
      </p:sp>
      <p:sp>
        <p:nvSpPr>
          <p:cNvPr id="4" name="Content Placeholder 3"/>
          <p:cNvSpPr>
            <a:spLocks noGrp="1"/>
          </p:cNvSpPr>
          <p:nvPr>
            <p:ph idx="1"/>
          </p:nvPr>
        </p:nvSpPr>
        <p:spPr/>
        <p:txBody>
          <a:bodyPr/>
          <a:lstStyle/>
          <a:p>
            <a:pPr lvl="0" defTabSz="914400" fontAlgn="base"/>
            <a:r>
              <a:rPr lang="da-DK" altLang="de-DE" sz="2400" dirty="0">
                <a:solidFill>
                  <a:srgbClr val="333333"/>
                </a:solidFill>
              </a:rPr>
              <a:t>Som det fremgår af ovenstående eksempel, kan der være mange forskellige årsager til en hændelse.</a:t>
            </a:r>
            <a:endParaRPr lang="en-US" altLang="de-DE" sz="2400" dirty="0">
              <a:solidFill>
                <a:srgbClr val="333333"/>
              </a:solidFill>
            </a:endParaRPr>
          </a:p>
          <a:p>
            <a:pPr lvl="0" defTabSz="914400" fontAlgn="base"/>
            <a:r>
              <a:rPr lang="da-DK" altLang="de-DE" sz="2400" dirty="0">
                <a:solidFill>
                  <a:srgbClr val="333333"/>
                </a:solidFill>
              </a:rPr>
              <a:t>I de fleste tilfælde vil flere forskellige faktorer være medvirkende til en situation</a:t>
            </a:r>
            <a:r>
              <a:rPr lang="en-US" altLang="de-DE" sz="2400" dirty="0">
                <a:solidFill>
                  <a:srgbClr val="333333"/>
                </a:solidFill>
              </a:rPr>
              <a:t>.</a:t>
            </a:r>
          </a:p>
          <a:p>
            <a:pPr lvl="0" defTabSz="914400" fontAlgn="base"/>
            <a:r>
              <a:rPr lang="da-DK" altLang="de-DE" sz="2400" dirty="0">
                <a:solidFill>
                  <a:srgbClr val="333333"/>
                </a:solidFill>
              </a:rPr>
              <a:t>Ikke desto mindre har de fleste en tendens til kun at se sagen fra én synsvinkel (fx at bebrejde andre og ikke sig selv, eller omvendt)</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sz="3600">
                <a:solidFill>
                  <a:srgbClr val="004992"/>
                </a:solidFill>
                <a:latin typeface="+mn-lt"/>
                <a:ea typeface="+mn-ea"/>
                <a:cs typeface="+mn-cs"/>
              </a:rPr>
              <a:t>Du bliver udskrevet fra hospitalet uden at have fået det bedre.</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da-DK" sz="2400" dirty="0">
                <a:solidFill>
                  <a:srgbClr val="004992"/>
                </a:solidFill>
              </a:rPr>
              <a:t>Forklaringer...</a:t>
            </a:r>
          </a:p>
          <a:p>
            <a:pPr lvl="0" defTabSz="914377"/>
            <a:r>
              <a:rPr lang="da-DK" sz="2400" dirty="0">
                <a:solidFill>
                  <a:srgbClr val="333333"/>
                </a:solidFill>
              </a:rPr>
              <a:t>...mig selv</a:t>
            </a:r>
          </a:p>
          <a:p>
            <a:pPr lvl="0" defTabSz="914377"/>
            <a:r>
              <a:rPr lang="da-DK" sz="2400" dirty="0">
                <a:solidFill>
                  <a:srgbClr val="333333"/>
                </a:solidFill>
              </a:rPr>
              <a:t>...andre</a:t>
            </a:r>
          </a:p>
          <a:p>
            <a:pPr lvl="0" defTabSz="914377"/>
            <a:r>
              <a:rPr lang="da-DK" sz="2400" dirty="0">
                <a:solidFill>
                  <a:srgbClr val="333333"/>
                </a:solidFill>
              </a:rPr>
              <a:t>...en situation eller tilfældighed</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a-DK" altLang="de-DE" sz="1200">
                <a:latin typeface="+mn-lt"/>
                <a:cs typeface="+mn-cs"/>
              </a:rPr>
              <a:t>Hold så op med at forfølge mig!</a:t>
            </a:r>
            <a:endParaRPr lang="de-DE" altLang="de-DE" sz="1200" dirty="0">
              <a:latin typeface="+mn-lt"/>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Du bliver udskrevet fra hospitalet uden at have fået det bedre.</a:t>
            </a:r>
            <a:endParaRPr lang="en-US" sz="3600">
              <a:solidFill>
                <a:srgbClr val="004992"/>
              </a:solidFill>
              <a:latin typeface="+mn-lt"/>
              <a:ea typeface="+mn-ea"/>
              <a:cs typeface="+mn-cs"/>
            </a:endParaRPr>
          </a:p>
        </p:txBody>
      </p:sp>
      <p:sp>
        <p:nvSpPr>
          <p:cNvPr id="11266" name="Rectangle 3"/>
          <p:cNvSpPr>
            <a:spLocks noGrp="1" noChangeArrowheads="1"/>
          </p:cNvSpPr>
          <p:nvPr>
            <p:ph idx="1"/>
          </p:nvPr>
        </p:nvSpPr>
        <p:spPr/>
        <p:txBody>
          <a:bodyPr>
            <a:noAutofit/>
          </a:bodyPr>
          <a:lstStyle/>
          <a:p>
            <a:pPr eaLnBrk="1" hangingPunct="1">
              <a:lnSpc>
                <a:spcPct val="100000"/>
              </a:lnSpc>
              <a:spcBef>
                <a:spcPts val="0"/>
              </a:spcBef>
            </a:pPr>
            <a:r>
              <a:rPr lang="de-DE" altLang="de-DE" sz="1600" b="1" dirty="0">
                <a:solidFill>
                  <a:srgbClr val="004992"/>
                </a:solidFill>
              </a:rPr>
              <a:t>Forklaringer...</a:t>
            </a:r>
          </a:p>
          <a:p>
            <a:pPr eaLnBrk="1" hangingPunct="1">
              <a:lnSpc>
                <a:spcPct val="100000"/>
              </a:lnSpc>
              <a:spcBef>
                <a:spcPts val="1200"/>
              </a:spcBef>
            </a:pPr>
            <a:r>
              <a:rPr lang="de-DE" altLang="de-DE" sz="1600" b="1" dirty="0">
                <a:solidFill>
                  <a:srgbClr val="004992"/>
                </a:solidFill>
              </a:rPr>
              <a:t>...mig selv:</a:t>
            </a:r>
          </a:p>
          <a:p>
            <a:pPr eaLnBrk="1" hangingPunct="1">
              <a:lnSpc>
                <a:spcPct val="100000"/>
              </a:lnSpc>
              <a:spcBef>
                <a:spcPts val="0"/>
              </a:spcBef>
            </a:pPr>
            <a:r>
              <a:rPr lang="de-DE" altLang="de-DE" sz="1600" i="1" dirty="0">
                <a:solidFill>
                  <a:srgbClr val="333333"/>
                </a:solidFill>
              </a:rPr>
              <a:t>(kan til en vis grad ændres)</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var ikke tilstrækkeligt motiveret til at ændre adfærd.</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troede ikke på, at jeg ville komme mig.</a:t>
            </a:r>
          </a:p>
          <a:p>
            <a:pPr eaLnBrk="1" hangingPunct="1">
              <a:lnSpc>
                <a:spcPct val="100000"/>
              </a:lnSpc>
              <a:spcBef>
                <a:spcPts val="1200"/>
              </a:spcBef>
              <a:buClr>
                <a:schemeClr val="tx1"/>
              </a:buClr>
            </a:pPr>
            <a:r>
              <a:rPr lang="de-DE" altLang="de-DE" sz="1600" i="1" dirty="0">
                <a:solidFill>
                  <a:srgbClr val="333333"/>
                </a:solidFill>
              </a:rPr>
              <a:t>(vanskeligere at ændre)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er uhelbredelig.</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har dårlige gener.</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...andre: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Hospitalspersonalet var ligeglad med mig.</a:t>
            </a:r>
          </a:p>
          <a:p>
            <a:pPr eaLnBrk="1" hangingPunct="1">
              <a:lnSpc>
                <a:spcPct val="100000"/>
              </a:lnSpc>
              <a:spcBef>
                <a:spcPts val="1200"/>
              </a:spcBef>
              <a:buClr>
                <a:schemeClr val="tx1"/>
              </a:buClr>
            </a:pPr>
            <a:r>
              <a:rPr lang="de-DE" altLang="de-DE" sz="1600" b="1" dirty="0">
                <a:solidFill>
                  <a:srgbClr val="004992"/>
                </a:solidFill>
              </a:rPr>
              <a:t>...en situation eller tilfældighed:</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Måske ville jeg have haft større chancer for at få det bedre, hvis jeg ikke havde ligget på en stue med 6 andre patienter.</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ville være kommet mig, hvis hospitalet havde været bedre udstyret.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Somme tider tager det længere tid at komme sig.</a:t>
            </a:r>
            <a:endParaRPr lang="en-US" altLang="de-DE" sz="1600" dirty="0">
              <a:solidFill>
                <a:srgbClr val="333333"/>
              </a:solidFill>
            </a:endParaRP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a-DK" altLang="de-DE" sz="1200">
                <a:latin typeface="+mn-lt"/>
                <a:cs typeface="+mn-cs"/>
              </a:rPr>
              <a:t>Hold så op med at forfølge mig!</a:t>
            </a:r>
            <a:endParaRPr lang="de-DE" altLang="de-DE" sz="1200" dirty="0">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Du bliver udskrevet fra hospitalet uden at have fået det bedre.</a:t>
            </a:r>
            <a:endParaRPr lang="en-US" sz="3600">
              <a:solidFill>
                <a:srgbClr val="004992"/>
              </a:solidFill>
              <a:latin typeface="+mn-lt"/>
              <a:ea typeface="+mn-ea"/>
              <a:cs typeface="+mn-cs"/>
            </a:endParaRPr>
          </a:p>
        </p:txBody>
      </p:sp>
      <p:sp>
        <p:nvSpPr>
          <p:cNvPr id="11266" name="Rectangle 3"/>
          <p:cNvSpPr>
            <a:spLocks noGrp="1" noChangeArrowheads="1"/>
          </p:cNvSpPr>
          <p:nvPr>
            <p:ph idx="1"/>
          </p:nvPr>
        </p:nvSpPr>
        <p:spPr/>
        <p:txBody>
          <a:bodyPr>
            <a:noAutofit/>
          </a:bodyPr>
          <a:lstStyle/>
          <a:p>
            <a:pPr eaLnBrk="1" hangingPunct="1">
              <a:lnSpc>
                <a:spcPct val="100000"/>
              </a:lnSpc>
              <a:spcBef>
                <a:spcPts val="0"/>
              </a:spcBef>
            </a:pPr>
            <a:r>
              <a:rPr lang="de-DE" altLang="de-DE" sz="1600" b="1" dirty="0">
                <a:solidFill>
                  <a:srgbClr val="004992"/>
                </a:solidFill>
              </a:rPr>
              <a:t>Forklaringer...</a:t>
            </a:r>
          </a:p>
          <a:p>
            <a:pPr eaLnBrk="1" hangingPunct="1">
              <a:lnSpc>
                <a:spcPct val="100000"/>
              </a:lnSpc>
              <a:spcBef>
                <a:spcPts val="1200"/>
              </a:spcBef>
            </a:pPr>
            <a:r>
              <a:rPr lang="de-DE" altLang="de-DE" sz="1600" b="1" dirty="0">
                <a:solidFill>
                  <a:srgbClr val="004992"/>
                </a:solidFill>
              </a:rPr>
              <a:t>...mig selv:</a:t>
            </a:r>
          </a:p>
          <a:p>
            <a:pPr eaLnBrk="1" hangingPunct="1">
              <a:lnSpc>
                <a:spcPct val="100000"/>
              </a:lnSpc>
              <a:spcBef>
                <a:spcPts val="0"/>
              </a:spcBef>
            </a:pPr>
            <a:r>
              <a:rPr lang="de-DE" altLang="de-DE" sz="1600" i="1" dirty="0">
                <a:solidFill>
                  <a:srgbClr val="333333"/>
                </a:solidFill>
              </a:rPr>
              <a:t>(kan til en vis grad ændres)</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var ikke tilstrækkeligt motiveret til at ændre adfærd.</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troede ikke på, at jeg ville komme mig.</a:t>
            </a:r>
          </a:p>
          <a:p>
            <a:pPr eaLnBrk="1" hangingPunct="1">
              <a:lnSpc>
                <a:spcPct val="100000"/>
              </a:lnSpc>
              <a:spcBef>
                <a:spcPts val="1200"/>
              </a:spcBef>
              <a:buClr>
                <a:schemeClr val="tx1"/>
              </a:buClr>
            </a:pPr>
            <a:r>
              <a:rPr lang="de-DE" altLang="de-DE" sz="1600" i="1" dirty="0">
                <a:solidFill>
                  <a:srgbClr val="333333"/>
                </a:solidFill>
              </a:rPr>
              <a:t>(vanskeligere at ændre)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er uhelbredelig.</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har dårlige gener.</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...andre: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Hospitalspersonalet var ligeglad med mig.</a:t>
            </a:r>
          </a:p>
          <a:p>
            <a:pPr eaLnBrk="1" hangingPunct="1">
              <a:lnSpc>
                <a:spcPct val="100000"/>
              </a:lnSpc>
              <a:spcBef>
                <a:spcPts val="1200"/>
              </a:spcBef>
              <a:buClr>
                <a:schemeClr val="tx1"/>
              </a:buClr>
            </a:pPr>
            <a:r>
              <a:rPr lang="de-DE" altLang="de-DE" sz="1600" b="1" dirty="0">
                <a:solidFill>
                  <a:srgbClr val="004992"/>
                </a:solidFill>
              </a:rPr>
              <a:t>...en situation eller tilfældighed:</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Måske ville jeg have haft større chancer for at få det bedre, hvis jeg ikke havde ligget på en stue med 6 andre patienter.</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ville være kommet mig, hvis hospitalet havde været bedre udstyret.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Somme tider tager det længere tid at komme sig.</a:t>
            </a:r>
            <a:endParaRPr lang="en-US" altLang="de-DE" sz="1600" dirty="0">
              <a:solidFill>
                <a:srgbClr val="333333"/>
              </a:solidFill>
            </a:endParaRP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a-DK" altLang="de-DE" sz="1200">
                <a:latin typeface="+mn-lt"/>
                <a:cs typeface="+mn-cs"/>
              </a:rPr>
              <a:t>Hold så op med at forfølge mig!</a:t>
            </a:r>
            <a:endParaRPr lang="de-DE" altLang="de-DE" sz="1200" dirty="0">
              <a:latin typeface="+mn-lt"/>
              <a:cs typeface="+mn-cs"/>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mn-lt"/>
                <a:cs typeface="+mn-cs"/>
              </a:rPr>
              <a:t>Forsigtig: ensidige forklaringer!</a:t>
            </a:r>
            <a:endParaRPr lang="en-US" altLang="de-DE" sz="2800" b="1" dirty="0">
              <a:solidFill>
                <a:srgbClr val="FF0000"/>
              </a:solidFill>
              <a:latin typeface="+mn-lt"/>
              <a:cs typeface="+mn-cs"/>
            </a:endParaRPr>
          </a:p>
        </p:txBody>
      </p:sp>
    </p:spTree>
    <p:extLst>
      <p:ext uri="{BB962C8B-B14F-4D97-AF65-F5344CB8AC3E}">
        <p14:creationId xmlns:p14="http://schemas.microsoft.com/office/powerpoint/2010/main" val="3834741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Du bliver udskrevet fra hospitalet uden at have fået det bedre.</a:t>
            </a:r>
            <a:endParaRPr lang="en-US" sz="3600">
              <a:solidFill>
                <a:srgbClr val="004992"/>
              </a:solidFill>
              <a:latin typeface="+mn-lt"/>
              <a:ea typeface="+mn-ea"/>
              <a:cs typeface="+mn-cs"/>
            </a:endParaRPr>
          </a:p>
        </p:txBody>
      </p:sp>
      <p:sp>
        <p:nvSpPr>
          <p:cNvPr id="5" name="Content Placeholder 4"/>
          <p:cNvSpPr>
            <a:spLocks noGrp="1"/>
          </p:cNvSpPr>
          <p:nvPr>
            <p:ph idx="1"/>
          </p:nvPr>
        </p:nvSpPr>
        <p:spPr>
          <a:xfrm>
            <a:off x="408955" y="2204864"/>
            <a:ext cx="8229600" cy="4248000"/>
          </a:xfrm>
        </p:spPr>
        <p:txBody>
          <a:bodyPr/>
          <a:lstStyle/>
          <a:p>
            <a:pPr lvl="0" defTabSz="914400" fontAlgn="base"/>
            <a:r>
              <a:rPr lang="da-DK" altLang="de-DE" sz="2400">
                <a:solidFill>
                  <a:srgbClr val="333333"/>
                </a:solidFill>
              </a:rPr>
              <a:t>Tænk over en række svarmuligheder, der inddrager en række forskellige årsager (dvs. </a:t>
            </a:r>
            <a:r>
              <a:rPr lang="da-DK" altLang="de-DE" sz="2400" dirty="0">
                <a:solidFill>
                  <a:srgbClr val="333333"/>
                </a:solidFill>
              </a:rPr>
              <a:t>andre, situationen og mig selv). Skriv svarmulighederne ned på et stykke papir.</a:t>
            </a:r>
            <a:endParaRPr lang="en-US" altLang="de-DE" sz="2400" dirty="0">
              <a:solidFill>
                <a:srgbClr val="333333"/>
              </a:solidFill>
            </a:endParaRPr>
          </a:p>
          <a:p>
            <a:pPr lvl="0" defTabSz="914400" fontAlgn="base"/>
            <a:r>
              <a:rPr lang="en-US" altLang="de-DE" sz="2400" dirty="0">
                <a:solidFill>
                  <a:srgbClr val="333333"/>
                </a:solidFill>
              </a:rPr>
              <a:t>???</a:t>
            </a:r>
          </a:p>
          <a:p>
            <a:pPr lvl="0" defTabSz="914400" fontAlgn="base"/>
            <a:r>
              <a:rPr lang="en-US" altLang="de-DE" sz="2400" dirty="0">
                <a:solidFill>
                  <a:srgbClr val="333333"/>
                </a:solidFill>
              </a:rPr>
              <a:t>???</a:t>
            </a:r>
          </a:p>
          <a:p>
            <a:pPr lvl="0" defTabSz="914400" fontAlgn="base"/>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a-DK" altLang="de-DE" sz="1200">
                <a:latin typeface="+mn-lt"/>
                <a:cs typeface="+mn-cs"/>
              </a:rPr>
              <a:t>Hold så op med at forfølge mig!</a:t>
            </a:r>
            <a:endParaRPr lang="de-DE" altLang="de-DE" sz="1200" dirty="0">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sz="3600">
                <a:solidFill>
                  <a:srgbClr val="004992"/>
                </a:solidFill>
                <a:latin typeface="+mn-lt"/>
                <a:ea typeface="+mn-ea"/>
                <a:cs typeface="+mn-cs"/>
              </a:rPr>
              <a:t>Du bliver udskrevet fra hospitalet uden at have fået det bedre.</a:t>
            </a:r>
            <a:endParaRPr lang="en-US" sz="3600">
              <a:solidFill>
                <a:srgbClr val="004992"/>
              </a:solidFill>
              <a:latin typeface="+mn-lt"/>
              <a:ea typeface="+mn-ea"/>
              <a:cs typeface="+mn-cs"/>
            </a:endParaRPr>
          </a:p>
        </p:txBody>
      </p:sp>
      <p:sp>
        <p:nvSpPr>
          <p:cNvPr id="5" name="Content Placeholder 4"/>
          <p:cNvSpPr>
            <a:spLocks noGrp="1"/>
          </p:cNvSpPr>
          <p:nvPr>
            <p:ph idx="1"/>
          </p:nvPr>
        </p:nvSpPr>
        <p:spPr>
          <a:xfrm>
            <a:off x="408955" y="2204864"/>
            <a:ext cx="8229600" cy="4248000"/>
          </a:xfrm>
        </p:spPr>
        <p:txBody>
          <a:bodyPr/>
          <a:lstStyle/>
          <a:p>
            <a:pPr lvl="0" defTabSz="914377"/>
            <a:r>
              <a:rPr lang="da-DK" sz="2400" dirty="0">
                <a:solidFill>
                  <a:srgbClr val="333333"/>
                </a:solidFill>
              </a:rPr>
              <a:t>Tænk over en række svarmuligheder, der inddrager en række forskellige årsager (dvs. andre, situationen og mig selv). Skriv svarmulighederne ned på et stykke papir.</a:t>
            </a:r>
          </a:p>
          <a:p>
            <a:pPr marL="342900" lvl="0" indent="-342900" defTabSz="914377">
              <a:buClr>
                <a:srgbClr val="333333"/>
              </a:buClr>
              <a:buFont typeface="WingDings"/>
              <a:buChar char=""/>
            </a:pPr>
            <a:r>
              <a:rPr lang="da-DK" sz="2400">
                <a:solidFill>
                  <a:srgbClr val="333333"/>
                </a:solidFill>
              </a:rPr>
              <a:t>“Hospitalspersonalet </a:t>
            </a:r>
            <a:r>
              <a:rPr lang="da-DK" sz="2400" dirty="0">
                <a:solidFill>
                  <a:srgbClr val="333333"/>
                </a:solidFill>
              </a:rPr>
              <a:t>havde travlt, men jeg kunne have bedt om yderligere støtte og burde også have deltaget oftere i gruppesamtaler. Det kan have været derfor, at mit ophold ikke blev så vellykket, som det kunne have </a:t>
            </a:r>
            <a:r>
              <a:rPr lang="da-DK" sz="2400">
                <a:solidFill>
                  <a:srgbClr val="333333"/>
                </a:solidFill>
              </a:rPr>
              <a:t>været.”</a:t>
            </a:r>
            <a:endParaRPr lang="da-DK" sz="2400" dirty="0">
              <a:solidFill>
                <a:srgbClr val="333333"/>
              </a:solidFill>
            </a:endParaRPr>
          </a:p>
          <a:p>
            <a:pPr marL="342900" lvl="0" indent="-342900" defTabSz="914377">
              <a:buClr>
                <a:srgbClr val="333333"/>
              </a:buClr>
              <a:buFont typeface="WingDings"/>
              <a:buChar char=""/>
            </a:pPr>
            <a:r>
              <a:rPr lang="da-DK" sz="2400">
                <a:solidFill>
                  <a:srgbClr val="333333"/>
                </a:solidFill>
              </a:rPr>
              <a:t>“Måske </a:t>
            </a:r>
            <a:r>
              <a:rPr lang="da-DK" sz="2400" dirty="0">
                <a:solidFill>
                  <a:srgbClr val="333333"/>
                </a:solidFill>
              </a:rPr>
              <a:t>bør jeg være mere tålmodig med hensyn til at få det bedre. Jeg er sikker på, at jeg i fremtiden kan få hjælp af et dygtigt </a:t>
            </a:r>
            <a:r>
              <a:rPr lang="da-DK" sz="2400">
                <a:solidFill>
                  <a:srgbClr val="333333"/>
                </a:solidFill>
              </a:rPr>
              <a:t>hospitalspersonale.”</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a-DK" altLang="de-DE" sz="1200">
                <a:latin typeface="+mn-lt"/>
                <a:cs typeface="+mn-cs"/>
              </a:rPr>
              <a:t>Hold så op med at forfølge mig!</a:t>
            </a:r>
            <a:endParaRPr lang="de-DE" altLang="de-DE" sz="1200"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negative hændelser!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566338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Give sig selv skylden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a:t>
                      </a:r>
                      <a:r>
                        <a:rPr kumimoji="0" lang="da-DK" sz="2000" b="0" i="0" u="none" strike="noStrike" cap="none" normalizeH="0" baseline="0">
                          <a:ln>
                            <a:noFill/>
                          </a:ln>
                          <a:solidFill>
                            <a:srgbClr val="333333"/>
                          </a:solidFill>
                          <a:effectLst/>
                          <a:latin typeface="+mn-lt"/>
                          <a:ea typeface="+mn-ea"/>
                          <a:cs typeface="+mn-cs"/>
                        </a:rPr>
                        <a:t>fx “Det </a:t>
                      </a:r>
                      <a:r>
                        <a:rPr kumimoji="0" lang="da-DK" sz="2000" b="0" i="0" u="none" strike="noStrike" cap="none" normalizeH="0" baseline="0" dirty="0">
                          <a:ln>
                            <a:noFill/>
                          </a:ln>
                          <a:solidFill>
                            <a:srgbClr val="333333"/>
                          </a:solidFill>
                          <a:effectLst/>
                          <a:latin typeface="+mn-lt"/>
                          <a:ea typeface="+mn-ea"/>
                          <a:cs typeface="+mn-cs"/>
                        </a:rPr>
                        <a:t>var faktisk min fejl. Jeg skylder mine fans en </a:t>
                      </a:r>
                      <a:r>
                        <a:rPr kumimoji="0" lang="da-DK" sz="2000" b="0" i="0" u="none" strike="noStrike" cap="none" normalizeH="0" baseline="0">
                          <a:ln>
                            <a:noFill/>
                          </a:ln>
                          <a:solidFill>
                            <a:srgbClr val="333333"/>
                          </a:solidFill>
                          <a:effectLst/>
                          <a:latin typeface="+mn-lt"/>
                          <a:ea typeface="+mn-ea"/>
                          <a:cs typeface="+mn-cs"/>
                        </a:rPr>
                        <a:t>undskyldning!”) </a:t>
                      </a:r>
                      <a:r>
                        <a:rPr kumimoji="0" lang="da-DK"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1" i="0" u="none" strike="noStrike" cap="none" normalizeH="0" baseline="0">
                          <a:ln>
                            <a:noFill/>
                          </a:ln>
                          <a:solidFill>
                            <a:srgbClr val="333333"/>
                          </a:solidFill>
                          <a:effectLst/>
                          <a:latin typeface="+mn-lt"/>
                          <a:ea typeface="+mn-ea"/>
                          <a:cs typeface="+mn-cs"/>
                        </a:rPr>
                        <a:t>Ulempe:</a:t>
                      </a:r>
                      <a:r>
                        <a:rPr kumimoji="0" lang="da-DK" sz="2000" b="0" i="0" u="none" strike="noStrike" cap="none" normalizeH="0" baseline="0">
                          <a:ln>
                            <a:noFill/>
                          </a:ln>
                          <a:solidFill>
                            <a:srgbClr val="333333"/>
                          </a:solidFill>
                          <a:effectLst/>
                          <a:latin typeface="+mn-lt"/>
                          <a:ea typeface="+mn-ea"/>
                          <a:cs typeface="+mn-cs"/>
                        </a:rPr>
                        <a:t> </a:t>
                      </a:r>
                      <a:r>
                        <a:rPr kumimoji="0" lang="da-DK" sz="2000" b="0" i="0" u="none" strike="noStrike" cap="none" normalizeH="0" baseline="0">
                          <a:ln>
                            <a:noFill/>
                          </a:ln>
                          <a:solidFill>
                            <a:srgbClr val="004992"/>
                          </a:solidFill>
                          <a:effectLst/>
                          <a:latin typeface="+mn-lt"/>
                          <a:ea typeface="+mn-ea"/>
                          <a:cs typeface="+mn-cs"/>
                        </a:rPr>
                        <a:t>???</a:t>
                      </a:r>
                      <a:r>
                        <a:rPr kumimoji="0" lang="da-DK" sz="2000" b="0" i="0" u="none" strike="noStrike" cap="none" normalizeH="0" baseline="0">
                          <a:ln>
                            <a:noFill/>
                          </a:ln>
                          <a:solidFill>
                            <a:srgbClr val="FFFFFF"/>
                          </a:solidFill>
                          <a:effectLst/>
                          <a:latin typeface="+mn-lt"/>
                          <a:ea typeface="+mn-ea"/>
                          <a:cs typeface="+mn-cs"/>
                        </a:rPr>
                        <a:t> </a:t>
                      </a:r>
                      <a:r>
                        <a:rPr kumimoji="0" lang="da-DK" sz="2000" b="0" i="0" u="none" strike="noStrike" cap="none" normalizeH="0" baseline="0" dirty="0">
                          <a:ln>
                            <a:noFill/>
                          </a:ln>
                          <a:solidFill>
                            <a:srgbClr val="FFFFFF"/>
                          </a:solidFill>
                          <a:effectLst/>
                          <a:latin typeface="+mn-lt"/>
                          <a:ea typeface="+mn-ea"/>
                          <a:cs typeface="+mn-cs"/>
                        </a:rPr>
                        <a:t>mindsker selvværd</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1" i="0" u="none" strike="noStrike" cap="none" normalizeH="0" baseline="0">
                          <a:ln>
                            <a:noFill/>
                          </a:ln>
                          <a:solidFill>
                            <a:srgbClr val="333333"/>
                          </a:solidFill>
                          <a:effectLst/>
                          <a:latin typeface="+mn-lt"/>
                          <a:ea typeface="+mn-ea"/>
                          <a:cs typeface="+mn-cs"/>
                        </a:rPr>
                        <a:t>Fordel:</a:t>
                      </a:r>
                      <a:r>
                        <a:rPr kumimoji="0" lang="da-DK" sz="2000" b="0" i="0" u="none" strike="noStrike" cap="none" normalizeH="0" baseline="0">
                          <a:ln>
                            <a:noFill/>
                          </a:ln>
                          <a:solidFill>
                            <a:srgbClr val="333333"/>
                          </a:solidFill>
                          <a:effectLst/>
                          <a:latin typeface="+mn-lt"/>
                          <a:ea typeface="+mn-ea"/>
                          <a:cs typeface="+mn-cs"/>
                        </a:rPr>
                        <a:t> </a:t>
                      </a:r>
                      <a:r>
                        <a:rPr kumimoji="0" lang="da-DK" sz="2000" b="0" i="0" u="none" strike="noStrike" cap="none" normalizeH="0" baseline="0">
                          <a:ln>
                            <a:noFill/>
                          </a:ln>
                          <a:solidFill>
                            <a:srgbClr val="004992"/>
                          </a:solidFill>
                          <a:effectLst/>
                          <a:latin typeface="+mn-lt"/>
                          <a:ea typeface="+mn-ea"/>
                          <a:cs typeface="+mn-cs"/>
                        </a:rPr>
                        <a:t>???</a:t>
                      </a:r>
                      <a:r>
                        <a:rPr kumimoji="0" lang="da-DK" sz="2000" b="0" i="0" u="none" strike="noStrike" cap="none" normalizeH="0" baseline="0">
                          <a:ln>
                            <a:noFill/>
                          </a:ln>
                          <a:solidFill>
                            <a:srgbClr val="FFFFFF"/>
                          </a:solidFill>
                          <a:effectLst/>
                          <a:latin typeface="+mn-lt"/>
                          <a:ea typeface="+mn-ea"/>
                          <a:cs typeface="+mn-cs"/>
                        </a:rPr>
                        <a:t> </a:t>
                      </a:r>
                      <a:r>
                        <a:rPr kumimoji="0" lang="da-DK" sz="2000" b="0" i="0" u="none" strike="noStrike" cap="none" normalizeH="0" baseline="0" dirty="0">
                          <a:ln>
                            <a:noFill/>
                          </a:ln>
                          <a:solidFill>
                            <a:srgbClr val="FFFFFF"/>
                          </a:solidFill>
                          <a:effectLst/>
                          <a:latin typeface="+mn-lt"/>
                          <a:ea typeface="+mn-ea"/>
                          <a:cs typeface="+mn-cs"/>
                        </a:rPr>
                        <a:t>det anses for ædelt at tage </a:t>
                      </a:r>
                      <a:r>
                        <a:rPr kumimoji="0" lang="da-DK" sz="2000" b="0" i="0" u="none" strike="noStrike" cap="none" normalizeH="0" baseline="0">
                          <a:ln>
                            <a:noFill/>
                          </a:ln>
                          <a:solidFill>
                            <a:srgbClr val="FFFFFF"/>
                          </a:solidFill>
                          <a:effectLst/>
                          <a:latin typeface="+mn-lt"/>
                          <a:ea typeface="+mn-ea"/>
                          <a:cs typeface="+mn-cs"/>
                        </a:rPr>
                        <a:t>ansvar (“god sportsånd”)</a:t>
                      </a:r>
                      <a:endParaRPr kumimoji="0" lang="en-GB" sz="18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Give andre eller en situation skylden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a:t>
                      </a:r>
                      <a:r>
                        <a:rPr kumimoji="0" lang="da-DK" sz="2000" b="0" i="0" u="none" strike="noStrike" cap="none" normalizeH="0" baseline="0">
                          <a:ln>
                            <a:noFill/>
                          </a:ln>
                          <a:solidFill>
                            <a:srgbClr val="333333"/>
                          </a:solidFill>
                          <a:effectLst/>
                          <a:latin typeface="+mn-lt"/>
                          <a:ea typeface="+mn-ea"/>
                          <a:cs typeface="+mn-cs"/>
                        </a:rPr>
                        <a:t>fx “Men </a:t>
                      </a:r>
                      <a:r>
                        <a:rPr kumimoji="0" lang="da-DK" sz="2000" b="0" i="0" u="none" strike="noStrike" cap="none" normalizeH="0" baseline="0" dirty="0">
                          <a:ln>
                            <a:noFill/>
                          </a:ln>
                          <a:solidFill>
                            <a:srgbClr val="333333"/>
                          </a:solidFill>
                          <a:effectLst/>
                          <a:latin typeface="+mn-lt"/>
                          <a:ea typeface="+mn-ea"/>
                          <a:cs typeface="+mn-cs"/>
                        </a:rPr>
                        <a:t>hvor var </a:t>
                      </a:r>
                      <a:r>
                        <a:rPr kumimoji="0" lang="da-DK" sz="2000" b="0" i="0" u="none" strike="noStrike" cap="none" normalizeH="0" baseline="0">
                          <a:ln>
                            <a:noFill/>
                          </a:ln>
                          <a:solidFill>
                            <a:srgbClr val="333333"/>
                          </a:solidFill>
                          <a:effectLst/>
                          <a:latin typeface="+mn-lt"/>
                          <a:ea typeface="+mn-ea"/>
                          <a:cs typeface="+mn-cs"/>
                        </a:rPr>
                        <a:t>målmanden?”; “Alt </a:t>
                      </a:r>
                      <a:r>
                        <a:rPr kumimoji="0" lang="da-DK" sz="2000" b="0" i="0" u="none" strike="noStrike" cap="none" normalizeH="0" baseline="0" dirty="0">
                          <a:ln>
                            <a:noFill/>
                          </a:ln>
                          <a:solidFill>
                            <a:srgbClr val="333333"/>
                          </a:solidFill>
                          <a:effectLst/>
                          <a:latin typeface="+mn-lt"/>
                          <a:ea typeface="+mn-ea"/>
                          <a:cs typeface="+mn-cs"/>
                        </a:rPr>
                        <a:t>kan ske i en </a:t>
                      </a:r>
                      <a:r>
                        <a:rPr kumimoji="0" lang="da-DK" sz="2000" b="0" i="0" u="none" strike="noStrike" cap="none" normalizeH="0" baseline="0">
                          <a:ln>
                            <a:noFill/>
                          </a:ln>
                          <a:solidFill>
                            <a:srgbClr val="333333"/>
                          </a:solidFill>
                          <a:effectLst/>
                          <a:latin typeface="+mn-lt"/>
                          <a:ea typeface="+mn-ea"/>
                          <a:cs typeface="+mn-cs"/>
                        </a:rPr>
                        <a:t>fodboldkamp.”) </a:t>
                      </a:r>
                      <a:r>
                        <a:rPr kumimoji="0" lang="da-DK" sz="2000" b="0" i="0" u="none" strike="noStrike" cap="none" normalizeH="0" baseline="0" dirty="0">
                          <a:ln>
                            <a:noFill/>
                          </a:ln>
                          <a:solidFill>
                            <a:srgbClr val="333333"/>
                          </a:solidFill>
                          <a:effectLst/>
                          <a:latin typeface="+mn-lt"/>
                          <a:ea typeface="+mn-ea"/>
                          <a:cs typeface="+mn-cs"/>
                        </a:rPr>
                        <a:t>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Ulempe:</a:t>
                      </a:r>
                      <a:r>
                        <a:rPr kumimoji="0" lang="da-DK" sz="2000" b="0" i="0" u="none" strike="noStrike" cap="none" normalizeH="0" baseline="0" dirty="0">
                          <a:ln>
                            <a:noFill/>
                          </a:ln>
                          <a:solidFill>
                            <a:srgbClr val="333333"/>
                          </a:solidFill>
                          <a:effectLst/>
                          <a:latin typeface="+mn-lt"/>
                          <a:ea typeface="+mn-ea"/>
                          <a:cs typeface="+mn-cs"/>
                        </a:rPr>
                        <a:t> </a:t>
                      </a:r>
                      <a:r>
                        <a:rPr kumimoji="0" lang="da-DK" sz="2000" b="0" i="0" u="none" strike="noStrike" cap="none" normalizeH="0" baseline="0" dirty="0">
                          <a:ln>
                            <a:noFill/>
                          </a:ln>
                          <a:solidFill>
                            <a:srgbClr val="004992"/>
                          </a:solidFill>
                          <a:effectLst/>
                          <a:latin typeface="+mn-lt"/>
                          <a:ea typeface="+mn-ea"/>
                          <a:cs typeface="+mn-cs"/>
                        </a:rPr>
                        <a:t>???</a:t>
                      </a:r>
                      <a:r>
                        <a:rPr kumimoji="0" lang="da-DK" sz="2000" b="0" i="0" u="none" strike="noStrike" cap="none" normalizeH="0" baseline="0" dirty="0">
                          <a:ln>
                            <a:noFill/>
                          </a:ln>
                          <a:solidFill>
                            <a:srgbClr val="E3EFF8"/>
                          </a:solidFill>
                          <a:effectLst/>
                          <a:latin typeface="+mn-lt"/>
                          <a:ea typeface="+mn-ea"/>
                          <a:cs typeface="+mn-cs"/>
                        </a:rPr>
                        <a:t> det anses for uhøfligt at skyde skylden over på andre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Fordel:</a:t>
                      </a:r>
                      <a:r>
                        <a:rPr kumimoji="0" lang="da-DK" sz="2000" b="0" i="0" u="none" strike="noStrike" cap="none" normalizeH="0" baseline="0" dirty="0">
                          <a:ln>
                            <a:noFill/>
                          </a:ln>
                          <a:solidFill>
                            <a:srgbClr val="333333"/>
                          </a:solidFill>
                          <a:effectLst/>
                          <a:latin typeface="+mn-lt"/>
                          <a:ea typeface="+mn-ea"/>
                          <a:cs typeface="+mn-cs"/>
                        </a:rPr>
                        <a:t> </a:t>
                      </a:r>
                      <a:r>
                        <a:rPr kumimoji="0" lang="da-DK" sz="2000" b="0" i="0" u="none" strike="noStrike" cap="none" normalizeH="0" baseline="0" dirty="0">
                          <a:ln>
                            <a:noFill/>
                          </a:ln>
                          <a:solidFill>
                            <a:srgbClr val="004992"/>
                          </a:solidFill>
                          <a:effectLst/>
                          <a:latin typeface="+mn-lt"/>
                          <a:ea typeface="+mn-ea"/>
                          <a:cs typeface="+mn-cs"/>
                        </a:rPr>
                        <a:t>???</a:t>
                      </a:r>
                      <a:r>
                        <a:rPr kumimoji="0" lang="da-DK" sz="2000" b="0" i="0" u="none" strike="noStrike" cap="none" normalizeH="0" baseline="0" dirty="0">
                          <a:ln>
                            <a:noFill/>
                          </a:ln>
                          <a:solidFill>
                            <a:srgbClr val="E3EFF8"/>
                          </a:solidFill>
                          <a:effectLst/>
                          <a:latin typeface="+mn-lt"/>
                          <a:ea typeface="+mn-ea"/>
                          <a:cs typeface="+mn-cs"/>
                        </a:rPr>
                        <a:t> ingen trussel mod selvværdet</a:t>
                      </a:r>
                      <a:endParaRPr kumimoji="0" lang="en-GB" sz="20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a-DK" altLang="de-DE" sz="1600">
                <a:latin typeface="+mn-lt"/>
                <a:cs typeface="+mn-cs"/>
              </a:rPr>
              <a:t>Hvis du havde spillet bedre, ville det andet hold ikke have fået et mål.</a:t>
            </a:r>
            <a:endParaRPr lang="en-CA" altLang="de-DE" sz="160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negative hændelser!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89059094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Give sig selv skylden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a:t>
                      </a:r>
                      <a:r>
                        <a:rPr kumimoji="0" lang="da-DK" sz="2000" b="0" i="0" u="none" strike="noStrike" cap="none" normalizeH="0" baseline="0">
                          <a:ln>
                            <a:noFill/>
                          </a:ln>
                          <a:solidFill>
                            <a:srgbClr val="333333"/>
                          </a:solidFill>
                          <a:effectLst/>
                          <a:latin typeface="+mn-lt"/>
                          <a:ea typeface="+mn-ea"/>
                          <a:cs typeface="+mn-cs"/>
                        </a:rPr>
                        <a:t>fx “Det </a:t>
                      </a:r>
                      <a:r>
                        <a:rPr kumimoji="0" lang="da-DK" sz="2000" b="0" i="0" u="none" strike="noStrike" cap="none" normalizeH="0" baseline="0" dirty="0">
                          <a:ln>
                            <a:noFill/>
                          </a:ln>
                          <a:solidFill>
                            <a:srgbClr val="333333"/>
                          </a:solidFill>
                          <a:effectLst/>
                          <a:latin typeface="+mn-lt"/>
                          <a:ea typeface="+mn-ea"/>
                          <a:cs typeface="+mn-cs"/>
                        </a:rPr>
                        <a:t>var faktisk min fejl. Jeg skylder mine fans en </a:t>
                      </a:r>
                      <a:r>
                        <a:rPr kumimoji="0" lang="da-DK" sz="2000" b="0" i="0" u="none" strike="noStrike" cap="none" normalizeH="0" baseline="0">
                          <a:ln>
                            <a:noFill/>
                          </a:ln>
                          <a:solidFill>
                            <a:srgbClr val="333333"/>
                          </a:solidFill>
                          <a:effectLst/>
                          <a:latin typeface="+mn-lt"/>
                          <a:ea typeface="+mn-ea"/>
                          <a:cs typeface="+mn-cs"/>
                        </a:rPr>
                        <a:t>undskyldning!”) </a:t>
                      </a:r>
                      <a:r>
                        <a:rPr kumimoji="0" lang="da-DK"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Ulempe:</a:t>
                      </a:r>
                      <a:r>
                        <a:rPr kumimoji="0" lang="da-DK" sz="2000" b="0" i="0" u="none" strike="noStrike" cap="none" normalizeH="0" baseline="0" dirty="0">
                          <a:ln>
                            <a:noFill/>
                          </a:ln>
                          <a:solidFill>
                            <a:srgbClr val="333333"/>
                          </a:solidFill>
                          <a:effectLst/>
                          <a:latin typeface="+mn-lt"/>
                          <a:ea typeface="+mn-ea"/>
                          <a:cs typeface="+mn-cs"/>
                        </a:rPr>
                        <a:t> mindsker selvværd</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Fordel:</a:t>
                      </a:r>
                      <a:r>
                        <a:rPr kumimoji="0" lang="da-DK" sz="2000" b="0" i="0" u="none" strike="noStrike" cap="none" normalizeH="0" baseline="0" dirty="0">
                          <a:ln>
                            <a:noFill/>
                          </a:ln>
                          <a:solidFill>
                            <a:srgbClr val="333333"/>
                          </a:solidFill>
                          <a:effectLst/>
                          <a:latin typeface="+mn-lt"/>
                          <a:ea typeface="+mn-ea"/>
                          <a:cs typeface="+mn-cs"/>
                        </a:rPr>
                        <a:t> det anses for ædelt at tage </a:t>
                      </a:r>
                      <a:r>
                        <a:rPr kumimoji="0" lang="da-DK" sz="2000" b="0" i="0" u="none" strike="noStrike" cap="none" normalizeH="0" baseline="0">
                          <a:ln>
                            <a:noFill/>
                          </a:ln>
                          <a:solidFill>
                            <a:srgbClr val="333333"/>
                          </a:solidFill>
                          <a:effectLst/>
                          <a:latin typeface="+mn-lt"/>
                          <a:ea typeface="+mn-ea"/>
                          <a:cs typeface="+mn-cs"/>
                        </a:rPr>
                        <a:t>ansvar (“god sportsånd”)</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Give andre eller en situation skylden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a:t>
                      </a:r>
                      <a:r>
                        <a:rPr kumimoji="0" lang="da-DK" sz="2000" b="0" i="0" u="none" strike="noStrike" cap="none" normalizeH="0" baseline="0">
                          <a:ln>
                            <a:noFill/>
                          </a:ln>
                          <a:solidFill>
                            <a:srgbClr val="333333"/>
                          </a:solidFill>
                          <a:effectLst/>
                          <a:latin typeface="+mn-lt"/>
                          <a:ea typeface="+mn-ea"/>
                          <a:cs typeface="+mn-cs"/>
                        </a:rPr>
                        <a:t>fx “Men </a:t>
                      </a:r>
                      <a:r>
                        <a:rPr kumimoji="0" lang="da-DK" sz="2000" b="0" i="0" u="none" strike="noStrike" cap="none" normalizeH="0" baseline="0" dirty="0">
                          <a:ln>
                            <a:noFill/>
                          </a:ln>
                          <a:solidFill>
                            <a:srgbClr val="333333"/>
                          </a:solidFill>
                          <a:effectLst/>
                          <a:latin typeface="+mn-lt"/>
                          <a:ea typeface="+mn-ea"/>
                          <a:cs typeface="+mn-cs"/>
                        </a:rPr>
                        <a:t>hvor var </a:t>
                      </a:r>
                      <a:r>
                        <a:rPr kumimoji="0" lang="da-DK" sz="2000" b="0" i="0" u="none" strike="noStrike" cap="none" normalizeH="0" baseline="0">
                          <a:ln>
                            <a:noFill/>
                          </a:ln>
                          <a:solidFill>
                            <a:srgbClr val="333333"/>
                          </a:solidFill>
                          <a:effectLst/>
                          <a:latin typeface="+mn-lt"/>
                          <a:ea typeface="+mn-ea"/>
                          <a:cs typeface="+mn-cs"/>
                        </a:rPr>
                        <a:t>målmanden?”; “Alt </a:t>
                      </a:r>
                      <a:r>
                        <a:rPr kumimoji="0" lang="da-DK" sz="2000" b="0" i="0" u="none" strike="noStrike" cap="none" normalizeH="0" baseline="0" dirty="0">
                          <a:ln>
                            <a:noFill/>
                          </a:ln>
                          <a:solidFill>
                            <a:srgbClr val="333333"/>
                          </a:solidFill>
                          <a:effectLst/>
                          <a:latin typeface="+mn-lt"/>
                          <a:ea typeface="+mn-ea"/>
                          <a:cs typeface="+mn-cs"/>
                        </a:rPr>
                        <a:t>kan ske i en </a:t>
                      </a:r>
                      <a:r>
                        <a:rPr kumimoji="0" lang="da-DK" sz="2000" b="0" i="0" u="none" strike="noStrike" cap="none" normalizeH="0" baseline="0">
                          <a:ln>
                            <a:noFill/>
                          </a:ln>
                          <a:solidFill>
                            <a:srgbClr val="333333"/>
                          </a:solidFill>
                          <a:effectLst/>
                          <a:latin typeface="+mn-lt"/>
                          <a:ea typeface="+mn-ea"/>
                          <a:cs typeface="+mn-cs"/>
                        </a:rPr>
                        <a:t>fodboldkamp.”) </a:t>
                      </a:r>
                      <a:r>
                        <a:rPr kumimoji="0" lang="da-DK" sz="2000" b="0" i="0" u="none" strike="noStrike" cap="none" normalizeH="0" baseline="0" dirty="0">
                          <a:ln>
                            <a:noFill/>
                          </a:ln>
                          <a:solidFill>
                            <a:srgbClr val="333333"/>
                          </a:solidFill>
                          <a:effectLst/>
                          <a:latin typeface="+mn-lt"/>
                          <a:ea typeface="+mn-ea"/>
                          <a:cs typeface="+mn-cs"/>
                        </a:rPr>
                        <a:t>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Ulempe:</a:t>
                      </a:r>
                      <a:r>
                        <a:rPr kumimoji="0" lang="da-DK" sz="2000" b="0" i="0" u="none" strike="noStrike" cap="none" normalizeH="0" baseline="0" dirty="0">
                          <a:ln>
                            <a:noFill/>
                          </a:ln>
                          <a:solidFill>
                            <a:srgbClr val="333333"/>
                          </a:solidFill>
                          <a:effectLst/>
                          <a:latin typeface="+mn-lt"/>
                          <a:ea typeface="+mn-ea"/>
                          <a:cs typeface="+mn-cs"/>
                        </a:rPr>
                        <a:t> </a:t>
                      </a:r>
                      <a:r>
                        <a:rPr kumimoji="0" lang="da-DK" sz="2000" b="0" i="0" u="none" strike="noStrike" cap="none" normalizeH="0" baseline="0" dirty="0">
                          <a:ln>
                            <a:noFill/>
                          </a:ln>
                          <a:solidFill>
                            <a:srgbClr val="004992"/>
                          </a:solidFill>
                          <a:effectLst/>
                          <a:latin typeface="+mn-lt"/>
                          <a:ea typeface="+mn-ea"/>
                          <a:cs typeface="+mn-cs"/>
                        </a:rPr>
                        <a:t>???</a:t>
                      </a:r>
                      <a:r>
                        <a:rPr kumimoji="0" lang="da-DK" sz="2000" b="0" i="0" u="none" strike="noStrike" cap="none" normalizeH="0" baseline="0" dirty="0">
                          <a:ln>
                            <a:noFill/>
                          </a:ln>
                          <a:solidFill>
                            <a:srgbClr val="E3EFF8"/>
                          </a:solidFill>
                          <a:effectLst/>
                          <a:latin typeface="+mn-lt"/>
                          <a:ea typeface="+mn-ea"/>
                          <a:cs typeface="+mn-cs"/>
                        </a:rPr>
                        <a:t> det anses for uhøfligt at skyde skylden over på andre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Fordel:</a:t>
                      </a:r>
                      <a:r>
                        <a:rPr kumimoji="0" lang="da-DK" sz="2000" b="0" i="0" u="none" strike="noStrike" cap="none" normalizeH="0" baseline="0" dirty="0">
                          <a:ln>
                            <a:noFill/>
                          </a:ln>
                          <a:solidFill>
                            <a:srgbClr val="333333"/>
                          </a:solidFill>
                          <a:effectLst/>
                          <a:latin typeface="+mn-lt"/>
                          <a:ea typeface="+mn-ea"/>
                          <a:cs typeface="+mn-cs"/>
                        </a:rPr>
                        <a:t> </a:t>
                      </a:r>
                      <a:r>
                        <a:rPr kumimoji="0" lang="da-DK" sz="2000" b="0" i="0" u="none" strike="noStrike" cap="none" normalizeH="0" baseline="0" dirty="0">
                          <a:ln>
                            <a:noFill/>
                          </a:ln>
                          <a:solidFill>
                            <a:srgbClr val="004992"/>
                          </a:solidFill>
                          <a:effectLst/>
                          <a:latin typeface="+mn-lt"/>
                          <a:ea typeface="+mn-ea"/>
                          <a:cs typeface="+mn-cs"/>
                        </a:rPr>
                        <a:t>???</a:t>
                      </a:r>
                      <a:r>
                        <a:rPr kumimoji="0" lang="da-DK" sz="2000" b="0" i="0" u="none" strike="noStrike" cap="none" normalizeH="0" baseline="0" dirty="0">
                          <a:ln>
                            <a:noFill/>
                          </a:ln>
                          <a:solidFill>
                            <a:srgbClr val="E3EFF8"/>
                          </a:solidFill>
                          <a:effectLst/>
                          <a:latin typeface="+mn-lt"/>
                          <a:ea typeface="+mn-ea"/>
                          <a:cs typeface="+mn-cs"/>
                        </a:rPr>
                        <a:t> ingen trussel mod selvværdet</a:t>
                      </a:r>
                      <a:endParaRPr kumimoji="0" lang="en-GB" sz="20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a-DK" altLang="de-DE" sz="1600">
                <a:latin typeface="+mn-lt"/>
                <a:cs typeface="+mn-cs"/>
              </a:rPr>
              <a:t>Hvis du havde spillet bedre, ville det andet hold ikke have fået et mål.</a:t>
            </a:r>
            <a:endParaRPr lang="en-CA" altLang="de-DE" sz="1600">
              <a:latin typeface="+mn-lt"/>
              <a:cs typeface="+mn-cs"/>
            </a:endParaRPr>
          </a:p>
        </p:txBody>
      </p:sp>
    </p:spTree>
    <p:extLst>
      <p:ext uri="{BB962C8B-B14F-4D97-AF65-F5344CB8AC3E}">
        <p14:creationId xmlns:p14="http://schemas.microsoft.com/office/powerpoint/2010/main" val="2375004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negative hændelser!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763702890"/>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Give sig selv skylden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a:t>
                      </a:r>
                      <a:r>
                        <a:rPr kumimoji="0" lang="da-DK" sz="2000" b="0" i="0" u="none" strike="noStrike" cap="none" normalizeH="0" baseline="0">
                          <a:ln>
                            <a:noFill/>
                          </a:ln>
                          <a:solidFill>
                            <a:srgbClr val="333333"/>
                          </a:solidFill>
                          <a:effectLst/>
                          <a:latin typeface="+mn-lt"/>
                          <a:ea typeface="+mn-ea"/>
                          <a:cs typeface="+mn-cs"/>
                        </a:rPr>
                        <a:t>fx “Det </a:t>
                      </a:r>
                      <a:r>
                        <a:rPr kumimoji="0" lang="da-DK" sz="2000" b="0" i="0" u="none" strike="noStrike" cap="none" normalizeH="0" baseline="0" dirty="0">
                          <a:ln>
                            <a:noFill/>
                          </a:ln>
                          <a:solidFill>
                            <a:srgbClr val="333333"/>
                          </a:solidFill>
                          <a:effectLst/>
                          <a:latin typeface="+mn-lt"/>
                          <a:ea typeface="+mn-ea"/>
                          <a:cs typeface="+mn-cs"/>
                        </a:rPr>
                        <a:t>var faktisk min fejl. Jeg skylder mine fans en </a:t>
                      </a:r>
                      <a:r>
                        <a:rPr kumimoji="0" lang="da-DK" sz="2000" b="0" i="0" u="none" strike="noStrike" cap="none" normalizeH="0" baseline="0">
                          <a:ln>
                            <a:noFill/>
                          </a:ln>
                          <a:solidFill>
                            <a:srgbClr val="333333"/>
                          </a:solidFill>
                          <a:effectLst/>
                          <a:latin typeface="+mn-lt"/>
                          <a:ea typeface="+mn-ea"/>
                          <a:cs typeface="+mn-cs"/>
                        </a:rPr>
                        <a:t>undskyldning!”) </a:t>
                      </a:r>
                      <a:r>
                        <a:rPr kumimoji="0" lang="da-DK"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Ulempe:</a:t>
                      </a:r>
                      <a:r>
                        <a:rPr kumimoji="0" lang="da-DK" sz="2000" b="0" i="0" u="none" strike="noStrike" cap="none" normalizeH="0" baseline="0" dirty="0">
                          <a:ln>
                            <a:noFill/>
                          </a:ln>
                          <a:solidFill>
                            <a:srgbClr val="333333"/>
                          </a:solidFill>
                          <a:effectLst/>
                          <a:latin typeface="+mn-lt"/>
                          <a:ea typeface="+mn-ea"/>
                          <a:cs typeface="+mn-cs"/>
                        </a:rPr>
                        <a:t> mindsker selvværd</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Fordel:</a:t>
                      </a:r>
                      <a:r>
                        <a:rPr kumimoji="0" lang="da-DK" sz="2000" b="0" i="0" u="none" strike="noStrike" cap="none" normalizeH="0" baseline="0" dirty="0">
                          <a:ln>
                            <a:noFill/>
                          </a:ln>
                          <a:solidFill>
                            <a:srgbClr val="333333"/>
                          </a:solidFill>
                          <a:effectLst/>
                          <a:latin typeface="+mn-lt"/>
                          <a:ea typeface="+mn-ea"/>
                          <a:cs typeface="+mn-cs"/>
                        </a:rPr>
                        <a:t> det anses for ædelt at tage </a:t>
                      </a:r>
                      <a:r>
                        <a:rPr kumimoji="0" lang="da-DK" sz="2000" b="0" i="0" u="none" strike="noStrike" cap="none" normalizeH="0" baseline="0">
                          <a:ln>
                            <a:noFill/>
                          </a:ln>
                          <a:solidFill>
                            <a:srgbClr val="333333"/>
                          </a:solidFill>
                          <a:effectLst/>
                          <a:latin typeface="+mn-lt"/>
                          <a:ea typeface="+mn-ea"/>
                          <a:cs typeface="+mn-cs"/>
                        </a:rPr>
                        <a:t>ansvar (“god sportsånd”)</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Give andre eller en situation skylden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a:t>
                      </a:r>
                      <a:r>
                        <a:rPr kumimoji="0" lang="da-DK" sz="2000" b="0" i="0" u="none" strike="noStrike" cap="none" normalizeH="0" baseline="0">
                          <a:ln>
                            <a:noFill/>
                          </a:ln>
                          <a:solidFill>
                            <a:srgbClr val="333333"/>
                          </a:solidFill>
                          <a:effectLst/>
                          <a:latin typeface="+mn-lt"/>
                          <a:ea typeface="+mn-ea"/>
                          <a:cs typeface="+mn-cs"/>
                        </a:rPr>
                        <a:t>fx “Men </a:t>
                      </a:r>
                      <a:r>
                        <a:rPr kumimoji="0" lang="da-DK" sz="2000" b="0" i="0" u="none" strike="noStrike" cap="none" normalizeH="0" baseline="0" dirty="0">
                          <a:ln>
                            <a:noFill/>
                          </a:ln>
                          <a:solidFill>
                            <a:srgbClr val="333333"/>
                          </a:solidFill>
                          <a:effectLst/>
                          <a:latin typeface="+mn-lt"/>
                          <a:ea typeface="+mn-ea"/>
                          <a:cs typeface="+mn-cs"/>
                        </a:rPr>
                        <a:t>hvor var </a:t>
                      </a:r>
                      <a:r>
                        <a:rPr kumimoji="0" lang="da-DK" sz="2000" b="0" i="0" u="none" strike="noStrike" cap="none" normalizeH="0" baseline="0">
                          <a:ln>
                            <a:noFill/>
                          </a:ln>
                          <a:solidFill>
                            <a:srgbClr val="333333"/>
                          </a:solidFill>
                          <a:effectLst/>
                          <a:latin typeface="+mn-lt"/>
                          <a:ea typeface="+mn-ea"/>
                          <a:cs typeface="+mn-cs"/>
                        </a:rPr>
                        <a:t>målmanden?”; “Alt </a:t>
                      </a:r>
                      <a:r>
                        <a:rPr kumimoji="0" lang="da-DK" sz="2000" b="0" i="0" u="none" strike="noStrike" cap="none" normalizeH="0" baseline="0" dirty="0">
                          <a:ln>
                            <a:noFill/>
                          </a:ln>
                          <a:solidFill>
                            <a:srgbClr val="333333"/>
                          </a:solidFill>
                          <a:effectLst/>
                          <a:latin typeface="+mn-lt"/>
                          <a:ea typeface="+mn-ea"/>
                          <a:cs typeface="+mn-cs"/>
                        </a:rPr>
                        <a:t>kan ske i en </a:t>
                      </a:r>
                      <a:r>
                        <a:rPr kumimoji="0" lang="da-DK" sz="2000" b="0" i="0" u="none" strike="noStrike" cap="none" normalizeH="0" baseline="0">
                          <a:ln>
                            <a:noFill/>
                          </a:ln>
                          <a:solidFill>
                            <a:srgbClr val="333333"/>
                          </a:solidFill>
                          <a:effectLst/>
                          <a:latin typeface="+mn-lt"/>
                          <a:ea typeface="+mn-ea"/>
                          <a:cs typeface="+mn-cs"/>
                        </a:rPr>
                        <a:t>fodboldkamp.”) </a:t>
                      </a:r>
                      <a:r>
                        <a:rPr kumimoji="0" lang="da-DK" sz="2000" b="0" i="0" u="none" strike="noStrike" cap="none" normalizeH="0" baseline="0" dirty="0">
                          <a:ln>
                            <a:noFill/>
                          </a:ln>
                          <a:solidFill>
                            <a:srgbClr val="333333"/>
                          </a:solidFill>
                          <a:effectLst/>
                          <a:latin typeface="+mn-lt"/>
                          <a:ea typeface="+mn-ea"/>
                          <a:cs typeface="+mn-cs"/>
                        </a:rPr>
                        <a:t>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Ulempe:</a:t>
                      </a:r>
                      <a:r>
                        <a:rPr kumimoji="0" lang="da-DK" sz="2000" b="0" i="0" u="none" strike="noStrike" cap="none" normalizeH="0" baseline="0" dirty="0">
                          <a:ln>
                            <a:noFill/>
                          </a:ln>
                          <a:solidFill>
                            <a:srgbClr val="333333"/>
                          </a:solidFill>
                          <a:effectLst/>
                          <a:latin typeface="+mn-lt"/>
                          <a:ea typeface="+mn-ea"/>
                          <a:cs typeface="+mn-cs"/>
                        </a:rPr>
                        <a:t> det anses for uhøfligt at skyde skylden over på andre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Fordel:</a:t>
                      </a:r>
                      <a:r>
                        <a:rPr kumimoji="0" lang="da-DK" sz="2000" b="0" i="0" u="none" strike="noStrike" cap="none" normalizeH="0" baseline="0" dirty="0">
                          <a:ln>
                            <a:noFill/>
                          </a:ln>
                          <a:solidFill>
                            <a:srgbClr val="333333"/>
                          </a:solidFill>
                          <a:effectLst/>
                          <a:latin typeface="+mn-lt"/>
                          <a:ea typeface="+mn-ea"/>
                          <a:cs typeface="+mn-cs"/>
                        </a:rPr>
                        <a:t> ingen trussel mod selvværdet</a:t>
                      </a:r>
                      <a:endParaRPr kumimoji="0" lang="en-GB" sz="20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a-DK" altLang="de-DE" sz="1600">
                <a:latin typeface="+mn-lt"/>
                <a:cs typeface="+mn-cs"/>
              </a:rPr>
              <a:t>Hvis du havde spillet bedre, ville det andet hold ikke have fået et mål.</a:t>
            </a:r>
            <a:endParaRPr lang="en-CA" altLang="de-DE" sz="1600">
              <a:latin typeface="+mn-lt"/>
              <a:cs typeface="+mn-cs"/>
            </a:endParaRPr>
          </a:p>
        </p:txBody>
      </p:sp>
    </p:spTree>
    <p:extLst>
      <p:ext uri="{BB962C8B-B14F-4D97-AF65-F5344CB8AC3E}">
        <p14:creationId xmlns:p14="http://schemas.microsoft.com/office/powerpoint/2010/main" val="3231066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negative hændelser!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362335355"/>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a:ln>
                            <a:noFill/>
                          </a:ln>
                          <a:solidFill>
                            <a:srgbClr val="000000"/>
                          </a:solidFill>
                          <a:effectLst/>
                          <a:latin typeface="+mn-lt"/>
                          <a:ea typeface="+mn-ea"/>
                          <a:cs typeface="+mn-cs"/>
                        </a:rPr>
                        <a:t>Mere afbalancerede svar (dvs. kombiner egen og andres/situationens indflydelse, tænk over forskellige forklaringer):</a:t>
                      </a:r>
                      <a:endParaRPr kumimoji="0" lang="pt-BR"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a-DK" altLang="de-DE" sz="1600">
                <a:latin typeface="+mn-lt"/>
                <a:cs typeface="+mn-cs"/>
              </a:rPr>
              <a:t>Hvis du havde spillet bedre, ville det andet hold ikke have fået et mål.</a:t>
            </a:r>
            <a:endParaRPr lang="en-CA" altLang="de-DE" sz="160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negative hændelser!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2373014177"/>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a:ln>
                            <a:noFill/>
                          </a:ln>
                          <a:solidFill>
                            <a:srgbClr val="000000"/>
                          </a:solidFill>
                          <a:effectLst/>
                          <a:latin typeface="+mn-lt"/>
                          <a:ea typeface="+mn-ea"/>
                          <a:cs typeface="+mn-cs"/>
                        </a:rPr>
                        <a:t>Mere afbalancerede svar (dvs. kombiner egen og andres/situationens indflydelse, tænk over forskellige forklaringer):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a-DK" sz="2000" b="0" i="0" u="none" strike="noStrike" cap="none" normalizeH="0" baseline="0">
                          <a:ln>
                            <a:noFill/>
                          </a:ln>
                          <a:solidFill>
                            <a:srgbClr val="333333"/>
                          </a:solidFill>
                          <a:effectLst/>
                          <a:latin typeface="+mn-lt"/>
                          <a:ea typeface="+mn-ea"/>
                          <a:cs typeface="+mn-cs"/>
                        </a:rPr>
                        <a:t>“Jeg </a:t>
                      </a:r>
                      <a:r>
                        <a:rPr kumimoji="0" lang="da-DK" sz="2000" b="0" i="0" u="none" strike="noStrike" cap="none" normalizeH="0" baseline="0" dirty="0">
                          <a:ln>
                            <a:noFill/>
                          </a:ln>
                          <a:solidFill>
                            <a:srgbClr val="333333"/>
                          </a:solidFill>
                          <a:effectLst/>
                          <a:latin typeface="+mn-lt"/>
                          <a:ea typeface="+mn-ea"/>
                          <a:cs typeface="+mn-cs"/>
                        </a:rPr>
                        <a:t>ydede en svag præstation i kampen, men jeg vil forbedre min indsats fremover. Jeg forhindrede trods alt en del af deres </a:t>
                      </a:r>
                      <a:r>
                        <a:rPr kumimoji="0" lang="da-DK" sz="2000" b="0" i="0" u="none" strike="noStrike" cap="none" normalizeH="0" baseline="0">
                          <a:ln>
                            <a:noFill/>
                          </a:ln>
                          <a:solidFill>
                            <a:srgbClr val="333333"/>
                          </a:solidFill>
                          <a:effectLst/>
                          <a:latin typeface="+mn-lt"/>
                          <a:ea typeface="+mn-ea"/>
                          <a:cs typeface="+mn-cs"/>
                        </a:rPr>
                        <a:t>bedste scoringsmuligheder”</a:t>
                      </a:r>
                      <a:endParaRPr kumimoji="0" lang="da-DK"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a-DK" sz="2000" b="0" i="0" u="none" strike="noStrike" cap="none" normalizeH="0" baseline="0">
                          <a:ln>
                            <a:noFill/>
                          </a:ln>
                          <a:solidFill>
                            <a:srgbClr val="333333"/>
                          </a:solidFill>
                          <a:effectLst/>
                          <a:latin typeface="+mn-lt"/>
                          <a:ea typeface="+mn-ea"/>
                          <a:cs typeface="+mn-cs"/>
                        </a:rPr>
                        <a:t>“Der </a:t>
                      </a:r>
                      <a:r>
                        <a:rPr kumimoji="0" lang="da-DK" sz="2000" b="0" i="0" u="none" strike="noStrike" cap="none" normalizeH="0" baseline="0" dirty="0">
                          <a:ln>
                            <a:noFill/>
                          </a:ln>
                          <a:solidFill>
                            <a:srgbClr val="333333"/>
                          </a:solidFill>
                          <a:effectLst/>
                          <a:latin typeface="+mn-lt"/>
                          <a:ea typeface="+mn-ea"/>
                          <a:cs typeface="+mn-cs"/>
                        </a:rPr>
                        <a:t>kommer dage, hvor både jeg og mine holdkammerater vil spille bedre, og forhåbentlig udvikler det hele sig til </a:t>
                      </a:r>
                      <a:r>
                        <a:rPr kumimoji="0" lang="da-DK" sz="2000" b="0" i="0" u="none" strike="noStrike" cap="none" normalizeH="0" baseline="0">
                          <a:ln>
                            <a:noFill/>
                          </a:ln>
                          <a:solidFill>
                            <a:srgbClr val="333333"/>
                          </a:solidFill>
                          <a:effectLst/>
                          <a:latin typeface="+mn-lt"/>
                          <a:ea typeface="+mn-ea"/>
                          <a:cs typeface="+mn-cs"/>
                        </a:rPr>
                        <a:t>store sejre”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a-DK" altLang="de-DE" sz="1600">
                <a:latin typeface="+mn-lt"/>
                <a:cs typeface="+mn-cs"/>
              </a:rPr>
              <a:t>Hvis du havde spillet bedre, ville det andet hold ikke have fået et mål.</a:t>
            </a:r>
            <a:endParaRPr lang="en-CA" altLang="de-DE" sz="160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positive begivenheder!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587674551"/>
              </p:ext>
            </p:extLst>
          </p:nvPr>
        </p:nvGraphicFramePr>
        <p:xfrm>
          <a:off x="408955" y="4297680"/>
          <a:ext cx="11376000" cy="24079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Tilskrive sig selv æren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a:t>
                      </a:r>
                      <a:r>
                        <a:rPr kumimoji="0" lang="da-DK" sz="2000" b="0" i="0" u="none" strike="noStrike" cap="none" normalizeH="0" baseline="0">
                          <a:ln>
                            <a:noFill/>
                          </a:ln>
                          <a:solidFill>
                            <a:srgbClr val="333333"/>
                          </a:solidFill>
                          <a:effectLst/>
                          <a:latin typeface="+mn-lt"/>
                          <a:ea typeface="+mn-ea"/>
                          <a:cs typeface="+mn-cs"/>
                        </a:rPr>
                        <a:t>fx “Som </a:t>
                      </a:r>
                      <a:r>
                        <a:rPr kumimoji="0" lang="da-DK" sz="2000" b="0" i="0" u="none" strike="noStrike" cap="none" normalizeH="0" baseline="0" dirty="0">
                          <a:ln>
                            <a:noFill/>
                          </a:ln>
                          <a:solidFill>
                            <a:srgbClr val="333333"/>
                          </a:solidFill>
                          <a:effectLst/>
                          <a:latin typeface="+mn-lt"/>
                          <a:ea typeface="+mn-ea"/>
                          <a:cs typeface="+mn-cs"/>
                        </a:rPr>
                        <a:t>du lige sagde, er jeg ualmindeligt </a:t>
                      </a:r>
                      <a:r>
                        <a:rPr kumimoji="0" lang="da-DK" sz="2000" b="0" i="0" u="none" strike="noStrike" cap="none" normalizeH="0" baseline="0">
                          <a:ln>
                            <a:noFill/>
                          </a:ln>
                          <a:solidFill>
                            <a:srgbClr val="333333"/>
                          </a:solidFill>
                          <a:effectLst/>
                          <a:latin typeface="+mn-lt"/>
                          <a:ea typeface="+mn-ea"/>
                          <a:cs typeface="+mn-cs"/>
                        </a:rPr>
                        <a:t>talentfuld.”)</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mn-lt"/>
                          <a:ea typeface="+mn-ea"/>
                          <a:cs typeface="+mn-cs"/>
                        </a:rPr>
                        <a:t>Ulempe</a:t>
                      </a:r>
                      <a:r>
                        <a:rPr kumimoji="0" lang="en-US" sz="2000" b="1" i="0" u="none" strike="noStrike" cap="none" normalizeH="0" baseline="0">
                          <a:ln>
                            <a:noFill/>
                          </a:ln>
                          <a:solidFill>
                            <a:srgbClr val="333333"/>
                          </a:solidFill>
                          <a:effectLst/>
                          <a:latin typeface="+mn-lt"/>
                          <a:ea typeface="+mn-ea"/>
                          <a:cs typeface="+mn-cs"/>
                        </a:rPr>
                        <a:t>:</a:t>
                      </a:r>
                      <a:r>
                        <a:rPr kumimoji="0" lang="en-US" sz="2000" b="0" i="0" u="none" strike="noStrike" cap="none" normalizeH="0" baseline="0">
                          <a:ln>
                            <a:noFill/>
                          </a:ln>
                          <a:solidFill>
                            <a:srgbClr val="333333"/>
                          </a:solidFill>
                          <a:effectLst/>
                          <a:latin typeface="+mn-lt"/>
                          <a:ea typeface="+mn-ea"/>
                          <a:cs typeface="+mn-cs"/>
                        </a:rPr>
                        <a:t> </a:t>
                      </a:r>
                      <a:r>
                        <a:rPr kumimoji="0" lang="en-US" sz="2000" b="0" i="0" u="none" strike="noStrike" cap="none" normalizeH="0" baseline="0">
                          <a:ln>
                            <a:noFill/>
                          </a:ln>
                          <a:solidFill>
                            <a:srgbClr val="004992"/>
                          </a:solidFill>
                          <a:effectLst/>
                          <a:latin typeface="+mn-lt"/>
                          <a:ea typeface="+mn-ea"/>
                          <a:cs typeface="+mn-cs"/>
                        </a:rPr>
                        <a:t>???</a:t>
                      </a:r>
                      <a:r>
                        <a:rPr kumimoji="0" lang="en-US" sz="2000" b="0" i="0" u="none" strike="noStrike" cap="none" normalizeH="0" baseline="0">
                          <a:ln>
                            <a:noFill/>
                          </a:ln>
                          <a:solidFill>
                            <a:srgbClr val="FFFFFF"/>
                          </a:solidFill>
                          <a:effectLst/>
                          <a:latin typeface="+mn-lt"/>
                          <a:ea typeface="+mn-ea"/>
                          <a:cs typeface="+mn-cs"/>
                        </a:rPr>
                        <a:t> </a:t>
                      </a:r>
                      <a:r>
                        <a:rPr kumimoji="0" lang="en-US" sz="2000" b="0" i="0" u="none" strike="noStrike" cap="none" normalizeH="0" baseline="0" dirty="0" err="1">
                          <a:ln>
                            <a:noFill/>
                          </a:ln>
                          <a:solidFill>
                            <a:srgbClr val="FFFFFF"/>
                          </a:solidFill>
                          <a:effectLst/>
                          <a:latin typeface="+mn-lt"/>
                          <a:ea typeface="+mn-ea"/>
                          <a:cs typeface="+mn-cs"/>
                        </a:rPr>
                        <a:t>selvros</a:t>
                      </a:r>
                      <a:r>
                        <a:rPr kumimoji="0" lang="en-US" sz="2000" b="0" i="0" u="none" strike="noStrike" cap="none" normalizeH="0" baseline="0" dirty="0">
                          <a:ln>
                            <a:noFill/>
                          </a:ln>
                          <a:solidFill>
                            <a:srgbClr val="FFFFFF"/>
                          </a:solidFill>
                          <a:effectLst/>
                          <a:latin typeface="+mn-lt"/>
                          <a:ea typeface="+mn-ea"/>
                          <a:cs typeface="+mn-cs"/>
                        </a:rPr>
                        <a:t> </a:t>
                      </a:r>
                      <a:r>
                        <a:rPr kumimoji="0" lang="en-US" sz="2000" b="0" i="0" u="none" strike="noStrike" cap="none" normalizeH="0" baseline="0" dirty="0" err="1">
                          <a:ln>
                            <a:noFill/>
                          </a:ln>
                          <a:solidFill>
                            <a:srgbClr val="FFFFFF"/>
                          </a:solidFill>
                          <a:effectLst/>
                          <a:latin typeface="+mn-lt"/>
                          <a:ea typeface="+mn-ea"/>
                          <a:cs typeface="+mn-cs"/>
                        </a:rPr>
                        <a:t>virker</a:t>
                      </a:r>
                      <a:r>
                        <a:rPr kumimoji="0" lang="en-US" sz="2000" b="0" i="0" u="none" strike="noStrike" cap="none" normalizeH="0" baseline="0" dirty="0">
                          <a:ln>
                            <a:noFill/>
                          </a:ln>
                          <a:solidFill>
                            <a:srgbClr val="FFFFFF"/>
                          </a:solidFill>
                          <a:effectLst/>
                          <a:latin typeface="+mn-lt"/>
                          <a:ea typeface="+mn-ea"/>
                          <a:cs typeface="+mn-cs"/>
                        </a:rPr>
                        <a:t>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mn-lt"/>
                          <a:ea typeface="+mn-ea"/>
                          <a:cs typeface="+mn-cs"/>
                        </a:rPr>
                        <a:t>Fordel</a:t>
                      </a:r>
                      <a:r>
                        <a:rPr kumimoji="0" lang="en-US" sz="2000" b="1" i="0" u="none" strike="noStrike" cap="none" normalizeH="0" baseline="0">
                          <a:ln>
                            <a:noFill/>
                          </a:ln>
                          <a:solidFill>
                            <a:srgbClr val="333333"/>
                          </a:solidFill>
                          <a:effectLst/>
                          <a:latin typeface="+mn-lt"/>
                          <a:ea typeface="+mn-ea"/>
                          <a:cs typeface="+mn-cs"/>
                        </a:rPr>
                        <a:t>:</a:t>
                      </a:r>
                      <a:r>
                        <a:rPr kumimoji="0" lang="en-US" sz="2000" b="0" i="0" u="none" strike="noStrike" cap="none" normalizeH="0" baseline="0">
                          <a:ln>
                            <a:noFill/>
                          </a:ln>
                          <a:solidFill>
                            <a:srgbClr val="333333"/>
                          </a:solidFill>
                          <a:effectLst/>
                          <a:latin typeface="+mn-lt"/>
                          <a:ea typeface="+mn-ea"/>
                          <a:cs typeface="+mn-cs"/>
                        </a:rPr>
                        <a:t> </a:t>
                      </a:r>
                      <a:r>
                        <a:rPr kumimoji="0" lang="en-US" sz="2000" b="0" i="0" u="none" strike="noStrike" cap="none" normalizeH="0" baseline="0">
                          <a:ln>
                            <a:noFill/>
                          </a:ln>
                          <a:solidFill>
                            <a:srgbClr val="004992"/>
                          </a:solidFill>
                          <a:effectLst/>
                          <a:latin typeface="+mn-lt"/>
                          <a:ea typeface="+mn-ea"/>
                          <a:cs typeface="+mn-cs"/>
                        </a:rPr>
                        <a:t>???</a:t>
                      </a:r>
                      <a:r>
                        <a:rPr kumimoji="0" lang="en-US" sz="2000" b="0" i="0" u="none" strike="noStrike" cap="none" normalizeH="0" baseline="0">
                          <a:ln>
                            <a:noFill/>
                          </a:ln>
                          <a:solidFill>
                            <a:srgbClr val="FFFFFF"/>
                          </a:solidFill>
                          <a:effectLst/>
                          <a:latin typeface="+mn-lt"/>
                          <a:ea typeface="+mn-ea"/>
                          <a:cs typeface="+mn-cs"/>
                        </a:rPr>
                        <a:t> </a:t>
                      </a:r>
                      <a:r>
                        <a:rPr kumimoji="0" lang="en-US" sz="2000" b="0" i="0" u="none" strike="noStrike" cap="none" normalizeH="0" baseline="0" dirty="0" err="1">
                          <a:ln>
                            <a:noFill/>
                          </a:ln>
                          <a:solidFill>
                            <a:srgbClr val="FFFFFF"/>
                          </a:solidFill>
                          <a:effectLst/>
                          <a:latin typeface="+mn-lt"/>
                          <a:ea typeface="+mn-ea"/>
                          <a:cs typeface="+mn-cs"/>
                        </a:rPr>
                        <a:t>øger</a:t>
                      </a:r>
                      <a:r>
                        <a:rPr kumimoji="0" lang="en-US" sz="2000" b="0" i="0" u="none" strike="noStrike" cap="none" normalizeH="0" baseline="0" dirty="0">
                          <a:ln>
                            <a:noFill/>
                          </a:ln>
                          <a:solidFill>
                            <a:srgbClr val="FFFFFF"/>
                          </a:solidFill>
                          <a:effectLst/>
                          <a:latin typeface="+mn-lt"/>
                          <a:ea typeface="+mn-ea"/>
                          <a:cs typeface="+mn-cs"/>
                        </a:rPr>
                        <a:t> </a:t>
                      </a:r>
                      <a:r>
                        <a:rPr kumimoji="0" lang="en-US" sz="2000" b="0" i="0" u="none" strike="noStrike" cap="none" normalizeH="0" baseline="0" dirty="0" err="1">
                          <a:ln>
                            <a:noFill/>
                          </a:ln>
                          <a:solidFill>
                            <a:srgbClr val="FFFFFF"/>
                          </a:solidFill>
                          <a:effectLst/>
                          <a:latin typeface="+mn-lt"/>
                          <a:ea typeface="+mn-ea"/>
                          <a:cs typeface="+mn-cs"/>
                        </a:rPr>
                        <a:t>selvværdet</a:t>
                      </a:r>
                      <a:endParaRPr kumimoji="0" lang="en-US" sz="1800" b="0" i="0" u="none" strike="noStrike" cap="none" normalizeH="0" baseline="0" dirty="0">
                        <a:ln>
                          <a:noFill/>
                        </a:ln>
                        <a:solidFill>
                          <a:srgbClr val="FFFFFF"/>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Tilskrive andre eller en situation æren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a:t>
                      </a:r>
                      <a:r>
                        <a:rPr kumimoji="0" lang="da-DK" sz="2000" b="0" i="0" u="none" strike="noStrike" cap="none" normalizeH="0" baseline="0">
                          <a:ln>
                            <a:noFill/>
                          </a:ln>
                          <a:solidFill>
                            <a:srgbClr val="333333"/>
                          </a:solidFill>
                          <a:effectLst/>
                          <a:latin typeface="+mn-lt"/>
                          <a:ea typeface="+mn-ea"/>
                          <a:cs typeface="+mn-cs"/>
                        </a:rPr>
                        <a:t>fx “Jeg </a:t>
                      </a:r>
                      <a:r>
                        <a:rPr kumimoji="0" lang="da-DK" sz="2000" b="0" i="0" u="none" strike="noStrike" cap="none" normalizeH="0" baseline="0" dirty="0">
                          <a:ln>
                            <a:noFill/>
                          </a:ln>
                          <a:solidFill>
                            <a:srgbClr val="333333"/>
                          </a:solidFill>
                          <a:effectLst/>
                          <a:latin typeface="+mn-lt"/>
                          <a:ea typeface="+mn-ea"/>
                          <a:cs typeface="+mn-cs"/>
                        </a:rPr>
                        <a:t>skylder mine mentorer og mine forældre </a:t>
                      </a:r>
                      <a:r>
                        <a:rPr kumimoji="0" lang="da-DK" sz="2000" b="0" i="0" u="none" strike="noStrike" cap="none" normalizeH="0" baseline="0">
                          <a:ln>
                            <a:noFill/>
                          </a:ln>
                          <a:solidFill>
                            <a:srgbClr val="333333"/>
                          </a:solidFill>
                          <a:effectLst/>
                          <a:latin typeface="+mn-lt"/>
                          <a:ea typeface="+mn-ea"/>
                          <a:cs typeface="+mn-cs"/>
                        </a:rPr>
                        <a:t>alt.”)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Ulempe:</a:t>
                      </a:r>
                      <a:r>
                        <a:rPr kumimoji="0" lang="da-DK" sz="2000" b="0" i="0" u="none" strike="noStrike" cap="none" normalizeH="0" baseline="0" dirty="0">
                          <a:ln>
                            <a:noFill/>
                          </a:ln>
                          <a:solidFill>
                            <a:srgbClr val="333333"/>
                          </a:solidFill>
                          <a:effectLst/>
                          <a:latin typeface="+mn-lt"/>
                          <a:ea typeface="+mn-ea"/>
                          <a:cs typeface="+mn-cs"/>
                        </a:rPr>
                        <a:t> </a:t>
                      </a:r>
                      <a:r>
                        <a:rPr kumimoji="0" lang="da-DK" sz="2000" b="0" i="0" u="none" strike="noStrike" cap="none" normalizeH="0" baseline="0" dirty="0">
                          <a:ln>
                            <a:noFill/>
                          </a:ln>
                          <a:solidFill>
                            <a:srgbClr val="004992"/>
                          </a:solidFill>
                          <a:effectLst/>
                          <a:latin typeface="+mn-lt"/>
                          <a:ea typeface="+mn-ea"/>
                          <a:cs typeface="+mn-cs"/>
                        </a:rPr>
                        <a:t>???</a:t>
                      </a:r>
                      <a:r>
                        <a:rPr kumimoji="0" lang="da-DK" sz="2000" b="0" i="0" u="none" strike="noStrike" cap="none" normalizeH="0" baseline="0" dirty="0">
                          <a:ln>
                            <a:noFill/>
                          </a:ln>
                          <a:solidFill>
                            <a:srgbClr val="E3EFF8"/>
                          </a:solidFill>
                          <a:effectLst/>
                          <a:latin typeface="+mn-lt"/>
                          <a:ea typeface="+mn-ea"/>
                          <a:cs typeface="+mn-cs"/>
                        </a:rPr>
                        <a:t> nedtoning af egne bedrifter mindsker selvværdet</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Fordel:</a:t>
                      </a:r>
                      <a:r>
                        <a:rPr kumimoji="0" lang="da-DK" sz="2000" b="0" i="0" u="none" strike="noStrike" cap="none" normalizeH="0" baseline="0" dirty="0">
                          <a:ln>
                            <a:noFill/>
                          </a:ln>
                          <a:solidFill>
                            <a:srgbClr val="333333"/>
                          </a:solidFill>
                          <a:effectLst/>
                          <a:latin typeface="+mn-lt"/>
                          <a:ea typeface="+mn-ea"/>
                          <a:cs typeface="+mn-cs"/>
                        </a:rPr>
                        <a:t> </a:t>
                      </a:r>
                      <a:r>
                        <a:rPr kumimoji="0" lang="da-DK" sz="2000" b="0" i="0" u="none" strike="noStrike" cap="none" normalizeH="0" baseline="0" dirty="0">
                          <a:ln>
                            <a:noFill/>
                          </a:ln>
                          <a:solidFill>
                            <a:srgbClr val="004992"/>
                          </a:solidFill>
                          <a:effectLst/>
                          <a:latin typeface="+mn-lt"/>
                          <a:ea typeface="+mn-ea"/>
                          <a:cs typeface="+mn-cs"/>
                        </a:rPr>
                        <a:t>???</a:t>
                      </a:r>
                      <a:r>
                        <a:rPr kumimoji="0" lang="da-DK" sz="2000" b="0" i="0" u="none" strike="noStrike" cap="none" normalizeH="0" baseline="0" dirty="0">
                          <a:ln>
                            <a:noFill/>
                          </a:ln>
                          <a:solidFill>
                            <a:srgbClr val="E3EFF8"/>
                          </a:solidFill>
                          <a:effectLst/>
                          <a:latin typeface="+mn-lt"/>
                          <a:ea typeface="+mn-ea"/>
                          <a:cs typeface="+mn-cs"/>
                        </a:rPr>
                        <a:t> man betragtes som beskeden og en </a:t>
                      </a:r>
                      <a:r>
                        <a:rPr kumimoji="0" lang="da-DK" sz="2000" b="0" i="0" u="none" strike="noStrike" cap="none" normalizeH="0" baseline="0">
                          <a:ln>
                            <a:noFill/>
                          </a:ln>
                          <a:solidFill>
                            <a:srgbClr val="E3EFF8"/>
                          </a:solidFill>
                          <a:effectLst/>
                          <a:latin typeface="+mn-lt"/>
                          <a:ea typeface="+mn-ea"/>
                          <a:cs typeface="+mn-cs"/>
                        </a:rPr>
                        <a:t>ægte “holdspiller”</a:t>
                      </a:r>
                      <a:endParaRPr kumimoji="0" lang="en-US" sz="18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de-DE" sz="1400">
                <a:latin typeface="+mn-lt"/>
                <a:cs typeface="+mn-cs"/>
              </a:rPr>
              <a:t>Tillykke med prisen. Hvordan bar du dig ad?</a:t>
            </a:r>
            <a:endParaRPr lang="en-CA" altLang="de-DE" sz="1400">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positive begivenheder!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167052179"/>
              </p:ext>
            </p:extLst>
          </p:nvPr>
        </p:nvGraphicFramePr>
        <p:xfrm>
          <a:off x="408955" y="4297680"/>
          <a:ext cx="11376000" cy="24079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Tilskrive sig selv æren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a:t>
                      </a:r>
                      <a:r>
                        <a:rPr kumimoji="0" lang="da-DK" sz="2000" b="0" i="0" u="none" strike="noStrike" cap="none" normalizeH="0" baseline="0">
                          <a:ln>
                            <a:noFill/>
                          </a:ln>
                          <a:solidFill>
                            <a:srgbClr val="333333"/>
                          </a:solidFill>
                          <a:effectLst/>
                          <a:latin typeface="+mn-lt"/>
                          <a:ea typeface="+mn-ea"/>
                          <a:cs typeface="+mn-cs"/>
                        </a:rPr>
                        <a:t>fx “Som </a:t>
                      </a:r>
                      <a:r>
                        <a:rPr kumimoji="0" lang="da-DK" sz="2000" b="0" i="0" u="none" strike="noStrike" cap="none" normalizeH="0" baseline="0" dirty="0">
                          <a:ln>
                            <a:noFill/>
                          </a:ln>
                          <a:solidFill>
                            <a:srgbClr val="333333"/>
                          </a:solidFill>
                          <a:effectLst/>
                          <a:latin typeface="+mn-lt"/>
                          <a:ea typeface="+mn-ea"/>
                          <a:cs typeface="+mn-cs"/>
                        </a:rPr>
                        <a:t>du lige sagde, er jeg ualmindeligt </a:t>
                      </a:r>
                      <a:r>
                        <a:rPr kumimoji="0" lang="da-DK" sz="2000" b="0" i="0" u="none" strike="noStrike" cap="none" normalizeH="0" baseline="0">
                          <a:ln>
                            <a:noFill/>
                          </a:ln>
                          <a:solidFill>
                            <a:srgbClr val="333333"/>
                          </a:solidFill>
                          <a:effectLst/>
                          <a:latin typeface="+mn-lt"/>
                          <a:ea typeface="+mn-ea"/>
                          <a:cs typeface="+mn-cs"/>
                        </a:rPr>
                        <a:t>talentfuld.”)</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mn-lt"/>
                          <a:ea typeface="+mn-ea"/>
                          <a:cs typeface="+mn-cs"/>
                        </a:rPr>
                        <a:t>Ulempe</a:t>
                      </a:r>
                      <a:r>
                        <a:rPr kumimoji="0" lang="en-US" sz="2000" b="1"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selvros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virker</a:t>
                      </a:r>
                      <a:r>
                        <a:rPr kumimoji="0" lang="en-US" sz="2000" b="0" i="0" u="none" strike="noStrike" cap="none" normalizeH="0" baseline="0" dirty="0">
                          <a:ln>
                            <a:noFill/>
                          </a:ln>
                          <a:solidFill>
                            <a:srgbClr val="333333"/>
                          </a:solidFill>
                          <a:effectLst/>
                          <a:latin typeface="+mn-lt"/>
                          <a:ea typeface="+mn-ea"/>
                          <a:cs typeface="+mn-cs"/>
                        </a:rPr>
                        <a:t>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mn-lt"/>
                          <a:ea typeface="+mn-ea"/>
                          <a:cs typeface="+mn-cs"/>
                        </a:rPr>
                        <a:t>Fordel</a:t>
                      </a:r>
                      <a:r>
                        <a:rPr kumimoji="0" lang="en-US" sz="2000" b="1"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øger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selvværdet</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Tilskrive andre eller en situation æren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a:t>
                      </a:r>
                      <a:r>
                        <a:rPr kumimoji="0" lang="da-DK" sz="2000" b="0" i="0" u="none" strike="noStrike" cap="none" normalizeH="0" baseline="0">
                          <a:ln>
                            <a:noFill/>
                          </a:ln>
                          <a:solidFill>
                            <a:srgbClr val="333333"/>
                          </a:solidFill>
                          <a:effectLst/>
                          <a:latin typeface="+mn-lt"/>
                          <a:ea typeface="+mn-ea"/>
                          <a:cs typeface="+mn-cs"/>
                        </a:rPr>
                        <a:t>fx “Jeg </a:t>
                      </a:r>
                      <a:r>
                        <a:rPr kumimoji="0" lang="da-DK" sz="2000" b="0" i="0" u="none" strike="noStrike" cap="none" normalizeH="0" baseline="0" dirty="0">
                          <a:ln>
                            <a:noFill/>
                          </a:ln>
                          <a:solidFill>
                            <a:srgbClr val="333333"/>
                          </a:solidFill>
                          <a:effectLst/>
                          <a:latin typeface="+mn-lt"/>
                          <a:ea typeface="+mn-ea"/>
                          <a:cs typeface="+mn-cs"/>
                        </a:rPr>
                        <a:t>skylder mine mentorer og mine forældre </a:t>
                      </a:r>
                      <a:r>
                        <a:rPr kumimoji="0" lang="da-DK" sz="2000" b="0" i="0" u="none" strike="noStrike" cap="none" normalizeH="0" baseline="0">
                          <a:ln>
                            <a:noFill/>
                          </a:ln>
                          <a:solidFill>
                            <a:srgbClr val="333333"/>
                          </a:solidFill>
                          <a:effectLst/>
                          <a:latin typeface="+mn-lt"/>
                          <a:ea typeface="+mn-ea"/>
                          <a:cs typeface="+mn-cs"/>
                        </a:rPr>
                        <a:t>alt.”)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Ulempe:</a:t>
                      </a:r>
                      <a:r>
                        <a:rPr kumimoji="0" lang="da-DK" sz="2000" b="0" i="0" u="none" strike="noStrike" cap="none" normalizeH="0" baseline="0" dirty="0">
                          <a:ln>
                            <a:noFill/>
                          </a:ln>
                          <a:solidFill>
                            <a:srgbClr val="333333"/>
                          </a:solidFill>
                          <a:effectLst/>
                          <a:latin typeface="+mn-lt"/>
                          <a:ea typeface="+mn-ea"/>
                          <a:cs typeface="+mn-cs"/>
                        </a:rPr>
                        <a:t> </a:t>
                      </a:r>
                      <a:r>
                        <a:rPr kumimoji="0" lang="da-DK" sz="2000" b="0" i="0" u="none" strike="noStrike" cap="none" normalizeH="0" baseline="0" dirty="0">
                          <a:ln>
                            <a:noFill/>
                          </a:ln>
                          <a:solidFill>
                            <a:srgbClr val="004992"/>
                          </a:solidFill>
                          <a:effectLst/>
                          <a:latin typeface="+mn-lt"/>
                          <a:ea typeface="+mn-ea"/>
                          <a:cs typeface="+mn-cs"/>
                        </a:rPr>
                        <a:t>???</a:t>
                      </a:r>
                      <a:r>
                        <a:rPr kumimoji="0" lang="da-DK" sz="2000" b="0" i="0" u="none" strike="noStrike" cap="none" normalizeH="0" baseline="0" dirty="0">
                          <a:ln>
                            <a:noFill/>
                          </a:ln>
                          <a:solidFill>
                            <a:srgbClr val="E3EFF8"/>
                          </a:solidFill>
                          <a:effectLst/>
                          <a:latin typeface="+mn-lt"/>
                          <a:ea typeface="+mn-ea"/>
                          <a:cs typeface="+mn-cs"/>
                        </a:rPr>
                        <a:t> nedtoning af egne bedrifter mindsker selvværdet</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Fordel:</a:t>
                      </a:r>
                      <a:r>
                        <a:rPr kumimoji="0" lang="da-DK" sz="2000" b="0" i="0" u="none" strike="noStrike" cap="none" normalizeH="0" baseline="0" dirty="0">
                          <a:ln>
                            <a:noFill/>
                          </a:ln>
                          <a:solidFill>
                            <a:srgbClr val="333333"/>
                          </a:solidFill>
                          <a:effectLst/>
                          <a:latin typeface="+mn-lt"/>
                          <a:ea typeface="+mn-ea"/>
                          <a:cs typeface="+mn-cs"/>
                        </a:rPr>
                        <a:t> </a:t>
                      </a:r>
                      <a:r>
                        <a:rPr kumimoji="0" lang="da-DK" sz="2000" b="0" i="0" u="none" strike="noStrike" cap="none" normalizeH="0" baseline="0" dirty="0">
                          <a:ln>
                            <a:noFill/>
                          </a:ln>
                          <a:solidFill>
                            <a:srgbClr val="004992"/>
                          </a:solidFill>
                          <a:effectLst/>
                          <a:latin typeface="+mn-lt"/>
                          <a:ea typeface="+mn-ea"/>
                          <a:cs typeface="+mn-cs"/>
                        </a:rPr>
                        <a:t>???</a:t>
                      </a:r>
                      <a:r>
                        <a:rPr kumimoji="0" lang="da-DK" sz="2000" b="0" i="0" u="none" strike="noStrike" cap="none" normalizeH="0" baseline="0" dirty="0">
                          <a:ln>
                            <a:noFill/>
                          </a:ln>
                          <a:solidFill>
                            <a:srgbClr val="E3EFF8"/>
                          </a:solidFill>
                          <a:effectLst/>
                          <a:latin typeface="+mn-lt"/>
                          <a:ea typeface="+mn-ea"/>
                          <a:cs typeface="+mn-cs"/>
                        </a:rPr>
                        <a:t> man betragtes som beskeden og en </a:t>
                      </a:r>
                      <a:r>
                        <a:rPr kumimoji="0" lang="da-DK" sz="2000" b="0" i="0" u="none" strike="noStrike" cap="none" normalizeH="0" baseline="0">
                          <a:ln>
                            <a:noFill/>
                          </a:ln>
                          <a:solidFill>
                            <a:srgbClr val="E3EFF8"/>
                          </a:solidFill>
                          <a:effectLst/>
                          <a:latin typeface="+mn-lt"/>
                          <a:ea typeface="+mn-ea"/>
                          <a:cs typeface="+mn-cs"/>
                        </a:rPr>
                        <a:t>ægte “holdspiller”</a:t>
                      </a:r>
                      <a:endParaRPr kumimoji="0" lang="en-US" sz="18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de-DE" sz="1400">
                <a:latin typeface="+mn-lt"/>
                <a:cs typeface="+mn-cs"/>
              </a:rPr>
              <a:t>Tillykke med prisen. Hvordan bar du dig ad?</a:t>
            </a:r>
            <a:endParaRPr lang="en-CA" altLang="de-DE" sz="1400">
              <a:latin typeface="+mn-lt"/>
              <a:cs typeface="+mn-cs"/>
            </a:endParaRPr>
          </a:p>
        </p:txBody>
      </p:sp>
    </p:spTree>
    <p:extLst>
      <p:ext uri="{BB962C8B-B14F-4D97-AF65-F5344CB8AC3E}">
        <p14:creationId xmlns:p14="http://schemas.microsoft.com/office/powerpoint/2010/main" val="2256171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positive begivenheder!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519482836"/>
              </p:ext>
            </p:extLst>
          </p:nvPr>
        </p:nvGraphicFramePr>
        <p:xfrm>
          <a:off x="408955" y="4297680"/>
          <a:ext cx="11376000" cy="24079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Tilskrive sig selv æren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a:t>
                      </a:r>
                      <a:r>
                        <a:rPr kumimoji="0" lang="da-DK" sz="2000" b="0" i="0" u="none" strike="noStrike" cap="none" normalizeH="0" baseline="0">
                          <a:ln>
                            <a:noFill/>
                          </a:ln>
                          <a:solidFill>
                            <a:srgbClr val="333333"/>
                          </a:solidFill>
                          <a:effectLst/>
                          <a:latin typeface="+mn-lt"/>
                          <a:ea typeface="+mn-ea"/>
                          <a:cs typeface="+mn-cs"/>
                        </a:rPr>
                        <a:t>fx “Som </a:t>
                      </a:r>
                      <a:r>
                        <a:rPr kumimoji="0" lang="da-DK" sz="2000" b="0" i="0" u="none" strike="noStrike" cap="none" normalizeH="0" baseline="0" dirty="0">
                          <a:ln>
                            <a:noFill/>
                          </a:ln>
                          <a:solidFill>
                            <a:srgbClr val="333333"/>
                          </a:solidFill>
                          <a:effectLst/>
                          <a:latin typeface="+mn-lt"/>
                          <a:ea typeface="+mn-ea"/>
                          <a:cs typeface="+mn-cs"/>
                        </a:rPr>
                        <a:t>du lige sagde, er jeg ualmindeligt </a:t>
                      </a:r>
                      <a:r>
                        <a:rPr kumimoji="0" lang="da-DK" sz="2000" b="0" i="0" u="none" strike="noStrike" cap="none" normalizeH="0" baseline="0">
                          <a:ln>
                            <a:noFill/>
                          </a:ln>
                          <a:solidFill>
                            <a:srgbClr val="333333"/>
                          </a:solidFill>
                          <a:effectLst/>
                          <a:latin typeface="+mn-lt"/>
                          <a:ea typeface="+mn-ea"/>
                          <a:cs typeface="+mn-cs"/>
                        </a:rPr>
                        <a:t>talentfuld.”)</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mn-lt"/>
                          <a:ea typeface="+mn-ea"/>
                          <a:cs typeface="+mn-cs"/>
                        </a:rPr>
                        <a:t>Ulempe</a:t>
                      </a:r>
                      <a:r>
                        <a:rPr kumimoji="0" lang="en-US" sz="2000" b="1"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selvros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virker</a:t>
                      </a:r>
                      <a:r>
                        <a:rPr kumimoji="0" lang="en-US" sz="2000" b="0" i="0" u="none" strike="noStrike" cap="none" normalizeH="0" baseline="0" dirty="0">
                          <a:ln>
                            <a:noFill/>
                          </a:ln>
                          <a:solidFill>
                            <a:srgbClr val="333333"/>
                          </a:solidFill>
                          <a:effectLst/>
                          <a:latin typeface="+mn-lt"/>
                          <a:ea typeface="+mn-ea"/>
                          <a:cs typeface="+mn-cs"/>
                        </a:rPr>
                        <a:t>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mn-lt"/>
                          <a:ea typeface="+mn-ea"/>
                          <a:cs typeface="+mn-cs"/>
                        </a:rPr>
                        <a:t>Fordel</a:t>
                      </a:r>
                      <a:r>
                        <a:rPr kumimoji="0" lang="en-US" sz="2000" b="1"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øger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selvværdet</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Tilskrive andre eller en situation æren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a:t>
                      </a:r>
                      <a:r>
                        <a:rPr kumimoji="0" lang="da-DK" sz="2000" b="0" i="0" u="none" strike="noStrike" cap="none" normalizeH="0" baseline="0">
                          <a:ln>
                            <a:noFill/>
                          </a:ln>
                          <a:solidFill>
                            <a:srgbClr val="333333"/>
                          </a:solidFill>
                          <a:effectLst/>
                          <a:latin typeface="+mn-lt"/>
                          <a:ea typeface="+mn-ea"/>
                          <a:cs typeface="+mn-cs"/>
                        </a:rPr>
                        <a:t>fx “Jeg </a:t>
                      </a:r>
                      <a:r>
                        <a:rPr kumimoji="0" lang="da-DK" sz="2000" b="0" i="0" u="none" strike="noStrike" cap="none" normalizeH="0" baseline="0" dirty="0">
                          <a:ln>
                            <a:noFill/>
                          </a:ln>
                          <a:solidFill>
                            <a:srgbClr val="333333"/>
                          </a:solidFill>
                          <a:effectLst/>
                          <a:latin typeface="+mn-lt"/>
                          <a:ea typeface="+mn-ea"/>
                          <a:cs typeface="+mn-cs"/>
                        </a:rPr>
                        <a:t>skylder mine mentorer og mine forældre </a:t>
                      </a:r>
                      <a:r>
                        <a:rPr kumimoji="0" lang="da-DK" sz="2000" b="0" i="0" u="none" strike="noStrike" cap="none" normalizeH="0" baseline="0">
                          <a:ln>
                            <a:noFill/>
                          </a:ln>
                          <a:solidFill>
                            <a:srgbClr val="333333"/>
                          </a:solidFill>
                          <a:effectLst/>
                          <a:latin typeface="+mn-lt"/>
                          <a:ea typeface="+mn-ea"/>
                          <a:cs typeface="+mn-cs"/>
                        </a:rPr>
                        <a:t>alt.”)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Ulempe:</a:t>
                      </a:r>
                      <a:r>
                        <a:rPr kumimoji="0" lang="da-DK" sz="2000" b="0" i="0" u="none" strike="noStrike" cap="none" normalizeH="0" baseline="0" dirty="0">
                          <a:ln>
                            <a:noFill/>
                          </a:ln>
                          <a:solidFill>
                            <a:srgbClr val="333333"/>
                          </a:solidFill>
                          <a:effectLst/>
                          <a:latin typeface="+mn-lt"/>
                          <a:ea typeface="+mn-ea"/>
                          <a:cs typeface="+mn-cs"/>
                        </a:rPr>
                        <a:t> nedtoning af egne bedrifter mindsker selvværdet</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da-DK" sz="2000" b="1" i="0" u="none" strike="noStrike" cap="none" normalizeH="0" baseline="0" dirty="0">
                          <a:ln>
                            <a:noFill/>
                          </a:ln>
                          <a:solidFill>
                            <a:srgbClr val="333333"/>
                          </a:solidFill>
                          <a:effectLst/>
                          <a:latin typeface="+mn-lt"/>
                          <a:ea typeface="+mn-ea"/>
                          <a:cs typeface="+mn-cs"/>
                        </a:rPr>
                        <a:t>Fordel:</a:t>
                      </a:r>
                      <a:r>
                        <a:rPr kumimoji="0" lang="da-DK" sz="2000" b="0" i="0" u="none" strike="noStrike" cap="none" normalizeH="0" baseline="0" dirty="0">
                          <a:ln>
                            <a:noFill/>
                          </a:ln>
                          <a:solidFill>
                            <a:srgbClr val="333333"/>
                          </a:solidFill>
                          <a:effectLst/>
                          <a:latin typeface="+mn-lt"/>
                          <a:ea typeface="+mn-ea"/>
                          <a:cs typeface="+mn-cs"/>
                        </a:rPr>
                        <a:t> man betragtes som beskeden og en </a:t>
                      </a:r>
                      <a:r>
                        <a:rPr kumimoji="0" lang="da-DK" sz="2000" b="0" i="0" u="none" strike="noStrike" cap="none" normalizeH="0" baseline="0">
                          <a:ln>
                            <a:noFill/>
                          </a:ln>
                          <a:solidFill>
                            <a:srgbClr val="333333"/>
                          </a:solidFill>
                          <a:effectLst/>
                          <a:latin typeface="+mn-lt"/>
                          <a:ea typeface="+mn-ea"/>
                          <a:cs typeface="+mn-cs"/>
                        </a:rPr>
                        <a:t>ægte “holdspiller”</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de-DE" sz="1400">
                <a:latin typeface="+mn-lt"/>
                <a:cs typeface="+mn-cs"/>
              </a:rPr>
              <a:t>Tillykke med prisen. Hvordan bar du dig ad?</a:t>
            </a:r>
            <a:endParaRPr lang="en-CA" altLang="de-DE" sz="1400">
              <a:latin typeface="+mn-lt"/>
              <a:cs typeface="+mn-cs"/>
            </a:endParaRPr>
          </a:p>
        </p:txBody>
      </p:sp>
    </p:spTree>
    <p:extLst>
      <p:ext uri="{BB962C8B-B14F-4D97-AF65-F5344CB8AC3E}">
        <p14:creationId xmlns:p14="http://schemas.microsoft.com/office/powerpoint/2010/main" val="2296166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positive begivenheder!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3698160079"/>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a:ln>
                            <a:noFill/>
                          </a:ln>
                          <a:solidFill>
                            <a:srgbClr val="000000"/>
                          </a:solidFill>
                          <a:effectLst/>
                          <a:latin typeface="+mn-lt"/>
                          <a:ea typeface="+mn-ea"/>
                          <a:cs typeface="+mn-cs"/>
                        </a:rPr>
                        <a:t>Mere afbalancerede svar (dvs. kombiner egen og andres/situationens indflydelse, giv forskellige forklaringer):</a:t>
                      </a:r>
                      <a:endParaRPr kumimoji="0" lang="pt-BR"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de-DE" sz="1400">
                <a:latin typeface="+mn-lt"/>
                <a:cs typeface="+mn-cs"/>
              </a:rPr>
              <a:t>Tillykke med prisen. Hvordan bar du dig ad?</a:t>
            </a:r>
            <a:endParaRPr lang="en-CA" altLang="de-DE" sz="1400">
              <a:latin typeface="+mn-l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positive begivenheder!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38784815"/>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0" i="0" u="none" strike="noStrike" cap="none" normalizeH="0" baseline="0">
                          <a:ln>
                            <a:noFill/>
                          </a:ln>
                          <a:solidFill>
                            <a:srgbClr val="000000"/>
                          </a:solidFill>
                          <a:effectLst/>
                          <a:latin typeface="+mn-lt"/>
                          <a:ea typeface="+mn-ea"/>
                          <a:cs typeface="+mn-cs"/>
                        </a:rPr>
                        <a:t>Mere afbalancerede svar (dvs. kombiner egen og andres/situationens indflydelse, giv forskellige forklaringer):</a:t>
                      </a:r>
                      <a:endParaRPr kumimoji="0" lang="pt-BR"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0" i="0" u="none" strike="noStrike" cap="none" normalizeH="0" baseline="0">
                          <a:ln>
                            <a:noFill/>
                          </a:ln>
                          <a:solidFill>
                            <a:schemeClr val="tx1"/>
                          </a:solidFill>
                          <a:effectLst/>
                          <a:latin typeface="+mn-lt"/>
                          <a:ea typeface="+mn-ea"/>
                          <a:cs typeface="+mn-cs"/>
                        </a:rPr>
                        <a:t>“Jeg </a:t>
                      </a:r>
                      <a:r>
                        <a:rPr kumimoji="0" lang="da-DK" sz="2000" b="0" i="0" u="none" strike="noStrike" cap="none" normalizeH="0" baseline="0" dirty="0">
                          <a:ln>
                            <a:noFill/>
                          </a:ln>
                          <a:solidFill>
                            <a:schemeClr val="tx1"/>
                          </a:solidFill>
                          <a:effectLst/>
                          <a:latin typeface="+mn-lt"/>
                          <a:ea typeface="+mn-ea"/>
                          <a:cs typeface="+mn-cs"/>
                        </a:rPr>
                        <a:t>er meget stolt, men jeg vil gerne benytte lejligheden til at takke mine forældre og holdet. Og som, Edison engang sagde: Genialitet er 1 procent inspiration og 99 procent hårdt </a:t>
                      </a:r>
                      <a:r>
                        <a:rPr kumimoji="0" lang="da-DK" sz="2000" b="0" i="0" u="none" strike="noStrike" cap="none" normalizeH="0" baseline="0">
                          <a:ln>
                            <a:noFill/>
                          </a:ln>
                          <a:solidFill>
                            <a:schemeClr val="tx1"/>
                          </a:solidFill>
                          <a:effectLst/>
                          <a:latin typeface="+mn-lt"/>
                          <a:ea typeface="+mn-ea"/>
                          <a:cs typeface="+mn-cs"/>
                        </a:rPr>
                        <a:t>arbejde.”</a:t>
                      </a:r>
                      <a:endParaRPr kumimoji="0" lang="en-US" sz="20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de-DE" sz="1400">
                <a:latin typeface="+mn-lt"/>
                <a:cs typeface="+mn-cs"/>
              </a:rPr>
              <a:t>Tillykke med prisen. Hvordan bar du dig ad?</a:t>
            </a:r>
            <a:endParaRPr lang="en-CA" altLang="de-DE" sz="1400">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Hvorfor gør vi det?</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da-DK" altLang="de-DE" sz="2400" dirty="0">
                <a:solidFill>
                  <a:srgbClr val="333333"/>
                </a:solidFill>
              </a:rPr>
              <a:t>Studier har vist, at mange mennesker, der lider af en </a:t>
            </a:r>
            <a:r>
              <a:rPr lang="da-DK" altLang="de-DE" sz="2400" b="1" dirty="0">
                <a:solidFill>
                  <a:srgbClr val="333333"/>
                </a:solidFill>
              </a:rPr>
              <a:t>depression </a:t>
            </a:r>
            <a:r>
              <a:rPr lang="da-DK" altLang="de-DE" sz="2400" dirty="0">
                <a:solidFill>
                  <a:srgbClr val="333333"/>
                </a:solidFill>
              </a:rPr>
              <a:t>(men ikke alle!):</a:t>
            </a:r>
            <a:endParaRPr lang="en-US" altLang="de-DE" sz="2400" dirty="0">
              <a:solidFill>
                <a:srgbClr val="333333"/>
              </a:solidFill>
            </a:endParaRPr>
          </a:p>
          <a:p>
            <a:pPr marL="342900" lvl="0" indent="-342900" defTabSz="914400" fontAlgn="base">
              <a:buClr>
                <a:srgbClr val="333333"/>
              </a:buClr>
              <a:buFont typeface="WingDings"/>
              <a:buChar char=""/>
            </a:pPr>
            <a:r>
              <a:rPr lang="da-DK" altLang="de-DE" sz="2400" dirty="0">
                <a:solidFill>
                  <a:srgbClr val="333333"/>
                </a:solidFill>
              </a:rPr>
              <a:t>er tilbøjelige til at bebrejde sig selv for nederlag</a:t>
            </a:r>
          </a:p>
          <a:p>
            <a:pPr marL="342900" lvl="0" indent="-342900" defTabSz="914400" fontAlgn="base">
              <a:buClr>
                <a:srgbClr val="333333"/>
              </a:buClr>
              <a:buFont typeface="WingDings"/>
              <a:buChar char=""/>
            </a:pPr>
            <a:r>
              <a:rPr lang="da-DK" altLang="de-DE" sz="2400" dirty="0">
                <a:solidFill>
                  <a:srgbClr val="333333"/>
                </a:solidFill>
              </a:rPr>
              <a:t>er tilbøjelige til at give andre eller omstændighederne æren for deres succes</a:t>
            </a:r>
          </a:p>
          <a:p>
            <a:pPr lvl="0" algn="ctr" defTabSz="914400" fontAlgn="base"/>
            <a:r>
              <a:rPr lang="da-DK" altLang="de-DE" sz="2400" b="1" dirty="0">
                <a:solidFill>
                  <a:srgbClr val="004992"/>
                </a:solidFill>
              </a:rPr>
              <a:t>Dette kan føre til lavt selvværd</a:t>
            </a:r>
            <a:r>
              <a:rPr lang="en-US" altLang="de-DE" sz="2400" b="1"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Hvorfor gør vi det?</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da-DK" altLang="de-DE" sz="2400" dirty="0">
                <a:solidFill>
                  <a:srgbClr val="333333"/>
                </a:solidFill>
              </a:rPr>
              <a:t>Studier har vist, at mange mennesker, der lider af </a:t>
            </a:r>
            <a:r>
              <a:rPr lang="da-DK" altLang="de-DE" sz="2400" b="1" dirty="0">
                <a:solidFill>
                  <a:srgbClr val="333333"/>
                </a:solidFill>
              </a:rPr>
              <a:t>vrangforestillinger </a:t>
            </a:r>
            <a:r>
              <a:rPr lang="da-DK" altLang="de-DE" sz="2400" dirty="0">
                <a:solidFill>
                  <a:srgbClr val="333333"/>
                </a:solidFill>
              </a:rPr>
              <a:t>(men ikke alle!):</a:t>
            </a:r>
            <a:endParaRPr lang="en-US" altLang="de-DE" sz="2400" dirty="0">
              <a:solidFill>
                <a:srgbClr val="333333"/>
              </a:solidFill>
            </a:endParaRPr>
          </a:p>
          <a:p>
            <a:pPr marL="342900" lvl="0" indent="-342900" defTabSz="914400" fontAlgn="base">
              <a:buClr>
                <a:srgbClr val="333333"/>
              </a:buClr>
              <a:buFont typeface="WingDings"/>
              <a:buChar char=""/>
            </a:pPr>
            <a:r>
              <a:rPr lang="da-DK" altLang="de-DE" sz="2400" dirty="0">
                <a:solidFill>
                  <a:srgbClr val="333333"/>
                </a:solidFill>
              </a:rPr>
              <a:t>er tilbøjelige til at give andre skylden for negative hændelser og nederlag</a:t>
            </a:r>
          </a:p>
          <a:p>
            <a:pPr marL="342900" lvl="0" indent="-342900" defTabSz="914400" fontAlgn="base">
              <a:buClr>
                <a:srgbClr val="333333"/>
              </a:buClr>
              <a:buFont typeface="WingDings"/>
              <a:buChar char=""/>
            </a:pPr>
            <a:r>
              <a:rPr lang="da-DK" altLang="de-DE" sz="2400" dirty="0">
                <a:solidFill>
                  <a:srgbClr val="333333"/>
                </a:solidFill>
              </a:rPr>
              <a:t>er tilbøjelige til at tro, at de ikke har nogen som helst indflydelse på de hændelser, der møder dem</a:t>
            </a:r>
          </a:p>
          <a:p>
            <a:pPr lvl="0" algn="ctr" defTabSz="914400" fontAlgn="base"/>
            <a:r>
              <a:rPr lang="da-DK" altLang="de-DE" sz="2400" b="1" dirty="0">
                <a:solidFill>
                  <a:srgbClr val="004992"/>
                </a:solidFill>
              </a:rPr>
              <a:t>Især det første punkt kan medføre problemer ved interaktion og kommunikation med andre mennesker</a:t>
            </a:r>
            <a:r>
              <a:rPr lang="en-US" altLang="de-DE" sz="2400" b="1"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altLang="de-DE" sz="3600">
                <a:latin typeface="+mn-lt"/>
                <a:ea typeface="+mn-ea"/>
                <a:cs typeface="+mn-cs"/>
              </a:rPr>
              <a:t>Hvorledes ensidig fortolkning kan resultere i fejltolkning under en psykose – eksempler</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27673" name="Rechteck 1"/>
          <p:cNvSpPr>
            <a:spLocks noChangeArrowheads="1"/>
          </p:cNvSpPr>
          <p:nvPr/>
        </p:nvSpPr>
        <p:spPr bwMode="auto">
          <a:xfrm>
            <a:off x="408955" y="573325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000">
                <a:solidFill>
                  <a:srgbClr val="004992"/>
                </a:solidFill>
                <a:latin typeface="+mn-lt"/>
                <a:cs typeface="+mn-cs"/>
              </a:rPr>
              <a:t>Vil nogen dele en kort, personlig erfaring? </a:t>
            </a:r>
            <a:endParaRPr lang="de-DE" altLang="de-DE" sz="200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4078526288"/>
              </p:ext>
            </p:extLst>
          </p:nvPr>
        </p:nvGraphicFramePr>
        <p:xfrm>
          <a:off x="408955" y="2391576"/>
          <a:ext cx="11376000" cy="3139386"/>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Hændelse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Forklaring under en psykose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Andre forklaringer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Folk ler, når du taler.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0" i="0" u="none" strike="noStrike" cap="none" normalizeH="0" baseline="0">
                          <a:ln>
                            <a:noFill/>
                          </a:ln>
                          <a:solidFill>
                            <a:srgbClr val="333333"/>
                          </a:solidFill>
                          <a:effectLst/>
                          <a:latin typeface="+mn-lt"/>
                          <a:ea typeface="+mn-ea"/>
                          <a:cs typeface="+mn-cs"/>
                        </a:rPr>
                        <a:t>Der er ingen, der faktisk tager sig af, hvad jeg siger. De gør bare nar af mig.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0" i="0" u="none" strike="noStrike" cap="none" normalizeH="0" baseline="0">
                          <a:ln>
                            <a:noFill/>
                          </a:ln>
                          <a:solidFill>
                            <a:srgbClr val="333333"/>
                          </a:solidFill>
                          <a:effectLst/>
                          <a:latin typeface="+mn-lt"/>
                          <a:ea typeface="+mn-ea"/>
                          <a:cs typeface="+mn-cs"/>
                        </a:rPr>
                        <a:t>Rent sammentræf – en anden har samtidig fortalt en vittighed. Man morer sig over din sorte humor.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0" i="0" u="none" strike="noStrike" cap="none" normalizeH="0" baseline="0">
                          <a:ln>
                            <a:noFill/>
                          </a:ln>
                          <a:solidFill>
                            <a:srgbClr val="333333"/>
                          </a:solidFill>
                          <a:effectLst/>
                          <a:latin typeface="+mn-lt"/>
                          <a:ea typeface="+mn-ea"/>
                          <a:cs typeface="+mn-cs"/>
                        </a:rPr>
                        <a:t>Du har taget på i vægt.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0" i="0" u="none" strike="noStrike" cap="none" normalizeH="0" baseline="0">
                          <a:ln>
                            <a:noFill/>
                          </a:ln>
                          <a:solidFill>
                            <a:srgbClr val="333333"/>
                          </a:solidFill>
                          <a:effectLst/>
                          <a:latin typeface="+mn-lt"/>
                          <a:ea typeface="+mn-ea"/>
                          <a:cs typeface="+mn-cs"/>
                        </a:rPr>
                        <a:t>En lusepuster af en læge har givet mig en recept på noget billigt stads.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Bivirkninger fra medicin er en mulighed; men inaktivitet og dårlig ernæring kan også være mulige årsager.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0" i="0" u="none" strike="noStrike" cap="none" normalizeH="0" baseline="0">
                          <a:ln>
                            <a:noFill/>
                          </a:ln>
                          <a:solidFill>
                            <a:srgbClr val="333333"/>
                          </a:solidFill>
                          <a:effectLst/>
                          <a:latin typeface="+mn-lt"/>
                          <a:ea typeface="+mn-ea"/>
                          <a:cs typeface="+mn-cs"/>
                        </a:rPr>
                        <a:t>Du har et fladt dæk på din cykel.</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0" i="0" u="none" strike="noStrike" cap="none" normalizeH="0" baseline="0">
                          <a:ln>
                            <a:noFill/>
                          </a:ln>
                          <a:solidFill>
                            <a:srgbClr val="333333"/>
                          </a:solidFill>
                          <a:effectLst/>
                          <a:latin typeface="+mn-lt"/>
                          <a:ea typeface="+mn-ea"/>
                          <a:cs typeface="+mn-cs"/>
                        </a:rPr>
                        <a:t>Det er hærværk. Der er nogen, der er ude efter mig.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Du har glemt at pumpe din cykel. Der kan være et søm i dækket.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Fortolkning</a:t>
            </a:r>
            <a:br>
              <a:rPr lang="de-DE" altLang="de-DE" sz="3600">
                <a:solidFill>
                  <a:srgbClr val="004992"/>
                </a:solidFill>
                <a:latin typeface="+mn-lt"/>
                <a:ea typeface="+mn-ea"/>
                <a:cs typeface="+mn-cs"/>
              </a:rPr>
            </a:br>
            <a:r>
              <a:rPr lang="de-DE" altLang="de-DE">
                <a:solidFill>
                  <a:srgbClr val="004992"/>
                </a:solidFill>
                <a:latin typeface="+mn-lt"/>
                <a:ea typeface="+mn-ea"/>
                <a:cs typeface="+mn-cs"/>
              </a:rPr>
              <a:t>Mål for dette modul:</a:t>
            </a:r>
            <a:endParaRPr lang="en-US" altLang="de-DE">
              <a:solidFill>
                <a:srgbClr val="004992"/>
              </a:solidFill>
              <a:latin typeface="+mn-lt"/>
              <a:ea typeface="+mn-ea"/>
              <a:cs typeface="+mn-cs"/>
            </a:endParaRPr>
          </a:p>
        </p:txBody>
      </p:sp>
      <p:sp>
        <p:nvSpPr>
          <p:cNvPr id="28675"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a-DK" altLang="de-DE" sz="2400" dirty="0">
                <a:solidFill>
                  <a:srgbClr val="333333"/>
                </a:solidFill>
              </a:rPr>
              <a:t>Overvej mulige årsager til hændelser</a:t>
            </a:r>
          </a:p>
          <a:p>
            <a:pPr marL="342900" indent="-342900" eaLnBrk="1" hangingPunct="1">
              <a:buClr>
                <a:srgbClr val="333333"/>
              </a:buClr>
              <a:buFont typeface="WingDings"/>
              <a:buChar char=""/>
            </a:pPr>
            <a:r>
              <a:rPr lang="da-DK" altLang="de-DE" sz="2400" dirty="0">
                <a:solidFill>
                  <a:srgbClr val="333333"/>
                </a:solidFill>
              </a:rPr>
              <a:t>Grib ikke til forhastet accept af blot en forklaring</a:t>
            </a:r>
          </a:p>
          <a:p>
            <a:pPr marL="342900" indent="-342900" eaLnBrk="1" hangingPunct="1">
              <a:buClr>
                <a:srgbClr val="000000"/>
              </a:buClr>
              <a:buFont typeface="WingDings"/>
              <a:buChar char=""/>
            </a:pPr>
            <a:r>
              <a:rPr lang="da-DK" altLang="de-DE" sz="2400" dirty="0">
                <a:solidFill>
                  <a:srgbClr val="333333"/>
                </a:solidFill>
              </a:rPr>
              <a:t>Overvej konsekvenserne af dine fortolkninger</a:t>
            </a:r>
            <a:endParaRPr lang="de-DE" altLang="de-DE" sz="2400" dirty="0">
              <a:solidFill>
                <a:srgbClr val="004992"/>
              </a:solidFill>
            </a:endParaRPr>
          </a:p>
          <a:p>
            <a:pPr lvl="0" defTabSz="914400" fontAlgn="base">
              <a:buClr>
                <a:srgbClr val="336699"/>
              </a:buClr>
              <a:defRPr/>
            </a:pPr>
            <a:r>
              <a:rPr lang="da-DK" sz="2400" spc="-115" dirty="0">
                <a:solidFill>
                  <a:srgbClr val="004992"/>
                </a:solidFill>
              </a:rPr>
              <a:t>Vi bør tilstræbe en hverdag, hvor vi er så realistiske som muligt</a:t>
            </a:r>
            <a:r>
              <a:rPr lang="de-DE" altLang="de-DE" sz="2400" dirty="0">
                <a:solidFill>
                  <a:srgbClr val="004992"/>
                </a:solidFill>
              </a:rPr>
              <a:t>:</a:t>
            </a:r>
          </a:p>
          <a:p>
            <a:pPr lvl="0" defTabSz="914400" fontAlgn="base">
              <a:buClr>
                <a:srgbClr val="336699"/>
              </a:buClr>
              <a:defRPr/>
            </a:pPr>
            <a:r>
              <a:rPr lang="da-DK" sz="2400" spc="-115" dirty="0">
                <a:solidFill>
                  <a:srgbClr val="004992"/>
                </a:solidFill>
              </a:rPr>
              <a:t>Vi kan ikke altid give andre skylden for vores nederlag; men på den anden side må vi heller ikke altid give os selv skylden, hvis noget går galt</a:t>
            </a:r>
            <a:r>
              <a:rPr lang="de-DE" altLang="de-DE" sz="2400" dirty="0">
                <a:solidFill>
                  <a:srgbClr val="004992"/>
                </a:solidFill>
              </a:rPr>
              <a:t>.</a:t>
            </a:r>
            <a:endParaRPr lang="en-US" altLang="de-DE" sz="2400" dirty="0">
              <a:solidFill>
                <a:srgbClr val="004992"/>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mn-lt"/>
                <a:ea typeface="+mn-ea"/>
                <a:cs typeface="+mn-cs"/>
              </a:rPr>
              <a:t>Ekspedienten refunderer hele købsprisen.</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defRPr/>
            </a:pPr>
            <a:r>
              <a:rPr lang="da-DK" sz="2400" spc="-5" dirty="0">
                <a:solidFill>
                  <a:srgbClr val="333333"/>
                </a:solidFill>
              </a:rPr>
              <a:t>Hvorfor refunderer</a:t>
            </a:r>
            <a:r>
              <a:rPr lang="da-DK" sz="2400" spc="-50" dirty="0">
                <a:solidFill>
                  <a:srgbClr val="333333"/>
                </a:solidFill>
              </a:rPr>
              <a:t> </a:t>
            </a:r>
            <a:r>
              <a:rPr lang="da-DK" sz="2400" dirty="0">
                <a:solidFill>
                  <a:srgbClr val="333333"/>
                </a:solidFill>
              </a:rPr>
              <a:t>ekspedienten hele</a:t>
            </a:r>
            <a:r>
              <a:rPr lang="da-DK" sz="2400" spc="-65" dirty="0">
                <a:solidFill>
                  <a:srgbClr val="333333"/>
                </a:solidFill>
              </a:rPr>
              <a:t> </a:t>
            </a:r>
            <a:r>
              <a:rPr lang="da-DK" sz="2400">
                <a:solidFill>
                  <a:srgbClr val="333333"/>
                </a:solidFill>
              </a:rPr>
              <a:t>købsprisen</a:t>
            </a:r>
            <a:r>
              <a:rPr lang="de-DE" altLang="de-DE" sz="2400" dirty="0">
                <a:solidFill>
                  <a:srgbClr val="333333"/>
                </a:solidFill>
              </a:rPr>
              <a:t>?</a:t>
            </a:r>
          </a:p>
          <a:p>
            <a:pPr lvl="0" defTabSz="914400" fontAlgn="base"/>
            <a:r>
              <a:rPr lang="da-DK" altLang="de-DE" sz="2400" dirty="0">
                <a:solidFill>
                  <a:srgbClr val="333333"/>
                </a:solidFill>
              </a:rPr>
              <a:t>Hvad er den primære årsag til denne hændelse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Når du træder ind i et rum, ophører al samtale.</a:t>
            </a:r>
            <a:endParaRPr lang="de-DE" altLang="de-DE" sz="3600" dirty="0">
              <a:latin typeface="+mn-lt"/>
              <a:ea typeface="+mn-ea"/>
              <a:cs typeface="+mn-cs"/>
            </a:endParaRPr>
          </a:p>
        </p:txBody>
      </p:sp>
      <p:sp>
        <p:nvSpPr>
          <p:cNvPr id="30723" name="Rectangle 3"/>
          <p:cNvSpPr>
            <a:spLocks noGrp="1" noChangeArrowheads="1"/>
          </p:cNvSpPr>
          <p:nvPr>
            <p:ph idx="1"/>
          </p:nvPr>
        </p:nvSpPr>
        <p:spPr/>
        <p:txBody>
          <a:bodyPr>
            <a:noAutofit/>
          </a:bodyPr>
          <a:lstStyle/>
          <a:p>
            <a:pPr eaLnBrk="1" hangingPunct="1"/>
            <a:r>
              <a:rPr lang="da-DK" altLang="de-DE" sz="2400" dirty="0">
                <a:solidFill>
                  <a:srgbClr val="333333"/>
                </a:solidFill>
              </a:rPr>
              <a:t>Hvad kan have fået folk til at afbryde deres samtaler, da du trådte ind i </a:t>
            </a:r>
            <a:r>
              <a:rPr lang="da-DK" altLang="de-DE" sz="2400">
                <a:solidFill>
                  <a:srgbClr val="333333"/>
                </a:solidFill>
              </a:rPr>
              <a:t>rummet</a:t>
            </a:r>
            <a:r>
              <a:rPr lang="de-DE" altLang="de-DE" sz="2400" dirty="0">
                <a:solidFill>
                  <a:srgbClr val="333333"/>
                </a:solidFill>
              </a:rPr>
              <a:t>?</a:t>
            </a:r>
          </a:p>
          <a:p>
            <a:pPr lvl="0" defTabSz="914400" fontAlgn="base"/>
            <a:r>
              <a:rPr lang="da-DK" altLang="de-DE" sz="2400" dirty="0">
                <a:solidFill>
                  <a:srgbClr val="333333"/>
                </a:solidFill>
              </a:rPr>
              <a:t>Hvad er den primære årsag til denne hændelse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En eller anden siger, at du ikke ser godt ud.</a:t>
            </a:r>
            <a:endParaRPr lang="de-DE" altLang="de-DE" sz="3600" dirty="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defRPr/>
            </a:pPr>
            <a:r>
              <a:rPr lang="da-DK" sz="2400" dirty="0">
                <a:solidFill>
                  <a:srgbClr val="333333"/>
                </a:solidFill>
              </a:rPr>
              <a:t>Hvad fik denne</a:t>
            </a:r>
            <a:r>
              <a:rPr lang="da-DK" sz="2400" spc="-45" dirty="0">
                <a:solidFill>
                  <a:srgbClr val="333333"/>
                </a:solidFill>
              </a:rPr>
              <a:t> </a:t>
            </a:r>
            <a:r>
              <a:rPr lang="da-DK" sz="2400" dirty="0">
                <a:solidFill>
                  <a:srgbClr val="333333"/>
                </a:solidFill>
              </a:rPr>
              <a:t>per</a:t>
            </a:r>
            <a:r>
              <a:rPr lang="da-DK" sz="2400" spc="-10" dirty="0">
                <a:solidFill>
                  <a:srgbClr val="333333"/>
                </a:solidFill>
              </a:rPr>
              <a:t>s</a:t>
            </a:r>
            <a:r>
              <a:rPr lang="da-DK" sz="2400" dirty="0">
                <a:solidFill>
                  <a:srgbClr val="333333"/>
                </a:solidFill>
              </a:rPr>
              <a:t>on til at sige </a:t>
            </a:r>
            <a:r>
              <a:rPr lang="da-DK" sz="2400">
                <a:solidFill>
                  <a:srgbClr val="333333"/>
                </a:solidFill>
              </a:rPr>
              <a:t>sådan</a:t>
            </a:r>
            <a:r>
              <a:rPr lang="de-DE" altLang="de-DE" sz="2400" dirty="0">
                <a:solidFill>
                  <a:srgbClr val="333333"/>
                </a:solidFill>
              </a:rPr>
              <a:t>?</a:t>
            </a:r>
          </a:p>
          <a:p>
            <a:pPr lvl="0" defTabSz="914400" fontAlgn="base"/>
            <a:r>
              <a:rPr lang="da-DK" altLang="de-DE" sz="2400" dirty="0">
                <a:solidFill>
                  <a:srgbClr val="333333"/>
                </a:solidFill>
              </a:rPr>
              <a:t>Hvad er den primære årsag til denne hændelse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Du dumper til en eksamen.</a:t>
            </a:r>
            <a:endParaRPr lang="de-DE" altLang="de-DE" sz="3600">
              <a:latin typeface="+mn-lt"/>
              <a:ea typeface="+mn-ea"/>
              <a:cs typeface="+mn-cs"/>
            </a:endParaRPr>
          </a:p>
        </p:txBody>
      </p:sp>
      <p:sp>
        <p:nvSpPr>
          <p:cNvPr id="32770" name="Rectangle 3"/>
          <p:cNvSpPr>
            <a:spLocks noGrp="1" noChangeArrowheads="1"/>
          </p:cNvSpPr>
          <p:nvPr>
            <p:ph idx="1"/>
          </p:nvPr>
        </p:nvSpPr>
        <p:spPr/>
        <p:txBody>
          <a:bodyPr>
            <a:noAutofit/>
          </a:bodyPr>
          <a:lstStyle/>
          <a:p>
            <a:pPr eaLnBrk="1" hangingPunct="1"/>
            <a:r>
              <a:rPr lang="da-DK" altLang="de-DE" sz="2400" dirty="0">
                <a:solidFill>
                  <a:srgbClr val="333333"/>
                </a:solidFill>
              </a:rPr>
              <a:t>Hvorfor dumpede du til denne </a:t>
            </a:r>
            <a:r>
              <a:rPr lang="da-DK" altLang="de-DE" sz="2400">
                <a:solidFill>
                  <a:srgbClr val="333333"/>
                </a:solidFill>
              </a:rPr>
              <a:t>eksamen</a:t>
            </a:r>
            <a:r>
              <a:rPr lang="de-DE" altLang="de-DE" sz="2400" dirty="0">
                <a:solidFill>
                  <a:srgbClr val="333333"/>
                </a:solidFill>
              </a:rPr>
              <a:t>?</a:t>
            </a:r>
          </a:p>
          <a:p>
            <a:pPr lvl="0" defTabSz="914400" fontAlgn="base"/>
            <a:r>
              <a:rPr lang="da-DK" altLang="de-DE" sz="2400" dirty="0">
                <a:solidFill>
                  <a:srgbClr val="333333"/>
                </a:solidFill>
              </a:rPr>
              <a:t>Hvad er den primære årsag til denne hændelse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Find på dine egne eksempler!</a:t>
            </a:r>
          </a:p>
        </p:txBody>
      </p:sp>
      <p:sp>
        <p:nvSpPr>
          <p:cNvPr id="5" name="Content Placeholder 4"/>
          <p:cNvSpPr>
            <a:spLocks noGrp="1"/>
          </p:cNvSpPr>
          <p:nvPr>
            <p:ph idx="1"/>
          </p:nvPr>
        </p:nvSpPr>
        <p:spPr/>
        <p:txBody>
          <a:bodyPr/>
          <a:lstStyle/>
          <a:p>
            <a:pPr lvl="0" defTabSz="914377"/>
            <a:r>
              <a:rPr lang="da-DK" sz="2400">
                <a:solidFill>
                  <a:srgbClr val="004992"/>
                </a:solidFill>
              </a:rPr>
              <a:t>Hvad har ført til denne situation?</a:t>
            </a:r>
            <a:endParaRPr lang="en-US" sz="2400" dirty="0"/>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En indre stemme siger til dig, at du ikke dur til noget.</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buFontTx/>
              <a:buNone/>
            </a:pPr>
            <a:r>
              <a:rPr lang="da-DK" altLang="de-DE" sz="2400" b="1" dirty="0">
                <a:solidFill>
                  <a:srgbClr val="004992"/>
                </a:solidFill>
              </a:rPr>
              <a:t>Årsager</a:t>
            </a:r>
            <a:r>
              <a:rPr lang="de-DE" altLang="de-DE" sz="2400" b="1" dirty="0">
                <a:solidFill>
                  <a:srgbClr val="004992"/>
                </a:solidFill>
              </a:rPr>
              <a:t>...</a:t>
            </a:r>
          </a:p>
          <a:p>
            <a:pPr eaLnBrk="1" hangingPunct="1">
              <a:buFontTx/>
              <a:buNone/>
            </a:pPr>
            <a:r>
              <a:rPr lang="de-DE" altLang="de-DE" sz="2400" dirty="0">
                <a:solidFill>
                  <a:srgbClr val="333333"/>
                </a:solidFill>
              </a:rPr>
              <a:t>...dig selv</a:t>
            </a:r>
          </a:p>
          <a:p>
            <a:pPr eaLnBrk="1" hangingPunct="1">
              <a:buFontTx/>
              <a:buNone/>
            </a:pPr>
            <a:r>
              <a:rPr lang="de-DE" altLang="de-DE" sz="2400" dirty="0">
                <a:solidFill>
                  <a:srgbClr val="333333"/>
                </a:solidFill>
              </a:rPr>
              <a:t>...andre 	</a:t>
            </a:r>
          </a:p>
          <a:p>
            <a:pPr eaLnBrk="1" hangingPunct="1">
              <a:buFontTx/>
              <a:buNone/>
            </a:pPr>
            <a:r>
              <a:rPr lang="de-DE" altLang="de-DE" sz="2400" dirty="0">
                <a:solidFill>
                  <a:srgbClr val="333333"/>
                </a:solidFill>
              </a:rPr>
              <a:t>...situation/omstændigheder</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En indre stemme siger til dig, at du ikke dur til noget.</a:t>
            </a:r>
            <a:endParaRPr lang="en-U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0"/>
              </a:spcBef>
              <a:defRPr/>
            </a:pPr>
            <a:r>
              <a:rPr lang="en-US" altLang="de-DE" sz="2000" b="1" kern="0" dirty="0" err="1">
                <a:solidFill>
                  <a:srgbClr val="004992"/>
                </a:solidFill>
              </a:rPr>
              <a:t>Årsager</a:t>
            </a:r>
            <a:r>
              <a:rPr lang="en-US" altLang="de-DE" sz="2000" b="1" kern="0" dirty="0">
                <a:solidFill>
                  <a:srgbClr val="004992"/>
                </a:solidFill>
              </a:rPr>
              <a:t>...</a:t>
            </a:r>
          </a:p>
          <a:p>
            <a:pPr lvl="0" defTabSz="914400" fontAlgn="base">
              <a:defRPr/>
            </a:pPr>
            <a:r>
              <a:rPr lang="en-US" altLang="de-DE" sz="2000" b="1" kern="0" dirty="0">
                <a:solidFill>
                  <a:srgbClr val="004992"/>
                </a:solidFill>
              </a:rPr>
              <a:t>...dig </a:t>
            </a:r>
            <a:r>
              <a:rPr lang="en-US" altLang="de-DE" sz="2000" b="1" kern="0" dirty="0" err="1">
                <a:solidFill>
                  <a:srgbClr val="004992"/>
                </a:solidFill>
              </a:rPr>
              <a:t>selv</a:t>
            </a:r>
            <a:r>
              <a:rPr lang="en-US" altLang="de-DE" sz="2000" b="1" kern="0" dirty="0">
                <a:solidFill>
                  <a:srgbClr val="004992"/>
                </a:solidFill>
              </a:rPr>
              <a:t>:</a:t>
            </a:r>
          </a:p>
          <a:p>
            <a:pPr marL="285750" lvl="0" indent="-285750" defTabSz="914400" fontAlgn="base">
              <a:lnSpc>
                <a:spcPct val="100000"/>
              </a:lnSpc>
              <a:spcBef>
                <a:spcPts val="0"/>
              </a:spcBef>
              <a:buClr>
                <a:srgbClr val="333333"/>
              </a:buClr>
              <a:buFont typeface="WingDings"/>
              <a:buChar char=""/>
              <a:defRPr/>
            </a:pPr>
            <a:r>
              <a:rPr lang="en-US" altLang="de-DE" sz="2000" kern="0">
                <a:solidFill>
                  <a:srgbClr val="333333"/>
                </a:solidFill>
              </a:rPr>
              <a:t>“</a:t>
            </a:r>
            <a:r>
              <a:rPr lang="da-DK" sz="2000" kern="0">
                <a:solidFill>
                  <a:srgbClr val="333333"/>
                </a:solidFill>
              </a:rPr>
              <a:t>Uheldigvis </a:t>
            </a:r>
            <a:r>
              <a:rPr lang="da-DK" sz="2000" kern="0" dirty="0">
                <a:solidFill>
                  <a:srgbClr val="333333"/>
                </a:solidFill>
              </a:rPr>
              <a:t>giver jeg altid mig selv skylden. Det er som om, det er en slags skjult </a:t>
            </a:r>
            <a:r>
              <a:rPr lang="da-DK" sz="2000" kern="0">
                <a:solidFill>
                  <a:srgbClr val="333333"/>
                </a:solidFill>
              </a:rPr>
              <a:t>selvhad.</a:t>
            </a:r>
            <a:r>
              <a:rPr lang="en-US" altLang="de-DE" sz="2000" kern="0">
                <a:solidFill>
                  <a:srgbClr val="333333"/>
                </a:solidFill>
              </a:rPr>
              <a:t>”</a:t>
            </a:r>
            <a:endParaRPr lang="en-US" altLang="de-DE" sz="2000" kern="0" dirty="0">
              <a:solidFill>
                <a:srgbClr val="333333"/>
              </a:solidFill>
            </a:endParaRPr>
          </a:p>
          <a:p>
            <a:pPr marL="285750" lvl="0" indent="-285750" defTabSz="914400" fontAlgn="base">
              <a:lnSpc>
                <a:spcPct val="100000"/>
              </a:lnSpc>
              <a:spcBef>
                <a:spcPts val="0"/>
              </a:spcBef>
              <a:buClr>
                <a:srgbClr val="333333"/>
              </a:buClr>
              <a:buFont typeface="WingDings"/>
              <a:buChar char=""/>
              <a:defRPr/>
            </a:pPr>
            <a:r>
              <a:rPr lang="en-US" altLang="de-DE" sz="2000" kern="0">
                <a:solidFill>
                  <a:srgbClr val="333333"/>
                </a:solidFill>
              </a:rPr>
              <a:t>“</a:t>
            </a:r>
            <a:r>
              <a:rPr lang="da-DK" sz="2000" kern="0">
                <a:solidFill>
                  <a:srgbClr val="333333"/>
                </a:solidFill>
              </a:rPr>
              <a:t>Jeg </a:t>
            </a:r>
            <a:r>
              <a:rPr lang="da-DK" sz="2000" kern="0" dirty="0">
                <a:solidFill>
                  <a:srgbClr val="333333"/>
                </a:solidFill>
              </a:rPr>
              <a:t>er ved at blive </a:t>
            </a:r>
            <a:r>
              <a:rPr lang="da-DK" sz="2000" kern="0">
                <a:solidFill>
                  <a:srgbClr val="333333"/>
                </a:solidFill>
              </a:rPr>
              <a:t>vanvittig.</a:t>
            </a:r>
            <a:r>
              <a:rPr lang="en-US" altLang="de-DE" sz="2000" kern="0">
                <a:solidFill>
                  <a:srgbClr val="333333"/>
                </a:solidFill>
              </a:rPr>
              <a:t>”</a:t>
            </a:r>
            <a:endParaRPr lang="en-US" altLang="de-DE" sz="2000" kern="0" dirty="0">
              <a:solidFill>
                <a:srgbClr val="333333"/>
              </a:solidFill>
            </a:endParaRPr>
          </a:p>
          <a:p>
            <a:pPr marL="285750" lvl="0" indent="-285750" defTabSz="914400" fontAlgn="base">
              <a:lnSpc>
                <a:spcPct val="100000"/>
              </a:lnSpc>
              <a:spcBef>
                <a:spcPts val="0"/>
              </a:spcBef>
              <a:buClr>
                <a:srgbClr val="333333"/>
              </a:buClr>
              <a:buFont typeface="WingDings"/>
              <a:buChar char=""/>
              <a:defRPr/>
            </a:pPr>
            <a:r>
              <a:rPr lang="en-US" altLang="de-DE" sz="2000" kern="0">
                <a:solidFill>
                  <a:srgbClr val="333333"/>
                </a:solidFill>
              </a:rPr>
              <a:t>“</a:t>
            </a:r>
            <a:r>
              <a:rPr lang="da-DK" sz="2000" kern="0">
                <a:solidFill>
                  <a:srgbClr val="333333"/>
                </a:solidFill>
              </a:rPr>
              <a:t>Det </a:t>
            </a:r>
            <a:r>
              <a:rPr lang="da-DK" sz="2000" kern="0" dirty="0">
                <a:solidFill>
                  <a:srgbClr val="333333"/>
                </a:solidFill>
              </a:rPr>
              <a:t>er </a:t>
            </a:r>
            <a:r>
              <a:rPr lang="da-DK" sz="2000" i="1" kern="0" dirty="0">
                <a:solidFill>
                  <a:srgbClr val="333333"/>
                </a:solidFill>
              </a:rPr>
              <a:t>som om</a:t>
            </a:r>
            <a:r>
              <a:rPr lang="da-DK" sz="2000" kern="0" dirty="0">
                <a:solidFill>
                  <a:srgbClr val="333333"/>
                </a:solidFill>
              </a:rPr>
              <a:t>, en anden styrer mine tanker. Men jeg er klar over, at det er mine egne </a:t>
            </a:r>
            <a:r>
              <a:rPr lang="da-DK" sz="2000" kern="0">
                <a:solidFill>
                  <a:srgbClr val="333333"/>
                </a:solidFill>
              </a:rPr>
              <a:t>tanker.</a:t>
            </a:r>
            <a:r>
              <a:rPr lang="en-US" altLang="de-DE" sz="2000" kern="0">
                <a:solidFill>
                  <a:srgbClr val="333333"/>
                </a:solidFill>
              </a:rPr>
              <a:t>”</a:t>
            </a:r>
            <a:endParaRPr lang="en-US" altLang="de-DE" sz="2000" kern="0" dirty="0">
              <a:solidFill>
                <a:srgbClr val="333333"/>
              </a:solidFill>
            </a:endParaRPr>
          </a:p>
          <a:p>
            <a:pPr lvl="0" defTabSz="914400" fontAlgn="base">
              <a:buClr>
                <a:srgbClr val="333333"/>
              </a:buClr>
              <a:defRPr/>
            </a:pPr>
            <a:r>
              <a:rPr lang="en-US" altLang="de-DE" sz="2000" b="1" kern="0" dirty="0">
                <a:solidFill>
                  <a:srgbClr val="004992"/>
                </a:solidFill>
              </a:rPr>
              <a:t>...</a:t>
            </a:r>
            <a:r>
              <a:rPr lang="en-US" altLang="de-DE" sz="2000" b="1" kern="0" dirty="0" err="1">
                <a:solidFill>
                  <a:srgbClr val="004992"/>
                </a:solidFill>
              </a:rPr>
              <a:t>andre</a:t>
            </a:r>
            <a:r>
              <a:rPr lang="en-US" altLang="de-DE" sz="2000" b="1" kern="0" dirty="0">
                <a:solidFill>
                  <a:srgbClr val="004992"/>
                </a:solidFill>
              </a:rPr>
              <a:t>:</a:t>
            </a:r>
          </a:p>
          <a:p>
            <a:pPr marL="285750" lvl="0" indent="-285750" defTabSz="914400" fontAlgn="base">
              <a:lnSpc>
                <a:spcPct val="100000"/>
              </a:lnSpc>
              <a:spcBef>
                <a:spcPts val="0"/>
              </a:spcBef>
              <a:buClr>
                <a:srgbClr val="333333"/>
              </a:buClr>
              <a:buFont typeface="WingDings"/>
              <a:buChar char=""/>
              <a:defRPr/>
            </a:pPr>
            <a:r>
              <a:rPr lang="en-US" altLang="de-DE" sz="2000" kern="0">
                <a:solidFill>
                  <a:srgbClr val="004992"/>
                </a:solidFill>
              </a:rPr>
              <a:t>“</a:t>
            </a:r>
            <a:r>
              <a:rPr lang="da-DK" sz="2000" kern="0">
                <a:solidFill>
                  <a:srgbClr val="333333"/>
                </a:solidFill>
              </a:rPr>
              <a:t>Der </a:t>
            </a:r>
            <a:r>
              <a:rPr lang="da-DK" sz="2000" kern="0" dirty="0">
                <a:solidFill>
                  <a:srgbClr val="333333"/>
                </a:solidFill>
              </a:rPr>
              <a:t>er blevet plantet noget i min </a:t>
            </a:r>
            <a:r>
              <a:rPr lang="da-DK" sz="2000" kern="0">
                <a:solidFill>
                  <a:srgbClr val="333333"/>
                </a:solidFill>
              </a:rPr>
              <a:t>hjerne.</a:t>
            </a:r>
            <a:r>
              <a:rPr lang="en-US" altLang="de-DE" sz="2000" kern="0">
                <a:solidFill>
                  <a:srgbClr val="333333"/>
                </a:solidFill>
              </a:rPr>
              <a:t>”</a:t>
            </a:r>
            <a:endParaRPr lang="en-US" altLang="de-DE" sz="2000" kern="0" dirty="0">
              <a:solidFill>
                <a:srgbClr val="333333"/>
              </a:solidFill>
            </a:endParaRPr>
          </a:p>
          <a:p>
            <a:pPr marL="285750" lvl="0" indent="-285750" defTabSz="914400" fontAlgn="base">
              <a:lnSpc>
                <a:spcPct val="100000"/>
              </a:lnSpc>
              <a:spcBef>
                <a:spcPts val="0"/>
              </a:spcBef>
              <a:buClr>
                <a:srgbClr val="333333"/>
              </a:buClr>
              <a:buFont typeface="WingDings"/>
              <a:buChar char=""/>
              <a:defRPr/>
            </a:pPr>
            <a:r>
              <a:rPr lang="en-US" altLang="de-DE" sz="2000" kern="0">
                <a:solidFill>
                  <a:srgbClr val="333333"/>
                </a:solidFill>
              </a:rPr>
              <a:t>“</a:t>
            </a:r>
            <a:r>
              <a:rPr lang="da-DK" sz="2000" kern="0">
                <a:solidFill>
                  <a:srgbClr val="333333"/>
                </a:solidFill>
              </a:rPr>
              <a:t>Jeg </a:t>
            </a:r>
            <a:r>
              <a:rPr lang="da-DK" sz="2000" kern="0" dirty="0">
                <a:solidFill>
                  <a:srgbClr val="333333"/>
                </a:solidFill>
              </a:rPr>
              <a:t>ved ikke, hvordan det kunne ske; men en eller anden har taget kontrol over mine </a:t>
            </a:r>
            <a:r>
              <a:rPr lang="da-DK" sz="2000" kern="0">
                <a:solidFill>
                  <a:srgbClr val="333333"/>
                </a:solidFill>
              </a:rPr>
              <a:t>tanker</a:t>
            </a:r>
            <a:r>
              <a:rPr lang="da-DK" sz="2000" kern="0" spc="5">
                <a:solidFill>
                  <a:srgbClr val="333333"/>
                </a:solidFill>
              </a:rPr>
              <a:t>.</a:t>
            </a:r>
            <a:r>
              <a:rPr lang="en-US" altLang="de-DE" sz="2000" kern="0">
                <a:solidFill>
                  <a:srgbClr val="333333"/>
                </a:solidFill>
              </a:rPr>
              <a:t>”</a:t>
            </a:r>
            <a:endParaRPr lang="en-US" altLang="de-DE" sz="2000" kern="0" dirty="0">
              <a:solidFill>
                <a:srgbClr val="333333"/>
              </a:solidFill>
            </a:endParaRPr>
          </a:p>
          <a:p>
            <a:pPr lvl="0" defTabSz="914400" fontAlgn="base">
              <a:buClr>
                <a:srgbClr val="333333"/>
              </a:buClr>
              <a:defRPr/>
            </a:pPr>
            <a:r>
              <a:rPr lang="en-US" altLang="de-DE" sz="2000" b="1" kern="0" dirty="0">
                <a:solidFill>
                  <a:srgbClr val="333333"/>
                </a:solidFill>
              </a:rPr>
              <a:t>..</a:t>
            </a:r>
            <a:r>
              <a:rPr lang="en-US" altLang="de-DE" sz="2000" b="1" kern="0" dirty="0">
                <a:solidFill>
                  <a:srgbClr val="004992"/>
                </a:solidFill>
              </a:rPr>
              <a:t>.</a:t>
            </a:r>
            <a:r>
              <a:rPr lang="da-DK" sz="2000" b="1" kern="0" dirty="0">
                <a:solidFill>
                  <a:srgbClr val="004992"/>
                </a:solidFill>
              </a:rPr>
              <a:t>s</a:t>
            </a:r>
            <a:r>
              <a:rPr lang="da-DK" sz="2000" b="1" kern="0" spc="-10" dirty="0">
                <a:solidFill>
                  <a:srgbClr val="004992"/>
                </a:solidFill>
              </a:rPr>
              <a:t>i</a:t>
            </a:r>
            <a:r>
              <a:rPr lang="da-DK" sz="2000" b="1" kern="0" spc="-5" dirty="0">
                <a:solidFill>
                  <a:srgbClr val="004992"/>
                </a:solidFill>
              </a:rPr>
              <a:t>t</a:t>
            </a:r>
            <a:r>
              <a:rPr lang="da-DK" sz="2000" b="1" kern="0" dirty="0">
                <a:solidFill>
                  <a:srgbClr val="004992"/>
                </a:solidFill>
              </a:rPr>
              <a:t>ua</a:t>
            </a:r>
            <a:r>
              <a:rPr lang="da-DK" sz="2000" b="1" kern="0" spc="-10" dirty="0">
                <a:solidFill>
                  <a:srgbClr val="004992"/>
                </a:solidFill>
              </a:rPr>
              <a:t>t</a:t>
            </a:r>
            <a:r>
              <a:rPr lang="da-DK" sz="2000" b="1" kern="0" dirty="0">
                <a:solidFill>
                  <a:srgbClr val="004992"/>
                </a:solidFill>
              </a:rPr>
              <a:t>i</a:t>
            </a:r>
            <a:r>
              <a:rPr lang="da-DK" sz="2000" b="1" kern="0" spc="-5" dirty="0">
                <a:solidFill>
                  <a:srgbClr val="004992"/>
                </a:solidFill>
              </a:rPr>
              <a:t>o</a:t>
            </a:r>
            <a:r>
              <a:rPr lang="da-DK" sz="2000" b="1" kern="0" dirty="0">
                <a:solidFill>
                  <a:srgbClr val="004992"/>
                </a:solidFill>
              </a:rPr>
              <a:t>n/</a:t>
            </a:r>
            <a:r>
              <a:rPr lang="da-DK" sz="2000" b="1" kern="0" spc="-10" dirty="0">
                <a:solidFill>
                  <a:srgbClr val="004992"/>
                </a:solidFill>
              </a:rPr>
              <a:t>omstændigheder</a:t>
            </a:r>
            <a:r>
              <a:rPr lang="en-US" altLang="de-DE" sz="2000" b="1" kern="0" dirty="0">
                <a:solidFill>
                  <a:srgbClr val="004992"/>
                </a:solidFill>
              </a:rPr>
              <a:t>:</a:t>
            </a:r>
          </a:p>
          <a:p>
            <a:pPr marL="285750" lvl="0" indent="-285750" defTabSz="914400" fontAlgn="base">
              <a:lnSpc>
                <a:spcPct val="100000"/>
              </a:lnSpc>
              <a:spcBef>
                <a:spcPts val="0"/>
              </a:spcBef>
              <a:buClr>
                <a:srgbClr val="333333"/>
              </a:buClr>
              <a:buFont typeface="WingDings"/>
              <a:buChar char=""/>
              <a:defRPr/>
            </a:pPr>
            <a:r>
              <a:rPr lang="en-US" altLang="de-DE" sz="2000" kern="0">
                <a:solidFill>
                  <a:srgbClr val="004992"/>
                </a:solidFill>
              </a:rPr>
              <a:t>“</a:t>
            </a:r>
            <a:r>
              <a:rPr lang="da-DK" sz="2000" kern="0">
                <a:solidFill>
                  <a:srgbClr val="004992"/>
                </a:solidFill>
              </a:rPr>
              <a:t>J</a:t>
            </a:r>
            <a:r>
              <a:rPr lang="da-DK" sz="2000" kern="0">
                <a:solidFill>
                  <a:srgbClr val="333333"/>
                </a:solidFill>
              </a:rPr>
              <a:t>eg </a:t>
            </a:r>
            <a:r>
              <a:rPr lang="da-DK" sz="2000" kern="0" dirty="0">
                <a:solidFill>
                  <a:srgbClr val="333333"/>
                </a:solidFill>
              </a:rPr>
              <a:t>føler mig stresset for tiden. Det er derfor jeg oplever alting mere intenst – også min </a:t>
            </a:r>
            <a:r>
              <a:rPr lang="da-DK" sz="2000" kern="0">
                <a:solidFill>
                  <a:srgbClr val="333333"/>
                </a:solidFill>
              </a:rPr>
              <a:t>tankevirksomhed.</a:t>
            </a:r>
            <a:r>
              <a:rPr lang="en-US" altLang="de-DE" sz="2000" kern="0">
                <a:solidFill>
                  <a:srgbClr val="333333"/>
                </a:solidFill>
              </a:rPr>
              <a:t>”</a:t>
            </a:r>
            <a:endParaRPr lang="en-US" altLang="de-DE" sz="2000" kern="0" dirty="0">
              <a:solidFill>
                <a:srgbClr val="333333"/>
              </a:solidFill>
            </a:endParaRPr>
          </a:p>
          <a:p>
            <a:pPr marL="285750" lvl="0" indent="-285750" defTabSz="914400" fontAlgn="base">
              <a:lnSpc>
                <a:spcPct val="100000"/>
              </a:lnSpc>
              <a:spcBef>
                <a:spcPts val="0"/>
              </a:spcBef>
              <a:buClr>
                <a:srgbClr val="333333"/>
              </a:buClr>
              <a:buFont typeface="WingDings"/>
              <a:buChar char=""/>
              <a:defRPr/>
            </a:pPr>
            <a:r>
              <a:rPr lang="en-US" altLang="de-DE" sz="2000" kern="0">
                <a:solidFill>
                  <a:srgbClr val="333333"/>
                </a:solidFill>
              </a:rPr>
              <a:t>“</a:t>
            </a:r>
            <a:r>
              <a:rPr lang="da-DK" sz="2000" kern="0">
                <a:solidFill>
                  <a:srgbClr val="333333"/>
                </a:solidFill>
              </a:rPr>
              <a:t>Det </a:t>
            </a:r>
            <a:r>
              <a:rPr lang="da-DK" sz="2000" kern="0" dirty="0">
                <a:solidFill>
                  <a:srgbClr val="333333"/>
                </a:solidFill>
              </a:rPr>
              <a:t>ringer for mine ører, fordi jeg har lyttet til høj </a:t>
            </a:r>
            <a:r>
              <a:rPr lang="da-DK" sz="2000" kern="0">
                <a:solidFill>
                  <a:srgbClr val="333333"/>
                </a:solidFill>
              </a:rPr>
              <a:t>musik.</a:t>
            </a:r>
            <a:r>
              <a:rPr lang="en-US" altLang="de-DE" sz="2000" kern="0">
                <a:solidFill>
                  <a:srgbClr val="333333"/>
                </a:solidFill>
              </a:rPr>
              <a:t>”</a:t>
            </a:r>
            <a:endParaRPr lang="en-US" sz="20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sz="3600">
                <a:solidFill>
                  <a:srgbClr val="004992"/>
                </a:solidFill>
                <a:latin typeface="+mn-lt"/>
                <a:ea typeface="+mn-ea"/>
                <a:cs typeface="+mn-cs"/>
              </a:rPr>
              <a:t>En indre stemme siger til dig, at du ikke dur til noget.</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da-DK" altLang="de-DE" sz="2400" b="1" dirty="0">
                <a:solidFill>
                  <a:srgbClr val="004992"/>
                </a:solidFill>
              </a:rPr>
              <a:t>Psykose: den indre stemme skyldes andre mennesker/mager:</a:t>
            </a:r>
          </a:p>
          <a:p>
            <a:pPr marL="342900" lvl="0" indent="-342900" defTabSz="914377">
              <a:buClr>
                <a:srgbClr val="333333"/>
              </a:buClr>
              <a:buFont typeface="WingDings"/>
              <a:buChar char=""/>
            </a:pPr>
            <a:r>
              <a:rPr lang="da-DK" altLang="de-DE" sz="2400">
                <a:solidFill>
                  <a:srgbClr val="333333"/>
                </a:solidFill>
              </a:rPr>
              <a:t>“Der </a:t>
            </a:r>
            <a:r>
              <a:rPr lang="da-DK" altLang="de-DE" sz="2400" dirty="0">
                <a:solidFill>
                  <a:srgbClr val="333333"/>
                </a:solidFill>
              </a:rPr>
              <a:t>er blevet plantet noget i min </a:t>
            </a:r>
            <a:r>
              <a:rPr lang="da-DK" altLang="de-DE" sz="2400">
                <a:solidFill>
                  <a:srgbClr val="333333"/>
                </a:solidFill>
              </a:rPr>
              <a:t>hjerne.”</a:t>
            </a:r>
            <a:endParaRPr lang="da-DK" altLang="de-DE" sz="2400" dirty="0">
              <a:solidFill>
                <a:srgbClr val="333333"/>
              </a:solidFill>
            </a:endParaRPr>
          </a:p>
          <a:p>
            <a:pPr marL="342900" lvl="0" indent="-342900" defTabSz="914377">
              <a:buClr>
                <a:srgbClr val="333333"/>
              </a:buClr>
              <a:buFont typeface="WingDings"/>
              <a:buChar char=""/>
            </a:pPr>
            <a:r>
              <a:rPr lang="da-DK" altLang="de-DE" sz="2400">
                <a:solidFill>
                  <a:srgbClr val="333333"/>
                </a:solidFill>
              </a:rPr>
              <a:t>“Jeg </a:t>
            </a:r>
            <a:r>
              <a:rPr lang="da-DK" altLang="de-DE" sz="2400" dirty="0">
                <a:solidFill>
                  <a:srgbClr val="333333"/>
                </a:solidFill>
              </a:rPr>
              <a:t>ved ikke, hvordan det kunne ske; men en eller anden har taget kontrol over mine </a:t>
            </a:r>
            <a:r>
              <a:rPr lang="da-DK" altLang="de-DE" sz="2400">
                <a:solidFill>
                  <a:srgbClr val="333333"/>
                </a:solidFill>
              </a:rPr>
              <a:t>tanker.”</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At høre stemmer</a:t>
            </a:r>
            <a:br>
              <a:rPr lang="de-DE" altLang="de-DE" sz="3600">
                <a:solidFill>
                  <a:srgbClr val="004992"/>
                </a:solidFill>
                <a:latin typeface="+mn-lt"/>
                <a:ea typeface="+mn-ea"/>
                <a:cs typeface="+mn-cs"/>
              </a:rPr>
            </a:br>
            <a:r>
              <a:rPr lang="de-DE" altLang="de-DE">
                <a:solidFill>
                  <a:srgbClr val="004992"/>
                </a:solidFill>
                <a:latin typeface="+mn-lt"/>
                <a:ea typeface="+mn-ea"/>
                <a:cs typeface="+mn-cs"/>
              </a:rPr>
              <a:t>Egen tankevirksomhed eller fjernsynet?</a:t>
            </a:r>
            <a:br>
              <a:rPr lang="de-DE" altLang="de-DE" sz="3600">
                <a:solidFill>
                  <a:srgbClr val="004992"/>
                </a:solidFill>
                <a:latin typeface="+mn-lt"/>
                <a:ea typeface="+mn-ea"/>
                <a:cs typeface="+mn-cs"/>
              </a:rPr>
            </a:br>
            <a:r>
              <a:rPr lang="de-DE" altLang="de-DE">
                <a:solidFill>
                  <a:srgbClr val="004992"/>
                </a:solidFill>
                <a:latin typeface="+mn-lt"/>
                <a:ea typeface="+mn-ea"/>
                <a:cs typeface="+mn-cs"/>
              </a:rPr>
              <a:t>For og imod</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691872029"/>
              </p:ext>
            </p:extLst>
          </p:nvPr>
        </p:nvGraphicFramePr>
        <p:xfrm>
          <a:off x="408955" y="2560320"/>
          <a:ext cx="11376000" cy="416052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mn-lt"/>
                          <a:ea typeface="+mn-ea"/>
                          <a:cs typeface="+mn-cs"/>
                        </a:rPr>
                        <a:t>Hvorfor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tror</a:t>
                      </a:r>
                      <a:r>
                        <a:rPr kumimoji="0" lang="en-US" sz="1800" b="0" i="0" u="none" strike="noStrike" cap="none" normalizeH="0" baseline="0" dirty="0">
                          <a:ln>
                            <a:noFill/>
                          </a:ln>
                          <a:solidFill>
                            <a:srgbClr val="000000"/>
                          </a:solidFill>
                          <a:effectLst/>
                          <a:latin typeface="+mn-lt"/>
                          <a:ea typeface="+mn-ea"/>
                          <a:cs typeface="+mn-cs"/>
                        </a:rPr>
                        <a:t> du, </a:t>
                      </a:r>
                      <a:r>
                        <a:rPr kumimoji="0" lang="en-US" sz="1800" b="0" i="0" u="none" strike="noStrike" cap="none" normalizeH="0" baseline="0" dirty="0" err="1">
                          <a:ln>
                            <a:noFill/>
                          </a:ln>
                          <a:solidFill>
                            <a:srgbClr val="000000"/>
                          </a:solidFill>
                          <a:effectLst/>
                          <a:latin typeface="+mn-lt"/>
                          <a:ea typeface="+mn-ea"/>
                          <a:cs typeface="+mn-cs"/>
                        </a:rPr>
                        <a:t>stemmerne</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kommer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udefra</a:t>
                      </a:r>
                      <a:r>
                        <a:rPr kumimoji="0" lang="en-US"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mn-lt"/>
                          <a:ea typeface="+mn-ea"/>
                          <a:cs typeface="+mn-cs"/>
                        </a:rPr>
                        <a:t>Kan der muligvis være andre forklaringer på de antagelser, der er anført til venstre?</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mn-lt"/>
                          <a:ea typeface="+mn-ea"/>
                          <a:cs typeface="+mn-cs"/>
                        </a:rPr>
                        <a:t>“Jeg hører det tydeligt. I modsætning til det er mine egne tanker helt tavse!”</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da-DK"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da-DK" sz="1600">
                          <a:latin typeface="+mn-lt"/>
                          <a:ea typeface="+mn-ea"/>
                          <a:cs typeface="+mn-cs"/>
                        </a:rPr>
                        <a:t>“Jeg har ingen kontrol over disse tanker. Når jeg prøver at modarbejde dem, bliver det værre. Det fortæller mig, at der er nogen, der virkelig vil have mig ned med nakken.”</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da-DK"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da-DK" sz="1600">
                          <a:latin typeface="+mn-lt"/>
                          <a:ea typeface="+mn-ea"/>
                          <a:cs typeface="+mn-cs"/>
                        </a:rPr>
                        <a:t>“Jeg ville aldrig selv tænke den slags onde tanker. Jeg kunne aldrig gøre nogen ondt. Men alligevel har jeg hele tiden disse aggressive tanker.”</a:t>
                      </a:r>
                      <a:endParaRPr lang="en-US" sz="16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da-DK"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122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At høre stemmer</a:t>
            </a:r>
            <a:br>
              <a:rPr lang="de-DE" altLang="de-DE" sz="3600">
                <a:solidFill>
                  <a:srgbClr val="004992"/>
                </a:solidFill>
                <a:latin typeface="+mn-lt"/>
                <a:ea typeface="+mn-ea"/>
                <a:cs typeface="+mn-cs"/>
              </a:rPr>
            </a:br>
            <a:r>
              <a:rPr lang="de-DE" altLang="de-DE">
                <a:solidFill>
                  <a:srgbClr val="004992"/>
                </a:solidFill>
                <a:latin typeface="+mn-lt"/>
                <a:ea typeface="+mn-ea"/>
                <a:cs typeface="+mn-cs"/>
              </a:rPr>
              <a:t>Egen tankevirksomhed eller fjernsynet?</a:t>
            </a:r>
            <a:br>
              <a:rPr lang="de-DE" altLang="de-DE" sz="3600">
                <a:solidFill>
                  <a:srgbClr val="004992"/>
                </a:solidFill>
                <a:latin typeface="+mn-lt"/>
                <a:ea typeface="+mn-ea"/>
                <a:cs typeface="+mn-cs"/>
              </a:rPr>
            </a:br>
            <a:r>
              <a:rPr lang="de-DE" altLang="de-DE">
                <a:solidFill>
                  <a:srgbClr val="004992"/>
                </a:solidFill>
                <a:latin typeface="+mn-lt"/>
                <a:ea typeface="+mn-ea"/>
                <a:cs typeface="+mn-cs"/>
              </a:rPr>
              <a:t>For og imod</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105223925"/>
              </p:ext>
            </p:extLst>
          </p:nvPr>
        </p:nvGraphicFramePr>
        <p:xfrm>
          <a:off x="408955" y="2560320"/>
          <a:ext cx="11376000" cy="416052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mn-lt"/>
                          <a:ea typeface="+mn-ea"/>
                          <a:cs typeface="+mn-cs"/>
                        </a:rPr>
                        <a:t>Hvorfor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tror</a:t>
                      </a:r>
                      <a:r>
                        <a:rPr kumimoji="0" lang="en-US" sz="1800" b="0" i="0" u="none" strike="noStrike" cap="none" normalizeH="0" baseline="0" dirty="0">
                          <a:ln>
                            <a:noFill/>
                          </a:ln>
                          <a:solidFill>
                            <a:srgbClr val="000000"/>
                          </a:solidFill>
                          <a:effectLst/>
                          <a:latin typeface="+mn-lt"/>
                          <a:ea typeface="+mn-ea"/>
                          <a:cs typeface="+mn-cs"/>
                        </a:rPr>
                        <a:t> du, </a:t>
                      </a:r>
                      <a:r>
                        <a:rPr kumimoji="0" lang="en-US" sz="1800" b="0" i="0" u="none" strike="noStrike" cap="none" normalizeH="0" baseline="0" dirty="0" err="1">
                          <a:ln>
                            <a:noFill/>
                          </a:ln>
                          <a:solidFill>
                            <a:srgbClr val="000000"/>
                          </a:solidFill>
                          <a:effectLst/>
                          <a:latin typeface="+mn-lt"/>
                          <a:ea typeface="+mn-ea"/>
                          <a:cs typeface="+mn-cs"/>
                        </a:rPr>
                        <a:t>stemmerne</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kommer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udefra</a:t>
                      </a:r>
                      <a:r>
                        <a:rPr kumimoji="0" lang="en-US"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mn-lt"/>
                          <a:ea typeface="+mn-ea"/>
                          <a:cs typeface="+mn-cs"/>
                        </a:rPr>
                        <a:t>Kan der muligvis være andre forklaringer på de antagelser, der er anført til venstre?</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mn-lt"/>
                          <a:ea typeface="+mn-ea"/>
                          <a:cs typeface="+mn-cs"/>
                        </a:rPr>
                        <a:t>“Jeg hører det tydeligt. I modsætning til det er mine egne tanker helt tavse!”</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Ca. 15-20 % af normalbefolkningen hører sådanne stemmer fra tid til anden.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Sommetider kan intense tanker næsten høres (fængende musik, grublen, at høre en vens stemme, mens man læser en e-mail fra vedkommende).</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da-DK" sz="1600">
                          <a:latin typeface="+mn-lt"/>
                          <a:ea typeface="+mn-ea"/>
                          <a:cs typeface="+mn-cs"/>
                        </a:rPr>
                        <a:t>“Jeg har ingen kontrol over disse tanker. Når jeg prøver at modarbejde dem, bliver det værre. Det fortæller mig, at der er nogen, der virkelig vil have mig ned med nakken.”</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da-DK"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da-DK" sz="1600">
                          <a:latin typeface="+mn-lt"/>
                          <a:ea typeface="+mn-ea"/>
                          <a:cs typeface="+mn-cs"/>
                        </a:rPr>
                        <a:t>“Jeg ville aldrig selv tænke den slags onde tanker. Jeg kunne aldrig gøre nogen ondt. Men alligevel har jeg hele tiden disse aggressive tanker.”</a:t>
                      </a:r>
                      <a:endParaRPr lang="en-US" sz="16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da-DK"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155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At høre stemmer</a:t>
            </a:r>
            <a:br>
              <a:rPr lang="de-DE" altLang="de-DE" sz="3600">
                <a:solidFill>
                  <a:srgbClr val="004992"/>
                </a:solidFill>
                <a:latin typeface="+mn-lt"/>
                <a:ea typeface="+mn-ea"/>
                <a:cs typeface="+mn-cs"/>
              </a:rPr>
            </a:br>
            <a:r>
              <a:rPr lang="de-DE" altLang="de-DE">
                <a:solidFill>
                  <a:srgbClr val="004992"/>
                </a:solidFill>
                <a:latin typeface="+mn-lt"/>
                <a:ea typeface="+mn-ea"/>
                <a:cs typeface="+mn-cs"/>
              </a:rPr>
              <a:t>Egen tankevirksomhed eller fjernsynet?</a:t>
            </a:r>
            <a:br>
              <a:rPr lang="de-DE" altLang="de-DE" sz="3600">
                <a:solidFill>
                  <a:srgbClr val="004992"/>
                </a:solidFill>
                <a:latin typeface="+mn-lt"/>
                <a:ea typeface="+mn-ea"/>
                <a:cs typeface="+mn-cs"/>
              </a:rPr>
            </a:br>
            <a:r>
              <a:rPr lang="de-DE" altLang="de-DE">
                <a:solidFill>
                  <a:srgbClr val="004992"/>
                </a:solidFill>
                <a:latin typeface="+mn-lt"/>
                <a:ea typeface="+mn-ea"/>
                <a:cs typeface="+mn-cs"/>
              </a:rPr>
              <a:t>For og imod</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157060627"/>
              </p:ext>
            </p:extLst>
          </p:nvPr>
        </p:nvGraphicFramePr>
        <p:xfrm>
          <a:off x="408955" y="2560320"/>
          <a:ext cx="11376000" cy="416052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mn-lt"/>
                          <a:ea typeface="+mn-ea"/>
                          <a:cs typeface="+mn-cs"/>
                        </a:rPr>
                        <a:t>Hvorfor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tror</a:t>
                      </a:r>
                      <a:r>
                        <a:rPr kumimoji="0" lang="en-US" sz="1800" b="0" i="0" u="none" strike="noStrike" cap="none" normalizeH="0" baseline="0" dirty="0">
                          <a:ln>
                            <a:noFill/>
                          </a:ln>
                          <a:solidFill>
                            <a:srgbClr val="000000"/>
                          </a:solidFill>
                          <a:effectLst/>
                          <a:latin typeface="+mn-lt"/>
                          <a:ea typeface="+mn-ea"/>
                          <a:cs typeface="+mn-cs"/>
                        </a:rPr>
                        <a:t> du, </a:t>
                      </a:r>
                      <a:r>
                        <a:rPr kumimoji="0" lang="en-US" sz="1800" b="0" i="0" u="none" strike="noStrike" cap="none" normalizeH="0" baseline="0" dirty="0" err="1">
                          <a:ln>
                            <a:noFill/>
                          </a:ln>
                          <a:solidFill>
                            <a:srgbClr val="000000"/>
                          </a:solidFill>
                          <a:effectLst/>
                          <a:latin typeface="+mn-lt"/>
                          <a:ea typeface="+mn-ea"/>
                          <a:cs typeface="+mn-cs"/>
                        </a:rPr>
                        <a:t>stemmerne</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kommer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udefra</a:t>
                      </a:r>
                      <a:r>
                        <a:rPr kumimoji="0" lang="en-US"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mn-lt"/>
                          <a:ea typeface="+mn-ea"/>
                          <a:cs typeface="+mn-cs"/>
                        </a:rPr>
                        <a:t>Kan der muligvis være andre forklaringer på de antagelser, der er anført til venstre?</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mn-lt"/>
                          <a:ea typeface="+mn-ea"/>
                          <a:cs typeface="+mn-cs"/>
                        </a:rPr>
                        <a:t>“Jeg hører det tydeligt. I modsætning til det er mine egne tanker helt tavse!”</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Ca. 15-20 % af normalbefolkningen hører sådanne stemmer fra tid til anden.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Sommetider kan intense tanker næsten høres (fængende musik, grublen, at høre en vens stemme, mens man læser en e-mail fra vedkommende).</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da-DK" sz="1600">
                          <a:latin typeface="+mn-lt"/>
                          <a:ea typeface="+mn-ea"/>
                          <a:cs typeface="+mn-cs"/>
                        </a:rPr>
                        <a:t>“Jeg har ingen kontrol over disse tanker. Når jeg prøver at modarbejde dem, bliver det værre. Det fortæller mig, at der er nogen, der virkelig vil have mig ned med nakken.”</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Vores tanker lader sig ikke fuldstændigt kontrollere – var det tilfældet, ville vi ikke opleve hændelser som pludselig inspiration, geniale indfald eller grublen.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Hvis vi forsøger at modarbejde sådanne tanker, bliver de automatisk forstærket.</a:t>
                      </a:r>
                      <a:br>
                        <a:rPr kumimoji="0" lang="da-DK" sz="1600" b="0" i="0" u="none" strike="noStrike" cap="none" normalizeH="0" baseline="0" dirty="0">
                          <a:ln>
                            <a:noFill/>
                          </a:ln>
                          <a:solidFill>
                            <a:srgbClr val="333333"/>
                          </a:solidFill>
                          <a:effectLst/>
                          <a:latin typeface="+mn-lt"/>
                          <a:ea typeface="+mn-ea"/>
                          <a:cs typeface="+mn-cs"/>
                        </a:rPr>
                      </a:br>
                      <a:r>
                        <a:rPr kumimoji="0" lang="da-DK" sz="1600" b="0" i="0" u="none" strike="noStrike" cap="none" normalizeH="0" baseline="0" dirty="0">
                          <a:ln>
                            <a:noFill/>
                          </a:ln>
                          <a:solidFill>
                            <a:srgbClr val="333333"/>
                          </a:solidFill>
                          <a:effectLst/>
                          <a:latin typeface="Times New Roman"/>
                          <a:ea typeface="+mn-ea"/>
                          <a:cs typeface="+mn-cs"/>
                          <a:sym typeface="Wingdings" panose="05000000000000000000" pitchFamily="2" charset="2"/>
                        </a:rPr>
                        <a:t>→</a:t>
                      </a:r>
                      <a:r>
                        <a:rPr kumimoji="0" lang="da-DK" sz="1600" b="0" i="0" u="none" strike="noStrike" cap="none" normalizeH="0" baseline="0" dirty="0">
                          <a:ln>
                            <a:noFill/>
                          </a:ln>
                          <a:solidFill>
                            <a:srgbClr val="333333"/>
                          </a:solidFill>
                          <a:effectLst/>
                          <a:latin typeface="+mn-lt"/>
                          <a:ea typeface="+mn-ea"/>
                          <a:cs typeface="+mn-cs"/>
                        </a:rPr>
                        <a:t> Eksperiment: Prøv at undgå at tænke på tallet 8!… Det er umuligt. Det vil dukke op i dine tanker – stærkere end nogensinde.</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da-DK" sz="1600">
                          <a:latin typeface="+mn-lt"/>
                          <a:ea typeface="+mn-ea"/>
                          <a:cs typeface="+mn-cs"/>
                        </a:rPr>
                        <a:t>“Jeg ville aldrig selv tænke den slags onde tanker. Jeg kunne aldrig gøre nogen ondt. Men alligevel har jeg hele tiden disse aggressive tanker.”</a:t>
                      </a:r>
                      <a:endParaRPr lang="en-US" sz="16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da-DK"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0855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At høre stemmer</a:t>
            </a:r>
            <a:br>
              <a:rPr lang="de-DE" altLang="de-DE" sz="3600">
                <a:solidFill>
                  <a:srgbClr val="004992"/>
                </a:solidFill>
                <a:latin typeface="+mn-lt"/>
                <a:ea typeface="+mn-ea"/>
                <a:cs typeface="+mn-cs"/>
              </a:rPr>
            </a:br>
            <a:r>
              <a:rPr lang="de-DE" altLang="de-DE">
                <a:solidFill>
                  <a:srgbClr val="004992"/>
                </a:solidFill>
                <a:latin typeface="+mn-lt"/>
                <a:ea typeface="+mn-ea"/>
                <a:cs typeface="+mn-cs"/>
              </a:rPr>
              <a:t>Egen tankevirksomhed eller fjernsynet?</a:t>
            </a:r>
            <a:br>
              <a:rPr lang="de-DE" altLang="de-DE" sz="3600">
                <a:solidFill>
                  <a:srgbClr val="004992"/>
                </a:solidFill>
                <a:latin typeface="+mn-lt"/>
                <a:ea typeface="+mn-ea"/>
                <a:cs typeface="+mn-cs"/>
              </a:rPr>
            </a:br>
            <a:r>
              <a:rPr lang="de-DE" altLang="de-DE">
                <a:solidFill>
                  <a:srgbClr val="004992"/>
                </a:solidFill>
                <a:latin typeface="+mn-lt"/>
                <a:ea typeface="+mn-ea"/>
                <a:cs typeface="+mn-cs"/>
              </a:rPr>
              <a:t>For og imod</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646240394"/>
              </p:ext>
            </p:extLst>
          </p:nvPr>
        </p:nvGraphicFramePr>
        <p:xfrm>
          <a:off x="408955" y="2560320"/>
          <a:ext cx="11376000" cy="416052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mn-lt"/>
                          <a:ea typeface="+mn-ea"/>
                          <a:cs typeface="+mn-cs"/>
                        </a:rPr>
                        <a:t>Hvorfor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tror</a:t>
                      </a:r>
                      <a:r>
                        <a:rPr kumimoji="0" lang="en-US" sz="1800" b="0" i="0" u="none" strike="noStrike" cap="none" normalizeH="0" baseline="0" dirty="0">
                          <a:ln>
                            <a:noFill/>
                          </a:ln>
                          <a:solidFill>
                            <a:srgbClr val="000000"/>
                          </a:solidFill>
                          <a:effectLst/>
                          <a:latin typeface="+mn-lt"/>
                          <a:ea typeface="+mn-ea"/>
                          <a:cs typeface="+mn-cs"/>
                        </a:rPr>
                        <a:t> du, </a:t>
                      </a:r>
                      <a:r>
                        <a:rPr kumimoji="0" lang="en-US" sz="1800" b="0" i="0" u="none" strike="noStrike" cap="none" normalizeH="0" baseline="0" dirty="0" err="1">
                          <a:ln>
                            <a:noFill/>
                          </a:ln>
                          <a:solidFill>
                            <a:srgbClr val="000000"/>
                          </a:solidFill>
                          <a:effectLst/>
                          <a:latin typeface="+mn-lt"/>
                          <a:ea typeface="+mn-ea"/>
                          <a:cs typeface="+mn-cs"/>
                        </a:rPr>
                        <a:t>stemmerne</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kommer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udefra</a:t>
                      </a:r>
                      <a:r>
                        <a:rPr kumimoji="0" lang="en-US"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mn-lt"/>
                          <a:ea typeface="+mn-ea"/>
                          <a:cs typeface="+mn-cs"/>
                        </a:rPr>
                        <a:t>Kan der muligvis være andre forklaringer på de antagelser, der er anført til venstre?</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mn-lt"/>
                          <a:ea typeface="+mn-ea"/>
                          <a:cs typeface="+mn-cs"/>
                        </a:rPr>
                        <a:t>“Jeg hører det tydeligt. I modsætning til det er mine egne tanker helt tavse!”</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Ca. 15-20 % af normalbefolkningen hører sådanne stemmer fra tid til anden.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Sommetider kan intense tanker næsten høres (fængende musik, grublen, at høre en vens stemme, mens man læser en e-mail fra vedkommende).</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da-DK" sz="1600">
                          <a:latin typeface="+mn-lt"/>
                          <a:ea typeface="+mn-ea"/>
                          <a:cs typeface="+mn-cs"/>
                        </a:rPr>
                        <a:t>“Jeg har ingen kontrol over disse tanker. Når jeg prøver at modarbejde dem, bliver det værre. Det fortæller mig, at der er nogen, der virkelig vil have mig ned med nakken.”</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Vores tanker lader sig ikke fuldstændigt kontrollere – var det tilfældet, ville vi ikke opleve hændelser som pludselig inspiration, geniale indfald eller grublen.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Hvis vi forsøger at modarbejde sådanne tanker, bliver de automatisk forstærket.</a:t>
                      </a:r>
                      <a:br>
                        <a:rPr kumimoji="0" lang="da-DK" sz="1600" b="0" i="0" u="none" strike="noStrike" cap="none" normalizeH="0" baseline="0" dirty="0">
                          <a:ln>
                            <a:noFill/>
                          </a:ln>
                          <a:solidFill>
                            <a:srgbClr val="333333"/>
                          </a:solidFill>
                          <a:effectLst/>
                          <a:latin typeface="+mn-lt"/>
                          <a:ea typeface="+mn-ea"/>
                          <a:cs typeface="+mn-cs"/>
                        </a:rPr>
                      </a:br>
                      <a:r>
                        <a:rPr kumimoji="0" lang="da-DK" sz="1600" b="0" i="0" u="none" strike="noStrike" cap="none" normalizeH="0" baseline="0" dirty="0">
                          <a:ln>
                            <a:noFill/>
                          </a:ln>
                          <a:solidFill>
                            <a:srgbClr val="333333"/>
                          </a:solidFill>
                          <a:effectLst/>
                          <a:latin typeface="Times New Roman"/>
                          <a:ea typeface="+mn-ea"/>
                          <a:cs typeface="+mn-cs"/>
                          <a:sym typeface="Wingdings" panose="05000000000000000000" pitchFamily="2" charset="2"/>
                        </a:rPr>
                        <a:t>→</a:t>
                      </a:r>
                      <a:r>
                        <a:rPr kumimoji="0" lang="da-DK" sz="1600" b="0" i="0" u="none" strike="noStrike" cap="none" normalizeH="0" baseline="0" dirty="0">
                          <a:ln>
                            <a:noFill/>
                          </a:ln>
                          <a:solidFill>
                            <a:srgbClr val="333333"/>
                          </a:solidFill>
                          <a:effectLst/>
                          <a:latin typeface="+mn-lt"/>
                          <a:ea typeface="+mn-ea"/>
                          <a:cs typeface="+mn-cs"/>
                        </a:rPr>
                        <a:t> Eksperiment: Prøv at undgå at tænke på tallet 8!… Det er umuligt. Det vil dukke op i dine tanker – stærkere end nogensinde.</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da-DK" sz="1600">
                          <a:latin typeface="+mn-lt"/>
                          <a:ea typeface="+mn-ea"/>
                          <a:cs typeface="+mn-cs"/>
                        </a:rPr>
                        <a:t>“Jeg ville aldrig selv tænke den slags onde tanker. Jeg kunne aldrig gøre nogen ondt. Men alligevel har jeg hele tiden disse aggressive tanker.”</a:t>
                      </a:r>
                      <a:endParaRPr lang="en-US" sz="16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Vi har ofte tanker, der går imod vores sædvanlige tankemønster. Tanker kan ikke sidestilles med handling! 20 % af normalbefolkningen oplever forbigående tanker om at begå selvmord, men de gør det ikke. Selv når det gælder personer, vi elsker, kan vi sommetider blive aggressive (fx en mor over for et grædende barn).</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2085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At høre stemmer</a:t>
            </a:r>
            <a:br>
              <a:rPr lang="de-DE" altLang="de-DE" sz="3600">
                <a:solidFill>
                  <a:srgbClr val="004992"/>
                </a:solidFill>
                <a:latin typeface="+mn-lt"/>
                <a:ea typeface="+mn-ea"/>
                <a:cs typeface="+mn-cs"/>
              </a:rPr>
            </a:br>
            <a:r>
              <a:rPr lang="de-DE" altLang="de-DE">
                <a:solidFill>
                  <a:srgbClr val="004992"/>
                </a:solidFill>
                <a:latin typeface="+mn-lt"/>
                <a:ea typeface="+mn-ea"/>
                <a:cs typeface="+mn-cs"/>
              </a:rPr>
              <a:t>Egen tankevirksomhed eller fjernsynet?</a:t>
            </a:r>
            <a:br>
              <a:rPr lang="de-DE" altLang="de-DE" sz="3600">
                <a:solidFill>
                  <a:srgbClr val="004992"/>
                </a:solidFill>
                <a:latin typeface="+mn-lt"/>
                <a:ea typeface="+mn-ea"/>
                <a:cs typeface="+mn-cs"/>
              </a:rPr>
            </a:br>
            <a:r>
              <a:rPr lang="de-DE" altLang="de-DE">
                <a:solidFill>
                  <a:srgbClr val="004992"/>
                </a:solidFill>
                <a:latin typeface="+mn-lt"/>
                <a:ea typeface="+mn-ea"/>
                <a:cs typeface="+mn-cs"/>
              </a:rPr>
              <a:t>For og imod</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636912"/>
            <a:ext cx="11340000" cy="3815952"/>
          </a:xfrm>
        </p:spPr>
        <p:txBody>
          <a:bodyPr/>
          <a:lstStyle/>
          <a:p>
            <a:pPr lvl="0" defTabSz="914400" fontAlgn="base">
              <a:defRPr/>
            </a:pPr>
            <a:r>
              <a:rPr lang="da-DK" sz="2400" dirty="0">
                <a:solidFill>
                  <a:srgbClr val="004992"/>
                </a:solidFill>
              </a:rPr>
              <a:t>Den forklaring, at fremmedartede tanker på en eller anden måde skulle være fjernstyrede, rejser mange flere spørgsmål, end den besvarer, fx</a:t>
            </a:r>
            <a:r>
              <a:rPr lang="de-DE" sz="2400" dirty="0">
                <a:solidFill>
                  <a:srgbClr val="004992"/>
                </a:solidFill>
              </a:rPr>
              <a:t>:</a:t>
            </a:r>
          </a:p>
          <a:p>
            <a:pPr marL="342900" lvl="0" indent="-342900" defTabSz="914400" fontAlgn="base">
              <a:buClr>
                <a:srgbClr val="333333"/>
              </a:buClr>
              <a:buFont typeface="WingDings"/>
              <a:buChar char=""/>
              <a:tabLst>
                <a:tab pos="265113" algn="l"/>
                <a:tab pos="354013" algn="l"/>
              </a:tabLst>
              <a:defRPr/>
            </a:pPr>
            <a:r>
              <a:rPr lang="da-DK" sz="2400" dirty="0">
                <a:solidFill>
                  <a:srgbClr val="333333"/>
                </a:solidFill>
              </a:rPr>
              <a:t>Er det teknisk muligt</a:t>
            </a:r>
            <a:r>
              <a:rPr lang="de-DE" sz="2400" dirty="0">
                <a:solidFill>
                  <a:srgbClr val="333333"/>
                </a:solidFill>
              </a:rPr>
              <a:t>?</a:t>
            </a:r>
          </a:p>
          <a:p>
            <a:pPr marL="342900" lvl="0" indent="-342900" defTabSz="914400" fontAlgn="base">
              <a:buClr>
                <a:srgbClr val="333333"/>
              </a:buClr>
              <a:buFont typeface="WingDings"/>
              <a:buChar char=""/>
              <a:tabLst>
                <a:tab pos="265113" algn="l"/>
                <a:tab pos="354013" algn="l"/>
              </a:tabLst>
              <a:defRPr/>
            </a:pPr>
            <a:r>
              <a:rPr lang="da-DK" sz="2400" dirty="0">
                <a:solidFill>
                  <a:srgbClr val="333333"/>
                </a:solidFill>
              </a:rPr>
              <a:t>Hvor og hvornår skulle tankerne være plantet</a:t>
            </a:r>
            <a:r>
              <a:rPr lang="de-DE" sz="2400" dirty="0">
                <a:solidFill>
                  <a:srgbClr val="333333"/>
                </a:solidFill>
              </a:rPr>
              <a:t>?</a:t>
            </a:r>
          </a:p>
          <a:p>
            <a:pPr marL="342900" lvl="0" indent="-342900" defTabSz="914400" fontAlgn="base">
              <a:buClr>
                <a:srgbClr val="333333"/>
              </a:buClr>
              <a:buFont typeface="WingDings"/>
              <a:buChar char=""/>
              <a:defRPr/>
            </a:pPr>
            <a:r>
              <a:rPr lang="da-DK" sz="2400" dirty="0">
                <a:solidFill>
                  <a:srgbClr val="333333"/>
                </a:solidFill>
              </a:rPr>
              <a:t>Hvem ville have interesse i at skade dig? Hvem ville have tid og penge til at gøre det</a:t>
            </a:r>
            <a:r>
              <a:rPr lang="de-DE" sz="2400" dirty="0">
                <a:solidFill>
                  <a:srgbClr val="333333"/>
                </a:solidFill>
              </a:rPr>
              <a:t>?</a:t>
            </a:r>
          </a:p>
          <a:p>
            <a:pPr marL="342900" lvl="0" indent="-342900" defTabSz="914400" fontAlgn="base">
              <a:buClr>
                <a:srgbClr val="333333"/>
              </a:buClr>
              <a:buFont typeface="WingDings"/>
              <a:buChar char=""/>
              <a:defRPr/>
            </a:pPr>
            <a:r>
              <a:rPr lang="da-DK" sz="2400" dirty="0">
                <a:solidFill>
                  <a:srgbClr val="333333"/>
                </a:solidFill>
              </a:rPr>
              <a:t>Der findes nemmere måder at skade andre på. Hvorfor vælge en så kompliceret (og måske umulig) fremgangsmåde</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Du inviteres til middag af en ven.</a:t>
            </a:r>
            <a:endParaRPr lang="de-DE" altLang="de-DE" sz="3600">
              <a:latin typeface="+mn-lt"/>
              <a:ea typeface="+mn-ea"/>
              <a:cs typeface="+mn-cs"/>
            </a:endParaRPr>
          </a:p>
        </p:txBody>
      </p:sp>
      <p:sp>
        <p:nvSpPr>
          <p:cNvPr id="43011" name="Rectangle 3"/>
          <p:cNvSpPr>
            <a:spLocks noGrp="1" noChangeArrowheads="1"/>
          </p:cNvSpPr>
          <p:nvPr>
            <p:ph idx="1"/>
          </p:nvPr>
        </p:nvSpPr>
        <p:spPr>
          <a:noFill/>
        </p:spPr>
        <p:txBody>
          <a:bodyPr>
            <a:noAutofit/>
          </a:bodyPr>
          <a:lstStyle/>
          <a:p>
            <a:pPr eaLnBrk="1" hangingPunct="1"/>
            <a:r>
              <a:rPr lang="da-DK" altLang="de-DE" sz="2400" dirty="0">
                <a:solidFill>
                  <a:srgbClr val="333333"/>
                </a:solidFill>
              </a:rPr>
              <a:t>Hvorfor inviterede din ven dig på </a:t>
            </a:r>
            <a:r>
              <a:rPr lang="da-DK" altLang="de-DE" sz="2400">
                <a:solidFill>
                  <a:srgbClr val="333333"/>
                </a:solidFill>
              </a:rPr>
              <a:t>middag</a:t>
            </a:r>
            <a:r>
              <a:rPr lang="de-DE" altLang="de-DE" sz="240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En betjent vinker din bil ind til siden.</a:t>
            </a:r>
            <a:endParaRPr lang="de-DE" altLang="de-DE" sz="3600">
              <a:latin typeface="+mn-lt"/>
              <a:ea typeface="+mn-ea"/>
              <a:cs typeface="+mn-cs"/>
            </a:endParaRPr>
          </a:p>
        </p:txBody>
      </p:sp>
      <p:sp>
        <p:nvSpPr>
          <p:cNvPr id="44035" name="Rectangle 3"/>
          <p:cNvSpPr>
            <a:spLocks noGrp="1" noChangeArrowheads="1"/>
          </p:cNvSpPr>
          <p:nvPr>
            <p:ph idx="1"/>
          </p:nvPr>
        </p:nvSpPr>
        <p:spPr>
          <a:noFill/>
        </p:spPr>
        <p:txBody>
          <a:bodyPr>
            <a:noAutofit/>
          </a:bodyPr>
          <a:lstStyle/>
          <a:p>
            <a:pPr eaLnBrk="1" hangingPunct="1"/>
            <a:r>
              <a:rPr lang="da-DK" altLang="de-DE" sz="2400" dirty="0">
                <a:solidFill>
                  <a:srgbClr val="333333"/>
                </a:solidFill>
              </a:rPr>
              <a:t>Hvad fik betjenten til at standse din </a:t>
            </a:r>
            <a:r>
              <a:rPr lang="da-DK" altLang="de-DE" sz="2400">
                <a:solidFill>
                  <a:srgbClr val="333333"/>
                </a:solidFill>
              </a:rPr>
              <a:t>bil</a:t>
            </a:r>
            <a:r>
              <a:rPr lang="de-DE" altLang="de-DE" sz="240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Du vinder et spil.</a:t>
            </a:r>
            <a:endParaRPr lang="de-DE" altLang="de-DE" sz="3600">
              <a:latin typeface="+mn-lt"/>
              <a:ea typeface="+mn-ea"/>
              <a:cs typeface="+mn-cs"/>
            </a:endParaRPr>
          </a:p>
        </p:txBody>
      </p:sp>
      <p:sp>
        <p:nvSpPr>
          <p:cNvPr id="45059" name="Rectangle 3"/>
          <p:cNvSpPr>
            <a:spLocks noGrp="1" noChangeArrowheads="1"/>
          </p:cNvSpPr>
          <p:nvPr>
            <p:ph idx="1"/>
          </p:nvPr>
        </p:nvSpPr>
        <p:spPr>
          <a:noFill/>
        </p:spPr>
        <p:txBody>
          <a:bodyPr>
            <a:noAutofit/>
          </a:bodyPr>
          <a:lstStyle/>
          <a:p>
            <a:pPr eaLnBrk="1" hangingPunct="1"/>
            <a:r>
              <a:rPr lang="da-DK" altLang="de-DE" sz="2400" dirty="0">
                <a:solidFill>
                  <a:srgbClr val="333333"/>
                </a:solidFill>
              </a:rPr>
              <a:t>Hvorfor vandt </a:t>
            </a:r>
            <a:r>
              <a:rPr lang="da-DK" altLang="de-DE" sz="2400">
                <a:solidFill>
                  <a:srgbClr val="333333"/>
                </a:solidFill>
              </a:rPr>
              <a:t>du</a:t>
            </a:r>
            <a:r>
              <a:rPr lang="de-DE" altLang="de-DE" sz="240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På vej hen til din bil opdager du en ridse i lakken.</a:t>
            </a:r>
            <a:endParaRPr lang="de-DE" altLang="de-DE" sz="3600">
              <a:latin typeface="+mn-lt"/>
              <a:ea typeface="+mn-ea"/>
              <a:cs typeface="+mn-cs"/>
            </a:endParaRPr>
          </a:p>
        </p:txBody>
      </p:sp>
      <p:sp>
        <p:nvSpPr>
          <p:cNvPr id="46083" name="Rectangle 3"/>
          <p:cNvSpPr>
            <a:spLocks noGrp="1" noChangeArrowheads="1"/>
          </p:cNvSpPr>
          <p:nvPr>
            <p:ph idx="1"/>
          </p:nvPr>
        </p:nvSpPr>
        <p:spPr>
          <a:noFill/>
        </p:spPr>
        <p:txBody>
          <a:bodyPr>
            <a:noAutofit/>
          </a:bodyPr>
          <a:lstStyle/>
          <a:p>
            <a:pPr eaLnBrk="1" hangingPunct="1"/>
            <a:r>
              <a:rPr lang="da-DK" altLang="de-DE" sz="2400" dirty="0">
                <a:solidFill>
                  <a:srgbClr val="333333"/>
                </a:solidFill>
              </a:rPr>
              <a:t>Hvad kan have forårsaget denne </a:t>
            </a:r>
            <a:r>
              <a:rPr lang="da-DK" altLang="de-DE" sz="2400">
                <a:solidFill>
                  <a:srgbClr val="333333"/>
                </a:solidFill>
              </a:rPr>
              <a:t>ridse</a:t>
            </a:r>
            <a:r>
              <a:rPr lang="de-DE" altLang="de-DE" sz="240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Lægen opdager, at du har højt blodtryk.</a:t>
            </a:r>
            <a:endParaRPr lang="de-DE" altLang="de-DE" sz="3600">
              <a:latin typeface="+mn-lt"/>
              <a:ea typeface="+mn-ea"/>
              <a:cs typeface="+mn-cs"/>
            </a:endParaRPr>
          </a:p>
        </p:txBody>
      </p:sp>
      <p:sp>
        <p:nvSpPr>
          <p:cNvPr id="47110" name="Rectangle 3"/>
          <p:cNvSpPr>
            <a:spLocks noGrp="1" noChangeArrowheads="1"/>
          </p:cNvSpPr>
          <p:nvPr>
            <p:ph idx="1"/>
          </p:nvPr>
        </p:nvSpPr>
        <p:spPr>
          <a:noFill/>
        </p:spPr>
        <p:txBody>
          <a:bodyPr>
            <a:noAutofit/>
          </a:bodyPr>
          <a:lstStyle/>
          <a:p>
            <a:pPr eaLnBrk="1" hangingPunct="1"/>
            <a:r>
              <a:rPr lang="da-DK" altLang="de-DE" sz="2400" dirty="0">
                <a:solidFill>
                  <a:srgbClr val="333333"/>
                </a:solidFill>
              </a:rPr>
              <a:t>Hvorfor har du højt </a:t>
            </a:r>
            <a:r>
              <a:rPr lang="da-DK" altLang="de-DE" sz="2400">
                <a:solidFill>
                  <a:srgbClr val="333333"/>
                </a:solidFill>
              </a:rPr>
              <a:t>blodtryk</a:t>
            </a:r>
            <a:r>
              <a:rPr lang="de-DE" altLang="de-DE" sz="240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dirty="0">
                <a:latin typeface="+mn-lt"/>
                <a:ea typeface="+mn-ea"/>
                <a:cs typeface="+mn-cs"/>
              </a:rPr>
              <a:t>En ven afslog at hjælpe dig med dit arbejde.</a:t>
            </a:r>
            <a:endParaRPr lang="de-DE" altLang="de-DE" sz="3600" dirty="0">
              <a:latin typeface="+mn-lt"/>
              <a:ea typeface="+mn-ea"/>
              <a:cs typeface="+mn-cs"/>
            </a:endParaRPr>
          </a:p>
        </p:txBody>
      </p:sp>
      <p:sp>
        <p:nvSpPr>
          <p:cNvPr id="48131" name="Rectangle 3"/>
          <p:cNvSpPr>
            <a:spLocks noGrp="1" noChangeArrowheads="1"/>
          </p:cNvSpPr>
          <p:nvPr>
            <p:ph idx="1"/>
          </p:nvPr>
        </p:nvSpPr>
        <p:spPr>
          <a:noFill/>
        </p:spPr>
        <p:txBody>
          <a:bodyPr>
            <a:noAutofit/>
          </a:bodyPr>
          <a:lstStyle/>
          <a:p>
            <a:pPr eaLnBrk="1" hangingPunct="1"/>
            <a:r>
              <a:rPr lang="da-DK" altLang="de-DE" sz="2400" dirty="0">
                <a:solidFill>
                  <a:srgbClr val="333333"/>
                </a:solidFill>
              </a:rPr>
              <a:t>Hvorfor afslog din ven at hjælpe </a:t>
            </a:r>
            <a:r>
              <a:rPr lang="da-DK" altLang="de-DE" sz="2400">
                <a:solidFill>
                  <a:srgbClr val="333333"/>
                </a:solidFill>
              </a:rPr>
              <a:t>dig</a:t>
            </a:r>
            <a:r>
              <a:rPr lang="de-DE" altLang="de-DE" sz="240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En ven har overrasket dig med en gave.</a:t>
            </a:r>
            <a:endParaRPr lang="de-DE" altLang="de-DE" sz="3600" dirty="0">
              <a:latin typeface="+mn-lt"/>
              <a:ea typeface="+mn-ea"/>
              <a:cs typeface="+mn-cs"/>
            </a:endParaRPr>
          </a:p>
        </p:txBody>
      </p:sp>
      <p:sp>
        <p:nvSpPr>
          <p:cNvPr id="49155" name="Rectangle 3"/>
          <p:cNvSpPr>
            <a:spLocks noGrp="1" noChangeArrowheads="1"/>
          </p:cNvSpPr>
          <p:nvPr>
            <p:ph idx="1"/>
          </p:nvPr>
        </p:nvSpPr>
        <p:spPr>
          <a:noFill/>
        </p:spPr>
        <p:txBody>
          <a:bodyPr>
            <a:noAutofit/>
          </a:bodyPr>
          <a:lstStyle/>
          <a:p>
            <a:pPr eaLnBrk="1" hangingPunct="1"/>
            <a:r>
              <a:rPr lang="da-DK" altLang="de-DE" sz="2400" dirty="0">
                <a:solidFill>
                  <a:srgbClr val="333333"/>
                </a:solidFill>
              </a:rPr>
              <a:t>Hvorfor gav din ven dig en </a:t>
            </a:r>
            <a:r>
              <a:rPr lang="da-DK" altLang="de-DE" sz="2400">
                <a:solidFill>
                  <a:srgbClr val="333333"/>
                </a:solidFill>
              </a:rPr>
              <a:t>gave</a:t>
            </a:r>
            <a:r>
              <a:rPr lang="de-DE" altLang="de-DE" sz="240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En ven siger, at du er dum.</a:t>
            </a:r>
            <a:endParaRPr lang="de-DE" altLang="de-DE" sz="3600">
              <a:latin typeface="+mn-lt"/>
              <a:ea typeface="+mn-ea"/>
              <a:cs typeface="+mn-cs"/>
            </a:endParaRPr>
          </a:p>
        </p:txBody>
      </p:sp>
      <p:sp>
        <p:nvSpPr>
          <p:cNvPr id="50179" name="Rectangle 3"/>
          <p:cNvSpPr>
            <a:spLocks noGrp="1" noChangeArrowheads="1"/>
          </p:cNvSpPr>
          <p:nvPr>
            <p:ph idx="1"/>
          </p:nvPr>
        </p:nvSpPr>
        <p:spPr>
          <a:noFill/>
        </p:spPr>
        <p:txBody>
          <a:bodyPr>
            <a:noAutofit/>
          </a:bodyPr>
          <a:lstStyle/>
          <a:p>
            <a:pPr eaLnBrk="1" hangingPunct="1"/>
            <a:r>
              <a:rPr lang="da-DK" altLang="de-DE" sz="2400" dirty="0">
                <a:solidFill>
                  <a:srgbClr val="333333"/>
                </a:solidFill>
              </a:rPr>
              <a:t>Hvad har fået din ven til at sige sådan</a:t>
            </a:r>
            <a:r>
              <a:rPr lang="de-DE" altLang="de-DE" sz="240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Din nabos barn begynder at græde, når du tager det op.</a:t>
            </a:r>
            <a:endParaRPr lang="de-DE" altLang="de-DE" sz="3600" dirty="0">
              <a:latin typeface="+mn-lt"/>
              <a:ea typeface="+mn-ea"/>
              <a:cs typeface="+mn-cs"/>
            </a:endParaRPr>
          </a:p>
        </p:txBody>
      </p:sp>
      <p:sp>
        <p:nvSpPr>
          <p:cNvPr id="51203" name="Rectangle 3"/>
          <p:cNvSpPr>
            <a:spLocks noGrp="1" noChangeArrowheads="1"/>
          </p:cNvSpPr>
          <p:nvPr>
            <p:ph idx="1"/>
          </p:nvPr>
        </p:nvSpPr>
        <p:spPr>
          <a:noFill/>
        </p:spPr>
        <p:txBody>
          <a:bodyPr>
            <a:noAutofit/>
          </a:bodyPr>
          <a:lstStyle/>
          <a:p>
            <a:pPr eaLnBrk="1" hangingPunct="1"/>
            <a:r>
              <a:rPr lang="da-DK" altLang="de-DE" sz="2400" dirty="0">
                <a:solidFill>
                  <a:srgbClr val="333333"/>
                </a:solidFill>
              </a:rPr>
              <a:t>Hvorfor græder </a:t>
            </a:r>
            <a:r>
              <a:rPr lang="da-DK" altLang="de-DE" sz="2400">
                <a:solidFill>
                  <a:srgbClr val="333333"/>
                </a:solidFill>
              </a:rPr>
              <a:t>barnet</a:t>
            </a:r>
            <a:r>
              <a:rPr lang="de-DE" altLang="de-DE" sz="240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En ven siger, at han ikke har respekt for dig.</a:t>
            </a:r>
            <a:endParaRPr lang="de-DE" altLang="de-DE" sz="3600">
              <a:latin typeface="+mn-lt"/>
              <a:ea typeface="+mn-ea"/>
              <a:cs typeface="+mn-cs"/>
            </a:endParaRPr>
          </a:p>
        </p:txBody>
      </p:sp>
      <p:sp>
        <p:nvSpPr>
          <p:cNvPr id="52227" name="Rectangle 3"/>
          <p:cNvSpPr>
            <a:spLocks noGrp="1" noChangeArrowheads="1"/>
          </p:cNvSpPr>
          <p:nvPr>
            <p:ph idx="1"/>
          </p:nvPr>
        </p:nvSpPr>
        <p:spPr>
          <a:noFill/>
        </p:spPr>
        <p:txBody>
          <a:bodyPr>
            <a:noAutofit/>
          </a:bodyPr>
          <a:lstStyle/>
          <a:p>
            <a:pPr eaLnBrk="1" hangingPunct="1"/>
            <a:r>
              <a:rPr lang="da-DK" altLang="de-DE" sz="2400" dirty="0">
                <a:solidFill>
                  <a:srgbClr val="333333"/>
                </a:solidFill>
              </a:rPr>
              <a:t>Hvad har fået din ven til at sige </a:t>
            </a:r>
            <a:r>
              <a:rPr lang="da-DK" altLang="de-DE" sz="2400">
                <a:solidFill>
                  <a:srgbClr val="333333"/>
                </a:solidFill>
              </a:rPr>
              <a:t>sådan</a:t>
            </a:r>
            <a:r>
              <a:rPr lang="de-DE" altLang="de-DE" sz="240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b="1" dirty="0">
                <a:solidFill>
                  <a:srgbClr val="333333"/>
                </a:solidFill>
              </a:rPr>
              <a:t>Læringsmål</a:t>
            </a:r>
            <a:r>
              <a:rPr lang="de-DE" altLang="de-DE" sz="2400" b="1"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Overvej altid forskellige faktorer, der kan have været medvirkende til udfaldet af en hændelse (dvs. dig selv/andre/omstændigheder)</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b="1" dirty="0">
                <a:solidFill>
                  <a:srgbClr val="333333"/>
                </a:solidFill>
              </a:rPr>
              <a:t>Læringsmål</a:t>
            </a:r>
            <a:r>
              <a:rPr lang="de-DE" altLang="de-DE" sz="2400" b="1"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Overvej altid forskellige faktorer, der kan have været medvirkende til udfaldet af en hændelse (dvs. dig selv/andre/omstændigheder)</a:t>
            </a:r>
            <a:r>
              <a:rPr lang="en-US"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Vi bør forsøge at være så realistiske som muligt i vores dagligdag</a:t>
            </a:r>
            <a:r>
              <a:rPr lang="en-US" altLang="de-DE" sz="2400" dirty="0">
                <a:solidFill>
                  <a:srgbClr val="333333"/>
                </a:solidFill>
              </a:rPr>
              <a:t>:</a:t>
            </a:r>
            <a:br>
              <a:rPr lang="en-US" altLang="de-DE" sz="2400" dirty="0">
                <a:solidFill>
                  <a:srgbClr val="333333"/>
                </a:solidFill>
              </a:rPr>
            </a:br>
            <a:r>
              <a:rPr lang="da-DK" altLang="de-DE" sz="2400" dirty="0">
                <a:solidFill>
                  <a:srgbClr val="333333"/>
                </a:solidFill>
              </a:rPr>
              <a:t>Vi kan ikke retfærdiggøre </a:t>
            </a:r>
            <a:r>
              <a:rPr lang="da-DK" altLang="de-DE" sz="2400" i="1" dirty="0">
                <a:solidFill>
                  <a:srgbClr val="333333"/>
                </a:solidFill>
              </a:rPr>
              <a:t>altid</a:t>
            </a:r>
            <a:r>
              <a:rPr lang="da-DK" altLang="de-DE" sz="2400" dirty="0">
                <a:solidFill>
                  <a:srgbClr val="333333"/>
                </a:solidFill>
              </a:rPr>
              <a:t> at skyde skylden på andre, ligesom det heller ikke </a:t>
            </a:r>
            <a:r>
              <a:rPr lang="da-DK" altLang="de-DE" sz="2400" i="1" dirty="0">
                <a:solidFill>
                  <a:srgbClr val="333333"/>
                </a:solidFill>
              </a:rPr>
              <a:t>altid</a:t>
            </a:r>
            <a:r>
              <a:rPr lang="da-DK" altLang="de-DE" sz="2400" dirty="0">
                <a:solidFill>
                  <a:srgbClr val="333333"/>
                </a:solidFill>
              </a:rPr>
              <a:t> er vores skyld, hvis noget går </a:t>
            </a:r>
            <a:r>
              <a:rPr lang="da-DK" altLang="de-DE" sz="2400">
                <a:solidFill>
                  <a:srgbClr val="333333"/>
                </a:solidFill>
              </a:rPr>
              <a:t>galt</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41205664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b="1" dirty="0">
                <a:solidFill>
                  <a:srgbClr val="333333"/>
                </a:solidFill>
              </a:rPr>
              <a:t>Læringsmål</a:t>
            </a:r>
            <a:r>
              <a:rPr lang="de-DE" altLang="de-DE" sz="2400" b="1"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Overvej altid forskellige faktorer, der kan have været medvirkende til udfaldet af en hændelse (dvs. dig selv/andre/omstændigheder)</a:t>
            </a:r>
            <a:r>
              <a:rPr lang="en-US"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Vi bør forsøge at være så realistiske som muligt i vores dagligdag</a:t>
            </a:r>
            <a:r>
              <a:rPr lang="en-US" altLang="de-DE" sz="2400" dirty="0">
                <a:solidFill>
                  <a:srgbClr val="333333"/>
                </a:solidFill>
              </a:rPr>
              <a:t>:</a:t>
            </a:r>
            <a:br>
              <a:rPr lang="en-US" altLang="de-DE" sz="2400" dirty="0">
                <a:solidFill>
                  <a:srgbClr val="333333"/>
                </a:solidFill>
              </a:rPr>
            </a:br>
            <a:r>
              <a:rPr lang="da-DK" altLang="de-DE" sz="2400" dirty="0">
                <a:solidFill>
                  <a:srgbClr val="333333"/>
                </a:solidFill>
              </a:rPr>
              <a:t>Vi kan ikke retfærdiggøre </a:t>
            </a:r>
            <a:r>
              <a:rPr lang="da-DK" altLang="de-DE" sz="2400" i="1" dirty="0">
                <a:solidFill>
                  <a:srgbClr val="333333"/>
                </a:solidFill>
              </a:rPr>
              <a:t>altid</a:t>
            </a:r>
            <a:r>
              <a:rPr lang="da-DK" altLang="de-DE" sz="2400" dirty="0">
                <a:solidFill>
                  <a:srgbClr val="333333"/>
                </a:solidFill>
              </a:rPr>
              <a:t> at skyde skylden på andre, ligesom det heller ikke </a:t>
            </a:r>
            <a:r>
              <a:rPr lang="da-DK" altLang="de-DE" sz="2400" i="1" dirty="0">
                <a:solidFill>
                  <a:srgbClr val="333333"/>
                </a:solidFill>
              </a:rPr>
              <a:t>altid</a:t>
            </a:r>
            <a:r>
              <a:rPr lang="da-DK" altLang="de-DE" sz="2400" dirty="0">
                <a:solidFill>
                  <a:srgbClr val="333333"/>
                </a:solidFill>
              </a:rPr>
              <a:t> er vores skyld, hvis noget går galt</a:t>
            </a:r>
            <a:r>
              <a:rPr lang="en-US" altLang="de-DE" sz="2400" dirty="0">
                <a:solidFill>
                  <a:srgbClr val="333333"/>
                </a:solidFill>
              </a:rPr>
              <a:t>.</a:t>
            </a:r>
          </a:p>
          <a:p>
            <a:pPr marL="342900" lvl="0" indent="-342900" defTabSz="914400" fontAlgn="base">
              <a:buClr>
                <a:srgbClr val="000000"/>
              </a:buClr>
              <a:buFont typeface="WingDings"/>
              <a:buChar char=""/>
            </a:pPr>
            <a:r>
              <a:rPr lang="da-DK" altLang="de-DE" sz="2400" dirty="0">
                <a:solidFill>
                  <a:srgbClr val="333333"/>
                </a:solidFill>
              </a:rPr>
              <a:t>I</a:t>
            </a:r>
            <a:r>
              <a:rPr lang="da-DK" altLang="de-DE" sz="2400" dirty="0">
                <a:solidFill>
                  <a:srgbClr val="004992"/>
                </a:solidFill>
              </a:rPr>
              <a:t> </a:t>
            </a:r>
            <a:r>
              <a:rPr lang="da-DK" altLang="de-DE" sz="2400" dirty="0">
                <a:solidFill>
                  <a:srgbClr val="333333"/>
                </a:solidFill>
              </a:rPr>
              <a:t>reglen vil der være mange faktorer, der bidrager til en hændelse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extLst>
      <p:ext uri="{BB962C8B-B14F-4D97-AF65-F5344CB8AC3E}">
        <p14:creationId xmlns:p14="http://schemas.microsoft.com/office/powerpoint/2010/main" val="18371458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defRPr/>
            </a:pPr>
            <a:r>
              <a:rPr lang="da-DK" sz="2400" dirty="0">
                <a:solidFill>
                  <a:srgbClr val="333333"/>
                </a:solidFill>
              </a:rPr>
              <a:t>Mange mennesker, der lider af en psykose, er tilbøjelige til udelukkende at forklare </a:t>
            </a:r>
            <a:r>
              <a:rPr lang="da-DK" sz="2400" i="1" dirty="0">
                <a:solidFill>
                  <a:srgbClr val="333333"/>
                </a:solidFill>
              </a:rPr>
              <a:t>komplekse</a:t>
            </a:r>
            <a:r>
              <a:rPr lang="da-DK" sz="2400" dirty="0">
                <a:solidFill>
                  <a:srgbClr val="333333"/>
                </a:solidFill>
              </a:rPr>
              <a:t> hændelser med en enkelt årsag. I visse tilfælde tillægges andre mennesker skylden for en persons nederlag</a:t>
            </a:r>
            <a:r>
              <a:rPr lang="en-AU" altLang="de-DE" sz="2400" dirty="0">
                <a:solidFill>
                  <a:srgbClr val="333333"/>
                </a:solidFill>
              </a:rPr>
              <a:t>.</a:t>
            </a:r>
          </a:p>
          <a:p>
            <a:pPr lvl="0" defTabSz="914400" fontAlgn="base">
              <a:defRPr/>
            </a:pPr>
            <a:r>
              <a:rPr lang="en-AU" altLang="de-DE" sz="2400" dirty="0" err="1">
                <a:solidFill>
                  <a:srgbClr val="004992"/>
                </a:solidFill>
              </a:rPr>
              <a:t>Eksempel</a:t>
            </a:r>
            <a:r>
              <a:rPr lang="en-AU" altLang="de-DE" sz="2400" dirty="0">
                <a:solidFill>
                  <a:srgbClr val="004992"/>
                </a:solidFill>
              </a:rPr>
              <a:t> I: </a:t>
            </a:r>
            <a:r>
              <a:rPr lang="en-AU" altLang="de-DE" sz="2400" dirty="0">
                <a:solidFill>
                  <a:srgbClr val="333333"/>
                </a:solidFill>
              </a:rPr>
              <a:t>Klara </a:t>
            </a:r>
            <a:r>
              <a:rPr lang="en-AU" altLang="de-DE" sz="2400" dirty="0" err="1">
                <a:solidFill>
                  <a:srgbClr val="333333"/>
                </a:solidFill>
              </a:rPr>
              <a:t>falder</a:t>
            </a:r>
            <a:r>
              <a:rPr lang="en-AU" altLang="de-DE" sz="2400" dirty="0">
                <a:solidFill>
                  <a:srgbClr val="333333"/>
                </a:solidFill>
              </a:rPr>
              <a:t> </a:t>
            </a:r>
            <a:r>
              <a:rPr lang="en-AU" altLang="de-DE" sz="2400" dirty="0" err="1">
                <a:solidFill>
                  <a:srgbClr val="333333"/>
                </a:solidFill>
              </a:rPr>
              <a:t>ofte</a:t>
            </a:r>
            <a:r>
              <a:rPr lang="en-AU" altLang="de-DE" sz="2400" dirty="0">
                <a:solidFill>
                  <a:srgbClr val="333333"/>
                </a:solidFill>
              </a:rPr>
              <a:t>.</a:t>
            </a:r>
          </a:p>
          <a:p>
            <a:pPr lvl="0" defTabSz="914400" fontAlgn="base">
              <a:defRPr/>
            </a:pPr>
            <a:r>
              <a:rPr lang="en-AU" altLang="de-DE" sz="2400" dirty="0" err="1">
                <a:solidFill>
                  <a:srgbClr val="004992"/>
                </a:solidFill>
              </a:rPr>
              <a:t>Egen</a:t>
            </a:r>
            <a:r>
              <a:rPr lang="en-AU" altLang="de-DE" sz="2400" dirty="0">
                <a:solidFill>
                  <a:srgbClr val="004992"/>
                </a:solidFill>
              </a:rPr>
              <a:t> </a:t>
            </a:r>
            <a:r>
              <a:rPr lang="en-AU" altLang="de-DE" sz="2400" dirty="0" err="1">
                <a:solidFill>
                  <a:srgbClr val="004992"/>
                </a:solidFill>
              </a:rPr>
              <a:t>opfattelse</a:t>
            </a:r>
            <a:r>
              <a:rPr lang="en-AU" altLang="de-DE" sz="2400" dirty="0">
                <a:solidFill>
                  <a:srgbClr val="004992"/>
                </a:solidFill>
              </a:rPr>
              <a:t>: </a:t>
            </a:r>
            <a:r>
              <a:rPr lang="da-DK" sz="2400" dirty="0">
                <a:solidFill>
                  <a:srgbClr val="333333"/>
                </a:solidFill>
              </a:rPr>
              <a:t>Dette er fremprovokeret af hendes onkel, der sender impulser gennem elektroder i hendes hjerne</a:t>
            </a:r>
            <a:r>
              <a:rPr lang="en-AU" altLang="de-DE" sz="2400" dirty="0">
                <a:solidFill>
                  <a:srgbClr val="333333"/>
                </a:solidFill>
              </a:rPr>
              <a:t>.</a:t>
            </a:r>
          </a:p>
          <a:p>
            <a:pPr lvl="0" defTabSz="914400" fontAlgn="base">
              <a:defRPr/>
            </a:pPr>
            <a:r>
              <a:rPr lang="da-DK" sz="2400" dirty="0">
                <a:solidFill>
                  <a:srgbClr val="004992"/>
                </a:solidFill>
              </a:rPr>
              <a:t>A</a:t>
            </a:r>
            <a:r>
              <a:rPr lang="da-DK" sz="2400" spc="-10" dirty="0">
                <a:solidFill>
                  <a:srgbClr val="004992"/>
                </a:solidFill>
              </a:rPr>
              <a:t>l</a:t>
            </a:r>
            <a:r>
              <a:rPr lang="da-DK" sz="2400" dirty="0">
                <a:solidFill>
                  <a:srgbClr val="004992"/>
                </a:solidFill>
              </a:rPr>
              <a:t>te</a:t>
            </a:r>
            <a:r>
              <a:rPr lang="da-DK" sz="2400" spc="-5" dirty="0">
                <a:solidFill>
                  <a:srgbClr val="004992"/>
                </a:solidFill>
              </a:rPr>
              <a:t>r</a:t>
            </a:r>
            <a:r>
              <a:rPr lang="da-DK" sz="2400" dirty="0">
                <a:solidFill>
                  <a:srgbClr val="004992"/>
                </a:solidFill>
              </a:rPr>
              <a:t>nat</a:t>
            </a:r>
            <a:r>
              <a:rPr lang="da-DK" sz="2400" spc="-10" dirty="0">
                <a:solidFill>
                  <a:srgbClr val="004992"/>
                </a:solidFill>
              </a:rPr>
              <a:t>iv</a:t>
            </a:r>
            <a:r>
              <a:rPr lang="da-DK" sz="2400" spc="-40" dirty="0">
                <a:solidFill>
                  <a:srgbClr val="004992"/>
                </a:solidFill>
              </a:rPr>
              <a:t> </a:t>
            </a:r>
            <a:r>
              <a:rPr lang="da-DK" sz="2400" spc="-5" dirty="0">
                <a:solidFill>
                  <a:srgbClr val="004992"/>
                </a:solidFill>
              </a:rPr>
              <a:t>forklaring</a:t>
            </a:r>
            <a:r>
              <a:rPr lang="en-AU" altLang="de-DE" sz="2400" dirty="0">
                <a:solidFill>
                  <a:srgbClr val="004992"/>
                </a:solidFill>
              </a:rPr>
              <a:t>: </a:t>
            </a:r>
            <a:r>
              <a:rPr lang="da-DK" sz="2400" dirty="0">
                <a:solidFill>
                  <a:srgbClr val="333333"/>
                </a:solidFill>
              </a:rPr>
              <a:t>Hun lider af en øreinfektion, der påvirker hendes balancesans. Desuden har flere ugers regnvejr gjort vejene meget glatte</a:t>
            </a:r>
            <a:r>
              <a:rPr lang="en-GB"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defRPr/>
            </a:pPr>
            <a:r>
              <a:rPr lang="da-DK" sz="2400" dirty="0">
                <a:solidFill>
                  <a:srgbClr val="333333"/>
                </a:solidFill>
              </a:rPr>
              <a:t>Det sker, at andre mennesker har et </a:t>
            </a:r>
            <a:r>
              <a:rPr lang="da-DK" sz="2400" i="1" dirty="0">
                <a:solidFill>
                  <a:srgbClr val="333333"/>
                </a:solidFill>
              </a:rPr>
              <a:t>delvist </a:t>
            </a:r>
            <a:r>
              <a:rPr lang="da-DK" sz="2400" dirty="0">
                <a:solidFill>
                  <a:srgbClr val="333333"/>
                </a:solidFill>
              </a:rPr>
              <a:t>ansvar, men det er nødvendigt også at anerkende andre vigtige faktorer</a:t>
            </a:r>
            <a:r>
              <a:rPr lang="en-AU" altLang="de-DE" sz="2400" dirty="0">
                <a:solidFill>
                  <a:srgbClr val="333333"/>
                </a:solidFill>
              </a:rPr>
              <a:t>.</a:t>
            </a:r>
          </a:p>
          <a:p>
            <a:pPr lvl="0" defTabSz="914400" fontAlgn="base">
              <a:defRPr/>
            </a:pPr>
            <a:r>
              <a:rPr lang="en-AU" altLang="de-DE" sz="2400" dirty="0" err="1">
                <a:solidFill>
                  <a:srgbClr val="004992"/>
                </a:solidFill>
              </a:rPr>
              <a:t>Eksempel</a:t>
            </a:r>
            <a:r>
              <a:rPr lang="en-AU" altLang="de-DE" sz="2400" dirty="0">
                <a:solidFill>
                  <a:srgbClr val="004992"/>
                </a:solidFill>
              </a:rPr>
              <a:t> II: </a:t>
            </a:r>
            <a:r>
              <a:rPr lang="da-DK" sz="2400" spc="-40" dirty="0">
                <a:solidFill>
                  <a:srgbClr val="333333"/>
                </a:solidFill>
              </a:rPr>
              <a:t>P</a:t>
            </a:r>
            <a:r>
              <a:rPr lang="da-DK" sz="2400" dirty="0">
                <a:solidFill>
                  <a:srgbClr val="333333"/>
                </a:solidFill>
              </a:rPr>
              <a:t>aul</a:t>
            </a:r>
            <a:r>
              <a:rPr lang="da-DK" sz="2400" spc="-35" dirty="0">
                <a:solidFill>
                  <a:srgbClr val="333333"/>
                </a:solidFill>
              </a:rPr>
              <a:t> </a:t>
            </a:r>
            <a:r>
              <a:rPr lang="da-DK" sz="2400" dirty="0">
                <a:solidFill>
                  <a:srgbClr val="333333"/>
                </a:solidFill>
              </a:rPr>
              <a:t>får et psykotisk tilbagefald</a:t>
            </a:r>
            <a:r>
              <a:rPr lang="en-AU" altLang="de-DE" sz="2400" dirty="0">
                <a:solidFill>
                  <a:srgbClr val="333333"/>
                </a:solidFill>
              </a:rPr>
              <a:t>!</a:t>
            </a:r>
          </a:p>
          <a:p>
            <a:pPr lvl="0" defTabSz="914400" fontAlgn="base">
              <a:defRPr/>
            </a:pPr>
            <a:r>
              <a:rPr lang="da-DK" sz="2400" spc="-10" dirty="0">
                <a:solidFill>
                  <a:srgbClr val="004992"/>
                </a:solidFill>
              </a:rPr>
              <a:t>Egen opfattelse</a:t>
            </a:r>
            <a:r>
              <a:rPr lang="en-AU" altLang="de-DE" sz="2400" dirty="0">
                <a:solidFill>
                  <a:srgbClr val="004992"/>
                </a:solidFill>
              </a:rPr>
              <a:t>: </a:t>
            </a:r>
            <a:r>
              <a:rPr lang="da-DK" sz="2400" dirty="0">
                <a:solidFill>
                  <a:srgbClr val="333333"/>
                </a:solidFill>
              </a:rPr>
              <a:t>Tilbagefaldet er fremkaldt af grusomme erindringsbilleder fra barndommen, der trænger sig på. Han blev ofte slået i sin barndom</a:t>
            </a:r>
            <a:r>
              <a:rPr lang="en-AU" altLang="de-DE" sz="2400" dirty="0">
                <a:solidFill>
                  <a:srgbClr val="333333"/>
                </a:solidFill>
              </a:rPr>
              <a:t>.</a:t>
            </a:r>
          </a:p>
          <a:p>
            <a:pPr lvl="0" defTabSz="914400" fontAlgn="base">
              <a:defRPr/>
            </a:pPr>
            <a:r>
              <a:rPr lang="da-DK" sz="2400" dirty="0">
                <a:solidFill>
                  <a:srgbClr val="004992"/>
                </a:solidFill>
              </a:rPr>
              <a:t>Øvrige faktorer</a:t>
            </a:r>
            <a:r>
              <a:rPr lang="en-AU" altLang="de-DE" sz="2400" dirty="0">
                <a:solidFill>
                  <a:srgbClr val="004992"/>
                </a:solidFill>
              </a:rPr>
              <a:t>: </a:t>
            </a:r>
            <a:r>
              <a:rPr lang="da-DK" sz="2400" dirty="0">
                <a:solidFill>
                  <a:srgbClr val="333333"/>
                </a:solidFill>
              </a:rPr>
              <a:t>Dette kunne være en mulig forklaring; men der er også andre faktorer i spil: Paul tager ikke længere sin medicin, og han oplevede en kontrovers på sit arbejde, som har fået ham til at være bange for at miste sit job</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5731550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002260423"/>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Sabine Sperber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Benny-Kristin Fischer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US"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Ethnocentrics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Beijing-Trading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Brett 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quiet room - 1 of 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Leute verstummen beim Betreten des Raumes</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Todd Rieth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Lipstick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Critical look in the mirror/Kritischer Blick in den Spiegel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avdgaag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Marking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Failing an exam/Sie fallen durch eine Prüfung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schreiende Hand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Screaming hand/Schreiende Hand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Erwyn van der Meer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mn-ea"/>
                          <a:cs typeface="+mn-cs"/>
                        </a:rPr>
                        <a:t>Diner at Chateau de Violet</a:t>
                      </a:r>
                      <a:endParaRPr kumimoji="0" lang="fr-FR"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Jemand lädt sie zum Essen ein (Menü)</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Kambiz Kamrani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 policeman stops a car on the street/Polizist stoppt Auto auf der Landstraße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Jochen Schmidt-Oem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fotocommunity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Zocker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Sie gewinnen im Spiel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571436786"/>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robertrazrblog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Scratch/Kratzer am Auto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haysophie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DSCN3940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Taking the blood pressure/Blutdruckmessung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Katrin 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enttäuscht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Big Presents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Stupid Me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 friend says you are stupid (black/white, portrait of a man)/Jemand findet Sie dumm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Crying baby/Schreiendes Baby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Respect (two fists)/</a:t>
                      </a:r>
                      <a:r>
                        <a:rPr kumimoji="0" lang="en-US" sz="1000" b="0" i="0" u="none" strike="noStrike" cap="none" normalizeH="0" baseline="0" dirty="0" err="1">
                          <a:ln>
                            <a:noFill/>
                          </a:ln>
                          <a:solidFill>
                            <a:srgbClr val="333333"/>
                          </a:solidFill>
                          <a:effectLst/>
                          <a:latin typeface="+mn-lt"/>
                          <a:ea typeface="+mn-ea"/>
                          <a:cs typeface="+mn-cs"/>
                        </a:rPr>
                        <a:t>Respekt</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zwei</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Fäuste</a:t>
                      </a:r>
                      <a:r>
                        <a:rPr kumimoji="0" lang="en-US" sz="1000" b="0" i="0" u="none" strike="noStrike" cap="none" normalizeH="0" baseline="0" dirty="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5420</Words>
  <Application>Microsoft Office PowerPoint</Application>
  <PresentationFormat>Benutzerdefiniert</PresentationFormat>
  <Paragraphs>659</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58</vt:i4>
      </vt:variant>
    </vt:vector>
  </HeadingPairs>
  <TitlesOfParts>
    <vt:vector size="67" baseType="lpstr">
      <vt:lpstr>Arial</vt:lpstr>
      <vt:lpstr>Calibri Light</vt:lpstr>
      <vt:lpstr>Symbol</vt:lpstr>
      <vt:lpstr>Times New Roman</vt:lpstr>
      <vt:lpstr>Verdana</vt:lpstr>
      <vt:lpstr>Wingdings</vt:lpstr>
      <vt:lpstr>Wingdings</vt:lpstr>
      <vt:lpstr>UKE_PPT-Vorlage_16zu9</vt:lpstr>
      <vt:lpstr>1_UKE_PPT-Vorlage_16zu9</vt:lpstr>
      <vt:lpstr>MCT 1 A – At tilskrive skyld og ære</vt:lpstr>
      <vt:lpstr>At tilskrive skyld og ære</vt:lpstr>
      <vt:lpstr>At tilskrive skyld og ære</vt:lpstr>
      <vt:lpstr>At tilskrive skyld og ære</vt:lpstr>
      <vt:lpstr>Forklaringer</vt:lpstr>
      <vt:lpstr>Forklaringer</vt:lpstr>
      <vt:lpstr>Forklaringer</vt:lpstr>
      <vt:lpstr>At tilskrive skyld og ære</vt:lpstr>
      <vt:lpstr>Du bliver udskrevet fra hospitalet uden at have fået det bedre.</vt:lpstr>
      <vt:lpstr>Du bliver udskrevet fra hospitalet uden at have fået det bedre.</vt:lpstr>
      <vt:lpstr>Du bliver udskrevet fra hospitalet uden at have fået det bedre.</vt:lpstr>
      <vt:lpstr>Du bliver udskrevet fra hospitalet uden at have fået det bedre.</vt:lpstr>
      <vt:lpstr>Du bliver udskrevet fra hospitalet uden at have fået det bedre.</vt:lpstr>
      <vt:lpstr>Visse fortolkningers virkning på negative hændelser!</vt:lpstr>
      <vt:lpstr>Visse fortolkningers virkning på negative hændelser!</vt:lpstr>
      <vt:lpstr>Visse fortolkningers virkning på negative hændelser!</vt:lpstr>
      <vt:lpstr>Visse fortolkningers virkning på negative hændelser!</vt:lpstr>
      <vt:lpstr>Visse fortolkningers virkning på negative hændelser!</vt:lpstr>
      <vt:lpstr>Visse fortolkningers virkning på positive begivenheder!</vt:lpstr>
      <vt:lpstr>Visse fortolkningers virkning på positive begivenheder!</vt:lpstr>
      <vt:lpstr>Visse fortolkningers virkning på positive begivenheder!</vt:lpstr>
      <vt:lpstr>Visse fortolkningers virkning på positive begivenheder!</vt:lpstr>
      <vt:lpstr>Visse fortolkningers virkning på positive begivenheder!</vt:lpstr>
      <vt:lpstr>Hvorfor gør vi det?</vt:lpstr>
      <vt:lpstr>Hvorfor gør vi det?</vt:lpstr>
      <vt:lpstr>Hvorledes ensidig fortolkning kan resultere i fejltolkning under en psykose – eksempler</vt:lpstr>
      <vt:lpstr>Fortolkning Mål for dette modul:</vt:lpstr>
      <vt:lpstr>Ekspedienten refunderer hele købsprisen.</vt:lpstr>
      <vt:lpstr>Når du træder ind i et rum, ophører al samtale.</vt:lpstr>
      <vt:lpstr>En eller anden siger, at du ikke ser godt ud.</vt:lpstr>
      <vt:lpstr>Du dumper til en eksamen.</vt:lpstr>
      <vt:lpstr>Find på dine egne eksempler!</vt:lpstr>
      <vt:lpstr>En indre stemme siger til dig, at du ikke dur til noget.</vt:lpstr>
      <vt:lpstr>En indre stemme siger til dig, at du ikke dur til noget.</vt:lpstr>
      <vt:lpstr>En indre stemme siger til dig, at du ikke dur til noget.</vt:lpstr>
      <vt:lpstr>At høre stemmer Egen tankevirksomhed eller fjernsynet? For og imod</vt:lpstr>
      <vt:lpstr>At høre stemmer Egen tankevirksomhed eller fjernsynet? For og imod</vt:lpstr>
      <vt:lpstr>At høre stemmer Egen tankevirksomhed eller fjernsynet? For og imod</vt:lpstr>
      <vt:lpstr>At høre stemmer Egen tankevirksomhed eller fjernsynet? For og imod</vt:lpstr>
      <vt:lpstr>At høre stemmer Egen tankevirksomhed eller fjernsynet? For og imod</vt:lpstr>
      <vt:lpstr>Du inviteres til middag af en ven.</vt:lpstr>
      <vt:lpstr>En betjent vinker din bil ind til siden.</vt:lpstr>
      <vt:lpstr>Du vinder et spil.</vt:lpstr>
      <vt:lpstr>På vej hen til din bil opdager du en ridse i lakken.</vt:lpstr>
      <vt:lpstr>Lægen opdager, at du har højt blodtryk.</vt:lpstr>
      <vt:lpstr>En ven afslog at hjælpe dig med dit arbejde.</vt:lpstr>
      <vt:lpstr>En ven har overrasket dig med en gave.</vt:lpstr>
      <vt:lpstr>En ven siger, at du er dum.</vt:lpstr>
      <vt:lpstr>Din nabos barn begynder at græde, når du tager det op.</vt:lpstr>
      <vt:lpstr>En ven siger, at han ikke har respekt for dig.</vt:lpstr>
      <vt:lpstr>Overfør til hverdagen</vt:lpstr>
      <vt:lpstr>Overfør til hverdagen</vt:lpstr>
      <vt:lpstr>Overfør til hverdagen</vt:lpstr>
      <vt:lpstr>Hvad har det med psykoser at gøre?</vt:lpstr>
      <vt:lpstr>Hvad har det med psykoser at gøre?</vt:lpstr>
      <vt:lpstr>Tak for din opmærksomhed!</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326</cp:revision>
  <dcterms:created xsi:type="dcterms:W3CDTF">2004-10-11T13:21:01Z</dcterms:created>
  <dcterms:modified xsi:type="dcterms:W3CDTF">2022-02-04T08:57:53Z</dcterms:modified>
</cp:coreProperties>
</file>