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43"/>
  </p:notesMasterIdLst>
  <p:sldIdLst>
    <p:sldId id="326" r:id="rId3"/>
    <p:sldId id="257" r:id="rId4"/>
    <p:sldId id="258" r:id="rId5"/>
    <p:sldId id="259" r:id="rId6"/>
    <p:sldId id="260" r:id="rId7"/>
    <p:sldId id="261" r:id="rId8"/>
    <p:sldId id="265" r:id="rId9"/>
    <p:sldId id="308" r:id="rId10"/>
    <p:sldId id="307" r:id="rId11"/>
    <p:sldId id="306" r:id="rId12"/>
    <p:sldId id="269" r:id="rId13"/>
    <p:sldId id="311" r:id="rId14"/>
    <p:sldId id="310" r:id="rId15"/>
    <p:sldId id="309" r:id="rId16"/>
    <p:sldId id="272" r:id="rId17"/>
    <p:sldId id="313" r:id="rId18"/>
    <p:sldId id="312" r:id="rId19"/>
    <p:sldId id="273" r:id="rId20"/>
    <p:sldId id="275" r:id="rId21"/>
    <p:sldId id="314" r:id="rId22"/>
    <p:sldId id="276" r:id="rId23"/>
    <p:sldId id="279" r:id="rId24"/>
    <p:sldId id="315" r:id="rId25"/>
    <p:sldId id="327" r:id="rId26"/>
    <p:sldId id="280" r:id="rId27"/>
    <p:sldId id="281" r:id="rId28"/>
    <p:sldId id="282" r:id="rId29"/>
    <p:sldId id="283" r:id="rId30"/>
    <p:sldId id="317" r:id="rId31"/>
    <p:sldId id="318" r:id="rId32"/>
    <p:sldId id="319" r:id="rId33"/>
    <p:sldId id="320" r:id="rId34"/>
    <p:sldId id="321" r:id="rId35"/>
    <p:sldId id="323" r:id="rId36"/>
    <p:sldId id="299" r:id="rId37"/>
    <p:sldId id="325" r:id="rId38"/>
    <p:sldId id="324" r:id="rId39"/>
    <p:sldId id="300" r:id="rId40"/>
    <p:sldId id="305" r:id="rId41"/>
    <p:sldId id="302" r:id="rId42"/>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6" autoAdjust="0"/>
    <p:restoredTop sz="94660"/>
  </p:normalViewPr>
  <p:slideViewPr>
    <p:cSldViewPr>
      <p:cViewPr varScale="1">
        <p:scale>
          <a:sx n="62" d="100"/>
          <a:sy n="62" d="100"/>
        </p:scale>
        <p:origin x="1068" y="5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FC41A64-CE8C-40AA-B9C2-2232C2C27108}" type="datetimeFigureOut">
              <a:rPr lang="en-US" smtClean="0"/>
              <a:t>2/4/2022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291A5D4-2D5A-45A4-8965-9DF7604FEA68}" type="slidenum">
              <a:rPr lang="en-US" smtClean="0"/>
              <a:t>‹Nr.›</a:t>
            </a:fld>
            <a:endParaRPr lang="en-US"/>
          </a:p>
        </p:txBody>
      </p:sp>
    </p:spTree>
    <p:extLst>
      <p:ext uri="{BB962C8B-B14F-4D97-AF65-F5344CB8AC3E}">
        <p14:creationId xmlns:p14="http://schemas.microsoft.com/office/powerpoint/2010/main" val="320409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a:t>
            </a:fld>
            <a:endParaRPr lang="en-US"/>
          </a:p>
        </p:txBody>
      </p:sp>
    </p:spTree>
    <p:extLst>
      <p:ext uri="{BB962C8B-B14F-4D97-AF65-F5344CB8AC3E}">
        <p14:creationId xmlns:p14="http://schemas.microsoft.com/office/powerpoint/2010/main" val="259149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a:t>
            </a:fld>
            <a:endParaRPr lang="en-US"/>
          </a:p>
        </p:txBody>
      </p:sp>
    </p:spTree>
    <p:extLst>
      <p:ext uri="{BB962C8B-B14F-4D97-AF65-F5344CB8AC3E}">
        <p14:creationId xmlns:p14="http://schemas.microsoft.com/office/powerpoint/2010/main" val="347069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a:t>
            </a:fld>
            <a:endParaRPr lang="en-US"/>
          </a:p>
        </p:txBody>
      </p:sp>
    </p:spTree>
    <p:extLst>
      <p:ext uri="{BB962C8B-B14F-4D97-AF65-F5344CB8AC3E}">
        <p14:creationId xmlns:p14="http://schemas.microsoft.com/office/powerpoint/2010/main" val="1229303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5</a:t>
            </a:fld>
            <a:endParaRPr lang="en-US"/>
          </a:p>
        </p:txBody>
      </p:sp>
    </p:spTree>
    <p:extLst>
      <p:ext uri="{BB962C8B-B14F-4D97-AF65-F5344CB8AC3E}">
        <p14:creationId xmlns:p14="http://schemas.microsoft.com/office/powerpoint/2010/main" val="3567778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6</a:t>
            </a:fld>
            <a:endParaRPr lang="en-US"/>
          </a:p>
        </p:txBody>
      </p:sp>
    </p:spTree>
    <p:extLst>
      <p:ext uri="{BB962C8B-B14F-4D97-AF65-F5344CB8AC3E}">
        <p14:creationId xmlns:p14="http://schemas.microsoft.com/office/powerpoint/2010/main" val="3110094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7</a:t>
            </a:fld>
            <a:endParaRPr lang="en-US"/>
          </a:p>
        </p:txBody>
      </p:sp>
    </p:spTree>
    <p:extLst>
      <p:ext uri="{BB962C8B-B14F-4D97-AF65-F5344CB8AC3E}">
        <p14:creationId xmlns:p14="http://schemas.microsoft.com/office/powerpoint/2010/main" val="3295854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8</a:t>
            </a:fld>
            <a:endParaRPr lang="en-US"/>
          </a:p>
        </p:txBody>
      </p:sp>
    </p:spTree>
    <p:extLst>
      <p:ext uri="{BB962C8B-B14F-4D97-AF65-F5344CB8AC3E}">
        <p14:creationId xmlns:p14="http://schemas.microsoft.com/office/powerpoint/2010/main" val="1747068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9</a:t>
            </a:fld>
            <a:endParaRPr lang="en-US"/>
          </a:p>
        </p:txBody>
      </p:sp>
    </p:spTree>
    <p:extLst>
      <p:ext uri="{BB962C8B-B14F-4D97-AF65-F5344CB8AC3E}">
        <p14:creationId xmlns:p14="http://schemas.microsoft.com/office/powerpoint/2010/main" val="3164664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10</a:t>
            </a:fld>
            <a:endParaRPr lang="en-US"/>
          </a:p>
        </p:txBody>
      </p:sp>
    </p:spTree>
    <p:extLst>
      <p:ext uri="{BB962C8B-B14F-4D97-AF65-F5344CB8AC3E}">
        <p14:creationId xmlns:p14="http://schemas.microsoft.com/office/powerpoint/2010/main" val="1376039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11</a:t>
            </a:fld>
            <a:endParaRPr lang="en-US"/>
          </a:p>
        </p:txBody>
      </p:sp>
    </p:spTree>
    <p:extLst>
      <p:ext uri="{BB962C8B-B14F-4D97-AF65-F5344CB8AC3E}">
        <p14:creationId xmlns:p14="http://schemas.microsoft.com/office/powerpoint/2010/main" val="3766257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12</a:t>
            </a:fld>
            <a:endParaRPr lang="en-US"/>
          </a:p>
        </p:txBody>
      </p:sp>
    </p:spTree>
    <p:extLst>
      <p:ext uri="{BB962C8B-B14F-4D97-AF65-F5344CB8AC3E}">
        <p14:creationId xmlns:p14="http://schemas.microsoft.com/office/powerpoint/2010/main" val="2586504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13</a:t>
            </a:fld>
            <a:endParaRPr lang="en-US"/>
          </a:p>
        </p:txBody>
      </p:sp>
    </p:spTree>
    <p:extLst>
      <p:ext uri="{BB962C8B-B14F-4D97-AF65-F5344CB8AC3E}">
        <p14:creationId xmlns:p14="http://schemas.microsoft.com/office/powerpoint/2010/main" val="280291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14</a:t>
            </a:fld>
            <a:endParaRPr lang="en-US"/>
          </a:p>
        </p:txBody>
      </p:sp>
    </p:spTree>
    <p:extLst>
      <p:ext uri="{BB962C8B-B14F-4D97-AF65-F5344CB8AC3E}">
        <p14:creationId xmlns:p14="http://schemas.microsoft.com/office/powerpoint/2010/main" val="2870342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15</a:t>
            </a:fld>
            <a:endParaRPr lang="en-US"/>
          </a:p>
        </p:txBody>
      </p:sp>
    </p:spTree>
    <p:extLst>
      <p:ext uri="{BB962C8B-B14F-4D97-AF65-F5344CB8AC3E}">
        <p14:creationId xmlns:p14="http://schemas.microsoft.com/office/powerpoint/2010/main" val="1938819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16</a:t>
            </a:fld>
            <a:endParaRPr lang="en-US"/>
          </a:p>
        </p:txBody>
      </p:sp>
    </p:spTree>
    <p:extLst>
      <p:ext uri="{BB962C8B-B14F-4D97-AF65-F5344CB8AC3E}">
        <p14:creationId xmlns:p14="http://schemas.microsoft.com/office/powerpoint/2010/main" val="4235921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17</a:t>
            </a:fld>
            <a:endParaRPr lang="en-US"/>
          </a:p>
        </p:txBody>
      </p:sp>
    </p:spTree>
    <p:extLst>
      <p:ext uri="{BB962C8B-B14F-4D97-AF65-F5344CB8AC3E}">
        <p14:creationId xmlns:p14="http://schemas.microsoft.com/office/powerpoint/2010/main" val="78587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18</a:t>
            </a:fld>
            <a:endParaRPr lang="en-US"/>
          </a:p>
        </p:txBody>
      </p:sp>
    </p:spTree>
    <p:extLst>
      <p:ext uri="{BB962C8B-B14F-4D97-AF65-F5344CB8AC3E}">
        <p14:creationId xmlns:p14="http://schemas.microsoft.com/office/powerpoint/2010/main" val="2030647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19</a:t>
            </a:fld>
            <a:endParaRPr lang="en-US"/>
          </a:p>
        </p:txBody>
      </p:sp>
    </p:spTree>
    <p:extLst>
      <p:ext uri="{BB962C8B-B14F-4D97-AF65-F5344CB8AC3E}">
        <p14:creationId xmlns:p14="http://schemas.microsoft.com/office/powerpoint/2010/main" val="196738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20</a:t>
            </a:fld>
            <a:endParaRPr lang="en-US"/>
          </a:p>
        </p:txBody>
      </p:sp>
    </p:spTree>
    <p:extLst>
      <p:ext uri="{BB962C8B-B14F-4D97-AF65-F5344CB8AC3E}">
        <p14:creationId xmlns:p14="http://schemas.microsoft.com/office/powerpoint/2010/main" val="1494337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21</a:t>
            </a:fld>
            <a:endParaRPr lang="en-US"/>
          </a:p>
        </p:txBody>
      </p:sp>
    </p:spTree>
    <p:extLst>
      <p:ext uri="{BB962C8B-B14F-4D97-AF65-F5344CB8AC3E}">
        <p14:creationId xmlns:p14="http://schemas.microsoft.com/office/powerpoint/2010/main" val="382003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22</a:t>
            </a:fld>
            <a:endParaRPr lang="en-US"/>
          </a:p>
        </p:txBody>
      </p:sp>
    </p:spTree>
    <p:extLst>
      <p:ext uri="{BB962C8B-B14F-4D97-AF65-F5344CB8AC3E}">
        <p14:creationId xmlns:p14="http://schemas.microsoft.com/office/powerpoint/2010/main" val="840486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23</a:t>
            </a:fld>
            <a:endParaRPr lang="en-US"/>
          </a:p>
        </p:txBody>
      </p:sp>
    </p:spTree>
    <p:extLst>
      <p:ext uri="{BB962C8B-B14F-4D97-AF65-F5344CB8AC3E}">
        <p14:creationId xmlns:p14="http://schemas.microsoft.com/office/powerpoint/2010/main" val="2662323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24</a:t>
            </a:fld>
            <a:endParaRPr lang="en-US"/>
          </a:p>
        </p:txBody>
      </p:sp>
    </p:spTree>
    <p:extLst>
      <p:ext uri="{BB962C8B-B14F-4D97-AF65-F5344CB8AC3E}">
        <p14:creationId xmlns:p14="http://schemas.microsoft.com/office/powerpoint/2010/main" val="2662323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25</a:t>
            </a:fld>
            <a:endParaRPr lang="en-US"/>
          </a:p>
        </p:txBody>
      </p:sp>
    </p:spTree>
    <p:extLst>
      <p:ext uri="{BB962C8B-B14F-4D97-AF65-F5344CB8AC3E}">
        <p14:creationId xmlns:p14="http://schemas.microsoft.com/office/powerpoint/2010/main" val="4035890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26</a:t>
            </a:fld>
            <a:endParaRPr lang="en-US"/>
          </a:p>
        </p:txBody>
      </p:sp>
    </p:spTree>
    <p:extLst>
      <p:ext uri="{BB962C8B-B14F-4D97-AF65-F5344CB8AC3E}">
        <p14:creationId xmlns:p14="http://schemas.microsoft.com/office/powerpoint/2010/main" val="293147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27</a:t>
            </a:fld>
            <a:endParaRPr lang="en-US"/>
          </a:p>
        </p:txBody>
      </p:sp>
    </p:spTree>
    <p:extLst>
      <p:ext uri="{BB962C8B-B14F-4D97-AF65-F5344CB8AC3E}">
        <p14:creationId xmlns:p14="http://schemas.microsoft.com/office/powerpoint/2010/main" val="2420146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28</a:t>
            </a:fld>
            <a:endParaRPr lang="en-US"/>
          </a:p>
        </p:txBody>
      </p:sp>
    </p:spTree>
    <p:extLst>
      <p:ext uri="{BB962C8B-B14F-4D97-AF65-F5344CB8AC3E}">
        <p14:creationId xmlns:p14="http://schemas.microsoft.com/office/powerpoint/2010/main" val="3638200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29</a:t>
            </a:fld>
            <a:endParaRPr lang="en-US"/>
          </a:p>
        </p:txBody>
      </p:sp>
    </p:spTree>
    <p:extLst>
      <p:ext uri="{BB962C8B-B14F-4D97-AF65-F5344CB8AC3E}">
        <p14:creationId xmlns:p14="http://schemas.microsoft.com/office/powerpoint/2010/main" val="12638351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30</a:t>
            </a:fld>
            <a:endParaRPr lang="en-US"/>
          </a:p>
        </p:txBody>
      </p:sp>
    </p:spTree>
    <p:extLst>
      <p:ext uri="{BB962C8B-B14F-4D97-AF65-F5344CB8AC3E}">
        <p14:creationId xmlns:p14="http://schemas.microsoft.com/office/powerpoint/2010/main" val="4143971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31</a:t>
            </a:fld>
            <a:endParaRPr lang="en-US"/>
          </a:p>
        </p:txBody>
      </p:sp>
    </p:spTree>
    <p:extLst>
      <p:ext uri="{BB962C8B-B14F-4D97-AF65-F5344CB8AC3E}">
        <p14:creationId xmlns:p14="http://schemas.microsoft.com/office/powerpoint/2010/main" val="1171958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32</a:t>
            </a:fld>
            <a:endParaRPr lang="en-US"/>
          </a:p>
        </p:txBody>
      </p:sp>
    </p:spTree>
    <p:extLst>
      <p:ext uri="{BB962C8B-B14F-4D97-AF65-F5344CB8AC3E}">
        <p14:creationId xmlns:p14="http://schemas.microsoft.com/office/powerpoint/2010/main" val="2560600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34</a:t>
            </a:fld>
            <a:endParaRPr lang="en-US"/>
          </a:p>
        </p:txBody>
      </p:sp>
    </p:spTree>
    <p:extLst>
      <p:ext uri="{BB962C8B-B14F-4D97-AF65-F5344CB8AC3E}">
        <p14:creationId xmlns:p14="http://schemas.microsoft.com/office/powerpoint/2010/main" val="3446147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35</a:t>
            </a:fld>
            <a:endParaRPr lang="en-US"/>
          </a:p>
        </p:txBody>
      </p:sp>
    </p:spTree>
    <p:extLst>
      <p:ext uri="{BB962C8B-B14F-4D97-AF65-F5344CB8AC3E}">
        <p14:creationId xmlns:p14="http://schemas.microsoft.com/office/powerpoint/2010/main" val="3305844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36</a:t>
            </a:fld>
            <a:endParaRPr lang="en-US"/>
          </a:p>
        </p:txBody>
      </p:sp>
    </p:spTree>
    <p:extLst>
      <p:ext uri="{BB962C8B-B14F-4D97-AF65-F5344CB8AC3E}">
        <p14:creationId xmlns:p14="http://schemas.microsoft.com/office/powerpoint/2010/main" val="4080840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37</a:t>
            </a:fld>
            <a:endParaRPr lang="en-US"/>
          </a:p>
        </p:txBody>
      </p:sp>
    </p:spTree>
    <p:extLst>
      <p:ext uri="{BB962C8B-B14F-4D97-AF65-F5344CB8AC3E}">
        <p14:creationId xmlns:p14="http://schemas.microsoft.com/office/powerpoint/2010/main" val="3114755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38</a:t>
            </a:fld>
            <a:endParaRPr lang="en-US"/>
          </a:p>
        </p:txBody>
      </p:sp>
    </p:spTree>
    <p:extLst>
      <p:ext uri="{BB962C8B-B14F-4D97-AF65-F5344CB8AC3E}">
        <p14:creationId xmlns:p14="http://schemas.microsoft.com/office/powerpoint/2010/main" val="3037780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40</a:t>
            </a:fld>
            <a:endParaRPr lang="en-US"/>
          </a:p>
        </p:txBody>
      </p:sp>
    </p:spTree>
    <p:extLst>
      <p:ext uri="{BB962C8B-B14F-4D97-AF65-F5344CB8AC3E}">
        <p14:creationId xmlns:p14="http://schemas.microsoft.com/office/powerpoint/2010/main" val="1816788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6 – At vise empati II</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033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305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27548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804653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10797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Tree>
    <p:extLst>
      <p:ext uri="{BB962C8B-B14F-4D97-AF65-F5344CB8AC3E}">
        <p14:creationId xmlns:p14="http://schemas.microsoft.com/office/powerpoint/2010/main" val="977997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1512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87542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04981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08244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19116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330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6 – At vise empati II</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lang="de-DE" smtClean="0">
                <a:solidFill>
                  <a:srgbClr val="333333"/>
                </a:solidFill>
              </a:rPr>
              <a:pPr defTabSz="457123"/>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3577912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B – </a:t>
            </a:r>
            <a:r>
              <a:rPr lang="en-US" altLang="ko-KR" dirty="0"/>
              <a:t>At vise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1246469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lægger du først mærke til, når du møder nogen, du ikke kender? Hvor pålidelige er disse signaler?</a:t>
            </a:r>
            <a:endParaRPr sz="3600" dirty="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lægger du først mærke til, når du møder nogen, du ikke kender? Hvor pålidelige er disse signaler?</a:t>
            </a:r>
            <a:endParaRPr sz="3600" dirty="0">
              <a:latin typeface="+mn-lt"/>
              <a:ea typeface="+mn-ea"/>
              <a:cs typeface="+mn-cs"/>
            </a:endParaRPr>
          </a:p>
        </p:txBody>
      </p:sp>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mn-lt"/>
              </a:rPr>
              <a:t>kropssprog/ kropsholdning?</a:t>
            </a:r>
          </a:p>
        </p:txBody>
      </p:sp>
      <p:sp>
        <p:nvSpPr>
          <p:cNvPr id="29"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øjne?</a:t>
            </a:r>
            <a:endParaRPr lang="de-DE" altLang="de-DE" sz="2000" dirty="0">
              <a:latin typeface="+mn-lt"/>
            </a:endParaRPr>
          </a:p>
        </p:txBody>
      </p:sp>
      <p:sp>
        <p:nvSpPr>
          <p:cNvPr id="30"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sprog?</a:t>
            </a:r>
            <a:endParaRPr lang="de-DE" altLang="de-DE" sz="2000" dirty="0">
              <a:solidFill>
                <a:srgbClr val="333333"/>
              </a:solidFill>
              <a:latin typeface="+mn-lt"/>
            </a:endParaRPr>
          </a:p>
        </p:txBody>
      </p:sp>
      <p:sp>
        <p:nvSpPr>
          <p:cNvPr id="31"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påklædning?</a:t>
            </a:r>
            <a:endParaRPr lang="de-DE" altLang="de-DE" sz="2000" dirty="0">
              <a:solidFill>
                <a:srgbClr val="333333"/>
              </a:solidFill>
              <a:latin typeface="+mn-lt"/>
            </a:endParaRPr>
          </a:p>
        </p:txBody>
      </p:sp>
      <p:sp>
        <p:nvSpPr>
          <p:cNvPr id="32"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3"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6"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hænder?</a:t>
            </a:r>
            <a:endParaRPr lang="de-DE" altLang="de-DE" sz="2000" dirty="0">
              <a:solidFill>
                <a:srgbClr val="333333"/>
              </a:solidFill>
              <a:latin typeface="+mn-lt"/>
            </a:endParaRPr>
          </a:p>
        </p:txBody>
      </p:sp>
      <p:sp>
        <p:nvSpPr>
          <p:cNvPr id="37"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8"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None/>
            </a:pPr>
            <a:r>
              <a:rPr lang="de-DE" altLang="de-DE" sz="2000" i="1" dirty="0">
                <a:latin typeface="+mn-lt"/>
                <a:ea typeface="+mn-ea"/>
              </a:rPr>
              <a:t>andet?...</a:t>
            </a: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Er der andre relevante informationskilder?</a:t>
            </a:r>
            <a:br>
              <a:rPr lang="en-US" sz="3600">
                <a:latin typeface="+mn-lt"/>
                <a:ea typeface="+mn-ea"/>
                <a:cs typeface="+mn-cs"/>
              </a:rPr>
            </a:br>
            <a:r>
              <a:rPr lang="en-US" sz="3600">
                <a:latin typeface="+mn-lt"/>
                <a:ea typeface="+mn-ea"/>
                <a:cs typeface="+mn-cs"/>
              </a:rPr>
              <a:t>Hvor pålidelige er de?</a:t>
            </a:r>
            <a:endParaRPr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Er der andre relevante informationskilder?</a:t>
            </a:r>
            <a:br>
              <a:rPr lang="en-US" sz="3600">
                <a:latin typeface="+mn-lt"/>
                <a:ea typeface="+mn-ea"/>
                <a:cs typeface="+mn-cs"/>
              </a:rPr>
            </a:br>
            <a:r>
              <a:rPr lang="en-US" sz="3600">
                <a:latin typeface="+mn-lt"/>
                <a:ea typeface="+mn-ea"/>
                <a:cs typeface="+mn-cs"/>
              </a:rPr>
              <a:t>Hvor pålidelige er de?</a:t>
            </a:r>
            <a:endParaRPr sz="360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119380" lvl="0" indent="-342900" defTabSz="914400">
              <a:buClr>
                <a:srgbClr val="333333"/>
              </a:buClr>
              <a:buFont typeface="WingDings"/>
              <a:buChar char=""/>
              <a:tabLst>
                <a:tab pos="375285" algn="l"/>
                <a:tab pos="375920" algn="l"/>
              </a:tabLst>
            </a:pPr>
            <a:r>
              <a:rPr lang="da-DK" sz="2400" spc="-10">
                <a:solidFill>
                  <a:srgbClr val="333333"/>
                </a:solidFill>
              </a:rPr>
              <a:t>Forhåndskendskab </a:t>
            </a:r>
            <a:r>
              <a:rPr lang="da-DK" sz="2400">
                <a:solidFill>
                  <a:srgbClr val="333333"/>
                </a:solidFill>
              </a:rPr>
              <a:t>til en </a:t>
            </a:r>
            <a:r>
              <a:rPr lang="da-DK" sz="2400" spc="-5">
                <a:solidFill>
                  <a:srgbClr val="333333"/>
                </a:solidFill>
              </a:rPr>
              <a:t>person (rygter) </a:t>
            </a:r>
            <a:r>
              <a:rPr lang="da-DK" sz="2400">
                <a:solidFill>
                  <a:srgbClr val="333333"/>
                </a:solidFill>
              </a:rPr>
              <a:t>for </a:t>
            </a:r>
            <a:r>
              <a:rPr lang="da-DK" sz="2400" spc="-5">
                <a:solidFill>
                  <a:srgbClr val="333333"/>
                </a:solidFill>
              </a:rPr>
              <a:t>eksempel en vens bemærkning.</a:t>
            </a:r>
            <a:endParaRPr lang="da-DK" sz="2400">
              <a:solidFill>
                <a:srgbClr val="333333"/>
              </a:solidFill>
            </a:endParaRPr>
          </a:p>
          <a:p>
            <a:pPr marL="342900" marR="13970" lvl="0" indent="-342900" defTabSz="914400">
              <a:buClr>
                <a:srgbClr val="333333"/>
              </a:buClr>
              <a:buFont typeface="WingDings"/>
              <a:buChar char=""/>
              <a:tabLst>
                <a:tab pos="375285" algn="l"/>
                <a:tab pos="375920" algn="l"/>
              </a:tabLst>
            </a:pPr>
            <a:r>
              <a:rPr lang="da-DK" sz="2400" spc="-10" dirty="0">
                <a:solidFill>
                  <a:srgbClr val="333333"/>
                </a:solidFill>
              </a:rPr>
              <a:t>Forhåndskendskab </a:t>
            </a:r>
            <a:r>
              <a:rPr lang="da-DK" sz="2400" dirty="0">
                <a:solidFill>
                  <a:srgbClr val="333333"/>
                </a:solidFill>
              </a:rPr>
              <a:t>til</a:t>
            </a:r>
            <a:r>
              <a:rPr lang="da-DK" sz="2400" spc="-120" dirty="0">
                <a:solidFill>
                  <a:srgbClr val="333333"/>
                </a:solidFill>
              </a:rPr>
              <a:t> </a:t>
            </a:r>
            <a:r>
              <a:rPr lang="da-DK" sz="2400" spc="-5" dirty="0">
                <a:solidFill>
                  <a:srgbClr val="333333"/>
                </a:solidFill>
              </a:rPr>
              <a:t>tilsvarende </a:t>
            </a:r>
            <a:r>
              <a:rPr lang="da-DK" sz="2400" spc="-10" dirty="0">
                <a:solidFill>
                  <a:srgbClr val="333333"/>
                </a:solidFill>
              </a:rPr>
              <a:t>personer/grupper: </a:t>
            </a:r>
            <a:r>
              <a:rPr lang="da-DK" sz="2400" dirty="0">
                <a:solidFill>
                  <a:srgbClr val="333333"/>
                </a:solidFill>
              </a:rPr>
              <a:t>fx </a:t>
            </a:r>
            <a:r>
              <a:rPr lang="da-DK" sz="2400" spc="-5" dirty="0">
                <a:solidFill>
                  <a:srgbClr val="333333"/>
                </a:solidFill>
              </a:rPr>
              <a:t>en</a:t>
            </a:r>
            <a:r>
              <a:rPr lang="da-DK" sz="2400" spc="-55" dirty="0">
                <a:solidFill>
                  <a:srgbClr val="333333"/>
                </a:solidFill>
              </a:rPr>
              <a:t> </a:t>
            </a:r>
            <a:r>
              <a:rPr lang="da-DK" sz="2400" i="1" spc="-10" dirty="0">
                <a:solidFill>
                  <a:srgbClr val="333333"/>
                </a:solidFill>
              </a:rPr>
              <a:t>biker.</a:t>
            </a:r>
            <a:endParaRPr lang="da-DK" sz="2400" dirty="0">
              <a:solidFill>
                <a:srgbClr val="333333"/>
              </a:solidFill>
            </a:endParaRPr>
          </a:p>
          <a:p>
            <a:pPr marL="342900" lvl="0" indent="-342900" defTabSz="914400">
              <a:buClr>
                <a:srgbClr val="333333"/>
              </a:buClr>
              <a:buFont typeface="WingDings"/>
              <a:buChar char=""/>
              <a:tabLst>
                <a:tab pos="375285" algn="l"/>
                <a:tab pos="375920" algn="l"/>
              </a:tabLst>
            </a:pPr>
            <a:r>
              <a:rPr lang="da-DK" sz="2400" spc="-5">
                <a:solidFill>
                  <a:srgbClr val="333333"/>
                </a:solidFill>
              </a:rPr>
              <a:t>“Mavefornemmelse”/</a:t>
            </a:r>
            <a:r>
              <a:rPr lang="da-DK" sz="2400" spc="-5" dirty="0">
                <a:solidFill>
                  <a:srgbClr val="333333"/>
                </a:solidFill>
              </a:rPr>
              <a:t>intuition.</a:t>
            </a:r>
            <a:endParaRPr lang="da-DK" sz="2400" dirty="0">
              <a:solidFill>
                <a:srgbClr val="333333"/>
              </a:solidFill>
            </a:endParaRPr>
          </a:p>
          <a:p>
            <a:pPr marL="342900" marR="5080" lvl="0" indent="-342900" defTabSz="914400">
              <a:buClr>
                <a:srgbClr val="333333"/>
              </a:buClr>
              <a:buFont typeface="WingDings"/>
              <a:buChar char=""/>
              <a:tabLst>
                <a:tab pos="375285" algn="l"/>
                <a:tab pos="375920" algn="l"/>
              </a:tabLst>
            </a:pPr>
            <a:r>
              <a:rPr lang="da-DK" sz="2400" spc="-5" dirty="0">
                <a:solidFill>
                  <a:srgbClr val="333333"/>
                </a:solidFill>
              </a:rPr>
              <a:t>Noget </a:t>
            </a:r>
            <a:r>
              <a:rPr lang="da-DK" sz="2400" dirty="0">
                <a:solidFill>
                  <a:srgbClr val="333333"/>
                </a:solidFill>
              </a:rPr>
              <a:t>skriftligt: for </a:t>
            </a:r>
            <a:r>
              <a:rPr lang="da-DK" sz="2400" spc="-5" dirty="0">
                <a:solidFill>
                  <a:srgbClr val="333333"/>
                </a:solidFill>
              </a:rPr>
              <a:t>eksempel </a:t>
            </a:r>
            <a:r>
              <a:rPr lang="da-DK" sz="2400" spc="-15" dirty="0">
                <a:solidFill>
                  <a:srgbClr val="333333"/>
                </a:solidFill>
              </a:rPr>
              <a:t>fra </a:t>
            </a:r>
            <a:r>
              <a:rPr lang="da-DK" sz="2400" dirty="0">
                <a:solidFill>
                  <a:srgbClr val="333333"/>
                </a:solidFill>
              </a:rPr>
              <a:t>e-mails eller</a:t>
            </a:r>
            <a:r>
              <a:rPr lang="da-DK" sz="2400" spc="-25" dirty="0">
                <a:solidFill>
                  <a:srgbClr val="333333"/>
                </a:solidFill>
              </a:rPr>
              <a:t> </a:t>
            </a:r>
            <a:r>
              <a:rPr lang="da-DK" sz="2400" spc="-5" dirty="0">
                <a:solidFill>
                  <a:srgbClr val="333333"/>
                </a:solidFill>
              </a:rPr>
              <a:t>internetchat.</a:t>
            </a:r>
            <a:endParaRPr lang="en-US" sz="2400" dirty="0"/>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Fordele og ulemper ved visse sociale signaler</a:t>
            </a:r>
            <a:endParaRPr sz="3600" dirty="0">
              <a:latin typeface="+mn-lt"/>
              <a:ea typeface="+mn-ea"/>
              <a:cs typeface="+mn-cs"/>
            </a:endParaRPr>
          </a:p>
        </p:txBody>
      </p:sp>
      <p:sp>
        <p:nvSpPr>
          <p:cNvPr id="6" name="Content Placeholder 5"/>
          <p:cNvSpPr>
            <a:spLocks noGrp="1"/>
          </p:cNvSpPr>
          <p:nvPr>
            <p:ph idx="1"/>
          </p:nvPr>
        </p:nvSpPr>
        <p:spPr/>
        <p:txBody>
          <a:bodyPr/>
          <a:lstStyle/>
          <a:p>
            <a:pPr marR="5080" lvl="0" defTabSz="914400"/>
            <a:r>
              <a:rPr lang="da-DK" sz="2400" spc="-10">
                <a:solidFill>
                  <a:srgbClr val="333333"/>
                </a:solidFill>
              </a:rPr>
              <a:t>Nu, </a:t>
            </a:r>
            <a:r>
              <a:rPr lang="da-DK" sz="2400" spc="-20">
                <a:solidFill>
                  <a:srgbClr val="333333"/>
                </a:solidFill>
              </a:rPr>
              <a:t>hvor </a:t>
            </a:r>
            <a:r>
              <a:rPr lang="da-DK" sz="2400" spc="-5">
                <a:solidFill>
                  <a:srgbClr val="333333"/>
                </a:solidFill>
              </a:rPr>
              <a:t>vi har </a:t>
            </a:r>
            <a:r>
              <a:rPr lang="da-DK" sz="2400" spc="-10">
                <a:solidFill>
                  <a:srgbClr val="333333"/>
                </a:solidFill>
              </a:rPr>
              <a:t>talt </a:t>
            </a:r>
            <a:r>
              <a:rPr lang="da-DK" sz="2400" spc="-5">
                <a:solidFill>
                  <a:srgbClr val="333333"/>
                </a:solidFill>
              </a:rPr>
              <a:t>om </a:t>
            </a:r>
            <a:r>
              <a:rPr lang="da-DK" sz="2400" spc="-10">
                <a:solidFill>
                  <a:srgbClr val="333333"/>
                </a:solidFill>
              </a:rPr>
              <a:t>forskellige </a:t>
            </a:r>
            <a:r>
              <a:rPr lang="da-DK" sz="2400" spc="-50">
                <a:solidFill>
                  <a:srgbClr val="333333"/>
                </a:solidFill>
              </a:rPr>
              <a:t>faktorer, </a:t>
            </a:r>
            <a:r>
              <a:rPr lang="da-DK" sz="2400" spc="-10">
                <a:solidFill>
                  <a:srgbClr val="333333"/>
                </a:solidFill>
              </a:rPr>
              <a:t>der </a:t>
            </a:r>
            <a:r>
              <a:rPr lang="da-DK" sz="2400" spc="-15">
                <a:solidFill>
                  <a:srgbClr val="333333"/>
                </a:solidFill>
              </a:rPr>
              <a:t>bidrager </a:t>
            </a:r>
            <a:r>
              <a:rPr lang="da-DK" sz="2400" spc="-5">
                <a:solidFill>
                  <a:srgbClr val="333333"/>
                </a:solidFill>
              </a:rPr>
              <a:t>til </a:t>
            </a:r>
            <a:r>
              <a:rPr lang="da-DK" sz="2400" spc="-10">
                <a:solidFill>
                  <a:srgbClr val="333333"/>
                </a:solidFill>
              </a:rPr>
              <a:t>vores vurdering </a:t>
            </a:r>
            <a:r>
              <a:rPr lang="da-DK" sz="2400" spc="-5">
                <a:solidFill>
                  <a:srgbClr val="333333"/>
                </a:solidFill>
              </a:rPr>
              <a:t>af en </a:t>
            </a:r>
            <a:r>
              <a:rPr lang="da-DK" sz="2400" spc="-10">
                <a:solidFill>
                  <a:srgbClr val="333333"/>
                </a:solidFill>
              </a:rPr>
              <a:t>person, </a:t>
            </a:r>
            <a:r>
              <a:rPr lang="da-DK" sz="2400" spc="-5">
                <a:solidFill>
                  <a:srgbClr val="333333"/>
                </a:solidFill>
              </a:rPr>
              <a:t>vil vi fokusere på </a:t>
            </a:r>
            <a:r>
              <a:rPr lang="da-DK" sz="2400" spc="-10">
                <a:solidFill>
                  <a:srgbClr val="333333"/>
                </a:solidFill>
              </a:rPr>
              <a:t>disse signalers styrker </a:t>
            </a:r>
            <a:r>
              <a:rPr lang="da-DK" sz="2400" spc="-5">
                <a:solidFill>
                  <a:srgbClr val="333333"/>
                </a:solidFill>
              </a:rPr>
              <a:t>og</a:t>
            </a:r>
            <a:r>
              <a:rPr lang="da-DK" sz="2400" spc="35">
                <a:solidFill>
                  <a:srgbClr val="333333"/>
                </a:solidFill>
              </a:rPr>
              <a:t> </a:t>
            </a:r>
            <a:r>
              <a:rPr lang="da-DK" sz="2400" spc="-50">
                <a:solidFill>
                  <a:srgbClr val="333333"/>
                </a:solidFill>
              </a:rPr>
              <a:t>svagheder.</a:t>
            </a:r>
            <a:endParaRPr lang="en-US" sz="2400" dirty="0"/>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67698277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9399059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3431608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95227300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Indirekte tegn er ofte betydningsladede: vilde fagter kan være tegn på nervøsitet (vær dog opmærksom på kulturforskelle!), og en ludende holdning kan signalere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05164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9236643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Indirekte tegn er ofte betydningsladede: vilde fagter kan være tegn på nervøsitet (vær dog opmærksom på kulturforskelle!), og en ludende holdning kan signalere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mn-lt"/>
                          <a:ea typeface="+mn-ea"/>
                          <a:cs typeface="+mn-cs"/>
                        </a:rPr>
                        <a:t>Kropssprog kan fejltolkes.</a:t>
                      </a:r>
                      <a:br>
                        <a:rPr kumimoji="0" lang="de-DE" sz="2000" b="0" i="0" u="none" strike="noStrike" cap="none" normalizeH="0" baseline="0" dirty="0">
                          <a:ln>
                            <a:noFill/>
                          </a:ln>
                          <a:solidFill>
                            <a:srgbClr val="333333"/>
                          </a:solidFill>
                          <a:effectLst/>
                          <a:latin typeface="+mn-lt"/>
                          <a:ea typeface="+mn-ea"/>
                          <a:cs typeface="+mn-cs"/>
                        </a:rPr>
                      </a:br>
                      <a:r>
                        <a:rPr kumimoji="0" lang="de-DE" sz="2000" b="0" i="0" u="none" strike="noStrike" cap="none" normalizeH="0" baseline="0" dirty="0">
                          <a:ln>
                            <a:noFill/>
                          </a:ln>
                          <a:solidFill>
                            <a:srgbClr val="333333"/>
                          </a:solidFill>
                          <a:effectLst/>
                          <a:latin typeface="+mn-lt"/>
                          <a:ea typeface="+mn-ea"/>
                          <a:cs typeface="+mn-cs"/>
                        </a:rPr>
                        <a:t>Eksempler: En selvsikker fremtoning kan være et skalkeskjul. Ligeledes kan fysisk misdannelse fremstå som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09098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70134393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63454086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38377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80013478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Undertiden må man læse mellem linjerne for at forstå meningen. Dette kan imidlertid føre til fejlagtige konklusioner!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220113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94702441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Undertiden må man læse mellem linjerne for at forstå meningen. Dette kan imidlertid føre til fejlagtige konklusioner!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Et nyt studie viser, at afsendere og modtagere af e-mails føler sig meget sikre i relation </a:t>
                      </a:r>
                      <a:r>
                        <a:rPr kumimoji="0" lang="da-DK" sz="2000" b="0" i="0" u="none" strike="noStrike" cap="none" normalizeH="0" baseline="0">
                          <a:ln>
                            <a:noFill/>
                          </a:ln>
                          <a:solidFill>
                            <a:srgbClr val="333333"/>
                          </a:solidFill>
                          <a:effectLst/>
                          <a:latin typeface="+mn-lt"/>
                          <a:ea typeface="+mn-ea"/>
                          <a:cs typeface="+mn-cs"/>
                        </a:rPr>
                        <a:t>til “tonefaldet” </a:t>
                      </a:r>
                      <a:r>
                        <a:rPr kumimoji="0" lang="da-DK" sz="2000" b="0" i="0" u="none" strike="noStrike" cap="none" normalizeH="0" baseline="0" dirty="0">
                          <a:ln>
                            <a:noFill/>
                          </a:ln>
                          <a:solidFill>
                            <a:srgbClr val="333333"/>
                          </a:solidFill>
                          <a:effectLst/>
                          <a:latin typeface="+mn-lt"/>
                          <a:ea typeface="+mn-ea"/>
                          <a:cs typeface="+mn-cs"/>
                        </a:rPr>
                        <a:t>i en e-mail. Reelt er der en overensstemmelse på omkring 56%, hvilket ikke er ret meget bedre end vilkårligt!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98924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83866676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a-DK"/>
              <a:t>Træningsmodul 6 – At vise empati II</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412436501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Kendskab til en anden kultur eller etnisk gruppe bidrager til forståelsen af en person, der tilhører denne gruppe. Hver kultur har sine egne uskrevne sociale regler.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4128388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5476457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Kendskab til en anden kultur eller etnisk gruppe bidrager til forståelsen af en person, der tilhører denne gruppe. Hver kultur har sine egne uskrevne sociale regler.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Vi optræder ofte atypisk!</a:t>
                      </a:r>
                      <a:br>
                        <a:rPr kumimoji="0" lang="da-DK" sz="2000" b="0" i="0" u="none" strike="noStrike" cap="none" normalizeH="0" baseline="0" dirty="0">
                          <a:ln>
                            <a:noFill/>
                          </a:ln>
                          <a:solidFill>
                            <a:srgbClr val="333333"/>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Personer, der har en bestemt tro tilfælles, eller som stammer fra visse lande, mødes undertiden med fordomme (fx muslimer er fanatiske, folk fra USA er arrogante og spiser udelukkende junkfood).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63256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Skinnet kan bedrage!</a:t>
            </a:r>
            <a:endParaRPr sz="3600">
              <a:latin typeface="+mn-lt"/>
              <a:ea typeface="+mn-ea"/>
              <a:cs typeface="+mn-cs"/>
            </a:endParaRPr>
          </a:p>
        </p:txBody>
      </p:sp>
      <p:sp>
        <p:nvSpPr>
          <p:cNvPr id="6" name="Content Placeholder 5"/>
          <p:cNvSpPr>
            <a:spLocks noGrp="1"/>
          </p:cNvSpPr>
          <p:nvPr>
            <p:ph idx="1"/>
          </p:nvPr>
        </p:nvSpPr>
        <p:spPr/>
        <p:txBody>
          <a:bodyPr/>
          <a:lstStyle/>
          <a:p>
            <a:pPr marR="5080" lvl="0" defTabSz="914400"/>
            <a:r>
              <a:rPr lang="da-DK" sz="2400" dirty="0">
                <a:solidFill>
                  <a:srgbClr val="004992"/>
                </a:solidFill>
              </a:rPr>
              <a:t>…ingen af </a:t>
            </a:r>
            <a:r>
              <a:rPr lang="da-DK" sz="2400" spc="-5" dirty="0">
                <a:solidFill>
                  <a:srgbClr val="004992"/>
                </a:solidFill>
              </a:rPr>
              <a:t>de </a:t>
            </a:r>
            <a:r>
              <a:rPr lang="da-DK" sz="2400" spc="-40" dirty="0">
                <a:solidFill>
                  <a:srgbClr val="004992"/>
                </a:solidFill>
              </a:rPr>
              <a:t>faktorer, </a:t>
            </a:r>
            <a:r>
              <a:rPr lang="da-DK" sz="2400" dirty="0">
                <a:solidFill>
                  <a:srgbClr val="004992"/>
                </a:solidFill>
              </a:rPr>
              <a:t>vi allerede </a:t>
            </a:r>
            <a:r>
              <a:rPr lang="da-DK" sz="2400" spc="-5" dirty="0">
                <a:solidFill>
                  <a:srgbClr val="004992"/>
                </a:solidFill>
              </a:rPr>
              <a:t>har gennemgået, kan </a:t>
            </a:r>
            <a:r>
              <a:rPr lang="da-DK" sz="2400" dirty="0">
                <a:solidFill>
                  <a:srgbClr val="004992"/>
                </a:solidFill>
              </a:rPr>
              <a:t>stå alene – vi kan </a:t>
            </a:r>
            <a:r>
              <a:rPr lang="da-DK" sz="2400" spc="-10" dirty="0">
                <a:solidFill>
                  <a:srgbClr val="004992"/>
                </a:solidFill>
              </a:rPr>
              <a:t>ikke </a:t>
            </a:r>
            <a:r>
              <a:rPr lang="da-DK" sz="2400" spc="-5" dirty="0">
                <a:solidFill>
                  <a:srgbClr val="004992"/>
                </a:solidFill>
              </a:rPr>
              <a:t>udelukkende fæste </a:t>
            </a:r>
            <a:r>
              <a:rPr lang="da-DK" sz="2400" dirty="0">
                <a:solidFill>
                  <a:srgbClr val="004992"/>
                </a:solidFill>
              </a:rPr>
              <a:t>lid til ét isoleret </a:t>
            </a:r>
            <a:r>
              <a:rPr lang="da-DK" sz="2400" spc="-5" dirty="0">
                <a:solidFill>
                  <a:srgbClr val="004992"/>
                </a:solidFill>
              </a:rPr>
              <a:t>aspekt (fx </a:t>
            </a:r>
            <a:r>
              <a:rPr lang="da-DK" sz="2400" dirty="0">
                <a:solidFill>
                  <a:srgbClr val="004992"/>
                </a:solidFill>
              </a:rPr>
              <a:t>kropssprog)!</a:t>
            </a:r>
            <a:endParaRPr lang="da-DK" sz="2400" dirty="0">
              <a:solidFill>
                <a:srgbClr val="333333"/>
              </a:solidFill>
            </a:endParaRPr>
          </a:p>
          <a:p>
            <a:pPr lvl="0" defTabSz="914400"/>
            <a:r>
              <a:rPr lang="da-DK" sz="2400" i="1" dirty="0">
                <a:solidFill>
                  <a:srgbClr val="333333"/>
                </a:solidFill>
              </a:rPr>
              <a:t>Vi er </a:t>
            </a:r>
            <a:r>
              <a:rPr lang="da-DK" sz="2400" i="1" spc="-5" dirty="0">
                <a:solidFill>
                  <a:srgbClr val="333333"/>
                </a:solidFill>
              </a:rPr>
              <a:t>nødt </a:t>
            </a:r>
            <a:r>
              <a:rPr lang="da-DK" sz="2400" i="1" dirty="0">
                <a:solidFill>
                  <a:srgbClr val="333333"/>
                </a:solidFill>
              </a:rPr>
              <a:t>til at </a:t>
            </a:r>
            <a:r>
              <a:rPr lang="da-DK" sz="2400" i="1" spc="-5" dirty="0">
                <a:solidFill>
                  <a:srgbClr val="333333"/>
                </a:solidFill>
              </a:rPr>
              <a:t>inddrage samtlige</a:t>
            </a:r>
            <a:r>
              <a:rPr lang="da-DK" sz="2400" i="1" spc="-75" dirty="0">
                <a:solidFill>
                  <a:srgbClr val="333333"/>
                </a:solidFill>
              </a:rPr>
              <a:t> </a:t>
            </a:r>
            <a:r>
              <a:rPr lang="da-DK" sz="2400" i="1" dirty="0">
                <a:solidFill>
                  <a:srgbClr val="333333"/>
                </a:solidFill>
              </a:rPr>
              <a:t>faktorer!</a:t>
            </a:r>
            <a:br>
              <a:rPr lang="da-DK" sz="2400" i="1" dirty="0">
                <a:solidFill>
                  <a:srgbClr val="333333"/>
                </a:solidFill>
              </a:rPr>
            </a:br>
            <a:r>
              <a:rPr lang="da-DK" sz="2400" dirty="0">
                <a:solidFill>
                  <a:srgbClr val="333333"/>
                </a:solidFill>
              </a:rPr>
              <a:t>Samlet vil de kunne hjælpe os i </a:t>
            </a:r>
            <a:r>
              <a:rPr lang="da-DK" sz="2400" spc="-5" dirty="0">
                <a:solidFill>
                  <a:srgbClr val="333333"/>
                </a:solidFill>
              </a:rPr>
              <a:t>vores </a:t>
            </a:r>
            <a:r>
              <a:rPr lang="da-DK" sz="2400" dirty="0">
                <a:solidFill>
                  <a:srgbClr val="333333"/>
                </a:solidFill>
              </a:rPr>
              <a:t>bedømmelse af en </a:t>
            </a:r>
            <a:r>
              <a:rPr lang="da-DK" sz="2400" spc="-5" dirty="0">
                <a:solidFill>
                  <a:srgbClr val="333333"/>
                </a:solidFill>
              </a:rPr>
              <a:t>kompleks</a:t>
            </a:r>
            <a:r>
              <a:rPr lang="da-DK" sz="2400" spc="-105" dirty="0">
                <a:solidFill>
                  <a:srgbClr val="333333"/>
                </a:solidFill>
              </a:rPr>
              <a:t> </a:t>
            </a:r>
            <a:r>
              <a:rPr lang="da-DK" sz="2400" dirty="0">
                <a:solidFill>
                  <a:srgbClr val="333333"/>
                </a:solidFill>
              </a:rPr>
              <a:t>situation…</a:t>
            </a:r>
            <a:endParaRPr lang="en-US" sz="2400" dirty="0"/>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Hvorfor gør vi det?</a:t>
            </a:r>
            <a:endParaRPr sz="3600">
              <a:latin typeface="+mn-lt"/>
              <a:ea typeface="+mn-ea"/>
              <a:cs typeface="+mn-cs"/>
            </a:endParaRPr>
          </a:p>
        </p:txBody>
      </p:sp>
      <p:sp>
        <p:nvSpPr>
          <p:cNvPr id="6" name="Content Placeholder 5"/>
          <p:cNvSpPr>
            <a:spLocks noGrp="1"/>
          </p:cNvSpPr>
          <p:nvPr>
            <p:ph idx="1"/>
          </p:nvPr>
        </p:nvSpPr>
        <p:spPr/>
        <p:txBody>
          <a:bodyPr/>
          <a:lstStyle/>
          <a:p>
            <a:pPr marR="5715" lvl="0" defTabSz="914400"/>
            <a:r>
              <a:rPr lang="da-DK" sz="2400" dirty="0">
                <a:solidFill>
                  <a:srgbClr val="333333"/>
                </a:solidFill>
              </a:rPr>
              <a:t>Studier </a:t>
            </a:r>
            <a:r>
              <a:rPr lang="da-DK" sz="2400" spc="-5" dirty="0">
                <a:solidFill>
                  <a:srgbClr val="333333"/>
                </a:solidFill>
              </a:rPr>
              <a:t>har </a:t>
            </a:r>
            <a:r>
              <a:rPr lang="da-DK" sz="2400" dirty="0">
                <a:solidFill>
                  <a:srgbClr val="333333"/>
                </a:solidFill>
              </a:rPr>
              <a:t>vist, at </a:t>
            </a:r>
            <a:r>
              <a:rPr lang="da-DK" sz="2400" spc="-5" dirty="0">
                <a:solidFill>
                  <a:srgbClr val="333333"/>
                </a:solidFill>
              </a:rPr>
              <a:t>mange (men </a:t>
            </a:r>
            <a:r>
              <a:rPr lang="da-DK" sz="2400" spc="-10" dirty="0">
                <a:solidFill>
                  <a:srgbClr val="333333"/>
                </a:solidFill>
              </a:rPr>
              <a:t>ikke </a:t>
            </a:r>
            <a:r>
              <a:rPr lang="da-DK" sz="2400" dirty="0">
                <a:solidFill>
                  <a:srgbClr val="333333"/>
                </a:solidFill>
              </a:rPr>
              <a:t>alle!) med </a:t>
            </a:r>
            <a:r>
              <a:rPr lang="da-DK" sz="2400" spc="-5" dirty="0">
                <a:solidFill>
                  <a:srgbClr val="333333"/>
                </a:solidFill>
              </a:rPr>
              <a:t>psykiske </a:t>
            </a:r>
            <a:r>
              <a:rPr lang="da-DK" sz="2400" dirty="0">
                <a:solidFill>
                  <a:srgbClr val="333333"/>
                </a:solidFill>
              </a:rPr>
              <a:t>lidelser (især </a:t>
            </a:r>
            <a:r>
              <a:rPr lang="da-DK" sz="2400" spc="-5" dirty="0">
                <a:solidFill>
                  <a:srgbClr val="333333"/>
                </a:solidFill>
              </a:rPr>
              <a:t>psykoser) har </a:t>
            </a:r>
            <a:r>
              <a:rPr lang="da-DK" sz="2400" spc="-10" dirty="0">
                <a:solidFill>
                  <a:srgbClr val="333333"/>
                </a:solidFill>
              </a:rPr>
              <a:t>vanskeligt ved</a:t>
            </a:r>
            <a:r>
              <a:rPr lang="da-DK" sz="2400" spc="-5" dirty="0">
                <a:solidFill>
                  <a:srgbClr val="333333"/>
                </a:solidFill>
              </a:rPr>
              <a:t> følgende:</a:t>
            </a:r>
            <a:endParaRPr lang="da-DK" sz="2400" dirty="0">
              <a:solidFill>
                <a:srgbClr val="333333"/>
              </a:solidFill>
            </a:endParaRPr>
          </a:p>
          <a:p>
            <a:pPr marL="342900" marR="508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opfatte samt vurdere andres </a:t>
            </a:r>
            <a:r>
              <a:rPr lang="da-DK" sz="2400" spc="-5" dirty="0">
                <a:solidFill>
                  <a:srgbClr val="004992"/>
                </a:solidFill>
              </a:rPr>
              <a:t>ansigtsudtryk (fx glæde,</a:t>
            </a:r>
            <a:r>
              <a:rPr lang="da-DK" sz="2400" spc="-20" dirty="0">
                <a:solidFill>
                  <a:srgbClr val="004992"/>
                </a:solidFill>
              </a:rPr>
              <a:t> </a:t>
            </a:r>
            <a:r>
              <a:rPr lang="da-DK" sz="2400" dirty="0">
                <a:solidFill>
                  <a:srgbClr val="004992"/>
                </a:solidFill>
              </a:rPr>
              <a:t>tristhed).</a:t>
            </a:r>
            <a:endParaRPr lang="en-US" sz="2400" dirty="0">
              <a:solidFill>
                <a:srgbClr val="004992"/>
              </a:solidFill>
            </a:endParaRPr>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Hvorfor gør vi det?</a:t>
            </a:r>
            <a:endParaRPr sz="3600">
              <a:latin typeface="+mn-lt"/>
              <a:ea typeface="+mn-ea"/>
              <a:cs typeface="+mn-cs"/>
            </a:endParaRPr>
          </a:p>
        </p:txBody>
      </p:sp>
      <p:sp>
        <p:nvSpPr>
          <p:cNvPr id="6" name="Content Placeholder 5"/>
          <p:cNvSpPr>
            <a:spLocks noGrp="1"/>
          </p:cNvSpPr>
          <p:nvPr>
            <p:ph idx="1"/>
          </p:nvPr>
        </p:nvSpPr>
        <p:spPr/>
        <p:txBody>
          <a:bodyPr/>
          <a:lstStyle/>
          <a:p>
            <a:pPr marR="5715" lvl="0" defTabSz="914400"/>
            <a:r>
              <a:rPr lang="da-DK" sz="2400" dirty="0">
                <a:solidFill>
                  <a:srgbClr val="333333"/>
                </a:solidFill>
              </a:rPr>
              <a:t>Studier </a:t>
            </a:r>
            <a:r>
              <a:rPr lang="da-DK" sz="2400" spc="-5" dirty="0">
                <a:solidFill>
                  <a:srgbClr val="333333"/>
                </a:solidFill>
              </a:rPr>
              <a:t>har </a:t>
            </a:r>
            <a:r>
              <a:rPr lang="da-DK" sz="2400" dirty="0">
                <a:solidFill>
                  <a:srgbClr val="333333"/>
                </a:solidFill>
              </a:rPr>
              <a:t>vist, at </a:t>
            </a:r>
            <a:r>
              <a:rPr lang="da-DK" sz="2400" spc="-5" dirty="0">
                <a:solidFill>
                  <a:srgbClr val="333333"/>
                </a:solidFill>
              </a:rPr>
              <a:t>mange (men </a:t>
            </a:r>
            <a:r>
              <a:rPr lang="da-DK" sz="2400" spc="-10" dirty="0">
                <a:solidFill>
                  <a:srgbClr val="333333"/>
                </a:solidFill>
              </a:rPr>
              <a:t>ikke </a:t>
            </a:r>
            <a:r>
              <a:rPr lang="da-DK" sz="2400" dirty="0">
                <a:solidFill>
                  <a:srgbClr val="333333"/>
                </a:solidFill>
              </a:rPr>
              <a:t>alle!) med </a:t>
            </a:r>
            <a:r>
              <a:rPr lang="da-DK" sz="2400" spc="-5" dirty="0">
                <a:solidFill>
                  <a:srgbClr val="333333"/>
                </a:solidFill>
              </a:rPr>
              <a:t>psykiske </a:t>
            </a:r>
            <a:r>
              <a:rPr lang="da-DK" sz="2400" dirty="0">
                <a:solidFill>
                  <a:srgbClr val="333333"/>
                </a:solidFill>
              </a:rPr>
              <a:t>lidelser (især </a:t>
            </a:r>
            <a:r>
              <a:rPr lang="da-DK" sz="2400" spc="-5" dirty="0">
                <a:solidFill>
                  <a:srgbClr val="333333"/>
                </a:solidFill>
              </a:rPr>
              <a:t>psykoser) har </a:t>
            </a:r>
            <a:r>
              <a:rPr lang="da-DK" sz="2400" spc="-10" dirty="0">
                <a:solidFill>
                  <a:srgbClr val="333333"/>
                </a:solidFill>
              </a:rPr>
              <a:t>vanskeligt ved</a:t>
            </a:r>
            <a:r>
              <a:rPr lang="da-DK" sz="2400" spc="-5" dirty="0">
                <a:solidFill>
                  <a:srgbClr val="333333"/>
                </a:solidFill>
              </a:rPr>
              <a:t> følgende:</a:t>
            </a:r>
            <a:endParaRPr lang="da-DK" sz="2400" dirty="0">
              <a:solidFill>
                <a:srgbClr val="333333"/>
              </a:solidFill>
            </a:endParaRPr>
          </a:p>
          <a:p>
            <a:pPr marL="342900" marR="508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opfatte samt vurdere andres </a:t>
            </a:r>
            <a:r>
              <a:rPr lang="da-DK" sz="2400" spc="-5" dirty="0">
                <a:solidFill>
                  <a:srgbClr val="004992"/>
                </a:solidFill>
              </a:rPr>
              <a:t>ansigtsudtryk (fx glæde,</a:t>
            </a:r>
            <a:r>
              <a:rPr lang="da-DK" sz="2400" spc="-20" dirty="0">
                <a:solidFill>
                  <a:srgbClr val="004992"/>
                </a:solidFill>
              </a:rPr>
              <a:t> </a:t>
            </a:r>
            <a:r>
              <a:rPr lang="da-DK" sz="2400" dirty="0">
                <a:solidFill>
                  <a:srgbClr val="004992"/>
                </a:solidFill>
              </a:rPr>
              <a:t>tristhed).</a:t>
            </a:r>
          </a:p>
          <a:p>
            <a:pPr marL="34290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udlede andres</a:t>
            </a:r>
            <a:r>
              <a:rPr lang="da-DK" sz="2400" spc="5" dirty="0">
                <a:solidFill>
                  <a:srgbClr val="004992"/>
                </a:solidFill>
              </a:rPr>
              <a:t> </a:t>
            </a:r>
            <a:r>
              <a:rPr lang="da-DK" sz="2400" spc="-5" dirty="0">
                <a:solidFill>
                  <a:srgbClr val="004992"/>
                </a:solidFill>
              </a:rPr>
              <a:t>motiver/fremtidige handlinger </a:t>
            </a:r>
            <a:r>
              <a:rPr lang="da-DK" sz="2400" dirty="0">
                <a:solidFill>
                  <a:srgbClr val="004992"/>
                </a:solidFill>
              </a:rPr>
              <a:t>på </a:t>
            </a:r>
            <a:r>
              <a:rPr lang="da-DK" sz="2400" spc="-5" dirty="0">
                <a:solidFill>
                  <a:srgbClr val="004992"/>
                </a:solidFill>
              </a:rPr>
              <a:t>baggrund </a:t>
            </a:r>
            <a:r>
              <a:rPr lang="da-DK" sz="2400" dirty="0">
                <a:solidFill>
                  <a:srgbClr val="004992"/>
                </a:solidFill>
              </a:rPr>
              <a:t>af deres </a:t>
            </a:r>
            <a:r>
              <a:rPr lang="da-DK" sz="2400" spc="-5" dirty="0">
                <a:solidFill>
                  <a:srgbClr val="004992"/>
                </a:solidFill>
              </a:rPr>
              <a:t>aktuelle adfærd.</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374344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Eksempler på hvordan manglende empati kan resultere i misforståelser under en psykose</a:t>
            </a:r>
            <a:endParaRPr sz="3600" dirty="0">
              <a:latin typeface="+mn-lt"/>
              <a:ea typeface="+mn-ea"/>
              <a:cs typeface="+mn-cs"/>
            </a:endParaRPr>
          </a:p>
        </p:txBody>
      </p:sp>
      <p:sp>
        <p:nvSpPr>
          <p:cNvPr id="4" name="object 4"/>
          <p:cNvSpPr txBox="1"/>
          <p:nvPr/>
        </p:nvSpPr>
        <p:spPr>
          <a:xfrm>
            <a:off x="408954" y="6248400"/>
            <a:ext cx="11376000" cy="299720"/>
          </a:xfrm>
          <a:prstGeom prst="rect">
            <a:avLst/>
          </a:prstGeom>
        </p:spPr>
        <p:txBody>
          <a:bodyPr vert="horz" wrap="square" lIns="0" tIns="12700" rIns="0" bIns="0" rtlCol="0">
            <a:noAutofit/>
          </a:bodyPr>
          <a:lstStyle/>
          <a:p>
            <a:pPr marL="12700" algn="ctr">
              <a:lnSpc>
                <a:spcPct val="100000"/>
              </a:lnSpc>
              <a:spcBef>
                <a:spcPts val="100"/>
              </a:spcBef>
            </a:pPr>
            <a:r>
              <a:rPr sz="2000" dirty="0">
                <a:solidFill>
                  <a:srgbClr val="004992"/>
                </a:solidFill>
              </a:rPr>
              <a:t>Vil </a:t>
            </a:r>
            <a:r>
              <a:rPr sz="2000" spc="-5" dirty="0">
                <a:solidFill>
                  <a:srgbClr val="004992"/>
                </a:solidFill>
              </a:rPr>
              <a:t>nogen </a:t>
            </a:r>
            <a:r>
              <a:rPr sz="2000" dirty="0">
                <a:solidFill>
                  <a:srgbClr val="004992"/>
                </a:solidFill>
              </a:rPr>
              <a:t>dele en kort, </a:t>
            </a:r>
            <a:r>
              <a:rPr sz="2000" spc="-5" dirty="0">
                <a:solidFill>
                  <a:srgbClr val="004992"/>
                </a:solidFill>
              </a:rPr>
              <a:t>personlig</a:t>
            </a:r>
            <a:r>
              <a:rPr sz="2000" spc="20" dirty="0">
                <a:solidFill>
                  <a:srgbClr val="004992"/>
                </a:solidFill>
              </a:rPr>
              <a:t> </a:t>
            </a:r>
            <a:r>
              <a:rPr sz="2000" spc="-5" dirty="0">
                <a:solidFill>
                  <a:srgbClr val="004992"/>
                </a:solidFill>
              </a:rPr>
              <a:t>erfaring?</a:t>
            </a:r>
            <a:endParaRPr sz="2000" dirty="0">
              <a:solidFill>
                <a:srgbClr val="00499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4194975948"/>
              </p:ext>
            </p:extLst>
          </p:nvPr>
        </p:nvGraphicFramePr>
        <p:xfrm>
          <a:off x="408954" y="2203704"/>
          <a:ext cx="11376001" cy="3809990"/>
        </p:xfrm>
        <a:graphic>
          <a:graphicData uri="http://schemas.openxmlformats.org/drawingml/2006/table">
            <a:tbl>
              <a:tblPr firstRow="1" bandRow="1">
                <a:tableStyleId>{21E4AEA4-8DFA-4A89-87EB-49C32662AFE0}</a:tableStyleId>
              </a:tblPr>
              <a:tblGrid>
                <a:gridCol w="3492017">
                  <a:extLst>
                    <a:ext uri="{9D8B030D-6E8A-4147-A177-3AD203B41FA5}">
                      <a16:colId xmlns:a16="http://schemas.microsoft.com/office/drawing/2014/main" val="20000"/>
                    </a:ext>
                  </a:extLst>
                </a:gridCol>
                <a:gridCol w="3415816">
                  <a:extLst>
                    <a:ext uri="{9D8B030D-6E8A-4147-A177-3AD203B41FA5}">
                      <a16:colId xmlns:a16="http://schemas.microsoft.com/office/drawing/2014/main" val="20001"/>
                    </a:ext>
                  </a:extLst>
                </a:gridCol>
                <a:gridCol w="44681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mn-lt"/>
                          <a:ea typeface="+mn-ea"/>
                          <a:cs typeface="+mn-cs"/>
                        </a:rPr>
                        <a:t>Hændelse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Forklaring under en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psykose</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Andre forklaringer</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Efter lægen har talt med dig, hører du ham grine sammen med sygeplejersken.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“De </a:t>
                      </a:r>
                      <a:r>
                        <a:rPr kumimoji="0" lang="en-US" sz="2000" b="0" i="0" u="none" strike="noStrike" cap="none" normalizeH="0" baseline="0" dirty="0" err="1">
                          <a:ln>
                            <a:noFill/>
                          </a:ln>
                          <a:solidFill>
                            <a:srgbClr val="333333"/>
                          </a:solidFill>
                          <a:effectLst/>
                          <a:latin typeface="+mn-lt"/>
                          <a:ea typeface="+mn-ea"/>
                          <a:cs typeface="+mn-cs"/>
                        </a:rPr>
                        <a:t>morer</a:t>
                      </a:r>
                      <a:r>
                        <a:rPr kumimoji="0" lang="en-US" sz="2000" b="0" i="0" u="none" strike="noStrike" cap="none" normalizeH="0" baseline="0" dirty="0">
                          <a:ln>
                            <a:noFill/>
                          </a:ln>
                          <a:solidFill>
                            <a:srgbClr val="333333"/>
                          </a:solidFill>
                          <a:effectLst/>
                          <a:latin typeface="+mn-lt"/>
                          <a:ea typeface="+mn-ea"/>
                          <a:cs typeface="+mn-cs"/>
                        </a:rPr>
                        <a:t> sig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min </a:t>
                      </a:r>
                      <a:r>
                        <a:rPr kumimoji="0" lang="en-US" sz="2000" b="0" i="0" u="none" strike="noStrike" cap="none" normalizeH="0" baseline="0" err="1">
                          <a:ln>
                            <a:noFill/>
                          </a:ln>
                          <a:solidFill>
                            <a:srgbClr val="333333"/>
                          </a:solidFill>
                          <a:effectLst/>
                          <a:latin typeface="+mn-lt"/>
                          <a:ea typeface="+mn-ea"/>
                          <a:cs typeface="+mn-cs"/>
                        </a:rPr>
                        <a:t>bekostning</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Et rent tilfælde. Lægen og sygeplejersken talte om noget helt andet.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En fodgænger kigger på dig to gange og vender sig også om senere.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rgbClr val="333333"/>
                          </a:solidFill>
                          <a:effectLst/>
                          <a:latin typeface="+mn-lt"/>
                          <a:ea typeface="+mn-ea"/>
                          <a:cs typeface="+mn-cs"/>
                        </a:rPr>
                        <a:t>Du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overbevist</a:t>
                      </a:r>
                      <a:r>
                        <a:rPr kumimoji="0" lang="en-US" sz="2000" b="0" i="1" u="none" strike="noStrike" cap="none" normalizeH="0" baseline="0" dirty="0">
                          <a:ln>
                            <a:noFill/>
                          </a:ln>
                          <a:solidFill>
                            <a:srgbClr val="333333"/>
                          </a:solidFill>
                          <a:effectLst/>
                          <a:latin typeface="+mn-lt"/>
                          <a:ea typeface="+mn-ea"/>
                          <a:cs typeface="+mn-cs"/>
                        </a:rPr>
                        <a:t> om, at </a:t>
                      </a:r>
                      <a:r>
                        <a:rPr kumimoji="0" lang="en-US" sz="2000" b="0" i="1" u="none" strike="noStrike" cap="none" normalizeH="0" baseline="0" dirty="0" err="1">
                          <a:ln>
                            <a:noFill/>
                          </a:ln>
                          <a:solidFill>
                            <a:srgbClr val="333333"/>
                          </a:solidFill>
                          <a:effectLst/>
                          <a:latin typeface="+mn-lt"/>
                          <a:ea typeface="+mn-ea"/>
                          <a:cs typeface="+mn-cs"/>
                        </a:rPr>
                        <a:t>manden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forfølger</a:t>
                      </a:r>
                      <a:r>
                        <a:rPr kumimoji="0" lang="en-US" sz="2000" b="0" i="1" u="none" strike="noStrike" cap="none" normalizeH="0" baseline="0" dirty="0">
                          <a:ln>
                            <a:noFill/>
                          </a:ln>
                          <a:solidFill>
                            <a:srgbClr val="333333"/>
                          </a:solidFill>
                          <a:effectLst/>
                          <a:latin typeface="+mn-lt"/>
                          <a:ea typeface="+mn-ea"/>
                          <a:cs typeface="+mn-cs"/>
                        </a:rPr>
                        <a:t>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Den forbipasserende er irriteret, da du – første gang han så på dig –virkede skrækslagen. Han vender sig igen for at undersøge, hvad der er galt.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Nogen blinker til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Denne </a:t>
                      </a:r>
                      <a:r>
                        <a:rPr kumimoji="0" lang="en-US" sz="2000" b="0" i="0" u="none" strike="noStrike" cap="none" normalizeH="0" baseline="0" dirty="0" err="1">
                          <a:ln>
                            <a:noFill/>
                          </a:ln>
                          <a:solidFill>
                            <a:srgbClr val="333333"/>
                          </a:solidFill>
                          <a:effectLst/>
                          <a:latin typeface="+mn-lt"/>
                          <a:ea typeface="+mn-ea"/>
                          <a:cs typeface="+mn-cs"/>
                        </a:rPr>
                        <a:t>morsekode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advarsel</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Vedkommende er blændet af solen; tilfældighed, interesse.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a:p>
            <a:pPr lvl="0" defTabSz="914400"/>
            <a:r>
              <a:rPr lang="da-DK" sz="2400" b="1" spc="-5" dirty="0">
                <a:solidFill>
                  <a:srgbClr val="004992"/>
                </a:solidFill>
              </a:rPr>
              <a:t>Vigtigt</a:t>
            </a:r>
            <a:endParaRPr lang="da-DK" sz="2400" dirty="0">
              <a:solidFill>
                <a:srgbClr val="004992"/>
              </a:solidFill>
            </a:endParaRPr>
          </a:p>
          <a:p>
            <a:pPr marL="342900" marR="141605" lvl="0" indent="-342900" defTabSz="914400">
              <a:buClr>
                <a:srgbClr val="333333"/>
              </a:buClr>
              <a:buFont typeface="WingDings"/>
              <a:buChar char=""/>
              <a:tabLst>
                <a:tab pos="355600" algn="l"/>
              </a:tabLst>
            </a:pPr>
            <a:r>
              <a:rPr lang="da-DK" sz="2400" dirty="0">
                <a:solidFill>
                  <a:srgbClr val="333333"/>
                </a:solidFill>
              </a:rPr>
              <a:t>Du </a:t>
            </a:r>
            <a:r>
              <a:rPr lang="da-DK" sz="2400" spc="-5" dirty="0">
                <a:solidFill>
                  <a:srgbClr val="333333"/>
                </a:solidFill>
              </a:rPr>
              <a:t>skal </a:t>
            </a:r>
            <a:r>
              <a:rPr lang="da-DK" sz="2400" spc="-10" dirty="0">
                <a:solidFill>
                  <a:srgbClr val="333333"/>
                </a:solidFill>
              </a:rPr>
              <a:t>skelne </a:t>
            </a:r>
            <a:r>
              <a:rPr lang="da-DK" sz="2400" spc="-5" dirty="0">
                <a:solidFill>
                  <a:srgbClr val="333333"/>
                </a:solidFill>
              </a:rPr>
              <a:t>mellem de </a:t>
            </a:r>
            <a:r>
              <a:rPr lang="da-DK" sz="2400" spc="-30" dirty="0">
                <a:solidFill>
                  <a:srgbClr val="333333"/>
                </a:solidFill>
              </a:rPr>
              <a:t>oplysninger, </a:t>
            </a:r>
            <a:r>
              <a:rPr lang="da-DK" sz="2400" spc="-5" dirty="0">
                <a:solidFill>
                  <a:srgbClr val="333333"/>
                </a:solidFill>
              </a:rPr>
              <a:t>der </a:t>
            </a:r>
            <a:r>
              <a:rPr lang="da-DK" sz="2400" dirty="0">
                <a:solidFill>
                  <a:srgbClr val="333333"/>
                </a:solidFill>
              </a:rPr>
              <a:t>er </a:t>
            </a:r>
            <a:r>
              <a:rPr lang="da-DK" sz="2400" spc="-5" dirty="0">
                <a:solidFill>
                  <a:srgbClr val="333333"/>
                </a:solidFill>
              </a:rPr>
              <a:t>tilgængelige for dig, </a:t>
            </a:r>
            <a:r>
              <a:rPr lang="da-DK" sz="2400" dirty="0">
                <a:solidFill>
                  <a:srgbClr val="333333"/>
                </a:solidFill>
              </a:rPr>
              <a:t>og </a:t>
            </a:r>
            <a:r>
              <a:rPr lang="da-DK" sz="2400" spc="-5" dirty="0">
                <a:solidFill>
                  <a:srgbClr val="333333"/>
                </a:solidFill>
              </a:rPr>
              <a:t>den </a:t>
            </a:r>
            <a:r>
              <a:rPr lang="da-DK" sz="2400" spc="-15" dirty="0">
                <a:solidFill>
                  <a:srgbClr val="333333"/>
                </a:solidFill>
              </a:rPr>
              <a:t>viden, </a:t>
            </a:r>
            <a:r>
              <a:rPr lang="da-DK" sz="2400" spc="-5" dirty="0">
                <a:solidFill>
                  <a:srgbClr val="333333"/>
                </a:solidFill>
              </a:rPr>
              <a:t>figurerne </a:t>
            </a:r>
            <a:r>
              <a:rPr lang="da-DK" sz="2400" dirty="0">
                <a:solidFill>
                  <a:srgbClr val="333333"/>
                </a:solidFill>
              </a:rPr>
              <a:t>har om </a:t>
            </a:r>
            <a:r>
              <a:rPr lang="da-DK" sz="2400" spc="-5" dirty="0">
                <a:solidFill>
                  <a:srgbClr val="333333"/>
                </a:solidFill>
              </a:rPr>
              <a:t>hinanden!</a:t>
            </a:r>
            <a:endParaRPr lang="da-DK"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337184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a:p>
            <a:pPr lvl="0" defTabSz="914400"/>
            <a:r>
              <a:rPr lang="da-DK" sz="2400" b="1" spc="-5" dirty="0">
                <a:solidFill>
                  <a:srgbClr val="004992"/>
                </a:solidFill>
              </a:rPr>
              <a:t>Vigtigt</a:t>
            </a:r>
            <a:endParaRPr lang="da-DK" sz="2400" dirty="0">
              <a:solidFill>
                <a:srgbClr val="004992"/>
              </a:solidFill>
            </a:endParaRPr>
          </a:p>
          <a:p>
            <a:pPr marL="342900" marR="141605" lvl="0" indent="-342900" defTabSz="914400">
              <a:buClr>
                <a:srgbClr val="333333"/>
              </a:buClr>
              <a:buFont typeface="WingDings"/>
              <a:buChar char=""/>
              <a:tabLst>
                <a:tab pos="355600" algn="l"/>
              </a:tabLst>
            </a:pPr>
            <a:r>
              <a:rPr lang="da-DK" sz="2400" dirty="0">
                <a:solidFill>
                  <a:srgbClr val="333333"/>
                </a:solidFill>
              </a:rPr>
              <a:t>Du </a:t>
            </a:r>
            <a:r>
              <a:rPr lang="da-DK" sz="2400" spc="-5" dirty="0">
                <a:solidFill>
                  <a:srgbClr val="333333"/>
                </a:solidFill>
              </a:rPr>
              <a:t>skal </a:t>
            </a:r>
            <a:r>
              <a:rPr lang="da-DK" sz="2400" spc="-10" dirty="0">
                <a:solidFill>
                  <a:srgbClr val="333333"/>
                </a:solidFill>
              </a:rPr>
              <a:t>skelne </a:t>
            </a:r>
            <a:r>
              <a:rPr lang="da-DK" sz="2400" spc="-5" dirty="0">
                <a:solidFill>
                  <a:srgbClr val="333333"/>
                </a:solidFill>
              </a:rPr>
              <a:t>mellem de </a:t>
            </a:r>
            <a:r>
              <a:rPr lang="da-DK" sz="2400" spc="-30" dirty="0">
                <a:solidFill>
                  <a:srgbClr val="333333"/>
                </a:solidFill>
              </a:rPr>
              <a:t>oplysninger, </a:t>
            </a:r>
            <a:r>
              <a:rPr lang="da-DK" sz="2400" spc="-5" dirty="0">
                <a:solidFill>
                  <a:srgbClr val="333333"/>
                </a:solidFill>
              </a:rPr>
              <a:t>der </a:t>
            </a:r>
            <a:r>
              <a:rPr lang="da-DK" sz="2400" dirty="0">
                <a:solidFill>
                  <a:srgbClr val="333333"/>
                </a:solidFill>
              </a:rPr>
              <a:t>er </a:t>
            </a:r>
            <a:r>
              <a:rPr lang="da-DK" sz="2400" spc="-5" dirty="0">
                <a:solidFill>
                  <a:srgbClr val="333333"/>
                </a:solidFill>
              </a:rPr>
              <a:t>tilgængelige for dig, </a:t>
            </a:r>
            <a:r>
              <a:rPr lang="da-DK" sz="2400" dirty="0">
                <a:solidFill>
                  <a:srgbClr val="333333"/>
                </a:solidFill>
              </a:rPr>
              <a:t>og </a:t>
            </a:r>
            <a:r>
              <a:rPr lang="da-DK" sz="2400" spc="-5" dirty="0">
                <a:solidFill>
                  <a:srgbClr val="333333"/>
                </a:solidFill>
              </a:rPr>
              <a:t>den </a:t>
            </a:r>
            <a:r>
              <a:rPr lang="da-DK" sz="2400" spc="-15" dirty="0">
                <a:solidFill>
                  <a:srgbClr val="333333"/>
                </a:solidFill>
              </a:rPr>
              <a:t>viden, </a:t>
            </a:r>
            <a:r>
              <a:rPr lang="da-DK" sz="2400" spc="-5" dirty="0">
                <a:solidFill>
                  <a:srgbClr val="333333"/>
                </a:solidFill>
              </a:rPr>
              <a:t>figurerne </a:t>
            </a:r>
            <a:r>
              <a:rPr lang="da-DK" sz="2400" dirty="0">
                <a:solidFill>
                  <a:srgbClr val="333333"/>
                </a:solidFill>
              </a:rPr>
              <a:t>har om </a:t>
            </a:r>
            <a:r>
              <a:rPr lang="da-DK" sz="2400" spc="-5" dirty="0">
                <a:solidFill>
                  <a:srgbClr val="333333"/>
                </a:solidFill>
              </a:rPr>
              <a:t>hinanden!</a:t>
            </a:r>
            <a:endParaRPr lang="da-DK" sz="2400" dirty="0">
              <a:solidFill>
                <a:srgbClr val="333333"/>
              </a:solidFill>
            </a:endParaRPr>
          </a:p>
          <a:p>
            <a:pPr marL="342900" marR="306070" lvl="0" indent="-342900" defTabSz="914400">
              <a:buClr>
                <a:srgbClr val="333333"/>
              </a:buClr>
              <a:buFont typeface="WingDings"/>
              <a:buChar char=""/>
              <a:tabLst>
                <a:tab pos="355600" algn="l"/>
              </a:tabLst>
            </a:pPr>
            <a:r>
              <a:rPr lang="da-DK" sz="2400" spc="-15" dirty="0">
                <a:solidFill>
                  <a:srgbClr val="333333"/>
                </a:solidFill>
              </a:rPr>
              <a:t>Hvilke </a:t>
            </a:r>
            <a:r>
              <a:rPr lang="da-DK" sz="2400" spc="-10" dirty="0">
                <a:solidFill>
                  <a:srgbClr val="333333"/>
                </a:solidFill>
              </a:rPr>
              <a:t>yderligere </a:t>
            </a:r>
            <a:r>
              <a:rPr lang="da-DK" sz="2400" spc="-5" dirty="0">
                <a:solidFill>
                  <a:srgbClr val="333333"/>
                </a:solidFill>
              </a:rPr>
              <a:t>oplysninger </a:t>
            </a:r>
            <a:r>
              <a:rPr lang="da-DK" sz="2400" spc="-10" dirty="0">
                <a:solidFill>
                  <a:srgbClr val="333333"/>
                </a:solidFill>
              </a:rPr>
              <a:t>behøver </a:t>
            </a:r>
            <a:r>
              <a:rPr lang="da-DK" sz="2400" spc="-5" dirty="0">
                <a:solidFill>
                  <a:srgbClr val="333333"/>
                </a:solidFill>
              </a:rPr>
              <a:t>du </a:t>
            </a:r>
            <a:r>
              <a:rPr lang="da-DK" sz="2400" dirty="0">
                <a:solidFill>
                  <a:srgbClr val="333333"/>
                </a:solidFill>
              </a:rPr>
              <a:t>for at kunne </a:t>
            </a:r>
            <a:r>
              <a:rPr lang="da-DK" sz="2400" spc="-10" dirty="0">
                <a:solidFill>
                  <a:srgbClr val="333333"/>
                </a:solidFill>
              </a:rPr>
              <a:t>give </a:t>
            </a:r>
            <a:r>
              <a:rPr lang="da-DK" sz="2400" dirty="0">
                <a:solidFill>
                  <a:srgbClr val="333333"/>
                </a:solidFill>
              </a:rPr>
              <a:t>et </a:t>
            </a:r>
            <a:r>
              <a:rPr lang="da-DK" sz="2400" spc="-5" dirty="0">
                <a:solidFill>
                  <a:srgbClr val="333333"/>
                </a:solidFill>
              </a:rPr>
              <a:t>entydigt</a:t>
            </a:r>
            <a:r>
              <a:rPr lang="da-DK" sz="2400" spc="60" dirty="0">
                <a:solidFill>
                  <a:srgbClr val="333333"/>
                </a:solidFill>
              </a:rPr>
              <a:t> </a:t>
            </a:r>
            <a:r>
              <a:rPr lang="da-DK" sz="2400" spc="-15" dirty="0">
                <a:solidFill>
                  <a:srgbClr val="333333"/>
                </a:solidFill>
              </a:rPr>
              <a:t>svar?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3699721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3"/>
          <p:cNvSpPr txBox="1">
            <a:spLocks noChangeArrowheads="1"/>
          </p:cNvSpPr>
          <p:nvPr/>
        </p:nvSpPr>
        <p:spPr bwMode="auto">
          <a:xfrm>
            <a:off x="2677085" y="5956123"/>
            <a:ext cx="6807351"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a-DK" altLang="de-DE" sz="2400">
                <a:solidFill>
                  <a:srgbClr val="004992"/>
                </a:solidFill>
                <a:latin typeface="+mn-lt"/>
              </a:rPr>
              <a:t>Hvad vil andre mene... har de ret?</a:t>
            </a:r>
            <a:endParaRPr lang="de-DE" altLang="de-DE" sz="2400" dirty="0">
              <a:solidFill>
                <a:srgbClr val="004992"/>
              </a:solidFill>
              <a:latin typeface="+mn-lt"/>
            </a:endParaRPr>
          </a:p>
        </p:txBody>
      </p:sp>
      <p:sp>
        <p:nvSpPr>
          <p:cNvPr id="10" name="Caption_22"/>
          <p:cNvSpPr txBox="1">
            <a:spLocks noChangeArrowheads="1"/>
          </p:cNvSpPr>
          <p:nvPr/>
        </p:nvSpPr>
        <p:spPr bwMode="auto">
          <a:xfrm>
            <a:off x="2641203" y="833735"/>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2400" u="sng" dirty="0">
                <a:latin typeface="+mn-lt"/>
              </a:rPr>
              <a:t>Eksempel</a:t>
            </a:r>
            <a:r>
              <a:rPr lang="da-DK" altLang="de-DE" sz="2400" dirty="0">
                <a:latin typeface="+mn-lt"/>
              </a:rPr>
              <a:t>: En overvægtig mand falder ned af en stol</a:t>
            </a:r>
            <a:endParaRPr lang="de-DE" altLang="de-DE" sz="2400" dirty="0">
              <a:latin typeface="+mn-lt"/>
            </a:endParaRPr>
          </a:p>
        </p:txBody>
      </p:sp>
      <p:sp>
        <p:nvSpPr>
          <p:cNvPr id="11" name="Caption_54287"/>
          <p:cNvSpPr txBox="1">
            <a:spLocks noChangeArrowheads="1"/>
          </p:cNvSpPr>
          <p:nvPr/>
        </p:nvSpPr>
        <p:spPr bwMode="auto">
          <a:xfrm>
            <a:off x="6265286" y="2667000"/>
            <a:ext cx="91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dirty="0">
                <a:solidFill>
                  <a:srgbClr val="333333"/>
                </a:solidFill>
                <a:latin typeface="+mn-lt"/>
              </a:rPr>
              <a:t>Han er stor!</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vil de fleste mene?...</a:t>
            </a:r>
            <a:endParaRPr sz="3600" dirty="0">
              <a:latin typeface="+mn-lt"/>
              <a:ea typeface="+mn-ea"/>
              <a:cs typeface="+mn-cs"/>
            </a:endParaRPr>
          </a:p>
        </p:txBody>
      </p:sp>
      <p:sp>
        <p:nvSpPr>
          <p:cNvPr id="5" name="object 5"/>
          <p:cNvSpPr txBox="1"/>
          <p:nvPr/>
        </p:nvSpPr>
        <p:spPr>
          <a:xfrm>
            <a:off x="2885515" y="1826025"/>
            <a:ext cx="6430414" cy="443070"/>
          </a:xfrm>
          <a:prstGeom prst="rect">
            <a:avLst/>
          </a:prstGeom>
        </p:spPr>
        <p:txBody>
          <a:bodyPr vert="horz" wrap="square" lIns="0" tIns="12065" rIns="0" bIns="0" rtlCol="0">
            <a:noAutofit/>
          </a:bodyPr>
          <a:lstStyle/>
          <a:p>
            <a:pPr marL="12700">
              <a:lnSpc>
                <a:spcPct val="100000"/>
              </a:lnSpc>
              <a:spcBef>
                <a:spcPts val="95"/>
              </a:spcBef>
            </a:pPr>
            <a:r>
              <a:rPr lang="da-DK" sz="2800" spc="-20">
                <a:solidFill>
                  <a:srgbClr val="FFFFFF"/>
                </a:solidFill>
              </a:rPr>
              <a:t>En overvægtig mand falder ned af en stol</a:t>
            </a:r>
            <a:endParaRPr sz="2800"/>
          </a:p>
        </p:txBody>
      </p:sp>
      <p:pic>
        <p:nvPicPr>
          <p:cNvPr id="11"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da-DK" altLang="de-DE" sz="2000" dirty="0">
                <a:solidFill>
                  <a:srgbClr val="004992"/>
                </a:solidFill>
                <a:latin typeface="+mn-lt"/>
                <a:ea typeface="+mn-ea"/>
              </a:rPr>
              <a:t>Sandsynligt: </a:t>
            </a:r>
            <a:r>
              <a:rPr lang="da-DK" altLang="de-DE" sz="2000" dirty="0">
                <a:solidFill>
                  <a:srgbClr val="333333"/>
                </a:solidFill>
                <a:latin typeface="+mn-lt"/>
                <a:ea typeface="+mn-ea"/>
              </a:rPr>
              <a:t>Manden er for tung til stolen.</a:t>
            </a:r>
          </a:p>
          <a:p>
            <a:pPr eaLnBrk="1" hangingPunct="1">
              <a:spcBef>
                <a:spcPts val="1200"/>
              </a:spcBef>
              <a:buFontTx/>
              <a:buNone/>
            </a:pPr>
            <a:r>
              <a:rPr lang="da-DK" altLang="de-DE" sz="2000" dirty="0">
                <a:solidFill>
                  <a:srgbClr val="004992"/>
                </a:solidFill>
                <a:latin typeface="+mn-lt"/>
                <a:ea typeface="+mn-ea"/>
              </a:rPr>
              <a:t>Mindre sandsynligt: </a:t>
            </a:r>
            <a:r>
              <a:rPr lang="da-DK" altLang="de-DE" sz="2000" dirty="0">
                <a:solidFill>
                  <a:srgbClr val="333333"/>
                </a:solidFill>
                <a:latin typeface="+mn-lt"/>
                <a:ea typeface="+mn-ea"/>
              </a:rPr>
              <a:t>Manden vippede på stolen; stolen er for skrøbelig.</a:t>
            </a:r>
          </a:p>
          <a:p>
            <a:pPr eaLnBrk="1" hangingPunct="1">
              <a:spcBef>
                <a:spcPts val="1200"/>
              </a:spcBef>
              <a:buFontTx/>
              <a:buNone/>
            </a:pPr>
            <a:r>
              <a:rPr lang="da-DK" altLang="de-DE" sz="2000" b="1" dirty="0">
                <a:solidFill>
                  <a:srgbClr val="004992"/>
                </a:solidFill>
                <a:latin typeface="+mn-lt"/>
                <a:ea typeface="+mn-ea"/>
              </a:rPr>
              <a:t>Den mest usandsynlige antagelse </a:t>
            </a:r>
            <a:r>
              <a:rPr lang="da-DK" altLang="de-DE" sz="2000" dirty="0">
                <a:solidFill>
                  <a:srgbClr val="004992"/>
                </a:solidFill>
                <a:latin typeface="+mn-lt"/>
                <a:ea typeface="+mn-ea"/>
              </a:rPr>
              <a:t>man kan have haft – er ikke desto mindre SAND:</a:t>
            </a:r>
            <a:r>
              <a:rPr lang="da-DK" altLang="de-DE" sz="2000" dirty="0">
                <a:solidFill>
                  <a:srgbClr val="333333"/>
                </a:solidFill>
                <a:latin typeface="+mn-lt"/>
                <a:ea typeface="+mn-ea"/>
              </a:rPr>
              <a:t> Der er savet i stolen – usandsynlig antagelse, da ingen har set drengen fra det første billede save et ben af stolen!</a:t>
            </a:r>
            <a:endParaRPr lang="de-DE" altLang="de-DE" sz="2000" dirty="0">
              <a:solidFill>
                <a:srgbClr val="333333"/>
              </a:solidFill>
              <a:latin typeface="+mn-lt"/>
              <a:ea typeface="+mn-ea"/>
            </a:endParaRPr>
          </a:p>
        </p:txBody>
      </p:sp>
      <p:sp>
        <p:nvSpPr>
          <p:cNvPr id="7" name="object 7"/>
          <p:cNvSpPr txBox="1"/>
          <p:nvPr/>
        </p:nvSpPr>
        <p:spPr>
          <a:xfrm>
            <a:off x="5929972" y="3048000"/>
            <a:ext cx="568260" cy="105157"/>
          </a:xfrm>
          <a:prstGeom prst="rect">
            <a:avLst/>
          </a:prstGeom>
        </p:spPr>
        <p:txBody>
          <a:bodyPr vert="horz" wrap="square" lIns="0" tIns="12700" rIns="0" bIns="0" rtlCol="0">
            <a:noAutofit/>
          </a:bodyPr>
          <a:lstStyle/>
          <a:p>
            <a:pPr marL="12700" algn="ctr">
              <a:lnSpc>
                <a:spcPct val="100000"/>
              </a:lnSpc>
              <a:spcBef>
                <a:spcPts val="100"/>
              </a:spcBef>
            </a:pPr>
            <a:r>
              <a:rPr sz="600" spc="-5" dirty="0">
                <a:solidFill>
                  <a:srgbClr val="333333"/>
                </a:solidFill>
              </a:rPr>
              <a:t>Han </a:t>
            </a:r>
            <a:r>
              <a:rPr sz="600" dirty="0">
                <a:solidFill>
                  <a:srgbClr val="333333"/>
                </a:solidFill>
              </a:rPr>
              <a:t>er</a:t>
            </a:r>
            <a:r>
              <a:rPr sz="600" spc="-60" dirty="0">
                <a:solidFill>
                  <a:srgbClr val="333333"/>
                </a:solidFill>
              </a:rPr>
              <a:t> </a:t>
            </a:r>
            <a:r>
              <a:rPr sz="600" dirty="0">
                <a:solidFill>
                  <a:srgbClr val="333333"/>
                </a:solidFill>
              </a:rPr>
              <a:t>stor!</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Så går det løs!</a:t>
            </a:r>
            <a:endParaRPr sz="360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6 – At vise empati II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6"/>
          <p:cNvSpPr>
            <a:spLocks noChangeArrowheads="1"/>
          </p:cNvSpPr>
          <p:nvPr/>
        </p:nvSpPr>
        <p:spPr bwMode="auto">
          <a:xfrm>
            <a:off x="2968561" y="5884164"/>
            <a:ext cx="6224397"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da-DK" altLang="de-DE" sz="2400">
                <a:solidFill>
                  <a:srgbClr val="004992"/>
                </a:solidFill>
                <a:latin typeface="+mn-lt"/>
              </a:rPr>
              <a:t>Hvordan mon kvinden føler sig i denne situation?</a:t>
            </a:r>
            <a:endParaRPr lang="de-DE" altLang="de-DE" sz="2400" dirty="0">
              <a:solidFill>
                <a:srgbClr val="004992"/>
              </a:solidFill>
              <a:latin typeface="+mn-l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dirty="0">
                <a:latin typeface="+mn-lt"/>
              </a:rPr>
              <a:t>Der er </a:t>
            </a:r>
            <a:r>
              <a:rPr lang="de-DE" altLang="de-DE" sz="1800" b="1" dirty="0" err="1">
                <a:latin typeface="+mn-lt"/>
              </a:rPr>
              <a:t>grønt</a:t>
            </a:r>
            <a:r>
              <a:rPr lang="de-DE" altLang="de-DE" sz="1800" b="1" dirty="0">
                <a:latin typeface="+mn-lt"/>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Hvad mon manden tænker?</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i="1">
                <a:latin typeface="+mn-lt"/>
              </a:rPr>
              <a:t>Har du set det der fjollede spørgeskema om jobtilfredshed?</a:t>
            </a:r>
            <a:endParaRPr lang="de-DE" altLang="de-DE" sz="1400" dirty="0">
              <a:latin typeface="+mn-lt"/>
            </a:endParaRPr>
          </a:p>
        </p:txBody>
      </p:sp>
      <p:sp>
        <p:nvSpPr>
          <p:cNvPr id="16"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Kunne du fortælle mig, hvornår denne bog skal afleveres?</a:t>
            </a:r>
            <a:endParaRPr lang="en-GB" altLang="de-DE" sz="1400" dirty="0">
              <a:latin typeface="+mn-lt"/>
            </a:endParaRPr>
          </a:p>
        </p:txBody>
      </p:sp>
      <p:sp>
        <p:nvSpPr>
          <p:cNvPr id="17"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Jeg besvarer ikke dumme spørgsmål!</a:t>
            </a:r>
            <a:endParaRPr lang="en-GB" altLang="de-DE" sz="14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3340951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26387"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rPr>
              <a:t>Let’s go play football</a:t>
            </a:r>
            <a:endParaRPr lang="en-GB" altLang="de-DE" sz="1400" b="1" dirty="0">
              <a:latin typeface="+mn-lt"/>
            </a:endParaRPr>
          </a:p>
        </p:txBody>
      </p:sp>
      <p:sp>
        <p:nvSpPr>
          <p:cNvPr id="18"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parkbetjenten højst sandsynligt… har han ret?</a:t>
            </a:r>
            <a:endParaRPr lang="de-DE" altLang="de-DE" sz="2400" dirty="0">
              <a:solidFill>
                <a:srgbClr val="004992"/>
              </a:solidFill>
              <a:latin typeface="+mn-lt"/>
              <a:ea typeface="+mn-ea"/>
            </a:endParaRPr>
          </a:p>
        </p:txBody>
      </p:sp>
      <p:sp>
        <p:nvSpPr>
          <p:cNvPr id="19"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rPr>
              <a:t>Language School</a:t>
            </a:r>
            <a:endParaRPr lang="de-DE" sz="2400" kern="10" dirty="0">
              <a:ln w="9525">
                <a:solidFill>
                  <a:srgbClr val="000000"/>
                </a:solidFill>
                <a:round/>
                <a:headEnd/>
                <a:tailEnd/>
              </a:ln>
              <a:solidFill>
                <a:srgbClr val="000000"/>
              </a:solidFill>
            </a:endParaRP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rPr>
              <a:t>Jeg er</a:t>
            </a:r>
          </a:p>
          <a:p>
            <a:pPr eaLnBrk="1" hangingPunct="1">
              <a:lnSpc>
                <a:spcPct val="40000"/>
              </a:lnSpc>
              <a:spcBef>
                <a:spcPct val="50000"/>
              </a:spcBef>
              <a:buFontTx/>
              <a:buNone/>
            </a:pPr>
            <a:r>
              <a:rPr lang="de-DE" altLang="de-DE" sz="1000" b="1">
                <a:latin typeface="+mn-lt"/>
              </a:rPr>
              <a:t>Du er</a:t>
            </a:r>
            <a:endParaRPr lang="de-DE" altLang="de-DE" sz="1000" b="1" dirty="0">
              <a:latin typeface="+mn-lt"/>
            </a:endParaRPr>
          </a:p>
        </p:txBody>
      </p:sp>
      <p:sp>
        <p:nvSpPr>
          <p:cNvPr id="21"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mn-lt"/>
              </a:rPr>
              <a:t>Græsset må ikke betrædes</a:t>
            </a:r>
            <a:endParaRPr lang="de-DE" altLang="de-DE" sz="700" b="1" dirty="0">
              <a:latin typeface="+mn-lt"/>
            </a:endParaRPr>
          </a:p>
        </p:txBody>
      </p:sp>
      <p:sp>
        <p:nvSpPr>
          <p:cNvPr id="22"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Græsset må ikke betrædes</a:t>
            </a:r>
            <a:endParaRPr lang="de-DE" altLang="de-DE" sz="800" b="1" dirty="0">
              <a:latin typeface="+mn-lt"/>
            </a:endParaRPr>
          </a:p>
        </p:txBody>
      </p:sp>
      <p:sp>
        <p:nvSpPr>
          <p:cNvPr id="23"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rPr>
              <a:t>Danskundervisning hold 1a</a:t>
            </a:r>
            <a:endParaRPr lang="de-DE" altLang="de-DE" sz="10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559368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mon manden foran billedet tænker… har han ret?</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909498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moderen? Har vi brug for flere oplysninger for at afgøre det?</a:t>
            </a:r>
            <a:endParaRPr lang="de-DE" altLang="de-DE" sz="2400" dirty="0">
              <a:solidFill>
                <a:srgbClr val="004992"/>
              </a:solidFill>
              <a:latin typeface="+mn-lt"/>
              <a:ea typeface="+mn-ea"/>
            </a:endParaRPr>
          </a:p>
        </p:txBody>
      </p:sp>
      <p:sp>
        <p:nvSpPr>
          <p:cNvPr id="14"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1000">
                <a:latin typeface="+mn-lt"/>
              </a:rPr>
              <a:t>Jamen, jeg har det rigtigt skidt!</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900">
                <a:latin typeface="+mn-lt"/>
              </a:rPr>
              <a:t>Vågn op skat, du skal i skole!!</a:t>
            </a:r>
            <a:endParaRPr lang="de-DE" altLang="de-DE" sz="9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mn-lt"/>
              </a:rPr>
              <a:t>Her er et termometer. Jeg kommer og tjekker din temperatur lige om lidt!</a:t>
            </a:r>
            <a:endParaRPr lang="de-DE" altLang="de-DE" sz="10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87172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t>Valgfrit</a:t>
            </a:r>
            <a:r>
              <a:rPr lang="en-US" altLang="ko-KR" sz="3600" spc="-5" dirty="0"/>
              <a:t>: </a:t>
            </a:r>
            <a:r>
              <a:rPr lang="en-US" altLang="ko-KR" sz="3600" spc="-5" dirty="0" err="1"/>
              <a:t>Videoklip</a:t>
            </a:r>
            <a:endParaRPr lang="de-DE" sz="3600" dirty="0">
              <a:latin typeface="Calibri Light"/>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ea typeface="+mj-ea"/>
              </a:rPr>
              <a:t>Valgfrit: Videoklip med præsentationer, der handler om dagens emne, kan findes på følgende hjemmeside</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en-US" altLang="ko-KR" sz="2400" dirty="0" err="1">
                <a:solidFill>
                  <a:srgbClr val="333333"/>
                </a:solidFill>
                <a:ea typeface="+mj-ea"/>
              </a:rPr>
              <a:t>Efter</a:t>
            </a:r>
            <a:r>
              <a:rPr lang="en-US" altLang="ko-KR" sz="2400" dirty="0">
                <a:solidFill>
                  <a:srgbClr val="333333"/>
                </a:solidFill>
                <a:ea typeface="+mj-ea"/>
              </a:rPr>
              <a:t> </a:t>
            </a:r>
            <a:r>
              <a:rPr lang="en-US" altLang="ko-KR" sz="2400" dirty="0" err="1">
                <a:solidFill>
                  <a:srgbClr val="333333"/>
                </a:solidFill>
                <a:ea typeface="+mj-ea"/>
              </a:rPr>
              <a:t>videoen</a:t>
            </a:r>
            <a:r>
              <a:rPr lang="en-US" altLang="ko-KR" sz="2400" dirty="0">
                <a:solidFill>
                  <a:srgbClr val="333333"/>
                </a:solidFill>
                <a:ea typeface="+mj-ea"/>
              </a:rPr>
              <a:t> </a:t>
            </a:r>
            <a:r>
              <a:rPr lang="en-US" altLang="ko-KR" sz="2400" dirty="0" err="1">
                <a:solidFill>
                  <a:srgbClr val="333333"/>
                </a:solidFill>
                <a:ea typeface="+mj-ea"/>
              </a:rPr>
              <a:t>kan</a:t>
            </a:r>
            <a:r>
              <a:rPr lang="en-US" altLang="ko-KR" sz="2400" dirty="0">
                <a:solidFill>
                  <a:srgbClr val="333333"/>
                </a:solidFill>
                <a:ea typeface="+mj-ea"/>
              </a:rPr>
              <a:t> du </a:t>
            </a:r>
            <a:r>
              <a:rPr lang="en-US" altLang="ko-KR" sz="2400" dirty="0" err="1">
                <a:solidFill>
                  <a:srgbClr val="333333"/>
                </a:solidFill>
                <a:ea typeface="+mj-ea"/>
              </a:rPr>
              <a:t>drøfte</a:t>
            </a:r>
            <a:r>
              <a:rPr lang="en-US" altLang="ko-KR" sz="2400" dirty="0">
                <a:solidFill>
                  <a:srgbClr val="333333"/>
                </a:solidFill>
                <a:ea typeface="+mj-ea"/>
              </a:rPr>
              <a:t>, </a:t>
            </a:r>
            <a:r>
              <a:rPr lang="en-US" altLang="ko-KR" sz="2400" dirty="0" err="1">
                <a:solidFill>
                  <a:srgbClr val="333333"/>
                </a:solidFill>
                <a:ea typeface="+mj-ea"/>
              </a:rPr>
              <a:t>hvordan</a:t>
            </a:r>
            <a:r>
              <a:rPr lang="en-US" altLang="ko-KR" sz="2400" dirty="0">
                <a:solidFill>
                  <a:srgbClr val="333333"/>
                </a:solidFill>
                <a:ea typeface="+mj-ea"/>
              </a:rPr>
              <a:t> den </a:t>
            </a:r>
            <a:r>
              <a:rPr lang="en-US" altLang="ko-KR" sz="2400" dirty="0" err="1">
                <a:solidFill>
                  <a:srgbClr val="333333"/>
                </a:solidFill>
                <a:ea typeface="+mj-ea"/>
              </a:rPr>
              <a:t>er</a:t>
            </a:r>
            <a:r>
              <a:rPr lang="en-US" altLang="ko-KR" sz="2400" dirty="0">
                <a:solidFill>
                  <a:srgbClr val="333333"/>
                </a:solidFill>
                <a:ea typeface="+mj-ea"/>
              </a:rPr>
              <a:t> </a:t>
            </a:r>
            <a:r>
              <a:rPr lang="en-US" altLang="ko-KR" sz="2400" dirty="0" err="1">
                <a:solidFill>
                  <a:srgbClr val="333333"/>
                </a:solidFill>
                <a:ea typeface="+mj-ea"/>
              </a:rPr>
              <a:t>relateret</a:t>
            </a:r>
            <a:r>
              <a:rPr lang="en-US" altLang="ko-KR" sz="2400" dirty="0">
                <a:solidFill>
                  <a:srgbClr val="333333"/>
                </a:solidFill>
                <a:ea typeface="+mj-ea"/>
              </a:rPr>
              <a:t> </a:t>
            </a:r>
            <a:r>
              <a:rPr lang="en-US" altLang="ko-KR" sz="2400" dirty="0" err="1">
                <a:solidFill>
                  <a:srgbClr val="333333"/>
                </a:solidFill>
                <a:ea typeface="+mj-ea"/>
              </a:rPr>
              <a:t>til</a:t>
            </a:r>
            <a:r>
              <a:rPr lang="en-US" altLang="ko-KR" sz="2400" dirty="0">
                <a:solidFill>
                  <a:srgbClr val="333333"/>
                </a:solidFill>
                <a:ea typeface="+mj-ea"/>
              </a:rPr>
              <a:t> </a:t>
            </a:r>
            <a:r>
              <a:rPr lang="en-US" altLang="ko-KR" sz="2400" dirty="0" err="1">
                <a:solidFill>
                  <a:srgbClr val="333333"/>
                </a:solidFill>
                <a:ea typeface="+mj-ea"/>
              </a:rPr>
              <a:t>dagens</a:t>
            </a:r>
            <a:r>
              <a:rPr lang="en-US" altLang="ko-KR" sz="2400" dirty="0">
                <a:solidFill>
                  <a:srgbClr val="333333"/>
                </a:solidFill>
                <a:ea typeface="+mj-ea"/>
              </a:rPr>
              <a:t> </a:t>
            </a:r>
            <a:r>
              <a:rPr lang="en-US" altLang="ko-KR" sz="2400" dirty="0" err="1">
                <a:solidFill>
                  <a:srgbClr val="333333"/>
                </a:solidFill>
                <a:ea typeface="+mj-ea"/>
              </a:rPr>
              <a:t>emne</a:t>
            </a:r>
            <a:r>
              <a:rPr lang="en-US" altLang="ko-KR" sz="2400" dirty="0">
                <a:solidFill>
                  <a:srgbClr val="333333"/>
                </a:solidFill>
                <a:ea typeface="+mj-ea"/>
              </a:rPr>
              <a:t>.</a:t>
            </a:r>
            <a:endParaRPr lang="de-DE" sz="2400" dirty="0">
              <a:solidFill>
                <a:srgbClr val="333333"/>
              </a:solidFill>
              <a:latin typeface="Calibri Light"/>
              <a:ea typeface="+mj-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a:ea typeface="+mj-ea"/>
                <a:cs typeface="Verdana"/>
              </a:rPr>
              <a:t>[</a:t>
            </a:r>
            <a:r>
              <a:rPr lang="en-US" altLang="ko-KR" i="1" spc="-5" dirty="0" err="1">
                <a:solidFill>
                  <a:srgbClr val="333333"/>
                </a:solidFill>
                <a:ea typeface="+mj-ea"/>
                <a:cs typeface="Verdana"/>
              </a:rPr>
              <a:t>til</a:t>
            </a:r>
            <a:r>
              <a:rPr lang="en-US" altLang="ko-KR" i="1" spc="-5" dirty="0">
                <a:solidFill>
                  <a:srgbClr val="333333"/>
                </a:solidFill>
                <a:ea typeface="+mj-ea"/>
                <a:cs typeface="Verdana"/>
              </a:rPr>
              <a:t> </a:t>
            </a:r>
            <a:r>
              <a:rPr lang="en-US" altLang="ko-KR" i="1" spc="-5" dirty="0" err="1">
                <a:solidFill>
                  <a:srgbClr val="333333"/>
                </a:solidFill>
                <a:ea typeface="+mj-ea"/>
                <a:cs typeface="Verdana"/>
              </a:rPr>
              <a:t>undervisere</a:t>
            </a:r>
            <a:r>
              <a:rPr lang="en-US" altLang="ko-KR" i="1" spc="-5" dirty="0">
                <a:solidFill>
                  <a:srgbClr val="333333"/>
                </a:solidFill>
                <a:ea typeface="+mj-ea"/>
                <a:cs typeface="Verdana"/>
              </a:rPr>
              <a:t>:</a:t>
            </a:r>
            <a:endParaRPr dirty="0">
              <a:solidFill>
                <a:srgbClr val="333333"/>
              </a:solidFill>
              <a:latin typeface="Calibri Light"/>
              <a:ea typeface="+mj-ea"/>
              <a:cs typeface="Verdana"/>
            </a:endParaRPr>
          </a:p>
          <a:p>
            <a:pPr marL="12700" marR="5080" defTabSz="914400" eaLnBrk="0" fontAlgn="base" hangingPunct="0">
              <a:spcBef>
                <a:spcPts val="800"/>
              </a:spcBef>
              <a:spcAft>
                <a:spcPct val="0"/>
              </a:spcAft>
            </a:pPr>
            <a:r>
              <a:rPr lang="da-DK" altLang="ko-KR" dirty="0">
                <a:solidFill>
                  <a:srgbClr val="333333"/>
                </a:solidFill>
                <a:ea typeface="+mj-ea"/>
              </a:rPr>
              <a:t>Nogle videoklips indeholder sprogbrug, som måske ikke er passende for hvert publikum eller kultur. Vurder venligst videoerne, inden du viser dem</a:t>
            </a:r>
            <a:r>
              <a:rPr lang="de-DE" dirty="0">
                <a:solidFill>
                  <a:srgbClr val="333333"/>
                </a:solidFill>
                <a:latin typeface="Calibri Light"/>
                <a:ea typeface="+mj-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2090461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595706"/>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mn-lt"/>
              </a:rPr>
              <a:t>Må jeg invitere på en kop kaffe, frk. Miller?</a:t>
            </a:r>
            <a:endParaRPr lang="de-DE" altLang="de-DE" sz="1200" b="1" dirty="0">
              <a:latin typeface="+mn-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a-DK" altLang="de-DE" sz="2400">
                <a:solidFill>
                  <a:srgbClr val="004992"/>
                </a:solidFill>
                <a:latin typeface="+mn-lt"/>
                <a:ea typeface="+mn-ea"/>
              </a:rPr>
              <a:t>Hvad mon manden på det sidste billede tænker, og ...har han ret?</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564187"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mn-lt"/>
              </a:rPr>
              <a:t>Desværre, Jeg har</a:t>
            </a:r>
          </a:p>
          <a:p>
            <a:pPr algn="ctr" eaLnBrk="1" hangingPunct="1">
              <a:spcBef>
                <a:spcPct val="0"/>
              </a:spcBef>
              <a:buFontTx/>
              <a:buNone/>
            </a:pPr>
            <a:r>
              <a:rPr lang="en-US" altLang="de-DE" sz="1200" b="1">
                <a:latin typeface="+mn-lt"/>
              </a:rPr>
              <a:t>allerede andre planer for i dag.</a:t>
            </a:r>
            <a:endParaRPr lang="de-DE" altLang="de-DE" sz="1200" b="1" dirty="0">
              <a:latin typeface="+mn-lt"/>
            </a:endParaRPr>
          </a:p>
        </p:txBody>
      </p:sp>
    </p:spTree>
    <p:extLst>
      <p:ext uri="{BB962C8B-B14F-4D97-AF65-F5344CB8AC3E}">
        <p14:creationId xmlns:p14="http://schemas.microsoft.com/office/powerpoint/2010/main" val="35117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p>
          <a:p>
            <a:pPr marL="342900" lvl="0" indent="-342900" defTabSz="914377">
              <a:buClr>
                <a:srgbClr val="333333"/>
              </a:buClr>
              <a:buFont typeface="WingDings"/>
              <a:buChar char=""/>
            </a:pPr>
            <a:r>
              <a:rPr lang="da-DK"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a:t>
            </a:r>
            <a:r>
              <a:rPr lang="da-DK" sz="2400">
                <a:solidFill>
                  <a:srgbClr val="333333"/>
                </a:solidFill>
              </a:rPr>
              <a:t>vurdering.</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4215279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p>
          <a:p>
            <a:pPr marL="342900" lvl="0" indent="-342900" defTabSz="914377">
              <a:buClr>
                <a:srgbClr val="333333"/>
              </a:buClr>
              <a:buFont typeface="WingDings"/>
              <a:buChar char=""/>
            </a:pPr>
            <a:r>
              <a:rPr lang="da-DK"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vurdering.</a:t>
            </a:r>
          </a:p>
          <a:p>
            <a:pPr marL="342900" lvl="0" indent="-342900" defTabSz="914377">
              <a:buClr>
                <a:srgbClr val="333333"/>
              </a:buClr>
              <a:buFont typeface="WingDings"/>
              <a:buChar char=""/>
            </a:pPr>
            <a:r>
              <a:rPr lang="da-DK" sz="2400" dirty="0">
                <a:solidFill>
                  <a:srgbClr val="333333"/>
                </a:solidFill>
              </a:rPr>
              <a:t>Pas på: Vores aktuelle sindsstemning har indflydelse på, hvordan vi opfatter vores omgivelser (fx vores vurdering af andre mennesker).</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1318972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har det med psykoser at gøre?</a:t>
            </a:r>
            <a:endParaRPr sz="3600">
              <a:latin typeface="+mn-lt"/>
              <a:ea typeface="+mn-ea"/>
              <a:cs typeface="+mn-cs"/>
            </a:endParaRPr>
          </a:p>
        </p:txBody>
      </p:sp>
      <p:sp>
        <p:nvSpPr>
          <p:cNvPr id="9" name="Content Placeholder 8"/>
          <p:cNvSpPr>
            <a:spLocks noGrp="1"/>
          </p:cNvSpPr>
          <p:nvPr>
            <p:ph idx="1"/>
          </p:nvPr>
        </p:nvSpPr>
        <p:spPr/>
        <p:txBody>
          <a:bodyPr/>
          <a:lstStyle/>
          <a:p>
            <a:pPr marR="5080" lvl="0" defTabSz="914400"/>
            <a:r>
              <a:rPr lang="da-DK" sz="2400" dirty="0">
                <a:solidFill>
                  <a:srgbClr val="333333"/>
                </a:solidFill>
              </a:rPr>
              <a:t>Under en </a:t>
            </a:r>
            <a:r>
              <a:rPr lang="da-DK" sz="2400" spc="-10" dirty="0">
                <a:solidFill>
                  <a:srgbClr val="333333"/>
                </a:solidFill>
              </a:rPr>
              <a:t>psykose </a:t>
            </a:r>
            <a:r>
              <a:rPr lang="da-DK" sz="2400" dirty="0">
                <a:solidFill>
                  <a:srgbClr val="333333"/>
                </a:solidFill>
              </a:rPr>
              <a:t>er der </a:t>
            </a:r>
            <a:r>
              <a:rPr lang="da-DK" sz="2400" spc="-10" dirty="0">
                <a:solidFill>
                  <a:srgbClr val="333333"/>
                </a:solidFill>
              </a:rPr>
              <a:t>risiko </a:t>
            </a:r>
            <a:r>
              <a:rPr lang="da-DK" sz="2400" spc="-90" dirty="0">
                <a:solidFill>
                  <a:srgbClr val="333333"/>
                </a:solidFill>
              </a:rPr>
              <a:t>for, </a:t>
            </a:r>
            <a:r>
              <a:rPr lang="da-DK" sz="2400" dirty="0">
                <a:solidFill>
                  <a:srgbClr val="333333"/>
                </a:solidFill>
              </a:rPr>
              <a:t>at man </a:t>
            </a:r>
            <a:r>
              <a:rPr lang="da-DK" sz="2400" spc="-5" dirty="0">
                <a:solidFill>
                  <a:srgbClr val="333333"/>
                </a:solidFill>
              </a:rPr>
              <a:t>kan fejl- </a:t>
            </a:r>
            <a:r>
              <a:rPr lang="da-DK" sz="2400" spc="-10" dirty="0">
                <a:solidFill>
                  <a:srgbClr val="333333"/>
                </a:solidFill>
              </a:rPr>
              <a:t>eller overfortolke </a:t>
            </a:r>
            <a:r>
              <a:rPr lang="da-DK" sz="2400" spc="-5" dirty="0">
                <a:solidFill>
                  <a:srgbClr val="333333"/>
                </a:solidFill>
              </a:rPr>
              <a:t>ansigtsudtryk </a:t>
            </a:r>
            <a:r>
              <a:rPr lang="da-DK" sz="2400" dirty="0">
                <a:solidFill>
                  <a:srgbClr val="333333"/>
                </a:solidFill>
              </a:rPr>
              <a:t>og</a:t>
            </a:r>
            <a:r>
              <a:rPr lang="da-DK" sz="2400" spc="155" dirty="0">
                <a:solidFill>
                  <a:srgbClr val="333333"/>
                </a:solidFill>
              </a:rPr>
              <a:t> </a:t>
            </a:r>
            <a:r>
              <a:rPr lang="da-DK" sz="2400" spc="-35" dirty="0">
                <a:solidFill>
                  <a:srgbClr val="333333"/>
                </a:solidFill>
              </a:rPr>
              <a:t>handlinger.</a:t>
            </a:r>
          </a:p>
          <a:p>
            <a:pPr lvl="0" defTabSz="914400"/>
            <a:r>
              <a:rPr lang="da-DK" sz="2400" spc="-10" dirty="0">
                <a:solidFill>
                  <a:srgbClr val="004992"/>
                </a:solidFill>
              </a:rPr>
              <a:t>Eksempel: </a:t>
            </a:r>
            <a:r>
              <a:rPr lang="da-DK" sz="2400" spc="-10" dirty="0">
                <a:solidFill>
                  <a:srgbClr val="333333"/>
                </a:solidFill>
              </a:rPr>
              <a:t>Neil </a:t>
            </a:r>
            <a:r>
              <a:rPr lang="da-DK" sz="2400" spc="-45" dirty="0">
                <a:solidFill>
                  <a:srgbClr val="333333"/>
                </a:solidFill>
              </a:rPr>
              <a:t>føler, </a:t>
            </a:r>
            <a:r>
              <a:rPr lang="da-DK" sz="2400" dirty="0">
                <a:solidFill>
                  <a:srgbClr val="333333"/>
                </a:solidFill>
              </a:rPr>
              <a:t>han </a:t>
            </a:r>
            <a:r>
              <a:rPr lang="da-DK" sz="2400" spc="-15" dirty="0">
                <a:solidFill>
                  <a:srgbClr val="333333"/>
                </a:solidFill>
              </a:rPr>
              <a:t>bliver </a:t>
            </a:r>
            <a:r>
              <a:rPr lang="da-DK" sz="2400" spc="-10" dirty="0">
                <a:solidFill>
                  <a:srgbClr val="333333"/>
                </a:solidFill>
              </a:rPr>
              <a:t>stirret </a:t>
            </a:r>
            <a:r>
              <a:rPr lang="da-DK" sz="2400" spc="-5" dirty="0">
                <a:solidFill>
                  <a:srgbClr val="333333"/>
                </a:solidFill>
              </a:rPr>
              <a:t>på</a:t>
            </a:r>
            <a:r>
              <a:rPr lang="da-DK" sz="2400" spc="-5">
                <a:solidFill>
                  <a:srgbClr val="333333"/>
                </a:solidFill>
              </a:rPr>
              <a:t>: “De </a:t>
            </a:r>
            <a:r>
              <a:rPr lang="da-DK" sz="2400" spc="-5" dirty="0">
                <a:solidFill>
                  <a:srgbClr val="333333"/>
                </a:solidFill>
              </a:rPr>
              <a:t>er </a:t>
            </a:r>
            <a:r>
              <a:rPr lang="da-DK" sz="2400" dirty="0">
                <a:solidFill>
                  <a:srgbClr val="333333"/>
                </a:solidFill>
              </a:rPr>
              <a:t>ude </a:t>
            </a:r>
            <a:r>
              <a:rPr lang="da-DK" sz="2400" spc="-5" dirty="0">
                <a:solidFill>
                  <a:srgbClr val="333333"/>
                </a:solidFill>
              </a:rPr>
              <a:t>efter</a:t>
            </a:r>
            <a:r>
              <a:rPr lang="da-DK" sz="2400" spc="170" dirty="0">
                <a:solidFill>
                  <a:srgbClr val="333333"/>
                </a:solidFill>
              </a:rPr>
              <a:t> </a:t>
            </a:r>
            <a:r>
              <a:rPr lang="da-DK" sz="2400" spc="-40">
                <a:solidFill>
                  <a:srgbClr val="333333"/>
                </a:solidFill>
              </a:rPr>
              <a:t>mig.”</a:t>
            </a:r>
            <a:endParaRPr lang="da-DK" sz="2400" dirty="0">
              <a:solidFill>
                <a:srgbClr val="333333"/>
              </a:solidFill>
            </a:endParaRPr>
          </a:p>
          <a:p>
            <a:pPr marR="229870" lvl="0" defTabSz="914400"/>
            <a:r>
              <a:rPr lang="da-DK" sz="2400" spc="-5" dirty="0">
                <a:solidFill>
                  <a:srgbClr val="004992"/>
                </a:solidFill>
              </a:rPr>
              <a:t>Baggrund: </a:t>
            </a:r>
            <a:r>
              <a:rPr lang="da-DK" sz="2400" spc="-10" dirty="0">
                <a:solidFill>
                  <a:srgbClr val="333333"/>
                </a:solidFill>
              </a:rPr>
              <a:t>Neil, </a:t>
            </a:r>
            <a:r>
              <a:rPr lang="da-DK" sz="2400" spc="-5" dirty="0">
                <a:solidFill>
                  <a:srgbClr val="333333"/>
                </a:solidFill>
              </a:rPr>
              <a:t>der </a:t>
            </a:r>
            <a:r>
              <a:rPr lang="da-DK" sz="2400" dirty="0">
                <a:solidFill>
                  <a:srgbClr val="333333"/>
                </a:solidFill>
              </a:rPr>
              <a:t>i </a:t>
            </a:r>
            <a:r>
              <a:rPr lang="da-DK" sz="2400" spc="-10" dirty="0">
                <a:solidFill>
                  <a:srgbClr val="333333"/>
                </a:solidFill>
              </a:rPr>
              <a:t>flere </a:t>
            </a:r>
            <a:r>
              <a:rPr lang="da-DK" sz="2400" spc="-5" dirty="0">
                <a:solidFill>
                  <a:srgbClr val="333333"/>
                </a:solidFill>
              </a:rPr>
              <a:t>uger </a:t>
            </a:r>
            <a:r>
              <a:rPr lang="da-DK" sz="2400" dirty="0">
                <a:solidFill>
                  <a:srgbClr val="333333"/>
                </a:solidFill>
              </a:rPr>
              <a:t>har </a:t>
            </a:r>
            <a:r>
              <a:rPr lang="da-DK" sz="2400" spc="-10" dirty="0">
                <a:solidFill>
                  <a:srgbClr val="333333"/>
                </a:solidFill>
              </a:rPr>
              <a:t>været frygtsom/skræmt, </a:t>
            </a:r>
            <a:r>
              <a:rPr lang="da-DK" sz="2400" spc="-5" dirty="0">
                <a:solidFill>
                  <a:srgbClr val="333333"/>
                </a:solidFill>
              </a:rPr>
              <a:t>går </a:t>
            </a:r>
            <a:r>
              <a:rPr lang="da-DK" sz="2400" dirty="0">
                <a:solidFill>
                  <a:srgbClr val="333333"/>
                </a:solidFill>
              </a:rPr>
              <a:t>med </a:t>
            </a:r>
            <a:r>
              <a:rPr lang="da-DK" sz="2400" spc="-5" dirty="0">
                <a:solidFill>
                  <a:srgbClr val="333333"/>
                </a:solidFill>
              </a:rPr>
              <a:t>mørke </a:t>
            </a:r>
            <a:r>
              <a:rPr lang="da-DK" sz="2400" spc="-10" dirty="0">
                <a:solidFill>
                  <a:srgbClr val="333333"/>
                </a:solidFill>
              </a:rPr>
              <a:t>solbriller </a:t>
            </a:r>
            <a:r>
              <a:rPr lang="da-DK" sz="2400" dirty="0">
                <a:solidFill>
                  <a:srgbClr val="333333"/>
                </a:solidFill>
              </a:rPr>
              <a:t>som</a:t>
            </a:r>
            <a:r>
              <a:rPr lang="da-DK" sz="2400" spc="70" dirty="0">
                <a:solidFill>
                  <a:srgbClr val="333333"/>
                </a:solidFill>
              </a:rPr>
              <a:t> </a:t>
            </a:r>
            <a:r>
              <a:rPr lang="da-DK" sz="2400" spc="-5" dirty="0">
                <a:solidFill>
                  <a:srgbClr val="333333"/>
                </a:solidFill>
              </a:rPr>
              <a:t>forklædning.</a:t>
            </a:r>
            <a:endParaRPr lang="da-DK" sz="2400" dirty="0">
              <a:solidFill>
                <a:srgbClr val="333333"/>
              </a:solidFill>
            </a:endParaRPr>
          </a:p>
          <a:p>
            <a:pPr marR="5080" lvl="0" defTabSz="914400"/>
            <a:r>
              <a:rPr lang="da-DK" sz="2400" spc="-5" dirty="0">
                <a:solidFill>
                  <a:srgbClr val="004992"/>
                </a:solidFill>
              </a:rPr>
              <a:t>Men: </a:t>
            </a:r>
            <a:r>
              <a:rPr lang="da-DK" sz="2400" dirty="0">
                <a:solidFill>
                  <a:srgbClr val="333333"/>
                </a:solidFill>
              </a:rPr>
              <a:t>På </a:t>
            </a:r>
            <a:r>
              <a:rPr lang="da-DK" sz="2400" spc="-5" dirty="0">
                <a:solidFill>
                  <a:srgbClr val="333333"/>
                </a:solidFill>
              </a:rPr>
              <a:t>grund </a:t>
            </a:r>
            <a:r>
              <a:rPr lang="da-DK" sz="2400" dirty="0">
                <a:solidFill>
                  <a:srgbClr val="333333"/>
                </a:solidFill>
              </a:rPr>
              <a:t>af </a:t>
            </a:r>
            <a:r>
              <a:rPr lang="da-DK" sz="2400" spc="-5" dirty="0">
                <a:solidFill>
                  <a:srgbClr val="333333"/>
                </a:solidFill>
              </a:rPr>
              <a:t>hans </a:t>
            </a:r>
            <a:r>
              <a:rPr lang="da-DK" sz="2400" spc="-10" dirty="0">
                <a:solidFill>
                  <a:srgbClr val="333333"/>
                </a:solidFill>
              </a:rPr>
              <a:t>besynderlige </a:t>
            </a:r>
            <a:r>
              <a:rPr lang="da-DK" sz="2400" spc="-5" dirty="0">
                <a:solidFill>
                  <a:srgbClr val="333333"/>
                </a:solidFill>
              </a:rPr>
              <a:t>adfærd gør hans sig </a:t>
            </a:r>
            <a:r>
              <a:rPr lang="da-DK" sz="2400" spc="-10" dirty="0">
                <a:solidFill>
                  <a:srgbClr val="333333"/>
                </a:solidFill>
              </a:rPr>
              <a:t>til </a:t>
            </a:r>
            <a:r>
              <a:rPr lang="da-DK" sz="2400" spc="-5" dirty="0">
                <a:solidFill>
                  <a:srgbClr val="333333"/>
                </a:solidFill>
              </a:rPr>
              <a:t>genstand </a:t>
            </a:r>
            <a:r>
              <a:rPr lang="da-DK" sz="2400" dirty="0">
                <a:solidFill>
                  <a:srgbClr val="333333"/>
                </a:solidFill>
              </a:rPr>
              <a:t>for </a:t>
            </a:r>
            <a:r>
              <a:rPr lang="da-DK" sz="2400" spc="-10" dirty="0">
                <a:solidFill>
                  <a:srgbClr val="333333"/>
                </a:solidFill>
              </a:rPr>
              <a:t>ekstra </a:t>
            </a:r>
            <a:r>
              <a:rPr lang="da-DK" sz="2400" spc="-5" dirty="0">
                <a:solidFill>
                  <a:srgbClr val="333333"/>
                </a:solidFill>
              </a:rPr>
              <a:t>opmærksomhed.</a:t>
            </a:r>
          </a:p>
          <a:p>
            <a:pPr lvl="0" defTabSz="914400"/>
            <a:r>
              <a:rPr lang="da-DK" sz="2400" dirty="0">
                <a:solidFill>
                  <a:srgbClr val="333333"/>
                </a:solidFill>
              </a:rPr>
              <a:t>Vi </a:t>
            </a:r>
            <a:r>
              <a:rPr lang="da-DK" sz="2400" spc="-5" dirty="0">
                <a:solidFill>
                  <a:srgbClr val="333333"/>
                </a:solidFill>
              </a:rPr>
              <a:t>begår alle fejl! </a:t>
            </a:r>
            <a:r>
              <a:rPr lang="da-DK" sz="2400" spc="-10" dirty="0">
                <a:solidFill>
                  <a:srgbClr val="333333"/>
                </a:solidFill>
              </a:rPr>
              <a:t>Inddrag </a:t>
            </a:r>
            <a:r>
              <a:rPr lang="da-DK" sz="2400" spc="-5" dirty="0">
                <a:solidFill>
                  <a:srgbClr val="333333"/>
                </a:solidFill>
              </a:rPr>
              <a:t>altid</a:t>
            </a:r>
            <a:r>
              <a:rPr lang="da-DK" sz="2400" spc="110" dirty="0">
                <a:solidFill>
                  <a:srgbClr val="333333"/>
                </a:solidFill>
              </a:rPr>
              <a:t> </a:t>
            </a:r>
            <a:r>
              <a:rPr lang="da-DK" sz="2400" spc="-15" dirty="0">
                <a:solidFill>
                  <a:srgbClr val="333333"/>
                </a:solidFill>
              </a:rPr>
              <a:t>forskellige </a:t>
            </a:r>
            <a:r>
              <a:rPr lang="da-DK" sz="2400" spc="-35" dirty="0">
                <a:solidFill>
                  <a:srgbClr val="333333"/>
                </a:solidFill>
              </a:rPr>
              <a:t>perspektiver.</a:t>
            </a:r>
            <a:endParaRPr lang="en-US" sz="2400" dirty="0"/>
          </a:p>
        </p:txBody>
      </p:sp>
      <p:sp>
        <p:nvSpPr>
          <p:cNvPr id="10" name="Footer Placeholder 9"/>
          <p:cNvSpPr>
            <a:spLocks noGrp="1"/>
          </p:cNvSpPr>
          <p:nvPr>
            <p:ph type="ftr" sz="quarter" idx="11"/>
          </p:nvPr>
        </p:nvSpPr>
        <p:spPr/>
        <p:txBody>
          <a:bodyPr/>
          <a:lstStyle/>
          <a:p>
            <a:r>
              <a:rPr lang="da-DK"/>
              <a:t>Træningsmodul 6 – At vise empati II</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3368945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974735360"/>
              </p:ext>
            </p:extLst>
          </p:nvPr>
        </p:nvGraphicFramePr>
        <p:xfrm>
          <a:off x="408954" y="2011680"/>
          <a:ext cx="11375999" cy="44163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 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 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 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 = verwendet mit persönlicher Zustimmung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 Villarreal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40</a:t>
            </a:fld>
            <a:endParaRPr lang="en-U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2904</Words>
  <Application>Microsoft Office PowerPoint</Application>
  <PresentationFormat>Benutzerdefiniert</PresentationFormat>
  <Paragraphs>387</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40</vt:i4>
      </vt:variant>
    </vt:vector>
  </HeadingPairs>
  <TitlesOfParts>
    <vt:vector size="48" baseType="lpstr">
      <vt:lpstr>Arial</vt:lpstr>
      <vt:lpstr>Calibri</vt:lpstr>
      <vt:lpstr>Calibri Light</vt:lpstr>
      <vt:lpstr>Symbol</vt:lpstr>
      <vt:lpstr>Times New Roman</vt:lpstr>
      <vt:lpstr>WingDings</vt:lpstr>
      <vt:lpstr>UKE_PPT-Vorlage_16zu9</vt:lpstr>
      <vt:lpstr>1_UKE_PPT-Vorlage_16zu9</vt:lpstr>
      <vt:lpstr>MCT 6 B – At vise empati II</vt:lpstr>
      <vt:lpstr>Hvad lægger du først mærke til, når du møder nogen, du ikke kender? Hvor pålidelige er disse signaler?</vt:lpstr>
      <vt:lpstr>Hvad lægger du først mærke til, når du møder nogen, du ikke kender? Hvor pålidelige er disse signaler?</vt:lpstr>
      <vt:lpstr>Er der andre relevante informationskilder? Hvor pålidelige er de?</vt:lpstr>
      <vt:lpstr>Er der andre relevante informationskilder? Hvor pålidelige er de?</vt:lpstr>
      <vt:lpstr>Fordele og ulemper ved visse sociale signaler</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Skinnet kan bedrage!</vt:lpstr>
      <vt:lpstr>Hvorfor gør vi det?</vt:lpstr>
      <vt:lpstr>Hvorfor gør vi det?</vt:lpstr>
      <vt:lpstr>Eksempler på hvordan manglende empati kan resultere i misforståelser under en psykose</vt:lpstr>
      <vt:lpstr>Øvelse</vt:lpstr>
      <vt:lpstr>Øvelse</vt:lpstr>
      <vt:lpstr>Øvelse</vt:lpstr>
      <vt:lpstr>PowerPoint-Präsentation</vt:lpstr>
      <vt:lpstr>Hvad vil de fleste mene?...</vt:lpstr>
      <vt:lpstr>Så går det løs!</vt:lpstr>
      <vt:lpstr>PowerPoint-Präsentation</vt:lpstr>
      <vt:lpstr>PowerPoint-Präsentation</vt:lpstr>
      <vt:lpstr>PowerPoint-Präsentation</vt:lpstr>
      <vt:lpstr>PowerPoint-Präsentation</vt:lpstr>
      <vt:lpstr>PowerPoint-Präsentation</vt:lpstr>
      <vt:lpstr>Valgfrit: Videoklip</vt:lpstr>
      <vt:lpstr>PowerPoint-Präsentation</vt:lpstr>
      <vt:lpstr>Overfør til hverdagen</vt:lpstr>
      <vt:lpstr>Overfør til hverdagen</vt:lpstr>
      <vt:lpstr>Overfør til hverdagen</vt:lpstr>
      <vt:lpstr>Hvad har det med psykoser at gøre?</vt:lpstr>
      <vt:lpstr>Tak for din opmærksomhed!</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18</cp:revision>
  <dcterms:created xsi:type="dcterms:W3CDTF">2019-08-27T10:56:20Z</dcterms:created>
  <dcterms:modified xsi:type="dcterms:W3CDTF">2022-02-04T09:11:06Z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2017-10-27T00:00:00Z</vt:filetime>
  </property>
  <property fmtid="{D5CDD505-2E9C-101B-9397-08002B2CF9AE}" pid="3" name="Creator">
    <vt:lpwstr>Microsoft® PowerPoint® 2013</vt:lpwstr>
  </property>
  <property fmtid="{D5CDD505-2E9C-101B-9397-08002B2CF9AE}" pid="4" name="LastSaved">
    <vt:filetime>2019-08-27T00:00:00Z</vt:filetime>
  </property>
</Properties>
</file>