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51"/>
  </p:notesMasterIdLst>
  <p:sldIdLst>
    <p:sldId id="424" r:id="rId3"/>
    <p:sldId id="391" r:id="rId4"/>
    <p:sldId id="406" r:id="rId5"/>
    <p:sldId id="405" r:id="rId6"/>
    <p:sldId id="404" r:id="rId7"/>
    <p:sldId id="390" r:id="rId8"/>
    <p:sldId id="262" r:id="rId9"/>
    <p:sldId id="263" r:id="rId10"/>
    <p:sldId id="400" r:id="rId11"/>
    <p:sldId id="394" r:id="rId12"/>
    <p:sldId id="407" r:id="rId13"/>
    <p:sldId id="398" r:id="rId14"/>
    <p:sldId id="409" r:id="rId15"/>
    <p:sldId id="408" r:id="rId16"/>
    <p:sldId id="379" r:id="rId17"/>
    <p:sldId id="410" r:id="rId18"/>
    <p:sldId id="380" r:id="rId19"/>
    <p:sldId id="411" r:id="rId20"/>
    <p:sldId id="382" r:id="rId21"/>
    <p:sldId id="412" r:id="rId22"/>
    <p:sldId id="272" r:id="rId23"/>
    <p:sldId id="343" r:id="rId24"/>
    <p:sldId id="344" r:id="rId25"/>
    <p:sldId id="366" r:id="rId26"/>
    <p:sldId id="414" r:id="rId27"/>
    <p:sldId id="413" r:id="rId28"/>
    <p:sldId id="368" r:id="rId29"/>
    <p:sldId id="416" r:id="rId30"/>
    <p:sldId id="415" r:id="rId31"/>
    <p:sldId id="298" r:id="rId32"/>
    <p:sldId id="349" r:id="rId33"/>
    <p:sldId id="350" r:id="rId34"/>
    <p:sldId id="351" r:id="rId35"/>
    <p:sldId id="365" r:id="rId36"/>
    <p:sldId id="384" r:id="rId37"/>
    <p:sldId id="418" r:id="rId38"/>
    <p:sldId id="417" r:id="rId39"/>
    <p:sldId id="370" r:id="rId40"/>
    <p:sldId id="421" r:id="rId41"/>
    <p:sldId id="420" r:id="rId42"/>
    <p:sldId id="419" r:id="rId43"/>
    <p:sldId id="358" r:id="rId44"/>
    <p:sldId id="422" r:id="rId45"/>
    <p:sldId id="277" r:id="rId46"/>
    <p:sldId id="401" r:id="rId47"/>
    <p:sldId id="423" r:id="rId48"/>
    <p:sldId id="403" r:id="rId49"/>
    <p:sldId id="388" r:id="rId50"/>
  </p:sldIdLst>
  <p:sldSz cx="12195175" cy="6858000"/>
  <p:notesSz cx="6858000" cy="9144000"/>
  <p:custDataLst>
    <p:tags r:id="rId52"/>
  </p:custData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 id="5" name="Tanja Hansen" initials="TH" lastIdx="1" clrIdx="5"/>
  <p:cmAuthor id="6" name="Lise Sørensen" initials="LS" lastIdx="3"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0066CC"/>
    <a:srgbClr val="FFFFFF"/>
    <a:srgbClr val="FF3300"/>
    <a:srgbClr val="FF9933"/>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50" autoAdjust="0"/>
    <p:restoredTop sz="95986" autoAdjust="0"/>
  </p:normalViewPr>
  <p:slideViewPr>
    <p:cSldViewPr snapToGrid="0">
      <p:cViewPr varScale="1">
        <p:scale>
          <a:sx n="62" d="100"/>
          <a:sy n="62" d="100"/>
        </p:scale>
        <p:origin x="1068" y="56"/>
      </p:cViewPr>
      <p:guideLst>
        <p:guide orient="horz" pos="4319"/>
        <p:guide/>
      </p:guideLst>
    </p:cSldViewPr>
  </p:slideViewPr>
  <p:notesTextViewPr>
    <p:cViewPr>
      <p:scale>
        <a:sx n="1" d="1"/>
        <a:sy n="1" d="1"/>
      </p:scale>
      <p:origin x="0" y="0"/>
    </p:cViewPr>
  </p:notesTextViewPr>
  <p:sorterViewPr>
    <p:cViewPr>
      <p:scale>
        <a:sx n="200" d="100"/>
        <a:sy n="200" d="100"/>
      </p:scale>
      <p:origin x="0" y="-7260"/>
    </p:cViewPr>
  </p:sorterViewPr>
  <p:notesViewPr>
    <p:cSldViewPr snapToGrid="0">
      <p:cViewPr varScale="1">
        <p:scale>
          <a:sx n="84" d="100"/>
          <a:sy n="84" d="100"/>
        </p:scale>
        <p:origin x="-87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04.02.2022</a:t>
            </a:fld>
            <a:endParaRPr lang="da-DK"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a-DK" dirty="0"/>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a:t>
            </a:fld>
            <a:endParaRPr lang="da-DK" dirty="0"/>
          </a:p>
        </p:txBody>
      </p:sp>
    </p:spTree>
    <p:extLst>
      <p:ext uri="{BB962C8B-B14F-4D97-AF65-F5344CB8AC3E}">
        <p14:creationId xmlns:p14="http://schemas.microsoft.com/office/powerpoint/2010/main" val="826697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a:t>
            </a:fld>
            <a:endParaRPr lang="da-DK" dirty="0"/>
          </a:p>
        </p:txBody>
      </p:sp>
    </p:spTree>
    <p:extLst>
      <p:ext uri="{BB962C8B-B14F-4D97-AF65-F5344CB8AC3E}">
        <p14:creationId xmlns:p14="http://schemas.microsoft.com/office/powerpoint/2010/main" val="826697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a:t>
            </a:fld>
            <a:endParaRPr lang="da-DK" dirty="0"/>
          </a:p>
        </p:txBody>
      </p:sp>
    </p:spTree>
    <p:extLst>
      <p:ext uri="{BB962C8B-B14F-4D97-AF65-F5344CB8AC3E}">
        <p14:creationId xmlns:p14="http://schemas.microsoft.com/office/powerpoint/2010/main" val="826697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5</a:t>
            </a:fld>
            <a:endParaRPr lang="da-DK" dirty="0"/>
          </a:p>
        </p:txBody>
      </p:sp>
    </p:spTree>
    <p:extLst>
      <p:ext uri="{BB962C8B-B14F-4D97-AF65-F5344CB8AC3E}">
        <p14:creationId xmlns:p14="http://schemas.microsoft.com/office/powerpoint/2010/main" val="826697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a-DK" dirty="0"/>
          </a:p>
        </p:txBody>
      </p:sp>
    </p:spTree>
    <p:extLst>
      <p:ext uri="{BB962C8B-B14F-4D97-AF65-F5344CB8AC3E}">
        <p14:creationId xmlns:p14="http://schemas.microsoft.com/office/powerpoint/2010/main" val="1600245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a-DK" dirty="0"/>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a-DK" dirty="0">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a-DK" dirty="0"/>
          </a:p>
        </p:txBody>
      </p:sp>
    </p:spTree>
    <p:extLst>
      <p:ext uri="{BB962C8B-B14F-4D97-AF65-F5344CB8AC3E}">
        <p14:creationId xmlns:p14="http://schemas.microsoft.com/office/powerpoint/2010/main" val="2469680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822092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822092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242963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242963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242963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a-DK" dirty="0">
              <a:solidFill>
                <a:srgbClr val="000000"/>
              </a:solidFill>
            </a:endParaRPr>
          </a:p>
        </p:txBody>
      </p:sp>
    </p:spTree>
    <p:extLst>
      <p:ext uri="{BB962C8B-B14F-4D97-AF65-F5344CB8AC3E}">
        <p14:creationId xmlns:p14="http://schemas.microsoft.com/office/powerpoint/2010/main" val="1656888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a-DK" dirty="0">
              <a:solidFill>
                <a:srgbClr val="000000"/>
              </a:solidFill>
            </a:endParaRPr>
          </a:p>
        </p:txBody>
      </p:sp>
    </p:spTree>
    <p:extLst>
      <p:ext uri="{BB962C8B-B14F-4D97-AF65-F5344CB8AC3E}">
        <p14:creationId xmlns:p14="http://schemas.microsoft.com/office/powerpoint/2010/main" val="1656888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a-DK" dirty="0"/>
          </a:p>
        </p:txBody>
      </p:sp>
    </p:spTree>
    <p:extLst>
      <p:ext uri="{BB962C8B-B14F-4D97-AF65-F5344CB8AC3E}">
        <p14:creationId xmlns:p14="http://schemas.microsoft.com/office/powerpoint/2010/main" val="3408629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a-DK" dirty="0"/>
          </a:p>
        </p:txBody>
      </p:sp>
    </p:spTree>
    <p:extLst>
      <p:ext uri="{BB962C8B-B14F-4D97-AF65-F5344CB8AC3E}">
        <p14:creationId xmlns:p14="http://schemas.microsoft.com/office/powerpoint/2010/main" val="340862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a-DK" dirty="0"/>
          </a:p>
        </p:txBody>
      </p:sp>
    </p:spTree>
    <p:extLst>
      <p:ext uri="{BB962C8B-B14F-4D97-AF65-F5344CB8AC3E}">
        <p14:creationId xmlns:p14="http://schemas.microsoft.com/office/powerpoint/2010/main" val="27916194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a-DK" dirty="0"/>
          </a:p>
        </p:txBody>
      </p:sp>
    </p:spTree>
    <p:extLst>
      <p:ext uri="{BB962C8B-B14F-4D97-AF65-F5344CB8AC3E}">
        <p14:creationId xmlns:p14="http://schemas.microsoft.com/office/powerpoint/2010/main" val="2791619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a-DK" dirty="0"/>
          </a:p>
        </p:txBody>
      </p:sp>
    </p:spTree>
    <p:extLst>
      <p:ext uri="{BB962C8B-B14F-4D97-AF65-F5344CB8AC3E}">
        <p14:creationId xmlns:p14="http://schemas.microsoft.com/office/powerpoint/2010/main" val="3037968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a-DK" dirty="0"/>
          </a:p>
        </p:txBody>
      </p:sp>
    </p:spTree>
    <p:extLst>
      <p:ext uri="{BB962C8B-B14F-4D97-AF65-F5344CB8AC3E}">
        <p14:creationId xmlns:p14="http://schemas.microsoft.com/office/powerpoint/2010/main" val="974958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a-DK" dirty="0"/>
          </a:p>
        </p:txBody>
      </p:sp>
    </p:spTree>
    <p:extLst>
      <p:ext uri="{BB962C8B-B14F-4D97-AF65-F5344CB8AC3E}">
        <p14:creationId xmlns:p14="http://schemas.microsoft.com/office/powerpoint/2010/main" val="1986085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a-DK" dirty="0"/>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a-DK" dirty="0"/>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a-DK" dirty="0"/>
          </a:p>
        </p:txBody>
      </p:sp>
    </p:spTree>
    <p:extLst>
      <p:ext uri="{BB962C8B-B14F-4D97-AF65-F5344CB8AC3E}">
        <p14:creationId xmlns:p14="http://schemas.microsoft.com/office/powerpoint/2010/main" val="89344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a-DK" dirty="0"/>
          </a:p>
        </p:txBody>
      </p:sp>
    </p:spTree>
    <p:extLst>
      <p:ext uri="{BB962C8B-B14F-4D97-AF65-F5344CB8AC3E}">
        <p14:creationId xmlns:p14="http://schemas.microsoft.com/office/powerpoint/2010/main" val="1958116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a-DK" dirty="0"/>
          </a:p>
        </p:txBody>
      </p:sp>
    </p:spTree>
    <p:extLst>
      <p:ext uri="{BB962C8B-B14F-4D97-AF65-F5344CB8AC3E}">
        <p14:creationId xmlns:p14="http://schemas.microsoft.com/office/powerpoint/2010/main" val="416450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a-DK" dirty="0"/>
          </a:p>
        </p:txBody>
      </p:sp>
    </p:spTree>
    <p:extLst>
      <p:ext uri="{BB962C8B-B14F-4D97-AF65-F5344CB8AC3E}">
        <p14:creationId xmlns:p14="http://schemas.microsoft.com/office/powerpoint/2010/main" val="3134114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a-DK" dirty="0"/>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a-DK" dirty="0"/>
          </a:p>
        </p:txBody>
      </p:sp>
    </p:spTree>
    <p:extLst>
      <p:ext uri="{BB962C8B-B14F-4D97-AF65-F5344CB8AC3E}">
        <p14:creationId xmlns:p14="http://schemas.microsoft.com/office/powerpoint/2010/main" val="844548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a-DK" dirty="0"/>
          </a:p>
        </p:txBody>
      </p:sp>
    </p:spTree>
    <p:extLst>
      <p:ext uri="{BB962C8B-B14F-4D97-AF65-F5344CB8AC3E}">
        <p14:creationId xmlns:p14="http://schemas.microsoft.com/office/powerpoint/2010/main" val="39898093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a-DK" dirty="0"/>
          </a:p>
        </p:txBody>
      </p:sp>
    </p:spTree>
    <p:extLst>
      <p:ext uri="{BB962C8B-B14F-4D97-AF65-F5344CB8AC3E}">
        <p14:creationId xmlns:p14="http://schemas.microsoft.com/office/powerpoint/2010/main" val="3973248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a-DK" dirty="0"/>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a-DK" dirty="0"/>
          </a:p>
        </p:txBody>
      </p:sp>
    </p:spTree>
    <p:extLst>
      <p:ext uri="{BB962C8B-B14F-4D97-AF65-F5344CB8AC3E}">
        <p14:creationId xmlns:p14="http://schemas.microsoft.com/office/powerpoint/2010/main" val="16324446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a-DK" dirty="0"/>
          </a:p>
        </p:txBody>
      </p:sp>
    </p:spTree>
    <p:extLst>
      <p:ext uri="{BB962C8B-B14F-4D97-AF65-F5344CB8AC3E}">
        <p14:creationId xmlns:p14="http://schemas.microsoft.com/office/powerpoint/2010/main" val="16324446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a-DK" dirty="0"/>
          </a:p>
        </p:txBody>
      </p:sp>
    </p:spTree>
    <p:extLst>
      <p:ext uri="{BB962C8B-B14F-4D97-AF65-F5344CB8AC3E}">
        <p14:creationId xmlns:p14="http://schemas.microsoft.com/office/powerpoint/2010/main" val="16324446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a-DK" dirty="0"/>
          </a:p>
        </p:txBody>
      </p:sp>
    </p:spTree>
    <p:extLst>
      <p:ext uri="{BB962C8B-B14F-4D97-AF65-F5344CB8AC3E}">
        <p14:creationId xmlns:p14="http://schemas.microsoft.com/office/powerpoint/2010/main" val="11526378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a-DK" dirty="0"/>
          </a:p>
        </p:txBody>
      </p:sp>
    </p:spTree>
    <p:extLst>
      <p:ext uri="{BB962C8B-B14F-4D97-AF65-F5344CB8AC3E}">
        <p14:creationId xmlns:p14="http://schemas.microsoft.com/office/powerpoint/2010/main" val="11526378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a-DK" dirty="0"/>
          </a:p>
        </p:txBody>
      </p:sp>
    </p:spTree>
    <p:extLst>
      <p:ext uri="{BB962C8B-B14F-4D97-AF65-F5344CB8AC3E}">
        <p14:creationId xmlns:p14="http://schemas.microsoft.com/office/powerpoint/2010/main" val="11526378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a-DK" dirty="0"/>
          </a:p>
        </p:txBody>
      </p:sp>
    </p:spTree>
    <p:extLst>
      <p:ext uri="{BB962C8B-B14F-4D97-AF65-F5344CB8AC3E}">
        <p14:creationId xmlns:p14="http://schemas.microsoft.com/office/powerpoint/2010/main" val="11526378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a-DK" dirty="0"/>
          </a:p>
        </p:txBody>
      </p:sp>
    </p:spTree>
    <p:extLst>
      <p:ext uri="{BB962C8B-B14F-4D97-AF65-F5344CB8AC3E}">
        <p14:creationId xmlns:p14="http://schemas.microsoft.com/office/powerpoint/2010/main" val="12119613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a-DK" dirty="0"/>
          </a:p>
        </p:txBody>
      </p:sp>
    </p:spTree>
    <p:extLst>
      <p:ext uri="{BB962C8B-B14F-4D97-AF65-F5344CB8AC3E}">
        <p14:creationId xmlns:p14="http://schemas.microsoft.com/office/powerpoint/2010/main" val="12119613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dirty="0"/>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a-DK" dirty="0"/>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a-DK" dirty="0"/>
          </a:p>
        </p:txBody>
      </p:sp>
    </p:spTree>
    <p:extLst>
      <p:ext uri="{BB962C8B-B14F-4D97-AF65-F5344CB8AC3E}">
        <p14:creationId xmlns:p14="http://schemas.microsoft.com/office/powerpoint/2010/main" val="21873122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a-DK" dirty="0"/>
          </a:p>
        </p:txBody>
      </p:sp>
    </p:spTree>
    <p:extLst>
      <p:ext uri="{BB962C8B-B14F-4D97-AF65-F5344CB8AC3E}">
        <p14:creationId xmlns:p14="http://schemas.microsoft.com/office/powerpoint/2010/main" val="21873122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72728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9 – Selvværd</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Træningsmodul 9 – Selvværd</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9 – Selvværd</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9 – Selvværd</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Træningsmodul 9 – Selvværd</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Træningsmodul 9 – Selvværd</a:t>
            </a:r>
            <a:endParaRPr lang="de-DE" dirty="0"/>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9 – Selvværd</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1175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0446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235254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011718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17270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872078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65423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008162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3617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000338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41819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447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Træningsmodul 9 – Selvværd</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36595618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9 I – </a:t>
            </a:r>
            <a:r>
              <a:rPr lang="en-US" altLang="ko-KR" dirty="0" err="1"/>
              <a:t>Selvværd</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958103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Selvværd: Hvad er det?</a:t>
            </a:r>
            <a:endParaRPr lang="da-DK" sz="3600" dirty="0">
              <a:latin typeface="+mn-lt"/>
              <a:ea typeface="+mn-ea"/>
              <a:cs typeface="+mn-cs"/>
            </a:endParaRPr>
          </a:p>
        </p:txBody>
      </p:sp>
      <p:sp>
        <p:nvSpPr>
          <p:cNvPr id="22530" name="Inhaltsplatzhalter 2"/>
          <p:cNvSpPr>
            <a:spLocks noGrp="1"/>
          </p:cNvSpPr>
          <p:nvPr>
            <p:ph idx="1"/>
          </p:nvPr>
        </p:nvSpPr>
        <p:spPr>
          <a:xfrm>
            <a:off x="6091517" y="2204864"/>
            <a:ext cx="5657437" cy="4248000"/>
          </a:xfrm>
        </p:spPr>
        <p:txBody>
          <a:bodyPr>
            <a:noAutofit/>
          </a:bodyPr>
          <a:lstStyle/>
          <a:p>
            <a:pPr eaLnBrk="1" hangingPunct="1">
              <a:buClr>
                <a:srgbClr val="333333"/>
              </a:buClr>
              <a:defRPr/>
            </a:pPr>
            <a:r>
              <a:rPr lang="da-DK"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dirty="0">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986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Selvværd: Hvad er det?</a:t>
            </a:r>
            <a:endParaRPr lang="da-DK" sz="3600" dirty="0">
              <a:latin typeface="+mn-lt"/>
              <a:ea typeface="+mn-ea"/>
              <a:cs typeface="+mn-cs"/>
            </a:endParaRPr>
          </a:p>
        </p:txBody>
      </p:sp>
      <p:sp>
        <p:nvSpPr>
          <p:cNvPr id="22530" name="Inhaltsplatzhalter 2"/>
          <p:cNvSpPr>
            <a:spLocks noGrp="1"/>
          </p:cNvSpPr>
          <p:nvPr>
            <p:ph idx="1"/>
          </p:nvPr>
        </p:nvSpPr>
        <p:spPr>
          <a:xfrm>
            <a:off x="6091517" y="2204864"/>
            <a:ext cx="5657437" cy="4248000"/>
          </a:xfrm>
        </p:spPr>
        <p:txBody>
          <a:bodyPr>
            <a:noAutofit/>
          </a:bodyPr>
          <a:lstStyle/>
          <a:p>
            <a:pPr marL="342900" indent="-342900" eaLnBrk="1" hangingPunct="1">
              <a:buClr>
                <a:srgbClr val="333333"/>
              </a:buClr>
              <a:buFont typeface="WingDings"/>
              <a:buChar char=""/>
              <a:defRPr/>
            </a:pPr>
            <a:r>
              <a:rPr lang="da-DK" sz="2400" dirty="0">
                <a:solidFill>
                  <a:srgbClr val="333333"/>
                </a:solidFill>
              </a:rPr>
              <a:t>Den værdi, vi tillægger os selv.</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dirty="0">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226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Selvværd: Hvad er det?</a:t>
            </a:r>
            <a:endParaRPr lang="da-DK" sz="3600" dirty="0">
              <a:latin typeface="+mn-lt"/>
              <a:ea typeface="+mn-ea"/>
              <a:cs typeface="+mn-cs"/>
            </a:endParaRPr>
          </a:p>
        </p:txBody>
      </p:sp>
      <p:sp>
        <p:nvSpPr>
          <p:cNvPr id="22530" name="Inhaltsplatzhalter 2"/>
          <p:cNvSpPr>
            <a:spLocks noGrp="1"/>
          </p:cNvSpPr>
          <p:nvPr>
            <p:ph idx="1"/>
          </p:nvPr>
        </p:nvSpPr>
        <p:spPr>
          <a:xfrm>
            <a:off x="6091517" y="2204864"/>
            <a:ext cx="5657437" cy="4248000"/>
          </a:xfrm>
        </p:spPr>
        <p:txBody>
          <a:bodyPr>
            <a:noAutofit/>
          </a:bodyPr>
          <a:lstStyle/>
          <a:p>
            <a:pPr marL="342900" indent="-342900" eaLnBrk="1" hangingPunct="1">
              <a:buClr>
                <a:srgbClr val="333333"/>
              </a:buClr>
              <a:buFont typeface="WingDings"/>
              <a:buChar char=""/>
              <a:defRPr/>
            </a:pPr>
            <a:r>
              <a:rPr lang="da-DK" sz="2400" dirty="0">
                <a:solidFill>
                  <a:srgbClr val="333333"/>
                </a:solidFill>
              </a:rPr>
              <a:t>Den værdi, vi tillægger os selv.</a:t>
            </a:r>
          </a:p>
          <a:p>
            <a:pPr marL="342900" indent="-342900" eaLnBrk="1" hangingPunct="1">
              <a:buClr>
                <a:srgbClr val="333333"/>
              </a:buClr>
              <a:buFont typeface="WingDings"/>
              <a:buChar char=""/>
              <a:defRPr/>
            </a:pPr>
            <a:r>
              <a:rPr lang="da-DK" sz="2400" dirty="0">
                <a:solidFill>
                  <a:srgbClr val="333333"/>
                </a:solidFill>
              </a:rPr>
              <a:t>Den subjektive bedømmelse af en </a:t>
            </a:r>
            <a:r>
              <a:rPr lang="da-DK" sz="2400">
                <a:solidFill>
                  <a:srgbClr val="333333"/>
                </a:solidFill>
              </a:rPr>
              <a:t>selv.</a:t>
            </a:r>
            <a:endParaRPr lang="da-DK"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dirty="0">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702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Selvværd: Hvad er det?</a:t>
            </a:r>
            <a:endParaRPr lang="da-DK" sz="3600" dirty="0">
              <a:latin typeface="+mn-lt"/>
              <a:ea typeface="+mn-ea"/>
              <a:cs typeface="+mn-cs"/>
            </a:endParaRPr>
          </a:p>
        </p:txBody>
      </p:sp>
      <p:sp>
        <p:nvSpPr>
          <p:cNvPr id="22530" name="Inhaltsplatzhalter 2"/>
          <p:cNvSpPr>
            <a:spLocks noGrp="1"/>
          </p:cNvSpPr>
          <p:nvPr>
            <p:ph idx="1"/>
          </p:nvPr>
        </p:nvSpPr>
        <p:spPr>
          <a:xfrm>
            <a:off x="6091517" y="2204864"/>
            <a:ext cx="5657437" cy="4248000"/>
          </a:xfrm>
        </p:spPr>
        <p:txBody>
          <a:bodyPr>
            <a:noAutofit/>
          </a:bodyPr>
          <a:lstStyle/>
          <a:p>
            <a:pPr marL="342900" indent="-342900" eaLnBrk="1" hangingPunct="1">
              <a:buClr>
                <a:srgbClr val="333333"/>
              </a:buClr>
              <a:buFont typeface="WingDings"/>
              <a:buChar char=""/>
              <a:defRPr/>
            </a:pPr>
            <a:r>
              <a:rPr lang="da-DK" sz="2400" dirty="0">
                <a:solidFill>
                  <a:srgbClr val="333333"/>
                </a:solidFill>
              </a:rPr>
              <a:t>Den værdi, vi tillægger os selv.</a:t>
            </a:r>
          </a:p>
          <a:p>
            <a:pPr marL="342900" indent="-342900" eaLnBrk="1" hangingPunct="1">
              <a:buClr>
                <a:srgbClr val="333333"/>
              </a:buClr>
              <a:buFont typeface="WingDings"/>
              <a:buChar char=""/>
              <a:defRPr/>
            </a:pPr>
            <a:r>
              <a:rPr lang="da-DK" sz="2400" dirty="0">
                <a:solidFill>
                  <a:srgbClr val="333333"/>
                </a:solidFill>
              </a:rPr>
              <a:t>Den subjektive bedømmelse af en selv.</a:t>
            </a:r>
          </a:p>
          <a:p>
            <a:pPr marL="342900" indent="-342900">
              <a:buClr>
                <a:srgbClr val="333333"/>
              </a:buClr>
              <a:buFont typeface="WingDings"/>
              <a:buChar char=""/>
              <a:defRPr/>
            </a:pPr>
            <a:r>
              <a:rPr lang="da-DK" sz="2400" dirty="0">
                <a:solidFill>
                  <a:srgbClr val="333333"/>
                </a:solidFill>
              </a:rPr>
              <a:t>Det har ikke nødvendigvis noget at gøre med, hvordan andre opfatter dig.</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dirty="0">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165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Lavt selvværd kan påvirke vores mentale tilstand</a:t>
            </a: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Psykisk syge har ofte lavt selvværd.</a:t>
            </a:r>
          </a:p>
          <a:p>
            <a:pPr marL="342900" indent="-342900">
              <a:buClr>
                <a:srgbClr val="333333"/>
              </a:buClr>
              <a:buFont typeface="WingDings"/>
              <a:buChar char=""/>
            </a:pPr>
            <a:r>
              <a:rPr lang="da-DK" sz="2400" dirty="0">
                <a:solidFill>
                  <a:srgbClr val="333333"/>
                </a:solidFill>
              </a:rPr>
              <a:t>Lavt selvværd kan medvirke til psykiske problemer, som f.eks.</a:t>
            </a:r>
          </a:p>
          <a:p>
            <a:pPr marL="774827" lvl="3" indent="-342900">
              <a:spcBef>
                <a:spcPts val="1999"/>
              </a:spcBef>
              <a:buClr>
                <a:srgbClr val="333333"/>
              </a:buClr>
              <a:buFont typeface="WingDings"/>
              <a:buChar char=""/>
            </a:pPr>
            <a:r>
              <a:rPr lang="da-DK" sz="2400" dirty="0">
                <a:solidFill>
                  <a:srgbClr val="333333"/>
                </a:solidFill>
                <a:latin typeface="+mn-lt"/>
              </a:rPr>
              <a:t>Manglende selvtillid</a:t>
            </a:r>
          </a:p>
          <a:p>
            <a:pPr marL="774827" lvl="3" indent="-342900">
              <a:spcBef>
                <a:spcPts val="1999"/>
              </a:spcBef>
              <a:buClr>
                <a:srgbClr val="333333"/>
              </a:buClr>
              <a:buFont typeface="WingDings"/>
              <a:buChar char=""/>
            </a:pPr>
            <a:r>
              <a:rPr lang="da-DK" sz="2400" dirty="0">
                <a:solidFill>
                  <a:srgbClr val="333333"/>
                </a:solidFill>
                <a:latin typeface="+mn-lt"/>
              </a:rPr>
              <a:t>Frygt</a:t>
            </a:r>
          </a:p>
          <a:p>
            <a:pPr marL="774827" lvl="3" indent="-342900">
              <a:spcBef>
                <a:spcPts val="1999"/>
              </a:spcBef>
              <a:buClr>
                <a:srgbClr val="333333"/>
              </a:buClr>
              <a:buFont typeface="WingDings"/>
              <a:buChar char=""/>
            </a:pPr>
            <a:r>
              <a:rPr lang="da-DK" sz="2400" dirty="0">
                <a:solidFill>
                  <a:srgbClr val="333333"/>
                </a:solidFill>
                <a:latin typeface="+mn-lt"/>
              </a:rPr>
              <a:t>Depressive symptomer</a:t>
            </a:r>
          </a:p>
          <a:p>
            <a:pPr marL="774827" lvl="3" indent="-342900">
              <a:spcBef>
                <a:spcPts val="1999"/>
              </a:spcBef>
              <a:buClr>
                <a:srgbClr val="333333"/>
              </a:buClr>
              <a:buFont typeface="WingDings"/>
              <a:buChar char=""/>
            </a:pPr>
            <a:r>
              <a:rPr lang="da-DK" sz="2400" dirty="0">
                <a:solidFill>
                  <a:srgbClr val="333333"/>
                </a:solidFill>
                <a:latin typeface="+mn-lt"/>
              </a:rPr>
              <a:t>Ensomhed</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dirty="0">
              <a:latin typeface="+mn-lt"/>
            </a:endParaRPr>
          </a:p>
        </p:txBody>
      </p:sp>
    </p:spTree>
    <p:extLst>
      <p:ext uri="{BB962C8B-B14F-4D97-AF65-F5344CB8AC3E}">
        <p14:creationId xmlns:p14="http://schemas.microsoft.com/office/powerpoint/2010/main" val="285823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Forskel på overdrevet selvværd og sundt selvværd</a:t>
            </a:r>
          </a:p>
        </p:txBody>
      </p:sp>
      <p:sp>
        <p:nvSpPr>
          <p:cNvPr id="3" name="Inhaltsplatzhalter 2"/>
          <p:cNvSpPr>
            <a:spLocks noGrp="1"/>
          </p:cNvSpPr>
          <p:nvPr>
            <p:ph idx="1"/>
          </p:nvPr>
        </p:nvSpPr>
        <p:spPr/>
        <p:txBody>
          <a:bodyPr>
            <a:noAutofit/>
          </a:bodyPr>
          <a:lstStyle/>
          <a:p>
            <a:pPr>
              <a:buClr>
                <a:srgbClr val="333333"/>
              </a:buClr>
              <a:defRPr/>
            </a:pPr>
            <a:r>
              <a:rPr lang="da-DK" sz="2000" dirty="0">
                <a:solidFill>
                  <a:srgbClr val="333333"/>
                </a:solidFill>
              </a:rPr>
              <a:t>Mange (men ikke alle), der lider af psykose, føler sig forfulgt eller presset. Denne følelse kan føre til lavere selvværd. På den anden side kan nogle føle større selvværd, hvis de føler, at de er udvalgt til særlige opgaver eller en vigtig mission.</a:t>
            </a:r>
          </a:p>
          <a:p>
            <a:pPr>
              <a:lnSpc>
                <a:spcPct val="100000"/>
              </a:lnSpc>
              <a:spcBef>
                <a:spcPts val="1200"/>
              </a:spcBef>
              <a:buClr>
                <a:srgbClr val="333333"/>
              </a:buClr>
              <a:defRPr/>
            </a:pPr>
            <a:endParaRPr lang="da-DK" sz="2000" dirty="0">
              <a:solidFill>
                <a:srgbClr val="333333"/>
              </a:solidFill>
            </a:endParaRPr>
          </a:p>
          <a:p>
            <a:pPr>
              <a:lnSpc>
                <a:spcPct val="100000"/>
              </a:lnSpc>
              <a:spcBef>
                <a:spcPts val="1200"/>
              </a:spcBef>
              <a:buClr>
                <a:srgbClr val="333333"/>
              </a:buClr>
              <a:defRPr/>
            </a:pPr>
            <a:endParaRPr lang="da-DK" sz="2000" dirty="0">
              <a:solidFill>
                <a:srgbClr val="333333"/>
              </a:solidFill>
            </a:endParaRPr>
          </a:p>
          <a:p>
            <a:pPr>
              <a:buClr>
                <a:srgbClr val="333333"/>
              </a:buClr>
              <a:defRPr/>
            </a:pPr>
            <a:endParaRPr lang="da-DK" sz="2000" dirty="0">
              <a:solidFill>
                <a:srgbClr val="333333"/>
              </a:solidFill>
            </a:endParaRPr>
          </a:p>
          <a:p>
            <a:pPr>
              <a:buClr>
                <a:srgbClr val="333333"/>
              </a:buClr>
              <a:defRPr/>
            </a:pPr>
            <a:r>
              <a:rPr lang="da-DK" sz="2000" b="1" dirty="0">
                <a:solidFill>
                  <a:srgbClr val="004992"/>
                </a:solidFill>
              </a:rPr>
              <a:t>OBS:</a:t>
            </a:r>
            <a:r>
              <a:rPr lang="da-DK" sz="2000" dirty="0">
                <a:solidFill>
                  <a:srgbClr val="004992"/>
                </a:solidFill>
              </a:rPr>
              <a:t> </a:t>
            </a:r>
            <a:r>
              <a:rPr lang="da-DK" sz="2000" dirty="0">
                <a:solidFill>
                  <a:srgbClr val="333333"/>
                </a:solidFill>
              </a:rPr>
              <a:t>Storhedsvanvid (som f.eks. at tro, at man er dygtigere eller vigtigere end andre) kan kortvarigt få os til at føle mere selvværd, men har intet med “sundt” selvværd at gøre!</a:t>
            </a:r>
          </a:p>
          <a:p>
            <a:pPr marL="342900" indent="-342900">
              <a:lnSpc>
                <a:spcPct val="100000"/>
              </a:lnSpc>
              <a:spcBef>
                <a:spcPts val="1200"/>
              </a:spcBef>
              <a:buClr>
                <a:srgbClr val="333333"/>
              </a:buClr>
              <a:buFont typeface="WingDings"/>
              <a:buChar char=""/>
              <a:defRPr/>
            </a:pPr>
            <a:r>
              <a:rPr lang="da-DK" sz="2000" dirty="0">
                <a:solidFill>
                  <a:srgbClr val="333333"/>
                </a:solidFill>
              </a:rPr>
              <a:t>Denne følelse er kun kortvarig</a:t>
            </a:r>
          </a:p>
          <a:p>
            <a:pPr marL="342900" indent="-342900">
              <a:lnSpc>
                <a:spcPct val="100000"/>
              </a:lnSpc>
              <a:spcBef>
                <a:spcPts val="1200"/>
              </a:spcBef>
              <a:buClr>
                <a:srgbClr val="333333"/>
              </a:buClr>
              <a:buFont typeface="WingDings"/>
              <a:buChar char=""/>
              <a:defRPr/>
            </a:pPr>
            <a:r>
              <a:rPr lang="da-DK" sz="2000" dirty="0">
                <a:solidFill>
                  <a:srgbClr val="333333"/>
                </a:solidFill>
              </a:rPr>
              <a:t>... og er ikke baseret på virkeligheden og ens faktiske stærke sider!</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dirty="0">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Men…</a:t>
            </a:r>
            <a:endParaRPr lang="da-DK"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Alle har stærke sider, der ofte bare venter på at blive opdaget.</a:t>
            </a:r>
          </a:p>
          <a:p>
            <a:pPr marL="342900" indent="-342900">
              <a:buClr>
                <a:srgbClr val="333333"/>
              </a:buClr>
              <a:buFont typeface="WingDings"/>
              <a:buChar char=""/>
            </a:pPr>
            <a:r>
              <a:rPr lang="da-DK" sz="2400" dirty="0">
                <a:solidFill>
                  <a:srgbClr val="333333"/>
                </a:solidFill>
              </a:rPr>
              <a:t>Du kan og bør være stolt af disse stærke sider!</a:t>
            </a:r>
          </a:p>
          <a:p>
            <a:pPr marL="342900" indent="-342900">
              <a:buClr>
                <a:srgbClr val="333333"/>
              </a:buClr>
              <a:buFont typeface="WingDings"/>
              <a:buChar char=""/>
            </a:pPr>
            <a:r>
              <a:rPr lang="da-DK" sz="2400" dirty="0">
                <a:solidFill>
                  <a:srgbClr val="333333"/>
                </a:solidFill>
              </a:rPr>
              <a:t>Bevidsthed om disse stærke sider udgør grundlaget for ens selvværd.</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a:solidFill>
                  <a:srgbClr val="333333"/>
                </a:solidFill>
              </a:rPr>
              <a:t>Mange (</a:t>
            </a:r>
            <a:r>
              <a:rPr lang="de-DE" sz="2400" dirty="0" err="1">
                <a:solidFill>
                  <a:srgbClr val="333333"/>
                </a:solidFill>
              </a:rPr>
              <a:t>men</a:t>
            </a:r>
            <a:r>
              <a:rPr lang="de-DE" sz="2400" dirty="0">
                <a:solidFill>
                  <a:srgbClr val="333333"/>
                </a:solidFill>
              </a:rPr>
              <a:t> </a:t>
            </a:r>
            <a:r>
              <a:rPr lang="de-DE" sz="2400" dirty="0" err="1">
                <a:solidFill>
                  <a:srgbClr val="333333"/>
                </a:solidFill>
              </a:rPr>
              <a:t>ikke</a:t>
            </a:r>
            <a:r>
              <a:rPr lang="de-DE" sz="2400" dirty="0">
                <a:solidFill>
                  <a:srgbClr val="333333"/>
                </a:solidFill>
              </a:rPr>
              <a:t> alle!) </a:t>
            </a:r>
            <a:r>
              <a:rPr lang="de-DE" sz="2400" dirty="0" err="1">
                <a:solidFill>
                  <a:srgbClr val="333333"/>
                </a:solidFill>
              </a:rPr>
              <a:t>mennesker</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psykoser</a:t>
            </a:r>
            <a:r>
              <a:rPr lang="de-DE" sz="2400" dirty="0">
                <a:solidFill>
                  <a:srgbClr val="333333"/>
                </a:solidFill>
              </a:rPr>
              <a:t> har </a:t>
            </a:r>
            <a:r>
              <a:rPr lang="de-DE" sz="2400" dirty="0" err="1">
                <a:solidFill>
                  <a:srgbClr val="333333"/>
                </a:solidFill>
              </a:rPr>
              <a:t>ofte</a:t>
            </a:r>
            <a:r>
              <a:rPr lang="de-DE" sz="2400" dirty="0">
                <a:solidFill>
                  <a:srgbClr val="333333"/>
                </a:solidFill>
              </a:rPr>
              <a:t> </a:t>
            </a:r>
            <a:r>
              <a:rPr lang="de-DE" sz="2400" dirty="0" err="1">
                <a:solidFill>
                  <a:srgbClr val="333333"/>
                </a:solidFill>
              </a:rPr>
              <a:t>lavt</a:t>
            </a:r>
            <a:r>
              <a:rPr lang="de-DE" sz="2400" dirty="0">
                <a:solidFill>
                  <a:srgbClr val="333333"/>
                </a:solidFill>
              </a:rPr>
              <a:t> </a:t>
            </a:r>
            <a:r>
              <a:rPr lang="de-DE" sz="2400" dirty="0" err="1">
                <a:solidFill>
                  <a:srgbClr val="333333"/>
                </a:solidFill>
              </a:rPr>
              <a:t>selvværd</a:t>
            </a:r>
            <a:r>
              <a:rPr lang="de-DE" sz="2400" dirty="0">
                <a:solidFill>
                  <a:srgbClr val="333333"/>
                </a:solidFill>
              </a:rPr>
              <a:t> </a:t>
            </a:r>
            <a:r>
              <a:rPr lang="de-DE" sz="2400" dirty="0" err="1">
                <a:solidFill>
                  <a:srgbClr val="333333"/>
                </a:solidFill>
              </a:rPr>
              <a:t>grundet</a:t>
            </a:r>
            <a:r>
              <a:rPr lang="de-DE" sz="2400" dirty="0">
                <a:solidFill>
                  <a:srgbClr val="333333"/>
                </a:solidFill>
              </a:rPr>
              <a:t> negative </a:t>
            </a:r>
            <a:r>
              <a:rPr lang="de-DE" sz="2400" dirty="0" err="1">
                <a:solidFill>
                  <a:srgbClr val="333333"/>
                </a:solidFill>
              </a:rPr>
              <a:t>oplevelser</a:t>
            </a:r>
            <a:r>
              <a:rPr lang="de-DE" sz="2400" dirty="0">
                <a:solidFill>
                  <a:srgbClr val="333333"/>
                </a:solidFill>
              </a:rPr>
              <a:t>, </a:t>
            </a:r>
            <a:r>
              <a:rPr lang="de-DE" sz="2400" dirty="0" err="1">
                <a:solidFill>
                  <a:srgbClr val="333333"/>
                </a:solidFill>
              </a:rPr>
              <a:t>som</a:t>
            </a:r>
            <a:r>
              <a:rPr lang="de-DE" sz="2400" dirty="0">
                <a:solidFill>
                  <a:srgbClr val="333333"/>
                </a:solidFill>
              </a:rPr>
              <a:t> </a:t>
            </a:r>
            <a:r>
              <a:rPr lang="de-DE" sz="2400" dirty="0" err="1">
                <a:solidFill>
                  <a:srgbClr val="333333"/>
                </a:solidFill>
              </a:rPr>
              <a:t>involverer</a:t>
            </a:r>
            <a:r>
              <a:rPr lang="de-DE" sz="2400" dirty="0">
                <a:solidFill>
                  <a:srgbClr val="333333"/>
                </a:solidFill>
              </a:rPr>
              <a:t> andre </a:t>
            </a:r>
            <a:r>
              <a:rPr lang="de-DE" sz="2400" dirty="0" err="1">
                <a:solidFill>
                  <a:srgbClr val="333333"/>
                </a:solidFill>
              </a:rPr>
              <a:t>personer</a:t>
            </a:r>
            <a:r>
              <a:rPr lang="de-DE" sz="2400" dirty="0">
                <a:solidFill>
                  <a:srgbClr val="333333"/>
                </a:solidFill>
              </a:rPr>
              <a:t>. </a:t>
            </a:r>
            <a:r>
              <a:rPr lang="de-DE" sz="2400" dirty="0" err="1">
                <a:solidFill>
                  <a:srgbClr val="333333"/>
                </a:solidFill>
              </a:rPr>
              <a:t>Forbedringer</a:t>
            </a:r>
            <a:r>
              <a:rPr lang="de-DE" sz="2400" dirty="0">
                <a:solidFill>
                  <a:srgbClr val="333333"/>
                </a:solidFill>
              </a:rPr>
              <a:t> </a:t>
            </a:r>
            <a:r>
              <a:rPr lang="de-DE" sz="2400" dirty="0" err="1">
                <a:solidFill>
                  <a:srgbClr val="333333"/>
                </a:solidFill>
              </a:rPr>
              <a:t>af</a:t>
            </a:r>
            <a:r>
              <a:rPr lang="de-DE" sz="2400" dirty="0">
                <a:solidFill>
                  <a:srgbClr val="333333"/>
                </a:solidFill>
              </a:rPr>
              <a:t> </a:t>
            </a:r>
            <a:r>
              <a:rPr lang="de-DE" sz="2400" dirty="0" err="1">
                <a:solidFill>
                  <a:srgbClr val="333333"/>
                </a:solidFill>
              </a:rPr>
              <a:t>selvværd</a:t>
            </a:r>
            <a:r>
              <a:rPr lang="de-DE" sz="2400" dirty="0">
                <a:solidFill>
                  <a:srgbClr val="333333"/>
                </a:solidFill>
              </a:rPr>
              <a:t> samt </a:t>
            </a:r>
            <a:r>
              <a:rPr lang="de-DE" sz="2400" dirty="0" err="1">
                <a:solidFill>
                  <a:srgbClr val="333333"/>
                </a:solidFill>
              </a:rPr>
              <a:t>af</a:t>
            </a:r>
            <a:r>
              <a:rPr lang="de-DE" sz="2400" dirty="0">
                <a:solidFill>
                  <a:srgbClr val="333333"/>
                </a:solidFill>
              </a:rPr>
              <a:t> andre depressive </a:t>
            </a:r>
            <a:r>
              <a:rPr lang="de-DE" sz="2400" dirty="0" err="1">
                <a:solidFill>
                  <a:srgbClr val="333333"/>
                </a:solidFill>
              </a:rPr>
              <a:t>symptomer</a:t>
            </a:r>
            <a:r>
              <a:rPr lang="de-DE" sz="2400" dirty="0">
                <a:solidFill>
                  <a:srgbClr val="333333"/>
                </a:solidFill>
              </a:rPr>
              <a:t> </a:t>
            </a:r>
            <a:r>
              <a:rPr lang="de-DE" sz="2400" dirty="0" err="1">
                <a:solidFill>
                  <a:srgbClr val="333333"/>
                </a:solidFill>
              </a:rPr>
              <a:t>medfører</a:t>
            </a:r>
            <a:r>
              <a:rPr lang="de-DE" sz="2400" dirty="0">
                <a:solidFill>
                  <a:srgbClr val="333333"/>
                </a:solidFill>
              </a:rPr>
              <a:t> mental </a:t>
            </a:r>
            <a:r>
              <a:rPr lang="de-DE" sz="2400" dirty="0" err="1">
                <a:solidFill>
                  <a:srgbClr val="333333"/>
                </a:solidFill>
              </a:rPr>
              <a:t>stabilitet</a:t>
            </a:r>
            <a:r>
              <a:rPr lang="de-DE" sz="2400" dirty="0">
                <a:solidFill>
                  <a:srgbClr val="333333"/>
                </a:solidFill>
              </a:rPr>
              <a:t>. </a:t>
            </a:r>
            <a:r>
              <a:rPr lang="de-DE" sz="2400" dirty="0" err="1">
                <a:solidFill>
                  <a:srgbClr val="333333"/>
                </a:solidFill>
              </a:rPr>
              <a:t>Dette</a:t>
            </a:r>
            <a:r>
              <a:rPr lang="de-DE" sz="2400" dirty="0">
                <a:solidFill>
                  <a:srgbClr val="333333"/>
                </a:solidFill>
              </a:rPr>
              <a:t> </a:t>
            </a:r>
            <a:r>
              <a:rPr lang="de-DE" sz="2400" dirty="0" err="1">
                <a:solidFill>
                  <a:srgbClr val="333333"/>
                </a:solidFill>
              </a:rPr>
              <a:t>kan</a:t>
            </a:r>
            <a:r>
              <a:rPr lang="de-DE" sz="2400" dirty="0">
                <a:solidFill>
                  <a:srgbClr val="333333"/>
                </a:solidFill>
              </a:rPr>
              <a:t> </a:t>
            </a:r>
            <a:r>
              <a:rPr lang="de-DE" sz="2400" dirty="0" err="1">
                <a:solidFill>
                  <a:srgbClr val="333333"/>
                </a:solidFill>
              </a:rPr>
              <a:t>også</a:t>
            </a:r>
            <a:r>
              <a:rPr lang="de-DE" sz="2400" dirty="0">
                <a:solidFill>
                  <a:srgbClr val="333333"/>
                </a:solidFill>
              </a:rPr>
              <a:t> </a:t>
            </a:r>
            <a:r>
              <a:rPr lang="de-DE" sz="2400" dirty="0" err="1">
                <a:solidFill>
                  <a:srgbClr val="333333"/>
                </a:solidFill>
              </a:rPr>
              <a:t>hjælpe</a:t>
            </a:r>
            <a:r>
              <a:rPr lang="de-DE" sz="2400" dirty="0">
                <a:solidFill>
                  <a:srgbClr val="333333"/>
                </a:solidFill>
              </a:rPr>
              <a:t> </a:t>
            </a:r>
            <a:r>
              <a:rPr lang="de-DE" sz="2400" dirty="0" err="1">
                <a:solidFill>
                  <a:srgbClr val="333333"/>
                </a:solidFill>
              </a:rPr>
              <a:t>til</a:t>
            </a:r>
            <a:r>
              <a:rPr lang="de-DE" sz="2400" dirty="0">
                <a:solidFill>
                  <a:srgbClr val="333333"/>
                </a:solidFill>
              </a:rPr>
              <a:t> at </a:t>
            </a:r>
            <a:r>
              <a:rPr lang="de-DE" sz="2400" dirty="0" err="1">
                <a:solidFill>
                  <a:srgbClr val="333333"/>
                </a:solidFill>
              </a:rPr>
              <a:t>reducere</a:t>
            </a:r>
            <a:r>
              <a:rPr lang="de-DE" sz="2400" dirty="0">
                <a:solidFill>
                  <a:srgbClr val="333333"/>
                </a:solidFill>
              </a:rPr>
              <a:t> </a:t>
            </a:r>
            <a:r>
              <a:rPr lang="de-DE" sz="2400" dirty="0" err="1">
                <a:solidFill>
                  <a:srgbClr val="333333"/>
                </a:solidFill>
              </a:rPr>
              <a:t>psykotiske</a:t>
            </a:r>
            <a:r>
              <a:rPr lang="de-DE" sz="2400" dirty="0">
                <a:solidFill>
                  <a:srgbClr val="333333"/>
                </a:solidFill>
              </a:rPr>
              <a:t> </a:t>
            </a:r>
            <a:r>
              <a:rPr lang="de-DE" sz="2400" dirty="0" err="1">
                <a:solidFill>
                  <a:srgbClr val="333333"/>
                </a:solidFill>
              </a:rPr>
              <a:t>symptomer</a:t>
            </a:r>
            <a:r>
              <a:rPr 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dirty="0">
              <a:latin typeface="+mn-lt"/>
            </a:endParaRPr>
          </a:p>
        </p:txBody>
      </p:sp>
    </p:spTree>
    <p:extLst>
      <p:ext uri="{BB962C8B-B14F-4D97-AF65-F5344CB8AC3E}">
        <p14:creationId xmlns:p14="http://schemas.microsoft.com/office/powerpoint/2010/main" val="2051508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Kilder til selvværd</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a-DK" sz="2400" dirty="0">
                <a:solidFill>
                  <a:srgbClr val="333333"/>
                </a:solidFill>
              </a:rPr>
              <a:t>Selvværd er ikke en konstant, </a:t>
            </a:r>
            <a:r>
              <a:rPr lang="da-DK" sz="2400" spc="-60" dirty="0">
                <a:solidFill>
                  <a:srgbClr val="333333"/>
                </a:solidFill>
              </a:rPr>
              <a:t>men kan optræde på forskellige</a:t>
            </a:r>
            <a:r>
              <a:rPr lang="da-DK" sz="2400" dirty="0">
                <a:solidFill>
                  <a:srgbClr val="333333"/>
                </a:solidFill>
              </a:rPr>
              <a:t> områder i vores liv og i </a:t>
            </a:r>
            <a:r>
              <a:rPr lang="da-DK" sz="2400" spc="-60" dirty="0">
                <a:solidFill>
                  <a:srgbClr val="333333"/>
                </a:solidFill>
              </a:rPr>
              <a:t>forskellige former (symboliseret</a:t>
            </a:r>
            <a:r>
              <a:rPr lang="da-DK" sz="2400" spc="-50" dirty="0">
                <a:solidFill>
                  <a:srgbClr val="333333"/>
                </a:solidFill>
              </a:rPr>
              <a:t> </a:t>
            </a:r>
            <a:r>
              <a:rPr lang="da-DK" sz="2400" dirty="0">
                <a:solidFill>
                  <a:srgbClr val="333333"/>
                </a:solidFill>
              </a:rPr>
              <a:t>ved en bogreol her til </a:t>
            </a:r>
            <a:r>
              <a:rPr lang="da-DK" sz="2400">
                <a:solidFill>
                  <a:srgbClr val="333333"/>
                </a:solidFill>
              </a:rPr>
              <a:t>højre).</a:t>
            </a:r>
            <a:endParaRPr lang="da-DK"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dirty="0">
              <a:latin typeface="+mn-lt"/>
            </a:endParaRPr>
          </a:p>
        </p:txBody>
      </p:sp>
      <p:sp>
        <p:nvSpPr>
          <p:cNvPr id="19" name="Caption_22"/>
          <p:cNvSpPr txBox="1">
            <a:spLocks noChangeArrowheads="1"/>
          </p:cNvSpPr>
          <p:nvPr/>
        </p:nvSpPr>
        <p:spPr bwMode="auto">
          <a:xfrm>
            <a:off x="9517659"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Fritids-interesser</a:t>
            </a:r>
            <a:endParaRPr lang="de-DE" dirty="0">
              <a:solidFill>
                <a:srgbClr val="333333"/>
              </a:solidFill>
              <a:latin typeface="+mn-lt"/>
            </a:endParaRPr>
          </a:p>
        </p:txBody>
      </p:sp>
      <p:sp>
        <p:nvSpPr>
          <p:cNvPr id="20"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1"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Udseende</a:t>
            </a:r>
            <a:endParaRPr lang="de-DE" dirty="0">
              <a:solidFill>
                <a:srgbClr val="333333"/>
              </a:solidFill>
              <a:latin typeface="+mn-lt"/>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 Arbejde</a:t>
            </a:r>
            <a:endParaRPr lang="de-DE" dirty="0">
              <a:solidFill>
                <a:srgbClr val="333333"/>
              </a:solidFill>
              <a:latin typeface="+mn-lt"/>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Relationer</a:t>
            </a:r>
            <a:endParaRPr lang="de-DE" dirty="0">
              <a:solidFill>
                <a:srgbClr val="333333"/>
              </a:solidFill>
              <a:latin typeface="+mn-lt"/>
            </a:endParaRPr>
          </a:p>
        </p:txBody>
      </p:sp>
    </p:spTree>
    <p:extLst>
      <p:ext uri="{BB962C8B-B14F-4D97-AF65-F5344CB8AC3E}">
        <p14:creationId xmlns:p14="http://schemas.microsoft.com/office/powerpoint/2010/main" val="239392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Kilder til selvværd</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a-DK" sz="2400" dirty="0">
                <a:solidFill>
                  <a:srgbClr val="333333"/>
                </a:solidFill>
              </a:rPr>
              <a:t>Selvværd er ikke en konstant, </a:t>
            </a:r>
            <a:r>
              <a:rPr lang="da-DK" sz="2400" spc="-60" dirty="0">
                <a:solidFill>
                  <a:srgbClr val="333333"/>
                </a:solidFill>
              </a:rPr>
              <a:t>men kan optræde på forskellige</a:t>
            </a:r>
            <a:r>
              <a:rPr lang="da-DK" sz="2400" dirty="0">
                <a:solidFill>
                  <a:srgbClr val="333333"/>
                </a:solidFill>
              </a:rPr>
              <a:t> områder i vores liv og i </a:t>
            </a:r>
            <a:r>
              <a:rPr lang="da-DK" sz="2400" spc="-60" dirty="0">
                <a:solidFill>
                  <a:srgbClr val="333333"/>
                </a:solidFill>
              </a:rPr>
              <a:t>forskellige former (symboliseret</a:t>
            </a:r>
            <a:r>
              <a:rPr lang="da-DK" sz="2400" spc="-50" dirty="0">
                <a:solidFill>
                  <a:srgbClr val="333333"/>
                </a:solidFill>
              </a:rPr>
              <a:t> </a:t>
            </a:r>
            <a:r>
              <a:rPr lang="da-DK" sz="2400" dirty="0">
                <a:solidFill>
                  <a:srgbClr val="333333"/>
                </a:solidFill>
              </a:rPr>
              <a:t>ved en bogreol her til højre).</a:t>
            </a:r>
          </a:p>
          <a:p>
            <a:pPr marL="342900" indent="-342900" eaLnBrk="1" hangingPunct="1">
              <a:buClr>
                <a:srgbClr val="333333"/>
              </a:buClr>
              <a:buFont typeface="WingDings"/>
              <a:buChar char=""/>
            </a:pPr>
            <a:r>
              <a:rPr lang="da-DK" sz="2400" dirty="0">
                <a:solidFill>
                  <a:srgbClr val="333333"/>
                </a:solidFill>
              </a:rPr>
              <a:t>Spørgsmålet er, om vi kun fokuserer på vores svage sider (= tomme hylder i reolen) i stedet for også vores evner og stærke sider (fyldte hylder).</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dirty="0">
              <a:latin typeface="+mn-lt"/>
            </a:endParaRPr>
          </a:p>
        </p:txBody>
      </p:sp>
      <p:sp>
        <p:nvSpPr>
          <p:cNvPr id="19" name="Caption_22"/>
          <p:cNvSpPr txBox="1">
            <a:spLocks noChangeArrowheads="1"/>
          </p:cNvSpPr>
          <p:nvPr/>
        </p:nvSpPr>
        <p:spPr bwMode="auto">
          <a:xfrm>
            <a:off x="9517659"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Fritids-interesser</a:t>
            </a:r>
            <a:endParaRPr lang="de-DE" dirty="0">
              <a:solidFill>
                <a:srgbClr val="333333"/>
              </a:solidFill>
              <a:latin typeface="+mn-lt"/>
            </a:endParaRPr>
          </a:p>
        </p:txBody>
      </p:sp>
      <p:sp>
        <p:nvSpPr>
          <p:cNvPr id="20"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1"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Udseende</a:t>
            </a:r>
            <a:endParaRPr lang="de-DE" dirty="0">
              <a:solidFill>
                <a:srgbClr val="333333"/>
              </a:solidFill>
              <a:latin typeface="+mn-lt"/>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 Arbejde</a:t>
            </a:r>
            <a:endParaRPr lang="de-DE" dirty="0">
              <a:solidFill>
                <a:srgbClr val="333333"/>
              </a:solidFill>
              <a:latin typeface="+mn-lt"/>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Relationer</a:t>
            </a:r>
            <a:endParaRPr lang="de-DE" dirty="0">
              <a:solidFill>
                <a:srgbClr val="333333"/>
              </a:solidFill>
              <a:latin typeface="+mn-lt"/>
            </a:endParaRPr>
          </a:p>
        </p:txBody>
      </p:sp>
    </p:spTree>
    <p:extLst>
      <p:ext uri="{BB962C8B-B14F-4D97-AF65-F5344CB8AC3E}">
        <p14:creationId xmlns:p14="http://schemas.microsoft.com/office/powerpoint/2010/main" val="2739842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Personer med lavt selvværd…</a:t>
            </a:r>
            <a:endParaRPr lang="da-DK"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a-DK" sz="2400" dirty="0">
                <a:solidFill>
                  <a:srgbClr val="333333"/>
                </a:solidFill>
              </a:rPr>
              <a:t>… er tilbøjelige til at fokusere på deres egne tomme hylder og på andres fyldte hylder.</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dirty="0">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5" name="Caption_22"/>
          <p:cNvSpPr txBox="1">
            <a:spLocks noChangeArrowheads="1"/>
          </p:cNvSpPr>
          <p:nvPr/>
        </p:nvSpPr>
        <p:spPr bwMode="auto">
          <a:xfrm>
            <a:off x="9517659"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Fritids-interesser</a:t>
            </a:r>
            <a:endParaRPr lang="de-DE" dirty="0">
              <a:solidFill>
                <a:srgbClr val="333333"/>
              </a:solidFill>
              <a:latin typeface="+mn-lt"/>
            </a:endParaRPr>
          </a:p>
        </p:txBody>
      </p:sp>
      <p:sp>
        <p:nvSpPr>
          <p:cNvPr id="26"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7"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Udseende</a:t>
            </a:r>
            <a:endParaRPr lang="de-DE" dirty="0">
              <a:solidFill>
                <a:srgbClr val="333333"/>
              </a:solidFill>
              <a:latin typeface="+mn-lt"/>
            </a:endParaRPr>
          </a:p>
        </p:txBody>
      </p:sp>
      <p:sp>
        <p:nvSpPr>
          <p:cNvPr id="28"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 Arbejde</a:t>
            </a:r>
            <a:endParaRPr lang="de-DE" dirty="0">
              <a:solidFill>
                <a:srgbClr val="333333"/>
              </a:solidFill>
              <a:latin typeface="+mn-lt"/>
            </a:endParaRPr>
          </a:p>
        </p:txBody>
      </p:sp>
      <p:sp>
        <p:nvSpPr>
          <p:cNvPr id="29"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Relationer</a:t>
            </a:r>
            <a:endParaRPr lang="de-DE" dirty="0">
              <a:solidFill>
                <a:srgbClr val="333333"/>
              </a:solidFill>
              <a:latin typeface="+mn-lt"/>
            </a:endParaRPr>
          </a:p>
        </p:txBody>
      </p:sp>
    </p:spTree>
    <p:extLst>
      <p:ext uri="{BB962C8B-B14F-4D97-AF65-F5344CB8AC3E}">
        <p14:creationId xmlns:p14="http://schemas.microsoft.com/office/powerpoint/2010/main" val="887033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Personer med lavt selvværd…</a:t>
            </a:r>
            <a:endParaRPr lang="da-DK"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a-DK" sz="2400" dirty="0">
                <a:solidFill>
                  <a:srgbClr val="333333"/>
                </a:solidFill>
              </a:rPr>
              <a:t>… er tilbøjelige til at fokusere på deres egne tomme hylder og på andres fyldte hylder.</a:t>
            </a:r>
          </a:p>
          <a:p>
            <a:pPr marL="342900" indent="-342900" eaLnBrk="1" hangingPunct="1">
              <a:buClr>
                <a:srgbClr val="333333"/>
              </a:buClr>
              <a:buFont typeface="WingDings"/>
              <a:buChar char=""/>
            </a:pPr>
            <a:r>
              <a:rPr lang="da-DK" sz="2400" spc="-30" dirty="0">
                <a:solidFill>
                  <a:srgbClr val="333333"/>
                </a:solidFill>
              </a:rPr>
              <a:t>… er tilbøjelige til at bedømme</a:t>
            </a:r>
            <a:r>
              <a:rPr lang="da-DK" sz="2400" dirty="0">
                <a:solidFill>
                  <a:srgbClr val="333333"/>
                </a:solidFill>
              </a:rPr>
              <a:t> sig selv generaliserende og negativt (f.eks</a:t>
            </a:r>
            <a:r>
              <a:rPr lang="da-DK" sz="2400">
                <a:solidFill>
                  <a:srgbClr val="333333"/>
                </a:solidFill>
              </a:rPr>
              <a:t>. “Jeg </a:t>
            </a:r>
            <a:r>
              <a:rPr lang="da-DK" sz="2400" dirty="0">
                <a:solidFill>
                  <a:srgbClr val="333333"/>
                </a:solidFill>
              </a:rPr>
              <a:t>er </a:t>
            </a:r>
            <a:r>
              <a:rPr lang="da-DK" sz="2400">
                <a:solidFill>
                  <a:srgbClr val="333333"/>
                </a:solidFill>
              </a:rPr>
              <a:t>et nul”).</a:t>
            </a:r>
            <a:endParaRPr lang="da-DK"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dirty="0">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5" name="Caption_22"/>
          <p:cNvSpPr txBox="1">
            <a:spLocks noChangeArrowheads="1"/>
          </p:cNvSpPr>
          <p:nvPr/>
        </p:nvSpPr>
        <p:spPr bwMode="auto">
          <a:xfrm>
            <a:off x="9517659"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Fritids-interesser</a:t>
            </a:r>
            <a:endParaRPr lang="de-DE" dirty="0">
              <a:solidFill>
                <a:srgbClr val="333333"/>
              </a:solidFill>
              <a:latin typeface="+mn-lt"/>
            </a:endParaRPr>
          </a:p>
        </p:txBody>
      </p:sp>
      <p:sp>
        <p:nvSpPr>
          <p:cNvPr id="26"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7"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Udseende</a:t>
            </a:r>
            <a:endParaRPr lang="de-DE" dirty="0">
              <a:solidFill>
                <a:srgbClr val="333333"/>
              </a:solidFill>
              <a:latin typeface="+mn-lt"/>
            </a:endParaRPr>
          </a:p>
        </p:txBody>
      </p:sp>
      <p:sp>
        <p:nvSpPr>
          <p:cNvPr id="28"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 Arbejde</a:t>
            </a:r>
            <a:endParaRPr lang="de-DE" dirty="0">
              <a:solidFill>
                <a:srgbClr val="333333"/>
              </a:solidFill>
              <a:latin typeface="+mn-lt"/>
            </a:endParaRPr>
          </a:p>
        </p:txBody>
      </p:sp>
      <p:sp>
        <p:nvSpPr>
          <p:cNvPr id="29"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Relationer</a:t>
            </a:r>
            <a:endParaRPr lang="de-DE" dirty="0">
              <a:solidFill>
                <a:srgbClr val="333333"/>
              </a:solidFill>
              <a:latin typeface="+mn-lt"/>
            </a:endParaRPr>
          </a:p>
        </p:txBody>
      </p:sp>
    </p:spTree>
    <p:extLst>
      <p:ext uri="{BB962C8B-B14F-4D97-AF65-F5344CB8AC3E}">
        <p14:creationId xmlns:p14="http://schemas.microsoft.com/office/powerpoint/2010/main" val="1754566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Personer med lavt selvværd…</a:t>
            </a:r>
            <a:endParaRPr lang="da-DK"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a-DK" sz="2400" dirty="0">
                <a:solidFill>
                  <a:srgbClr val="333333"/>
                </a:solidFill>
              </a:rPr>
              <a:t>… er tilbøjelige til at fokusere på deres egne tomme hylder og på andres fyldte hylder.</a:t>
            </a:r>
          </a:p>
          <a:p>
            <a:pPr marL="342900" indent="-342900" eaLnBrk="1" hangingPunct="1">
              <a:buClr>
                <a:srgbClr val="333333"/>
              </a:buClr>
              <a:buFont typeface="WingDings"/>
              <a:buChar char=""/>
            </a:pPr>
            <a:r>
              <a:rPr lang="da-DK" sz="2400" spc="-30" dirty="0">
                <a:solidFill>
                  <a:srgbClr val="333333"/>
                </a:solidFill>
              </a:rPr>
              <a:t>… er tilbøjelige til at bedømme</a:t>
            </a:r>
            <a:r>
              <a:rPr lang="da-DK" sz="2400" dirty="0">
                <a:solidFill>
                  <a:srgbClr val="333333"/>
                </a:solidFill>
              </a:rPr>
              <a:t> sig selv generaliserende og negativt (f.eks</a:t>
            </a:r>
            <a:r>
              <a:rPr lang="da-DK" sz="2400">
                <a:solidFill>
                  <a:srgbClr val="333333"/>
                </a:solidFill>
              </a:rPr>
              <a:t>. “Jeg </a:t>
            </a:r>
            <a:r>
              <a:rPr lang="da-DK" sz="2400" dirty="0">
                <a:solidFill>
                  <a:srgbClr val="333333"/>
                </a:solidFill>
              </a:rPr>
              <a:t>er </a:t>
            </a:r>
            <a:r>
              <a:rPr lang="da-DK" sz="2400">
                <a:solidFill>
                  <a:srgbClr val="333333"/>
                </a:solidFill>
              </a:rPr>
              <a:t>et nul”).</a:t>
            </a:r>
            <a:endParaRPr lang="da-DK" sz="2400" dirty="0">
              <a:solidFill>
                <a:srgbClr val="333333"/>
              </a:solidFill>
            </a:endParaRPr>
          </a:p>
          <a:p>
            <a:pPr marL="342900" indent="-342900" eaLnBrk="1" hangingPunct="1">
              <a:buClr>
                <a:srgbClr val="333333"/>
              </a:buClr>
              <a:buFont typeface="WingDings"/>
              <a:buChar char=""/>
            </a:pPr>
            <a:r>
              <a:rPr lang="da-DK" sz="2400" dirty="0">
                <a:solidFill>
                  <a:srgbClr val="333333"/>
                </a:solidFill>
              </a:rPr>
              <a:t>... skelner ikke mellem personen som helhed og sin opførsel (f.eks</a:t>
            </a:r>
            <a:r>
              <a:rPr lang="da-DK" sz="2400">
                <a:solidFill>
                  <a:srgbClr val="333333"/>
                </a:solidFill>
              </a:rPr>
              <a:t>. “Hvis </a:t>
            </a:r>
            <a:r>
              <a:rPr lang="da-DK" sz="2400" dirty="0">
                <a:solidFill>
                  <a:srgbClr val="333333"/>
                </a:solidFill>
              </a:rPr>
              <a:t>der er en eller anden ting, jeg ikke kan finde ud af, så er jeg </a:t>
            </a:r>
            <a:r>
              <a:rPr lang="da-DK" sz="2400">
                <a:solidFill>
                  <a:srgbClr val="333333"/>
                </a:solidFill>
              </a:rPr>
              <a:t>en taber”).</a:t>
            </a:r>
            <a:endParaRPr lang="da-DK"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dirty="0">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5" name="Caption_22"/>
          <p:cNvSpPr txBox="1">
            <a:spLocks noChangeArrowheads="1"/>
          </p:cNvSpPr>
          <p:nvPr/>
        </p:nvSpPr>
        <p:spPr bwMode="auto">
          <a:xfrm>
            <a:off x="9517659"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Fritids-interesser</a:t>
            </a:r>
            <a:endParaRPr lang="de-DE" dirty="0">
              <a:solidFill>
                <a:srgbClr val="333333"/>
              </a:solidFill>
              <a:latin typeface="+mn-lt"/>
            </a:endParaRPr>
          </a:p>
        </p:txBody>
      </p:sp>
      <p:sp>
        <p:nvSpPr>
          <p:cNvPr id="26"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7"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Udseende</a:t>
            </a:r>
            <a:endParaRPr lang="de-DE" dirty="0">
              <a:solidFill>
                <a:srgbClr val="333333"/>
              </a:solidFill>
              <a:latin typeface="+mn-lt"/>
            </a:endParaRPr>
          </a:p>
        </p:txBody>
      </p:sp>
      <p:sp>
        <p:nvSpPr>
          <p:cNvPr id="28"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 Arbejde</a:t>
            </a:r>
            <a:endParaRPr lang="de-DE" dirty="0">
              <a:solidFill>
                <a:srgbClr val="333333"/>
              </a:solidFill>
              <a:latin typeface="+mn-lt"/>
            </a:endParaRPr>
          </a:p>
        </p:txBody>
      </p:sp>
      <p:sp>
        <p:nvSpPr>
          <p:cNvPr id="29"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Relationer</a:t>
            </a:r>
            <a:endParaRPr lang="de-DE" dirty="0">
              <a:solidFill>
                <a:srgbClr val="333333"/>
              </a:solidFill>
              <a:latin typeface="+mn-lt"/>
            </a:endParaRPr>
          </a:p>
        </p:txBody>
      </p:sp>
    </p:spTree>
    <p:extLst>
      <p:ext uri="{BB962C8B-B14F-4D97-AF65-F5344CB8AC3E}">
        <p14:creationId xmlns:p14="http://schemas.microsoft.com/office/powerpoint/2010/main" val="3940735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Glem ikke</a:t>
            </a:r>
            <a:r>
              <a:rPr lang="da-DK" dirty="0">
                <a:latin typeface="+mn-lt"/>
                <a:ea typeface="+mn-ea"/>
                <a:cs typeface="+mn-cs"/>
              </a:rPr>
              <a:t>…</a:t>
            </a:r>
            <a:endParaRPr lang="da-DK"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dirty="0">
              <a:latin typeface="+mn-lt"/>
            </a:endParaRPr>
          </a:p>
        </p:txBody>
      </p:sp>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6"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a-DK" i="1" dirty="0">
                <a:solidFill>
                  <a:srgbClr val="333333"/>
                </a:solidFill>
                <a:latin typeface="+mn-lt"/>
              </a:rPr>
              <a:t>Jeg er god til at lytte, til at stole på, til at holde fast i venskaber og til at få andre til at grine…</a:t>
            </a:r>
            <a:endParaRPr lang="de-DE" dirty="0">
              <a:solidFill>
                <a:srgbClr val="333333"/>
              </a:solidFill>
              <a:latin typeface="+mn-lt"/>
            </a:endParaRPr>
          </a:p>
        </p:txBody>
      </p:sp>
      <p:sp>
        <p:nvSpPr>
          <p:cNvPr id="37"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da-DK" i="1" dirty="0">
                <a:solidFill>
                  <a:srgbClr val="333333"/>
                </a:solidFill>
                <a:latin typeface="+mn-lt"/>
              </a:rPr>
              <a:t>Jeg er arbejdsløs i øjeblikket; jeg klarede ikke den sidste test</a:t>
            </a:r>
            <a:endParaRPr lang="de-DE" i="1" dirty="0">
              <a:solidFill>
                <a:srgbClr val="333333"/>
              </a:solidFill>
              <a:latin typeface="+mn-lt"/>
            </a:endParaRPr>
          </a:p>
        </p:txBody>
      </p:sp>
      <p:sp>
        <p:nvSpPr>
          <p:cNvPr id="38"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a-DK" i="1">
                <a:solidFill>
                  <a:srgbClr val="333333"/>
                </a:solidFill>
                <a:latin typeface="+mn-lt"/>
              </a:rPr>
              <a:t>Jeg er glad for mit hår og min frisure, og jeg har flotte øjne, men jeg ville ønske, jeg var højere...</a:t>
            </a:r>
            <a:endParaRPr lang="de-DE" i="1" dirty="0">
              <a:solidFill>
                <a:srgbClr val="333333"/>
              </a:solidFill>
              <a:latin typeface="+mn-lt"/>
            </a:endParaRPr>
          </a:p>
        </p:txBody>
      </p:sp>
      <p:sp>
        <p:nvSpPr>
          <p:cNvPr id="39"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a-DK" i="1" dirty="0">
                <a:solidFill>
                  <a:srgbClr val="333333"/>
                </a:solidFill>
                <a:latin typeface="+mn-lt"/>
              </a:rPr>
              <a:t>Jeg kan lide at lave mad, og jeg ved rigtig meget om musik og politik. Jeg er interesseret i litteratur og film…</a:t>
            </a:r>
            <a:endParaRPr lang="de-DE" i="1" dirty="0">
              <a:solidFill>
                <a:srgbClr val="333333"/>
              </a:solidFill>
              <a:latin typeface="+mn-lt"/>
            </a:endParaRPr>
          </a:p>
        </p:txBody>
      </p:sp>
      <p:sp>
        <p:nvSpPr>
          <p:cNvPr id="40"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a-DK" i="1">
                <a:solidFill>
                  <a:srgbClr val="333333"/>
                </a:solidFill>
                <a:latin typeface="+mn-lt"/>
              </a:rPr>
              <a:t>Jeg blev altid valgt sidst i gymnastik; jeg er dårlig til boldkast, men jeg er god til at danse…</a:t>
            </a:r>
            <a:endParaRPr lang="de-DE" i="1" dirty="0">
              <a:solidFill>
                <a:srgbClr val="333333"/>
              </a:solidFill>
              <a:latin typeface="+mn-lt"/>
            </a:endParaRPr>
          </a:p>
        </p:txBody>
      </p:sp>
      <p:sp>
        <p:nvSpPr>
          <p:cNvPr id="41" name="Caption_22"/>
          <p:cNvSpPr txBox="1">
            <a:spLocks noChangeArrowheads="1"/>
          </p:cNvSpPr>
          <p:nvPr/>
        </p:nvSpPr>
        <p:spPr bwMode="auto">
          <a:xfrm>
            <a:off x="6341603" y="4438387"/>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Fritids-interesser</a:t>
            </a:r>
            <a:endParaRPr lang="de-DE" dirty="0">
              <a:solidFill>
                <a:srgbClr val="333333"/>
              </a:solidFill>
              <a:latin typeface="+mn-lt"/>
            </a:endParaRPr>
          </a:p>
        </p:txBody>
      </p:sp>
      <p:sp>
        <p:nvSpPr>
          <p:cNvPr id="42" name="Caption_21"/>
          <p:cNvSpPr txBox="1">
            <a:spLocks noChangeArrowheads="1"/>
          </p:cNvSpPr>
          <p:nvPr/>
        </p:nvSpPr>
        <p:spPr bwMode="auto">
          <a:xfrm>
            <a:off x="6721816" y="2957554"/>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43" name="Caption_20"/>
          <p:cNvSpPr txBox="1">
            <a:spLocks noChangeArrowheads="1"/>
          </p:cNvSpPr>
          <p:nvPr/>
        </p:nvSpPr>
        <p:spPr bwMode="auto">
          <a:xfrm>
            <a:off x="4486206" y="4186673"/>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Udseende</a:t>
            </a:r>
            <a:endParaRPr lang="de-DE" dirty="0">
              <a:solidFill>
                <a:srgbClr val="333333"/>
              </a:solidFill>
              <a:latin typeface="+mn-lt"/>
            </a:endParaRPr>
          </a:p>
        </p:txBody>
      </p:sp>
      <p:sp>
        <p:nvSpPr>
          <p:cNvPr id="44" name="Caption_19"/>
          <p:cNvSpPr txBox="1">
            <a:spLocks noChangeArrowheads="1"/>
          </p:cNvSpPr>
          <p:nvPr/>
        </p:nvSpPr>
        <p:spPr bwMode="auto">
          <a:xfrm>
            <a:off x="4676342" y="3415767"/>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 Arbejde</a:t>
            </a:r>
            <a:endParaRPr lang="de-DE" dirty="0">
              <a:solidFill>
                <a:srgbClr val="333333"/>
              </a:solidFill>
              <a:latin typeface="+mn-lt"/>
            </a:endParaRPr>
          </a:p>
        </p:txBody>
      </p:sp>
      <p:sp>
        <p:nvSpPr>
          <p:cNvPr id="45" name="Caption_18"/>
          <p:cNvSpPr txBox="1">
            <a:spLocks noChangeArrowheads="1"/>
          </p:cNvSpPr>
          <p:nvPr/>
        </p:nvSpPr>
        <p:spPr bwMode="auto">
          <a:xfrm>
            <a:off x="4485663" y="2393147"/>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Relationer</a:t>
            </a:r>
            <a:endParaRPr lang="de-DE" dirty="0">
              <a:solidFill>
                <a:srgbClr val="333333"/>
              </a:solidFill>
              <a:latin typeface="+mn-lt"/>
            </a:endParaRPr>
          </a:p>
        </p:txBody>
      </p:sp>
    </p:spTree>
    <p:extLst>
      <p:ext uri="{BB962C8B-B14F-4D97-AF65-F5344CB8AC3E}">
        <p14:creationId xmlns:p14="http://schemas.microsoft.com/office/powerpoint/2010/main" val="3732352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Glem ikke</a:t>
            </a:r>
            <a:r>
              <a:rPr lang="da-DK" dirty="0">
                <a:latin typeface="+mn-lt"/>
                <a:ea typeface="+mn-ea"/>
                <a:cs typeface="+mn-cs"/>
              </a:rPr>
              <a:t>…</a:t>
            </a:r>
            <a:endParaRPr lang="da-DK"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dirty="0">
              <a:latin typeface="+mn-lt"/>
            </a:endParaRPr>
          </a:p>
        </p:txBody>
      </p:sp>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6"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a-DK" i="1" dirty="0">
                <a:solidFill>
                  <a:srgbClr val="333333"/>
                </a:solidFill>
                <a:latin typeface="+mn-lt"/>
              </a:rPr>
              <a:t>Jeg er god til at lytte, til at stole på, til at holde fast i venskaber og til at få andre til at grine…</a:t>
            </a:r>
            <a:endParaRPr lang="de-DE" dirty="0">
              <a:solidFill>
                <a:srgbClr val="333333"/>
              </a:solidFill>
              <a:latin typeface="+mn-lt"/>
            </a:endParaRPr>
          </a:p>
        </p:txBody>
      </p:sp>
      <p:sp>
        <p:nvSpPr>
          <p:cNvPr id="37"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da-DK" i="1" dirty="0">
                <a:solidFill>
                  <a:srgbClr val="333333"/>
                </a:solidFill>
                <a:latin typeface="+mn-lt"/>
              </a:rPr>
              <a:t>Jeg er arbejdsløs i øjeblikket; jeg klarede ikke den sidste test</a:t>
            </a:r>
            <a:endParaRPr lang="de-DE" i="1" dirty="0">
              <a:solidFill>
                <a:srgbClr val="333333"/>
              </a:solidFill>
              <a:latin typeface="+mn-lt"/>
            </a:endParaRPr>
          </a:p>
        </p:txBody>
      </p:sp>
      <p:sp>
        <p:nvSpPr>
          <p:cNvPr id="38"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a-DK" i="1">
                <a:solidFill>
                  <a:srgbClr val="333333"/>
                </a:solidFill>
                <a:latin typeface="+mn-lt"/>
              </a:rPr>
              <a:t>Jeg er glad for mit hår og min frisure, og jeg har flotte øjne, men jeg ville ønske, jeg var højere...</a:t>
            </a:r>
            <a:endParaRPr lang="de-DE" i="1" dirty="0">
              <a:solidFill>
                <a:srgbClr val="333333"/>
              </a:solidFill>
              <a:latin typeface="+mn-lt"/>
            </a:endParaRPr>
          </a:p>
        </p:txBody>
      </p:sp>
      <p:sp>
        <p:nvSpPr>
          <p:cNvPr id="39"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da-DK" i="1" dirty="0">
                <a:solidFill>
                  <a:srgbClr val="333333"/>
                </a:solidFill>
                <a:latin typeface="+mn-lt"/>
              </a:rPr>
              <a:t>Jeg kan lide at lave mad, og jeg ved rigtig meget om musik og politik. Jeg er interesseret i litteratur og film…</a:t>
            </a:r>
            <a:endParaRPr lang="de-DE" i="1" dirty="0">
              <a:solidFill>
                <a:srgbClr val="333333"/>
              </a:solidFill>
              <a:latin typeface="+mn-lt"/>
            </a:endParaRPr>
          </a:p>
        </p:txBody>
      </p:sp>
      <p:sp>
        <p:nvSpPr>
          <p:cNvPr id="40"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da-DK" i="1">
                <a:solidFill>
                  <a:srgbClr val="333333"/>
                </a:solidFill>
                <a:latin typeface="+mn-lt"/>
              </a:rPr>
              <a:t>Jeg blev altid valgt sidst i gymnastik; jeg er dårlig til boldkast, men jeg er god til at danse…</a:t>
            </a:r>
            <a:endParaRPr lang="de-DE" i="1" dirty="0">
              <a:solidFill>
                <a:srgbClr val="333333"/>
              </a:solidFill>
              <a:latin typeface="+mn-lt"/>
            </a:endParaRPr>
          </a:p>
        </p:txBody>
      </p:sp>
      <p:sp>
        <p:nvSpPr>
          <p:cNvPr id="41" name="Caption_22"/>
          <p:cNvSpPr txBox="1">
            <a:spLocks noChangeArrowheads="1"/>
          </p:cNvSpPr>
          <p:nvPr/>
        </p:nvSpPr>
        <p:spPr bwMode="auto">
          <a:xfrm>
            <a:off x="6341603" y="4438387"/>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Fritids-interesser</a:t>
            </a:r>
            <a:endParaRPr lang="de-DE" dirty="0">
              <a:solidFill>
                <a:srgbClr val="333333"/>
              </a:solidFill>
              <a:latin typeface="+mn-lt"/>
            </a:endParaRPr>
          </a:p>
        </p:txBody>
      </p:sp>
      <p:sp>
        <p:nvSpPr>
          <p:cNvPr id="42" name="Caption_21"/>
          <p:cNvSpPr txBox="1">
            <a:spLocks noChangeArrowheads="1"/>
          </p:cNvSpPr>
          <p:nvPr/>
        </p:nvSpPr>
        <p:spPr bwMode="auto">
          <a:xfrm>
            <a:off x="6721816" y="2957554"/>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43" name="Caption_20"/>
          <p:cNvSpPr txBox="1">
            <a:spLocks noChangeArrowheads="1"/>
          </p:cNvSpPr>
          <p:nvPr/>
        </p:nvSpPr>
        <p:spPr bwMode="auto">
          <a:xfrm>
            <a:off x="4486206" y="4186673"/>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Udseende</a:t>
            </a:r>
            <a:endParaRPr lang="de-DE" dirty="0">
              <a:solidFill>
                <a:srgbClr val="333333"/>
              </a:solidFill>
              <a:latin typeface="+mn-lt"/>
            </a:endParaRPr>
          </a:p>
        </p:txBody>
      </p:sp>
      <p:sp>
        <p:nvSpPr>
          <p:cNvPr id="44" name="Caption_19"/>
          <p:cNvSpPr txBox="1">
            <a:spLocks noChangeArrowheads="1"/>
          </p:cNvSpPr>
          <p:nvPr/>
        </p:nvSpPr>
        <p:spPr bwMode="auto">
          <a:xfrm>
            <a:off x="4676342" y="3415767"/>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 Arbejde</a:t>
            </a:r>
            <a:endParaRPr lang="de-DE" dirty="0">
              <a:solidFill>
                <a:srgbClr val="333333"/>
              </a:solidFill>
              <a:latin typeface="+mn-lt"/>
            </a:endParaRPr>
          </a:p>
        </p:txBody>
      </p:sp>
      <p:sp>
        <p:nvSpPr>
          <p:cNvPr id="45" name="Caption_18"/>
          <p:cNvSpPr txBox="1">
            <a:spLocks noChangeArrowheads="1"/>
          </p:cNvSpPr>
          <p:nvPr/>
        </p:nvSpPr>
        <p:spPr bwMode="auto">
          <a:xfrm>
            <a:off x="4485663" y="2393147"/>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Relationer</a:t>
            </a:r>
            <a:endParaRPr lang="de-DE" dirty="0">
              <a:solidFill>
                <a:srgbClr val="333333"/>
              </a:solidFill>
              <a:latin typeface="+mn-lt"/>
            </a:endParaRPr>
          </a:p>
        </p:txBody>
      </p:sp>
      <p:sp>
        <p:nvSpPr>
          <p:cNvPr id="46"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da-DK" sz="2000">
                <a:solidFill>
                  <a:srgbClr val="004992"/>
                </a:solidFill>
                <a:latin typeface="+mn-lt"/>
              </a:rPr>
              <a:t>Hvilken hylde har du ikke kigget på længe? Hvilke skjulte talenter kan der gemme sig der?</a:t>
            </a:r>
            <a:endParaRPr lang="fr-FR" sz="2000" dirty="0">
              <a:solidFill>
                <a:srgbClr val="004992"/>
              </a:solidFill>
              <a:latin typeface="+mn-lt"/>
            </a:endParaRPr>
          </a:p>
        </p:txBody>
      </p:sp>
    </p:spTree>
    <p:extLst>
      <p:ext uri="{BB962C8B-B14F-4D97-AF65-F5344CB8AC3E}">
        <p14:creationId xmlns:p14="http://schemas.microsoft.com/office/powerpoint/2010/main" val="1789520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kendetegner personer med højt selvværd?</a:t>
            </a:r>
            <a:endParaRPr lang="da-DK"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333333"/>
              </a:buClr>
              <a:buFont typeface="WingDings"/>
              <a:buChar char=""/>
              <a:defRPr/>
            </a:pPr>
            <a:r>
              <a:rPr lang="da-DK" sz="2400" dirty="0">
                <a:solidFill>
                  <a:srgbClr val="333333"/>
                </a:solidFill>
              </a:rPr>
              <a:t>Stemmeføring: </a:t>
            </a:r>
            <a:r>
              <a:rPr lang="da-DK" sz="2400" dirty="0">
                <a:solidFill>
                  <a:srgbClr val="004992"/>
                </a:solidFill>
              </a:rPr>
              <a:t>???</a:t>
            </a:r>
          </a:p>
          <a:p>
            <a:pPr marL="342900" indent="-342900">
              <a:buClr>
                <a:srgbClr val="333333"/>
              </a:buClr>
              <a:buFont typeface="WingDings"/>
              <a:buChar char=""/>
              <a:defRPr/>
            </a:pPr>
            <a:r>
              <a:rPr lang="da-DK" sz="2400" dirty="0">
                <a:solidFill>
                  <a:srgbClr val="333333"/>
                </a:solidFill>
              </a:rPr>
              <a:t>Ansigtsudtryk/kropssprog: </a:t>
            </a:r>
            <a:r>
              <a:rPr lang="da-DK" sz="2400" dirty="0">
                <a:solidFill>
                  <a:srgbClr val="004992"/>
                </a:solidFill>
              </a:rPr>
              <a:t>??? </a:t>
            </a:r>
            <a:r>
              <a:rPr lang="da-DK" sz="2400" dirty="0">
                <a:solidFill>
                  <a:srgbClr val="FFFFFF"/>
                </a:solidFill>
              </a:rPr>
              <a:t>øjenkontakt, afbalanceret optræden</a:t>
            </a:r>
          </a:p>
          <a:p>
            <a:pPr marL="342900" indent="-342900" eaLnBrk="1" hangingPunct="1">
              <a:buClr>
                <a:srgbClr val="333333"/>
              </a:buClr>
              <a:buFont typeface="WingDings"/>
              <a:buChar char=""/>
              <a:defRPr/>
            </a:pPr>
            <a:r>
              <a:rPr lang="da-DK" sz="2400" dirty="0">
                <a:solidFill>
                  <a:srgbClr val="333333"/>
                </a:solidFill>
              </a:rPr>
              <a:t>Holdning: </a:t>
            </a:r>
            <a:r>
              <a:rPr lang="da-DK"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dirty="0">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4182825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kendetegner personer med højt selvværd?</a:t>
            </a:r>
            <a:endParaRPr lang="da-DK"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000000"/>
              </a:buClr>
              <a:buFont typeface="WingDings"/>
              <a:buChar char=""/>
              <a:defRPr/>
            </a:pPr>
            <a:r>
              <a:rPr lang="da-DK" sz="2400" dirty="0">
                <a:solidFill>
                  <a:srgbClr val="333333"/>
                </a:solidFill>
              </a:rPr>
              <a:t>Stemmeføring: </a:t>
            </a:r>
            <a:r>
              <a:rPr lang="da-DK" sz="2400" dirty="0">
                <a:solidFill>
                  <a:srgbClr val="004992"/>
                </a:solidFill>
              </a:rPr>
              <a:t>klar, velformuleret, passende lydstyrke</a:t>
            </a:r>
          </a:p>
          <a:p>
            <a:pPr marL="342900" indent="-342900">
              <a:buClr>
                <a:srgbClr val="000000"/>
              </a:buClr>
              <a:buFont typeface="WingDings"/>
              <a:buChar char=""/>
              <a:defRPr/>
            </a:pPr>
            <a:r>
              <a:rPr lang="da-DK" sz="2400" dirty="0">
                <a:solidFill>
                  <a:srgbClr val="333333"/>
                </a:solidFill>
              </a:rPr>
              <a:t>Ansigtsudtryk/kropssprog: </a:t>
            </a:r>
            <a:r>
              <a:rPr lang="da-DK" sz="2400" dirty="0">
                <a:solidFill>
                  <a:srgbClr val="004992"/>
                </a:solidFill>
              </a:rPr>
              <a:t>øjenkontakt, afbalanceret optræden</a:t>
            </a:r>
          </a:p>
          <a:p>
            <a:pPr marL="342900" indent="-342900" eaLnBrk="1" hangingPunct="1">
              <a:buClr>
                <a:srgbClr val="333333"/>
              </a:buClr>
              <a:buFont typeface="WingDings"/>
              <a:buChar char=""/>
              <a:defRPr/>
            </a:pPr>
            <a:r>
              <a:rPr lang="da-DK" sz="2400" dirty="0">
                <a:solidFill>
                  <a:srgbClr val="333333"/>
                </a:solidFill>
              </a:rPr>
              <a:t>Holdning: </a:t>
            </a:r>
            <a:r>
              <a:rPr lang="da-DK" sz="2400" dirty="0">
                <a:solidFill>
                  <a:srgbClr val="004992"/>
                </a:solidFill>
              </a:rPr>
              <a:t>rank</a:t>
            </a:r>
          </a:p>
          <a:p>
            <a:pPr lvl="0" defTabSz="914400" fontAlgn="base"/>
            <a:r>
              <a:rPr lang="da-DK" sz="2400" dirty="0">
                <a:solidFill>
                  <a:srgbClr val="004992"/>
                </a:solidFill>
              </a:rPr>
              <a:t>Som i alle andre sammenhænge: Pas på ikke at være </a:t>
            </a:r>
            <a:br>
              <a:rPr lang="da-DK" sz="2400">
                <a:solidFill>
                  <a:srgbClr val="004992"/>
                </a:solidFill>
              </a:rPr>
            </a:br>
            <a:r>
              <a:rPr lang="da-DK" sz="2400">
                <a:solidFill>
                  <a:srgbClr val="004992"/>
                </a:solidFill>
              </a:rPr>
              <a:t>“for meget” </a:t>
            </a:r>
            <a:r>
              <a:rPr lang="da-DK" sz="2400" dirty="0">
                <a:solidFill>
                  <a:srgbClr val="004992"/>
                </a:solidFill>
              </a:rPr>
              <a:t>(f.eks. stirre på andre, afbryde dem konstant, hundse med andre).</a:t>
            </a:r>
          </a:p>
        </p:txBody>
      </p:sp>
      <p:sp>
        <p:nvSpPr>
          <p:cNvPr id="3" name="Footer Placeholder 2"/>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dirty="0">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4217315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Kendetegn på højt selvværd, der ikke kan observeres direkte</a:t>
            </a:r>
          </a:p>
        </p:txBody>
      </p:sp>
      <p:sp>
        <p:nvSpPr>
          <p:cNvPr id="5" name="Rectangle 15"/>
          <p:cNvSpPr>
            <a:spLocks noGrp="1" noChangeArrowheads="1"/>
          </p:cNvSpPr>
          <p:nvPr>
            <p:ph idx="1"/>
          </p:nvPr>
        </p:nvSpPr>
        <p:spPr>
          <a:xfrm>
            <a:off x="408954" y="2204864"/>
            <a:ext cx="5577840" cy="4248000"/>
          </a:xfrm>
        </p:spPr>
        <p:txBody>
          <a:bodyPr>
            <a:noAutofit/>
          </a:bodyPr>
          <a:lstStyle/>
          <a:p>
            <a:pPr>
              <a:buClr>
                <a:srgbClr val="333333"/>
              </a:buClr>
              <a:defRPr/>
            </a:pPr>
            <a:r>
              <a:rPr lang="da-DK"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dirty="0">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1730076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Kendetegn på højt selvværd, der ikke kan observeres direkte</a:t>
            </a:r>
          </a:p>
        </p:txBody>
      </p:sp>
      <p:sp>
        <p:nvSpPr>
          <p:cNvPr id="5" name="Rectangle 15"/>
          <p:cNvSpPr>
            <a:spLocks noGrp="1" noChangeArrowheads="1"/>
          </p:cNvSpPr>
          <p:nvPr>
            <p:ph idx="1"/>
          </p:nvPr>
        </p:nvSpPr>
        <p:spPr>
          <a:xfrm>
            <a:off x="408954" y="2204864"/>
            <a:ext cx="5577840" cy="4248000"/>
          </a:xfrm>
        </p:spPr>
        <p:txBody>
          <a:bodyPr>
            <a:noAutofit/>
          </a:bodyPr>
          <a:lstStyle/>
          <a:p>
            <a:pPr marL="342900" indent="-342900">
              <a:buClr>
                <a:srgbClr val="333333"/>
              </a:buClr>
              <a:buFont typeface="WingDings"/>
              <a:buChar char=""/>
              <a:defRPr/>
            </a:pPr>
            <a:r>
              <a:rPr lang="da-DK" sz="2400" dirty="0">
                <a:solidFill>
                  <a:srgbClr val="333333"/>
                </a:solidFill>
              </a:rPr>
              <a:t>Tro på egne evner.</a:t>
            </a:r>
          </a:p>
          <a:p>
            <a:pPr marL="342900" indent="-342900">
              <a:buClr>
                <a:srgbClr val="333333"/>
              </a:buClr>
              <a:buFont typeface="WingDings"/>
              <a:buChar char=""/>
              <a:defRPr/>
            </a:pPr>
            <a:r>
              <a:rPr lang="da-DK" sz="2400" dirty="0">
                <a:solidFill>
                  <a:srgbClr val="333333"/>
                </a:solidFill>
              </a:rPr>
              <a:t>Accept af egne fejl eller nederlag (uden at nedgøre sig selv).</a:t>
            </a:r>
          </a:p>
          <a:p>
            <a:pPr marL="342900" indent="-342900">
              <a:buClr>
                <a:srgbClr val="333333"/>
              </a:buClr>
              <a:buFont typeface="WingDings"/>
              <a:buChar char=""/>
              <a:defRPr/>
            </a:pPr>
            <a:r>
              <a:rPr lang="da-DK" sz="2400" dirty="0">
                <a:solidFill>
                  <a:srgbClr val="333333"/>
                </a:solidFill>
              </a:rPr>
              <a:t>Selvrefleksion og villighed til </a:t>
            </a:r>
            <a:r>
              <a:rPr lang="da-DK" sz="2400" spc="-40" dirty="0">
                <a:solidFill>
                  <a:srgbClr val="333333"/>
                </a:solidFill>
              </a:rPr>
              <a:t>at lære (af egne fejl/nederlag).</a:t>
            </a:r>
          </a:p>
          <a:p>
            <a:pPr marL="342900" indent="-342900">
              <a:buClr>
                <a:srgbClr val="333333"/>
              </a:buClr>
              <a:buFont typeface="WingDings"/>
              <a:buChar char=""/>
              <a:defRPr/>
            </a:pPr>
            <a:r>
              <a:rPr lang="da-DK" sz="2400" dirty="0">
                <a:solidFill>
                  <a:srgbClr val="333333"/>
                </a:solidFill>
              </a:rPr>
              <a:t>Positiv indstilling til sig selv, f.eks. rose sig selv for gode resultater.</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dirty="0">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976456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Erkendelse af stærke sider</a:t>
            </a:r>
            <a:endParaRPr lang="da-DK"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da-DK" sz="2400" dirty="0">
                <a:solidFill>
                  <a:srgbClr val="004992"/>
                </a:solidFill>
              </a:rPr>
              <a:t>Hvorfor er det nogle gange så svært at finde ud af ens egne stærke sider?</a:t>
            </a:r>
          </a:p>
          <a:p>
            <a:pPr marL="342900" lvl="1" indent="-342900">
              <a:spcBef>
                <a:spcPts val="1999"/>
              </a:spcBef>
              <a:spcAft>
                <a:spcPts val="0"/>
              </a:spcAft>
              <a:buClr>
                <a:srgbClr val="333333"/>
              </a:buClr>
              <a:buFont typeface="WingDings"/>
              <a:buChar char=""/>
              <a:tabLst>
                <a:tab pos="82550" algn="l"/>
                <a:tab pos="714375" algn="l"/>
                <a:tab pos="809625" algn="l"/>
              </a:tabLst>
              <a:defRPr/>
            </a:pPr>
            <a:r>
              <a:rPr lang="da-DK" sz="2400" dirty="0">
                <a:solidFill>
                  <a:srgbClr val="333333"/>
                </a:solidFill>
                <a:latin typeface="+mn-lt"/>
              </a:rPr>
              <a:t>Typisk antagelse</a:t>
            </a:r>
            <a:r>
              <a:rPr lang="da-DK" sz="2400">
                <a:solidFill>
                  <a:srgbClr val="333333"/>
                </a:solidFill>
                <a:latin typeface="+mn-lt"/>
              </a:rPr>
              <a:t>: “Hvis </a:t>
            </a:r>
            <a:r>
              <a:rPr lang="da-DK" sz="2400" dirty="0">
                <a:solidFill>
                  <a:srgbClr val="333333"/>
                </a:solidFill>
                <a:latin typeface="+mn-lt"/>
              </a:rPr>
              <a:t>jeg roser mig selv, bliver </a:t>
            </a:r>
            <a:r>
              <a:rPr lang="da-DK" sz="2400">
                <a:solidFill>
                  <a:srgbClr val="333333"/>
                </a:solidFill>
                <a:latin typeface="+mn-lt"/>
              </a:rPr>
              <a:t>jeg forfængelig”.</a:t>
            </a:r>
            <a:endParaRPr lang="da-DK" sz="2400" dirty="0">
              <a:solidFill>
                <a:srgbClr val="333333"/>
              </a:solidFill>
              <a:latin typeface="+mn-lt"/>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da-DK" sz="2400" dirty="0">
                <a:solidFill>
                  <a:srgbClr val="333333"/>
                </a:solidFill>
                <a:latin typeface="+mn-lt"/>
              </a:rPr>
              <a:t>I tilfælde af akut sygdom kan det være sværere at se eller vise ens stærke sider.</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Erkendelse af stærke sider</a:t>
            </a:r>
            <a:endParaRPr lang="da-DK"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da-DK" sz="2400" dirty="0">
                <a:solidFill>
                  <a:srgbClr val="004992"/>
                </a:solidFill>
              </a:rPr>
              <a:t>Genfindelse</a:t>
            </a:r>
            <a:r>
              <a:rPr lang="da-DK" sz="2400" dirty="0">
                <a:solidFill>
                  <a:srgbClr val="333333"/>
                </a:solidFill>
              </a:rPr>
              <a:t> </a:t>
            </a:r>
            <a:r>
              <a:rPr lang="da-DK" sz="2400">
                <a:solidFill>
                  <a:srgbClr val="004992"/>
                </a:solidFill>
              </a:rPr>
              <a:t>af “skjulte talenter”:</a:t>
            </a:r>
            <a:endParaRPr lang="da-DK" sz="2400" dirty="0">
              <a:solidFill>
                <a:srgbClr val="004992"/>
              </a:solidFill>
            </a:endParaRPr>
          </a:p>
          <a:p>
            <a:pPr marL="342900" indent="-342900">
              <a:buClr>
                <a:srgbClr val="333333"/>
              </a:buClr>
              <a:buFont typeface="WingDings"/>
              <a:buChar char=""/>
            </a:pPr>
            <a:r>
              <a:rPr lang="da-DK" sz="2400" dirty="0">
                <a:solidFill>
                  <a:srgbClr val="333333"/>
                </a:solidFill>
              </a:rPr>
              <a:t>Bare spørg venner eller familie, hvilke stærke sider de sætter pris på hos dig.</a:t>
            </a:r>
          </a:p>
          <a:p>
            <a:pPr marL="342900" indent="-342900">
              <a:buClr>
                <a:srgbClr val="333333"/>
              </a:buClr>
              <a:buFont typeface="WingDings"/>
              <a:buChar char=""/>
            </a:pPr>
            <a:r>
              <a:rPr lang="da-DK" sz="2400" dirty="0">
                <a:solidFill>
                  <a:srgbClr val="333333"/>
                </a:solidFill>
              </a:rPr>
              <a:t>Tænk på </a:t>
            </a:r>
            <a:r>
              <a:rPr lang="da-DK" sz="2400" u="sng" dirty="0">
                <a:solidFill>
                  <a:srgbClr val="333333"/>
                </a:solidFill>
              </a:rPr>
              <a:t>konkrete</a:t>
            </a:r>
            <a:r>
              <a:rPr lang="da-DK" sz="2400" dirty="0">
                <a:solidFill>
                  <a:srgbClr val="333333"/>
                </a:solidFill>
              </a:rPr>
              <a:t> situationer, hvor du har håndteret noget på en god måde og måske endda er blevet rost for det (helt små ting tæller også).</a:t>
            </a:r>
          </a:p>
          <a:p>
            <a:pPr marL="342900" indent="-342900">
              <a:buClr>
                <a:srgbClr val="333333"/>
              </a:buClr>
              <a:buFont typeface="WingDings"/>
              <a:buChar char=""/>
            </a:pPr>
            <a:r>
              <a:rPr lang="da-DK" sz="2400" dirty="0">
                <a:solidFill>
                  <a:srgbClr val="333333"/>
                </a:solidFill>
              </a:rPr>
              <a:t>... og skriv disse oplevelser ned i </a:t>
            </a:r>
            <a:r>
              <a:rPr lang="da-DK" sz="2400">
                <a:solidFill>
                  <a:srgbClr val="333333"/>
                </a:solidFill>
              </a:rPr>
              <a:t>en “glædesdagbog”*, </a:t>
            </a:r>
            <a:r>
              <a:rPr lang="da-DK" sz="2400" dirty="0">
                <a:solidFill>
                  <a:srgbClr val="333333"/>
                </a:solidFill>
              </a:rPr>
              <a:t>så du bliver mindet om dem på tidspunkter, hvor det ikke går godt.</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dirty="0">
              <a:latin typeface="+mn-lt"/>
            </a:endParaRPr>
          </a:p>
        </p:txBody>
      </p:sp>
      <p:sp>
        <p:nvSpPr>
          <p:cNvPr id="5" name="Textfeld 4"/>
          <p:cNvSpPr txBox="1">
            <a:spLocks noChangeArrowheads="1"/>
          </p:cNvSpPr>
          <p:nvPr/>
        </p:nvSpPr>
        <p:spPr bwMode="auto">
          <a:xfrm>
            <a:off x="408955" y="6083532"/>
            <a:ext cx="11376000" cy="369332"/>
          </a:xfrm>
          <a:prstGeom prst="rect">
            <a:avLst/>
          </a:prstGeom>
          <a:noFill/>
          <a:ln w="9525">
            <a:noFill/>
            <a:miter lim="800000"/>
            <a:headEnd/>
            <a:tailEnd/>
          </a:ln>
        </p:spPr>
        <p:txBody>
          <a:bodyPr>
            <a:noAutofit/>
          </a:bodyPr>
          <a:lstStyle/>
          <a:p>
            <a:r>
              <a:rPr lang="da-DK" sz="1400" dirty="0">
                <a:solidFill>
                  <a:srgbClr val="333333"/>
                </a:solidFill>
                <a:latin typeface="+mn-lt"/>
              </a:rPr>
              <a:t>* I </a:t>
            </a:r>
            <a:r>
              <a:rPr lang="da-DK" sz="1400">
                <a:solidFill>
                  <a:srgbClr val="333333"/>
                </a:solidFill>
                <a:latin typeface="+mn-lt"/>
              </a:rPr>
              <a:t>din “glædesdagbog” </a:t>
            </a:r>
            <a:r>
              <a:rPr lang="da-DK" sz="1400" dirty="0">
                <a:solidFill>
                  <a:srgbClr val="333333"/>
                </a:solidFill>
                <a:latin typeface="+mn-lt"/>
              </a:rPr>
              <a:t>nedskriver du kun de positive ting, som sker i løbet af dagen</a:t>
            </a: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Øvelse 1</a:t>
            </a:r>
            <a:endParaRPr lang="da-DK"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da-DK" sz="2400" dirty="0">
                <a:solidFill>
                  <a:srgbClr val="004992"/>
                </a:solidFill>
              </a:rPr>
              <a:t>Hvad kan du </a:t>
            </a:r>
            <a:r>
              <a:rPr lang="da-DK" sz="2400" dirty="0">
                <a:solidFill>
                  <a:srgbClr val="333333"/>
                </a:solidFill>
              </a:rPr>
              <a:t>l</a:t>
            </a:r>
            <a:r>
              <a:rPr lang="da-DK" sz="2400" dirty="0">
                <a:solidFill>
                  <a:srgbClr val="004992"/>
                </a:solidFill>
              </a:rPr>
              <a:t>ide </a:t>
            </a:r>
            <a:r>
              <a:rPr lang="da-DK" sz="2400" dirty="0">
                <a:solidFill>
                  <a:srgbClr val="333333"/>
                </a:solidFill>
              </a:rPr>
              <a:t>v</a:t>
            </a:r>
            <a:r>
              <a:rPr lang="da-DK" sz="2400" dirty="0">
                <a:solidFill>
                  <a:srgbClr val="004992"/>
                </a:solidFill>
              </a:rPr>
              <a:t>ed </a:t>
            </a:r>
            <a:r>
              <a:rPr lang="da-DK" sz="2400" dirty="0">
                <a:solidFill>
                  <a:srgbClr val="333333"/>
                </a:solidFill>
              </a:rPr>
              <a:t>d</a:t>
            </a:r>
            <a:r>
              <a:rPr lang="da-DK" sz="2400" dirty="0">
                <a:solidFill>
                  <a:srgbClr val="004992"/>
                </a:solidFill>
              </a:rPr>
              <a:t>ig selv?</a:t>
            </a:r>
          </a:p>
          <a:p>
            <a:pPr algn="ctr">
              <a:defRPr/>
            </a:pPr>
            <a:r>
              <a:rPr lang="da-DK" sz="2400" dirty="0">
                <a:solidFill>
                  <a:srgbClr val="004992"/>
                </a:solidFill>
              </a:rPr>
              <a:t>Hvad e</a:t>
            </a:r>
            <a:r>
              <a:rPr lang="da-DK" sz="2400" dirty="0">
                <a:solidFill>
                  <a:srgbClr val="333333"/>
                </a:solidFill>
              </a:rPr>
              <a:t>r</a:t>
            </a:r>
            <a:r>
              <a:rPr lang="da-DK" sz="2400" dirty="0">
                <a:solidFill>
                  <a:srgbClr val="004992"/>
                </a:solidFill>
              </a:rPr>
              <a:t> d</a:t>
            </a:r>
            <a:r>
              <a:rPr lang="da-DK" sz="2400" dirty="0">
                <a:solidFill>
                  <a:srgbClr val="333333"/>
                </a:solidFill>
              </a:rPr>
              <a:t>u</a:t>
            </a:r>
            <a:r>
              <a:rPr lang="da-DK" sz="2400" dirty="0">
                <a:solidFill>
                  <a:srgbClr val="004992"/>
                </a:solidFill>
              </a:rPr>
              <a:t> god til?</a:t>
            </a:r>
          </a:p>
          <a:p>
            <a:pPr algn="ctr">
              <a:defRPr/>
            </a:pPr>
            <a:r>
              <a:rPr lang="da-DK" sz="2400" dirty="0">
                <a:solidFill>
                  <a:srgbClr val="333333"/>
                </a:solidFill>
              </a:rPr>
              <a:t>Tænk på én stærk side for hver af disse!</a:t>
            </a:r>
          </a:p>
        </p:txBody>
      </p:sp>
      <p:sp>
        <p:nvSpPr>
          <p:cNvPr id="4" name="Footer Placeholder 3"/>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dirty="0">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Øvelse 2</a:t>
            </a:r>
            <a:endParaRPr lang="da-DK"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Rejs dig, og lad hovedet hænge ned.</a:t>
            </a:r>
          </a:p>
          <a:p>
            <a:pPr marL="342900" indent="-342900">
              <a:buClr>
                <a:srgbClr val="333333"/>
              </a:buClr>
              <a:buFont typeface="WingDings"/>
              <a:buChar char=""/>
            </a:pPr>
            <a:r>
              <a:rPr lang="da-DK" sz="2400" dirty="0">
                <a:solidFill>
                  <a:srgbClr val="333333"/>
                </a:solidFill>
              </a:rPr>
              <a:t>Se ned, lad skuldrene og armene dingle, og krum ryggen let.</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dirty="0">
              <a:latin typeface="+mn-lt"/>
            </a:endParaRPr>
          </a:p>
        </p:txBody>
      </p:sp>
    </p:spTree>
    <p:extLst>
      <p:ext uri="{BB962C8B-B14F-4D97-AF65-F5344CB8AC3E}">
        <p14:creationId xmlns:p14="http://schemas.microsoft.com/office/powerpoint/2010/main" val="1283973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Øvelse 2</a:t>
            </a:r>
            <a:endParaRPr lang="da-DK"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Rejs dig, og lad hovedet hænge ned.</a:t>
            </a:r>
          </a:p>
          <a:p>
            <a:pPr marL="342900" indent="-342900">
              <a:buClr>
                <a:srgbClr val="333333"/>
              </a:buClr>
              <a:buFont typeface="WingDings"/>
              <a:buChar char=""/>
            </a:pPr>
            <a:r>
              <a:rPr lang="da-DK" sz="2400" dirty="0">
                <a:solidFill>
                  <a:srgbClr val="333333"/>
                </a:solidFill>
              </a:rPr>
              <a:t>Se ned, lad skuldrene og armene dingle, og krum ryggen let.</a:t>
            </a:r>
          </a:p>
          <a:p>
            <a:pPr marL="342900" indent="-342900">
              <a:buClr>
                <a:srgbClr val="333333"/>
              </a:buClr>
              <a:buFont typeface="WingDings"/>
              <a:buChar char=""/>
            </a:pPr>
            <a:r>
              <a:rPr lang="da-DK" sz="2400" dirty="0">
                <a:solidFill>
                  <a:srgbClr val="333333"/>
                </a:solidFill>
              </a:rPr>
              <a:t>Gå gennem lokalet med kroppen i denne stilling!</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dirty="0">
              <a:latin typeface="+mn-lt"/>
            </a:endParaRPr>
          </a:p>
        </p:txBody>
      </p:sp>
    </p:spTree>
    <p:extLst>
      <p:ext uri="{BB962C8B-B14F-4D97-AF65-F5344CB8AC3E}">
        <p14:creationId xmlns:p14="http://schemas.microsoft.com/office/powerpoint/2010/main" val="3127757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Øvelse 2</a:t>
            </a:r>
            <a:endParaRPr lang="da-DK"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Rejs dig, og lad hovedet hænge ned.</a:t>
            </a:r>
          </a:p>
          <a:p>
            <a:pPr marL="342900" indent="-342900">
              <a:buClr>
                <a:srgbClr val="333333"/>
              </a:buClr>
              <a:buFont typeface="WingDings"/>
              <a:buChar char=""/>
            </a:pPr>
            <a:r>
              <a:rPr lang="da-DK" sz="2400" dirty="0">
                <a:solidFill>
                  <a:srgbClr val="333333"/>
                </a:solidFill>
              </a:rPr>
              <a:t>Se ned, lad skuldrene og armene dingle, og krum ryggen let.</a:t>
            </a:r>
          </a:p>
          <a:p>
            <a:pPr marL="342900" indent="-342900">
              <a:buClr>
                <a:srgbClr val="333333"/>
              </a:buClr>
              <a:buFont typeface="WingDings"/>
              <a:buChar char=""/>
            </a:pPr>
            <a:r>
              <a:rPr lang="da-DK" sz="2400" dirty="0">
                <a:solidFill>
                  <a:srgbClr val="333333"/>
                </a:solidFill>
              </a:rPr>
              <a:t>Gå gennem lokalet med kroppen i denne stilling!</a:t>
            </a:r>
          </a:p>
          <a:p>
            <a:pPr algn="ctr"/>
            <a:r>
              <a:rPr lang="da-DK" sz="2400" dirty="0">
                <a:solidFill>
                  <a:srgbClr val="004992"/>
                </a:solidFill>
              </a:rPr>
              <a:t>Hvordan føles det?</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dirty="0">
              <a:latin typeface="+mn-lt"/>
            </a:endParaRPr>
          </a:p>
        </p:txBody>
      </p:sp>
    </p:spTree>
    <p:extLst>
      <p:ext uri="{BB962C8B-B14F-4D97-AF65-F5344CB8AC3E}">
        <p14:creationId xmlns:p14="http://schemas.microsoft.com/office/powerpoint/2010/main" val="4112370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Øvelse 2</a:t>
            </a:r>
            <a:endParaRPr lang="da-DK"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Nu skal du lade hele overkroppen hænge forover i en afslappet stilling og dernæst rette dig meget </a:t>
            </a:r>
            <a:r>
              <a:rPr lang="da-DK" sz="2400" spc="-40" dirty="0">
                <a:solidFill>
                  <a:srgbClr val="333333"/>
                </a:solidFill>
              </a:rPr>
              <a:t>langsomt op, én ryghvirvel ad gangen. Forestil dig, </a:t>
            </a:r>
            <a:r>
              <a:rPr lang="da-DK" sz="2400" dirty="0">
                <a:solidFill>
                  <a:srgbClr val="333333"/>
                </a:solidFill>
              </a:rPr>
              <a:t>at en anden trækker dig op ved hårspidserne.</a:t>
            </a:r>
            <a:endParaRPr lang="da-DK"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dirty="0">
              <a:latin typeface="+mn-lt"/>
            </a:endParaRPr>
          </a:p>
        </p:txBody>
      </p:sp>
    </p:spTree>
    <p:extLst>
      <p:ext uri="{BB962C8B-B14F-4D97-AF65-F5344CB8AC3E}">
        <p14:creationId xmlns:p14="http://schemas.microsoft.com/office/powerpoint/2010/main" val="29819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Øvelse 2</a:t>
            </a:r>
            <a:endParaRPr lang="da-DK"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Nu skal du lade hele overkroppen hænge forover i en afslappet stilling og dernæst rette dig meget </a:t>
            </a:r>
            <a:r>
              <a:rPr lang="da-DK" sz="2400" spc="-40" dirty="0">
                <a:solidFill>
                  <a:srgbClr val="333333"/>
                </a:solidFill>
              </a:rPr>
              <a:t>langsomt op, én ryghvirvel ad gangen. Forestil dig, </a:t>
            </a:r>
            <a:r>
              <a:rPr lang="da-DK" sz="2400" dirty="0">
                <a:solidFill>
                  <a:srgbClr val="333333"/>
                </a:solidFill>
              </a:rPr>
              <a:t>at en anden trækker dig op ved hårspidserne.</a:t>
            </a:r>
          </a:p>
          <a:p>
            <a:pPr marL="342900" indent="-342900">
              <a:buClr>
                <a:srgbClr val="333333"/>
              </a:buClr>
              <a:buFont typeface="WingDings"/>
              <a:buChar char=""/>
            </a:pPr>
            <a:r>
              <a:rPr lang="da-DK" sz="2400" dirty="0">
                <a:solidFill>
                  <a:srgbClr val="333333"/>
                </a:solidFill>
              </a:rPr>
              <a:t>Gå gennem lokalet med kroppen i denne </a:t>
            </a:r>
            <a:r>
              <a:rPr lang="da-DK" sz="2400">
                <a:solidFill>
                  <a:srgbClr val="333333"/>
                </a:solidFill>
              </a:rPr>
              <a:t>stilling!</a:t>
            </a:r>
            <a:endParaRPr lang="da-DK"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dirty="0">
              <a:latin typeface="+mn-lt"/>
            </a:endParaRPr>
          </a:p>
        </p:txBody>
      </p:sp>
    </p:spTree>
    <p:extLst>
      <p:ext uri="{BB962C8B-B14F-4D97-AF65-F5344CB8AC3E}">
        <p14:creationId xmlns:p14="http://schemas.microsoft.com/office/powerpoint/2010/main" val="3636268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Øvelse 2</a:t>
            </a:r>
            <a:endParaRPr lang="da-DK"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Nu skal du lade hele overkroppen hænge forover i en afslappet stilling og dernæst rette dig meget </a:t>
            </a:r>
            <a:r>
              <a:rPr lang="da-DK" sz="2400" spc="-40" dirty="0">
                <a:solidFill>
                  <a:srgbClr val="333333"/>
                </a:solidFill>
              </a:rPr>
              <a:t>langsomt op, én ryghvirvel ad gangen. Forestil dig, </a:t>
            </a:r>
            <a:r>
              <a:rPr lang="da-DK" sz="2400" dirty="0">
                <a:solidFill>
                  <a:srgbClr val="333333"/>
                </a:solidFill>
              </a:rPr>
              <a:t>at en anden trækker dig op ved hårspidserne.</a:t>
            </a:r>
          </a:p>
          <a:p>
            <a:pPr marL="342900" indent="-342900">
              <a:buClr>
                <a:srgbClr val="333333"/>
              </a:buClr>
              <a:buFont typeface="WingDings"/>
              <a:buChar char=""/>
            </a:pPr>
            <a:r>
              <a:rPr lang="da-DK" sz="2400" dirty="0">
                <a:solidFill>
                  <a:srgbClr val="333333"/>
                </a:solidFill>
              </a:rPr>
              <a:t>Gå gennem lokalet med kroppen i denne stilling!</a:t>
            </a:r>
          </a:p>
          <a:p>
            <a:pPr algn="ctr"/>
            <a:r>
              <a:rPr lang="da-DK" sz="2400" dirty="0">
                <a:solidFill>
                  <a:srgbClr val="004992"/>
                </a:solidFill>
              </a:rPr>
              <a:t>Hvordan føles det?</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dirty="0">
              <a:latin typeface="+mn-lt"/>
            </a:endParaRPr>
          </a:p>
        </p:txBody>
      </p:sp>
    </p:spTree>
    <p:extLst>
      <p:ext uri="{BB962C8B-B14F-4D97-AF65-F5344CB8AC3E}">
        <p14:creationId xmlns:p14="http://schemas.microsoft.com/office/powerpoint/2010/main" val="3308404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Øvelse 2</a:t>
            </a:r>
            <a:endParaRPr lang="da-DK"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da-DK" sz="2400" dirty="0">
                <a:solidFill>
                  <a:srgbClr val="333333"/>
                </a:solidFill>
              </a:rPr>
              <a:t>Lagde du mærke til, at du var meget mere rank og sikker i denne stilling?</a:t>
            </a:r>
          </a:p>
          <a:p>
            <a:pPr marL="342900" indent="-342900">
              <a:buClr>
                <a:srgbClr val="333333"/>
              </a:buClr>
              <a:buFont typeface="WingDings"/>
              <a:buChar char=""/>
              <a:defRPr/>
            </a:pPr>
            <a:r>
              <a:rPr lang="da-DK" sz="2400" dirty="0">
                <a:solidFill>
                  <a:srgbClr val="333333"/>
                </a:solidFill>
              </a:rPr>
              <a:t>En solid funderet kropsstilling og rank holdning ser ikke bare mere selvsikker ud for andre, men påvirker også selvværdet positivt.</a:t>
            </a:r>
          </a:p>
          <a:p>
            <a:pPr marL="342900" indent="-342900">
              <a:buClr>
                <a:srgbClr val="333333"/>
              </a:buClr>
              <a:buFont typeface="WingDings"/>
              <a:buChar char=""/>
              <a:defRPr/>
            </a:pPr>
            <a:r>
              <a:rPr lang="da-DK" sz="2400" dirty="0">
                <a:solidFill>
                  <a:srgbClr val="333333"/>
                </a:solidFill>
              </a:rPr>
              <a:t>Udvikling af en ny indre holdning ved hjælp af den rette kropsholdning: Et kropssprog, der signalerer, </a:t>
            </a:r>
            <a:r>
              <a:rPr lang="da-DK" sz="2400">
                <a:solidFill>
                  <a:srgbClr val="333333"/>
                </a:solidFill>
              </a:rPr>
              <a:t>at “Jeg er selvsikker” </a:t>
            </a:r>
            <a:r>
              <a:rPr lang="da-DK" sz="2400" dirty="0">
                <a:solidFill>
                  <a:srgbClr val="333333"/>
                </a:solidFill>
              </a:rPr>
              <a:t>(rank holdning, øjenkontakt, tydelig stemmeføring), giver dig egentlig indre styrke og selvsikkerhed.</a:t>
            </a:r>
          </a:p>
          <a:p>
            <a:pPr algn="ctr">
              <a:tabLst>
                <a:tab pos="271463" algn="l"/>
              </a:tabLst>
              <a:defRPr/>
            </a:pPr>
            <a:r>
              <a:rPr lang="da-DK" sz="2400" dirty="0">
                <a:solidFill>
                  <a:srgbClr val="004992"/>
                </a:solidFill>
              </a:rPr>
              <a:t>Den </a:t>
            </a:r>
            <a:r>
              <a:rPr lang="da-DK" sz="2400">
                <a:solidFill>
                  <a:srgbClr val="004992"/>
                </a:solidFill>
              </a:rPr>
              <a:t>rette “kropsholdning” </a:t>
            </a:r>
            <a:r>
              <a:rPr lang="da-DK" sz="2400" dirty="0">
                <a:solidFill>
                  <a:srgbClr val="004992"/>
                </a:solidFill>
              </a:rPr>
              <a:t>udvikler sig til en egentlig indre holdning!</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dirty="0">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Grubleri: køre i ring, uden at komme videre</a:t>
            </a:r>
          </a:p>
        </p:txBody>
      </p:sp>
      <p:sp>
        <p:nvSpPr>
          <p:cNvPr id="5" name="Rectangle 15"/>
          <p:cNvSpPr>
            <a:spLocks noGrp="1" noChangeArrowheads="1"/>
          </p:cNvSpPr>
          <p:nvPr>
            <p:ph idx="1"/>
          </p:nvPr>
        </p:nvSpPr>
        <p:spPr>
          <a:xfrm>
            <a:off x="408955" y="2204864"/>
            <a:ext cx="8229600" cy="4248000"/>
          </a:xfrm>
        </p:spPr>
        <p:txBody>
          <a:bodyPr>
            <a:noAutofit/>
          </a:bodyPr>
          <a:lstStyle/>
          <a:p>
            <a:pPr marL="342900" indent="-342900" fontAlgn="auto">
              <a:buClr>
                <a:srgbClr val="333333"/>
              </a:buClr>
              <a:buFont typeface="WingDings"/>
              <a:buChar char=""/>
              <a:defRPr/>
            </a:pPr>
            <a:r>
              <a:rPr lang="da-DK" sz="2400" dirty="0">
                <a:solidFill>
                  <a:srgbClr val="333333"/>
                </a:solidFill>
              </a:rPr>
              <a:t>Mange med psykiske </a:t>
            </a:r>
            <a:r>
              <a:rPr lang="da-DK" sz="2400">
                <a:solidFill>
                  <a:srgbClr val="333333"/>
                </a:solidFill>
              </a:rPr>
              <a:t>symptomer “grubler” eller “ruger” </a:t>
            </a:r>
            <a:r>
              <a:rPr lang="da-DK" sz="2400" dirty="0">
                <a:solidFill>
                  <a:srgbClr val="333333"/>
                </a:solidFill>
              </a:rPr>
              <a:t>over tingene i det uendelige</a:t>
            </a:r>
          </a:p>
          <a:p>
            <a:pPr marL="342900" indent="-342900" fontAlgn="auto">
              <a:buClr>
                <a:srgbClr val="333333"/>
              </a:buClr>
              <a:buFont typeface="WingDings"/>
              <a:buChar char=""/>
              <a:defRPr/>
            </a:pPr>
            <a:r>
              <a:rPr lang="da-DK" sz="2400" dirty="0">
                <a:solidFill>
                  <a:srgbClr val="004992"/>
                </a:solidFill>
              </a:rPr>
              <a:t>Har du lagt mærke til, om du grubler over tingene?</a:t>
            </a:r>
          </a:p>
        </p:txBody>
      </p:sp>
      <p:sp>
        <p:nvSpPr>
          <p:cNvPr id="4" name="Footer Placeholder 3"/>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dirty="0">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Problemer</a:t>
            </a:r>
            <a:endParaRPr lang="da-DK" sz="3600" dirty="0">
              <a:latin typeface="+mn-lt"/>
              <a:ea typeface="+mn-ea"/>
              <a:cs typeface="+mn-cs"/>
            </a:endParaRPr>
          </a:p>
        </p:txBody>
      </p:sp>
      <p:sp>
        <p:nvSpPr>
          <p:cNvPr id="5" name="Rectangle 15"/>
          <p:cNvSpPr>
            <a:spLocks noGrp="1" noChangeArrowheads="1"/>
          </p:cNvSpPr>
          <p:nvPr>
            <p:ph idx="1"/>
          </p:nvPr>
        </p:nvSpPr>
        <p:spPr>
          <a:xfrm>
            <a:off x="408955" y="2204864"/>
            <a:ext cx="8229600" cy="4248000"/>
          </a:xfrm>
        </p:spPr>
        <p:txBody>
          <a:bodyPr>
            <a:noAutofit/>
          </a:bodyPr>
          <a:lstStyle/>
          <a:p>
            <a:pPr fontAlgn="auto">
              <a:defRPr/>
            </a:pPr>
            <a:r>
              <a:rPr lang="da-DK" sz="2400" dirty="0">
                <a:solidFill>
                  <a:srgbClr val="004992"/>
                </a:solidFill>
              </a:rPr>
              <a:t>Grubleri</a:t>
            </a:r>
            <a:r>
              <a:rPr lang="da-DK" sz="2400" dirty="0">
                <a:solidFill>
                  <a:srgbClr val="333333"/>
                </a:solidFill>
              </a:rPr>
              <a:t> </a:t>
            </a:r>
            <a:r>
              <a:rPr lang="da-DK" sz="2400" dirty="0">
                <a:solidFill>
                  <a:srgbClr val="004992"/>
                </a:solidFill>
              </a:rPr>
              <a:t>er</a:t>
            </a:r>
            <a:r>
              <a:rPr lang="da-DK" sz="2400" dirty="0">
                <a:solidFill>
                  <a:srgbClr val="333333"/>
                </a:solidFill>
              </a:rPr>
              <a:t> </a:t>
            </a:r>
            <a:r>
              <a:rPr lang="da-DK" sz="2400" dirty="0">
                <a:solidFill>
                  <a:srgbClr val="004992"/>
                </a:solidFill>
              </a:rPr>
              <a:t>problematisk af flere</a:t>
            </a:r>
            <a:r>
              <a:rPr lang="da-DK" sz="2400" dirty="0">
                <a:solidFill>
                  <a:srgbClr val="333333"/>
                </a:solidFill>
              </a:rPr>
              <a:t> </a:t>
            </a:r>
            <a:r>
              <a:rPr lang="da-DK" sz="2400" dirty="0">
                <a:solidFill>
                  <a:srgbClr val="004992"/>
                </a:solidFill>
              </a:rPr>
              <a:t>grunde:</a:t>
            </a:r>
          </a:p>
          <a:p>
            <a:pPr marL="342900" indent="-342900" fontAlgn="auto">
              <a:buClr>
                <a:srgbClr val="333333"/>
              </a:buClr>
              <a:buFont typeface="WingDings"/>
              <a:buChar char=""/>
              <a:defRPr/>
            </a:pPr>
            <a:r>
              <a:rPr lang="da-DK" sz="2400" dirty="0">
                <a:solidFill>
                  <a:srgbClr val="333333"/>
                </a:solidFill>
              </a:rPr>
              <a:t>Tankerne kører i ring: Problemerne bliver ikke løst.</a:t>
            </a:r>
          </a:p>
          <a:p>
            <a:pPr marL="342900" indent="-342900" fontAlgn="auto">
              <a:buClr>
                <a:srgbClr val="333333"/>
              </a:buClr>
              <a:buFont typeface="WingDings"/>
              <a:buChar char=""/>
              <a:defRPr/>
            </a:pPr>
            <a:r>
              <a:rPr lang="da-DK" sz="2400" dirty="0">
                <a:solidFill>
                  <a:srgbClr val="333333"/>
                </a:solidFill>
              </a:rPr>
              <a:t>Selvværd undermineres yderligere, fordi nyttige og fine tanker eller handlinger ikke skænkes opmærksomhed eller ikke engang bliver bemærket.</a:t>
            </a:r>
          </a:p>
          <a:p>
            <a:pPr marL="342900" indent="-342900" fontAlgn="auto">
              <a:buClr>
                <a:srgbClr val="333333"/>
              </a:buClr>
              <a:buFont typeface="WingDings"/>
              <a:buChar char=""/>
              <a:defRPr/>
            </a:pPr>
            <a:r>
              <a:rPr lang="da-DK" sz="2400" dirty="0">
                <a:solidFill>
                  <a:srgbClr val="333333"/>
                </a:solidFill>
              </a:rPr>
              <a:t>I modsætning til målrettede tanker er grubleri kendetegnet ved, at de samme tanker og selvbeskyldninger kører i ring.</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dirty="0">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Løsningen?</a:t>
            </a:r>
            <a:endParaRPr lang="da-DK"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da-DK" sz="2400" dirty="0">
                <a:solidFill>
                  <a:srgbClr val="333333"/>
                </a:solidFill>
              </a:rPr>
              <a:t>Først og fremmest skal man erkende, at grubleri er et problem og ikke en anvendelig strategi. Grubleri fører tydeligvis til flere problemer i stedet for at løse dem.</a:t>
            </a:r>
          </a:p>
          <a:p>
            <a:pPr marL="342900" lvl="0" indent="-342900" defTabSz="914400">
              <a:buClr>
                <a:srgbClr val="000000"/>
              </a:buClr>
              <a:buFont typeface="WingDings"/>
              <a:buChar char=""/>
              <a:defRPr/>
            </a:pPr>
            <a:r>
              <a:rPr lang="da-DK" sz="2400" dirty="0">
                <a:solidFill>
                  <a:srgbClr val="004992"/>
                </a:solidFill>
              </a:rPr>
              <a:t>Grublende tanker er bare tanker... </a:t>
            </a:r>
            <a:r>
              <a:rPr lang="da-DK" sz="2400" dirty="0">
                <a:solidFill>
                  <a:srgbClr val="333333"/>
                </a:solidFill>
              </a:rPr>
              <a:t>det er ikke virkelighed!</a:t>
            </a:r>
          </a:p>
          <a:p>
            <a:pPr marL="342900" lvl="0" indent="-342900" defTabSz="914400">
              <a:buClr>
                <a:srgbClr val="333333"/>
              </a:buClr>
              <a:buFont typeface="WingDings"/>
              <a:buChar char=""/>
              <a:defRPr/>
            </a:pPr>
            <a:r>
              <a:rPr lang="da-DK" sz="2400" dirty="0">
                <a:solidFill>
                  <a:srgbClr val="333333"/>
                </a:solidFill>
              </a:rPr>
              <a:t>Forsøg at være opmærksom på disse tanker, men uden at tillægge dem stor betydning.</a:t>
            </a:r>
            <a:endParaRPr lang="en-US" sz="2400" dirty="0"/>
          </a:p>
        </p:txBody>
      </p:sp>
      <p:sp>
        <p:nvSpPr>
          <p:cNvPr id="6" name="Footer Placeholder 5"/>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dirty="0">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Øv dig i at holde op med at gruble – øvelse 1: Opnå indre adskillelse...</a:t>
            </a:r>
          </a:p>
        </p:txBody>
      </p:sp>
      <p:sp>
        <p:nvSpPr>
          <p:cNvPr id="4" name="Content Placeholder 3"/>
          <p:cNvSpPr>
            <a:spLocks noGrp="1"/>
          </p:cNvSpPr>
          <p:nvPr>
            <p:ph idx="1"/>
          </p:nvPr>
        </p:nvSpPr>
        <p:spPr>
          <a:xfrm>
            <a:off x="408955" y="2204864"/>
            <a:ext cx="5486400" cy="4248000"/>
          </a:xfrm>
        </p:spPr>
        <p:txBody>
          <a:bodyPr/>
          <a:lstStyle/>
          <a:p>
            <a:pPr marL="342900" lvl="0" indent="-342900" defTabSz="914400">
              <a:buClr>
                <a:srgbClr val="333333"/>
              </a:buClr>
              <a:buFont typeface="WingDings"/>
              <a:buChar char=""/>
              <a:defRPr/>
            </a:pPr>
            <a:r>
              <a:rPr lang="da-DK" sz="2000" dirty="0">
                <a:solidFill>
                  <a:srgbClr val="333333"/>
                </a:solidFill>
              </a:rPr>
              <a:t>Vær opmærksom på, hvad der sker inden i dig, uden at gribe ind eller nedgøre dig selv (“Jeg er en idiot; jeg kan ikke lade være med at gruble hele tiden!”, “Hvorfor har jeg det problem?”).</a:t>
            </a:r>
          </a:p>
          <a:p>
            <a:pPr marL="342900" lvl="0" indent="-342900" defTabSz="914400">
              <a:buClr>
                <a:srgbClr val="333333"/>
              </a:buClr>
              <a:buFont typeface="WingDings"/>
              <a:buChar char=""/>
              <a:defRPr/>
            </a:pPr>
            <a:r>
              <a:rPr lang="da-DK" sz="2000" spc="-20" dirty="0">
                <a:solidFill>
                  <a:srgbClr val="333333"/>
                </a:solidFill>
              </a:rPr>
              <a:t>Betragt tankerne som tog, der kører af sted fra stationen, drivende skyer </a:t>
            </a:r>
            <a:r>
              <a:rPr lang="da-DK" sz="2000" dirty="0">
                <a:solidFill>
                  <a:srgbClr val="333333"/>
                </a:solidFill>
              </a:rPr>
              <a:t>på himlen eller blade i vinden.</a:t>
            </a:r>
          </a:p>
          <a:p>
            <a:pPr lvl="0" defTabSz="914400" eaLnBrk="0" fontAlgn="base" hangingPunct="0">
              <a:buClr>
                <a:srgbClr val="006699"/>
              </a:buClr>
              <a:tabLst>
                <a:tab pos="84137" algn="l"/>
              </a:tabLst>
              <a:defRPr/>
            </a:pPr>
            <a:r>
              <a:rPr lang="da-DK" sz="2000" dirty="0">
                <a:solidFill>
                  <a:srgbClr val="004992"/>
                </a:solidFill>
              </a:rPr>
              <a:t>Du fastholder ikke disse problematiske tanker, fordi det er virkelighed, men fordi du er bange for dem. Og derfor bliver du ved at have dem.</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dirty="0">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Øv dig i at holde op med at gruble – øvelse 2: Fysisk adspredelse</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da-DK" sz="2400" dirty="0">
                <a:solidFill>
                  <a:srgbClr val="004992"/>
                </a:solidFill>
              </a:rPr>
              <a:t>Fysisk</a:t>
            </a:r>
            <a:r>
              <a:rPr lang="da-DK" sz="2400" dirty="0">
                <a:solidFill>
                  <a:srgbClr val="333333"/>
                </a:solidFill>
              </a:rPr>
              <a:t> </a:t>
            </a:r>
            <a:r>
              <a:rPr lang="da-DK" sz="2400" dirty="0">
                <a:solidFill>
                  <a:srgbClr val="004992"/>
                </a:solidFill>
              </a:rPr>
              <a:t>øvelse</a:t>
            </a:r>
          </a:p>
          <a:p>
            <a:pPr marL="457200" indent="-457200">
              <a:lnSpc>
                <a:spcPct val="100000"/>
              </a:lnSpc>
              <a:spcBef>
                <a:spcPts val="1200"/>
              </a:spcBef>
              <a:buFont typeface="+mj-lt"/>
              <a:buAutoNum type="arabicPeriod"/>
              <a:defRPr/>
            </a:pPr>
            <a:r>
              <a:rPr lang="da-DK" sz="2400" dirty="0">
                <a:solidFill>
                  <a:srgbClr val="333333"/>
                </a:solidFill>
              </a:rPr>
              <a:t>Rejs dig!</a:t>
            </a:r>
          </a:p>
          <a:p>
            <a:pPr marL="457200" indent="-457200">
              <a:lnSpc>
                <a:spcPct val="100000"/>
              </a:lnSpc>
              <a:spcBef>
                <a:spcPts val="1200"/>
              </a:spcBef>
              <a:buFont typeface="+mj-lt"/>
              <a:buAutoNum type="arabicPeriod"/>
              <a:defRPr/>
            </a:pPr>
            <a:r>
              <a:rPr lang="da-DK" sz="2400" dirty="0">
                <a:solidFill>
                  <a:srgbClr val="333333"/>
                </a:solidFill>
              </a:rPr>
              <a:t>Læg din venstre hånd på din højre skulder</a:t>
            </a:r>
          </a:p>
          <a:p>
            <a:pPr marL="457200" indent="-457200">
              <a:lnSpc>
                <a:spcPct val="100000"/>
              </a:lnSpc>
              <a:spcBef>
                <a:spcPts val="1200"/>
              </a:spcBef>
              <a:buFont typeface="+mj-lt"/>
              <a:buAutoNum type="arabicPeriod"/>
              <a:defRPr/>
            </a:pPr>
            <a:r>
              <a:rPr lang="da-DK" sz="2400" dirty="0">
                <a:solidFill>
                  <a:srgbClr val="333333"/>
                </a:solidFill>
              </a:rPr>
              <a:t>Læg din højre hånd på din venstre skulder</a:t>
            </a:r>
          </a:p>
          <a:p>
            <a:pPr marL="457200" indent="-457200">
              <a:lnSpc>
                <a:spcPct val="100000"/>
              </a:lnSpc>
              <a:spcBef>
                <a:spcPts val="1200"/>
              </a:spcBef>
              <a:buFont typeface="+mj-lt"/>
              <a:buAutoNum type="arabicPeriod"/>
              <a:defRPr/>
            </a:pPr>
            <a:r>
              <a:rPr lang="da-DK" sz="2400" dirty="0">
                <a:solidFill>
                  <a:srgbClr val="333333"/>
                </a:solidFill>
              </a:rPr>
              <a:t>Løft det ene ben...</a:t>
            </a:r>
          </a:p>
          <a:p>
            <a:pPr marL="457200" indent="-457200">
              <a:lnSpc>
                <a:spcPct val="100000"/>
              </a:lnSpc>
              <a:spcBef>
                <a:spcPts val="1200"/>
              </a:spcBef>
              <a:buFont typeface="+mj-lt"/>
              <a:buAutoNum type="arabicPeriod"/>
              <a:defRPr/>
            </a:pPr>
            <a:r>
              <a:rPr lang="da-DK" sz="2400" dirty="0">
                <a:solidFill>
                  <a:srgbClr val="333333"/>
                </a:solidFill>
              </a:rPr>
              <a:t>...og drej rundt hvis du har lyst</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dirty="0">
              <a:latin typeface="+mn-lt"/>
            </a:endParaRPr>
          </a:p>
        </p:txBody>
      </p:sp>
    </p:spTree>
    <p:extLst>
      <p:ext uri="{BB962C8B-B14F-4D97-AF65-F5344CB8AC3E}">
        <p14:creationId xmlns:p14="http://schemas.microsoft.com/office/powerpoint/2010/main" val="649448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Øv dig i at holde op med at gruble – øvelse 2: Fysisk adspredelse</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da-DK" sz="2400" dirty="0">
                <a:solidFill>
                  <a:srgbClr val="004992"/>
                </a:solidFill>
              </a:rPr>
              <a:t>Fysisk</a:t>
            </a:r>
            <a:r>
              <a:rPr lang="da-DK" sz="2400" dirty="0">
                <a:solidFill>
                  <a:srgbClr val="333333"/>
                </a:solidFill>
              </a:rPr>
              <a:t> </a:t>
            </a:r>
            <a:r>
              <a:rPr lang="da-DK" sz="2400" dirty="0">
                <a:solidFill>
                  <a:srgbClr val="004992"/>
                </a:solidFill>
              </a:rPr>
              <a:t>øvelse</a:t>
            </a:r>
          </a:p>
          <a:p>
            <a:pPr marL="457200" indent="-457200">
              <a:lnSpc>
                <a:spcPct val="100000"/>
              </a:lnSpc>
              <a:spcBef>
                <a:spcPts val="1200"/>
              </a:spcBef>
              <a:buFont typeface="+mj-lt"/>
              <a:buAutoNum type="arabicPeriod"/>
              <a:defRPr/>
            </a:pPr>
            <a:r>
              <a:rPr lang="da-DK" sz="2400" dirty="0">
                <a:solidFill>
                  <a:srgbClr val="333333"/>
                </a:solidFill>
              </a:rPr>
              <a:t>Rejs dig!</a:t>
            </a:r>
          </a:p>
          <a:p>
            <a:pPr marL="457200" indent="-457200">
              <a:lnSpc>
                <a:spcPct val="100000"/>
              </a:lnSpc>
              <a:spcBef>
                <a:spcPts val="1200"/>
              </a:spcBef>
              <a:buFont typeface="+mj-lt"/>
              <a:buAutoNum type="arabicPeriod"/>
              <a:defRPr/>
            </a:pPr>
            <a:r>
              <a:rPr lang="da-DK" sz="2400" dirty="0">
                <a:solidFill>
                  <a:srgbClr val="333333"/>
                </a:solidFill>
              </a:rPr>
              <a:t>Læg din venstre hånd på din højre skulder</a:t>
            </a:r>
          </a:p>
          <a:p>
            <a:pPr marL="457200" indent="-457200">
              <a:lnSpc>
                <a:spcPct val="100000"/>
              </a:lnSpc>
              <a:spcBef>
                <a:spcPts val="1200"/>
              </a:spcBef>
              <a:buFont typeface="+mj-lt"/>
              <a:buAutoNum type="arabicPeriod"/>
              <a:defRPr/>
            </a:pPr>
            <a:r>
              <a:rPr lang="da-DK" sz="2400" dirty="0">
                <a:solidFill>
                  <a:srgbClr val="333333"/>
                </a:solidFill>
              </a:rPr>
              <a:t>Læg din højre hånd på din venstre skulder</a:t>
            </a:r>
          </a:p>
          <a:p>
            <a:pPr marL="457200" indent="-457200">
              <a:lnSpc>
                <a:spcPct val="100000"/>
              </a:lnSpc>
              <a:spcBef>
                <a:spcPts val="1200"/>
              </a:spcBef>
              <a:buFont typeface="+mj-lt"/>
              <a:buAutoNum type="arabicPeriod"/>
              <a:defRPr/>
            </a:pPr>
            <a:r>
              <a:rPr lang="da-DK" sz="2400" dirty="0">
                <a:solidFill>
                  <a:srgbClr val="333333"/>
                </a:solidFill>
              </a:rPr>
              <a:t>Løft det ene ben...</a:t>
            </a:r>
          </a:p>
          <a:p>
            <a:pPr marL="457200" indent="-457200">
              <a:lnSpc>
                <a:spcPct val="100000"/>
              </a:lnSpc>
              <a:spcBef>
                <a:spcPts val="1200"/>
              </a:spcBef>
              <a:buFont typeface="+mj-lt"/>
              <a:buAutoNum type="arabicPeriod"/>
              <a:defRPr/>
            </a:pPr>
            <a:r>
              <a:rPr lang="da-DK" sz="2400" dirty="0">
                <a:solidFill>
                  <a:srgbClr val="333333"/>
                </a:solidFill>
              </a:rPr>
              <a:t>...og drej rundt hvis du har lyst</a:t>
            </a:r>
          </a:p>
          <a:p>
            <a:pPr>
              <a:lnSpc>
                <a:spcPct val="100000"/>
              </a:lnSpc>
              <a:spcBef>
                <a:spcPts val="1200"/>
              </a:spcBef>
              <a:defRPr/>
            </a:pPr>
            <a:r>
              <a:rPr lang="da-DK" sz="2400" dirty="0">
                <a:solidFill>
                  <a:srgbClr val="004992"/>
                </a:solidFill>
              </a:rPr>
              <a:t>Hvad tænker du på?</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dirty="0">
              <a:latin typeface="+mn-lt"/>
            </a:endParaRPr>
          </a:p>
        </p:txBody>
      </p:sp>
    </p:spTree>
    <p:extLst>
      <p:ext uri="{BB962C8B-B14F-4D97-AF65-F5344CB8AC3E}">
        <p14:creationId xmlns:p14="http://schemas.microsoft.com/office/powerpoint/2010/main" val="1555113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dirty="0">
                <a:latin typeface="+mn-lt"/>
                <a:ea typeface="+mn-ea"/>
                <a:cs typeface="+mn-cs"/>
              </a:rPr>
              <a:t>Øv dig i at holde op med at gruble – øvelse 2: Fysisk adspredelse</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da-DK" sz="2400" dirty="0">
                <a:solidFill>
                  <a:srgbClr val="004992"/>
                </a:solidFill>
              </a:rPr>
              <a:t>Fysisk</a:t>
            </a:r>
            <a:r>
              <a:rPr lang="da-DK" sz="2400" dirty="0">
                <a:solidFill>
                  <a:srgbClr val="333333"/>
                </a:solidFill>
              </a:rPr>
              <a:t> </a:t>
            </a:r>
            <a:r>
              <a:rPr lang="da-DK" sz="2400" dirty="0">
                <a:solidFill>
                  <a:srgbClr val="004992"/>
                </a:solidFill>
              </a:rPr>
              <a:t>øvelse</a:t>
            </a:r>
          </a:p>
          <a:p>
            <a:pPr marL="457200" indent="-457200">
              <a:lnSpc>
                <a:spcPct val="100000"/>
              </a:lnSpc>
              <a:spcBef>
                <a:spcPts val="1200"/>
              </a:spcBef>
              <a:buFont typeface="+mj-lt"/>
              <a:buAutoNum type="arabicPeriod"/>
              <a:defRPr/>
            </a:pPr>
            <a:r>
              <a:rPr lang="da-DK" sz="2400" dirty="0">
                <a:solidFill>
                  <a:srgbClr val="333333"/>
                </a:solidFill>
              </a:rPr>
              <a:t>Rejs dig!</a:t>
            </a:r>
          </a:p>
          <a:p>
            <a:pPr marL="457200" indent="-457200">
              <a:lnSpc>
                <a:spcPct val="100000"/>
              </a:lnSpc>
              <a:spcBef>
                <a:spcPts val="1200"/>
              </a:spcBef>
              <a:buFont typeface="+mj-lt"/>
              <a:buAutoNum type="arabicPeriod"/>
              <a:defRPr/>
            </a:pPr>
            <a:r>
              <a:rPr lang="da-DK" sz="2400" dirty="0">
                <a:solidFill>
                  <a:srgbClr val="333333"/>
                </a:solidFill>
              </a:rPr>
              <a:t>Læg din venstre hånd på din højre skulder</a:t>
            </a:r>
          </a:p>
          <a:p>
            <a:pPr marL="457200" indent="-457200">
              <a:lnSpc>
                <a:spcPct val="100000"/>
              </a:lnSpc>
              <a:spcBef>
                <a:spcPts val="1200"/>
              </a:spcBef>
              <a:buFont typeface="+mj-lt"/>
              <a:buAutoNum type="arabicPeriod"/>
              <a:defRPr/>
            </a:pPr>
            <a:r>
              <a:rPr lang="da-DK" sz="2400" dirty="0">
                <a:solidFill>
                  <a:srgbClr val="333333"/>
                </a:solidFill>
              </a:rPr>
              <a:t>Læg din højre hånd på din venstre skulder</a:t>
            </a:r>
          </a:p>
          <a:p>
            <a:pPr marL="457200" indent="-457200">
              <a:lnSpc>
                <a:spcPct val="100000"/>
              </a:lnSpc>
              <a:spcBef>
                <a:spcPts val="1200"/>
              </a:spcBef>
              <a:buFont typeface="+mj-lt"/>
              <a:buAutoNum type="arabicPeriod"/>
              <a:defRPr/>
            </a:pPr>
            <a:r>
              <a:rPr lang="da-DK" sz="2400" dirty="0">
                <a:solidFill>
                  <a:srgbClr val="333333"/>
                </a:solidFill>
              </a:rPr>
              <a:t>Løft det ene ben...</a:t>
            </a:r>
          </a:p>
          <a:p>
            <a:pPr marL="457200" indent="-457200">
              <a:lnSpc>
                <a:spcPct val="100000"/>
              </a:lnSpc>
              <a:spcBef>
                <a:spcPts val="1200"/>
              </a:spcBef>
              <a:buFont typeface="+mj-lt"/>
              <a:buAutoNum type="arabicPeriod"/>
              <a:defRPr/>
            </a:pPr>
            <a:r>
              <a:rPr lang="da-DK" sz="2400" dirty="0">
                <a:solidFill>
                  <a:srgbClr val="333333"/>
                </a:solidFill>
              </a:rPr>
              <a:t>...og drej rundt hvis du har lyst</a:t>
            </a:r>
          </a:p>
          <a:p>
            <a:pPr>
              <a:lnSpc>
                <a:spcPct val="100000"/>
              </a:lnSpc>
              <a:spcBef>
                <a:spcPts val="1200"/>
              </a:spcBef>
              <a:defRPr/>
            </a:pPr>
            <a:r>
              <a:rPr lang="da-DK" sz="2400" dirty="0">
                <a:solidFill>
                  <a:srgbClr val="004992"/>
                </a:solidFill>
              </a:rPr>
              <a:t>Fordi du er nødt til at koncentrere dig om denne øvelse, hjælper det med til at bryde det uendelige grublende kredsløb.</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dirty="0">
              <a:latin typeface="+mn-lt"/>
            </a:endParaRPr>
          </a:p>
        </p:txBody>
      </p:sp>
    </p:spTree>
    <p:extLst>
      <p:ext uri="{BB962C8B-B14F-4D97-AF65-F5344CB8AC3E}">
        <p14:creationId xmlns:p14="http://schemas.microsoft.com/office/powerpoint/2010/main" val="62002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Tip til at øge ens selvværd</a:t>
            </a:r>
            <a:endParaRPr lang="da-DK"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Giv udtryk for dine ønsker over for </a:t>
            </a:r>
            <a:r>
              <a:rPr lang="da-DK" sz="2400">
                <a:solidFill>
                  <a:srgbClr val="333333"/>
                </a:solidFill>
              </a:rPr>
              <a:t>andre.</a:t>
            </a:r>
            <a:endParaRPr lang="da-DK"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dirty="0">
              <a:latin typeface="+mn-lt"/>
            </a:endParaRPr>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Tip til at øge ens selvværd</a:t>
            </a:r>
            <a:endParaRPr lang="da-DK"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Giv udtryk for dine ønsker over for andre.</a:t>
            </a:r>
          </a:p>
          <a:p>
            <a:pPr marL="342900" indent="-342900">
              <a:buClr>
                <a:srgbClr val="333333"/>
              </a:buClr>
              <a:buFont typeface="WingDings"/>
              <a:buChar char=""/>
            </a:pPr>
            <a:r>
              <a:rPr lang="da-DK" sz="2400" dirty="0">
                <a:solidFill>
                  <a:srgbClr val="333333"/>
                </a:solidFill>
              </a:rPr>
              <a:t>Forsøg at tale højt og </a:t>
            </a:r>
            <a:r>
              <a:rPr lang="da-DK" sz="2400">
                <a:solidFill>
                  <a:srgbClr val="333333"/>
                </a:solidFill>
              </a:rPr>
              <a:t>tydeligt.</a:t>
            </a:r>
            <a:endParaRPr lang="da-DK"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dirty="0">
              <a:latin typeface="+mn-lt"/>
            </a:endParaRPr>
          </a:p>
        </p:txBody>
      </p:sp>
    </p:spTree>
    <p:extLst>
      <p:ext uri="{BB962C8B-B14F-4D97-AF65-F5344CB8AC3E}">
        <p14:creationId xmlns:p14="http://schemas.microsoft.com/office/powerpoint/2010/main" val="3361911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Tip til at øge ens selvværd</a:t>
            </a:r>
            <a:endParaRPr lang="da-DK"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Giv udtryk for dine ønsker over for andre.</a:t>
            </a:r>
          </a:p>
          <a:p>
            <a:pPr marL="342900" indent="-342900">
              <a:buClr>
                <a:srgbClr val="333333"/>
              </a:buClr>
              <a:buFont typeface="WingDings"/>
              <a:buChar char=""/>
            </a:pPr>
            <a:r>
              <a:rPr lang="da-DK" sz="2400" dirty="0">
                <a:solidFill>
                  <a:srgbClr val="333333"/>
                </a:solidFill>
              </a:rPr>
              <a:t>Forsøg at tale højt og tydeligt.</a:t>
            </a:r>
          </a:p>
          <a:p>
            <a:pPr marL="342900" indent="-342900">
              <a:buClr>
                <a:srgbClr val="333333"/>
              </a:buClr>
              <a:buFont typeface="WingDings"/>
              <a:buChar char=""/>
            </a:pPr>
            <a:r>
              <a:rPr lang="da-DK" sz="2400" dirty="0">
                <a:solidFill>
                  <a:srgbClr val="333333"/>
                </a:solidFill>
              </a:rPr>
              <a:t>Få øjenkontakt (begynd med personer, du kender, og prøv derefter med folk, du ikke </a:t>
            </a:r>
            <a:r>
              <a:rPr lang="da-DK" sz="2400">
                <a:solidFill>
                  <a:srgbClr val="333333"/>
                </a:solidFill>
              </a:rPr>
              <a:t>kender).</a:t>
            </a:r>
            <a:endParaRPr lang="da-DK"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dirty="0">
              <a:latin typeface="+mn-lt"/>
            </a:endParaRPr>
          </a:p>
        </p:txBody>
      </p:sp>
    </p:spTree>
    <p:extLst>
      <p:ext uri="{BB962C8B-B14F-4D97-AF65-F5344CB8AC3E}">
        <p14:creationId xmlns:p14="http://schemas.microsoft.com/office/powerpoint/2010/main" val="4077273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Tip til at øge ens selvværd</a:t>
            </a:r>
            <a:endParaRPr lang="da-DK"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a-DK" sz="2400" dirty="0">
                <a:solidFill>
                  <a:srgbClr val="333333"/>
                </a:solidFill>
              </a:rPr>
              <a:t>Giv udtryk for dine ønsker over for andre.</a:t>
            </a:r>
          </a:p>
          <a:p>
            <a:pPr marL="342900" indent="-342900">
              <a:buClr>
                <a:srgbClr val="333333"/>
              </a:buClr>
              <a:buFont typeface="WingDings"/>
              <a:buChar char=""/>
            </a:pPr>
            <a:r>
              <a:rPr lang="da-DK" sz="2400" dirty="0">
                <a:solidFill>
                  <a:srgbClr val="333333"/>
                </a:solidFill>
              </a:rPr>
              <a:t>Forsøg at tale højt og tydeligt.</a:t>
            </a:r>
          </a:p>
          <a:p>
            <a:pPr marL="342900" indent="-342900">
              <a:buClr>
                <a:srgbClr val="333333"/>
              </a:buClr>
              <a:buFont typeface="WingDings"/>
              <a:buChar char=""/>
            </a:pPr>
            <a:r>
              <a:rPr lang="da-DK" sz="2400" dirty="0">
                <a:solidFill>
                  <a:srgbClr val="333333"/>
                </a:solidFill>
              </a:rPr>
              <a:t>Få øjenkontakt (begynd med personer, du kender, og prøv derefter med folk, du ikke kender).</a:t>
            </a:r>
          </a:p>
          <a:p>
            <a:pPr marL="342900" indent="-342900">
              <a:buClr>
                <a:srgbClr val="333333"/>
              </a:buClr>
              <a:buFont typeface="WingDings"/>
              <a:buChar char=""/>
            </a:pPr>
            <a:r>
              <a:rPr lang="da-DK" sz="2400" dirty="0">
                <a:solidFill>
                  <a:srgbClr val="333333"/>
                </a:solidFill>
              </a:rPr>
              <a:t>Stå rankt: Husk betydningen af en rank kropsholdning for dit selvværd, og hvordan det virker på folk omkring dig!</a:t>
            </a:r>
          </a:p>
        </p:txBody>
      </p:sp>
      <p:sp>
        <p:nvSpPr>
          <p:cNvPr id="4" name="Footer Placeholder 3"/>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dirty="0">
              <a:latin typeface="+mn-lt"/>
            </a:endParaRPr>
          </a:p>
        </p:txBody>
      </p:sp>
    </p:spTree>
    <p:extLst>
      <p:ext uri="{BB962C8B-B14F-4D97-AF65-F5344CB8AC3E}">
        <p14:creationId xmlns:p14="http://schemas.microsoft.com/office/powerpoint/2010/main" val="2146924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Hjemmearbejde</a:t>
            </a:r>
            <a:endParaRPr lang="da-DK"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pPr>
              <a:lnSpc>
                <a:spcPct val="100000"/>
              </a:lnSpc>
              <a:spcBef>
                <a:spcPts val="1200"/>
              </a:spcBef>
              <a:defRPr/>
            </a:pPr>
            <a:r>
              <a:rPr lang="da-DK" sz="2400" dirty="0">
                <a:solidFill>
                  <a:srgbClr val="004992"/>
                </a:solidFill>
              </a:rPr>
              <a:t>Tip til at sætte pris på de positive ting i din hverdag:</a:t>
            </a:r>
          </a:p>
          <a:p>
            <a:pPr marL="342900" indent="-342900">
              <a:lnSpc>
                <a:spcPct val="100000"/>
              </a:lnSpc>
              <a:spcBef>
                <a:spcPts val="1200"/>
              </a:spcBef>
              <a:buClr>
                <a:srgbClr val="333333"/>
              </a:buClr>
              <a:buFont typeface="WingDings"/>
              <a:buChar char=""/>
              <a:defRPr/>
            </a:pPr>
            <a:r>
              <a:rPr lang="da-DK" sz="2400" dirty="0">
                <a:solidFill>
                  <a:srgbClr val="333333"/>
                </a:solidFill>
              </a:rPr>
              <a:t>Tag din mobiltelefon med dig, når du tager hjemmefra</a:t>
            </a:r>
          </a:p>
          <a:p>
            <a:pPr marL="342900" indent="-342900">
              <a:lnSpc>
                <a:spcPct val="100000"/>
              </a:lnSpc>
              <a:spcBef>
                <a:spcPts val="1200"/>
              </a:spcBef>
              <a:buClr>
                <a:srgbClr val="333333"/>
              </a:buClr>
              <a:buFont typeface="WingDings"/>
              <a:buChar char=""/>
              <a:defRPr/>
            </a:pPr>
            <a:r>
              <a:rPr lang="da-DK" sz="2400" dirty="0">
                <a:solidFill>
                  <a:srgbClr val="333333"/>
                </a:solidFill>
              </a:rPr>
              <a:t>Hver gang, der sker noget positivt (f.eks. et smil fra en bekendt/ven, en rar samtale, en lækker frokost osv...), skal du tage et billede af det med din mobiltelefon.</a:t>
            </a:r>
          </a:p>
          <a:p>
            <a:pPr marL="342900" indent="-342900">
              <a:lnSpc>
                <a:spcPct val="100000"/>
              </a:lnSpc>
              <a:spcBef>
                <a:spcPts val="1200"/>
              </a:spcBef>
              <a:buClr>
                <a:srgbClr val="333333"/>
              </a:buClr>
              <a:buFont typeface="WingDings"/>
              <a:buChar char=""/>
              <a:defRPr/>
            </a:pPr>
            <a:r>
              <a:rPr lang="da-DK" sz="2400" dirty="0">
                <a:solidFill>
                  <a:srgbClr val="333333"/>
                </a:solidFill>
              </a:rPr>
              <a:t>Når du kommer hjem igen, tager du billederne frem på din mobiltelefon og minder dig selv om alle de rare ting, der er sket i løbet af dagen.</a:t>
            </a:r>
          </a:p>
          <a:p>
            <a:pPr marL="342900" indent="-342900">
              <a:lnSpc>
                <a:spcPct val="100000"/>
              </a:lnSpc>
              <a:spcBef>
                <a:spcPts val="1200"/>
              </a:spcBef>
              <a:buClr>
                <a:srgbClr val="333333"/>
              </a:buClr>
              <a:buFont typeface="WingDings"/>
              <a:buChar char=""/>
              <a:defRPr/>
            </a:pPr>
            <a:r>
              <a:rPr lang="da-DK" sz="2400" dirty="0">
                <a:solidFill>
                  <a:srgbClr val="333333"/>
                </a:solidFill>
              </a:rPr>
              <a:t>Derved husker du på alle de rare og positive ting og nyder øjeblikket. Desværre overser vi alt for ofte de rare ting og glemmer dem for hurtigt.</a:t>
            </a:r>
          </a:p>
        </p:txBody>
      </p:sp>
      <p:sp>
        <p:nvSpPr>
          <p:cNvPr id="4" name="Footer Placeholder 3"/>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Hjemmearbejde</a:t>
            </a:r>
            <a:endParaRPr lang="da-DK"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pPr>
              <a:lnSpc>
                <a:spcPct val="100000"/>
              </a:lnSpc>
              <a:spcBef>
                <a:spcPts val="1200"/>
              </a:spcBef>
              <a:defRPr/>
            </a:pPr>
            <a:r>
              <a:rPr lang="da-DK" sz="2400" dirty="0">
                <a:solidFill>
                  <a:srgbClr val="004992"/>
                </a:solidFill>
              </a:rPr>
              <a:t>Tip til at sætte pris på de positive ting i din hverdag:</a:t>
            </a:r>
          </a:p>
          <a:p>
            <a:pPr marL="342900" indent="-342900">
              <a:lnSpc>
                <a:spcPct val="100000"/>
              </a:lnSpc>
              <a:spcBef>
                <a:spcPts val="1200"/>
              </a:spcBef>
              <a:buClr>
                <a:srgbClr val="333333"/>
              </a:buClr>
              <a:buFont typeface="WingDings"/>
              <a:buChar char=""/>
              <a:defRPr/>
            </a:pPr>
            <a:r>
              <a:rPr lang="da-DK" sz="2400" dirty="0">
                <a:solidFill>
                  <a:srgbClr val="333333"/>
                </a:solidFill>
              </a:rPr>
              <a:t>Tag din mobiltelefon med dig, når du tager hjemmefra</a:t>
            </a:r>
          </a:p>
          <a:p>
            <a:pPr marL="342900" indent="-342900">
              <a:lnSpc>
                <a:spcPct val="100000"/>
              </a:lnSpc>
              <a:spcBef>
                <a:spcPts val="1200"/>
              </a:spcBef>
              <a:buClr>
                <a:srgbClr val="333333"/>
              </a:buClr>
              <a:buFont typeface="WingDings"/>
              <a:buChar char=""/>
              <a:defRPr/>
            </a:pPr>
            <a:r>
              <a:rPr lang="da-DK" sz="2400" dirty="0">
                <a:solidFill>
                  <a:srgbClr val="333333"/>
                </a:solidFill>
              </a:rPr>
              <a:t>Hver gang, der sker noget positivt (f.eks. et smil fra en bekendt/ven, en rar samtale, en lækker frokost osv...), skal du tage et billede af det med din mobiltelefon.</a:t>
            </a:r>
          </a:p>
          <a:p>
            <a:pPr marL="342900" indent="-342900">
              <a:lnSpc>
                <a:spcPct val="100000"/>
              </a:lnSpc>
              <a:spcBef>
                <a:spcPts val="1200"/>
              </a:spcBef>
              <a:buClr>
                <a:srgbClr val="333333"/>
              </a:buClr>
              <a:buFont typeface="WingDings"/>
              <a:buChar char=""/>
              <a:defRPr/>
            </a:pPr>
            <a:r>
              <a:rPr lang="da-DK" sz="2400" dirty="0">
                <a:solidFill>
                  <a:srgbClr val="333333"/>
                </a:solidFill>
              </a:rPr>
              <a:t>Når du kommer hjem igen, tager du billederne frem på din mobiltelefon og minder dig selv om alle de rare ting, der er sket i løbet af dagen.</a:t>
            </a:r>
          </a:p>
          <a:p>
            <a:pPr marL="342900" indent="-342900">
              <a:lnSpc>
                <a:spcPct val="100000"/>
              </a:lnSpc>
              <a:spcBef>
                <a:spcPts val="1200"/>
              </a:spcBef>
              <a:buClr>
                <a:srgbClr val="333333"/>
              </a:buClr>
              <a:buFont typeface="WingDings"/>
              <a:buChar char=""/>
              <a:defRPr/>
            </a:pPr>
            <a:r>
              <a:rPr lang="da-DK" sz="2400" dirty="0">
                <a:solidFill>
                  <a:srgbClr val="333333"/>
                </a:solidFill>
              </a:rPr>
              <a:t>Derved husker du på alle de rare og positive ting og nyder øjeblikket. Desværre overser vi alt for ofte de rare ting og glemmer dem for hurtigt.</a:t>
            </a:r>
          </a:p>
        </p:txBody>
      </p:sp>
      <p:sp>
        <p:nvSpPr>
          <p:cNvPr id="4" name="Footer Placeholder 3"/>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dirty="0">
              <a:latin typeface="+mn-lt"/>
            </a:endParaRPr>
          </a:p>
        </p:txBody>
      </p:sp>
      <p:sp>
        <p:nvSpPr>
          <p:cNvPr id="6" name="Rectangle 5"/>
          <p:cNvSpPr/>
          <p:nvPr/>
        </p:nvSpPr>
        <p:spPr>
          <a:xfrm>
            <a:off x="408955" y="5991199"/>
            <a:ext cx="11376000" cy="461665"/>
          </a:xfrm>
          <a:prstGeom prst="rect">
            <a:avLst/>
          </a:prstGeom>
        </p:spPr>
        <p:txBody>
          <a:bodyPr>
            <a:spAutoFit/>
          </a:bodyPr>
          <a:lstStyle/>
          <a:p>
            <a:r>
              <a:rPr lang="da-DK" sz="2400" dirty="0">
                <a:solidFill>
                  <a:srgbClr val="004992"/>
                </a:solidFill>
                <a:latin typeface="+mn-lt"/>
              </a:rPr>
              <a:t>Kender du andre måder at nyde tingene på og at huske dem i løbet af dagen?</a:t>
            </a:r>
          </a:p>
        </p:txBody>
      </p:sp>
    </p:spTree>
    <p:extLst>
      <p:ext uri="{BB962C8B-B14F-4D97-AF65-F5344CB8AC3E}">
        <p14:creationId xmlns:p14="http://schemas.microsoft.com/office/powerpoint/2010/main" val="29608995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Tilbagevenden til dagligdagen</a:t>
            </a:r>
          </a:p>
        </p:txBody>
      </p:sp>
      <p:sp>
        <p:nvSpPr>
          <p:cNvPr id="3" name="Inhaltsplatzhalter 2"/>
          <p:cNvSpPr>
            <a:spLocks noGrp="1"/>
          </p:cNvSpPr>
          <p:nvPr>
            <p:ph idx="1"/>
          </p:nvPr>
        </p:nvSpPr>
        <p:spPr/>
        <p:txBody>
          <a:bodyPr>
            <a:noAutofit/>
          </a:bodyPr>
          <a:lstStyle/>
          <a:p>
            <a:pPr>
              <a:defRPr/>
            </a:pPr>
            <a:r>
              <a:rPr lang="da-DK" sz="2400" b="1" dirty="0">
                <a:solidFill>
                  <a:srgbClr val="333333"/>
                </a:solidFill>
              </a:rPr>
              <a:t>Kursusformål:</a:t>
            </a:r>
          </a:p>
          <a:p>
            <a:pPr marL="342900" indent="-342900">
              <a:buClr>
                <a:srgbClr val="333333"/>
              </a:buClr>
              <a:buFont typeface="WingDings"/>
              <a:buChar char=""/>
              <a:defRPr/>
            </a:pPr>
            <a:r>
              <a:rPr lang="da-DK" sz="2400" dirty="0">
                <a:solidFill>
                  <a:srgbClr val="333333"/>
                </a:solidFill>
              </a:rPr>
              <a:t>Selvværd er den værdi, som en person tillægger sig selv.</a:t>
            </a:r>
          </a:p>
          <a:p>
            <a:pPr marL="342900" indent="-342900">
              <a:buClr>
                <a:srgbClr val="333333"/>
              </a:buClr>
              <a:buFont typeface="WingDings"/>
              <a:buChar char=""/>
              <a:defRPr/>
            </a:pPr>
            <a:r>
              <a:rPr lang="da-DK" sz="2400" dirty="0">
                <a:solidFill>
                  <a:srgbClr val="333333"/>
                </a:solidFill>
              </a:rPr>
              <a:t>Find ud af dine stærke sider på forskellige områder i dit liv, og forsøg at højne dit selvværd ved at bruge de strategier, vi har nævnt. </a:t>
            </a:r>
          </a:p>
          <a:p>
            <a:pPr marL="342900" indent="-342900">
              <a:buClr>
                <a:srgbClr val="333333"/>
              </a:buClr>
              <a:buFont typeface="WingDings"/>
              <a:buChar char=""/>
              <a:defRPr/>
            </a:pPr>
            <a:r>
              <a:rPr lang="da-DK" sz="2400" dirty="0">
                <a:solidFill>
                  <a:srgbClr val="333333"/>
                </a:solidFill>
              </a:rPr>
              <a:t>Søg efter oversete stærke </a:t>
            </a:r>
            <a:r>
              <a:rPr lang="da-DK" sz="2400">
                <a:solidFill>
                  <a:srgbClr val="333333"/>
                </a:solidFill>
              </a:rPr>
              <a:t>sider (“skjulte talenter”) </a:t>
            </a:r>
            <a:r>
              <a:rPr lang="da-DK" sz="2400" dirty="0">
                <a:solidFill>
                  <a:srgbClr val="333333"/>
                </a:solidFill>
              </a:rPr>
              <a:t>ved at spørge dine venner, eller før en glædesdagbog.</a:t>
            </a:r>
          </a:p>
          <a:p>
            <a:pPr marL="342900" indent="-342900">
              <a:buClr>
                <a:srgbClr val="333333"/>
              </a:buClr>
              <a:buFont typeface="WingDings"/>
              <a:buChar char=""/>
              <a:defRPr/>
            </a:pPr>
            <a:r>
              <a:rPr lang="da-DK" sz="2400" spc="-40" dirty="0">
                <a:solidFill>
                  <a:srgbClr val="333333"/>
                </a:solidFill>
              </a:rPr>
              <a:t>Vær opmærksom på de positive stunder i løbet af dagen!</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dirty="0">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Hvad har det med psykose at gøre?</a:t>
            </a:r>
          </a:p>
        </p:txBody>
      </p:sp>
      <p:sp>
        <p:nvSpPr>
          <p:cNvPr id="3" name="Inhaltsplatzhalter 2"/>
          <p:cNvSpPr>
            <a:spLocks noGrp="1"/>
          </p:cNvSpPr>
          <p:nvPr>
            <p:ph idx="1"/>
          </p:nvPr>
        </p:nvSpPr>
        <p:spPr/>
        <p:txBody>
          <a:bodyPr>
            <a:noAutofit/>
          </a:bodyPr>
          <a:lstStyle/>
          <a:p>
            <a:r>
              <a:rPr lang="de-DE" sz="2000" dirty="0">
                <a:solidFill>
                  <a:srgbClr val="333333"/>
                </a:solidFill>
              </a:rPr>
              <a:t>Mange (men ikke alle!) mennesker med psykoser har lavt selvværd samt negative tankemønstre (fx en tendens til at gruble), hvilket kan reducere deres selvværd yderligere.</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dirty="0">
              <a:latin typeface="+mn-lt"/>
            </a:endParaRPr>
          </a:p>
        </p:txBody>
      </p:sp>
    </p:spTree>
    <p:extLst>
      <p:ext uri="{BB962C8B-B14F-4D97-AF65-F5344CB8AC3E}">
        <p14:creationId xmlns:p14="http://schemas.microsoft.com/office/powerpoint/2010/main" val="26384026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Hvad har det med psykose at gøre?</a:t>
            </a:r>
          </a:p>
        </p:txBody>
      </p:sp>
      <p:sp>
        <p:nvSpPr>
          <p:cNvPr id="3" name="Inhaltsplatzhalter 2"/>
          <p:cNvSpPr>
            <a:spLocks noGrp="1"/>
          </p:cNvSpPr>
          <p:nvPr>
            <p:ph idx="1"/>
          </p:nvPr>
        </p:nvSpPr>
        <p:spPr/>
        <p:txBody>
          <a:bodyPr>
            <a:noAutofit/>
          </a:bodyPr>
          <a:lstStyle/>
          <a:p>
            <a:r>
              <a:rPr lang="de-DE" sz="2000" dirty="0">
                <a:solidFill>
                  <a:srgbClr val="333333"/>
                </a:solidFill>
              </a:rPr>
              <a:t>Mange (</a:t>
            </a:r>
            <a:r>
              <a:rPr lang="de-DE" sz="2000" dirty="0" err="1">
                <a:solidFill>
                  <a:srgbClr val="333333"/>
                </a:solidFill>
              </a:rPr>
              <a:t>men</a:t>
            </a:r>
            <a:r>
              <a:rPr lang="de-DE" sz="2000" dirty="0">
                <a:solidFill>
                  <a:srgbClr val="333333"/>
                </a:solidFill>
              </a:rPr>
              <a:t> </a:t>
            </a:r>
            <a:r>
              <a:rPr lang="de-DE" sz="2000" dirty="0" err="1">
                <a:solidFill>
                  <a:srgbClr val="333333"/>
                </a:solidFill>
              </a:rPr>
              <a:t>ikke</a:t>
            </a:r>
            <a:r>
              <a:rPr lang="de-DE" sz="2000" dirty="0">
                <a:solidFill>
                  <a:srgbClr val="333333"/>
                </a:solidFill>
              </a:rPr>
              <a:t> alle!) </a:t>
            </a:r>
            <a:r>
              <a:rPr lang="de-DE" sz="2000" dirty="0" err="1">
                <a:solidFill>
                  <a:srgbClr val="333333"/>
                </a:solidFill>
              </a:rPr>
              <a:t>mennesker</a:t>
            </a:r>
            <a:r>
              <a:rPr lang="de-DE" sz="2000" dirty="0">
                <a:solidFill>
                  <a:srgbClr val="333333"/>
                </a:solidFill>
              </a:rPr>
              <a:t> </a:t>
            </a:r>
            <a:r>
              <a:rPr lang="de-DE" sz="2000" dirty="0" err="1">
                <a:solidFill>
                  <a:srgbClr val="333333"/>
                </a:solidFill>
              </a:rPr>
              <a:t>med</a:t>
            </a:r>
            <a:r>
              <a:rPr lang="de-DE" sz="2000" dirty="0">
                <a:solidFill>
                  <a:srgbClr val="333333"/>
                </a:solidFill>
              </a:rPr>
              <a:t> </a:t>
            </a:r>
            <a:r>
              <a:rPr lang="de-DE" sz="2000" dirty="0" err="1">
                <a:solidFill>
                  <a:srgbClr val="333333"/>
                </a:solidFill>
              </a:rPr>
              <a:t>psykoser</a:t>
            </a:r>
            <a:r>
              <a:rPr lang="de-DE" sz="2000" dirty="0">
                <a:solidFill>
                  <a:srgbClr val="333333"/>
                </a:solidFill>
              </a:rPr>
              <a:t> har </a:t>
            </a:r>
            <a:r>
              <a:rPr lang="de-DE" sz="2000" dirty="0" err="1">
                <a:solidFill>
                  <a:srgbClr val="333333"/>
                </a:solidFill>
              </a:rPr>
              <a:t>lavt</a:t>
            </a:r>
            <a:r>
              <a:rPr lang="de-DE" sz="2000" dirty="0">
                <a:solidFill>
                  <a:srgbClr val="333333"/>
                </a:solidFill>
              </a:rPr>
              <a:t> </a:t>
            </a:r>
            <a:r>
              <a:rPr lang="de-DE" sz="2000" dirty="0" err="1">
                <a:solidFill>
                  <a:srgbClr val="333333"/>
                </a:solidFill>
              </a:rPr>
              <a:t>selvværd</a:t>
            </a:r>
            <a:r>
              <a:rPr lang="de-DE" sz="2000" dirty="0">
                <a:solidFill>
                  <a:srgbClr val="333333"/>
                </a:solidFill>
              </a:rPr>
              <a:t> samt negative </a:t>
            </a:r>
            <a:r>
              <a:rPr lang="de-DE" sz="2000" dirty="0" err="1">
                <a:solidFill>
                  <a:srgbClr val="333333"/>
                </a:solidFill>
              </a:rPr>
              <a:t>tankemønstre</a:t>
            </a:r>
            <a:r>
              <a:rPr lang="de-DE" sz="2000" dirty="0">
                <a:solidFill>
                  <a:srgbClr val="333333"/>
                </a:solidFill>
              </a:rPr>
              <a:t> (</a:t>
            </a:r>
            <a:r>
              <a:rPr lang="de-DE" sz="2000" dirty="0" err="1">
                <a:solidFill>
                  <a:srgbClr val="333333"/>
                </a:solidFill>
              </a:rPr>
              <a:t>fx</a:t>
            </a:r>
            <a:r>
              <a:rPr lang="de-DE" sz="2000" dirty="0">
                <a:solidFill>
                  <a:srgbClr val="333333"/>
                </a:solidFill>
              </a:rPr>
              <a:t> en </a:t>
            </a:r>
            <a:r>
              <a:rPr lang="de-DE" sz="2000" dirty="0" err="1">
                <a:solidFill>
                  <a:srgbClr val="333333"/>
                </a:solidFill>
              </a:rPr>
              <a:t>tendens</a:t>
            </a:r>
            <a:r>
              <a:rPr lang="de-DE" sz="2000" dirty="0">
                <a:solidFill>
                  <a:srgbClr val="333333"/>
                </a:solidFill>
              </a:rPr>
              <a:t> </a:t>
            </a:r>
            <a:r>
              <a:rPr lang="de-DE" sz="2000" dirty="0" err="1">
                <a:solidFill>
                  <a:srgbClr val="333333"/>
                </a:solidFill>
              </a:rPr>
              <a:t>til</a:t>
            </a:r>
            <a:r>
              <a:rPr lang="de-DE" sz="2000" dirty="0">
                <a:solidFill>
                  <a:srgbClr val="333333"/>
                </a:solidFill>
              </a:rPr>
              <a:t> at </a:t>
            </a:r>
            <a:r>
              <a:rPr lang="de-DE" sz="2000" dirty="0" err="1">
                <a:solidFill>
                  <a:srgbClr val="333333"/>
                </a:solidFill>
              </a:rPr>
              <a:t>gruble</a:t>
            </a:r>
            <a:r>
              <a:rPr lang="de-DE" sz="2000" dirty="0">
                <a:solidFill>
                  <a:srgbClr val="333333"/>
                </a:solidFill>
              </a:rPr>
              <a:t>), </a:t>
            </a:r>
            <a:r>
              <a:rPr lang="de-DE" sz="2000" dirty="0" err="1">
                <a:solidFill>
                  <a:srgbClr val="333333"/>
                </a:solidFill>
              </a:rPr>
              <a:t>hvilket</a:t>
            </a:r>
            <a:r>
              <a:rPr lang="de-DE" sz="2000" dirty="0">
                <a:solidFill>
                  <a:srgbClr val="333333"/>
                </a:solidFill>
              </a:rPr>
              <a:t> </a:t>
            </a:r>
            <a:r>
              <a:rPr lang="de-DE" sz="2000" dirty="0" err="1">
                <a:solidFill>
                  <a:srgbClr val="333333"/>
                </a:solidFill>
              </a:rPr>
              <a:t>kan</a:t>
            </a:r>
            <a:r>
              <a:rPr lang="de-DE" sz="2000" dirty="0">
                <a:solidFill>
                  <a:srgbClr val="333333"/>
                </a:solidFill>
              </a:rPr>
              <a:t> </a:t>
            </a:r>
            <a:r>
              <a:rPr lang="de-DE" sz="2000" dirty="0" err="1">
                <a:solidFill>
                  <a:srgbClr val="333333"/>
                </a:solidFill>
              </a:rPr>
              <a:t>reducere</a:t>
            </a:r>
            <a:r>
              <a:rPr lang="de-DE" sz="2000" dirty="0">
                <a:solidFill>
                  <a:srgbClr val="333333"/>
                </a:solidFill>
              </a:rPr>
              <a:t> </a:t>
            </a:r>
            <a:r>
              <a:rPr lang="de-DE" sz="2000" dirty="0" err="1">
                <a:solidFill>
                  <a:srgbClr val="333333"/>
                </a:solidFill>
              </a:rPr>
              <a:t>deres</a:t>
            </a:r>
            <a:r>
              <a:rPr lang="de-DE" sz="2000" dirty="0">
                <a:solidFill>
                  <a:srgbClr val="333333"/>
                </a:solidFill>
              </a:rPr>
              <a:t> </a:t>
            </a:r>
            <a:r>
              <a:rPr lang="de-DE" sz="2000" dirty="0" err="1">
                <a:solidFill>
                  <a:srgbClr val="333333"/>
                </a:solidFill>
              </a:rPr>
              <a:t>selvværd</a:t>
            </a:r>
            <a:r>
              <a:rPr lang="de-DE" sz="2000" dirty="0">
                <a:solidFill>
                  <a:srgbClr val="333333"/>
                </a:solidFill>
              </a:rPr>
              <a:t> </a:t>
            </a:r>
            <a:r>
              <a:rPr lang="de-DE" sz="2000" dirty="0" err="1">
                <a:solidFill>
                  <a:srgbClr val="333333"/>
                </a:solidFill>
              </a:rPr>
              <a:t>yderligere</a:t>
            </a:r>
            <a:r>
              <a:rPr lang="de-DE" sz="2000" dirty="0">
                <a:solidFill>
                  <a:srgbClr val="333333"/>
                </a:solidFill>
              </a:rPr>
              <a:t>.</a:t>
            </a:r>
          </a:p>
          <a:p>
            <a:r>
              <a:rPr lang="de-DE" sz="2000" dirty="0">
                <a:solidFill>
                  <a:srgbClr val="004992"/>
                </a:solidFill>
              </a:rPr>
              <a:t>Eksempel: </a:t>
            </a:r>
            <a:r>
              <a:rPr lang="de-DE" sz="2000" dirty="0">
                <a:solidFill>
                  <a:srgbClr val="333333"/>
                </a:solidFill>
              </a:rPr>
              <a:t>Frederik modtager, i slutningen af sin uddannelse, et dårligt resultat til sin afsluttende eksamen.</a:t>
            </a:r>
            <a:endParaRPr lang="en-US" sz="2000" dirty="0">
              <a:solidFill>
                <a:srgbClr val="333333"/>
              </a:solidFill>
            </a:endParaRPr>
          </a:p>
          <a:p>
            <a:r>
              <a:rPr lang="de-DE" sz="2000" dirty="0" err="1">
                <a:solidFill>
                  <a:srgbClr val="004992"/>
                </a:solidFill>
              </a:rPr>
              <a:t>Evaluering</a:t>
            </a:r>
            <a:r>
              <a:rPr lang="de-DE" sz="2000" dirty="0">
                <a:solidFill>
                  <a:srgbClr val="004992"/>
                </a:solidFill>
              </a:rPr>
              <a:t>: </a:t>
            </a:r>
            <a:r>
              <a:rPr lang="de-DE" sz="2000" dirty="0">
                <a:solidFill>
                  <a:srgbClr val="333333"/>
                </a:solidFill>
              </a:rPr>
              <a:t>Til at starte </a:t>
            </a:r>
            <a:r>
              <a:rPr lang="de-DE" sz="2000" dirty="0" err="1">
                <a:solidFill>
                  <a:srgbClr val="333333"/>
                </a:solidFill>
              </a:rPr>
              <a:t>med</a:t>
            </a:r>
            <a:r>
              <a:rPr lang="de-DE" sz="2000" dirty="0">
                <a:solidFill>
                  <a:srgbClr val="333333"/>
                </a:solidFill>
              </a:rPr>
              <a:t> </a:t>
            </a:r>
            <a:r>
              <a:rPr lang="de-DE" sz="2000" dirty="0" err="1">
                <a:solidFill>
                  <a:srgbClr val="333333"/>
                </a:solidFill>
              </a:rPr>
              <a:t>sætter</a:t>
            </a:r>
            <a:r>
              <a:rPr lang="de-DE" sz="2000" dirty="0">
                <a:solidFill>
                  <a:srgbClr val="333333"/>
                </a:solidFill>
              </a:rPr>
              <a:t> </a:t>
            </a:r>
            <a:r>
              <a:rPr lang="de-DE" sz="2000" dirty="0" err="1">
                <a:solidFill>
                  <a:srgbClr val="333333"/>
                </a:solidFill>
              </a:rPr>
              <a:t>han</a:t>
            </a:r>
            <a:r>
              <a:rPr lang="de-DE" sz="2000" dirty="0">
                <a:solidFill>
                  <a:srgbClr val="333333"/>
                </a:solidFill>
              </a:rPr>
              <a:t> </a:t>
            </a:r>
            <a:r>
              <a:rPr lang="de-DE" sz="2000" dirty="0" err="1">
                <a:solidFill>
                  <a:srgbClr val="333333"/>
                </a:solidFill>
              </a:rPr>
              <a:t>spørgsmålstegn</a:t>
            </a:r>
            <a:r>
              <a:rPr lang="de-DE" sz="2000" dirty="0">
                <a:solidFill>
                  <a:srgbClr val="333333"/>
                </a:solidFill>
              </a:rPr>
              <a:t> </a:t>
            </a:r>
            <a:r>
              <a:rPr lang="de-DE" sz="2000" dirty="0" err="1">
                <a:solidFill>
                  <a:srgbClr val="333333"/>
                </a:solidFill>
              </a:rPr>
              <a:t>ved</a:t>
            </a:r>
            <a:r>
              <a:rPr lang="de-DE" sz="2000" dirty="0">
                <a:solidFill>
                  <a:srgbClr val="333333"/>
                </a:solidFill>
              </a:rPr>
              <a:t> </a:t>
            </a:r>
            <a:r>
              <a:rPr lang="de-DE" sz="2000" dirty="0" err="1">
                <a:solidFill>
                  <a:srgbClr val="333333"/>
                </a:solidFill>
              </a:rPr>
              <a:t>sig</a:t>
            </a:r>
            <a:r>
              <a:rPr lang="de-DE" sz="2000" dirty="0">
                <a:solidFill>
                  <a:srgbClr val="333333"/>
                </a:solidFill>
              </a:rPr>
              <a:t> </a:t>
            </a:r>
            <a:r>
              <a:rPr lang="de-DE" sz="2000" dirty="0" err="1">
                <a:solidFill>
                  <a:srgbClr val="333333"/>
                </a:solidFill>
              </a:rPr>
              <a:t>selv</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studerende</a:t>
            </a:r>
            <a:r>
              <a:rPr lang="de-DE" sz="2000" dirty="0">
                <a:solidFill>
                  <a:srgbClr val="333333"/>
                </a:solidFill>
              </a:rPr>
              <a:t>, </a:t>
            </a:r>
            <a:r>
              <a:rPr lang="de-DE" sz="2000" dirty="0" err="1">
                <a:solidFill>
                  <a:srgbClr val="333333"/>
                </a:solidFill>
              </a:rPr>
              <a:t>men</a:t>
            </a:r>
            <a:r>
              <a:rPr lang="de-DE" sz="2000" dirty="0">
                <a:solidFill>
                  <a:srgbClr val="333333"/>
                </a:solidFill>
              </a:rPr>
              <a:t> </a:t>
            </a:r>
            <a:r>
              <a:rPr lang="de-DE" sz="2000" dirty="0" err="1">
                <a:solidFill>
                  <a:srgbClr val="333333"/>
                </a:solidFill>
              </a:rPr>
              <a:t>efterfølgende</a:t>
            </a:r>
            <a:r>
              <a:rPr lang="de-DE" sz="2000" dirty="0">
                <a:solidFill>
                  <a:srgbClr val="333333"/>
                </a:solidFill>
              </a:rPr>
              <a:t> </a:t>
            </a:r>
            <a:r>
              <a:rPr lang="de-DE" sz="2000" dirty="0" err="1">
                <a:solidFill>
                  <a:srgbClr val="333333"/>
                </a:solidFill>
              </a:rPr>
              <a:t>devaluerer</a:t>
            </a:r>
            <a:r>
              <a:rPr lang="de-DE" sz="2000" dirty="0">
                <a:solidFill>
                  <a:srgbClr val="333333"/>
                </a:solidFill>
              </a:rPr>
              <a:t> </a:t>
            </a:r>
            <a:r>
              <a:rPr lang="de-DE" sz="2000" dirty="0" err="1">
                <a:solidFill>
                  <a:srgbClr val="333333"/>
                </a:solidFill>
              </a:rPr>
              <a:t>han</a:t>
            </a:r>
            <a:r>
              <a:rPr lang="de-DE" sz="2000" dirty="0">
                <a:solidFill>
                  <a:srgbClr val="333333"/>
                </a:solidFill>
              </a:rPr>
              <a:t> </a:t>
            </a:r>
            <a:r>
              <a:rPr lang="de-DE" sz="2000" dirty="0" err="1">
                <a:solidFill>
                  <a:srgbClr val="333333"/>
                </a:solidFill>
              </a:rPr>
              <a:t>også</a:t>
            </a:r>
            <a:r>
              <a:rPr lang="de-DE" sz="2000" dirty="0">
                <a:solidFill>
                  <a:srgbClr val="333333"/>
                </a:solidFill>
              </a:rPr>
              <a:t> </a:t>
            </a:r>
            <a:r>
              <a:rPr lang="de-DE" sz="2000" dirty="0" err="1">
                <a:solidFill>
                  <a:srgbClr val="333333"/>
                </a:solidFill>
              </a:rPr>
              <a:t>sig</a:t>
            </a:r>
            <a:r>
              <a:rPr lang="de-DE" sz="2000" dirty="0">
                <a:solidFill>
                  <a:srgbClr val="333333"/>
                </a:solidFill>
              </a:rPr>
              <a:t> </a:t>
            </a:r>
            <a:r>
              <a:rPr lang="de-DE" sz="2000" dirty="0" err="1">
                <a:solidFill>
                  <a:srgbClr val="333333"/>
                </a:solidFill>
              </a:rPr>
              <a:t>selv</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person</a:t>
            </a:r>
            <a:r>
              <a:rPr lang="de-DE" sz="2000" dirty="0">
                <a:solidFill>
                  <a:srgbClr val="333333"/>
                </a:solidFill>
              </a:rPr>
              <a:t>. Han </a:t>
            </a:r>
            <a:r>
              <a:rPr lang="de-DE" sz="2000" dirty="0" err="1">
                <a:solidFill>
                  <a:srgbClr val="333333"/>
                </a:solidFill>
              </a:rPr>
              <a:t>føler</a:t>
            </a:r>
            <a:r>
              <a:rPr lang="de-DE" sz="2000" dirty="0">
                <a:solidFill>
                  <a:srgbClr val="333333"/>
                </a:solidFill>
              </a:rPr>
              <a:t> </a:t>
            </a:r>
            <a:r>
              <a:rPr lang="de-DE" sz="2000" dirty="0" err="1">
                <a:solidFill>
                  <a:srgbClr val="333333"/>
                </a:solidFill>
              </a:rPr>
              <a:t>sig</a:t>
            </a:r>
            <a:r>
              <a:rPr lang="de-DE" sz="2000" dirty="0">
                <a:solidFill>
                  <a:srgbClr val="333333"/>
                </a:solidFill>
              </a:rPr>
              <a:t> </a:t>
            </a:r>
            <a:r>
              <a:rPr lang="de-DE" sz="2000" dirty="0" err="1">
                <a:solidFill>
                  <a:srgbClr val="333333"/>
                </a:solidFill>
              </a:rPr>
              <a:t>deprimeret</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tvivler</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sig</a:t>
            </a:r>
            <a:r>
              <a:rPr lang="de-DE" sz="2000" dirty="0">
                <a:solidFill>
                  <a:srgbClr val="333333"/>
                </a:solidFill>
              </a:rPr>
              <a:t> </a:t>
            </a:r>
            <a:r>
              <a:rPr lang="de-DE" sz="2000" dirty="0" err="1">
                <a:solidFill>
                  <a:srgbClr val="333333"/>
                </a:solidFill>
              </a:rPr>
              <a:t>selv</a:t>
            </a:r>
            <a:r>
              <a:rPr lang="de-DE" sz="2000" dirty="0">
                <a:solidFill>
                  <a:srgbClr val="333333"/>
                </a:solidFill>
              </a:rPr>
              <a:t>.</a:t>
            </a:r>
            <a:endParaRPr lang="en-US" sz="2000" dirty="0">
              <a:solidFill>
                <a:srgbClr val="333333"/>
              </a:solidFill>
            </a:endParaRPr>
          </a:p>
          <a:p>
            <a:r>
              <a:rPr lang="de-DE" sz="2000" dirty="0" err="1">
                <a:solidFill>
                  <a:srgbClr val="004992"/>
                </a:solidFill>
              </a:rPr>
              <a:t>Men</a:t>
            </a:r>
            <a:r>
              <a:rPr lang="de-DE" sz="2000" dirty="0">
                <a:solidFill>
                  <a:srgbClr val="004992"/>
                </a:solidFill>
              </a:rPr>
              <a:t>: </a:t>
            </a:r>
            <a:r>
              <a:rPr lang="de-DE" sz="2000" dirty="0">
                <a:solidFill>
                  <a:srgbClr val="333333"/>
                </a:solidFill>
              </a:rPr>
              <a:t>I de </a:t>
            </a:r>
            <a:r>
              <a:rPr lang="de-DE" sz="2000" dirty="0" err="1">
                <a:solidFill>
                  <a:srgbClr val="333333"/>
                </a:solidFill>
              </a:rPr>
              <a:t>følgende</a:t>
            </a:r>
            <a:r>
              <a:rPr lang="de-DE" sz="2000" dirty="0">
                <a:solidFill>
                  <a:srgbClr val="333333"/>
                </a:solidFill>
              </a:rPr>
              <a:t> </a:t>
            </a:r>
            <a:r>
              <a:rPr lang="de-DE" sz="2000" dirty="0" err="1">
                <a:solidFill>
                  <a:srgbClr val="333333"/>
                </a:solidFill>
              </a:rPr>
              <a:t>dage</a:t>
            </a:r>
            <a:r>
              <a:rPr lang="de-DE" sz="2000" dirty="0">
                <a:solidFill>
                  <a:srgbClr val="333333"/>
                </a:solidFill>
              </a:rPr>
              <a:t> </a:t>
            </a:r>
            <a:r>
              <a:rPr lang="de-DE" sz="2000" dirty="0" err="1">
                <a:solidFill>
                  <a:srgbClr val="333333"/>
                </a:solidFill>
              </a:rPr>
              <a:t>hjælper</a:t>
            </a:r>
            <a:r>
              <a:rPr lang="de-DE" sz="2000" dirty="0">
                <a:solidFill>
                  <a:srgbClr val="333333"/>
                </a:solidFill>
              </a:rPr>
              <a:t> Frederiks </a:t>
            </a:r>
            <a:r>
              <a:rPr lang="de-DE" sz="2000" dirty="0" err="1">
                <a:solidFill>
                  <a:srgbClr val="333333"/>
                </a:solidFill>
              </a:rPr>
              <a:t>venner</a:t>
            </a:r>
            <a:r>
              <a:rPr lang="de-DE" sz="2000" dirty="0">
                <a:solidFill>
                  <a:srgbClr val="333333"/>
                </a:solidFill>
              </a:rPr>
              <a:t> </a:t>
            </a:r>
            <a:r>
              <a:rPr lang="de-DE" sz="2000" dirty="0" err="1">
                <a:solidFill>
                  <a:srgbClr val="333333"/>
                </a:solidFill>
              </a:rPr>
              <a:t>ham</a:t>
            </a:r>
            <a:r>
              <a:rPr lang="de-DE" sz="2000" dirty="0">
                <a:solidFill>
                  <a:srgbClr val="333333"/>
                </a:solidFill>
              </a:rPr>
              <a:t> </a:t>
            </a:r>
            <a:r>
              <a:rPr lang="de-DE" sz="2000" dirty="0" err="1">
                <a:solidFill>
                  <a:srgbClr val="333333"/>
                </a:solidFill>
              </a:rPr>
              <a:t>ved</a:t>
            </a:r>
            <a:r>
              <a:rPr lang="de-DE" sz="2000" dirty="0">
                <a:solidFill>
                  <a:srgbClr val="333333"/>
                </a:solidFill>
              </a:rPr>
              <a:t> at </a:t>
            </a:r>
            <a:r>
              <a:rPr lang="de-DE" sz="2000" dirty="0" err="1">
                <a:solidFill>
                  <a:srgbClr val="333333"/>
                </a:solidFill>
              </a:rPr>
              <a:t>gøre</a:t>
            </a:r>
            <a:r>
              <a:rPr lang="de-DE" sz="2000" dirty="0">
                <a:solidFill>
                  <a:srgbClr val="333333"/>
                </a:solidFill>
              </a:rPr>
              <a:t> </a:t>
            </a:r>
            <a:r>
              <a:rPr lang="de-DE" sz="2000" dirty="0" err="1">
                <a:solidFill>
                  <a:srgbClr val="333333"/>
                </a:solidFill>
              </a:rPr>
              <a:t>det</a:t>
            </a:r>
            <a:r>
              <a:rPr lang="de-DE" sz="2000" dirty="0">
                <a:solidFill>
                  <a:srgbClr val="333333"/>
                </a:solidFill>
              </a:rPr>
              <a:t> klart, at testen </a:t>
            </a:r>
            <a:r>
              <a:rPr lang="de-DE" sz="2000" dirty="0" err="1">
                <a:solidFill>
                  <a:srgbClr val="333333"/>
                </a:solidFill>
              </a:rPr>
              <a:t>ikke</a:t>
            </a:r>
            <a:r>
              <a:rPr lang="de-DE" sz="2000" dirty="0">
                <a:solidFill>
                  <a:srgbClr val="333333"/>
                </a:solidFill>
              </a:rPr>
              <a:t> </a:t>
            </a:r>
            <a:r>
              <a:rPr lang="de-DE" sz="2000" dirty="0" err="1">
                <a:solidFill>
                  <a:srgbClr val="333333"/>
                </a:solidFill>
              </a:rPr>
              <a:t>siger</a:t>
            </a:r>
            <a:r>
              <a:rPr lang="de-DE" sz="2000" dirty="0">
                <a:solidFill>
                  <a:srgbClr val="333333"/>
                </a:solidFill>
              </a:rPr>
              <a:t> </a:t>
            </a:r>
            <a:r>
              <a:rPr lang="de-DE" sz="2000" dirty="0" err="1">
                <a:solidFill>
                  <a:srgbClr val="333333"/>
                </a:solidFill>
              </a:rPr>
              <a:t>noget</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ham</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person</a:t>
            </a:r>
            <a:r>
              <a:rPr lang="de-DE" sz="2000" dirty="0">
                <a:solidFill>
                  <a:srgbClr val="333333"/>
                </a:solidFill>
              </a:rPr>
              <a:t>, </a:t>
            </a:r>
            <a:r>
              <a:rPr lang="de-DE" sz="2000" dirty="0" err="1">
                <a:solidFill>
                  <a:srgbClr val="333333"/>
                </a:solidFill>
              </a:rPr>
              <a:t>men</a:t>
            </a:r>
            <a:r>
              <a:rPr lang="de-DE" sz="2000" dirty="0">
                <a:solidFill>
                  <a:srgbClr val="333333"/>
                </a:solidFill>
              </a:rPr>
              <a:t> er et </a:t>
            </a:r>
            <a:r>
              <a:rPr lang="de-DE" sz="2000" dirty="0" err="1">
                <a:solidFill>
                  <a:srgbClr val="333333"/>
                </a:solidFill>
              </a:rPr>
              <a:t>øjebliksbillede</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hans</a:t>
            </a:r>
            <a:r>
              <a:rPr lang="de-DE" sz="2000" dirty="0">
                <a:solidFill>
                  <a:srgbClr val="333333"/>
                </a:solidFill>
              </a:rPr>
              <a:t> </a:t>
            </a:r>
            <a:r>
              <a:rPr lang="de-DE" sz="2000" dirty="0" err="1">
                <a:solidFill>
                  <a:srgbClr val="333333"/>
                </a:solidFill>
              </a:rPr>
              <a:t>præstation</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blot</a:t>
            </a:r>
            <a:r>
              <a:rPr lang="de-DE" sz="2000" dirty="0">
                <a:solidFill>
                  <a:srgbClr val="333333"/>
                </a:solidFill>
              </a:rPr>
              <a:t> </a:t>
            </a:r>
            <a:r>
              <a:rPr lang="de-DE" sz="2000" dirty="0" err="1">
                <a:solidFill>
                  <a:srgbClr val="333333"/>
                </a:solidFill>
              </a:rPr>
              <a:t>ét</a:t>
            </a:r>
            <a:r>
              <a:rPr lang="de-DE" sz="2000" dirty="0">
                <a:solidFill>
                  <a:srgbClr val="333333"/>
                </a:solidFill>
              </a:rPr>
              <a:t> </a:t>
            </a:r>
            <a:r>
              <a:rPr lang="de-DE" sz="2000" dirty="0" err="1">
                <a:solidFill>
                  <a:srgbClr val="333333"/>
                </a:solidFill>
              </a:rPr>
              <a:t>af</a:t>
            </a:r>
            <a:r>
              <a:rPr lang="de-DE" sz="2000" dirty="0">
                <a:solidFill>
                  <a:srgbClr val="333333"/>
                </a:solidFill>
              </a:rPr>
              <a:t> mange </a:t>
            </a:r>
            <a:r>
              <a:rPr lang="de-DE" sz="2000" dirty="0" err="1">
                <a:solidFill>
                  <a:srgbClr val="333333"/>
                </a:solidFill>
              </a:rPr>
              <a:t>områder</a:t>
            </a:r>
            <a:r>
              <a:rPr lang="de-DE" sz="2000" dirty="0">
                <a:solidFill>
                  <a:srgbClr val="333333"/>
                </a:solidFill>
              </a:rPr>
              <a:t>. Han </a:t>
            </a:r>
            <a:r>
              <a:rPr lang="de-DE" sz="2000" dirty="0" err="1">
                <a:solidFill>
                  <a:srgbClr val="333333"/>
                </a:solidFill>
              </a:rPr>
              <a:t>burde</a:t>
            </a:r>
            <a:r>
              <a:rPr lang="de-DE" sz="2000" dirty="0">
                <a:solidFill>
                  <a:srgbClr val="333333"/>
                </a:solidFill>
              </a:rPr>
              <a:t> </a:t>
            </a:r>
            <a:r>
              <a:rPr lang="de-DE" sz="2000" dirty="0" err="1">
                <a:solidFill>
                  <a:srgbClr val="333333"/>
                </a:solidFill>
              </a:rPr>
              <a:t>ikke</a:t>
            </a:r>
            <a:r>
              <a:rPr lang="de-DE" sz="2000" dirty="0">
                <a:solidFill>
                  <a:srgbClr val="333333"/>
                </a:solidFill>
              </a:rPr>
              <a:t> tage </a:t>
            </a:r>
            <a:r>
              <a:rPr lang="de-DE" sz="2000" dirty="0" err="1">
                <a:solidFill>
                  <a:srgbClr val="333333"/>
                </a:solidFill>
              </a:rPr>
              <a:t>let</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resultaterne</a:t>
            </a:r>
            <a:r>
              <a:rPr lang="de-DE" sz="2000" dirty="0">
                <a:solidFill>
                  <a:srgbClr val="333333"/>
                </a:solidFill>
              </a:rPr>
              <a:t>, </a:t>
            </a:r>
            <a:r>
              <a:rPr lang="de-DE" sz="2000" dirty="0" err="1">
                <a:solidFill>
                  <a:srgbClr val="333333"/>
                </a:solidFill>
              </a:rPr>
              <a:t>men</a:t>
            </a:r>
            <a:r>
              <a:rPr lang="de-DE" sz="2000" dirty="0">
                <a:solidFill>
                  <a:srgbClr val="333333"/>
                </a:solidFill>
              </a:rPr>
              <a:t> </a:t>
            </a:r>
            <a:r>
              <a:rPr lang="de-DE" sz="2000" dirty="0" err="1">
                <a:solidFill>
                  <a:srgbClr val="333333"/>
                </a:solidFill>
              </a:rPr>
              <a:t>det</a:t>
            </a:r>
            <a:r>
              <a:rPr lang="de-DE" sz="2000" dirty="0">
                <a:solidFill>
                  <a:srgbClr val="333333"/>
                </a:solidFill>
              </a:rPr>
              <a:t> er </a:t>
            </a:r>
            <a:r>
              <a:rPr lang="de-DE" sz="2000" dirty="0" err="1">
                <a:solidFill>
                  <a:srgbClr val="333333"/>
                </a:solidFill>
              </a:rPr>
              <a:t>også</a:t>
            </a:r>
            <a:r>
              <a:rPr lang="de-DE" sz="2000" dirty="0">
                <a:solidFill>
                  <a:srgbClr val="333333"/>
                </a:solidFill>
              </a:rPr>
              <a:t> </a:t>
            </a:r>
            <a:r>
              <a:rPr lang="de-DE" sz="2000" dirty="0" err="1">
                <a:solidFill>
                  <a:srgbClr val="333333"/>
                </a:solidFill>
              </a:rPr>
              <a:t>vigtigt</a:t>
            </a:r>
            <a:r>
              <a:rPr lang="de-DE" sz="2000" dirty="0">
                <a:solidFill>
                  <a:srgbClr val="333333"/>
                </a:solidFill>
              </a:rPr>
              <a:t>, at </a:t>
            </a:r>
            <a:r>
              <a:rPr lang="de-DE" sz="2000" dirty="0" err="1">
                <a:solidFill>
                  <a:srgbClr val="333333"/>
                </a:solidFill>
              </a:rPr>
              <a:t>han</a:t>
            </a:r>
            <a:r>
              <a:rPr lang="de-DE" sz="2000" dirty="0">
                <a:solidFill>
                  <a:srgbClr val="333333"/>
                </a:solidFill>
              </a:rPr>
              <a:t> </a:t>
            </a:r>
            <a:r>
              <a:rPr lang="de-DE" sz="2000" dirty="0" err="1">
                <a:solidFill>
                  <a:srgbClr val="333333"/>
                </a:solidFill>
              </a:rPr>
              <a:t>husker</a:t>
            </a:r>
            <a:r>
              <a:rPr lang="de-DE" sz="2000" dirty="0">
                <a:solidFill>
                  <a:srgbClr val="333333"/>
                </a:solidFill>
              </a:rPr>
              <a:t> </a:t>
            </a:r>
            <a:r>
              <a:rPr lang="de-DE" sz="2000" dirty="0" err="1">
                <a:solidFill>
                  <a:srgbClr val="333333"/>
                </a:solidFill>
              </a:rPr>
              <a:t>på</a:t>
            </a:r>
            <a:r>
              <a:rPr lang="de-DE" sz="2000" dirty="0">
                <a:solidFill>
                  <a:srgbClr val="333333"/>
                </a:solidFill>
              </a:rPr>
              <a:t> sine </a:t>
            </a:r>
            <a:r>
              <a:rPr lang="de-DE" sz="2000" dirty="0" err="1">
                <a:solidFill>
                  <a:srgbClr val="333333"/>
                </a:solidFill>
              </a:rPr>
              <a:t>styrker</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studiet</a:t>
            </a:r>
            <a:r>
              <a:rPr lang="de-DE" sz="2000" dirty="0">
                <a:solidFill>
                  <a:srgbClr val="333333"/>
                </a:solidFill>
              </a:rPr>
              <a:t> </a:t>
            </a:r>
            <a:r>
              <a:rPr lang="de-DE" sz="2000" dirty="0" err="1">
                <a:solidFill>
                  <a:srgbClr val="333333"/>
                </a:solidFill>
              </a:rPr>
              <a:t>såvel</a:t>
            </a:r>
            <a:r>
              <a:rPr lang="de-DE" sz="2000" dirty="0">
                <a:solidFill>
                  <a:srgbClr val="333333"/>
                </a:solidFill>
              </a:rPr>
              <a:t> </a:t>
            </a:r>
            <a:r>
              <a:rPr lang="de-DE" sz="2000" dirty="0" err="1">
                <a:solidFill>
                  <a:srgbClr val="333333"/>
                </a:solidFill>
              </a:rPr>
              <a:t>som</a:t>
            </a:r>
            <a:r>
              <a:rPr lang="de-DE" sz="2000" dirty="0">
                <a:solidFill>
                  <a:srgbClr val="333333"/>
                </a:solidFill>
              </a:rPr>
              <a:t> andre </a:t>
            </a:r>
            <a:r>
              <a:rPr lang="de-DE" sz="2000" dirty="0" err="1">
                <a:solidFill>
                  <a:srgbClr val="333333"/>
                </a:solidFill>
              </a:rPr>
              <a:t>områder</a:t>
            </a:r>
            <a:r>
              <a:rPr lang="de-DE" sz="2000" dirty="0">
                <a:solidFill>
                  <a:srgbClr val="333333"/>
                </a:solidFill>
              </a:rPr>
              <a:t>) </a:t>
            </a:r>
            <a:r>
              <a:rPr lang="de-DE" sz="2000" dirty="0" err="1">
                <a:solidFill>
                  <a:srgbClr val="333333"/>
                </a:solidFill>
              </a:rPr>
              <a:t>og</a:t>
            </a:r>
            <a:r>
              <a:rPr lang="de-DE" sz="2000" dirty="0">
                <a:solidFill>
                  <a:srgbClr val="333333"/>
                </a:solidFill>
              </a:rPr>
              <a:t> </a:t>
            </a:r>
            <a:r>
              <a:rPr lang="de-DE" sz="2000" dirty="0" err="1">
                <a:solidFill>
                  <a:srgbClr val="333333"/>
                </a:solidFill>
              </a:rPr>
              <a:t>ikke</a:t>
            </a:r>
            <a:r>
              <a:rPr lang="de-DE" sz="2000" dirty="0">
                <a:solidFill>
                  <a:srgbClr val="333333"/>
                </a:solidFill>
              </a:rPr>
              <a:t> er </a:t>
            </a:r>
            <a:r>
              <a:rPr lang="de-DE" sz="2000" dirty="0" err="1">
                <a:solidFill>
                  <a:srgbClr val="333333"/>
                </a:solidFill>
              </a:rPr>
              <a:t>for</a:t>
            </a:r>
            <a:r>
              <a:rPr lang="de-DE" sz="2000" dirty="0">
                <a:solidFill>
                  <a:srgbClr val="333333"/>
                </a:solidFill>
              </a:rPr>
              <a:t> </a:t>
            </a:r>
            <a:r>
              <a:rPr lang="de-DE" sz="2000" dirty="0" err="1">
                <a:solidFill>
                  <a:srgbClr val="333333"/>
                </a:solidFill>
              </a:rPr>
              <a:t>hård</a:t>
            </a:r>
            <a:r>
              <a:rPr lang="de-DE" sz="2000" dirty="0">
                <a:solidFill>
                  <a:srgbClr val="333333"/>
                </a:solidFill>
              </a:rPr>
              <a:t> </a:t>
            </a:r>
            <a:r>
              <a:rPr lang="de-DE" sz="2000" dirty="0" err="1">
                <a:solidFill>
                  <a:srgbClr val="333333"/>
                </a:solidFill>
              </a:rPr>
              <a:t>ved</a:t>
            </a:r>
            <a:r>
              <a:rPr lang="de-DE" sz="2000" dirty="0">
                <a:solidFill>
                  <a:srgbClr val="333333"/>
                </a:solidFill>
              </a:rPr>
              <a:t> </a:t>
            </a:r>
            <a:r>
              <a:rPr lang="de-DE" sz="2000" dirty="0" err="1">
                <a:solidFill>
                  <a:srgbClr val="333333"/>
                </a:solidFill>
              </a:rPr>
              <a:t>sig</a:t>
            </a:r>
            <a:r>
              <a:rPr lang="de-DE" sz="2000" dirty="0">
                <a:solidFill>
                  <a:srgbClr val="333333"/>
                </a:solidFill>
              </a:rPr>
              <a:t> </a:t>
            </a:r>
            <a:r>
              <a:rPr lang="de-DE" sz="2000" dirty="0" err="1">
                <a:solidFill>
                  <a:srgbClr val="333333"/>
                </a:solidFill>
              </a:rPr>
              <a:t>selv</a:t>
            </a:r>
            <a:r>
              <a:rPr lang="de-DE" sz="2000" dirty="0">
                <a:solidFill>
                  <a:srgbClr val="333333"/>
                </a:solidFill>
              </a:rPr>
              <a:t>.</a:t>
            </a:r>
          </a:p>
          <a:p>
            <a:r>
              <a:rPr lang="de-DE" sz="2000" dirty="0">
                <a:solidFill>
                  <a:srgbClr val="004992"/>
                </a:solidFill>
              </a:rPr>
              <a:t>Vigtigt: Selv hvis man oplever et nederlag, skal man ikke glemme de dele af livet, hvor det går godt</a:t>
            </a:r>
            <a:endParaRPr lang="en-US"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dirty="0">
              <a:latin typeface="+mn-lt"/>
            </a:endParaRPr>
          </a:p>
        </p:txBody>
      </p:sp>
    </p:spTree>
    <p:extLst>
      <p:ext uri="{BB962C8B-B14F-4D97-AF65-F5344CB8AC3E}">
        <p14:creationId xmlns:p14="http://schemas.microsoft.com/office/powerpoint/2010/main" val="2308974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2643728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Træningsmodul 9 – Selvværd</a:t>
            </a:r>
            <a:endParaRPr lang="de-DE" dirty="0">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684081359"/>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mn-lt"/>
                          <a:ea typeface="+mn-ea"/>
                          <a:cs typeface="+mn-cs"/>
                        </a:rPr>
                        <a:t>Money from around the world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banknotes/Geldscheine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stop sign/Stoppschild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mn-lt"/>
                          <a:ea typeface="+mn-ea"/>
                          <a:cs typeface="+mn-cs"/>
                        </a:rPr>
                        <a:t>Michael </a:t>
                      </a:r>
                      <a:r>
                        <a:rPr lang="en-US" sz="1000" b="0" i="0" u="none"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mn-lt"/>
                          <a:ea typeface="+mn-ea"/>
                          <a:cs typeface="+mn-cs"/>
                        </a:rPr>
                        <a:t>Neues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bookshelf/Bücherregal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mn-lt"/>
                          <a:ea typeface="+mn-ea"/>
                          <a:cs typeface="+mn-cs"/>
                        </a:rPr>
                        <a:t>businesswoman/</a:t>
                      </a:r>
                      <a:r>
                        <a:rPr lang="en-US" sz="1000" b="0" i="0" u="none" kern="1200" dirty="0" err="1">
                          <a:solidFill>
                            <a:srgbClr val="333333"/>
                          </a:solidFill>
                          <a:effectLst/>
                          <a:latin typeface="+mn-lt"/>
                          <a:ea typeface="+mn-ea"/>
                          <a:cs typeface="+mn-cs"/>
                        </a:rPr>
                        <a:t>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mn-lt"/>
                          <a:ea typeface="+mn-ea"/>
                          <a:cs typeface="+mn-cs"/>
                        </a:rPr>
                        <a:t>Smiling businessman</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portrait of a smiling man/Portrait eines lächelnden Mannes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mn-lt"/>
                          <a:ea typeface="+mn-ea"/>
                          <a:cs typeface="+mn-cs"/>
                        </a:rPr>
                        <a:t>Old Jewelry Box</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mn-lt"/>
                          <a:ea typeface="+mn-ea"/>
                          <a:cs typeface="+mn-cs"/>
                        </a:rPr>
                        <a:t>old jewelry box/Alter </a:t>
                      </a:r>
                      <a:r>
                        <a:rPr lang="en-US" sz="1000" b="0" i="0" u="none" kern="1200" dirty="0" err="1">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mn-lt"/>
                          <a:ea typeface="+mn-ea"/>
                          <a:cs typeface="+mn-cs"/>
                        </a:rPr>
                        <a:t>Beatrice Murch</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a:solidFill>
                            <a:srgbClr val="333333"/>
                          </a:solidFill>
                          <a:effectLst/>
                          <a:latin typeface="+mn-lt"/>
                          <a:ea typeface="+mn-ea"/>
                          <a:cs typeface="+mn-cs"/>
                        </a:rPr>
                        <a:t>El pensador</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mn-lt"/>
                          <a:ea typeface="+mn-ea"/>
                          <a:cs typeface="+mn-cs"/>
                        </a:rPr>
                        <a:t>gianni</a:t>
                      </a:r>
                      <a:r>
                        <a:rPr lang="en-US" sz="1000" b="0" i="0" u="none" kern="1200" dirty="0">
                          <a:solidFill>
                            <a:srgbClr val="333333"/>
                          </a:solidFill>
                          <a:effectLst/>
                          <a:latin typeface="+mn-lt"/>
                          <a:ea typeface="+mn-ea"/>
                          <a:cs typeface="+mn-cs"/>
                        </a:rPr>
                        <a:t> del buffalo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mn-lt"/>
                          <a:ea typeface="+mn-ea"/>
                          <a:cs typeface="+mn-cs"/>
                        </a:rPr>
                        <a:t>Ancona, Marche, </a:t>
                      </a:r>
                      <a:r>
                        <a:rPr lang="it-IT" sz="1000" b="0" i="0" u="none" kern="1200" dirty="0" err="1">
                          <a:solidFill>
                            <a:srgbClr val="333333"/>
                          </a:solidFill>
                          <a:effectLst/>
                          <a:latin typeface="+mn-lt"/>
                          <a:ea typeface="+mn-ea"/>
                          <a:cs typeface="+mn-cs"/>
                        </a:rPr>
                        <a:t>Italy</a:t>
                      </a:r>
                      <a:r>
                        <a:rPr lang="it-IT" sz="1000" b="0" i="0" u="none" kern="1200" dirty="0">
                          <a:solidFill>
                            <a:srgbClr val="333333"/>
                          </a:solidFill>
                          <a:effectLst/>
                          <a:latin typeface="+mn-lt"/>
                          <a:ea typeface="+mn-ea"/>
                          <a:cs typeface="+mn-cs"/>
                        </a:rPr>
                        <a:t> - Clouds 4</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32394250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5c04da8a-50dd-41ef-93c0-e07035010c85"/>
</p:tagLst>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3289</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48</vt:i4>
      </vt:variant>
    </vt:vector>
  </HeadingPairs>
  <TitlesOfParts>
    <vt:vector size="57" baseType="lpstr">
      <vt:lpstr>Arial</vt:lpstr>
      <vt:lpstr>Calibri</vt:lpstr>
      <vt:lpstr>Calibri Light</vt:lpstr>
      <vt:lpstr>Symbol</vt:lpstr>
      <vt:lpstr>Times New Roman</vt:lpstr>
      <vt:lpstr>Wingdings</vt:lpstr>
      <vt:lpstr>Wingdings</vt:lpstr>
      <vt:lpstr>UKE_PPT-Vorlage_16zu9</vt:lpstr>
      <vt:lpstr>1_UKE_PPT-Vorlage_16zu9</vt:lpstr>
      <vt:lpstr>MCT 9 I – Selvværd</vt:lpstr>
      <vt:lpstr>Selvværd: Hvad er det?</vt:lpstr>
      <vt:lpstr>Selvværd: Hvad er det?</vt:lpstr>
      <vt:lpstr>Selvværd: Hvad er det?</vt:lpstr>
      <vt:lpstr>Selvværd: Hvad er det?</vt:lpstr>
      <vt:lpstr>Lavt selvværd kan påvirke vores mentale tilstand</vt:lpstr>
      <vt:lpstr>Forskel på overdrevet selvværd og sundt selvværd</vt:lpstr>
      <vt:lpstr>Men…</vt:lpstr>
      <vt:lpstr>Hvorfor gør vi det?</vt:lpstr>
      <vt:lpstr>Kilder til selvværd</vt:lpstr>
      <vt:lpstr>Kilder til selvværd</vt:lpstr>
      <vt:lpstr>Personer med lavt selvværd…</vt:lpstr>
      <vt:lpstr>Personer med lavt selvværd…</vt:lpstr>
      <vt:lpstr>Personer med lavt selvværd…</vt:lpstr>
      <vt:lpstr>Glem ikke…</vt:lpstr>
      <vt:lpstr>Glem ikke…</vt:lpstr>
      <vt:lpstr>Hvad kendetegner personer med højt selvværd?</vt:lpstr>
      <vt:lpstr>Hvad kendetegner personer med højt selvværd?</vt:lpstr>
      <vt:lpstr>Kendetegn på højt selvværd, der ikke kan observeres direkte</vt:lpstr>
      <vt:lpstr>Kendetegn på højt selvværd, der ikke kan observeres direkte</vt:lpstr>
      <vt:lpstr>Erkendelse af stærke sider</vt:lpstr>
      <vt:lpstr>Erkendelse af stærke sider</vt:lpstr>
      <vt:lpstr>Øvelse 1</vt:lpstr>
      <vt:lpstr>Øvelse 2</vt:lpstr>
      <vt:lpstr>Øvelse 2</vt:lpstr>
      <vt:lpstr>Øvelse 2</vt:lpstr>
      <vt:lpstr>Øvelse 2</vt:lpstr>
      <vt:lpstr>Øvelse 2</vt:lpstr>
      <vt:lpstr>Øvelse 2</vt:lpstr>
      <vt:lpstr>Øvelse 2</vt:lpstr>
      <vt:lpstr>Grubleri: køre i ring, uden at komme videre</vt:lpstr>
      <vt:lpstr>Problemer</vt:lpstr>
      <vt:lpstr>Løsningen?</vt:lpstr>
      <vt:lpstr>Øv dig i at holde op med at gruble – øvelse 1: Opnå indre adskillelse...</vt:lpstr>
      <vt:lpstr>Øv dig i at holde op med at gruble – øvelse 2: Fysisk adspredelse</vt:lpstr>
      <vt:lpstr>Øv dig i at holde op med at gruble – øvelse 2: Fysisk adspredelse</vt:lpstr>
      <vt:lpstr>Øv dig i at holde op med at gruble – øvelse 2: Fysisk adspredelse</vt:lpstr>
      <vt:lpstr>Tip til at øge ens selvværd</vt:lpstr>
      <vt:lpstr>Tip til at øge ens selvværd</vt:lpstr>
      <vt:lpstr>Tip til at øge ens selvværd</vt:lpstr>
      <vt:lpstr>Tip til at øge ens selvværd</vt:lpstr>
      <vt:lpstr>Hjemmearbejde</vt:lpstr>
      <vt:lpstr>Hjemmearbejde</vt:lpstr>
      <vt:lpstr>Tilbagevenden til dagligdagen</vt:lpstr>
      <vt:lpstr>Hvad har det med psykose at gøre?</vt:lpstr>
      <vt:lpstr>Hvad har det med psykose at gøre?</vt:lpstr>
      <vt:lpstr>Tak for din opmærksomhed!</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308</cp:revision>
  <dcterms:created xsi:type="dcterms:W3CDTF">2015-06-01T16:15:11Z</dcterms:created>
  <dcterms:modified xsi:type="dcterms:W3CDTF">2022-02-04T09:14:59Z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