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81" r:id="rId2"/>
  </p:sldMasterIdLst>
  <p:notesMasterIdLst>
    <p:notesMasterId r:id="rId59"/>
  </p:notesMasterIdLst>
  <p:handoutMasterIdLst>
    <p:handoutMasterId r:id="rId60"/>
  </p:handoutMasterIdLst>
  <p:sldIdLst>
    <p:sldId id="528" r:id="rId3"/>
    <p:sldId id="311" r:id="rId4"/>
    <p:sldId id="312" r:id="rId5"/>
    <p:sldId id="374" r:id="rId6"/>
    <p:sldId id="455" r:id="rId7"/>
    <p:sldId id="496" r:id="rId8"/>
    <p:sldId id="321" r:id="rId9"/>
    <p:sldId id="497" r:id="rId10"/>
    <p:sldId id="500" r:id="rId11"/>
    <p:sldId id="499" r:id="rId12"/>
    <p:sldId id="458" r:id="rId13"/>
    <p:sldId id="501" r:id="rId14"/>
    <p:sldId id="459" r:id="rId15"/>
    <p:sldId id="504" r:id="rId16"/>
    <p:sldId id="503" r:id="rId17"/>
    <p:sldId id="502" r:id="rId18"/>
    <p:sldId id="355" r:id="rId19"/>
    <p:sldId id="462" r:id="rId20"/>
    <p:sldId id="507" r:id="rId21"/>
    <p:sldId id="506" r:id="rId22"/>
    <p:sldId id="505" r:id="rId23"/>
    <p:sldId id="328" r:id="rId24"/>
    <p:sldId id="508" r:id="rId25"/>
    <p:sldId id="511" r:id="rId26"/>
    <p:sldId id="510" r:id="rId27"/>
    <p:sldId id="512" r:id="rId28"/>
    <p:sldId id="513" r:id="rId29"/>
    <p:sldId id="470" r:id="rId30"/>
    <p:sldId id="471" r:id="rId31"/>
    <p:sldId id="409" r:id="rId32"/>
    <p:sldId id="472" r:id="rId33"/>
    <p:sldId id="411" r:id="rId34"/>
    <p:sldId id="473" r:id="rId35"/>
    <p:sldId id="514" r:id="rId36"/>
    <p:sldId id="515" r:id="rId37"/>
    <p:sldId id="360" r:id="rId38"/>
    <p:sldId id="476" r:id="rId39"/>
    <p:sldId id="517" r:id="rId40"/>
    <p:sldId id="516" r:id="rId41"/>
    <p:sldId id="478" r:id="rId42"/>
    <p:sldId id="519" r:id="rId43"/>
    <p:sldId id="518" r:id="rId44"/>
    <p:sldId id="480" r:id="rId45"/>
    <p:sldId id="522" r:id="rId46"/>
    <p:sldId id="521" r:id="rId47"/>
    <p:sldId id="520" r:id="rId48"/>
    <p:sldId id="486" r:id="rId49"/>
    <p:sldId id="525" r:id="rId50"/>
    <p:sldId id="524" r:id="rId51"/>
    <p:sldId id="523" r:id="rId52"/>
    <p:sldId id="491" r:id="rId53"/>
    <p:sldId id="527" r:id="rId54"/>
    <p:sldId id="526" r:id="rId55"/>
    <p:sldId id="495" r:id="rId56"/>
    <p:sldId id="413" r:id="rId57"/>
    <p:sldId id="414" r:id="rId58"/>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60"/>
  </p:normalViewPr>
  <p:slideViewPr>
    <p:cSldViewPr>
      <p:cViewPr varScale="1">
        <p:scale>
          <a:sx n="67" d="100"/>
          <a:sy n="67" d="100"/>
        </p:scale>
        <p:origin x="876" y="44"/>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D80E335-9165-4E66-BA5A-2A4C459ABA38}" type="slidenum">
              <a:rPr lang="en-GB" altLang="de-DE"/>
              <a:pPr/>
              <a:t>‹Nr.›</a:t>
            </a:fld>
            <a:endParaRPr lang="en-GB" altLang="de-DE"/>
          </a:p>
        </p:txBody>
      </p:sp>
    </p:spTree>
    <p:extLst>
      <p:ext uri="{BB962C8B-B14F-4D97-AF65-F5344CB8AC3E}">
        <p14:creationId xmlns:p14="http://schemas.microsoft.com/office/powerpoint/2010/main" val="20954876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A83C197-AC5D-4506-8669-7811205B2C32}" type="slidenum">
              <a:rPr lang="de-DE" altLang="de-DE"/>
              <a:pPr/>
              <a:t>‹Nr.›</a:t>
            </a:fld>
            <a:endParaRPr lang="de-DE" altLang="de-DE"/>
          </a:p>
        </p:txBody>
      </p:sp>
    </p:spTree>
    <p:extLst>
      <p:ext uri="{BB962C8B-B14F-4D97-AF65-F5344CB8AC3E}">
        <p14:creationId xmlns:p14="http://schemas.microsoft.com/office/powerpoint/2010/main" val="3945370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30CCCF-0CD0-4050-AEA8-023DDD6CCCE6}" type="slidenum">
              <a:rPr lang="de-DE" altLang="de-DE" sz="1300"/>
              <a:pPr eaLnBrk="1" hangingPunct="1">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7991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7CA4B4-A140-43C6-91A0-8FB3E05C57B9}" type="slidenum">
              <a:rPr lang="de-DE" altLang="de-DE" sz="1300"/>
              <a:pPr eaLnBrk="1" hangingPunct="1">
                <a:spcBef>
                  <a:spcPct val="0"/>
                </a:spcBef>
              </a:pPr>
              <a:t>3</a:t>
            </a:fld>
            <a:endParaRPr lang="de-DE" altLang="de-DE" sz="1300"/>
          </a:p>
        </p:txBody>
      </p:sp>
      <p:sp>
        <p:nvSpPr>
          <p:cNvPr id="62467" name="Rectangle 1026"/>
          <p:cNvSpPr>
            <a:spLocks noGrp="1" noRot="1" noChangeAspect="1" noChangeArrowheads="1" noTextEdit="1"/>
          </p:cNvSpPr>
          <p:nvPr>
            <p:ph type="sldImg"/>
          </p:nvPr>
        </p:nvSpPr>
        <p:spPr>
          <a:xfrm>
            <a:off x="138113" y="768350"/>
            <a:ext cx="6823075" cy="3836988"/>
          </a:xfrm>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6552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6B3C22-270D-4DF8-9A21-4F6F4C43F525}" type="slidenum">
              <a:rPr lang="de-DE" altLang="de-DE" sz="1300"/>
              <a:pPr eaLnBrk="1" hangingPunct="1">
                <a:spcBef>
                  <a:spcPct val="0"/>
                </a:spcBef>
              </a:pPr>
              <a:t>4</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0971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5D19B-346E-460C-8F27-47F42AA3FA36}" type="slidenum">
              <a:rPr lang="de-DE" altLang="de-DE" sz="1300"/>
              <a:pPr eaLnBrk="1" hangingPunct="1">
                <a:spcBef>
                  <a:spcPct val="0"/>
                </a:spcBef>
              </a:pPr>
              <a:t>5</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5724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5D19B-346E-460C-8F27-47F42AA3FA36}" type="slidenum">
              <a:rPr lang="de-DE" altLang="de-DE" sz="1300"/>
              <a:pPr eaLnBrk="1" hangingPunct="1">
                <a:spcBef>
                  <a:spcPct val="0"/>
                </a:spcBef>
              </a:pPr>
              <a:t>6</a:t>
            </a:fld>
            <a:endParaRPr lang="de-DE"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5724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BDE724-FD44-4E21-A2A0-70E1BEB30280}" type="slidenum">
              <a:rPr lang="de-DE" altLang="de-DE" sz="1300"/>
              <a:pPr eaLnBrk="1" hangingPunct="1">
                <a:spcBef>
                  <a:spcPct val="0"/>
                </a:spcBef>
              </a:pPr>
              <a:t>7</a:t>
            </a:fld>
            <a:endParaRPr lang="de-DE" altLang="de-DE" sz="1300"/>
          </a:p>
        </p:txBody>
      </p:sp>
      <p:sp>
        <p:nvSpPr>
          <p:cNvPr id="66563" name="Rectangle 1026"/>
          <p:cNvSpPr>
            <a:spLocks noGrp="1" noRot="1" noChangeAspect="1" noChangeArrowheads="1" noTextEdit="1"/>
          </p:cNvSpPr>
          <p:nvPr>
            <p:ph type="sldImg"/>
          </p:nvPr>
        </p:nvSpPr>
        <p:spPr>
          <a:xfrm>
            <a:off x="138113" y="768350"/>
            <a:ext cx="6823075" cy="3836988"/>
          </a:xfrm>
          <a:ln/>
        </p:spPr>
      </p:sp>
      <p:sp>
        <p:nvSpPr>
          <p:cNvPr id="665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4147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BBACC2-9A96-475D-8BE7-01DCB3582218}" type="slidenum">
              <a:rPr lang="de-DE" altLang="de-DE" sz="1300"/>
              <a:pPr eaLnBrk="1" hangingPunct="1">
                <a:spcBef>
                  <a:spcPct val="0"/>
                </a:spcBef>
              </a:pPr>
              <a:t>8</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504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BBACC2-9A96-475D-8BE7-01DCB3582218}" type="slidenum">
              <a:rPr lang="de-DE" altLang="de-DE" sz="1300"/>
              <a:pPr eaLnBrk="1" hangingPunct="1">
                <a:spcBef>
                  <a:spcPct val="0"/>
                </a:spcBef>
              </a:pPr>
              <a:t>9</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504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BBACC2-9A96-475D-8BE7-01DCB3582218}" type="slidenum">
              <a:rPr lang="de-DE" altLang="de-DE" sz="1300"/>
              <a:pPr eaLnBrk="1" hangingPunct="1">
                <a:spcBef>
                  <a:spcPct val="0"/>
                </a:spcBef>
              </a:pPr>
              <a:t>10</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504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8A303A-AE2D-44E1-BB47-123913BFB603}" type="slidenum">
              <a:rPr lang="de-DE" altLang="de-DE" sz="1300"/>
              <a:pPr eaLnBrk="1" hangingPunct="1">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4989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3A37B8-F732-4035-A9E0-28599800A7C7}" type="slidenum">
              <a:rPr lang="de-DE" altLang="de-DE" sz="1300"/>
              <a:pPr eaLnBrk="1" hangingPunct="1">
                <a:spcBef>
                  <a:spcPct val="0"/>
                </a:spcBef>
              </a:pPr>
              <a:t>13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294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3A37B8-F732-4035-A9E0-28599800A7C7}" type="slidenum">
              <a:rPr lang="de-DE" altLang="de-DE" sz="1300"/>
              <a:pPr eaLnBrk="1" hangingPunct="1">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294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3A37B8-F732-4035-A9E0-28599800A7C7}" type="slidenum">
              <a:rPr lang="de-DE" altLang="de-DE" sz="1300"/>
              <a:pPr eaLnBrk="1" hangingPunct="1">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294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3A37B8-F732-4035-A9E0-28599800A7C7}" type="slidenum">
              <a:rPr lang="de-DE" altLang="de-DE" sz="1300"/>
              <a:pPr eaLnBrk="1" hangingPunct="1">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294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48C04D-4124-47A8-9BCA-C1C035214291}" type="slidenum">
              <a:rPr lang="de-DE" altLang="de-DE" sz="1300"/>
              <a:pPr eaLnBrk="1" hangingPunct="1">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930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3B3A15-16DF-49F6-A5BC-A2B721B104B6}" type="slidenum">
              <a:rPr lang="de-DE" altLang="de-DE" sz="1300"/>
              <a:pPr eaLnBrk="1" hangingPunct="1">
                <a:spcBef>
                  <a:spcPct val="0"/>
                </a:spcBef>
              </a:pPr>
              <a:t>18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830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3B3A15-16DF-49F6-A5BC-A2B721B104B6}" type="slidenum">
              <a:rPr lang="de-DE" altLang="de-DE" sz="1300"/>
              <a:pPr eaLnBrk="1" hangingPunct="1">
                <a:spcBef>
                  <a:spcPct val="0"/>
                </a:spcBef>
              </a:pPr>
              <a:t>19</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830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3B3A15-16DF-49F6-A5BC-A2B721B104B6}" type="slidenum">
              <a:rPr lang="de-DE" altLang="de-DE" sz="1300"/>
              <a:pPr eaLnBrk="1" hangingPunct="1">
                <a:spcBef>
                  <a:spcPct val="0"/>
                </a:spcBef>
              </a:pPr>
              <a:t>20</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830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3B3A15-16DF-49F6-A5BC-A2B721B104B6}" type="slidenum">
              <a:rPr lang="de-DE" altLang="de-DE" sz="1300"/>
              <a:pPr eaLnBrk="1" hangingPunct="1">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2830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C79808-CF83-417B-84DD-06C418405BBC}" type="slidenum">
              <a:rPr lang="de-DE" altLang="de-DE" sz="1300"/>
              <a:pPr eaLnBrk="1" hangingPunct="1">
                <a:spcBef>
                  <a:spcPct val="0"/>
                </a:spcBef>
              </a:pPr>
              <a:t>22</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6860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82C072-194C-46FC-B879-C565EA4438F7}" type="slidenum">
              <a:rPr lang="de-DE" altLang="de-DE" sz="1300"/>
              <a:pPr eaLnBrk="1" hangingPunct="1">
                <a:spcBef>
                  <a:spcPct val="0"/>
                </a:spcBef>
              </a:pPr>
              <a:t>23</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2417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82C072-194C-46FC-B879-C565EA4438F7}" type="slidenum">
              <a:rPr lang="de-DE" altLang="de-DE" sz="1300"/>
              <a:pPr eaLnBrk="1" hangingPunct="1">
                <a:spcBef>
                  <a:spcPct val="0"/>
                </a:spcBef>
              </a:pPr>
              <a:t>24</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2417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82C072-194C-46FC-B879-C565EA4438F7}" type="slidenum">
              <a:rPr lang="de-DE" altLang="de-DE" sz="1300"/>
              <a:pPr eaLnBrk="1" hangingPunct="1">
                <a:spcBef>
                  <a:spcPct val="0"/>
                </a:spcBef>
              </a:pPr>
              <a:t>25</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2417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AC3EC7-D2AB-4405-B3F8-A446DD755C02}" type="slidenum">
              <a:rPr lang="de-DE" altLang="de-DE" sz="1300"/>
              <a:pPr eaLnBrk="1" hangingPunct="1">
                <a:spcBef>
                  <a:spcPct val="0"/>
                </a:spcBef>
              </a:pPr>
              <a:t>26</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691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AC3EC7-D2AB-4405-B3F8-A446DD755C02}" type="slidenum">
              <a:rPr lang="de-DE" altLang="de-DE" sz="1300"/>
              <a:pPr eaLnBrk="1" hangingPunct="1">
                <a:spcBef>
                  <a:spcPct val="0"/>
                </a:spcBef>
              </a:pPr>
              <a:t>27</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5691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F9855-D6F0-457D-8B92-CF1B27BF9360}" type="slidenum">
              <a:rPr lang="de-DE" altLang="de-DE" sz="1300"/>
              <a:pPr eaLnBrk="1" hangingPunct="1">
                <a:spcBef>
                  <a:spcPct val="0"/>
                </a:spcBef>
              </a:pPr>
              <a:t>28</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8169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47848D-CC39-4429-AAF9-3E6CA44BD249}" type="slidenum">
              <a:rPr lang="de-DE" altLang="de-DE" sz="1300"/>
              <a:pPr eaLnBrk="1" hangingPunct="1">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3212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A5528C-FA67-4721-B616-C1818405D25E}" type="slidenum">
              <a:rPr lang="de-DE" altLang="de-DE" sz="1300"/>
              <a:pPr eaLnBrk="1" hangingPunct="1">
                <a:spcBef>
                  <a:spcPct val="0"/>
                </a:spcBef>
              </a:pPr>
              <a:t>30</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34028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1E96CB-FCA9-4C22-81B8-44C616B2C8C3}" type="slidenum">
              <a:rPr lang="de-DE" altLang="de-DE" sz="1300"/>
              <a:pPr eaLnBrk="1" hangingPunct="1">
                <a:spcBef>
                  <a:spcPct val="0"/>
                </a:spcBef>
              </a:pPr>
              <a:t>31</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276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DC05A3-3482-4141-BC43-93B59A4A49A7}" type="slidenum">
              <a:rPr lang="de-DE" altLang="de-DE" sz="1300"/>
              <a:pPr eaLnBrk="1" hangingPunct="1">
                <a:spcBef>
                  <a:spcPct val="0"/>
                </a:spcBef>
              </a:pPr>
              <a:t>32</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51168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3508E5-F39A-4BC5-B820-1E0C5795F016}" type="slidenum">
              <a:rPr lang="de-DE" altLang="de-DE" sz="1300"/>
              <a:pPr eaLnBrk="1" hangingPunct="1">
                <a:spcBef>
                  <a:spcPct val="0"/>
                </a:spcBef>
              </a:pPr>
              <a:t>33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785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3508E5-F39A-4BC5-B820-1E0C5795F016}" type="slidenum">
              <a:rPr lang="de-DE" altLang="de-DE" sz="1300"/>
              <a:pPr eaLnBrk="1" hangingPunct="1">
                <a:spcBef>
                  <a:spcPct val="0"/>
                </a:spcBef>
              </a:pPr>
              <a:t>34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7853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B94477-34F1-4256-8B35-BBA22B6D0E05}" type="slidenum">
              <a:rPr lang="de-DE" altLang="de-DE" sz="1300"/>
              <a:pPr eaLnBrk="1" hangingPunct="1">
                <a:spcBef>
                  <a:spcPct val="0"/>
                </a:spcBef>
              </a:pPr>
              <a:t>36</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6911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7DA079-D9CF-4D80-90E0-A9CC6F6A2926}" type="slidenum">
              <a:rPr lang="de-DE" altLang="de-DE" sz="1300"/>
              <a:pPr eaLnBrk="1" hangingPunct="1">
                <a:spcBef>
                  <a:spcPct val="0"/>
                </a:spcBef>
              </a:pPr>
              <a:t>37</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2536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7DA079-D9CF-4D80-90E0-A9CC6F6A2926}" type="slidenum">
              <a:rPr lang="de-DE" altLang="de-DE" sz="1300"/>
              <a:pPr eaLnBrk="1" hangingPunct="1">
                <a:spcBef>
                  <a:spcPct val="0"/>
                </a:spcBef>
              </a:pPr>
              <a:t>38</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25363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7DA079-D9CF-4D80-90E0-A9CC6F6A2926}" type="slidenum">
              <a:rPr lang="de-DE" altLang="de-DE" sz="1300"/>
              <a:pPr eaLnBrk="1" hangingPunct="1">
                <a:spcBef>
                  <a:spcPct val="0"/>
                </a:spcBef>
              </a:pPr>
              <a:t>39</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25363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379737-50F8-442C-8039-99299FC42512}" type="slidenum">
              <a:rPr lang="de-DE" altLang="de-DE" sz="1300"/>
              <a:pPr eaLnBrk="1" hangingPunct="1">
                <a:spcBef>
                  <a:spcPct val="0"/>
                </a:spcBef>
              </a:pPr>
              <a:t>40</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6143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379737-50F8-442C-8039-99299FC42512}" type="slidenum">
              <a:rPr lang="de-DE" altLang="de-DE" sz="1300"/>
              <a:pPr eaLnBrk="1" hangingPunct="1">
                <a:spcBef>
                  <a:spcPct val="0"/>
                </a:spcBef>
              </a:pPr>
              <a:t>41</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61431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379737-50F8-442C-8039-99299FC42512}" type="slidenum">
              <a:rPr lang="de-DE" altLang="de-DE" sz="1300"/>
              <a:pPr eaLnBrk="1" hangingPunct="1">
                <a:spcBef>
                  <a:spcPct val="0"/>
                </a:spcBef>
              </a:pPr>
              <a:t>42</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6143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370B57-4FE1-4348-83F4-045A6DB67EAD}" type="slidenum">
              <a:rPr lang="de-DE" altLang="de-DE" sz="1300"/>
              <a:pPr eaLnBrk="1" hangingPunct="1">
                <a:spcBef>
                  <a:spcPct val="0"/>
                </a:spcBef>
              </a:pPr>
              <a:t>43</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246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370B57-4FE1-4348-83F4-045A6DB67EAD}" type="slidenum">
              <a:rPr lang="de-DE" altLang="de-DE" sz="1300"/>
              <a:pPr eaLnBrk="1" hangingPunct="1">
                <a:spcBef>
                  <a:spcPct val="0"/>
                </a:spcBef>
              </a:pPr>
              <a:t>44</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2464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370B57-4FE1-4348-83F4-045A6DB67EAD}" type="slidenum">
              <a:rPr lang="de-DE" altLang="de-DE" sz="1300"/>
              <a:pPr eaLnBrk="1" hangingPunct="1">
                <a:spcBef>
                  <a:spcPct val="0"/>
                </a:spcBef>
              </a:pPr>
              <a:t>45</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2464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370B57-4FE1-4348-83F4-045A6DB67EAD}" type="slidenum">
              <a:rPr lang="de-DE" altLang="de-DE" sz="1300"/>
              <a:pPr eaLnBrk="1" hangingPunct="1">
                <a:spcBef>
                  <a:spcPct val="0"/>
                </a:spcBef>
              </a:pPr>
              <a:t>46</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92464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BA176-5FC2-4907-9BB4-42FD26E40E3E}" type="slidenum">
              <a:rPr lang="de-DE" altLang="de-DE" sz="1300"/>
              <a:pPr eaLnBrk="1" hangingPunct="1">
                <a:spcBef>
                  <a:spcPct val="0"/>
                </a:spcBef>
              </a:pPr>
              <a:t>47</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3817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BA176-5FC2-4907-9BB4-42FD26E40E3E}" type="slidenum">
              <a:rPr lang="de-DE" altLang="de-DE" sz="1300"/>
              <a:pPr eaLnBrk="1" hangingPunct="1">
                <a:spcBef>
                  <a:spcPct val="0"/>
                </a:spcBef>
              </a:pPr>
              <a:t>48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381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BA176-5FC2-4907-9BB4-42FD26E40E3E}" type="slidenum">
              <a:rPr lang="de-DE" altLang="de-DE" sz="1300"/>
              <a:pPr eaLnBrk="1" hangingPunct="1">
                <a:spcBef>
                  <a:spcPct val="0"/>
                </a:spcBef>
              </a:pPr>
              <a:t>49</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3817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40BA176-5FC2-4907-9BB4-42FD26E40E3E}" type="slidenum">
              <a:rPr lang="de-DE" altLang="de-DE" sz="1300"/>
              <a:pPr eaLnBrk="1" hangingPunct="1">
                <a:spcBef>
                  <a:spcPct val="0"/>
                </a:spcBef>
              </a:pPr>
              <a:t>50</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33817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AF7A0B-F816-48F3-814D-C57EC5CA3F24}" type="slidenum">
              <a:rPr lang="de-DE" altLang="de-DE" sz="1300"/>
              <a:pPr eaLnBrk="1" hangingPunct="1">
                <a:spcBef>
                  <a:spcPct val="0"/>
                </a:spcBef>
              </a:pPr>
              <a:t>51</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7517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AF7A0B-F816-48F3-814D-C57EC5CA3F24}" type="slidenum">
              <a:rPr lang="de-DE" altLang="de-DE" sz="1300"/>
              <a:pPr eaLnBrk="1" hangingPunct="1">
                <a:spcBef>
                  <a:spcPct val="0"/>
                </a:spcBef>
              </a:pPr>
              <a:t>52</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7517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AF7A0B-F816-48F3-814D-C57EC5CA3F24}" type="slidenum">
              <a:rPr lang="de-DE" altLang="de-DE" sz="1300"/>
              <a:pPr eaLnBrk="1" hangingPunct="1">
                <a:spcBef>
                  <a:spcPct val="0"/>
                </a:spcBef>
              </a:pPr>
              <a:t>53</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7517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E73305-8516-4F75-BF9B-67891B043743}" type="slidenum">
              <a:rPr lang="de-DE" altLang="de-DE" sz="1300"/>
              <a:pPr eaLnBrk="1" hangingPunct="1">
                <a:spcBef>
                  <a:spcPct val="0"/>
                </a:spcBef>
              </a:pPr>
              <a:t>55</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7219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14846B-3D20-40C7-8EB6-5F295CC987F1}" type="slidenum">
              <a:rPr lang="de-DE" altLang="de-DE" sz="1300"/>
              <a:pPr eaLnBrk="1" hangingPunct="1">
                <a:spcBef>
                  <a:spcPct val="0"/>
                </a:spcBef>
              </a:pPr>
              <a:t>56</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8349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4" name="Slide Number Placeholder 3"/>
          <p:cNvSpPr>
            <a:spLocks noGrp="1"/>
          </p:cNvSpPr>
          <p:nvPr>
            <p:ph type="sldNum" sz="quarter" idx="12"/>
          </p:nvPr>
        </p:nvSpPr>
        <p:spPr bwMode="gray"/>
        <p:txBody>
          <a:bodyPr/>
          <a:lstStyle>
            <a:lvl1pPr>
              <a:defRPr b="0"/>
            </a:lvl1pPr>
          </a:lstStyle>
          <a:p>
            <a:fld id="{ED4AEE89-6644-4FF8-9211-CBBF4446264A}"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Træningsmodul 8 – Selvværd &amp; sindsstemning</a:t>
            </a:r>
          </a:p>
        </p:txBody>
      </p:sp>
      <p:sp>
        <p:nvSpPr>
          <p:cNvPr id="6" name="Slide Number Placeholder 5"/>
          <p:cNvSpPr>
            <a:spLocks noGrp="1"/>
          </p:cNvSpPr>
          <p:nvPr>
            <p:ph type="sldNum" sz="quarter" idx="12"/>
          </p:nvPr>
        </p:nvSpPr>
        <p:spPr bwMode="gray"/>
        <p:txBody>
          <a:bodyPr>
            <a:noAutofit/>
          </a:bodyPr>
          <a:lstStyle>
            <a:lvl1pPr>
              <a:defRPr b="0"/>
            </a:lvl1pPr>
          </a:lstStyle>
          <a:p>
            <a:fld id="{CDA69DE0-A5B4-4CF2-8096-34CCE6B72E0C}"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7" name="Slide Number Placeholder 6"/>
          <p:cNvSpPr>
            <a:spLocks noGrp="1"/>
          </p:cNvSpPr>
          <p:nvPr>
            <p:ph type="sldNum" sz="quarter" idx="12"/>
          </p:nvPr>
        </p:nvSpPr>
        <p:spPr bwMode="gray"/>
        <p:txBody>
          <a:bodyPr/>
          <a:lstStyle>
            <a:lvl1pPr>
              <a:defRPr b="0"/>
            </a:lvl1pPr>
          </a:lstStyle>
          <a:p>
            <a:fld id="{20061824-879B-411F-9CAE-2DE67CD33FCB}"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7" name="Slide Number Placeholder 6"/>
          <p:cNvSpPr>
            <a:spLocks noGrp="1"/>
          </p:cNvSpPr>
          <p:nvPr>
            <p:ph type="sldNum" sz="quarter" idx="12"/>
          </p:nvPr>
        </p:nvSpPr>
        <p:spPr bwMode="gray"/>
        <p:txBody>
          <a:bodyPr/>
          <a:lstStyle>
            <a:lvl1pPr>
              <a:defRPr b="0"/>
            </a:lvl1pPr>
          </a:lstStyle>
          <a:p>
            <a:fld id="{ED4AEE89-6644-4FF8-9211-CBBF4446264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7" name="Slide Number Placeholder 6"/>
          <p:cNvSpPr>
            <a:spLocks noGrp="1"/>
          </p:cNvSpPr>
          <p:nvPr>
            <p:ph type="sldNum" sz="quarter" idx="12"/>
          </p:nvPr>
        </p:nvSpPr>
        <p:spPr bwMode="gray"/>
        <p:txBody>
          <a:bodyPr/>
          <a:lstStyle>
            <a:lvl1pPr>
              <a:defRPr b="0"/>
            </a:lvl1pPr>
          </a:lstStyle>
          <a:p>
            <a:fld id="{ED4AEE89-6644-4FF8-9211-CBBF4446264A}"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5" name="Slide Number Placeholder 4"/>
          <p:cNvSpPr>
            <a:spLocks noGrp="1"/>
          </p:cNvSpPr>
          <p:nvPr>
            <p:ph type="sldNum" sz="quarter" idx="12"/>
          </p:nvPr>
        </p:nvSpPr>
        <p:spPr bwMode="gray"/>
        <p:txBody>
          <a:bodyPr/>
          <a:lstStyle>
            <a:lvl1pPr>
              <a:defRPr b="0"/>
            </a:lvl1pPr>
          </a:lstStyle>
          <a:p>
            <a:fld id="{7BCB41BC-E72D-4C28-A552-9F0999F781C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8 – Selvværd &amp; sindsstemning</a:t>
            </a:r>
          </a:p>
        </p:txBody>
      </p:sp>
      <p:sp>
        <p:nvSpPr>
          <p:cNvPr id="4" name="Slide Number Placeholder 3"/>
          <p:cNvSpPr>
            <a:spLocks noGrp="1"/>
          </p:cNvSpPr>
          <p:nvPr>
            <p:ph type="sldNum" sz="quarter" idx="12"/>
          </p:nvPr>
        </p:nvSpPr>
        <p:spPr bwMode="gray"/>
        <p:txBody>
          <a:bodyPr/>
          <a:lstStyle>
            <a:lvl1pPr>
              <a:defRPr b="0"/>
            </a:lvl1pPr>
          </a:lstStyle>
          <a:p>
            <a:fld id="{2754C767-7D38-4849-8B59-4F12FABFC87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1017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164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b="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010144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656546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16990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0912468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73063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753402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68825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76843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148655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308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Træningsmodul 8 – Selvværd &amp; sindsstemning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D4AEE89-6644-4FF8-9211-CBBF4446264A}"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52079600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B – </a:t>
            </a:r>
            <a:r>
              <a:rPr lang="en-US" altLang="ko-KR" dirty="0" err="1"/>
              <a:t>Selvværd</a:t>
            </a:r>
            <a:r>
              <a:rPr lang="en-US" altLang="ko-KR" dirty="0"/>
              <a:t> &amp; </a:t>
            </a:r>
            <a:r>
              <a:rPr lang="en-US" altLang="ko-KR" dirty="0" err="1"/>
              <a:t>sindsstemning</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1888368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Symptomer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a:t>
            </a:r>
            <a:r>
              <a:rPr lang="en-US" sz="3600" dirty="0">
                <a:solidFill>
                  <a:srgbClr val="004992"/>
                </a:solidFill>
                <a:latin typeface="+mn-lt"/>
                <a:ea typeface="+mn-ea"/>
                <a:cs typeface="+mn-cs"/>
              </a:rPr>
              <a:t> depression?</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mn-lt"/>
                <a:ea typeface="+mn-ea"/>
              </a:rPr>
              <a:t>???</a:t>
            </a:r>
          </a:p>
        </p:txBody>
      </p:sp>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7BCB41BC-E72D-4C28-A552-9F0999F781C4}"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Symptomer på depression?</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Tristhed, nedtrykthed</a:t>
            </a:r>
          </a:p>
          <a:p>
            <a:pPr marL="457200" lvl="0" indent="-457200" defTabSz="914400" fontAlgn="base">
              <a:buFont typeface="+mj-lt"/>
              <a:buAutoNum type="arabicPeriod"/>
            </a:pPr>
            <a:r>
              <a:rPr lang="de-DE" altLang="de-DE" sz="2400" dirty="0">
                <a:solidFill>
                  <a:srgbClr val="333333"/>
                </a:solidFill>
              </a:rPr>
              <a:t>Reduceret initiativ og motivation</a:t>
            </a:r>
          </a:p>
          <a:p>
            <a:pPr marL="457200" lvl="0" indent="-457200" defTabSz="914400" fontAlgn="base">
              <a:buFont typeface="+mj-lt"/>
              <a:buAutoNum type="arabicPeriod"/>
            </a:pPr>
            <a:r>
              <a:rPr lang="de-DE" altLang="de-DE" sz="2400" dirty="0">
                <a:solidFill>
                  <a:srgbClr val="333333"/>
                </a:solidFill>
              </a:rPr>
              <a:t>Lavt selvværd, frygt for at blive afvist</a:t>
            </a:r>
          </a:p>
          <a:p>
            <a:pPr marL="457200" lvl="0" indent="-457200" defTabSz="914400" fontAlgn="base">
              <a:buFont typeface="+mj-lt"/>
              <a:buAutoNum type="arabicPeriod"/>
            </a:pPr>
            <a:r>
              <a:rPr lang="de-DE" altLang="de-DE" sz="2400" dirty="0">
                <a:solidFill>
                  <a:srgbClr val="333333"/>
                </a:solidFill>
              </a:rPr>
              <a:t>Frygt (fx i relation til fremtiden)</a:t>
            </a:r>
          </a:p>
          <a:p>
            <a:pPr marL="457200" lvl="0" indent="-457200" defTabSz="914400" fontAlgn="base">
              <a:buFont typeface="+mj-lt"/>
              <a:buAutoNum type="arabicPeriod"/>
            </a:pPr>
            <a:r>
              <a:rPr lang="de-DE" altLang="de-DE" sz="2400" dirty="0">
                <a:solidFill>
                  <a:srgbClr val="333333"/>
                </a:solidFill>
              </a:rPr>
              <a:t>Søvnforstyrrelser, smerte</a:t>
            </a:r>
          </a:p>
          <a:p>
            <a:pPr marL="457200" lvl="0" indent="-457200" defTabSz="914400" fontAlgn="base">
              <a:buFont typeface="+mj-lt"/>
              <a:buAutoNum type="arabicPeriod"/>
            </a:pPr>
            <a:r>
              <a:rPr lang="de-DE" altLang="de-DE" sz="2400" dirty="0">
                <a:solidFill>
                  <a:srgbClr val="333333"/>
                </a:solidFill>
              </a:rPr>
              <a:t>Kognitive problemer (svækket koncentrationsevne og hukommelse).</a:t>
            </a:r>
          </a:p>
          <a:p>
            <a:pPr lvl="0" defTabSz="914400" fontAlgn="base"/>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Muligheder for behandling af depression?</a:t>
            </a:r>
            <a:endParaRPr lang="de-DE" altLang="de-DE"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t>???</a:t>
            </a:r>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Muligheder for behandling af depression?</a:t>
            </a:r>
            <a:endParaRPr lang="de-DE" altLang="de-DE" sz="3600">
              <a:latin typeface="+mn-lt"/>
              <a:ea typeface="+mn-ea"/>
              <a:cs typeface="+mn-cs"/>
            </a:endParaRPr>
          </a:p>
        </p:txBody>
      </p:sp>
      <p:sp>
        <p:nvSpPr>
          <p:cNvPr id="20482" name="Rectangle 2"/>
          <p:cNvSpPr>
            <a:spLocks noGrp="1" noChangeArrowheads="1"/>
          </p:cNvSpPr>
          <p:nvPr>
            <p:ph idx="1"/>
          </p:nvPr>
        </p:nvSpPr>
        <p:spPr>
          <a:xfrm>
            <a:off x="408955" y="2204864"/>
            <a:ext cx="8686800" cy="4248000"/>
          </a:xfrm>
        </p:spPr>
        <p:txBody>
          <a:bodyPr>
            <a:noAutofit/>
          </a:bodyPr>
          <a:lstStyle/>
          <a:p>
            <a:pPr marL="342900" indent="-342900" eaLnBrk="1" hangingPunct="1">
              <a:buClr>
                <a:srgbClr val="000000"/>
              </a:buClr>
              <a:buFont typeface="WingDings"/>
              <a:buChar char=""/>
              <a:defRPr/>
            </a:pPr>
            <a:r>
              <a:rPr lang="da-DK" altLang="de-DE" sz="2400" dirty="0">
                <a:solidFill>
                  <a:srgbClr val="004992"/>
                </a:solidFill>
              </a:rPr>
              <a:t>Psykoterapi/jeget: </a:t>
            </a:r>
            <a:r>
              <a:rPr lang="da-DK" altLang="de-DE" sz="2400" dirty="0">
                <a:solidFill>
                  <a:srgbClr val="333333"/>
                </a:solidFill>
              </a:rPr>
              <a:t>fx kognitiv adfærdsintervention. Der fokuseres på problemer og underliggende dysfunktionelle mønstre (</a:t>
            </a:r>
            <a:r>
              <a:rPr lang="da-DK" altLang="de-DE" sz="2400">
                <a:solidFill>
                  <a:srgbClr val="333333"/>
                </a:solidFill>
              </a:rPr>
              <a:t>fx “jeg </a:t>
            </a:r>
            <a:r>
              <a:rPr lang="da-DK" altLang="de-DE" sz="2400" dirty="0">
                <a:solidFill>
                  <a:srgbClr val="333333"/>
                </a:solidFill>
              </a:rPr>
              <a:t>er uduelig). Disse mønstre vil igen fremprovokere andre </a:t>
            </a:r>
            <a:r>
              <a:rPr lang="da-DK" altLang="de-DE" sz="2400">
                <a:solidFill>
                  <a:srgbClr val="333333"/>
                </a:solidFill>
              </a:rPr>
              <a:t>tanker (”Der </a:t>
            </a:r>
            <a:r>
              <a:rPr lang="da-DK" altLang="de-DE" sz="2400" dirty="0">
                <a:solidFill>
                  <a:srgbClr val="333333"/>
                </a:solidFill>
              </a:rPr>
              <a:t>er ingen, der bryder sig </a:t>
            </a:r>
            <a:r>
              <a:rPr lang="da-DK" altLang="de-DE" sz="2400">
                <a:solidFill>
                  <a:srgbClr val="333333"/>
                </a:solidFill>
              </a:rPr>
              <a:t>om mig“) </a:t>
            </a:r>
            <a:r>
              <a:rPr lang="da-DK" altLang="de-DE" sz="2400" dirty="0">
                <a:solidFill>
                  <a:srgbClr val="333333"/>
                </a:solidFill>
              </a:rPr>
              <a:t>og udløse et væld af negative tanker. En omstrukturering af disse negative forestillinger vil have en </a:t>
            </a:r>
            <a:r>
              <a:rPr lang="da-DK" altLang="de-DE" sz="2400" b="1" dirty="0">
                <a:solidFill>
                  <a:srgbClr val="004992"/>
                </a:solidFill>
              </a:rPr>
              <a:t>langtidsvirkende gennemslagskraft</a:t>
            </a:r>
            <a:r>
              <a:rPr lang="da-DK"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11"/>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Muligheder for behandling af depression?</a:t>
            </a:r>
            <a:endParaRPr lang="de-DE" altLang="de-DE" sz="3600">
              <a:latin typeface="+mn-lt"/>
              <a:ea typeface="+mn-ea"/>
              <a:cs typeface="+mn-cs"/>
            </a:endParaRPr>
          </a:p>
        </p:txBody>
      </p:sp>
      <p:sp>
        <p:nvSpPr>
          <p:cNvPr id="20482" name="Rectangle 2"/>
          <p:cNvSpPr>
            <a:spLocks noGrp="1" noChangeArrowheads="1"/>
          </p:cNvSpPr>
          <p:nvPr>
            <p:ph idx="1"/>
          </p:nvPr>
        </p:nvSpPr>
        <p:spPr>
          <a:xfrm>
            <a:off x="408955" y="2204864"/>
            <a:ext cx="8686800" cy="4248000"/>
          </a:xfrm>
        </p:spPr>
        <p:txBody>
          <a:bodyPr>
            <a:noAutofit/>
          </a:bodyPr>
          <a:lstStyle/>
          <a:p>
            <a:pPr marL="342900" indent="-342900" eaLnBrk="1" hangingPunct="1">
              <a:buClr>
                <a:srgbClr val="000000"/>
              </a:buClr>
              <a:buFont typeface="WingDings"/>
              <a:buChar char=""/>
              <a:defRPr/>
            </a:pPr>
            <a:r>
              <a:rPr lang="da-DK" altLang="de-DE" sz="2400" dirty="0">
                <a:solidFill>
                  <a:srgbClr val="004992"/>
                </a:solidFill>
              </a:rPr>
              <a:t>Psykoterapi/jeget: </a:t>
            </a:r>
            <a:r>
              <a:rPr lang="da-DK" altLang="de-DE" sz="2400" dirty="0">
                <a:solidFill>
                  <a:srgbClr val="333333"/>
                </a:solidFill>
              </a:rPr>
              <a:t>fx kognitiv adfærdsintervention. Der fokuseres på problemer og underliggende dysfunktionelle mønstre (</a:t>
            </a:r>
            <a:r>
              <a:rPr lang="da-DK" altLang="de-DE" sz="2400">
                <a:solidFill>
                  <a:srgbClr val="333333"/>
                </a:solidFill>
              </a:rPr>
              <a:t>fx “jeg </a:t>
            </a:r>
            <a:r>
              <a:rPr lang="da-DK" altLang="de-DE" sz="2400" dirty="0">
                <a:solidFill>
                  <a:srgbClr val="333333"/>
                </a:solidFill>
              </a:rPr>
              <a:t>er uduelig). Disse mønstre vil igen fremprovokere andre </a:t>
            </a:r>
            <a:r>
              <a:rPr lang="da-DK" altLang="de-DE" sz="2400">
                <a:solidFill>
                  <a:srgbClr val="333333"/>
                </a:solidFill>
              </a:rPr>
              <a:t>tanker (”Der </a:t>
            </a:r>
            <a:r>
              <a:rPr lang="da-DK" altLang="de-DE" sz="2400" dirty="0">
                <a:solidFill>
                  <a:srgbClr val="333333"/>
                </a:solidFill>
              </a:rPr>
              <a:t>er ingen, der bryder sig </a:t>
            </a:r>
            <a:r>
              <a:rPr lang="da-DK" altLang="de-DE" sz="2400">
                <a:solidFill>
                  <a:srgbClr val="333333"/>
                </a:solidFill>
              </a:rPr>
              <a:t>om mig“) </a:t>
            </a:r>
            <a:r>
              <a:rPr lang="da-DK" altLang="de-DE" sz="2400" dirty="0">
                <a:solidFill>
                  <a:srgbClr val="333333"/>
                </a:solidFill>
              </a:rPr>
              <a:t>og udløse et væld af negative tanker. En omstrukturering af disse negative forestillinger vil have en </a:t>
            </a:r>
            <a:r>
              <a:rPr lang="da-DK" altLang="de-DE" sz="2400" b="1" dirty="0">
                <a:solidFill>
                  <a:srgbClr val="004992"/>
                </a:solidFill>
              </a:rPr>
              <a:t>langtidsvirkende gennemslagskraft</a:t>
            </a:r>
            <a:r>
              <a:rPr lang="da-DK" altLang="de-DE" sz="2400" dirty="0">
                <a:solidFill>
                  <a:srgbClr val="333333"/>
                </a:solidFill>
              </a:rPr>
              <a:t>.</a:t>
            </a:r>
          </a:p>
          <a:p>
            <a:pPr marL="342900" indent="-342900">
              <a:buClr>
                <a:srgbClr val="000000"/>
              </a:buClr>
              <a:buFont typeface="WingDings"/>
              <a:buChar char=""/>
              <a:defRPr/>
            </a:pPr>
            <a:r>
              <a:rPr lang="da-DK" altLang="de-DE" sz="2400" dirty="0">
                <a:solidFill>
                  <a:srgbClr val="004992"/>
                </a:solidFill>
              </a:rPr>
              <a:t>Medicinsk behandling (antidepressive præparater): </a:t>
            </a:r>
            <a:r>
              <a:rPr lang="da-DK" altLang="de-DE" sz="2400" dirty="0">
                <a:solidFill>
                  <a:srgbClr val="333333"/>
                </a:solidFill>
              </a:rPr>
              <a:t>Især vigtigt i forbindelse med alvorlig depression og som grundlag for psykoterapeutisk behandling. Medicinske præparater vil imidlertid kun have effekt, såfremt de indtages regelmæssigt.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CDA69DE0-A5B4-4CF2-8096-34CCE6B72E0C}" type="slidenum">
              <a:rPr lang="de-DE" altLang="de-DE" smtClean="0"/>
              <a:pPr/>
              <a:t>6</a:t>
            </a:fld>
            <a:endParaRPr lang="de-DE" altLang="de-DE"/>
          </a:p>
        </p:txBody>
      </p:sp>
    </p:spTree>
    <p:extLst>
      <p:ext uri="{BB962C8B-B14F-4D97-AF65-F5344CB8AC3E}">
        <p14:creationId xmlns:p14="http://schemas.microsoft.com/office/powerpoint/2010/main" val="979853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lvl="0" defTabSz="914400" fontAlgn="base"/>
            <a:r>
              <a:rPr lang="da-DK" altLang="de-DE" sz="2400">
                <a:solidFill>
                  <a:srgbClr val="333333"/>
                </a:solidFill>
              </a:rPr>
              <a:t>Personer med psykiske lidelser kan ofte udvise forstyrrede tankemønstre, der kan </a:t>
            </a:r>
            <a:r>
              <a:rPr lang="da-DK" altLang="de-DE" sz="2400">
                <a:solidFill>
                  <a:srgbClr val="004992"/>
                </a:solidFill>
              </a:rPr>
              <a:t>resultere i</a:t>
            </a:r>
            <a:r>
              <a:rPr lang="da-DK" altLang="de-DE" sz="2400">
                <a:solidFill>
                  <a:srgbClr val="333333"/>
                </a:solidFill>
              </a:rPr>
              <a:t> </a:t>
            </a:r>
            <a:r>
              <a:rPr lang="da-DK" altLang="de-DE" sz="2400">
                <a:solidFill>
                  <a:srgbClr val="004992"/>
                </a:solidFill>
              </a:rPr>
              <a:t>depression</a:t>
            </a:r>
            <a:r>
              <a:rPr lang="da-DK" altLang="de-DE" sz="2400">
                <a:solidFill>
                  <a:srgbClr val="333333"/>
                </a:solidFill>
              </a:rPr>
              <a:t>.</a:t>
            </a:r>
          </a:p>
          <a:p>
            <a:pPr lvl="0" defTabSz="914400" fontAlgn="base"/>
            <a:r>
              <a:rPr lang="da-DK" altLang="de-DE" sz="2400" dirty="0">
                <a:solidFill>
                  <a:srgbClr val="333333"/>
                </a:solidFill>
              </a:rPr>
              <a:t>Gennem intensiv og konstant træning er det muligt at ændre disse tankemønstre.</a:t>
            </a:r>
            <a:endParaRPr lang="en-US" sz="2400" dirty="0"/>
          </a:p>
        </p:txBody>
      </p:sp>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CDA69DE0-A5B4-4CF2-8096-34CCE6B72E0C}"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44050375"/>
              </p:ext>
            </p:extLst>
          </p:nvPr>
        </p:nvGraphicFramePr>
        <p:xfrm>
          <a:off x="408955" y="2708920"/>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psykoses</a:t>
                      </a:r>
                      <a:r>
                        <a:rPr kumimoji="0" lang="en-US" sz="2000" b="0" i="0" u="none" strike="noStrike" cap="none" normalizeH="0" baseline="0" dirty="0">
                          <a:ln>
                            <a:noFill/>
                          </a:ln>
                          <a:solidFill>
                            <a:srgbClr val="333333"/>
                          </a:solidFill>
                          <a:effectLst/>
                          <a:latin typeface="+mn-lt"/>
                          <a:ea typeface="+mn-ea"/>
                          <a:cs typeface="+mn-cs"/>
                        </a:rPr>
                        <a:t> negative </a:t>
                      </a:r>
                      <a:r>
                        <a:rPr kumimoji="0" lang="en-US" sz="2000" b="0" i="0" u="none" strike="noStrike" cap="none" normalizeH="0" baseline="0" dirty="0" err="1">
                          <a:ln>
                            <a:noFill/>
                          </a:ln>
                          <a:solidFill>
                            <a:srgbClr val="333333"/>
                          </a:solidFill>
                          <a:effectLst/>
                          <a:latin typeface="+mn-lt"/>
                          <a:ea typeface="+mn-ea"/>
                          <a:cs typeface="+mn-cs"/>
                        </a:rPr>
                        <a:t>indvirkning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sindsstemning</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1" u="sng" strike="noStrike" cap="none" normalizeH="0" baseline="0" dirty="0" err="1">
                          <a:ln>
                            <a:noFill/>
                          </a:ln>
                          <a:solidFill>
                            <a:srgbClr val="333333"/>
                          </a:solidFill>
                          <a:effectLst/>
                          <a:latin typeface="+mn-lt"/>
                          <a:ea typeface="+mn-ea"/>
                          <a:cs typeface="+mn-cs"/>
                        </a:rPr>
                        <a:t>kortvarige</a:t>
                      </a:r>
                      <a:r>
                        <a:rPr kumimoji="0" lang="en-US" sz="2000" b="0" i="0" u="none" strike="noStrike" cap="none" normalizeH="0" baseline="0" dirty="0">
                          <a:ln>
                            <a:noFill/>
                          </a:ln>
                          <a:solidFill>
                            <a:srgbClr val="333333"/>
                          </a:solidFill>
                          <a:effectLst/>
                          <a:latin typeface="+mn-lt"/>
                          <a:ea typeface="+mn-ea"/>
                          <a:cs typeface="+mn-cs"/>
                        </a:rPr>
                        <a:t> positive </a:t>
                      </a:r>
                      <a:r>
                        <a:rPr kumimoji="0" lang="en-US" sz="2000" b="0" i="0" u="none" strike="noStrike" cap="none" normalizeH="0" baseline="0" dirty="0" err="1">
                          <a:ln>
                            <a:noFill/>
                          </a:ln>
                          <a:solidFill>
                            <a:srgbClr val="333333"/>
                          </a:solidFill>
                          <a:effectLst/>
                          <a:latin typeface="+mn-lt"/>
                          <a:ea typeface="+mn-ea"/>
                          <a:cs typeface="+mn-cs"/>
                        </a:rPr>
                        <a:t>indvirkninger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sindsstemning</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7BCB41BC-E72D-4C28-A552-9F0999F781C4}" type="slidenum">
              <a:rPr lang="de-DE" altLang="de-DE" smtClean="0"/>
              <a:pPr/>
              <a:t>8</a:t>
            </a:fld>
            <a:endParaRPr lang="de-DE" altLang="de-DE"/>
          </a:p>
        </p:txBody>
      </p:sp>
    </p:spTree>
    <p:extLst>
      <p:ext uri="{BB962C8B-B14F-4D97-AF65-F5344CB8AC3E}">
        <p14:creationId xmlns:p14="http://schemas.microsoft.com/office/powerpoint/2010/main" val="2749082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217563091"/>
              </p:ext>
            </p:extLst>
          </p:nvPr>
        </p:nvGraphicFramePr>
        <p:xfrm>
          <a:off x="408955" y="2708920"/>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psykoses</a:t>
                      </a:r>
                      <a:r>
                        <a:rPr kumimoji="0" lang="en-US" sz="2000" b="0" i="0" u="none" strike="noStrike" cap="none" normalizeH="0" baseline="0" dirty="0">
                          <a:ln>
                            <a:noFill/>
                          </a:ln>
                          <a:solidFill>
                            <a:srgbClr val="333333"/>
                          </a:solidFill>
                          <a:effectLst/>
                          <a:latin typeface="+mn-lt"/>
                          <a:ea typeface="+mn-ea"/>
                          <a:cs typeface="+mn-cs"/>
                        </a:rPr>
                        <a:t> negative </a:t>
                      </a:r>
                      <a:r>
                        <a:rPr kumimoji="0" lang="en-US" sz="2000" b="0" i="0" u="none" strike="noStrike" cap="none" normalizeH="0" baseline="0" dirty="0" err="1">
                          <a:ln>
                            <a:noFill/>
                          </a:ln>
                          <a:solidFill>
                            <a:srgbClr val="333333"/>
                          </a:solidFill>
                          <a:effectLst/>
                          <a:latin typeface="+mn-lt"/>
                          <a:ea typeface="+mn-ea"/>
                          <a:cs typeface="+mn-cs"/>
                        </a:rPr>
                        <a:t>indvirkning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sindsstemning</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1" u="sng" strike="noStrike" cap="none" normalizeH="0" baseline="0" dirty="0" err="1">
                          <a:ln>
                            <a:noFill/>
                          </a:ln>
                          <a:solidFill>
                            <a:srgbClr val="333333"/>
                          </a:solidFill>
                          <a:effectLst/>
                          <a:latin typeface="+mn-lt"/>
                          <a:ea typeface="+mn-ea"/>
                          <a:cs typeface="+mn-cs"/>
                        </a:rPr>
                        <a:t>kortvarige</a:t>
                      </a:r>
                      <a:r>
                        <a:rPr kumimoji="0" lang="en-US" sz="2000" b="0" i="0" u="none" strike="noStrike" cap="none" normalizeH="0" baseline="0" dirty="0">
                          <a:ln>
                            <a:noFill/>
                          </a:ln>
                          <a:solidFill>
                            <a:srgbClr val="333333"/>
                          </a:solidFill>
                          <a:effectLst/>
                          <a:latin typeface="+mn-lt"/>
                          <a:ea typeface="+mn-ea"/>
                          <a:cs typeface="+mn-cs"/>
                        </a:rPr>
                        <a:t> positive </a:t>
                      </a:r>
                      <a:r>
                        <a:rPr kumimoji="0" lang="en-US" sz="2000" b="0" i="0" u="none" strike="noStrike" cap="none" normalizeH="0" baseline="0" dirty="0" err="1">
                          <a:ln>
                            <a:noFill/>
                          </a:ln>
                          <a:solidFill>
                            <a:srgbClr val="333333"/>
                          </a:solidFill>
                          <a:effectLst/>
                          <a:latin typeface="+mn-lt"/>
                          <a:ea typeface="+mn-ea"/>
                          <a:cs typeface="+mn-cs"/>
                        </a:rPr>
                        <a:t>indvirkninger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sindsstemning</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Under en psykose: oplevelse af konstante trusler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Under en psykose: man hører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chikanerende og hånende stemmer</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Efter en psykose skamfuldhed, fremtiden synes at ligge i ruiner</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7BCB41BC-E72D-4C28-A552-9F0999F781C4}" type="slidenum">
              <a:rPr lang="de-DE" altLang="de-DE" smtClean="0"/>
              <a:pPr/>
              <a:t>9</a:t>
            </a:fld>
            <a:endParaRPr lang="de-DE" altLang="de-DE"/>
          </a:p>
        </p:txBody>
      </p:sp>
    </p:spTree>
    <p:extLst>
      <p:ext uri="{BB962C8B-B14F-4D97-AF65-F5344CB8AC3E}">
        <p14:creationId xmlns:p14="http://schemas.microsoft.com/office/powerpoint/2010/main" val="3534654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1433179"/>
              </p:ext>
            </p:extLst>
          </p:nvPr>
        </p:nvGraphicFramePr>
        <p:xfrm>
          <a:off x="408955" y="2708920"/>
          <a:ext cx="8686800" cy="371853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psykoses</a:t>
                      </a:r>
                      <a:r>
                        <a:rPr kumimoji="0" lang="en-US" sz="2000" b="0" i="0" u="none" strike="noStrike" cap="none" normalizeH="0" baseline="0" dirty="0">
                          <a:ln>
                            <a:noFill/>
                          </a:ln>
                          <a:solidFill>
                            <a:srgbClr val="333333"/>
                          </a:solidFill>
                          <a:effectLst/>
                          <a:latin typeface="+mn-lt"/>
                          <a:ea typeface="+mn-ea"/>
                          <a:cs typeface="+mn-cs"/>
                        </a:rPr>
                        <a:t> negative </a:t>
                      </a:r>
                      <a:r>
                        <a:rPr kumimoji="0" lang="en-US" sz="2000" b="0" i="0" u="none" strike="noStrike" cap="none" normalizeH="0" baseline="0" dirty="0" err="1">
                          <a:ln>
                            <a:noFill/>
                          </a:ln>
                          <a:solidFill>
                            <a:srgbClr val="333333"/>
                          </a:solidFill>
                          <a:effectLst/>
                          <a:latin typeface="+mn-lt"/>
                          <a:ea typeface="+mn-ea"/>
                          <a:cs typeface="+mn-cs"/>
                        </a:rPr>
                        <a:t>indvirkning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sindsstemning</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1" u="sng" strike="noStrike" cap="none" normalizeH="0" baseline="0" dirty="0" err="1">
                          <a:ln>
                            <a:noFill/>
                          </a:ln>
                          <a:solidFill>
                            <a:srgbClr val="333333"/>
                          </a:solidFill>
                          <a:effectLst/>
                          <a:latin typeface="+mn-lt"/>
                          <a:ea typeface="+mn-ea"/>
                          <a:cs typeface="+mn-cs"/>
                        </a:rPr>
                        <a:t>kortvarige</a:t>
                      </a:r>
                      <a:r>
                        <a:rPr kumimoji="0" lang="en-US" sz="2000" b="0" i="0" u="none" strike="noStrike" cap="none" normalizeH="0" baseline="0" dirty="0">
                          <a:ln>
                            <a:noFill/>
                          </a:ln>
                          <a:solidFill>
                            <a:srgbClr val="333333"/>
                          </a:solidFill>
                          <a:effectLst/>
                          <a:latin typeface="+mn-lt"/>
                          <a:ea typeface="+mn-ea"/>
                          <a:cs typeface="+mn-cs"/>
                        </a:rPr>
                        <a:t> positive </a:t>
                      </a:r>
                      <a:r>
                        <a:rPr kumimoji="0" lang="en-US" sz="2000" b="0" i="0" u="none" strike="noStrike" cap="none" normalizeH="0" baseline="0" dirty="0" err="1">
                          <a:ln>
                            <a:noFill/>
                          </a:ln>
                          <a:solidFill>
                            <a:srgbClr val="333333"/>
                          </a:solidFill>
                          <a:effectLst/>
                          <a:latin typeface="+mn-lt"/>
                          <a:ea typeface="+mn-ea"/>
                          <a:cs typeface="+mn-cs"/>
                        </a:rPr>
                        <a:t>indvirkninger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sindsstemning</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Under en psykose: oplevelse af konstante trusler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Under en psykose: et sus, opstemthed</a:t>
                      </a:r>
                      <a:r>
                        <a:rPr kumimoji="0" lang="da-DK" sz="2000" b="0" i="0" u="none" strike="noStrike" cap="none" normalizeH="0" baseline="0">
                          <a:ln>
                            <a:noFill/>
                          </a:ln>
                          <a:solidFill>
                            <a:srgbClr val="333333"/>
                          </a:solidFill>
                          <a:effectLst/>
                          <a:latin typeface="+mn-lt"/>
                          <a:ea typeface="+mn-ea"/>
                          <a:cs typeface="+mn-cs"/>
                        </a:rPr>
                        <a:t>, “omsider </a:t>
                      </a:r>
                      <a:r>
                        <a:rPr kumimoji="0" lang="da-DK" sz="2000" b="0" i="0" u="none" strike="noStrike" cap="none" normalizeH="0" baseline="0" dirty="0">
                          <a:ln>
                            <a:noFill/>
                          </a:ln>
                          <a:solidFill>
                            <a:srgbClr val="333333"/>
                          </a:solidFill>
                          <a:effectLst/>
                          <a:latin typeface="+mn-lt"/>
                          <a:ea typeface="+mn-ea"/>
                          <a:cs typeface="+mn-cs"/>
                        </a:rPr>
                        <a:t>sker </a:t>
                      </a:r>
                      <a:r>
                        <a:rPr kumimoji="0" lang="da-DK" sz="2000" b="0" i="0" u="none" strike="noStrike" cap="none" normalizeH="0" baseline="0">
                          <a:ln>
                            <a:noFill/>
                          </a:ln>
                          <a:solidFill>
                            <a:srgbClr val="333333"/>
                          </a:solidFill>
                          <a:effectLst/>
                          <a:latin typeface="+mn-lt"/>
                          <a:ea typeface="+mn-ea"/>
                          <a:cs typeface="+mn-cs"/>
                        </a:rPr>
                        <a:t>der noget”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Under en psykose: man hører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chikanerende og hånende stemmer</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Under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psykose</a:t>
                      </a:r>
                      <a:r>
                        <a:rPr kumimoji="0" lang="en-US" sz="2000" b="0" i="0" u="none" strike="noStrike" cap="none" normalizeH="0" baseline="0" dirty="0">
                          <a:ln>
                            <a:noFill/>
                          </a:ln>
                          <a:solidFill>
                            <a:srgbClr val="333333"/>
                          </a:solidFill>
                          <a:effectLst/>
                          <a:latin typeface="+mn-lt"/>
                          <a:ea typeface="+mn-ea"/>
                          <a:cs typeface="+mn-cs"/>
                        </a:rPr>
                        <a:t>: man </a:t>
                      </a:r>
                      <a:r>
                        <a:rPr kumimoji="0" lang="en-US" sz="2000" b="0" i="0" u="none" strike="noStrike" cap="none" normalizeH="0" baseline="0" dirty="0" err="1">
                          <a:ln>
                            <a:noFill/>
                          </a:ln>
                          <a:solidFill>
                            <a:srgbClr val="333333"/>
                          </a:solidFill>
                          <a:effectLst/>
                          <a:latin typeface="+mn-lt"/>
                          <a:ea typeface="+mn-ea"/>
                          <a:cs typeface="+mn-cs"/>
                        </a:rPr>
                        <a:t>hører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rosende</a:t>
                      </a:r>
                      <a:r>
                        <a:rPr kumimoji="0" lang="en-US" sz="2000" b="0" i="0" u="none" strike="noStrike" cap="none" normalizeH="0" baseline="0" dirty="0">
                          <a:ln>
                            <a:noFill/>
                          </a:ln>
                          <a:solidFill>
                            <a:srgbClr val="333333"/>
                          </a:solidFill>
                          <a:effectLst/>
                          <a:latin typeface="+mn-lt"/>
                          <a:ea typeface="+mn-ea"/>
                          <a:cs typeface="+mn-cs"/>
                        </a:rPr>
                        <a:t> stemmer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Efter en psykose skamfuldhed, fremtiden synes at ligge i ruiner</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Under vrangforestillinger (storhed): oplever følelsen af at have magt, talent, betydning (mægtige fjender) og skæbnebestemthed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7BCB41BC-E72D-4C28-A552-9F0999F781C4}" type="slidenum">
              <a:rPr lang="de-DE" altLang="de-DE" smtClean="0"/>
              <a:pPr/>
              <a:t>10</a:t>
            </a:fld>
            <a:endParaRPr lang="de-DE" altLang="de-DE"/>
          </a:p>
        </p:txBody>
      </p:sp>
    </p:spTree>
    <p:extLst>
      <p:ext uri="{BB962C8B-B14F-4D97-AF65-F5344CB8AC3E}">
        <p14:creationId xmlns:p14="http://schemas.microsoft.com/office/powerpoint/2010/main" val="1969044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Psykose &amp; depression</a:t>
            </a:r>
            <a:br>
              <a:rPr lang="en-US" sz="3600">
                <a:solidFill>
                  <a:srgbClr val="004992"/>
                </a:solidFill>
                <a:latin typeface="+mn-lt"/>
                <a:ea typeface="+mn-ea"/>
                <a:cs typeface="+mn-cs"/>
              </a:rPr>
            </a:br>
            <a:r>
              <a:rPr lang="en-US">
                <a:solidFill>
                  <a:srgbClr val="004992"/>
                </a:solidFill>
                <a:latin typeface="+mn-lt"/>
                <a:ea typeface="+mn-ea"/>
                <a:cs typeface="+mn-cs"/>
              </a:rPr>
              <a:t>En psykoses indvirkning på selvværdet</a:t>
            </a:r>
          </a:p>
        </p:txBody>
      </p:sp>
      <p:sp>
        <p:nvSpPr>
          <p:cNvPr id="5" name="Content Placeholder 4"/>
          <p:cNvSpPr>
            <a:spLocks noGrp="1"/>
          </p:cNvSpPr>
          <p:nvPr>
            <p:ph idx="1"/>
          </p:nvPr>
        </p:nvSpPr>
        <p:spPr>
          <a:xfrm>
            <a:off x="408955" y="2204864"/>
            <a:ext cx="9144000" cy="4248000"/>
          </a:xfrm>
        </p:spPr>
        <p:txBody>
          <a:bodyPr/>
          <a:lstStyle/>
          <a:p>
            <a:pPr lvl="0" defTabSz="914400" fontAlgn="base">
              <a:lnSpc>
                <a:spcPct val="100000"/>
              </a:lnSpc>
              <a:spcBef>
                <a:spcPts val="1200"/>
              </a:spcBef>
              <a:buClr>
                <a:srgbClr val="004992"/>
              </a:buClr>
              <a:defRPr/>
            </a:pPr>
            <a:r>
              <a:rPr lang="da-DK" altLang="de-DE" sz="2400" dirty="0">
                <a:solidFill>
                  <a:srgbClr val="333333"/>
                </a:solidFill>
              </a:rPr>
              <a:t>De</a:t>
            </a:r>
            <a:r>
              <a:rPr lang="da-DK" altLang="de-DE" sz="2400" b="1" dirty="0">
                <a:solidFill>
                  <a:srgbClr val="333333"/>
                </a:solidFill>
              </a:rPr>
              <a:t> </a:t>
            </a:r>
            <a:r>
              <a:rPr lang="da-DK" altLang="de-DE" sz="2400" b="1" i="1" dirty="0">
                <a:solidFill>
                  <a:srgbClr val="333333"/>
                </a:solidFill>
              </a:rPr>
              <a:t>kortvarige positive indvirkninger</a:t>
            </a:r>
            <a:r>
              <a:rPr lang="da-DK" altLang="de-DE" sz="2400" b="1" dirty="0">
                <a:solidFill>
                  <a:srgbClr val="333333"/>
                </a:solidFill>
              </a:rPr>
              <a:t> </a:t>
            </a:r>
            <a:r>
              <a:rPr lang="da-DK" altLang="de-DE" sz="2400" dirty="0">
                <a:solidFill>
                  <a:srgbClr val="333333"/>
                </a:solidFill>
              </a:rPr>
              <a:t>for selv-værdet overgås generelt af en psykoses </a:t>
            </a:r>
            <a:r>
              <a:rPr lang="da-DK" altLang="de-DE" sz="2400" b="1" i="1" dirty="0">
                <a:solidFill>
                  <a:srgbClr val="333333"/>
                </a:solidFill>
              </a:rPr>
              <a:t>negative langtidskonsekvenser</a:t>
            </a:r>
            <a:r>
              <a:rPr lang="da-DK" altLang="de-DE" sz="2400" b="1" dirty="0">
                <a:solidFill>
                  <a:srgbClr val="333333"/>
                </a:solidFill>
              </a:rPr>
              <a:t>, </a:t>
            </a:r>
            <a:r>
              <a:rPr lang="da-DK" altLang="de-DE" sz="2400" dirty="0">
                <a:solidFill>
                  <a:srgbClr val="333333"/>
                </a:solidFill>
              </a:rPr>
              <a:t>eksempler:</a:t>
            </a:r>
          </a:p>
          <a:p>
            <a:pPr marL="342900" lvl="0" indent="-342900" defTabSz="914400" fontAlgn="base">
              <a:lnSpc>
                <a:spcPct val="100000"/>
              </a:lnSpc>
              <a:spcBef>
                <a:spcPts val="1200"/>
              </a:spcBef>
              <a:buClr>
                <a:srgbClr val="333333"/>
              </a:buClr>
              <a:buFont typeface="WingDings"/>
              <a:buChar char=""/>
              <a:defRPr/>
            </a:pPr>
            <a:r>
              <a:rPr lang="de-DE" altLang="de-DE" sz="2400" dirty="0">
                <a:solidFill>
                  <a:srgbClr val="333333"/>
                </a:solidFill>
              </a:rPr>
              <a:t>Gæld: </a:t>
            </a:r>
            <a:r>
              <a:rPr lang="da-DK" altLang="de-DE" sz="2400" dirty="0">
                <a:solidFill>
                  <a:srgbClr val="333333"/>
                </a:solidFill>
              </a:rPr>
              <a:t>når en psykotisk person lider under vildfarelsen af at være rig eller berømt</a:t>
            </a:r>
          </a:p>
          <a:p>
            <a:pPr marL="342900" lvl="0" indent="-342900" defTabSz="914400" fontAlgn="base">
              <a:lnSpc>
                <a:spcPct val="100000"/>
              </a:lnSpc>
              <a:spcBef>
                <a:spcPts val="1200"/>
              </a:spcBef>
              <a:buClr>
                <a:srgbClr val="333333"/>
              </a:buClr>
              <a:buFont typeface="WingDings"/>
              <a:buChar char=""/>
              <a:defRPr/>
            </a:pPr>
            <a:r>
              <a:rPr lang="de-DE" altLang="de-DE" sz="2400" dirty="0">
                <a:solidFill>
                  <a:srgbClr val="333333"/>
                </a:solidFill>
              </a:rPr>
              <a:t>Ensomhed: </a:t>
            </a:r>
            <a:r>
              <a:rPr lang="da-DK" altLang="de-DE" sz="2400" dirty="0">
                <a:solidFill>
                  <a:srgbClr val="333333"/>
                </a:solidFill>
              </a:rPr>
              <a:t>enkelte venner kan have vendt denne person ryggen</a:t>
            </a:r>
          </a:p>
          <a:p>
            <a:pPr marL="342900" lvl="0" indent="-342900" defTabSz="914400" fontAlgn="base">
              <a:lnSpc>
                <a:spcPct val="100000"/>
              </a:lnSpc>
              <a:spcBef>
                <a:spcPts val="1200"/>
              </a:spcBef>
              <a:buClr>
                <a:srgbClr val="333333"/>
              </a:buClr>
              <a:buFont typeface="WingDings"/>
              <a:buChar char=""/>
              <a:defRPr/>
            </a:pPr>
            <a:r>
              <a:rPr lang="de-DE" altLang="de-DE" sz="2400" dirty="0">
                <a:solidFill>
                  <a:srgbClr val="333333"/>
                </a:solidFill>
              </a:rPr>
              <a:t>Jobsituation: </a:t>
            </a:r>
            <a:r>
              <a:rPr lang="da-DK" altLang="de-DE" sz="2400" dirty="0">
                <a:solidFill>
                  <a:srgbClr val="333333"/>
                </a:solidFill>
              </a:rPr>
              <a:t>arbejdsløshed pga. upassende opførsel på kontoret</a:t>
            </a:r>
          </a:p>
          <a:p>
            <a:pPr lvl="0" defTabSz="914400" fontAlgn="base">
              <a:lnSpc>
                <a:spcPct val="100000"/>
              </a:lnSpc>
              <a:spcBef>
                <a:spcPts val="1200"/>
              </a:spcBef>
              <a:defRPr/>
            </a:pPr>
            <a:r>
              <a:rPr lang="da-DK" altLang="de-DE" sz="2400" dirty="0">
                <a:solidFill>
                  <a:srgbClr val="333333"/>
                </a:solidFill>
              </a:rPr>
              <a:t>Afbryder man sin medicinske behandling uden at rådføre sig med sin læge, kan en tilbagevenden til den truende, men alligevel spændende, psykotiske verden være særdeles farlig – især fordi frygt oftest er et dominerende element under en psykose!</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latin typeface="+mn-lt"/>
              </a:rPr>
              <a:t>... viele wichtige Erinnerungen gehen ebenfalls verloren </a:t>
            </a:r>
            <a:br>
              <a:rPr lang="de-DE" dirty="0">
                <a:solidFill>
                  <a:schemeClr val="bg1"/>
                </a:solidFill>
                <a:latin typeface="+mn-lt"/>
              </a:rPr>
            </a:br>
            <a:r>
              <a:rPr lang="de-DE" dirty="0">
                <a:solidFill>
                  <a:schemeClr val="bg1"/>
                </a:solidFill>
                <a:latin typeface="+mn-lt"/>
              </a:rPr>
              <a:t>(Termine, Urlaubserinnerungen, Schulwissen ...).</a:t>
            </a:r>
            <a:endParaRPr lang="de-DE" b="1" dirty="0">
              <a:solidFill>
                <a:schemeClr val="bg1"/>
              </a:solidFill>
              <a:latin typeface="+mn-lt"/>
            </a:endParaRPr>
          </a:p>
          <a:p>
            <a:pPr algn="ctr"/>
            <a:endParaRPr lang="de-DE" sz="2400" dirty="0">
              <a:solidFill>
                <a:schemeClr val="bg1"/>
              </a:solidFill>
              <a:latin typeface="+mn-l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da-DK" sz="3600" dirty="0">
                <a:solidFill>
                  <a:srgbClr val="333333"/>
                </a:solidFill>
                <a:latin typeface="+mn-lt"/>
              </a:rPr>
              <a:t>Hvad er de typiske tanker og tankemønstre hos mennesker, der lider af </a:t>
            </a:r>
            <a:r>
              <a:rPr lang="da-DK" sz="3600" dirty="0">
                <a:solidFill>
                  <a:srgbClr val="004992"/>
                </a:solidFill>
                <a:latin typeface="+mn-lt"/>
              </a:rPr>
              <a:t>depression </a:t>
            </a:r>
            <a:r>
              <a:rPr lang="da-DK" sz="3600" dirty="0">
                <a:solidFill>
                  <a:srgbClr val="333333"/>
                </a:solidFill>
                <a:latin typeface="+mn-lt"/>
              </a:rPr>
              <a:t>og </a:t>
            </a:r>
            <a:r>
              <a:rPr lang="da-DK" sz="3600" dirty="0">
                <a:solidFill>
                  <a:srgbClr val="004992"/>
                </a:solidFill>
                <a:latin typeface="+mn-lt"/>
              </a:rPr>
              <a:t>lavt selvværd</a:t>
            </a:r>
            <a:r>
              <a:rPr lang="da-DK" sz="3600" dirty="0">
                <a:solidFill>
                  <a:srgbClr val="333333"/>
                </a:solidFill>
                <a:latin typeface="+mn-lt"/>
              </a:rPr>
              <a:t>?</a:t>
            </a:r>
            <a:endParaRPr lang="de-DE" dirty="0" err="1">
              <a:solidFill>
                <a:srgbClr val="333333"/>
              </a:solidFill>
              <a:latin typeface="+mn-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CDA69DE0-A5B4-4CF2-8096-34CCE6B72E0C}" type="slidenum">
              <a:rPr lang="de-DE" altLang="de-DE" smtClean="0"/>
              <a:pPr/>
              <a:t>12</a:t>
            </a:fld>
            <a:endParaRPr lang="de-DE" altLang="de-DE"/>
          </a:p>
        </p:txBody>
      </p:sp>
    </p:spTree>
    <p:extLst>
      <p:ext uri="{BB962C8B-B14F-4D97-AF65-F5344CB8AC3E}">
        <p14:creationId xmlns:p14="http://schemas.microsoft.com/office/powerpoint/2010/main" val="1839170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1. </a:t>
            </a:r>
            <a:r>
              <a:rPr lang="en-US" sz="3600" dirty="0" err="1">
                <a:solidFill>
                  <a:srgbClr val="004992"/>
                </a:solidFill>
                <a:latin typeface="+mn-lt"/>
                <a:ea typeface="+mn-ea"/>
                <a:cs typeface="+mn-cs"/>
              </a:rPr>
              <a:t>Overgeneralisering</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r>
              <a:rPr lang="en-US" dirty="0">
                <a:solidFill>
                  <a:srgbClr val="004992"/>
                </a:solidFill>
                <a:latin typeface="+mn-lt"/>
                <a:ea typeface="+mn-ea"/>
                <a:cs typeface="+mn-cs"/>
              </a:rPr>
              <a:t>?</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433550661"/>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“Jeg </a:t>
                      </a:r>
                      <a:r>
                        <a:rPr kumimoji="0" lang="da-DK" sz="2000" b="0" i="0" u="none" strike="noStrike" cap="none" normalizeH="0" baseline="0" dirty="0">
                          <a:ln>
                            <a:noFill/>
                          </a:ln>
                          <a:solidFill>
                            <a:srgbClr val="333333"/>
                          </a:solidFill>
                          <a:effectLst/>
                          <a:latin typeface="+mn-lt"/>
                          <a:ea typeface="+mn-ea"/>
                          <a:cs typeface="+mn-cs"/>
                        </a:rPr>
                        <a:t>vejer </a:t>
                      </a:r>
                      <a:r>
                        <a:rPr kumimoji="0" lang="da-DK" sz="2000" b="0" i="0" u="none" strike="noStrike" cap="none" normalizeH="0" baseline="0">
                          <a:ln>
                            <a:noFill/>
                          </a:ln>
                          <a:solidFill>
                            <a:srgbClr val="333333"/>
                          </a:solidFill>
                          <a:effectLst/>
                          <a:latin typeface="+mn-lt"/>
                          <a:ea typeface="+mn-ea"/>
                          <a:cs typeface="+mn-cs"/>
                        </a:rPr>
                        <a:t>for meget”, “Min </a:t>
                      </a:r>
                      <a:r>
                        <a:rPr kumimoji="0" lang="da-DK" sz="2000" b="0" i="0" u="none" strike="noStrike" cap="none" normalizeH="0" baseline="0" dirty="0">
                          <a:ln>
                            <a:noFill/>
                          </a:ln>
                          <a:solidFill>
                            <a:srgbClr val="333333"/>
                          </a:solidFill>
                          <a:effectLst/>
                          <a:latin typeface="+mn-lt"/>
                          <a:ea typeface="+mn-ea"/>
                          <a:cs typeface="+mn-cs"/>
                        </a:rPr>
                        <a:t>næse </a:t>
                      </a:r>
                      <a:r>
                        <a:rPr kumimoji="0" lang="da-DK" sz="2000" b="0" i="0" u="none" strike="noStrike" cap="none" normalizeH="0" baseline="0">
                          <a:ln>
                            <a:noFill/>
                          </a:ln>
                          <a:solidFill>
                            <a:srgbClr val="333333"/>
                          </a:solidFill>
                          <a:effectLst/>
                          <a:latin typeface="+mn-lt"/>
                          <a:ea typeface="+mn-ea"/>
                          <a:cs typeface="+mn-cs"/>
                        </a:rPr>
                        <a:t>er skæv”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er grim” </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jobsamtale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forløb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ikke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forventet</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kommer aldrig i </a:t>
                      </a:r>
                      <a:r>
                        <a:rPr kumimoji="0" lang="da-DK" sz="2000" b="1" i="1" u="none" strike="noStrike" cap="none" normalizeH="0" baseline="0">
                          <a:ln>
                            <a:noFill/>
                          </a:ln>
                          <a:solidFill>
                            <a:srgbClr val="333333"/>
                          </a:solidFill>
                          <a:effectLst/>
                          <a:latin typeface="+mn-lt"/>
                          <a:ea typeface="+mn-ea"/>
                          <a:cs typeface="+mn-cs"/>
                        </a:rPr>
                        <a:t>arbejde igen”</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7BCB41BC-E72D-4C28-A552-9F0999F781C4}"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1. </a:t>
            </a:r>
            <a:r>
              <a:rPr lang="en-US" sz="3600" dirty="0" err="1">
                <a:solidFill>
                  <a:srgbClr val="004992"/>
                </a:solidFill>
                <a:latin typeface="+mn-lt"/>
                <a:ea typeface="+mn-ea"/>
                <a:cs typeface="+mn-cs"/>
              </a:rPr>
              <a:t>Overgeneralisering</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r>
              <a:rPr lang="en-US" dirty="0">
                <a:solidFill>
                  <a:srgbClr val="004992"/>
                </a:solidFill>
                <a:latin typeface="+mn-lt"/>
                <a:ea typeface="+mn-ea"/>
                <a:cs typeface="+mn-cs"/>
              </a:rPr>
              <a:t>?</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892202861"/>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“Jeg </a:t>
                      </a:r>
                      <a:r>
                        <a:rPr kumimoji="0" lang="da-DK" sz="2000" b="0" i="0" u="none" strike="noStrike" cap="none" normalizeH="0" baseline="0" dirty="0">
                          <a:ln>
                            <a:noFill/>
                          </a:ln>
                          <a:solidFill>
                            <a:srgbClr val="333333"/>
                          </a:solidFill>
                          <a:effectLst/>
                          <a:latin typeface="+mn-lt"/>
                          <a:ea typeface="+mn-ea"/>
                          <a:cs typeface="+mn-cs"/>
                        </a:rPr>
                        <a:t>vejer </a:t>
                      </a:r>
                      <a:r>
                        <a:rPr kumimoji="0" lang="da-DK" sz="2000" b="0" i="0" u="none" strike="noStrike" cap="none" normalizeH="0" baseline="0">
                          <a:ln>
                            <a:noFill/>
                          </a:ln>
                          <a:solidFill>
                            <a:srgbClr val="333333"/>
                          </a:solidFill>
                          <a:effectLst/>
                          <a:latin typeface="+mn-lt"/>
                          <a:ea typeface="+mn-ea"/>
                          <a:cs typeface="+mn-cs"/>
                        </a:rPr>
                        <a:t>for meget”, “Min </a:t>
                      </a:r>
                      <a:r>
                        <a:rPr kumimoji="0" lang="da-DK" sz="2000" b="0" i="0" u="none" strike="noStrike" cap="none" normalizeH="0" baseline="0" dirty="0">
                          <a:ln>
                            <a:noFill/>
                          </a:ln>
                          <a:solidFill>
                            <a:srgbClr val="333333"/>
                          </a:solidFill>
                          <a:effectLst/>
                          <a:latin typeface="+mn-lt"/>
                          <a:ea typeface="+mn-ea"/>
                          <a:cs typeface="+mn-cs"/>
                        </a:rPr>
                        <a:t>næse </a:t>
                      </a:r>
                      <a:r>
                        <a:rPr kumimoji="0" lang="da-DK" sz="2000" b="0" i="0" u="none" strike="noStrike" cap="none" normalizeH="0" baseline="0">
                          <a:ln>
                            <a:noFill/>
                          </a:ln>
                          <a:solidFill>
                            <a:srgbClr val="333333"/>
                          </a:solidFill>
                          <a:effectLst/>
                          <a:latin typeface="+mn-lt"/>
                          <a:ea typeface="+mn-ea"/>
                          <a:cs typeface="+mn-cs"/>
                        </a:rPr>
                        <a:t>er skæv”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er grim” </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“En </a:t>
                      </a:r>
                      <a:r>
                        <a:rPr kumimoji="0" lang="da-DK" sz="2000" b="0" i="0" u="none" strike="noStrike" cap="none" normalizeH="0" baseline="0" dirty="0">
                          <a:ln>
                            <a:noFill/>
                          </a:ln>
                          <a:solidFill>
                            <a:srgbClr val="333333"/>
                          </a:solidFill>
                          <a:effectLst/>
                          <a:latin typeface="+mn-lt"/>
                          <a:ea typeface="+mn-ea"/>
                          <a:cs typeface="+mn-cs"/>
                        </a:rPr>
                        <a:t>enkelt skønhedsfejl betyder ikke, at jeg er grim. Der er træk hos mig selv, som jeg synes rigtig godt om – eksempelvis </a:t>
                      </a:r>
                      <a:r>
                        <a:rPr kumimoji="0" lang="da-DK" sz="2000" b="0" i="0" u="none" strike="noStrike" cap="none" normalizeH="0" baseline="0">
                          <a:ln>
                            <a:noFill/>
                          </a:ln>
                          <a:solidFill>
                            <a:srgbClr val="333333"/>
                          </a:solidFill>
                          <a:effectLst/>
                          <a:latin typeface="+mn-lt"/>
                          <a:ea typeface="+mn-ea"/>
                          <a:cs typeface="+mn-cs"/>
                        </a:rPr>
                        <a:t>mine øjne”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jobsamtale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forløb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ikke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forventet</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kommer aldrig i </a:t>
                      </a:r>
                      <a:r>
                        <a:rPr kumimoji="0" lang="da-DK" sz="2000" b="1" i="1" u="none" strike="noStrike" cap="none" normalizeH="0" baseline="0">
                          <a:ln>
                            <a:noFill/>
                          </a:ln>
                          <a:solidFill>
                            <a:srgbClr val="333333"/>
                          </a:solidFill>
                          <a:effectLst/>
                          <a:latin typeface="+mn-lt"/>
                          <a:ea typeface="+mn-ea"/>
                          <a:cs typeface="+mn-cs"/>
                        </a:rPr>
                        <a:t>arbejde igen”</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14</a:t>
            </a:fld>
            <a:endParaRPr lang="de-DE" altLang="de-DE"/>
          </a:p>
        </p:txBody>
      </p:sp>
    </p:spTree>
    <p:extLst>
      <p:ext uri="{BB962C8B-B14F-4D97-AF65-F5344CB8AC3E}">
        <p14:creationId xmlns:p14="http://schemas.microsoft.com/office/powerpoint/2010/main" val="230320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1. </a:t>
            </a:r>
            <a:r>
              <a:rPr lang="en-US" sz="3600" dirty="0" err="1">
                <a:solidFill>
                  <a:srgbClr val="004992"/>
                </a:solidFill>
                <a:latin typeface="+mn-lt"/>
                <a:ea typeface="+mn-ea"/>
                <a:cs typeface="+mn-cs"/>
              </a:rPr>
              <a:t>Overgeneralisering</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r>
              <a:rPr lang="en-US" dirty="0">
                <a:solidFill>
                  <a:srgbClr val="004992"/>
                </a:solidFill>
                <a:latin typeface="+mn-lt"/>
                <a:ea typeface="+mn-ea"/>
                <a:cs typeface="+mn-cs"/>
              </a:rPr>
              <a:t>?</a:t>
            </a: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801608492"/>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“Jeg </a:t>
                      </a:r>
                      <a:r>
                        <a:rPr kumimoji="0" lang="da-DK" sz="2000" b="0" i="0" u="none" strike="noStrike" cap="none" normalizeH="0" baseline="0" dirty="0">
                          <a:ln>
                            <a:noFill/>
                          </a:ln>
                          <a:solidFill>
                            <a:srgbClr val="333333"/>
                          </a:solidFill>
                          <a:effectLst/>
                          <a:latin typeface="+mn-lt"/>
                          <a:ea typeface="+mn-ea"/>
                          <a:cs typeface="+mn-cs"/>
                        </a:rPr>
                        <a:t>vejer </a:t>
                      </a:r>
                      <a:r>
                        <a:rPr kumimoji="0" lang="da-DK" sz="2000" b="0" i="0" u="none" strike="noStrike" cap="none" normalizeH="0" baseline="0">
                          <a:ln>
                            <a:noFill/>
                          </a:ln>
                          <a:solidFill>
                            <a:srgbClr val="333333"/>
                          </a:solidFill>
                          <a:effectLst/>
                          <a:latin typeface="+mn-lt"/>
                          <a:ea typeface="+mn-ea"/>
                          <a:cs typeface="+mn-cs"/>
                        </a:rPr>
                        <a:t>for meget”, “Min </a:t>
                      </a:r>
                      <a:r>
                        <a:rPr kumimoji="0" lang="da-DK" sz="2000" b="0" i="0" u="none" strike="noStrike" cap="none" normalizeH="0" baseline="0" dirty="0">
                          <a:ln>
                            <a:noFill/>
                          </a:ln>
                          <a:solidFill>
                            <a:srgbClr val="333333"/>
                          </a:solidFill>
                          <a:effectLst/>
                          <a:latin typeface="+mn-lt"/>
                          <a:ea typeface="+mn-ea"/>
                          <a:cs typeface="+mn-cs"/>
                        </a:rPr>
                        <a:t>næse </a:t>
                      </a:r>
                      <a:r>
                        <a:rPr kumimoji="0" lang="da-DK" sz="2000" b="0" i="0" u="none" strike="noStrike" cap="none" normalizeH="0" baseline="0">
                          <a:ln>
                            <a:noFill/>
                          </a:ln>
                          <a:solidFill>
                            <a:srgbClr val="333333"/>
                          </a:solidFill>
                          <a:effectLst/>
                          <a:latin typeface="+mn-lt"/>
                          <a:ea typeface="+mn-ea"/>
                          <a:cs typeface="+mn-cs"/>
                        </a:rPr>
                        <a:t>er skæv”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er grim” </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“En </a:t>
                      </a:r>
                      <a:r>
                        <a:rPr kumimoji="0" lang="da-DK" sz="2000" b="0" i="0" u="none" strike="noStrike" cap="none" normalizeH="0" baseline="0" dirty="0">
                          <a:ln>
                            <a:noFill/>
                          </a:ln>
                          <a:solidFill>
                            <a:srgbClr val="333333"/>
                          </a:solidFill>
                          <a:effectLst/>
                          <a:latin typeface="+mn-lt"/>
                          <a:ea typeface="+mn-ea"/>
                          <a:cs typeface="+mn-cs"/>
                        </a:rPr>
                        <a:t>enkelt skønhedsfejl betyder ikke, at jeg er grim. Der er træk hos mig selv, som jeg synes rigtig godt om – eksempelvis </a:t>
                      </a:r>
                      <a:r>
                        <a:rPr kumimoji="0" lang="da-DK" sz="2000" b="0" i="0" u="none" strike="noStrike" cap="none" normalizeH="0" baseline="0">
                          <a:ln>
                            <a:noFill/>
                          </a:ln>
                          <a:solidFill>
                            <a:srgbClr val="333333"/>
                          </a:solidFill>
                          <a:effectLst/>
                          <a:latin typeface="+mn-lt"/>
                          <a:ea typeface="+mn-ea"/>
                          <a:cs typeface="+mn-cs"/>
                        </a:rPr>
                        <a:t>mine øjne”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jobsamtale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forløb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ikke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forventet</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kommer aldrig i </a:t>
                      </a:r>
                      <a:r>
                        <a:rPr kumimoji="0" lang="da-DK" sz="2000" b="1" i="1" u="none" strike="noStrike" cap="none" normalizeH="0" baseline="0">
                          <a:ln>
                            <a:noFill/>
                          </a:ln>
                          <a:solidFill>
                            <a:srgbClr val="333333"/>
                          </a:solidFill>
                          <a:effectLst/>
                          <a:latin typeface="+mn-lt"/>
                          <a:ea typeface="+mn-ea"/>
                          <a:cs typeface="+mn-cs"/>
                        </a:rPr>
                        <a:t>arbejde igen”</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“Hvordan </a:t>
                      </a:r>
                      <a:r>
                        <a:rPr kumimoji="0" lang="da-DK" sz="2000" b="0" i="0" u="none" strike="noStrike" cap="none" normalizeH="0" baseline="0" dirty="0">
                          <a:ln>
                            <a:noFill/>
                          </a:ln>
                          <a:solidFill>
                            <a:srgbClr val="333333"/>
                          </a:solidFill>
                          <a:effectLst/>
                          <a:latin typeface="+mn-lt"/>
                          <a:ea typeface="+mn-ea"/>
                          <a:cs typeface="+mn-cs"/>
                        </a:rPr>
                        <a:t>kan jeg forbedre mig til min næste </a:t>
                      </a:r>
                      <a:r>
                        <a:rPr kumimoji="0" lang="da-DK" sz="2000" b="0" i="0" u="none" strike="noStrike" cap="none" normalizeH="0" baseline="0">
                          <a:ln>
                            <a:noFill/>
                          </a:ln>
                          <a:solidFill>
                            <a:srgbClr val="333333"/>
                          </a:solidFill>
                          <a:effectLst/>
                          <a:latin typeface="+mn-lt"/>
                          <a:ea typeface="+mn-ea"/>
                          <a:cs typeface="+mn-cs"/>
                        </a:rPr>
                        <a:t>jobsamtale?”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15</a:t>
            </a:fld>
            <a:endParaRPr lang="de-DE" altLang="de-DE"/>
          </a:p>
        </p:txBody>
      </p:sp>
    </p:spTree>
    <p:extLst>
      <p:ext uri="{BB962C8B-B14F-4D97-AF65-F5344CB8AC3E}">
        <p14:creationId xmlns:p14="http://schemas.microsoft.com/office/powerpoint/2010/main" val="3596756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1. </a:t>
            </a:r>
            <a:r>
              <a:rPr lang="en-US" sz="3600" dirty="0" err="1">
                <a:solidFill>
                  <a:srgbClr val="004992"/>
                </a:solidFill>
                <a:latin typeface="+mn-lt"/>
                <a:ea typeface="+mn-ea"/>
                <a:cs typeface="+mn-cs"/>
              </a:rPr>
              <a:t>Overgeneralisering</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r>
              <a:rPr lang="en-US" dirty="0">
                <a:solidFill>
                  <a:srgbClr val="004992"/>
                </a:solidFill>
                <a:latin typeface="+mn-lt"/>
                <a:ea typeface="+mn-ea"/>
                <a:cs typeface="+mn-cs"/>
              </a:rPr>
              <a:t>?</a:t>
            </a:r>
          </a:p>
        </p:txBody>
      </p:sp>
      <p:sp>
        <p:nvSpPr>
          <p:cNvPr id="17425" name="Rectangle 19"/>
          <p:cNvSpPr>
            <a:spLocks noChangeArrowheads="1"/>
          </p:cNvSpPr>
          <p:nvPr/>
        </p:nvSpPr>
        <p:spPr bwMode="auto">
          <a:xfrm>
            <a:off x="408955" y="5589240"/>
            <a:ext cx="11376000"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175" eaLnBrk="0" hangingPunct="0">
              <a:spcBef>
                <a:spcPct val="20000"/>
              </a:spcBef>
              <a:buClr>
                <a:srgbClr val="006699"/>
              </a:buClr>
              <a:buFont typeface="Wingdings" panose="05000000000000000000" pitchFamily="2" charset="2"/>
              <a:buChar char="Ø"/>
              <a:tabLst>
                <a:tab pos="952500" algn="l"/>
              </a:tabLst>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tabLst>
                <a:tab pos="952500" algn="l"/>
              </a:tabLst>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tabLst>
                <a:tab pos="952500" algn="l"/>
              </a:tabLst>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tabLst>
                <a:tab pos="952500" algn="l"/>
              </a:tabLst>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tabLst>
                <a:tab pos="9525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tabLst>
                <a:tab pos="9525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tabLst>
                <a:tab pos="9525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tabLst>
                <a:tab pos="9525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tabLst>
                <a:tab pos="952500" algn="l"/>
              </a:tabLst>
              <a:defRPr sz="2000">
                <a:solidFill>
                  <a:schemeClr val="tx1"/>
                </a:solidFill>
                <a:latin typeface="Arial" panose="020B0604020202020204" pitchFamily="34" charset="0"/>
              </a:defRPr>
            </a:lvl9pPr>
          </a:lstStyle>
          <a:p>
            <a:pPr eaLnBrk="1" hangingPunct="1">
              <a:lnSpc>
                <a:spcPct val="105000"/>
              </a:lnSpc>
              <a:spcBef>
                <a:spcPts val="1999"/>
              </a:spcBef>
              <a:buClr>
                <a:srgbClr val="336699"/>
              </a:buClr>
              <a:buFontTx/>
              <a:buNone/>
            </a:pPr>
            <a:r>
              <a:rPr lang="da-DK" altLang="de-DE" sz="2000" b="0" dirty="0">
                <a:solidFill>
                  <a:srgbClr val="004992"/>
                </a:solidFill>
                <a:latin typeface="+mn-lt"/>
              </a:rPr>
              <a:t>Tillad fejl: </a:t>
            </a:r>
            <a:r>
              <a:rPr lang="da-DK" altLang="de-DE" sz="2000" b="0" dirty="0">
                <a:solidFill>
                  <a:srgbClr val="333333"/>
                </a:solidFill>
                <a:latin typeface="+mn-lt"/>
              </a:rPr>
              <a:t>Ingen er fejlfri! Selv om du af og til skulle stamme, betyder det ikke, at du ikke forstår at udtrykke dig. Hvis du lejlighedsvis begår en fejl, er det ikke ensbetydende med, at du sjusker.</a:t>
            </a:r>
            <a:endParaRPr lang="da-DK" altLang="de-DE" sz="1100" b="0" dirty="0">
              <a:solidFill>
                <a:srgbClr val="333333"/>
              </a:solidFill>
              <a:latin typeface="+mn-lt"/>
            </a:endParaRPr>
          </a:p>
        </p:txBody>
      </p:sp>
      <p:graphicFrame>
        <p:nvGraphicFramePr>
          <p:cNvPr id="8"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381396895"/>
              </p:ext>
            </p:extLst>
          </p:nvPr>
        </p:nvGraphicFramePr>
        <p:xfrm>
          <a:off x="408955" y="2203704"/>
          <a:ext cx="11338560" cy="3154680"/>
        </p:xfrm>
        <a:graphic>
          <a:graphicData uri="http://schemas.openxmlformats.org/drawingml/2006/table">
            <a:tbl>
              <a:tblPr>
                <a:tableStyleId>{21E4AEA4-8DFA-4A89-87EB-49C32662AFE0}</a:tableStyleId>
              </a:tblPr>
              <a:tblGrid>
                <a:gridCol w="4248472">
                  <a:extLst>
                    <a:ext uri="{9D8B030D-6E8A-4147-A177-3AD203B41FA5}">
                      <a16:colId xmlns:a16="http://schemas.microsoft.com/office/drawing/2014/main" val="20000"/>
                    </a:ext>
                  </a:extLst>
                </a:gridCol>
                <a:gridCol w="7090088">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mn-lt"/>
                          <a:ea typeface="+mn-ea"/>
                          <a:cs typeface="+mn-cs"/>
                        </a:rPr>
                        <a:t>Fejlgeneralisering</a:t>
                      </a:r>
                      <a:endParaRPr kumimoji="0" lang="fr-FR"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mn-lt"/>
                          <a:ea typeface="+mn-ea"/>
                          <a:cs typeface="+mn-cs"/>
                        </a:rPr>
                        <a:t>Positiv</a:t>
                      </a:r>
                      <a:r>
                        <a:rPr kumimoji="0" lang="fr-FR" sz="2000" b="0" i="0" u="none" strike="noStrike" cap="none" normalizeH="0" baseline="0" dirty="0">
                          <a:ln>
                            <a:noFill/>
                          </a:ln>
                          <a:solidFill>
                            <a:srgbClr val="333333"/>
                          </a:solidFill>
                          <a:effectLst/>
                          <a:latin typeface="+mn-lt"/>
                          <a:ea typeface="+mn-ea"/>
                          <a:cs typeface="+mn-cs"/>
                        </a:rPr>
                        <a:t>/</a:t>
                      </a:r>
                      <a:r>
                        <a:rPr kumimoji="0" lang="fr-FR" sz="2000" b="0" i="0" u="none" strike="noStrike" cap="none" normalizeH="0" baseline="0" dirty="0" err="1">
                          <a:ln>
                            <a:noFill/>
                          </a:ln>
                          <a:solidFill>
                            <a:srgbClr val="333333"/>
                          </a:solidFill>
                          <a:effectLst/>
                          <a:latin typeface="+mn-lt"/>
                          <a:ea typeface="+mn-ea"/>
                          <a:cs typeface="+mn-cs"/>
                        </a:rPr>
                        <a:t>konstruktiv</a:t>
                      </a:r>
                      <a:r>
                        <a:rPr kumimoji="0" lang="fr-FR" sz="2000" b="0" i="0" u="none" strike="noStrike" cap="none" normalizeH="0" baseline="0" dirty="0">
                          <a:ln>
                            <a:noFill/>
                          </a:ln>
                          <a:solidFill>
                            <a:srgbClr val="333333"/>
                          </a:solidFill>
                          <a:effectLst/>
                          <a:latin typeface="+mn-lt"/>
                          <a:ea typeface="+mn-ea"/>
                          <a:cs typeface="+mn-cs"/>
                        </a:rPr>
                        <a:t> </a:t>
                      </a:r>
                      <a:r>
                        <a:rPr kumimoji="0" lang="fr-FR" sz="2000" b="0" i="0" u="none" strike="noStrike" cap="none" normalizeH="0" baseline="0" dirty="0" err="1">
                          <a:ln>
                            <a:noFill/>
                          </a:ln>
                          <a:solidFill>
                            <a:srgbClr val="333333"/>
                          </a:solidFill>
                          <a:effectLst/>
                          <a:latin typeface="+mn-lt"/>
                          <a:ea typeface="+mn-ea"/>
                          <a:cs typeface="+mn-cs"/>
                        </a:rPr>
                        <a:t>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“Jeg </a:t>
                      </a:r>
                      <a:r>
                        <a:rPr kumimoji="0" lang="da-DK" sz="2000" b="0" i="0" u="none" strike="noStrike" cap="none" normalizeH="0" baseline="0" dirty="0">
                          <a:ln>
                            <a:noFill/>
                          </a:ln>
                          <a:solidFill>
                            <a:srgbClr val="333333"/>
                          </a:solidFill>
                          <a:effectLst/>
                          <a:latin typeface="+mn-lt"/>
                          <a:ea typeface="+mn-ea"/>
                          <a:cs typeface="+mn-cs"/>
                        </a:rPr>
                        <a:t>vejer </a:t>
                      </a:r>
                      <a:r>
                        <a:rPr kumimoji="0" lang="da-DK" sz="2000" b="0" i="0" u="none" strike="noStrike" cap="none" normalizeH="0" baseline="0">
                          <a:ln>
                            <a:noFill/>
                          </a:ln>
                          <a:solidFill>
                            <a:srgbClr val="333333"/>
                          </a:solidFill>
                          <a:effectLst/>
                          <a:latin typeface="+mn-lt"/>
                          <a:ea typeface="+mn-ea"/>
                          <a:cs typeface="+mn-cs"/>
                        </a:rPr>
                        <a:t>for meget”, “Min </a:t>
                      </a:r>
                      <a:r>
                        <a:rPr kumimoji="0" lang="da-DK" sz="2000" b="0" i="0" u="none" strike="noStrike" cap="none" normalizeH="0" baseline="0" dirty="0">
                          <a:ln>
                            <a:noFill/>
                          </a:ln>
                          <a:solidFill>
                            <a:srgbClr val="333333"/>
                          </a:solidFill>
                          <a:effectLst/>
                          <a:latin typeface="+mn-lt"/>
                          <a:ea typeface="+mn-ea"/>
                          <a:cs typeface="+mn-cs"/>
                        </a:rPr>
                        <a:t>næse </a:t>
                      </a:r>
                      <a:r>
                        <a:rPr kumimoji="0" lang="da-DK" sz="2000" b="0" i="0" u="none" strike="noStrike" cap="none" normalizeH="0" baseline="0">
                          <a:ln>
                            <a:noFill/>
                          </a:ln>
                          <a:solidFill>
                            <a:srgbClr val="333333"/>
                          </a:solidFill>
                          <a:effectLst/>
                          <a:latin typeface="+mn-lt"/>
                          <a:ea typeface="+mn-ea"/>
                          <a:cs typeface="+mn-cs"/>
                        </a:rPr>
                        <a:t>er skæv”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er grim” </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“En </a:t>
                      </a:r>
                      <a:r>
                        <a:rPr kumimoji="0" lang="da-DK" sz="2000" b="0" i="0" u="none" strike="noStrike" cap="none" normalizeH="0" baseline="0" dirty="0">
                          <a:ln>
                            <a:noFill/>
                          </a:ln>
                          <a:solidFill>
                            <a:srgbClr val="333333"/>
                          </a:solidFill>
                          <a:effectLst/>
                          <a:latin typeface="+mn-lt"/>
                          <a:ea typeface="+mn-ea"/>
                          <a:cs typeface="+mn-cs"/>
                        </a:rPr>
                        <a:t>enkelt skønhedsfejl betyder ikke, at jeg er grim. Der er træk hos mig selv, som jeg synes rigtig godt om – eksempelvis </a:t>
                      </a:r>
                      <a:r>
                        <a:rPr kumimoji="0" lang="da-DK" sz="2000" b="0" i="0" u="none" strike="noStrike" cap="none" normalizeH="0" baseline="0">
                          <a:ln>
                            <a:noFill/>
                          </a:ln>
                          <a:solidFill>
                            <a:srgbClr val="333333"/>
                          </a:solidFill>
                          <a:effectLst/>
                          <a:latin typeface="+mn-lt"/>
                          <a:ea typeface="+mn-ea"/>
                          <a:cs typeface="+mn-cs"/>
                        </a:rPr>
                        <a:t>mine øjne”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jobsamtale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forløb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ikke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som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forventet</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kommer aldrig i </a:t>
                      </a:r>
                      <a:r>
                        <a:rPr kumimoji="0" lang="da-DK" sz="2000" b="1" i="1" u="none" strike="noStrike" cap="none" normalizeH="0" baseline="0">
                          <a:ln>
                            <a:noFill/>
                          </a:ln>
                          <a:solidFill>
                            <a:srgbClr val="333333"/>
                          </a:solidFill>
                          <a:effectLst/>
                          <a:latin typeface="+mn-lt"/>
                          <a:ea typeface="+mn-ea"/>
                          <a:cs typeface="+mn-cs"/>
                        </a:rPr>
                        <a:t>arbejde igen”</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“Hvordan </a:t>
                      </a:r>
                      <a:r>
                        <a:rPr kumimoji="0" lang="da-DK" sz="2000" b="0" i="0" u="none" strike="noStrike" cap="none" normalizeH="0" baseline="0" dirty="0">
                          <a:ln>
                            <a:noFill/>
                          </a:ln>
                          <a:solidFill>
                            <a:srgbClr val="333333"/>
                          </a:solidFill>
                          <a:effectLst/>
                          <a:latin typeface="+mn-lt"/>
                          <a:ea typeface="+mn-ea"/>
                          <a:cs typeface="+mn-cs"/>
                        </a:rPr>
                        <a:t>kan jeg forbedre mig til min næste </a:t>
                      </a:r>
                      <a:r>
                        <a:rPr kumimoji="0" lang="da-DK" sz="2000" b="0" i="0" u="none" strike="noStrike" cap="none" normalizeH="0" baseline="0">
                          <a:ln>
                            <a:noFill/>
                          </a:ln>
                          <a:solidFill>
                            <a:srgbClr val="333333"/>
                          </a:solidFill>
                          <a:effectLst/>
                          <a:latin typeface="+mn-lt"/>
                          <a:ea typeface="+mn-ea"/>
                          <a:cs typeface="+mn-cs"/>
                        </a:rPr>
                        <a:t>jobsamtale?”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16</a:t>
            </a:fld>
            <a:endParaRPr lang="de-DE" altLang="de-DE"/>
          </a:p>
        </p:txBody>
      </p:sp>
    </p:spTree>
    <p:extLst>
      <p:ext uri="{BB962C8B-B14F-4D97-AF65-F5344CB8AC3E}">
        <p14:creationId xmlns:p14="http://schemas.microsoft.com/office/powerpoint/2010/main" val="743352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I stedet: Drag ikke paralleller mellem en enkelt negativ hændelse og alle!</a:t>
            </a:r>
          </a:p>
        </p:txBody>
      </p:sp>
      <p:sp>
        <p:nvSpPr>
          <p:cNvPr id="5" name="Content Placeholder 4"/>
          <p:cNvSpPr>
            <a:spLocks noGrp="1"/>
          </p:cNvSpPr>
          <p:nvPr>
            <p:ph idx="1"/>
          </p:nvPr>
        </p:nvSpPr>
        <p:spPr/>
        <p:txBody>
          <a:bodyPr/>
          <a:lstStyle/>
          <a:p>
            <a:pPr lvl="0" defTabSz="914400" fontAlgn="base"/>
            <a:r>
              <a:rPr lang="da-DK" altLang="de-DE" sz="2400" dirty="0">
                <a:solidFill>
                  <a:srgbClr val="333333"/>
                </a:solidFill>
              </a:rPr>
              <a:t>Alle mennesker er komplekse. Vi består – som en mosaik – af mange små komponenter, der er både gode og dårlige.</a:t>
            </a:r>
          </a:p>
          <a:p>
            <a:pPr lvl="0" defTabSz="914400" fontAlgn="base"/>
            <a:r>
              <a:rPr lang="da-DK" altLang="de-DE" sz="2400" dirty="0">
                <a:solidFill>
                  <a:srgbClr val="333333"/>
                </a:solidFill>
              </a:rPr>
              <a:t>Desuden kan menneskelige egenskaber beskrives på mange forskellige måder:</a:t>
            </a:r>
          </a:p>
          <a:p>
            <a:pPr lvl="0" defTabSz="914400" fontAlgn="base"/>
            <a:r>
              <a:rPr lang="da-DK" altLang="de-DE" sz="2400" dirty="0">
                <a:solidFill>
                  <a:srgbClr val="004992"/>
                </a:solidFill>
              </a:rPr>
              <a:t>Hvad er lykke? </a:t>
            </a:r>
            <a:r>
              <a:rPr lang="da-DK" altLang="de-DE" sz="2400" dirty="0">
                <a:solidFill>
                  <a:srgbClr val="333333"/>
                </a:solidFill>
              </a:rPr>
              <a:t>At være rig, at have mange venner, et godt helbred, succes, at føle sig tilfreds?</a:t>
            </a:r>
          </a:p>
          <a:p>
            <a:pPr lvl="0" defTabSz="914400" fontAlgn="base"/>
            <a:r>
              <a:rPr lang="da-DK" altLang="de-DE" sz="2400" dirty="0">
                <a:solidFill>
                  <a:srgbClr val="004992"/>
                </a:solidFill>
              </a:rPr>
              <a:t>Hvad er intelligens? </a:t>
            </a:r>
            <a:r>
              <a:rPr lang="da-DK" altLang="de-DE" sz="2400" dirty="0">
                <a:solidFill>
                  <a:srgbClr val="333333"/>
                </a:solidFill>
              </a:rPr>
              <a:t>Strålende resultater i skolen, at have en universitetsuddannelse, gode sociale egenskaber?</a:t>
            </a:r>
            <a:endParaRPr lang="en-US" sz="2400" dirty="0">
              <a:solidFill>
                <a:srgbClr val="333333"/>
              </a:solidFill>
            </a:endParaRPr>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Selektiv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forståelse</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endParaRPr lang="en-US"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976234307"/>
              </p:ext>
            </p:extLst>
          </p:nvPr>
        </p:nvGraphicFramePr>
        <p:xfrm>
          <a:off x="408955" y="2834640"/>
          <a:ext cx="11375105" cy="2468880"/>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246009">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Selektiv 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Helhedsvurdering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stammer under en diskussion.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Vred på dig selv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har tilberedt en dessert, som ikke smagte særlig godt.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“Den slags sker altid for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12" name="Slide Number Placeholder 11"/>
          <p:cNvSpPr>
            <a:spLocks noGrp="1"/>
          </p:cNvSpPr>
          <p:nvPr>
            <p:ph type="sldNum" sz="quarter" idx="12"/>
          </p:nvPr>
        </p:nvSpPr>
        <p:spPr/>
        <p:txBody>
          <a:bodyPr/>
          <a:lstStyle/>
          <a:p>
            <a:fld id="{7BCB41BC-E72D-4C28-A552-9F0999F781C4}"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Selektiv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forståelse</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endParaRPr lang="en-US"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084889120"/>
              </p:ext>
            </p:extLst>
          </p:nvPr>
        </p:nvGraphicFramePr>
        <p:xfrm>
          <a:off x="408955" y="2834640"/>
          <a:ext cx="11375105" cy="2468880"/>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246009">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Selektiv 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Helhedsvurdering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stammer under en diskussion.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Vred på dig selv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“Det </a:t>
                      </a:r>
                      <a:r>
                        <a:rPr kumimoji="0" lang="da-DK" sz="2000" b="0" i="0" u="none" strike="noStrike" cap="none" normalizeH="0" baseline="0" dirty="0">
                          <a:ln>
                            <a:noFill/>
                          </a:ln>
                          <a:solidFill>
                            <a:srgbClr val="333333"/>
                          </a:solidFill>
                          <a:effectLst/>
                          <a:latin typeface="+mn-lt"/>
                          <a:ea typeface="+mn-ea"/>
                          <a:cs typeface="+mn-cs"/>
                        </a:rPr>
                        <a:t>sker også for andre, og – bortset fra min stammen – blev mit bidrag </a:t>
                      </a:r>
                      <a:r>
                        <a:rPr kumimoji="0" lang="da-DK" sz="2000" b="0" i="0" u="none" strike="noStrike" cap="none" normalizeH="0" baseline="0">
                          <a:ln>
                            <a:noFill/>
                          </a:ln>
                          <a:solidFill>
                            <a:srgbClr val="333333"/>
                          </a:solidFill>
                          <a:effectLst/>
                          <a:latin typeface="+mn-lt"/>
                          <a:ea typeface="+mn-ea"/>
                          <a:cs typeface="+mn-cs"/>
                        </a:rPr>
                        <a:t>værdsat.”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har tilberedt en dessert, som ikke smagte særlig godt.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“Den slags sker altid for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19</a:t>
            </a:fld>
            <a:endParaRPr lang="de-DE" altLang="de-DE"/>
          </a:p>
        </p:txBody>
      </p:sp>
    </p:spTree>
    <p:extLst>
      <p:ext uri="{BB962C8B-B14F-4D97-AF65-F5344CB8AC3E}">
        <p14:creationId xmlns:p14="http://schemas.microsoft.com/office/powerpoint/2010/main" val="2570375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Selektiv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forståelse</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endParaRPr lang="en-US" dirty="0">
              <a:solidFill>
                <a:srgbClr val="004992"/>
              </a:solidFill>
              <a:latin typeface="+mn-lt"/>
              <a:ea typeface="+mn-ea"/>
              <a:cs typeface="+mn-cs"/>
            </a:endParaRP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528968467"/>
              </p:ext>
            </p:extLst>
          </p:nvPr>
        </p:nvGraphicFramePr>
        <p:xfrm>
          <a:off x="408955" y="2834640"/>
          <a:ext cx="11375105" cy="2468880"/>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246009">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Selektiv 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Helhedsvurdering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stammer under en diskussion.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Vred på dig selv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“Det </a:t>
                      </a:r>
                      <a:r>
                        <a:rPr kumimoji="0" lang="da-DK" sz="2000" b="0" i="0" u="none" strike="noStrike" cap="none" normalizeH="0" baseline="0" dirty="0">
                          <a:ln>
                            <a:noFill/>
                          </a:ln>
                          <a:solidFill>
                            <a:srgbClr val="333333"/>
                          </a:solidFill>
                          <a:effectLst/>
                          <a:latin typeface="+mn-lt"/>
                          <a:ea typeface="+mn-ea"/>
                          <a:cs typeface="+mn-cs"/>
                        </a:rPr>
                        <a:t>sker også for andre, og – bortset fra min stammen – blev mit bidrag </a:t>
                      </a:r>
                      <a:r>
                        <a:rPr kumimoji="0" lang="da-DK" sz="2000" b="0" i="0" u="none" strike="noStrike" cap="none" normalizeH="0" baseline="0">
                          <a:ln>
                            <a:noFill/>
                          </a:ln>
                          <a:solidFill>
                            <a:srgbClr val="333333"/>
                          </a:solidFill>
                          <a:effectLst/>
                          <a:latin typeface="+mn-lt"/>
                          <a:ea typeface="+mn-ea"/>
                          <a:cs typeface="+mn-cs"/>
                        </a:rPr>
                        <a:t>værdsat.”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har tilberedt en dessert, som ikke smagte særlig godt.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“Den slags sker altid for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Hovedretten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smagte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virkelig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godt</a:t>
                      </a:r>
                      <a:r>
                        <a:rPr kumimoji="0" lang="en-US" sz="2000" b="0" i="0" u="none" strike="noStrike" cap="none" normalizeH="0" baseline="0" dirty="0">
                          <a:ln>
                            <a:noFill/>
                          </a:ln>
                          <a:solidFill>
                            <a:srgbClr val="333333"/>
                          </a:solidFill>
                          <a:effectLst/>
                          <a:latin typeface="+mn-lt"/>
                          <a:ea typeface="+mn-ea"/>
                          <a:cs typeface="+mn-cs"/>
                        </a:rPr>
                        <a:t>, god </a:t>
                      </a:r>
                      <a:r>
                        <a:rPr kumimoji="0" lang="en-US" sz="2000" b="0" i="0" u="none" strike="noStrike" cap="none" normalizeH="0" baseline="0" dirty="0" err="1">
                          <a:ln>
                            <a:noFill/>
                          </a:ln>
                          <a:solidFill>
                            <a:srgbClr val="333333"/>
                          </a:solidFill>
                          <a:effectLst/>
                          <a:latin typeface="+mn-lt"/>
                          <a:ea typeface="+mn-ea"/>
                          <a:cs typeface="+mn-cs"/>
                        </a:rPr>
                        <a:t>stemning</a:t>
                      </a:r>
                      <a:r>
                        <a:rPr kumimoji="0" lang="en-US" sz="2000" b="0" i="0" u="none" strike="noStrike" cap="none" normalizeH="0" baseline="0" dirty="0">
                          <a:ln>
                            <a:noFill/>
                          </a:ln>
                          <a:solidFill>
                            <a:srgbClr val="333333"/>
                          </a:solidFill>
                          <a:effectLst/>
                          <a:latin typeface="+mn-lt"/>
                          <a:ea typeface="+mn-ea"/>
                          <a:cs typeface="+mn-cs"/>
                        </a:rPr>
                        <a:t> under </a:t>
                      </a:r>
                      <a:r>
                        <a:rPr kumimoji="0" lang="en-US" sz="2000" b="0" i="0" u="none" strike="noStrike" cap="none" normalizeH="0" baseline="0" dirty="0" err="1">
                          <a:ln>
                            <a:noFill/>
                          </a:ln>
                          <a:solidFill>
                            <a:srgbClr val="333333"/>
                          </a:solidFill>
                          <a:effectLst/>
                          <a:latin typeface="+mn-lt"/>
                          <a:ea typeface="+mn-ea"/>
                          <a:cs typeface="+mn-cs"/>
                        </a:rPr>
                        <a:t>måltidet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20</a:t>
            </a:fld>
            <a:endParaRPr lang="de-DE" altLang="de-DE"/>
          </a:p>
        </p:txBody>
      </p:sp>
    </p:spTree>
    <p:extLst>
      <p:ext uri="{BB962C8B-B14F-4D97-AF65-F5344CB8AC3E}">
        <p14:creationId xmlns:p14="http://schemas.microsoft.com/office/powerpoint/2010/main" val="2334835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2. </a:t>
            </a:r>
            <a:r>
              <a:rPr lang="en-US" sz="3600" dirty="0" err="1">
                <a:solidFill>
                  <a:srgbClr val="004992"/>
                </a:solidFill>
                <a:latin typeface="+mn-lt"/>
                <a:ea typeface="+mn-ea"/>
                <a:cs typeface="+mn-cs"/>
              </a:rPr>
              <a:t>Selektiv</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forståelse</a:t>
            </a:r>
            <a:br>
              <a:rPr lang="en-US" sz="3600" dirty="0">
                <a:solidFill>
                  <a:srgbClr val="004992"/>
                </a:solidFill>
                <a:latin typeface="+mn-lt"/>
                <a:ea typeface="+mn-ea"/>
                <a:cs typeface="+mn-cs"/>
              </a:rPr>
            </a:br>
            <a:r>
              <a:rPr lang="en-US" dirty="0" err="1">
                <a:solidFill>
                  <a:srgbClr val="004992"/>
                </a:solidFill>
                <a:latin typeface="+mn-lt"/>
                <a:ea typeface="+mn-ea"/>
                <a:cs typeface="+mn-cs"/>
              </a:rPr>
              <a:t>Hvad</a:t>
            </a:r>
            <a:r>
              <a:rPr lang="en-US" dirty="0">
                <a:solidFill>
                  <a:srgbClr val="004992"/>
                </a:solidFill>
                <a:latin typeface="+mn-lt"/>
                <a:ea typeface="+mn-ea"/>
                <a:cs typeface="+mn-cs"/>
              </a:rPr>
              <a:t> </a:t>
            </a:r>
            <a:r>
              <a:rPr lang="en-US" dirty="0" err="1">
                <a:solidFill>
                  <a:srgbClr val="004992"/>
                </a:solidFill>
                <a:latin typeface="+mn-lt"/>
                <a:ea typeface="+mn-ea"/>
                <a:cs typeface="+mn-cs"/>
              </a:rPr>
              <a:t>ville</a:t>
            </a:r>
            <a:r>
              <a:rPr lang="en-US" dirty="0">
                <a:solidFill>
                  <a:srgbClr val="004992"/>
                </a:solidFill>
                <a:latin typeface="+mn-lt"/>
                <a:ea typeface="+mn-ea"/>
                <a:cs typeface="+mn-cs"/>
              </a:rPr>
              <a:t> </a:t>
            </a:r>
            <a:r>
              <a:rPr lang="en-US" dirty="0" err="1">
                <a:solidFill>
                  <a:srgbClr val="004992"/>
                </a:solidFill>
                <a:latin typeface="+mn-lt"/>
                <a:ea typeface="+mn-ea"/>
                <a:cs typeface="+mn-cs"/>
              </a:rPr>
              <a:t>være</a:t>
            </a:r>
            <a:r>
              <a:rPr lang="en-US" dirty="0">
                <a:solidFill>
                  <a:srgbClr val="004992"/>
                </a:solidFill>
                <a:latin typeface="+mn-lt"/>
                <a:ea typeface="+mn-ea"/>
                <a:cs typeface="+mn-cs"/>
              </a:rPr>
              <a:t> </a:t>
            </a:r>
            <a:r>
              <a:rPr lang="en-US" dirty="0" err="1">
                <a:solidFill>
                  <a:srgbClr val="004992"/>
                </a:solidFill>
                <a:latin typeface="+mn-lt"/>
                <a:ea typeface="+mn-ea"/>
                <a:cs typeface="+mn-cs"/>
              </a:rPr>
              <a:t>en</a:t>
            </a:r>
            <a:r>
              <a:rPr lang="en-US" dirty="0">
                <a:solidFill>
                  <a:srgbClr val="004992"/>
                </a:solidFill>
                <a:latin typeface="+mn-lt"/>
                <a:ea typeface="+mn-ea"/>
                <a:cs typeface="+mn-cs"/>
              </a:rPr>
              <a:t> mere </a:t>
            </a:r>
            <a:r>
              <a:rPr lang="en-US" dirty="0" err="1">
                <a:solidFill>
                  <a:srgbClr val="004992"/>
                </a:solidFill>
                <a:latin typeface="+mn-lt"/>
                <a:ea typeface="+mn-ea"/>
                <a:cs typeface="+mn-cs"/>
              </a:rPr>
              <a:t>realistisk</a:t>
            </a:r>
            <a:r>
              <a:rPr lang="en-US" dirty="0">
                <a:solidFill>
                  <a:srgbClr val="004992"/>
                </a:solidFill>
                <a:latin typeface="+mn-lt"/>
                <a:ea typeface="+mn-ea"/>
                <a:cs typeface="+mn-cs"/>
              </a:rPr>
              <a:t> </a:t>
            </a:r>
            <a:r>
              <a:rPr lang="en-US" dirty="0" err="1">
                <a:solidFill>
                  <a:srgbClr val="004992"/>
                </a:solidFill>
                <a:latin typeface="+mn-lt"/>
                <a:ea typeface="+mn-ea"/>
                <a:cs typeface="+mn-cs"/>
              </a:rPr>
              <a:t>og</a:t>
            </a:r>
            <a:r>
              <a:rPr lang="en-US" dirty="0">
                <a:solidFill>
                  <a:srgbClr val="004992"/>
                </a:solidFill>
                <a:latin typeface="+mn-lt"/>
                <a:ea typeface="+mn-ea"/>
                <a:cs typeface="+mn-cs"/>
              </a:rPr>
              <a:t> </a:t>
            </a:r>
            <a:r>
              <a:rPr lang="en-US" dirty="0" err="1">
                <a:solidFill>
                  <a:srgbClr val="004992"/>
                </a:solidFill>
                <a:latin typeface="+mn-lt"/>
                <a:ea typeface="+mn-ea"/>
                <a:cs typeface="+mn-cs"/>
              </a:rPr>
              <a:t>nyttig</a:t>
            </a:r>
            <a:r>
              <a:rPr lang="en-US" dirty="0">
                <a:solidFill>
                  <a:srgbClr val="004992"/>
                </a:solidFill>
                <a:latin typeface="+mn-lt"/>
                <a:ea typeface="+mn-ea"/>
                <a:cs typeface="+mn-cs"/>
              </a:rPr>
              <a:t> </a:t>
            </a:r>
            <a:r>
              <a:rPr lang="en-US" dirty="0" err="1">
                <a:solidFill>
                  <a:srgbClr val="004992"/>
                </a:solidFill>
                <a:latin typeface="+mn-lt"/>
                <a:ea typeface="+mn-ea"/>
                <a:cs typeface="+mn-cs"/>
              </a:rPr>
              <a:t>vurdering</a:t>
            </a:r>
            <a:endParaRPr lang="en-US" dirty="0">
              <a:solidFill>
                <a:srgbClr val="004992"/>
              </a:solidFill>
              <a:latin typeface="+mn-lt"/>
              <a:ea typeface="+mn-ea"/>
              <a:cs typeface="+mn-cs"/>
            </a:endParaRPr>
          </a:p>
        </p:txBody>
      </p:sp>
      <p:sp>
        <p:nvSpPr>
          <p:cNvPr id="8" name="Rectangle 31"/>
          <p:cNvSpPr>
            <a:spLocks noChangeArrowheads="1"/>
          </p:cNvSpPr>
          <p:nvPr/>
        </p:nvSpPr>
        <p:spPr bwMode="auto">
          <a:xfrm>
            <a:off x="408955" y="5602014"/>
            <a:ext cx="11376000" cy="923330"/>
          </a:xfrm>
          <a:prstGeom prst="rect">
            <a:avLst/>
          </a:prstGeom>
          <a:noFill/>
          <a:ln>
            <a:noFill/>
          </a:ln>
        </p:spPr>
        <p:txBody>
          <a:bodyPr>
            <a:noAutofit/>
          </a:bodyPr>
          <a:lstStyle/>
          <a:p>
            <a:pPr>
              <a:spcBef>
                <a:spcPts val="0"/>
              </a:spcBef>
              <a:spcAft>
                <a:spcPts val="0"/>
              </a:spcAft>
              <a:buClr>
                <a:srgbClr val="336699"/>
              </a:buClr>
              <a:defRPr/>
            </a:pPr>
            <a:r>
              <a:rPr lang="da-DK" sz="2000" b="0">
                <a:solidFill>
                  <a:srgbClr val="004992"/>
                </a:solidFill>
                <a:latin typeface="+mn-lt"/>
              </a:rPr>
              <a:t>“</a:t>
            </a:r>
            <a:r>
              <a:rPr lang="da-DK" sz="2000" b="0" spc="5">
                <a:solidFill>
                  <a:srgbClr val="004992"/>
                </a:solidFill>
                <a:latin typeface="+mn-lt"/>
              </a:rPr>
              <a:t>Tankelæsning”</a:t>
            </a:r>
            <a:r>
              <a:rPr lang="da-DK" sz="2000" b="0">
                <a:solidFill>
                  <a:srgbClr val="004992"/>
                </a:solidFill>
                <a:latin typeface="+mn-lt"/>
              </a:rPr>
              <a:t>:</a:t>
            </a:r>
            <a:r>
              <a:rPr lang="da-DK" sz="2000" b="0" spc="-25">
                <a:solidFill>
                  <a:srgbClr val="004992"/>
                </a:solidFill>
                <a:latin typeface="+mn-lt"/>
              </a:rPr>
              <a:t> </a:t>
            </a:r>
            <a:r>
              <a:rPr lang="da-DK" sz="2000" b="0" spc="-50" dirty="0">
                <a:solidFill>
                  <a:srgbClr val="333333"/>
                </a:solidFill>
                <a:latin typeface="+mn-lt"/>
              </a:rPr>
              <a:t>Undgå overfortolkning af andres adfærd</a:t>
            </a:r>
            <a:r>
              <a:rPr lang="da-DK" sz="2000" b="0" dirty="0">
                <a:solidFill>
                  <a:srgbClr val="333333"/>
                </a:solidFill>
                <a:latin typeface="+mn-lt"/>
              </a:rPr>
              <a:t>.</a:t>
            </a:r>
            <a:r>
              <a:rPr lang="da-DK" sz="2000" b="0" spc="-15" dirty="0">
                <a:solidFill>
                  <a:srgbClr val="333333"/>
                </a:solidFill>
                <a:latin typeface="+mn-lt"/>
              </a:rPr>
              <a:t> </a:t>
            </a:r>
            <a:r>
              <a:rPr lang="da-DK" sz="2000" b="0" dirty="0">
                <a:solidFill>
                  <a:srgbClr val="333333"/>
                </a:solidFill>
                <a:latin typeface="+mn-lt"/>
              </a:rPr>
              <a:t>Der kan være mange mulige forklaringer</a:t>
            </a:r>
            <a:r>
              <a:rPr lang="da-DK" sz="2000" b="0" spc="-30" dirty="0">
                <a:solidFill>
                  <a:srgbClr val="333333"/>
                </a:solidFill>
                <a:latin typeface="+mn-lt"/>
              </a:rPr>
              <a:t> </a:t>
            </a:r>
            <a:r>
              <a:rPr lang="da-DK" sz="2000" b="0" dirty="0">
                <a:solidFill>
                  <a:srgbClr val="333333"/>
                </a:solidFill>
                <a:latin typeface="+mn-lt"/>
              </a:rPr>
              <a:t>på en</a:t>
            </a:r>
            <a:r>
              <a:rPr lang="da-DK" sz="2000" b="0" spc="-10" dirty="0">
                <a:solidFill>
                  <a:srgbClr val="333333"/>
                </a:solidFill>
                <a:latin typeface="+mn-lt"/>
              </a:rPr>
              <a:t> </a:t>
            </a:r>
            <a:r>
              <a:rPr lang="da-DK" sz="2000" b="0" dirty="0">
                <a:solidFill>
                  <a:srgbClr val="333333"/>
                </a:solidFill>
                <a:latin typeface="+mn-lt"/>
              </a:rPr>
              <a:t>s</a:t>
            </a:r>
            <a:r>
              <a:rPr lang="da-DK" sz="2000" b="0" spc="-10" dirty="0">
                <a:solidFill>
                  <a:srgbClr val="333333"/>
                </a:solidFill>
                <a:latin typeface="+mn-lt"/>
              </a:rPr>
              <a:t>i</a:t>
            </a:r>
            <a:r>
              <a:rPr lang="da-DK" sz="2000" b="0" dirty="0">
                <a:solidFill>
                  <a:srgbClr val="333333"/>
                </a:solidFill>
                <a:latin typeface="+mn-lt"/>
              </a:rPr>
              <a:t>tuati</a:t>
            </a:r>
            <a:r>
              <a:rPr lang="da-DK" sz="2000" b="0" spc="-10" dirty="0">
                <a:solidFill>
                  <a:srgbClr val="333333"/>
                </a:solidFill>
                <a:latin typeface="+mn-lt"/>
              </a:rPr>
              <a:t>o</a:t>
            </a:r>
            <a:r>
              <a:rPr lang="da-DK" sz="2000" b="0" dirty="0">
                <a:solidFill>
                  <a:srgbClr val="333333"/>
                </a:solidFill>
                <a:latin typeface="+mn-lt"/>
              </a:rPr>
              <a:t>n</a:t>
            </a:r>
            <a:r>
              <a:rPr lang="de-DE" altLang="de-DE" sz="2000" b="0" dirty="0">
                <a:solidFill>
                  <a:srgbClr val="333333"/>
                </a:solidFill>
                <a:latin typeface="+mn-lt"/>
              </a:rPr>
              <a:t>!</a:t>
            </a:r>
            <a:r>
              <a:rPr lang="en-US" altLang="de-DE" sz="2000" b="0" dirty="0">
                <a:solidFill>
                  <a:srgbClr val="333333"/>
                </a:solidFill>
                <a:latin typeface="+mn-lt"/>
              </a:rPr>
              <a:t> 	</a:t>
            </a:r>
          </a:p>
        </p:txBody>
      </p:sp>
      <p:graphicFrame>
        <p:nvGraphicFramePr>
          <p:cNvPr id="10"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376320316"/>
              </p:ext>
            </p:extLst>
          </p:nvPr>
        </p:nvGraphicFramePr>
        <p:xfrm>
          <a:off x="408955" y="2834640"/>
          <a:ext cx="11375105" cy="2468880"/>
        </p:xfrm>
        <a:graphic>
          <a:graphicData uri="http://schemas.openxmlformats.org/drawingml/2006/table">
            <a:tbl>
              <a:tblPr>
                <a:tableStyleId>{21E4AEA4-8DFA-4A89-87EB-49C32662AFE0}</a:tableStyleId>
              </a:tblPr>
              <a:tblGrid>
                <a:gridCol w="3240360">
                  <a:extLst>
                    <a:ext uri="{9D8B030D-6E8A-4147-A177-3AD203B41FA5}">
                      <a16:colId xmlns:a16="http://schemas.microsoft.com/office/drawing/2014/main" val="20000"/>
                    </a:ext>
                  </a:extLst>
                </a:gridCol>
                <a:gridCol w="2246009">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Hædelse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Selektiv vurdering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Helhedsvurdering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stammer under en diskussion.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Vred på dig selv</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“Det </a:t>
                      </a:r>
                      <a:r>
                        <a:rPr kumimoji="0" lang="da-DK" sz="2000" b="0" i="0" u="none" strike="noStrike" cap="none" normalizeH="0" baseline="0" dirty="0">
                          <a:ln>
                            <a:noFill/>
                          </a:ln>
                          <a:solidFill>
                            <a:srgbClr val="333333"/>
                          </a:solidFill>
                          <a:effectLst/>
                          <a:latin typeface="+mn-lt"/>
                          <a:ea typeface="+mn-ea"/>
                          <a:cs typeface="+mn-cs"/>
                        </a:rPr>
                        <a:t>sker også for andre, og – bortset fra min stammen – blev mit bidrag </a:t>
                      </a:r>
                      <a:r>
                        <a:rPr kumimoji="0" lang="da-DK" sz="2000" b="0" i="0" u="none" strike="noStrike" cap="none" normalizeH="0" baseline="0">
                          <a:ln>
                            <a:noFill/>
                          </a:ln>
                          <a:solidFill>
                            <a:srgbClr val="333333"/>
                          </a:solidFill>
                          <a:effectLst/>
                          <a:latin typeface="+mn-lt"/>
                          <a:ea typeface="+mn-ea"/>
                          <a:cs typeface="+mn-cs"/>
                        </a:rPr>
                        <a:t>værdsat.”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har tilberedt en dessert, som ikke smagte særlig godt.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“Den slags sker altid for mig!”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Hovedretten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smagte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virkelig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godt</a:t>
                      </a:r>
                      <a:r>
                        <a:rPr kumimoji="0" lang="en-US" sz="2000" b="0" i="0" u="none" strike="noStrike" cap="none" normalizeH="0" baseline="0" dirty="0">
                          <a:ln>
                            <a:noFill/>
                          </a:ln>
                          <a:solidFill>
                            <a:srgbClr val="333333"/>
                          </a:solidFill>
                          <a:effectLst/>
                          <a:latin typeface="+mn-lt"/>
                          <a:ea typeface="+mn-ea"/>
                          <a:cs typeface="+mn-cs"/>
                        </a:rPr>
                        <a:t>, god </a:t>
                      </a:r>
                      <a:r>
                        <a:rPr kumimoji="0" lang="en-US" sz="2000" b="0" i="0" u="none" strike="noStrike" cap="none" normalizeH="0" baseline="0" dirty="0" err="1">
                          <a:ln>
                            <a:noFill/>
                          </a:ln>
                          <a:solidFill>
                            <a:srgbClr val="333333"/>
                          </a:solidFill>
                          <a:effectLst/>
                          <a:latin typeface="+mn-lt"/>
                          <a:ea typeface="+mn-ea"/>
                          <a:cs typeface="+mn-cs"/>
                        </a:rPr>
                        <a:t>stemning</a:t>
                      </a:r>
                      <a:r>
                        <a:rPr kumimoji="0" lang="en-US" sz="2000" b="0" i="0" u="none" strike="noStrike" cap="none" normalizeH="0" baseline="0" dirty="0">
                          <a:ln>
                            <a:noFill/>
                          </a:ln>
                          <a:solidFill>
                            <a:srgbClr val="333333"/>
                          </a:solidFill>
                          <a:effectLst/>
                          <a:latin typeface="+mn-lt"/>
                          <a:ea typeface="+mn-ea"/>
                          <a:cs typeface="+mn-cs"/>
                        </a:rPr>
                        <a:t> under </a:t>
                      </a:r>
                      <a:r>
                        <a:rPr kumimoji="0" lang="en-US" sz="2000" b="0" i="0" u="none" strike="noStrike" cap="none" normalizeH="0" baseline="0" dirty="0" err="1">
                          <a:ln>
                            <a:noFill/>
                          </a:ln>
                          <a:solidFill>
                            <a:srgbClr val="333333"/>
                          </a:solidFill>
                          <a:effectLst/>
                          <a:latin typeface="+mn-lt"/>
                          <a:ea typeface="+mn-ea"/>
                          <a:cs typeface="+mn-cs"/>
                        </a:rPr>
                        <a:t>måltidet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21</a:t>
            </a:fld>
            <a:endParaRPr lang="de-DE" altLang="de-DE"/>
          </a:p>
        </p:txBody>
      </p:sp>
    </p:spTree>
    <p:extLst>
      <p:ext uri="{BB962C8B-B14F-4D97-AF65-F5344CB8AC3E}">
        <p14:creationId xmlns:p14="http://schemas.microsoft.com/office/powerpoint/2010/main" val="931564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a:latin typeface="+mn-lt"/>
                <a:ea typeface="+mn-ea"/>
                <a:cs typeface="+mn-cs"/>
              </a:rPr>
              <a:t>3. Når vi anvender vores egne normer som endegyldig målestok</a:t>
            </a:r>
          </a:p>
        </p:txBody>
      </p:sp>
      <p:sp>
        <p:nvSpPr>
          <p:cNvPr id="35843" name="Rectangle 3"/>
          <p:cNvSpPr>
            <a:spLocks noGrp="1" noChangeArrowheads="1"/>
          </p:cNvSpPr>
          <p:nvPr>
            <p:ph idx="1"/>
          </p:nvPr>
        </p:nvSpPr>
        <p:spPr/>
        <p:txBody>
          <a:bodyPr>
            <a:noAutofit/>
          </a:bodyPr>
          <a:lstStyle/>
          <a:p>
            <a:pPr>
              <a:defRPr/>
            </a:pPr>
            <a:r>
              <a:rPr lang="da-DK" altLang="de-DE" sz="2400" dirty="0">
                <a:solidFill>
                  <a:srgbClr val="004992"/>
                </a:solidFill>
              </a:rPr>
              <a:t>Der er forskel på, hvordan jeg bedømmer mig selv, og hvordan andre bedømmer mig!</a:t>
            </a:r>
          </a:p>
          <a:p>
            <a:pPr marL="342900" lvl="1" indent="-342900" eaLnBrk="1" hangingPunct="1">
              <a:spcBef>
                <a:spcPts val="1999"/>
              </a:spcBef>
              <a:spcAft>
                <a:spcPts val="0"/>
              </a:spcAft>
              <a:buClr>
                <a:srgbClr val="333333"/>
              </a:buClr>
              <a:buFont typeface="WingDings"/>
              <a:buChar char=""/>
              <a:defRPr/>
            </a:pPr>
            <a:r>
              <a:rPr lang="da-DK" altLang="de-DE" sz="2400" dirty="0">
                <a:solidFill>
                  <a:srgbClr val="333333"/>
                </a:solidFill>
                <a:latin typeface="+mn-lt"/>
              </a:rPr>
              <a:t>Hvis jeg selv synes, jeg er uduelig, grim osv., er det ikke nødvendigvis ensbetydende med, at andre deler dette synspunkt.</a:t>
            </a:r>
          </a:p>
          <a:p>
            <a:pPr marL="342900" lvl="1" indent="-342900" eaLnBrk="1" hangingPunct="1">
              <a:spcBef>
                <a:spcPts val="1999"/>
              </a:spcBef>
              <a:spcAft>
                <a:spcPts val="0"/>
              </a:spcAft>
              <a:buClr>
                <a:srgbClr val="333333"/>
              </a:buClr>
              <a:buFont typeface="WingDings"/>
              <a:buChar char=""/>
              <a:defRPr/>
            </a:pPr>
            <a:r>
              <a:rPr lang="da-DK" altLang="de-DE" sz="2400" dirty="0">
                <a:solidFill>
                  <a:srgbClr val="333333"/>
                </a:solidFill>
                <a:latin typeface="+mn-lt"/>
              </a:rPr>
              <a:t>Som regel er der utallige opfattelser/ bedømmelser/præferencer. Det er ikke sikkert, at andre vil være enige i min opfattelse af intelligens eller udseende, osv.</a:t>
            </a:r>
            <a:endParaRPr lang="de-DE" altLang="de-DE" sz="24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7" name="Slide Number Placeholder 6"/>
          <p:cNvSpPr>
            <a:spLocks noGrp="1"/>
          </p:cNvSpPr>
          <p:nvPr>
            <p:ph type="sldNum" sz="quarter" idx="12"/>
          </p:nvPr>
        </p:nvSpPr>
        <p:spPr/>
        <p:txBody>
          <a:bodyPr/>
          <a:lstStyle/>
          <a:p>
            <a:fld id="{CDA69DE0-A5B4-4CF2-8096-34CCE6B72E0C}"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sz="3600">
                <a:solidFill>
                  <a:srgbClr val="004992"/>
                </a:solidFill>
                <a:latin typeface="+mn-lt"/>
                <a:ea typeface="+mn-ea"/>
                <a:cs typeface="+mn-cs"/>
              </a:rPr>
              <a:t>4. Fornægtelse af positiv feedback, men ukritisk accept af negativ feedback!</a:t>
            </a:r>
            <a:br>
              <a:rPr lang="da-DK" sz="3600">
                <a:solidFill>
                  <a:srgbClr val="004992"/>
                </a:solidFill>
                <a:latin typeface="+mn-lt"/>
                <a:ea typeface="+mn-ea"/>
                <a:cs typeface="+mn-cs"/>
              </a:rPr>
            </a:br>
            <a:r>
              <a:rPr lang="da-DK">
                <a:solidFill>
                  <a:srgbClr val="004992"/>
                </a:solidFill>
                <a:latin typeface="+mn-lt"/>
                <a:ea typeface="+mn-ea"/>
                <a:cs typeface="+mn-cs"/>
              </a:rPr>
              <a:t>Hvad ville være en mere realistisk og nyttig vurdering?</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682288769"/>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Depressiv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Du modtager ros for</a:t>
                      </a:r>
                      <a:br>
                        <a:rPr kumimoji="0" lang="da-DK" sz="2000" b="0" i="0" u="none" strike="noStrike" cap="none" normalizeH="0" baseline="0" dirty="0">
                          <a:ln>
                            <a:noFill/>
                          </a:ln>
                          <a:solidFill>
                            <a:srgbClr val="333333"/>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din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dirty="0">
                          <a:ln>
                            <a:noFill/>
                          </a:ln>
                          <a:solidFill>
                            <a:srgbClr val="333333"/>
                          </a:solidFill>
                          <a:effectLst/>
                          <a:latin typeface="+mn-lt"/>
                          <a:ea typeface="+mn-ea"/>
                          <a:cs typeface="+mn-cs"/>
                        </a:rPr>
                        <a:t>“Vedkommende prøver bare at smigre mig… han/hun er utroværdig”,</a:t>
                      </a:r>
                      <a:br>
                        <a:rPr kumimoji="0" lang="da-DK" sz="2000" b="1" i="1" u="none" strike="noStrike" cap="none" normalizeH="0" baseline="0" dirty="0">
                          <a:ln>
                            <a:noFill/>
                          </a:ln>
                          <a:solidFill>
                            <a:srgbClr val="333333"/>
                          </a:solidFill>
                          <a:effectLst/>
                          <a:latin typeface="+mn-lt"/>
                          <a:ea typeface="+mn-ea"/>
                          <a:cs typeface="+mn-cs"/>
                        </a:rPr>
                      </a:br>
                      <a:r>
                        <a:rPr kumimoji="0" lang="da-DK" sz="2000" b="1" i="1" u="none" strike="noStrike" cap="none" normalizeH="0" baseline="0" dirty="0">
                          <a:ln>
                            <a:noFill/>
                          </a:ln>
                          <a:solidFill>
                            <a:srgbClr val="333333"/>
                          </a:solidFill>
                          <a:effectLst/>
                          <a:latin typeface="+mn-lt"/>
                          <a:ea typeface="+mn-ea"/>
                          <a:cs typeface="+mn-cs"/>
                        </a:rPr>
                        <a:t>“Det er kun ham/hende, der mener det...”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Du bliver kritiseret!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er afsløret, jeg er </a:t>
                      </a:r>
                      <a:r>
                        <a:rPr kumimoji="0" lang="da-DK" sz="2000" b="1" i="1" u="none" strike="noStrike" cap="none" normalizeH="0" baseline="0">
                          <a:ln>
                            <a:noFill/>
                          </a:ln>
                          <a:solidFill>
                            <a:srgbClr val="333333"/>
                          </a:solidFill>
                          <a:effectLst/>
                          <a:latin typeface="+mn-lt"/>
                          <a:ea typeface="+mn-ea"/>
                          <a:cs typeface="+mn-cs"/>
                        </a:rPr>
                        <a:t>uduelig…”</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23</a:t>
            </a:fld>
            <a:endParaRPr lang="de-DE" altLang="de-DE"/>
          </a:p>
        </p:txBody>
      </p:sp>
    </p:spTree>
    <p:extLst>
      <p:ext uri="{BB962C8B-B14F-4D97-AF65-F5344CB8AC3E}">
        <p14:creationId xmlns:p14="http://schemas.microsoft.com/office/powerpoint/2010/main" val="4169937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sz="3600">
                <a:solidFill>
                  <a:srgbClr val="004992"/>
                </a:solidFill>
                <a:latin typeface="+mn-lt"/>
                <a:ea typeface="+mn-ea"/>
                <a:cs typeface="+mn-cs"/>
              </a:rPr>
              <a:t>4. Fornægtelse af positiv feedback, men ukritisk accept af negativ feedback!</a:t>
            </a:r>
            <a:br>
              <a:rPr lang="da-DK" sz="3600">
                <a:solidFill>
                  <a:srgbClr val="004992"/>
                </a:solidFill>
                <a:latin typeface="+mn-lt"/>
                <a:ea typeface="+mn-ea"/>
                <a:cs typeface="+mn-cs"/>
              </a:rPr>
            </a:br>
            <a:r>
              <a:rPr lang="da-DK">
                <a:solidFill>
                  <a:srgbClr val="004992"/>
                </a:solidFill>
                <a:latin typeface="+mn-lt"/>
                <a:ea typeface="+mn-ea"/>
                <a:cs typeface="+mn-cs"/>
              </a:rPr>
              <a:t>Hvad ville være en mere realistisk og nyttig vurdering?</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16420930"/>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Depressiv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Du modtager ros for</a:t>
                      </a:r>
                      <a:br>
                        <a:rPr kumimoji="0" lang="da-DK" sz="2000" b="0" i="0" u="none" strike="noStrike" cap="none" normalizeH="0" baseline="0" dirty="0">
                          <a:ln>
                            <a:noFill/>
                          </a:ln>
                          <a:solidFill>
                            <a:srgbClr val="333333"/>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din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dirty="0">
                          <a:ln>
                            <a:noFill/>
                          </a:ln>
                          <a:solidFill>
                            <a:srgbClr val="333333"/>
                          </a:solidFill>
                          <a:effectLst/>
                          <a:latin typeface="+mn-lt"/>
                          <a:ea typeface="+mn-ea"/>
                          <a:cs typeface="+mn-cs"/>
                        </a:rPr>
                        <a:t>“Vedkommende prøver bare at smigre mig… han/hun er utroværdig”,</a:t>
                      </a:r>
                      <a:br>
                        <a:rPr kumimoji="0" lang="da-DK" sz="2000" b="1" i="1" u="none" strike="noStrike" cap="none" normalizeH="0" baseline="0" dirty="0">
                          <a:ln>
                            <a:noFill/>
                          </a:ln>
                          <a:solidFill>
                            <a:srgbClr val="333333"/>
                          </a:solidFill>
                          <a:effectLst/>
                          <a:latin typeface="+mn-lt"/>
                          <a:ea typeface="+mn-ea"/>
                          <a:cs typeface="+mn-cs"/>
                        </a:rPr>
                      </a:br>
                      <a:r>
                        <a:rPr kumimoji="0" lang="da-DK" sz="2000" b="1" i="1" u="none" strike="noStrike" cap="none" normalizeH="0" baseline="0" dirty="0">
                          <a:ln>
                            <a:noFill/>
                          </a:ln>
                          <a:solidFill>
                            <a:srgbClr val="333333"/>
                          </a:solidFill>
                          <a:effectLst/>
                          <a:latin typeface="+mn-lt"/>
                          <a:ea typeface="+mn-ea"/>
                          <a:cs typeface="+mn-cs"/>
                        </a:rPr>
                        <a:t>“Det er kun ham/hende, der mener det...”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“Fantastisk, at nogen anerkender min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Du bliver kritiseret!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er afsløret, jeg er </a:t>
                      </a:r>
                      <a:r>
                        <a:rPr kumimoji="0" lang="da-DK" sz="2000" b="1" i="1" u="none" strike="noStrike" cap="none" normalizeH="0" baseline="0">
                          <a:ln>
                            <a:noFill/>
                          </a:ln>
                          <a:solidFill>
                            <a:srgbClr val="333333"/>
                          </a:solidFill>
                          <a:effectLst/>
                          <a:latin typeface="+mn-lt"/>
                          <a:ea typeface="+mn-ea"/>
                          <a:cs typeface="+mn-cs"/>
                        </a:rPr>
                        <a:t>uduelig…”</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24</a:t>
            </a:fld>
            <a:endParaRPr lang="de-DE" altLang="de-DE"/>
          </a:p>
        </p:txBody>
      </p:sp>
    </p:spTree>
    <p:extLst>
      <p:ext uri="{BB962C8B-B14F-4D97-AF65-F5344CB8AC3E}">
        <p14:creationId xmlns:p14="http://schemas.microsoft.com/office/powerpoint/2010/main" val="3771262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da-DK" sz="3600">
                <a:solidFill>
                  <a:srgbClr val="004992"/>
                </a:solidFill>
                <a:latin typeface="+mn-lt"/>
                <a:ea typeface="+mn-ea"/>
                <a:cs typeface="+mn-cs"/>
              </a:rPr>
              <a:t>4. Fornægtelse af positiv feedback, men ukritisk accept af negativ feedback!</a:t>
            </a:r>
            <a:br>
              <a:rPr lang="da-DK" sz="3600">
                <a:solidFill>
                  <a:srgbClr val="004992"/>
                </a:solidFill>
                <a:latin typeface="+mn-lt"/>
                <a:ea typeface="+mn-ea"/>
                <a:cs typeface="+mn-cs"/>
              </a:rPr>
            </a:br>
            <a:r>
              <a:rPr lang="da-DK">
                <a:solidFill>
                  <a:srgbClr val="004992"/>
                </a:solidFill>
                <a:latin typeface="+mn-lt"/>
                <a:ea typeface="+mn-ea"/>
                <a:cs typeface="+mn-cs"/>
              </a:rPr>
              <a:t>Hvad ville være en mere realistisk og nyttig vurdering?</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91193880"/>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Depressiv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Du modtager ros for</a:t>
                      </a:r>
                      <a:br>
                        <a:rPr kumimoji="0" lang="da-DK" sz="2000" b="0" i="0" u="none" strike="noStrike" cap="none" normalizeH="0" baseline="0" dirty="0">
                          <a:ln>
                            <a:noFill/>
                          </a:ln>
                          <a:solidFill>
                            <a:srgbClr val="333333"/>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din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dirty="0">
                          <a:ln>
                            <a:noFill/>
                          </a:ln>
                          <a:solidFill>
                            <a:srgbClr val="333333"/>
                          </a:solidFill>
                          <a:effectLst/>
                          <a:latin typeface="+mn-lt"/>
                          <a:ea typeface="+mn-ea"/>
                          <a:cs typeface="+mn-cs"/>
                        </a:rPr>
                        <a:t>“Vedkommende prøver bare at smigre mig… han/hun er utroværdig”,</a:t>
                      </a:r>
                      <a:br>
                        <a:rPr kumimoji="0" lang="da-DK" sz="2000" b="1" i="1" u="none" strike="noStrike" cap="none" normalizeH="0" baseline="0" dirty="0">
                          <a:ln>
                            <a:noFill/>
                          </a:ln>
                          <a:solidFill>
                            <a:srgbClr val="333333"/>
                          </a:solidFill>
                          <a:effectLst/>
                          <a:latin typeface="+mn-lt"/>
                          <a:ea typeface="+mn-ea"/>
                          <a:cs typeface="+mn-cs"/>
                        </a:rPr>
                      </a:br>
                      <a:r>
                        <a:rPr kumimoji="0" lang="da-DK" sz="2000" b="1" i="1" u="none" strike="noStrike" cap="none" normalizeH="0" baseline="0" dirty="0">
                          <a:ln>
                            <a:noFill/>
                          </a:ln>
                          <a:solidFill>
                            <a:srgbClr val="333333"/>
                          </a:solidFill>
                          <a:effectLst/>
                          <a:latin typeface="+mn-lt"/>
                          <a:ea typeface="+mn-ea"/>
                          <a:cs typeface="+mn-cs"/>
                        </a:rPr>
                        <a:t>“Det er kun ham/hende, der mener det...”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“Fantastisk, at nogen anerkender min indsats!”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mn-lt"/>
                          <a:ea typeface="+mn-ea"/>
                          <a:cs typeface="+mn-cs"/>
                        </a:rPr>
                        <a:t>Du bliver kritiseret!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a:ln>
                            <a:noFill/>
                          </a:ln>
                          <a:solidFill>
                            <a:srgbClr val="333333"/>
                          </a:solidFill>
                          <a:effectLst/>
                          <a:latin typeface="+mn-lt"/>
                          <a:ea typeface="+mn-ea"/>
                          <a:cs typeface="+mn-cs"/>
                        </a:rPr>
                        <a:t>“Jeg </a:t>
                      </a:r>
                      <a:r>
                        <a:rPr kumimoji="0" lang="da-DK" sz="2000" b="1" i="1" u="none" strike="noStrike" cap="none" normalizeH="0" baseline="0" dirty="0">
                          <a:ln>
                            <a:noFill/>
                          </a:ln>
                          <a:solidFill>
                            <a:srgbClr val="333333"/>
                          </a:solidFill>
                          <a:effectLst/>
                          <a:latin typeface="+mn-lt"/>
                          <a:ea typeface="+mn-ea"/>
                          <a:cs typeface="+mn-cs"/>
                        </a:rPr>
                        <a:t>er afsløret, jeg er </a:t>
                      </a:r>
                      <a:r>
                        <a:rPr kumimoji="0" lang="da-DK" sz="2000" b="1" i="1" u="none" strike="noStrike" cap="none" normalizeH="0" baseline="0">
                          <a:ln>
                            <a:noFill/>
                          </a:ln>
                          <a:solidFill>
                            <a:srgbClr val="333333"/>
                          </a:solidFill>
                          <a:effectLst/>
                          <a:latin typeface="+mn-lt"/>
                          <a:ea typeface="+mn-ea"/>
                          <a:cs typeface="+mn-cs"/>
                        </a:rPr>
                        <a:t>uduelig…”</a:t>
                      </a:r>
                      <a:endParaRPr kumimoji="0" lang="da-DK" sz="2000" b="1" i="1"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a:ln>
                            <a:noFill/>
                          </a:ln>
                          <a:solidFill>
                            <a:srgbClr val="333333"/>
                          </a:solidFill>
                          <a:effectLst/>
                          <a:latin typeface="+mn-lt"/>
                          <a:ea typeface="+mn-ea"/>
                          <a:cs typeface="+mn-cs"/>
                        </a:rPr>
                        <a:t>“Vedkommende </a:t>
                      </a:r>
                      <a:r>
                        <a:rPr kumimoji="0" lang="da-DK" sz="2000" b="0" i="0" u="none" strike="noStrike" cap="none" normalizeH="0" baseline="0" dirty="0">
                          <a:ln>
                            <a:noFill/>
                          </a:ln>
                          <a:solidFill>
                            <a:srgbClr val="333333"/>
                          </a:solidFill>
                          <a:effectLst/>
                          <a:latin typeface="+mn-lt"/>
                          <a:ea typeface="+mn-ea"/>
                          <a:cs typeface="+mn-cs"/>
                        </a:rPr>
                        <a:t>har måske haft en dårlig </a:t>
                      </a:r>
                      <a:r>
                        <a:rPr kumimoji="0" lang="da-DK" sz="2000" b="0" i="0" u="none" strike="noStrike" cap="none" normalizeH="0" baseline="0">
                          <a:ln>
                            <a:noFill/>
                          </a:ln>
                          <a:solidFill>
                            <a:srgbClr val="333333"/>
                          </a:solidFill>
                          <a:effectLst/>
                          <a:latin typeface="+mn-lt"/>
                          <a:ea typeface="+mn-ea"/>
                          <a:cs typeface="+mn-cs"/>
                        </a:rPr>
                        <a:t>dag.”, “Kan </a:t>
                      </a:r>
                      <a:r>
                        <a:rPr kumimoji="0" lang="da-DK" sz="2000" b="0" i="0" u="none" strike="noStrike" cap="none" normalizeH="0" baseline="0" dirty="0">
                          <a:ln>
                            <a:noFill/>
                          </a:ln>
                          <a:solidFill>
                            <a:srgbClr val="333333"/>
                          </a:solidFill>
                          <a:effectLst/>
                          <a:latin typeface="+mn-lt"/>
                          <a:ea typeface="+mn-ea"/>
                          <a:cs typeface="+mn-cs"/>
                        </a:rPr>
                        <a:t>jeg drage fordel af denne </a:t>
                      </a:r>
                      <a:r>
                        <a:rPr kumimoji="0" lang="da-DK" sz="2000" b="0" i="0" u="none" strike="noStrike" cap="none" normalizeH="0" baseline="0">
                          <a:ln>
                            <a:noFill/>
                          </a:ln>
                          <a:solidFill>
                            <a:srgbClr val="333333"/>
                          </a:solidFill>
                          <a:effectLst/>
                          <a:latin typeface="+mn-lt"/>
                          <a:ea typeface="+mn-ea"/>
                          <a:cs typeface="+mn-cs"/>
                        </a:rPr>
                        <a:t>respons?”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25</a:t>
            </a:fld>
            <a:endParaRPr lang="de-DE" altLang="de-DE"/>
          </a:p>
        </p:txBody>
      </p:sp>
    </p:spTree>
    <p:extLst>
      <p:ext uri="{BB962C8B-B14F-4D97-AF65-F5344CB8AC3E}">
        <p14:creationId xmlns:p14="http://schemas.microsoft.com/office/powerpoint/2010/main" val="3861177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5</a:t>
            </a:r>
            <a:r>
              <a:rPr lang="da-DK" altLang="de-DE" sz="3600">
                <a:solidFill>
                  <a:srgbClr val="004992"/>
                </a:solidFill>
                <a:latin typeface="+mn-lt"/>
                <a:ea typeface="+mn-ea"/>
                <a:cs typeface="+mn-cs"/>
              </a:rPr>
              <a:t>. “Alt </a:t>
            </a:r>
            <a:r>
              <a:rPr lang="da-DK" altLang="de-DE" sz="3600" dirty="0">
                <a:solidFill>
                  <a:srgbClr val="004992"/>
                </a:solidFill>
                <a:latin typeface="+mn-lt"/>
                <a:ea typeface="+mn-ea"/>
                <a:cs typeface="+mn-cs"/>
              </a:rPr>
              <a:t>eller </a:t>
            </a:r>
            <a:r>
              <a:rPr lang="da-DK" altLang="de-DE" sz="3600">
                <a:solidFill>
                  <a:srgbClr val="004992"/>
                </a:solidFill>
                <a:latin typeface="+mn-lt"/>
                <a:ea typeface="+mn-ea"/>
                <a:cs typeface="+mn-cs"/>
              </a:rPr>
              <a:t>intet tankegang”/ </a:t>
            </a:r>
            <a:r>
              <a:rPr lang="da-DK" altLang="de-DE" sz="3600" dirty="0">
                <a:solidFill>
                  <a:srgbClr val="004992"/>
                </a:solidFill>
                <a:latin typeface="+mn-lt"/>
                <a:ea typeface="+mn-ea"/>
                <a:cs typeface="+mn-cs"/>
              </a:rPr>
              <a:t>Katastrofetænkning</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ville være en mere realistisk og nyttig vurdering?</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884068818"/>
              </p:ext>
            </p:extLst>
          </p:nvPr>
        </p:nvGraphicFramePr>
        <p:xfrm>
          <a:off x="408955" y="2204864"/>
          <a:ext cx="11376000" cy="187452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Depressiv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Din chef undlader at hilse på dig.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dirty="0">
                          <a:ln>
                            <a:noFill/>
                          </a:ln>
                          <a:solidFill>
                            <a:srgbClr val="333333"/>
                          </a:solidFill>
                          <a:effectLst/>
                          <a:latin typeface="+mn-lt"/>
                          <a:ea typeface="+mn-ea"/>
                          <a:cs typeface="+mn-cs"/>
                        </a:rPr>
                        <a:t>“Jeg er på vej til at blive fyret”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26</a:t>
            </a:fld>
            <a:endParaRPr lang="de-DE" altLang="de-DE"/>
          </a:p>
        </p:txBody>
      </p:sp>
    </p:spTree>
    <p:extLst>
      <p:ext uri="{BB962C8B-B14F-4D97-AF65-F5344CB8AC3E}">
        <p14:creationId xmlns:p14="http://schemas.microsoft.com/office/powerpoint/2010/main" val="67686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5</a:t>
            </a:r>
            <a:r>
              <a:rPr lang="da-DK" altLang="de-DE" sz="3600">
                <a:solidFill>
                  <a:srgbClr val="004992"/>
                </a:solidFill>
                <a:latin typeface="+mn-lt"/>
                <a:ea typeface="+mn-ea"/>
                <a:cs typeface="+mn-cs"/>
              </a:rPr>
              <a:t>. “Alt </a:t>
            </a:r>
            <a:r>
              <a:rPr lang="da-DK" altLang="de-DE" sz="3600" dirty="0">
                <a:solidFill>
                  <a:srgbClr val="004992"/>
                </a:solidFill>
                <a:latin typeface="+mn-lt"/>
                <a:ea typeface="+mn-ea"/>
                <a:cs typeface="+mn-cs"/>
              </a:rPr>
              <a:t>eller </a:t>
            </a:r>
            <a:r>
              <a:rPr lang="da-DK" altLang="de-DE" sz="3600">
                <a:solidFill>
                  <a:srgbClr val="004992"/>
                </a:solidFill>
                <a:latin typeface="+mn-lt"/>
                <a:ea typeface="+mn-ea"/>
                <a:cs typeface="+mn-cs"/>
              </a:rPr>
              <a:t>intet tankegang”/ </a:t>
            </a:r>
            <a:r>
              <a:rPr lang="da-DK" altLang="de-DE" sz="3600" dirty="0">
                <a:solidFill>
                  <a:srgbClr val="004992"/>
                </a:solidFill>
                <a:latin typeface="+mn-lt"/>
                <a:ea typeface="+mn-ea"/>
                <a:cs typeface="+mn-cs"/>
              </a:rPr>
              <a:t>Katastrofetænkning</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ville være en mere realistisk og nyttig vurdering?</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784565254"/>
              </p:ext>
            </p:extLst>
          </p:nvPr>
        </p:nvGraphicFramePr>
        <p:xfrm>
          <a:off x="408955" y="2204864"/>
          <a:ext cx="11376000" cy="187452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Depressiv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mn-lt"/>
                          <a:ea typeface="+mn-ea"/>
                          <a:cs typeface="+mn-cs"/>
                        </a:rPr>
                        <a:t>Din chef </a:t>
                      </a:r>
                      <a:r>
                        <a:rPr kumimoji="0" lang="en-US" sz="2000" b="0" i="0" u="none" strike="noStrike" cap="none" normalizeH="0" baseline="0" dirty="0" err="1">
                          <a:ln>
                            <a:noFill/>
                          </a:ln>
                          <a:solidFill>
                            <a:srgbClr val="333333"/>
                          </a:solidFill>
                          <a:effectLst/>
                          <a:latin typeface="+mn-lt"/>
                          <a:ea typeface="+mn-ea"/>
                          <a:cs typeface="+mn-cs"/>
                        </a:rPr>
                        <a:t>undlader</a:t>
                      </a:r>
                      <a:r>
                        <a:rPr kumimoji="0" lang="en-US" sz="2000" b="0" i="0" u="none" strike="noStrike" cap="none" normalizeH="0" baseline="0" dirty="0">
                          <a:ln>
                            <a:noFill/>
                          </a:ln>
                          <a:solidFill>
                            <a:srgbClr val="333333"/>
                          </a:solidFill>
                          <a:effectLst/>
                          <a:latin typeface="+mn-lt"/>
                          <a:ea typeface="+mn-ea"/>
                          <a:cs typeface="+mn-cs"/>
                        </a:rPr>
                        <a:t> at </a:t>
                      </a:r>
                      <a:r>
                        <a:rPr kumimoji="0" lang="en-US" sz="2000" b="0" i="0" u="none" strike="noStrike" cap="none" normalizeH="0" baseline="0" dirty="0" err="1">
                          <a:ln>
                            <a:noFill/>
                          </a:ln>
                          <a:solidFill>
                            <a:srgbClr val="333333"/>
                          </a:solidFill>
                          <a:effectLst/>
                          <a:latin typeface="+mn-lt"/>
                          <a:ea typeface="+mn-ea"/>
                          <a:cs typeface="+mn-cs"/>
                        </a:rPr>
                        <a:t>hilse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dig.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1" i="1" u="none" strike="noStrike" cap="none" normalizeH="0" baseline="0" dirty="0">
                          <a:ln>
                            <a:noFill/>
                          </a:ln>
                          <a:solidFill>
                            <a:srgbClr val="333333"/>
                          </a:solidFill>
                          <a:effectLst/>
                          <a:latin typeface="+mn-lt"/>
                          <a:ea typeface="+mn-ea"/>
                          <a:cs typeface="+mn-cs"/>
                        </a:rPr>
                        <a:t>“Jeg er på vej til at blive fyret”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000" b="0" i="0" u="none" strike="noStrike" cap="none" normalizeH="0" baseline="0" dirty="0">
                          <a:ln>
                            <a:noFill/>
                          </a:ln>
                          <a:solidFill>
                            <a:srgbClr val="333333"/>
                          </a:solidFill>
                          <a:effectLst/>
                          <a:latin typeface="+mn-lt"/>
                          <a:ea typeface="+mn-ea"/>
                          <a:cs typeface="+mn-cs"/>
                        </a:rPr>
                        <a:t>“Så han mig overhovedet? Måske har han haft en dårlig dag?”</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8 – Selvværd &amp; sindsstemning</a:t>
            </a:r>
          </a:p>
        </p:txBody>
      </p:sp>
      <p:sp>
        <p:nvSpPr>
          <p:cNvPr id="3" name="Slide Number Placeholder 2"/>
          <p:cNvSpPr>
            <a:spLocks noGrp="1"/>
          </p:cNvSpPr>
          <p:nvPr>
            <p:ph type="sldNum" sz="quarter" idx="12"/>
          </p:nvPr>
        </p:nvSpPr>
        <p:spPr/>
        <p:txBody>
          <a:bodyPr/>
          <a:lstStyle/>
          <a:p>
            <a:fld id="{7BCB41BC-E72D-4C28-A552-9F0999F781C4}" type="slidenum">
              <a:rPr lang="de-DE" altLang="de-DE" smtClean="0"/>
              <a:pPr/>
              <a:t>27</a:t>
            </a:fld>
            <a:endParaRPr lang="de-DE" altLang="de-DE"/>
          </a:p>
        </p:txBody>
      </p:sp>
    </p:spTree>
    <p:extLst>
      <p:ext uri="{BB962C8B-B14F-4D97-AF65-F5344CB8AC3E}">
        <p14:creationId xmlns:p14="http://schemas.microsoft.com/office/powerpoint/2010/main" val="451524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6. Undertrykkelse af negative tanker</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ville være en mere realistisk og nyttig vurdering?</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13377143"/>
              </p:ext>
            </p:extLst>
          </p:nvPr>
        </p:nvGraphicFramePr>
        <p:xfrm>
          <a:off x="408955" y="2204864"/>
          <a:ext cx="11376000" cy="187452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Problematisk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har tilbagevendende negative tanker (fx “idiot”, “nar”, “Du er bare så grim”).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ea typeface="+mn-ea"/>
                          <a:cs typeface="+mn-cs"/>
                        </a:rPr>
                        <a:t>“</a:t>
                      </a:r>
                      <a:r>
                        <a:rPr kumimoji="0" lang="en-US" sz="2000" b="1" i="1" u="none" strike="noStrike" cap="none" normalizeH="0" baseline="0" dirty="0" err="1">
                          <a:ln>
                            <a:noFill/>
                          </a:ln>
                          <a:solidFill>
                            <a:srgbClr val="333333"/>
                          </a:solidFill>
                          <a:effectLst/>
                          <a:latin typeface="+mn-lt"/>
                          <a:ea typeface="+mn-ea"/>
                          <a:cs typeface="+mn-cs"/>
                        </a:rPr>
                        <a:t>Jeg</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må</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slippe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disse</a:t>
                      </a:r>
                      <a:r>
                        <a:rPr kumimoji="0" lang="en-US" sz="2000" b="1" i="1" u="none" strike="noStrike" cap="none" normalizeH="0" baseline="0" dirty="0">
                          <a:ln>
                            <a:noFill/>
                          </a:ln>
                          <a:solidFill>
                            <a:srgbClr val="333333"/>
                          </a:solidFill>
                          <a:effectLst/>
                          <a:latin typeface="+mn-lt"/>
                          <a:ea typeface="+mn-ea"/>
                          <a:cs typeface="+mn-cs"/>
                        </a:rPr>
                        <a:t> negative tanker” … men </a:t>
                      </a:r>
                      <a:r>
                        <a:rPr kumimoji="0" lang="en-US" sz="2000" b="1" i="1" u="none" strike="noStrike" cap="none" normalizeH="0" baseline="0" dirty="0" err="1">
                          <a:ln>
                            <a:noFill/>
                          </a:ln>
                          <a:solidFill>
                            <a:srgbClr val="333333"/>
                          </a:solidFill>
                          <a:effectLst/>
                          <a:latin typeface="+mn-lt"/>
                          <a:ea typeface="+mn-ea"/>
                          <a:cs typeface="+mn-cs"/>
                        </a:rPr>
                        <a:t>det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virker</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ikke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en-US" sz="2000" b="1" i="1" u="none" strike="noStrike" cap="none" normalizeH="0" baseline="0" dirty="0">
                          <a:ln>
                            <a:noFill/>
                          </a:ln>
                          <a:solidFill>
                            <a:srgbClr val="333333"/>
                          </a:solidFill>
                          <a:effectLst/>
                          <a:latin typeface="+mn-lt"/>
                          <a:ea typeface="+mn-ea"/>
                          <a:cs typeface="+mn-cs"/>
                        </a:rPr>
                        <a:t> se </a:t>
                      </a:r>
                      <a:r>
                        <a:rPr kumimoji="0" lang="en-US" sz="2000" b="1" i="1" u="none" strike="noStrike" cap="none" normalizeH="0" baseline="0" dirty="0" err="1">
                          <a:ln>
                            <a:noFill/>
                          </a:ln>
                          <a:solidFill>
                            <a:srgbClr val="333333"/>
                          </a:solidFill>
                          <a:effectLst/>
                          <a:latin typeface="+mn-lt"/>
                          <a:ea typeface="+mn-ea"/>
                          <a:cs typeface="+mn-cs"/>
                        </a:rPr>
                        <a:t>næste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øvelse</a:t>
                      </a:r>
                      <a:r>
                        <a:rPr kumimoji="0" lang="en-US" sz="20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7BCB41BC-E72D-4C28-A552-9F0999F781C4}"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6. Undertrykkelse af negative tanker</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ville være en mere realistisk og nyttig vurdering?</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21840740"/>
              </p:ext>
            </p:extLst>
          </p:nvPr>
        </p:nvGraphicFramePr>
        <p:xfrm>
          <a:off x="408955" y="2204864"/>
          <a:ext cx="11376000" cy="2606040"/>
        </p:xfrm>
        <a:graphic>
          <a:graphicData uri="http://schemas.openxmlformats.org/drawingml/2006/table">
            <a:tbl>
              <a:tblPr>
                <a:tableStyleId>{21E4AEA4-8DFA-4A89-87EB-49C32662AFE0}</a:tableStyleId>
              </a:tblPr>
              <a:tblGrid>
                <a:gridCol w="5688000">
                  <a:extLst>
                    <a:ext uri="{9D8B030D-6E8A-4147-A177-3AD203B41FA5}">
                      <a16:colId xmlns:a16="http://schemas.microsoft.com/office/drawing/2014/main" val="20000"/>
                    </a:ext>
                  </a:extLst>
                </a:gridCol>
                <a:gridCol w="5688000">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Hændelse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mn-lt"/>
                          <a:ea typeface="+mn-ea"/>
                          <a:cs typeface="+mn-cs"/>
                        </a:rPr>
                        <a:t>Problematisk vurdering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mn-lt"/>
                          <a:ea typeface="+mn-ea"/>
                          <a:cs typeface="+mn-cs"/>
                        </a:rPr>
                        <a:t>Positiv/konstruktiv vurdering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mn-lt"/>
                          <a:ea typeface="+mn-ea"/>
                          <a:cs typeface="+mn-cs"/>
                        </a:rPr>
                        <a:t>Du har tilbagevendende negative tanker (fx “idiot”, “nar”, “Du er bare så grim”).</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ea typeface="+mn-ea"/>
                          <a:cs typeface="+mn-cs"/>
                        </a:rPr>
                        <a:t>“</a:t>
                      </a:r>
                      <a:r>
                        <a:rPr kumimoji="0" lang="en-US" sz="2000" b="1" i="1" u="none" strike="noStrike" cap="none" normalizeH="0" baseline="0" dirty="0" err="1">
                          <a:ln>
                            <a:noFill/>
                          </a:ln>
                          <a:solidFill>
                            <a:srgbClr val="333333"/>
                          </a:solidFill>
                          <a:effectLst/>
                          <a:latin typeface="+mn-lt"/>
                          <a:ea typeface="+mn-ea"/>
                          <a:cs typeface="+mn-cs"/>
                        </a:rPr>
                        <a:t>Jeg</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må</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slippe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disse</a:t>
                      </a:r>
                      <a:r>
                        <a:rPr kumimoji="0" lang="en-US" sz="2000" b="1" i="1" u="none" strike="noStrike" cap="none" normalizeH="0" baseline="0" dirty="0">
                          <a:ln>
                            <a:noFill/>
                          </a:ln>
                          <a:solidFill>
                            <a:srgbClr val="333333"/>
                          </a:solidFill>
                          <a:effectLst/>
                          <a:latin typeface="+mn-lt"/>
                          <a:ea typeface="+mn-ea"/>
                          <a:cs typeface="+mn-cs"/>
                        </a:rPr>
                        <a:t> negative tanker” … men </a:t>
                      </a:r>
                      <a:r>
                        <a:rPr kumimoji="0" lang="en-US" sz="2000" b="1" i="1" u="none" strike="noStrike" cap="none" normalizeH="0" baseline="0" dirty="0" err="1">
                          <a:ln>
                            <a:noFill/>
                          </a:ln>
                          <a:solidFill>
                            <a:srgbClr val="333333"/>
                          </a:solidFill>
                          <a:effectLst/>
                          <a:latin typeface="+mn-lt"/>
                          <a:ea typeface="+mn-ea"/>
                          <a:cs typeface="+mn-cs"/>
                        </a:rPr>
                        <a:t>det</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virker</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ikke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en-US" sz="2000" b="1" i="1" u="none" strike="noStrike" cap="none" normalizeH="0" baseline="0" dirty="0">
                          <a:ln>
                            <a:noFill/>
                          </a:ln>
                          <a:solidFill>
                            <a:srgbClr val="333333"/>
                          </a:solidFill>
                          <a:effectLst/>
                          <a:latin typeface="+mn-lt"/>
                          <a:ea typeface="+mn-ea"/>
                          <a:cs typeface="+mn-cs"/>
                        </a:rPr>
                        <a:t> se </a:t>
                      </a:r>
                      <a:r>
                        <a:rPr kumimoji="0" lang="en-US" sz="2000" b="1" i="1" u="none" strike="noStrike" cap="none" normalizeH="0" baseline="0" dirty="0" err="1">
                          <a:ln>
                            <a:noFill/>
                          </a:ln>
                          <a:solidFill>
                            <a:srgbClr val="333333"/>
                          </a:solidFill>
                          <a:effectLst/>
                          <a:latin typeface="+mn-lt"/>
                          <a:ea typeface="+mn-ea"/>
                          <a:cs typeface="+mn-cs"/>
                        </a:rPr>
                        <a:t>næste</a:t>
                      </a:r>
                      <a:r>
                        <a:rPr kumimoji="0" lang="en-US" sz="2000" b="1" i="1" u="none" strike="noStrike" cap="none" normalizeH="0" baseline="0" dirty="0">
                          <a:ln>
                            <a:noFill/>
                          </a:ln>
                          <a:solidFill>
                            <a:srgbClr val="333333"/>
                          </a:solidFill>
                          <a:effectLst/>
                          <a:latin typeface="+mn-lt"/>
                          <a:ea typeface="+mn-ea"/>
                          <a:cs typeface="+mn-cs"/>
                        </a:rPr>
                        <a:t> </a:t>
                      </a:r>
                      <a:r>
                        <a:rPr kumimoji="0" lang="en-US" sz="2000" b="1" i="1" u="none" strike="noStrike" cap="none" normalizeH="0" baseline="0" dirty="0" err="1">
                          <a:ln>
                            <a:noFill/>
                          </a:ln>
                          <a:solidFill>
                            <a:srgbClr val="333333"/>
                          </a:solidFill>
                          <a:effectLst/>
                          <a:latin typeface="+mn-lt"/>
                          <a:ea typeface="+mn-ea"/>
                          <a:cs typeface="+mn-cs"/>
                        </a:rPr>
                        <a:t>øvelse</a:t>
                      </a:r>
                      <a:r>
                        <a:rPr kumimoji="0" lang="en-US" sz="20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ea typeface="+mn-ea"/>
                          <a:cs typeface="+mn-cs"/>
                        </a:rPr>
                        <a:t>Spørg</a:t>
                      </a:r>
                      <a:r>
                        <a:rPr kumimoji="0" lang="en-US" sz="2000" b="0" i="0" u="none" strike="noStrike" cap="none" normalizeH="0" baseline="0" dirty="0">
                          <a:ln>
                            <a:noFill/>
                          </a:ln>
                          <a:solidFill>
                            <a:srgbClr val="333333"/>
                          </a:solidFill>
                          <a:effectLst/>
                          <a:latin typeface="+mn-lt"/>
                          <a:ea typeface="+mn-ea"/>
                          <a:cs typeface="+mn-cs"/>
                        </a:rPr>
                        <a:t> dig </a:t>
                      </a:r>
                      <a:r>
                        <a:rPr kumimoji="0" lang="en-US" sz="2000" b="0" i="0" u="none" strike="noStrike" cap="none" normalizeH="0" baseline="0" dirty="0" err="1">
                          <a:ln>
                            <a:noFill/>
                          </a:ln>
                          <a:solidFill>
                            <a:srgbClr val="333333"/>
                          </a:solidFill>
                          <a:effectLst/>
                          <a:latin typeface="+mn-lt"/>
                          <a:ea typeface="+mn-ea"/>
                          <a:cs typeface="+mn-cs"/>
                        </a:rPr>
                        <a:t>selv</a:t>
                      </a:r>
                      <a:r>
                        <a:rPr kumimoji="0" lang="en-US" sz="2000" b="0" i="0" u="none" strike="noStrike" cap="none" normalizeH="0" baseline="0" dirty="0">
                          <a:ln>
                            <a:noFill/>
                          </a:ln>
                          <a:solidFill>
                            <a:srgbClr val="333333"/>
                          </a:solidFill>
                          <a:effectLst/>
                          <a:latin typeface="+mn-lt"/>
                          <a:ea typeface="+mn-ea"/>
                          <a:cs typeface="+mn-cs"/>
                        </a:rPr>
                        <a:t>, om der </a:t>
                      </a:r>
                      <a:r>
                        <a:rPr kumimoji="0" lang="en-US" sz="2000" b="0" i="0" u="none" strike="noStrike" cap="none" normalizeH="0" baseline="0" dirty="0" err="1">
                          <a:ln>
                            <a:noFill/>
                          </a:ln>
                          <a:solidFill>
                            <a:srgbClr val="333333"/>
                          </a:solidFill>
                          <a:effectLst/>
                          <a:latin typeface="+mn-lt"/>
                          <a:ea typeface="+mn-ea"/>
                          <a:cs typeface="+mn-cs"/>
                        </a:rPr>
                        <a:t>er</a:t>
                      </a:r>
                      <a:r>
                        <a:rPr kumimoji="0" lang="en-US" sz="2000" b="0" i="0" u="none" strike="noStrike" cap="none" normalizeH="0" baseline="0" dirty="0">
                          <a:ln>
                            <a:noFill/>
                          </a:ln>
                          <a:solidFill>
                            <a:srgbClr val="333333"/>
                          </a:solidFill>
                          <a:effectLst/>
                          <a:latin typeface="+mn-lt"/>
                          <a:ea typeface="+mn-ea"/>
                          <a:cs typeface="+mn-cs"/>
                        </a:rPr>
                        <a:t> hold </a:t>
                      </a:r>
                      <a:r>
                        <a:rPr kumimoji="0" lang="en-US" sz="2000" b="0" i="0" u="none" strike="noStrike" cap="none" normalizeH="0" baseline="0" dirty="0" err="1">
                          <a:ln>
                            <a:noFill/>
                          </a:ln>
                          <a:solidFill>
                            <a:srgbClr val="333333"/>
                          </a:solidFill>
                          <a:effectLst/>
                          <a:latin typeface="+mn-lt"/>
                          <a:ea typeface="+mn-ea"/>
                          <a:cs typeface="+mn-cs"/>
                        </a:rPr>
                        <a:t>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disse</a:t>
                      </a:r>
                      <a:r>
                        <a:rPr kumimoji="0" lang="en-US" sz="2000" b="0" i="0" u="none" strike="noStrike" cap="none" normalizeH="0" baseline="0" dirty="0">
                          <a:ln>
                            <a:noFill/>
                          </a:ln>
                          <a:solidFill>
                            <a:srgbClr val="333333"/>
                          </a:solidFill>
                          <a:effectLst/>
                          <a:latin typeface="+mn-lt"/>
                          <a:ea typeface="+mn-ea"/>
                          <a:cs typeface="+mn-cs"/>
                        </a:rPr>
                        <a:t> tanker. </a:t>
                      </a:r>
                      <a:r>
                        <a:rPr kumimoji="0" lang="en-US" sz="2000" b="0" i="0" u="none" strike="noStrike" cap="none" normalizeH="0" baseline="0" dirty="0" err="1">
                          <a:ln>
                            <a:noFill/>
                          </a:ln>
                          <a:solidFill>
                            <a:srgbClr val="333333"/>
                          </a:solidFill>
                          <a:effectLst/>
                          <a:latin typeface="+mn-lt"/>
                          <a:ea typeface="+mn-ea"/>
                          <a:cs typeface="+mn-cs"/>
                        </a:rPr>
                        <a:t>Hvad</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kan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imødegå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disse</a:t>
                      </a:r>
                      <a:r>
                        <a:rPr kumimoji="0" lang="en-US" sz="2000" b="0" i="0" u="none" strike="noStrike" cap="none" normalizeH="0" baseline="0" dirty="0">
                          <a:ln>
                            <a:noFill/>
                          </a:ln>
                          <a:solidFill>
                            <a:srgbClr val="333333"/>
                          </a:solidFill>
                          <a:effectLst/>
                          <a:latin typeface="+mn-lt"/>
                          <a:ea typeface="+mn-ea"/>
                          <a:cs typeface="+mn-cs"/>
                        </a:rPr>
                        <a:t> tanker? </a:t>
                      </a:r>
                      <a:r>
                        <a:rPr kumimoji="0" lang="en-US" sz="2000" b="0" i="0" u="none" strike="noStrike" cap="none" normalizeH="0" baseline="0" dirty="0" err="1">
                          <a:ln>
                            <a:noFill/>
                          </a:ln>
                          <a:solidFill>
                            <a:srgbClr val="333333"/>
                          </a:solidFill>
                          <a:effectLst/>
                          <a:latin typeface="+mn-lt"/>
                          <a:ea typeface="+mn-ea"/>
                          <a:cs typeface="+mn-cs"/>
                        </a:rPr>
                        <a:t>Søg</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adspredelse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gennem</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behagelige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aktiviteter</a:t>
                      </a:r>
                      <a:r>
                        <a:rPr kumimoji="0" lang="en-US" sz="2000" b="0" i="0" u="none" strike="noStrike" cap="none" normalizeH="0" baseline="0" dirty="0">
                          <a:ln>
                            <a:noFill/>
                          </a:ln>
                          <a:solidFill>
                            <a:srgbClr val="333333"/>
                          </a:solidFill>
                          <a:effectLst/>
                          <a:latin typeface="+mn-lt"/>
                          <a:ea typeface="+mn-ea"/>
                          <a:cs typeface="+mn-cs"/>
                        </a:rPr>
                        <a:t>.</a:t>
                      </a:r>
                      <a:endParaRPr kumimoji="0" lang="fr-F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Footer Placeholder 6"/>
          <p:cNvSpPr>
            <a:spLocks noGrp="1"/>
          </p:cNvSpPr>
          <p:nvPr>
            <p:ph type="ftr" sz="quarter" idx="11"/>
          </p:nvPr>
        </p:nvSpPr>
        <p:spPr/>
        <p:txBody>
          <a:bodyPr/>
          <a:lstStyle/>
          <a:p>
            <a:pPr>
              <a:defRPr/>
            </a:pPr>
            <a:r>
              <a:rPr lang="de-DE"/>
              <a:t>Træningsmodul 8 – Selvværd &amp; sindsstemning</a:t>
            </a:r>
          </a:p>
        </p:txBody>
      </p:sp>
      <p:sp>
        <p:nvSpPr>
          <p:cNvPr id="8" name="Slide Number Placeholder 7"/>
          <p:cNvSpPr>
            <a:spLocks noGrp="1"/>
          </p:cNvSpPr>
          <p:nvPr>
            <p:ph type="sldNum" sz="quarter" idx="12"/>
          </p:nvPr>
        </p:nvSpPr>
        <p:spPr/>
        <p:txBody>
          <a:bodyPr/>
          <a:lstStyle/>
          <a:p>
            <a:fld id="{7BCB41BC-E72D-4C28-A552-9F0999F781C4}"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6. Undertrykkelse af negative tanker</a:t>
            </a:r>
            <a:br>
              <a:rPr lang="da-DK" sz="3600" dirty="0">
                <a:solidFill>
                  <a:srgbClr val="004992"/>
                </a:solidFill>
                <a:latin typeface="+mn-lt"/>
                <a:ea typeface="+mn-ea"/>
                <a:cs typeface="+mn-cs"/>
              </a:rPr>
            </a:br>
            <a:r>
              <a:rPr lang="da-DK" dirty="0">
                <a:solidFill>
                  <a:srgbClr val="004992"/>
                </a:solidFill>
                <a:latin typeface="+mn-lt"/>
                <a:ea typeface="+mn-ea"/>
                <a:cs typeface="+mn-cs"/>
              </a:rPr>
              <a:t>Øvelse</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da-DK" sz="2400" dirty="0">
                <a:solidFill>
                  <a:srgbClr val="333333"/>
                </a:solidFill>
              </a:rPr>
              <a:t>Man kan ikke bevidst undertrykke foruroligende tanker.</a:t>
            </a:r>
            <a:br>
              <a:rPr lang="da-DK" sz="2400" dirty="0">
                <a:solidFill>
                  <a:srgbClr val="333333"/>
                </a:solidFill>
              </a:rPr>
            </a:br>
            <a:r>
              <a:rPr lang="da-DK" sz="2400" dirty="0">
                <a:solidFill>
                  <a:srgbClr val="333333"/>
                </a:solidFill>
              </a:rPr>
              <a:t>Prøver man at indstille al tankevirksomhed, vil det kun føre til en intensivering af disse tanker.</a:t>
            </a:r>
          </a:p>
          <a:p>
            <a:r>
              <a:rPr lang="da-DK" sz="2400" dirty="0">
                <a:solidFill>
                  <a:srgbClr val="333333"/>
                </a:solidFill>
              </a:rPr>
              <a:t>Prøv selv! </a:t>
            </a:r>
            <a:br>
              <a:rPr lang="da-DK" sz="2400" dirty="0">
                <a:solidFill>
                  <a:srgbClr val="333333"/>
                </a:solidFill>
              </a:rPr>
            </a:br>
            <a:r>
              <a:rPr lang="da-DK" sz="2400" dirty="0">
                <a:solidFill>
                  <a:srgbClr val="004992"/>
                </a:solidFill>
              </a:rPr>
              <a:t>I det næste minut må du ikke tænke på en isbjørn!</a:t>
            </a:r>
            <a:endParaRPr lang="en-US" sz="2400" dirty="0">
              <a:solidFill>
                <a:srgbClr val="004992"/>
              </a:solidFill>
            </a:endParaRPr>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6. Undertrykkelse af negative tanker</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Virker det? Nej!</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da-DK" sz="2400" dirty="0">
                <a:solidFill>
                  <a:srgbClr val="333333"/>
                </a:solidFill>
              </a:rPr>
              <a:t>De fleste af jer har formentligt tænkt på en isbjørn og/eller på noget, der er relateret til en isbjørn (fx zoo, sne, Nordpolen osv.).</a:t>
            </a:r>
          </a:p>
          <a:p>
            <a:r>
              <a:rPr lang="da-DK" sz="2400" dirty="0">
                <a:solidFill>
                  <a:srgbClr val="333333"/>
                </a:solidFill>
              </a:rPr>
              <a:t>Forsøger man bevidst at undertrykke foruroligende </a:t>
            </a:r>
            <a:r>
              <a:rPr lang="da-DK" sz="2400">
                <a:solidFill>
                  <a:srgbClr val="333333"/>
                </a:solidFill>
              </a:rPr>
              <a:t>tanker (“jeg </a:t>
            </a:r>
            <a:r>
              <a:rPr lang="da-DK" sz="2400" dirty="0">
                <a:solidFill>
                  <a:srgbClr val="333333"/>
                </a:solidFill>
              </a:rPr>
              <a:t>er </a:t>
            </a:r>
            <a:r>
              <a:rPr lang="da-DK" sz="2400">
                <a:solidFill>
                  <a:srgbClr val="333333"/>
                </a:solidFill>
              </a:rPr>
              <a:t>en taber” </a:t>
            </a:r>
            <a:r>
              <a:rPr lang="da-DK" sz="2400" dirty="0">
                <a:solidFill>
                  <a:srgbClr val="333333"/>
                </a:solidFill>
              </a:rPr>
              <a:t>osv.), vil de blot blive mere intense. Disse tanker kan derved blive så voldsomme, at de forekommer fremmede, eller man føler sig ude af stand til at beherske dem!</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CDA69DE0-A5B4-4CF2-8096-34CCE6B72E0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I stedet:</a:t>
            </a:r>
          </a:p>
        </p:txBody>
      </p:sp>
      <p:sp>
        <p:nvSpPr>
          <p:cNvPr id="46082" name="Rectangle 2"/>
          <p:cNvSpPr>
            <a:spLocks noGrp="1" noChangeArrowheads="1"/>
          </p:cNvSpPr>
          <p:nvPr>
            <p:ph idx="1"/>
          </p:nvPr>
        </p:nvSpPr>
        <p:spPr/>
        <p:txBody>
          <a:bodyPr>
            <a:noAutofit/>
          </a:bodyPr>
          <a:lstStyle/>
          <a:p>
            <a:pPr>
              <a:defRPr/>
            </a:pPr>
            <a:r>
              <a:rPr lang="da-DK" sz="2400" dirty="0">
                <a:solidFill>
                  <a:srgbClr val="333333"/>
                </a:solidFill>
              </a:rPr>
              <a:t>Hvis du plages af tunge negative tanker, må du ikke forsøge aktivt at undertrykke disse tanker (så vil de bare forstærkes). Læg i stedet mærke til de indre hændelser uden at gribe ind – akkurat som et stormvejr, der kan betragtes på sikker afstand gennem vinduet.</a:t>
            </a:r>
          </a:p>
          <a:p>
            <a:pPr>
              <a:defRPr/>
            </a:pPr>
            <a:r>
              <a:rPr lang="da-DK" sz="2400" dirty="0">
                <a:solidFill>
                  <a:srgbClr val="004992"/>
                </a:solidFill>
              </a:rPr>
              <a:t>Tankerne vil drive over,</a:t>
            </a:r>
            <a:r>
              <a:rPr lang="da-DK" sz="2400" spc="20" dirty="0">
                <a:solidFill>
                  <a:srgbClr val="004992"/>
                </a:solidFill>
              </a:rPr>
              <a:t> </a:t>
            </a:r>
            <a:r>
              <a:rPr lang="da-DK" sz="2400" dirty="0">
                <a:solidFill>
                  <a:srgbClr val="004992"/>
                </a:solidFill>
              </a:rPr>
              <a:t>akkurat som kraftige tordenskyer.</a:t>
            </a:r>
            <a:endParaRPr lang="de-DE" altLang="de-DE" sz="2400" dirty="0">
              <a:solidFill>
                <a:srgbClr val="004992"/>
              </a:solidFill>
            </a:endParaRPr>
          </a:p>
        </p:txBody>
      </p:sp>
      <p:pic>
        <p:nvPicPr>
          <p:cNvPr id="8"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7. Når vores tankegang løber af sporet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buClr>
                <a:srgbClr val="336699"/>
              </a:buClr>
            </a:pPr>
            <a:r>
              <a:rPr lang="en-US" altLang="de-DE" sz="2000" b="1" dirty="0" err="1">
                <a:solidFill>
                  <a:srgbClr val="004992"/>
                </a:solidFill>
              </a:rPr>
              <a:t>Sammenligning</a:t>
            </a:r>
            <a:r>
              <a:rPr lang="en-US" altLang="de-DE" sz="2000" b="1" dirty="0">
                <a:solidFill>
                  <a:srgbClr val="004992"/>
                </a:solidFill>
              </a:rPr>
              <a:t> med </a:t>
            </a:r>
            <a:r>
              <a:rPr lang="en-US" altLang="de-DE" sz="2000" b="1" dirty="0" err="1">
                <a:solidFill>
                  <a:srgbClr val="004992"/>
                </a:solidFill>
              </a:rPr>
              <a:t>andre</a:t>
            </a:r>
            <a:r>
              <a:rPr lang="en-US" altLang="de-DE" sz="2000" b="1" dirty="0">
                <a:solidFill>
                  <a:srgbClr val="004992"/>
                </a:solidFill>
              </a:rPr>
              <a:t> </a:t>
            </a:r>
            <a:r>
              <a:rPr lang="en-US" altLang="de-DE" sz="2000" b="1" dirty="0" err="1">
                <a:solidFill>
                  <a:srgbClr val="004992"/>
                </a:solidFill>
              </a:rPr>
              <a:t>mennesker</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Undgå</a:t>
            </a:r>
            <a:r>
              <a:rPr lang="en-US" altLang="de-DE" sz="2000" dirty="0">
                <a:solidFill>
                  <a:srgbClr val="333333"/>
                </a:solidFill>
                <a:latin typeface="+mn-lt"/>
              </a:rPr>
              <a:t> at </a:t>
            </a:r>
            <a:r>
              <a:rPr lang="en-US" altLang="de-DE" sz="2000" dirty="0" err="1">
                <a:solidFill>
                  <a:srgbClr val="333333"/>
                </a:solidFill>
                <a:latin typeface="+mn-lt"/>
              </a:rPr>
              <a:t>sammenligne</a:t>
            </a:r>
            <a:r>
              <a:rPr lang="en-US" altLang="de-DE" sz="2000" dirty="0">
                <a:solidFill>
                  <a:srgbClr val="333333"/>
                </a:solidFill>
                <a:latin typeface="+mn-lt"/>
              </a:rPr>
              <a:t> dig </a:t>
            </a:r>
            <a:r>
              <a:rPr lang="en-US" altLang="de-DE" sz="2000" dirty="0" err="1">
                <a:solidFill>
                  <a:srgbClr val="333333"/>
                </a:solidFill>
                <a:latin typeface="+mn-lt"/>
              </a:rPr>
              <a:t>selv</a:t>
            </a:r>
            <a:r>
              <a:rPr lang="en-US" altLang="de-DE" sz="2000" dirty="0">
                <a:solidFill>
                  <a:srgbClr val="333333"/>
                </a:solidFill>
                <a:latin typeface="+mn-lt"/>
              </a:rPr>
              <a:t> alt for </a:t>
            </a:r>
            <a:r>
              <a:rPr lang="en-US" altLang="de-DE" sz="2000" dirty="0" err="1">
                <a:solidFill>
                  <a:srgbClr val="333333"/>
                </a:solidFill>
                <a:latin typeface="+mn-lt"/>
              </a:rPr>
              <a:t>meget</a:t>
            </a:r>
            <a:r>
              <a:rPr lang="en-US" altLang="de-DE" sz="2000" dirty="0">
                <a:solidFill>
                  <a:srgbClr val="333333"/>
                </a:solidFill>
                <a:latin typeface="+mn-lt"/>
              </a:rPr>
              <a:t> med </a:t>
            </a:r>
            <a:r>
              <a:rPr lang="en-US" altLang="de-DE" sz="2000" dirty="0" err="1">
                <a:solidFill>
                  <a:srgbClr val="333333"/>
                </a:solidFill>
                <a:latin typeface="+mn-lt"/>
              </a:rPr>
              <a:t>andre</a:t>
            </a:r>
            <a:r>
              <a:rPr lang="en-US" altLang="de-DE" sz="2000" dirty="0">
                <a:solidFill>
                  <a:srgbClr val="333333"/>
                </a:solidFill>
                <a:latin typeface="+mn-lt"/>
              </a:rPr>
              <a:t> </a:t>
            </a:r>
            <a:r>
              <a:rPr lang="en-US" altLang="de-DE" sz="2000" dirty="0" err="1">
                <a:solidFill>
                  <a:srgbClr val="333333"/>
                </a:solidFill>
                <a:latin typeface="+mn-lt"/>
              </a:rPr>
              <a:t>mennesker</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Der vil altid være mennesker, der er mere tiltrækkende, mere succesfulde og mere polulære. Hvis du imidlertid kaster et nærmere blik på </a:t>
            </a:r>
            <a:r>
              <a:rPr lang="da-DK" altLang="de-DE" sz="2000">
                <a:solidFill>
                  <a:srgbClr val="333333"/>
                </a:solidFill>
                <a:latin typeface="+mn-lt"/>
              </a:rPr>
              <a:t>disse “heldig asner”, </a:t>
            </a:r>
            <a:r>
              <a:rPr lang="da-DK" altLang="de-DE" sz="2000" dirty="0">
                <a:solidFill>
                  <a:srgbClr val="333333"/>
                </a:solidFill>
                <a:latin typeface="+mn-lt"/>
              </a:rPr>
              <a:t>vil du opdage, at selv disse mennesker har svagheder og problemer.</a:t>
            </a:r>
            <a:endParaRPr lang="en-US" altLang="de-DE" sz="2000" dirty="0">
              <a:solidFill>
                <a:srgbClr val="333333"/>
              </a:solidFill>
              <a:latin typeface="+mn-lt"/>
            </a:endParaRPr>
          </a:p>
        </p:txBody>
      </p:sp>
      <p:sp>
        <p:nvSpPr>
          <p:cNvPr id="11" name="Footer Placeholder 10"/>
          <p:cNvSpPr>
            <a:spLocks noGrp="1"/>
          </p:cNvSpPr>
          <p:nvPr>
            <p:ph type="ftr" sz="quarter" idx="11"/>
          </p:nvPr>
        </p:nvSpPr>
        <p:spPr/>
        <p:txBody>
          <a:bodyPr/>
          <a:lstStyle/>
          <a:p>
            <a:pPr>
              <a:defRPr/>
            </a:pPr>
            <a:r>
              <a:rPr lang="de-DE"/>
              <a:t>Træningsmodul 8 – Selvværd &amp; sindsstemning</a:t>
            </a:r>
          </a:p>
        </p:txBody>
      </p:sp>
      <p:sp>
        <p:nvSpPr>
          <p:cNvPr id="12" name="Slide Number Placeholder 11"/>
          <p:cNvSpPr>
            <a:spLocks noGrp="1"/>
          </p:cNvSpPr>
          <p:nvPr>
            <p:ph type="sldNum" sz="quarter" idx="12"/>
          </p:nvPr>
        </p:nvSpPr>
        <p:spPr/>
        <p:txBody>
          <a:bodyPr/>
          <a:lstStyle/>
          <a:p>
            <a:fld id="{CDA69DE0-A5B4-4CF2-8096-34CCE6B72E0C}"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7. Når vores tankegang løber af sporet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buClr>
                <a:srgbClr val="336699"/>
              </a:buClr>
            </a:pPr>
            <a:r>
              <a:rPr lang="en-US" altLang="de-DE" sz="2000" b="1" dirty="0" err="1">
                <a:solidFill>
                  <a:srgbClr val="004992"/>
                </a:solidFill>
              </a:rPr>
              <a:t>Sammenligning</a:t>
            </a:r>
            <a:r>
              <a:rPr lang="en-US" altLang="de-DE" sz="2000" b="1" dirty="0">
                <a:solidFill>
                  <a:srgbClr val="004992"/>
                </a:solidFill>
              </a:rPr>
              <a:t> med </a:t>
            </a:r>
            <a:r>
              <a:rPr lang="en-US" altLang="de-DE" sz="2000" b="1" dirty="0" err="1">
                <a:solidFill>
                  <a:srgbClr val="004992"/>
                </a:solidFill>
              </a:rPr>
              <a:t>andre</a:t>
            </a:r>
            <a:r>
              <a:rPr lang="en-US" altLang="de-DE" sz="2000" b="1" dirty="0">
                <a:solidFill>
                  <a:srgbClr val="004992"/>
                </a:solidFill>
              </a:rPr>
              <a:t> </a:t>
            </a:r>
            <a:r>
              <a:rPr lang="en-US" altLang="de-DE" sz="2000" b="1" dirty="0" err="1">
                <a:solidFill>
                  <a:srgbClr val="004992"/>
                </a:solidFill>
              </a:rPr>
              <a:t>mennesker</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Undgå</a:t>
            </a:r>
            <a:r>
              <a:rPr lang="en-US" altLang="de-DE" sz="2000" dirty="0">
                <a:solidFill>
                  <a:srgbClr val="333333"/>
                </a:solidFill>
                <a:latin typeface="+mn-lt"/>
              </a:rPr>
              <a:t> at </a:t>
            </a:r>
            <a:r>
              <a:rPr lang="en-US" altLang="de-DE" sz="2000" dirty="0" err="1">
                <a:solidFill>
                  <a:srgbClr val="333333"/>
                </a:solidFill>
                <a:latin typeface="+mn-lt"/>
              </a:rPr>
              <a:t>sammenligne</a:t>
            </a:r>
            <a:r>
              <a:rPr lang="en-US" altLang="de-DE" sz="2000" dirty="0">
                <a:solidFill>
                  <a:srgbClr val="333333"/>
                </a:solidFill>
                <a:latin typeface="+mn-lt"/>
              </a:rPr>
              <a:t> dig </a:t>
            </a:r>
            <a:r>
              <a:rPr lang="en-US" altLang="de-DE" sz="2000" dirty="0" err="1">
                <a:solidFill>
                  <a:srgbClr val="333333"/>
                </a:solidFill>
                <a:latin typeface="+mn-lt"/>
              </a:rPr>
              <a:t>selv</a:t>
            </a:r>
            <a:r>
              <a:rPr lang="en-US" altLang="de-DE" sz="2000" dirty="0">
                <a:solidFill>
                  <a:srgbClr val="333333"/>
                </a:solidFill>
                <a:latin typeface="+mn-lt"/>
              </a:rPr>
              <a:t> alt for </a:t>
            </a:r>
            <a:r>
              <a:rPr lang="en-US" altLang="de-DE" sz="2000" dirty="0" err="1">
                <a:solidFill>
                  <a:srgbClr val="333333"/>
                </a:solidFill>
                <a:latin typeface="+mn-lt"/>
              </a:rPr>
              <a:t>meget</a:t>
            </a:r>
            <a:r>
              <a:rPr lang="en-US" altLang="de-DE" sz="2000" dirty="0">
                <a:solidFill>
                  <a:srgbClr val="333333"/>
                </a:solidFill>
                <a:latin typeface="+mn-lt"/>
              </a:rPr>
              <a:t> med </a:t>
            </a:r>
            <a:r>
              <a:rPr lang="en-US" altLang="de-DE" sz="2000" dirty="0" err="1">
                <a:solidFill>
                  <a:srgbClr val="333333"/>
                </a:solidFill>
                <a:latin typeface="+mn-lt"/>
              </a:rPr>
              <a:t>andre</a:t>
            </a:r>
            <a:r>
              <a:rPr lang="en-US" altLang="de-DE" sz="2000" dirty="0">
                <a:solidFill>
                  <a:srgbClr val="333333"/>
                </a:solidFill>
                <a:latin typeface="+mn-lt"/>
              </a:rPr>
              <a:t> </a:t>
            </a:r>
            <a:r>
              <a:rPr lang="en-US" altLang="de-DE" sz="2000" dirty="0" err="1">
                <a:solidFill>
                  <a:srgbClr val="333333"/>
                </a:solidFill>
                <a:latin typeface="+mn-lt"/>
              </a:rPr>
              <a:t>mennesker</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da-DK" altLang="de-DE" sz="2000" dirty="0">
                <a:solidFill>
                  <a:srgbClr val="333333"/>
                </a:solidFill>
                <a:latin typeface="+mn-lt"/>
              </a:rPr>
              <a:t>Der vil altid være mennesker, der er mere tiltrækkende, mere succesfulde og mere polulære. Hvis du imidlertid kaster et nærmere blik på disse “heldig asner”, vil du opdage, at selv disse mennesker har svagheder og problemer.</a:t>
            </a:r>
            <a:endParaRPr lang="en-US" altLang="de-DE" sz="2000" dirty="0">
              <a:solidFill>
                <a:srgbClr val="333333"/>
              </a:solidFill>
              <a:latin typeface="+mn-lt"/>
            </a:endParaRPr>
          </a:p>
          <a:p>
            <a:pPr lvl="0" defTabSz="914400">
              <a:buClr>
                <a:srgbClr val="336699"/>
              </a:buClr>
            </a:pPr>
            <a:r>
              <a:rPr lang="en-US" altLang="de-DE" sz="2000" b="1" dirty="0" err="1">
                <a:solidFill>
                  <a:srgbClr val="004992"/>
                </a:solidFill>
              </a:rPr>
              <a:t>Absolutte</a:t>
            </a:r>
            <a:r>
              <a:rPr lang="en-US" altLang="de-DE" sz="2000" b="1" dirty="0">
                <a:solidFill>
                  <a:srgbClr val="004992"/>
                </a:solidFill>
              </a:rPr>
              <a:t> </a:t>
            </a:r>
            <a:r>
              <a:rPr lang="en-US" altLang="de-DE" sz="2000" b="1" dirty="0" err="1">
                <a:solidFill>
                  <a:srgbClr val="004992"/>
                </a:solidFill>
              </a:rPr>
              <a:t>krav</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Stil</a:t>
            </a:r>
            <a:r>
              <a:rPr lang="en-US" altLang="de-DE" sz="2000" b="1" dirty="0">
                <a:solidFill>
                  <a:srgbClr val="333333"/>
                </a:solidFill>
                <a:latin typeface="+mn-lt"/>
              </a:rPr>
              <a:t> </a:t>
            </a:r>
            <a:r>
              <a:rPr lang="en-US" altLang="de-DE" sz="2000" b="1" dirty="0" err="1">
                <a:solidFill>
                  <a:srgbClr val="333333"/>
                </a:solidFill>
                <a:latin typeface="+mn-lt"/>
              </a:rPr>
              <a:t>ikke</a:t>
            </a:r>
            <a:r>
              <a:rPr lang="en-US" altLang="de-DE" sz="2000" b="1" dirty="0">
                <a:solidFill>
                  <a:srgbClr val="333333"/>
                </a:solidFill>
                <a:latin typeface="+mn-lt"/>
              </a:rPr>
              <a:t> </a:t>
            </a:r>
            <a:r>
              <a:rPr lang="en-US" altLang="de-DE" sz="2000" dirty="0">
                <a:solidFill>
                  <a:srgbClr val="333333"/>
                </a:solidFill>
                <a:latin typeface="+mn-lt"/>
              </a:rPr>
              <a:t>for </a:t>
            </a:r>
            <a:r>
              <a:rPr lang="en-US" altLang="de-DE" sz="2000" dirty="0" err="1">
                <a:solidFill>
                  <a:srgbClr val="333333"/>
                </a:solidFill>
                <a:latin typeface="+mn-lt"/>
              </a:rPr>
              <a:t>høje</a:t>
            </a:r>
            <a:r>
              <a:rPr lang="en-US" altLang="de-DE" sz="2000" dirty="0">
                <a:solidFill>
                  <a:srgbClr val="333333"/>
                </a:solidFill>
                <a:latin typeface="+mn-lt"/>
              </a:rPr>
              <a:t> </a:t>
            </a:r>
            <a:r>
              <a:rPr lang="en-US" altLang="de-DE" sz="2000" dirty="0" err="1">
                <a:solidFill>
                  <a:srgbClr val="333333"/>
                </a:solidFill>
                <a:latin typeface="+mn-lt"/>
              </a:rPr>
              <a:t>krav</a:t>
            </a:r>
            <a:r>
              <a:rPr lang="en-US" altLang="de-DE" sz="2000" dirty="0">
                <a:solidFill>
                  <a:srgbClr val="333333"/>
                </a:solidFill>
                <a:latin typeface="+mn-lt"/>
              </a:rPr>
              <a:t> </a:t>
            </a:r>
            <a:r>
              <a:rPr lang="en-US" altLang="de-DE" sz="2000" dirty="0" err="1">
                <a:solidFill>
                  <a:srgbClr val="333333"/>
                </a:solidFill>
                <a:latin typeface="+mn-lt"/>
              </a:rPr>
              <a:t>til</a:t>
            </a:r>
            <a:r>
              <a:rPr lang="en-US" altLang="de-DE" sz="2000" dirty="0">
                <a:solidFill>
                  <a:srgbClr val="333333"/>
                </a:solidFill>
                <a:latin typeface="+mn-lt"/>
              </a:rPr>
              <a:t> dig </a:t>
            </a:r>
            <a:r>
              <a:rPr lang="en-US" altLang="de-DE" sz="2000" dirty="0" err="1">
                <a:solidFill>
                  <a:srgbClr val="333333"/>
                </a:solidFill>
                <a:latin typeface="+mn-lt"/>
              </a:rPr>
              <a:t>selv</a:t>
            </a:r>
            <a:r>
              <a:rPr lang="en-US" altLang="de-DE" sz="2000" dirty="0">
                <a:solidFill>
                  <a:srgbClr val="333333"/>
                </a:solidFill>
                <a:latin typeface="+mn-lt"/>
              </a:rPr>
              <a:t> – </a:t>
            </a:r>
            <a:r>
              <a:rPr lang="en-US" altLang="de-DE" sz="2000" dirty="0" err="1">
                <a:solidFill>
                  <a:srgbClr val="333333"/>
                </a:solidFill>
                <a:latin typeface="+mn-lt"/>
              </a:rPr>
              <a:t>som</a:t>
            </a:r>
            <a:r>
              <a:rPr lang="en-US" altLang="de-DE" sz="2000" dirty="0">
                <a:solidFill>
                  <a:srgbClr val="333333"/>
                </a:solidFill>
                <a:latin typeface="+mn-lt"/>
              </a:rPr>
              <a:t> for </a:t>
            </a:r>
            <a:r>
              <a:rPr lang="en-US" altLang="de-DE" sz="2000" dirty="0" err="1">
                <a:solidFill>
                  <a:srgbClr val="333333"/>
                </a:solidFill>
                <a:latin typeface="+mn-lt"/>
              </a:rPr>
              <a:t>eksempel</a:t>
            </a:r>
            <a:r>
              <a:rPr lang="en-US" altLang="de-DE"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Jeg</a:t>
            </a:r>
            <a:r>
              <a:rPr lang="en-US" altLang="de-DE" sz="2000" dirty="0">
                <a:solidFill>
                  <a:srgbClr val="333333"/>
                </a:solidFill>
                <a:latin typeface="+mn-lt"/>
              </a:rPr>
              <a:t> </a:t>
            </a:r>
            <a:r>
              <a:rPr lang="en-US" altLang="de-DE" sz="2000" dirty="0" err="1">
                <a:solidFill>
                  <a:srgbClr val="333333"/>
                </a:solidFill>
                <a:latin typeface="+mn-lt"/>
              </a:rPr>
              <a:t>må</a:t>
            </a:r>
            <a:r>
              <a:rPr lang="en-US" altLang="de-DE" sz="2000" dirty="0">
                <a:solidFill>
                  <a:srgbClr val="333333"/>
                </a:solidFill>
                <a:latin typeface="+mn-lt"/>
              </a:rPr>
              <a:t> </a:t>
            </a:r>
            <a:r>
              <a:rPr lang="en-US" altLang="de-DE" sz="2000" dirty="0" err="1">
                <a:solidFill>
                  <a:srgbClr val="333333"/>
                </a:solidFill>
                <a:latin typeface="+mn-lt"/>
              </a:rPr>
              <a:t>altid</a:t>
            </a:r>
            <a:r>
              <a:rPr lang="en-US" altLang="de-DE" sz="2000" dirty="0">
                <a:solidFill>
                  <a:srgbClr val="333333"/>
                </a:solidFill>
                <a:latin typeface="+mn-lt"/>
              </a:rPr>
              <a:t> se </a:t>
            </a:r>
            <a:r>
              <a:rPr lang="en-US" altLang="de-DE" sz="2000" dirty="0" err="1">
                <a:solidFill>
                  <a:srgbClr val="333333"/>
                </a:solidFill>
                <a:latin typeface="+mn-lt"/>
              </a:rPr>
              <a:t>godt</a:t>
            </a:r>
            <a:r>
              <a:rPr lang="en-US" altLang="de-DE" sz="2000" dirty="0">
                <a:solidFill>
                  <a:srgbClr val="333333"/>
                </a:solidFill>
                <a:latin typeface="+mn-lt"/>
              </a:rPr>
              <a:t> </a:t>
            </a:r>
            <a:r>
              <a:rPr lang="en-US" altLang="de-DE" sz="2000" dirty="0" err="1">
                <a:solidFill>
                  <a:srgbClr val="333333"/>
                </a:solidFill>
                <a:latin typeface="+mn-lt"/>
              </a:rPr>
              <a:t>ud</a:t>
            </a:r>
            <a:r>
              <a:rPr lang="en-US" altLang="de-DE"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Jeg</a:t>
            </a:r>
            <a:r>
              <a:rPr lang="en-US" altLang="de-DE" sz="2000" dirty="0">
                <a:solidFill>
                  <a:srgbClr val="333333"/>
                </a:solidFill>
                <a:latin typeface="+mn-lt"/>
              </a:rPr>
              <a:t> </a:t>
            </a:r>
            <a:r>
              <a:rPr lang="en-US" altLang="de-DE" sz="2000" dirty="0" err="1">
                <a:solidFill>
                  <a:srgbClr val="333333"/>
                </a:solidFill>
                <a:latin typeface="+mn-lt"/>
              </a:rPr>
              <a:t>må</a:t>
            </a:r>
            <a:r>
              <a:rPr lang="en-US" altLang="de-DE" sz="2000" dirty="0">
                <a:solidFill>
                  <a:srgbClr val="333333"/>
                </a:solidFill>
                <a:latin typeface="+mn-lt"/>
              </a:rPr>
              <a:t> </a:t>
            </a:r>
            <a:r>
              <a:rPr lang="en-US" altLang="de-DE" sz="2000" dirty="0" err="1">
                <a:solidFill>
                  <a:srgbClr val="333333"/>
                </a:solidFill>
                <a:latin typeface="+mn-lt"/>
              </a:rPr>
              <a:t>altid</a:t>
            </a:r>
            <a:r>
              <a:rPr lang="en-US" altLang="de-DE" sz="2000" dirty="0">
                <a:solidFill>
                  <a:srgbClr val="333333"/>
                </a:solidFill>
                <a:latin typeface="+mn-lt"/>
              </a:rPr>
              <a:t> </a:t>
            </a:r>
            <a:r>
              <a:rPr lang="en-US" altLang="de-DE" sz="2000" dirty="0" err="1">
                <a:solidFill>
                  <a:srgbClr val="333333"/>
                </a:solidFill>
                <a:latin typeface="+mn-lt"/>
              </a:rPr>
              <a:t>virke</a:t>
            </a:r>
            <a:r>
              <a:rPr lang="en-US" altLang="de-DE" sz="2000" dirty="0">
                <a:solidFill>
                  <a:srgbClr val="333333"/>
                </a:solidFill>
                <a:latin typeface="+mn-lt"/>
              </a:rPr>
              <a:t> smart </a:t>
            </a:r>
            <a:r>
              <a:rPr lang="en-US" altLang="de-DE" sz="2000" dirty="0" err="1">
                <a:solidFill>
                  <a:srgbClr val="333333"/>
                </a:solidFill>
                <a:latin typeface="+mn-lt"/>
              </a:rPr>
              <a:t>og</a:t>
            </a:r>
            <a:r>
              <a:rPr lang="en-US" altLang="de-DE" sz="2000" dirty="0">
                <a:solidFill>
                  <a:srgbClr val="333333"/>
                </a:solidFill>
                <a:latin typeface="+mn-lt"/>
              </a:rPr>
              <a:t> </a:t>
            </a:r>
            <a:r>
              <a:rPr lang="en-US" altLang="de-DE" sz="2000" dirty="0" err="1">
                <a:solidFill>
                  <a:srgbClr val="333333"/>
                </a:solidFill>
                <a:latin typeface="+mn-lt"/>
              </a:rPr>
              <a:t>tjekket</a:t>
            </a:r>
            <a:r>
              <a:rPr lang="en-US" altLang="de-DE" sz="2000" dirty="0">
                <a:solidFill>
                  <a:srgbClr val="333333"/>
                </a:solidFill>
                <a:latin typeface="+mn-lt"/>
              </a:rPr>
              <a:t>”</a:t>
            </a:r>
            <a:endParaRPr lang="de-DE" altLang="de-DE"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Jeg</a:t>
            </a:r>
            <a:r>
              <a:rPr lang="en-US" altLang="de-DE" sz="2000" dirty="0">
                <a:solidFill>
                  <a:srgbClr val="333333"/>
                </a:solidFill>
                <a:latin typeface="+mn-lt"/>
              </a:rPr>
              <a:t> </a:t>
            </a:r>
            <a:r>
              <a:rPr lang="en-US" altLang="de-DE" sz="2000" dirty="0" err="1">
                <a:solidFill>
                  <a:srgbClr val="333333"/>
                </a:solidFill>
                <a:latin typeface="+mn-lt"/>
              </a:rPr>
              <a:t>må</a:t>
            </a:r>
            <a:r>
              <a:rPr lang="en-US" altLang="de-DE" sz="2000" dirty="0">
                <a:solidFill>
                  <a:srgbClr val="333333"/>
                </a:solidFill>
                <a:latin typeface="+mn-lt"/>
              </a:rPr>
              <a:t> </a:t>
            </a:r>
            <a:r>
              <a:rPr lang="en-US" altLang="de-DE" sz="2000" dirty="0" err="1">
                <a:solidFill>
                  <a:srgbClr val="333333"/>
                </a:solidFill>
                <a:latin typeface="+mn-lt"/>
              </a:rPr>
              <a:t>altid</a:t>
            </a:r>
            <a:r>
              <a:rPr lang="en-US" altLang="de-DE" sz="2000" dirty="0">
                <a:solidFill>
                  <a:srgbClr val="333333"/>
                </a:solidFill>
                <a:latin typeface="+mn-lt"/>
              </a:rPr>
              <a:t> </a:t>
            </a:r>
            <a:r>
              <a:rPr lang="en-US" altLang="de-DE" sz="2000" dirty="0" err="1">
                <a:solidFill>
                  <a:srgbClr val="333333"/>
                </a:solidFill>
                <a:latin typeface="+mn-lt"/>
              </a:rPr>
              <a:t>være</a:t>
            </a:r>
            <a:r>
              <a:rPr lang="en-US" altLang="de-DE" sz="2000" dirty="0">
                <a:solidFill>
                  <a:srgbClr val="333333"/>
                </a:solidFill>
                <a:latin typeface="+mn-lt"/>
              </a:rPr>
              <a:t> </a:t>
            </a:r>
            <a:r>
              <a:rPr lang="en-US" altLang="de-DE" sz="2000" dirty="0" err="1">
                <a:solidFill>
                  <a:srgbClr val="333333"/>
                </a:solidFill>
                <a:latin typeface="+mn-lt"/>
              </a:rPr>
              <a:t>vældigt</a:t>
            </a:r>
            <a:r>
              <a:rPr lang="en-US" altLang="de-DE" sz="2000" dirty="0">
                <a:solidFill>
                  <a:srgbClr val="333333"/>
                </a:solidFill>
                <a:latin typeface="+mn-lt"/>
              </a:rPr>
              <a:t> </a:t>
            </a:r>
            <a:r>
              <a:rPr lang="en-US" altLang="de-DE" sz="2000" dirty="0" err="1">
                <a:solidFill>
                  <a:srgbClr val="333333"/>
                </a:solidFill>
                <a:latin typeface="+mn-lt"/>
              </a:rPr>
              <a:t>underholdende</a:t>
            </a:r>
            <a:r>
              <a:rPr lang="en-US" altLang="de-DE" sz="2000" dirty="0">
                <a:solidFill>
                  <a:srgbClr val="333333"/>
                </a:solidFill>
                <a:latin typeface="+mn-lt"/>
              </a:rPr>
              <a:t>”.</a:t>
            </a:r>
            <a:endParaRPr lang="en-US" sz="2000" dirty="0">
              <a:solidFill>
                <a:srgbClr val="333333"/>
              </a:solidFill>
              <a:latin typeface="+mn-lt"/>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Træningsmodul 8 – Selvværd &amp; sindsstemning</a:t>
            </a:r>
          </a:p>
        </p:txBody>
      </p:sp>
      <p:sp>
        <p:nvSpPr>
          <p:cNvPr id="4" name="Slide Number Placeholder 3"/>
          <p:cNvSpPr>
            <a:spLocks noGrp="1"/>
          </p:cNvSpPr>
          <p:nvPr>
            <p:ph type="sldNum" sz="quarter" idx="12"/>
          </p:nvPr>
        </p:nvSpPr>
        <p:spPr/>
        <p:txBody>
          <a:bodyPr/>
          <a:lstStyle/>
          <a:p>
            <a:fld id="{CDA69DE0-A5B4-4CF2-8096-34CCE6B72E0C}" type="slidenum">
              <a:rPr lang="de-DE" altLang="de-DE" smtClean="0"/>
              <a:pPr/>
              <a:t>34</a:t>
            </a:fld>
            <a:endParaRPr lang="de-DE" altLang="de-DE"/>
          </a:p>
        </p:txBody>
      </p:sp>
    </p:spTree>
    <p:extLst>
      <p:ext uri="{BB962C8B-B14F-4D97-AF65-F5344CB8AC3E}">
        <p14:creationId xmlns:p14="http://schemas.microsoft.com/office/powerpoint/2010/main" val="62057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til</a:t>
            </a:r>
            <a:r>
              <a:rPr lang="en-US" altLang="ko-KR" b="0" i="1" spc="-5" dirty="0">
                <a:solidFill>
                  <a:srgbClr val="333333"/>
                </a:solidFill>
                <a:latin typeface="+mn-lt"/>
              </a:rPr>
              <a:t> </a:t>
            </a:r>
            <a:r>
              <a:rPr lang="en-US" altLang="ko-KR" b="0" i="1" spc="-5" dirty="0" err="1">
                <a:solidFill>
                  <a:srgbClr val="333333"/>
                </a:solidFill>
                <a:latin typeface="+mn-lt"/>
              </a:rPr>
              <a:t>undervisere</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da-DK" altLang="ko-KR" b="0" dirty="0">
                <a:solidFill>
                  <a:srgbClr val="333333"/>
                </a:solidFill>
                <a:latin typeface="+mn-lt"/>
              </a:rPr>
              <a:t>Nogle videoklips indeholder sprogbrug, som måske ikke er passende for hvert publikum eller kultur. Vurder venligst videoerne, inden du viser dem</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Træningsmodul 8 – Selvværd &amp; sindsstemning</a:t>
            </a:r>
          </a:p>
        </p:txBody>
      </p:sp>
      <p:sp>
        <p:nvSpPr>
          <p:cNvPr id="4" name="Slide Number Placeholder 3"/>
          <p:cNvSpPr>
            <a:spLocks noGrp="1"/>
          </p:cNvSpPr>
          <p:nvPr>
            <p:ph type="sldNum" sz="quarter" idx="12"/>
          </p:nvPr>
        </p:nvSpPr>
        <p:spPr/>
        <p:txBody>
          <a:bodyPr/>
          <a:lstStyle/>
          <a:p>
            <a:fld id="{CDA69DE0-A5B4-4CF2-8096-34CCE6B72E0C}" type="slidenum">
              <a:rPr lang="de-DE" altLang="de-DE" smtClean="0"/>
              <a:pPr/>
              <a:t>35</a:t>
            </a:fld>
            <a:endParaRPr lang="de-DE" altLang="de-DE"/>
          </a:p>
        </p:txBody>
      </p:sp>
    </p:spTree>
    <p:extLst>
      <p:ext uri="{BB962C8B-B14F-4D97-AF65-F5344CB8AC3E}">
        <p14:creationId xmlns:p14="http://schemas.microsoft.com/office/powerpoint/2010/main" val="896239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Kend dine styrker</a:t>
            </a:r>
          </a:p>
        </p:txBody>
      </p:sp>
      <p:sp>
        <p:nvSpPr>
          <p:cNvPr id="33894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da-DK" sz="2400" dirty="0">
                <a:solidFill>
                  <a:srgbClr val="333333"/>
                </a:solidFill>
              </a:rPr>
              <a:t>Fremhæv dine styrker frem for at fokusere på dine svagheder.</a:t>
            </a:r>
            <a:endParaRPr lang="en-US" sz="2400" dirty="0">
              <a:solidFill>
                <a:srgbClr val="333333"/>
              </a:solidFill>
            </a:endParaRPr>
          </a:p>
          <a:p>
            <a:pPr marL="342900" indent="-342900" eaLnBrk="1" hangingPunct="1">
              <a:buClr>
                <a:srgbClr val="000000"/>
              </a:buClr>
              <a:buFont typeface="WingDings"/>
              <a:buChar char=""/>
              <a:defRPr/>
            </a:pPr>
            <a:r>
              <a:rPr lang="da-DK" sz="2400" dirty="0">
                <a:solidFill>
                  <a:srgbClr val="333333"/>
                </a:solidFill>
              </a:rPr>
              <a:t>Vi har alle styrker, som vi kan være stolte af, og som vi ikke har</a:t>
            </a:r>
            <a:br>
              <a:rPr lang="da-DK" sz="2400" dirty="0">
                <a:solidFill>
                  <a:srgbClr val="333333"/>
                </a:solidFill>
              </a:rPr>
            </a:br>
            <a:r>
              <a:rPr lang="da-DK" sz="2400" dirty="0">
                <a:solidFill>
                  <a:srgbClr val="333333"/>
                </a:solidFill>
              </a:rPr>
              <a:t>tilfælles med alle andre</a:t>
            </a:r>
            <a:br>
              <a:rPr lang="en-US" sz="2400" dirty="0">
                <a:solidFill>
                  <a:srgbClr val="333333"/>
                </a:solidFill>
              </a:rPr>
            </a:br>
            <a:r>
              <a:rPr lang="en-US" sz="2400" i="1" dirty="0">
                <a:solidFill>
                  <a:srgbClr val="004992"/>
                </a:solidFill>
              </a:rPr>
              <a:t>…</a:t>
            </a:r>
            <a:r>
              <a:rPr lang="en-US" sz="2400" i="1" dirty="0" err="1">
                <a:solidFill>
                  <a:srgbClr val="004992"/>
                </a:solidFill>
              </a:rPr>
              <a:t>disse</a:t>
            </a:r>
            <a:r>
              <a:rPr lang="en-US" sz="2400" i="1" dirty="0">
                <a:solidFill>
                  <a:srgbClr val="004992"/>
                </a:solidFill>
              </a:rPr>
              <a:t> </a:t>
            </a:r>
            <a:r>
              <a:rPr lang="en-US" sz="2400" i="1" dirty="0" err="1">
                <a:solidFill>
                  <a:srgbClr val="004992"/>
                </a:solidFill>
              </a:rPr>
              <a:t>behøver</a:t>
            </a:r>
            <a:r>
              <a:rPr lang="en-US" sz="2400" i="1" dirty="0">
                <a:solidFill>
                  <a:srgbClr val="004992"/>
                </a:solidFill>
              </a:rPr>
              <a:t> </a:t>
            </a:r>
            <a:r>
              <a:rPr lang="en-US" sz="2400" i="1" dirty="0" err="1">
                <a:solidFill>
                  <a:srgbClr val="004992"/>
                </a:solidFill>
              </a:rPr>
              <a:t>hverken</a:t>
            </a:r>
            <a:r>
              <a:rPr lang="en-US" sz="2400" i="1" dirty="0">
                <a:solidFill>
                  <a:srgbClr val="004992"/>
                </a:solidFill>
              </a:rPr>
              <a:t> </a:t>
            </a:r>
            <a:r>
              <a:rPr lang="en-US" sz="2400" i="1" dirty="0" err="1">
                <a:solidFill>
                  <a:srgbClr val="004992"/>
                </a:solidFill>
              </a:rPr>
              <a:t>være</a:t>
            </a:r>
            <a:r>
              <a:rPr lang="en-US" sz="2400" i="1" dirty="0">
                <a:solidFill>
                  <a:srgbClr val="004992"/>
                </a:solidFill>
              </a:rPr>
              <a:t> </a:t>
            </a:r>
            <a:r>
              <a:rPr lang="en-US" sz="2400" i="1" dirty="0" err="1">
                <a:solidFill>
                  <a:srgbClr val="004992"/>
                </a:solidFill>
              </a:rPr>
              <a:t>verdensrekorder</a:t>
            </a:r>
            <a:r>
              <a:rPr lang="en-US" sz="2400" i="1" dirty="0">
                <a:solidFill>
                  <a:srgbClr val="004992"/>
                </a:solidFill>
              </a:rPr>
              <a:t> </a:t>
            </a:r>
            <a:r>
              <a:rPr lang="en-US" sz="2400" i="1" dirty="0" err="1">
                <a:solidFill>
                  <a:srgbClr val="004992"/>
                </a:solidFill>
              </a:rPr>
              <a:t>eller</a:t>
            </a:r>
            <a:r>
              <a:rPr lang="en-US" sz="2400" i="1" dirty="0">
                <a:solidFill>
                  <a:srgbClr val="004992"/>
                </a:solidFill>
              </a:rPr>
              <a:t> </a:t>
            </a:r>
            <a:r>
              <a:rPr lang="en-US" sz="2400" i="1" dirty="0" err="1">
                <a:solidFill>
                  <a:srgbClr val="004992"/>
                </a:solidFill>
              </a:rPr>
              <a:t>berømte</a:t>
            </a:r>
            <a:r>
              <a:rPr lang="en-US" sz="2400" i="1" dirty="0">
                <a:solidFill>
                  <a:srgbClr val="004992"/>
                </a:solidFill>
              </a:rPr>
              <a:t> </a:t>
            </a:r>
            <a:r>
              <a:rPr lang="en-US" sz="2400" i="1" dirty="0" err="1">
                <a:solidFill>
                  <a:srgbClr val="004992"/>
                </a:solidFill>
              </a:rPr>
              <a:t>opfindelser</a:t>
            </a:r>
            <a:endParaRPr lang="en-US"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Kend dine styrker</a:t>
            </a:r>
          </a:p>
        </p:txBody>
      </p:sp>
      <p:sp>
        <p:nvSpPr>
          <p:cNvPr id="4" name="Content Placeholder 3"/>
          <p:cNvSpPr>
            <a:spLocks noGrp="1"/>
          </p:cNvSpPr>
          <p:nvPr>
            <p:ph idx="1"/>
          </p:nvPr>
        </p:nvSpPr>
        <p:spPr/>
        <p:txBody>
          <a:bodyPr/>
          <a:lstStyle/>
          <a:p>
            <a:pPr marL="457200" lvl="0" indent="-457200" defTabSz="914400" fontAlgn="base">
              <a:buFont typeface="+mj-lt"/>
              <a:buAutoNum type="arabicPeriod"/>
              <a:defRPr/>
            </a:pPr>
            <a:r>
              <a:rPr lang="da-DK" altLang="de-DE" sz="2400" kern="0" dirty="0">
                <a:solidFill>
                  <a:srgbClr val="004992"/>
                </a:solidFill>
              </a:rPr>
              <a:t>Tænk på dine egne styrker</a:t>
            </a:r>
            <a:r>
              <a:rPr lang="en-US" altLang="de-DE" sz="2400" kern="0" dirty="0">
                <a:solidFill>
                  <a:srgbClr val="004992"/>
                </a:solidFill>
              </a:rPr>
              <a:t>. </a:t>
            </a:r>
            <a:br>
              <a:rPr lang="en-US" altLang="de-DE" sz="2400" kern="0" dirty="0">
                <a:solidFill>
                  <a:srgbClr val="004992"/>
                </a:solidFill>
              </a:rPr>
            </a:br>
            <a:r>
              <a:rPr lang="da-DK" altLang="de-DE" sz="2400" i="1" kern="0" dirty="0">
                <a:solidFill>
                  <a:srgbClr val="333333"/>
                </a:solidFill>
              </a:rPr>
              <a:t>Hvilke evner har jeg</a:t>
            </a:r>
            <a:r>
              <a:rPr lang="en-US" altLang="de-DE" sz="2400" i="1" kern="0" dirty="0">
                <a:solidFill>
                  <a:srgbClr val="333333"/>
                </a:solidFill>
              </a:rPr>
              <a:t>? </a:t>
            </a:r>
            <a:r>
              <a:rPr lang="en-US" altLang="de-DE" sz="2400" i="1" kern="0" dirty="0" err="1">
                <a:solidFill>
                  <a:srgbClr val="333333"/>
                </a:solidFill>
              </a:rPr>
              <a:t>Hvad</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jeg</a:t>
            </a:r>
            <a:r>
              <a:rPr lang="en-US" altLang="de-DE" sz="2400" i="1" kern="0" dirty="0">
                <a:solidFill>
                  <a:srgbClr val="333333"/>
                </a:solidFill>
              </a:rPr>
              <a:t> </a:t>
            </a:r>
            <a:r>
              <a:rPr lang="en-US" altLang="de-DE" sz="2400" i="1" kern="0" dirty="0" err="1">
                <a:solidFill>
                  <a:srgbClr val="333333"/>
                </a:solidFill>
              </a:rPr>
              <a:t>tidligere</a:t>
            </a:r>
            <a:r>
              <a:rPr lang="en-US" altLang="de-DE" sz="2400" i="1" kern="0" dirty="0">
                <a:solidFill>
                  <a:srgbClr val="333333"/>
                </a:solidFill>
              </a:rPr>
              <a:t> </a:t>
            </a:r>
            <a:r>
              <a:rPr lang="en-US" altLang="de-DE" sz="2400" i="1" kern="0" dirty="0" err="1">
                <a:solidFill>
                  <a:srgbClr val="333333"/>
                </a:solidFill>
              </a:rPr>
              <a:t>fået</a:t>
            </a:r>
            <a:r>
              <a:rPr lang="en-US" altLang="de-DE" sz="2400" i="1" kern="0" dirty="0">
                <a:solidFill>
                  <a:srgbClr val="333333"/>
                </a:solidFill>
              </a:rPr>
              <a:t> </a:t>
            </a:r>
            <a:r>
              <a:rPr lang="en-US" altLang="de-DE" sz="2400" i="1" kern="0" dirty="0" err="1">
                <a:solidFill>
                  <a:srgbClr val="333333"/>
                </a:solidFill>
              </a:rPr>
              <a:t>ros</a:t>
            </a:r>
            <a:r>
              <a:rPr lang="en-US" altLang="de-DE" sz="2400" i="1" kern="0" dirty="0">
                <a:solidFill>
                  <a:srgbClr val="333333"/>
                </a:solidFill>
              </a:rPr>
              <a:t> for?</a:t>
            </a:r>
            <a:br>
              <a:rPr lang="en-US" altLang="de-DE" sz="2400" i="1" kern="0" dirty="0">
                <a:solidFill>
                  <a:srgbClr val="333333"/>
                </a:solidFill>
              </a:rPr>
            </a:br>
            <a:r>
              <a:rPr lang="en-US" altLang="de-DE" sz="1600" i="1" kern="0" dirty="0" err="1">
                <a:solidFill>
                  <a:srgbClr val="333333"/>
                </a:solidFill>
              </a:rPr>
              <a:t>Fx</a:t>
            </a:r>
            <a:r>
              <a:rPr lang="en-US" altLang="de-DE" sz="1600" i="1" kern="0" dirty="0">
                <a:solidFill>
                  <a:srgbClr val="333333"/>
                </a:solidFill>
              </a:rPr>
              <a:t> </a:t>
            </a:r>
            <a:r>
              <a:rPr lang="en-US" altLang="de-DE" sz="1600" i="1" kern="0" dirty="0" err="1">
                <a:solidFill>
                  <a:srgbClr val="333333"/>
                </a:solidFill>
              </a:rPr>
              <a:t>er</a:t>
            </a:r>
            <a:r>
              <a:rPr lang="en-US" altLang="de-DE" sz="1600" i="1" kern="0" dirty="0">
                <a:solidFill>
                  <a:srgbClr val="333333"/>
                </a:solidFill>
              </a:rPr>
              <a:t> </a:t>
            </a:r>
            <a:r>
              <a:rPr lang="en-US" altLang="de-DE" sz="1600" i="1" kern="0" dirty="0" err="1">
                <a:solidFill>
                  <a:srgbClr val="333333"/>
                </a:solidFill>
              </a:rPr>
              <a:t>jeg</a:t>
            </a:r>
            <a:r>
              <a:rPr lang="en-US" altLang="de-DE" sz="1600" i="1" kern="0" dirty="0">
                <a:solidFill>
                  <a:srgbClr val="333333"/>
                </a:solidFill>
              </a:rPr>
              <a:t> </a:t>
            </a:r>
            <a:r>
              <a:rPr lang="en-US" altLang="de-DE" sz="1600" i="1" kern="0" dirty="0" err="1">
                <a:solidFill>
                  <a:srgbClr val="333333"/>
                </a:solidFill>
              </a:rPr>
              <a:t>meget</a:t>
            </a:r>
            <a:r>
              <a:rPr lang="en-US" altLang="de-DE" sz="1600" i="1" kern="0" dirty="0">
                <a:solidFill>
                  <a:srgbClr val="333333"/>
                </a:solidFill>
              </a:rPr>
              <a:t> </a:t>
            </a:r>
            <a:r>
              <a:rPr lang="en-US" altLang="de-DE" sz="1600" i="1" kern="0" err="1">
                <a:solidFill>
                  <a:srgbClr val="333333"/>
                </a:solidFill>
              </a:rPr>
              <a:t>tålmodig</a:t>
            </a:r>
            <a:r>
              <a:rPr lang="en-US" altLang="de-DE" sz="1600" i="1" kern="0">
                <a:solidFill>
                  <a:srgbClr val="333333"/>
                </a:solidFill>
              </a:rPr>
              <a:t>…</a:t>
            </a:r>
            <a:endParaRPr lang="en-US" sz="2400" dirty="0"/>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Kend dine styrker</a:t>
            </a:r>
          </a:p>
        </p:txBody>
      </p:sp>
      <p:sp>
        <p:nvSpPr>
          <p:cNvPr id="4" name="Content Placeholder 3"/>
          <p:cNvSpPr>
            <a:spLocks noGrp="1"/>
          </p:cNvSpPr>
          <p:nvPr>
            <p:ph idx="1"/>
          </p:nvPr>
        </p:nvSpPr>
        <p:spPr/>
        <p:txBody>
          <a:bodyPr/>
          <a:lstStyle/>
          <a:p>
            <a:pPr marL="457200" lvl="0" indent="-457200" defTabSz="914400" fontAlgn="base">
              <a:buFont typeface="+mj-lt"/>
              <a:buAutoNum type="arabicPeriod"/>
              <a:defRPr/>
            </a:pPr>
            <a:r>
              <a:rPr lang="da-DK" altLang="de-DE" sz="2400" kern="0" dirty="0">
                <a:solidFill>
                  <a:srgbClr val="004992"/>
                </a:solidFill>
              </a:rPr>
              <a:t>Tænk på dine egne styrker</a:t>
            </a:r>
            <a:r>
              <a:rPr lang="en-US" altLang="de-DE" sz="2400" kern="0" dirty="0">
                <a:solidFill>
                  <a:srgbClr val="004992"/>
                </a:solidFill>
              </a:rPr>
              <a:t>. </a:t>
            </a:r>
            <a:br>
              <a:rPr lang="en-US" altLang="de-DE" sz="2400" kern="0" dirty="0">
                <a:solidFill>
                  <a:srgbClr val="004992"/>
                </a:solidFill>
              </a:rPr>
            </a:br>
            <a:r>
              <a:rPr lang="da-DK" altLang="de-DE" sz="2400" i="1" kern="0" dirty="0">
                <a:solidFill>
                  <a:srgbClr val="333333"/>
                </a:solidFill>
              </a:rPr>
              <a:t>Hvilke evner har jeg</a:t>
            </a:r>
            <a:r>
              <a:rPr lang="en-US" altLang="de-DE" sz="2400" i="1" kern="0" dirty="0">
                <a:solidFill>
                  <a:srgbClr val="333333"/>
                </a:solidFill>
              </a:rPr>
              <a:t>? </a:t>
            </a:r>
            <a:r>
              <a:rPr lang="en-US" altLang="de-DE" sz="2400" i="1" kern="0" dirty="0" err="1">
                <a:solidFill>
                  <a:srgbClr val="333333"/>
                </a:solidFill>
              </a:rPr>
              <a:t>Hvad</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jeg</a:t>
            </a:r>
            <a:r>
              <a:rPr lang="en-US" altLang="de-DE" sz="2400" i="1" kern="0" dirty="0">
                <a:solidFill>
                  <a:srgbClr val="333333"/>
                </a:solidFill>
              </a:rPr>
              <a:t> </a:t>
            </a:r>
            <a:r>
              <a:rPr lang="en-US" altLang="de-DE" sz="2400" i="1" kern="0" dirty="0" err="1">
                <a:solidFill>
                  <a:srgbClr val="333333"/>
                </a:solidFill>
              </a:rPr>
              <a:t>tidligere</a:t>
            </a:r>
            <a:r>
              <a:rPr lang="en-US" altLang="de-DE" sz="2400" i="1" kern="0" dirty="0">
                <a:solidFill>
                  <a:srgbClr val="333333"/>
                </a:solidFill>
              </a:rPr>
              <a:t> </a:t>
            </a:r>
            <a:r>
              <a:rPr lang="en-US" altLang="de-DE" sz="2400" i="1" kern="0" dirty="0" err="1">
                <a:solidFill>
                  <a:srgbClr val="333333"/>
                </a:solidFill>
              </a:rPr>
              <a:t>fået</a:t>
            </a:r>
            <a:r>
              <a:rPr lang="en-US" altLang="de-DE" sz="2400" i="1" kern="0" dirty="0">
                <a:solidFill>
                  <a:srgbClr val="333333"/>
                </a:solidFill>
              </a:rPr>
              <a:t> </a:t>
            </a:r>
            <a:r>
              <a:rPr lang="en-US" altLang="de-DE" sz="2400" i="1" kern="0" dirty="0" err="1">
                <a:solidFill>
                  <a:srgbClr val="333333"/>
                </a:solidFill>
              </a:rPr>
              <a:t>ros</a:t>
            </a:r>
            <a:r>
              <a:rPr lang="en-US" altLang="de-DE" sz="2400" i="1" kern="0" dirty="0">
                <a:solidFill>
                  <a:srgbClr val="333333"/>
                </a:solidFill>
              </a:rPr>
              <a:t> for?</a:t>
            </a:r>
            <a:br>
              <a:rPr lang="en-US" altLang="de-DE" sz="2400" i="1" kern="0" dirty="0">
                <a:solidFill>
                  <a:srgbClr val="333333"/>
                </a:solidFill>
              </a:rPr>
            </a:br>
            <a:r>
              <a:rPr lang="en-US" altLang="de-DE" sz="1600" i="1" kern="0" dirty="0" err="1">
                <a:solidFill>
                  <a:srgbClr val="333333"/>
                </a:solidFill>
              </a:rPr>
              <a:t>Fx</a:t>
            </a:r>
            <a:r>
              <a:rPr lang="en-US" altLang="de-DE" sz="1600" i="1" kern="0" dirty="0">
                <a:solidFill>
                  <a:srgbClr val="333333"/>
                </a:solidFill>
              </a:rPr>
              <a:t> </a:t>
            </a:r>
            <a:r>
              <a:rPr lang="en-US" altLang="de-DE" sz="1600" i="1" kern="0" dirty="0" err="1">
                <a:solidFill>
                  <a:srgbClr val="333333"/>
                </a:solidFill>
              </a:rPr>
              <a:t>er</a:t>
            </a:r>
            <a:r>
              <a:rPr lang="en-US" altLang="de-DE" sz="1600" i="1" kern="0" dirty="0">
                <a:solidFill>
                  <a:srgbClr val="333333"/>
                </a:solidFill>
              </a:rPr>
              <a:t> </a:t>
            </a:r>
            <a:r>
              <a:rPr lang="en-US" altLang="de-DE" sz="1600" i="1" kern="0" dirty="0" err="1">
                <a:solidFill>
                  <a:srgbClr val="333333"/>
                </a:solidFill>
              </a:rPr>
              <a:t>jeg</a:t>
            </a:r>
            <a:r>
              <a:rPr lang="en-US" altLang="de-DE" sz="1600" i="1" kern="0" dirty="0">
                <a:solidFill>
                  <a:srgbClr val="333333"/>
                </a:solidFill>
              </a:rPr>
              <a:t> </a:t>
            </a:r>
            <a:r>
              <a:rPr lang="en-US" altLang="de-DE" sz="1600" i="1" kern="0" dirty="0" err="1">
                <a:solidFill>
                  <a:srgbClr val="333333"/>
                </a:solidFill>
              </a:rPr>
              <a:t>meget</a:t>
            </a:r>
            <a:r>
              <a:rPr lang="en-US" altLang="de-DE" sz="1600" i="1" kern="0" dirty="0">
                <a:solidFill>
                  <a:srgbClr val="333333"/>
                </a:solidFill>
              </a:rPr>
              <a:t> </a:t>
            </a:r>
            <a:r>
              <a:rPr lang="en-US" altLang="de-DE" sz="1600" i="1" kern="0" dirty="0" err="1">
                <a:solidFill>
                  <a:srgbClr val="333333"/>
                </a:solidFill>
              </a:rPr>
              <a:t>tålmodig</a:t>
            </a:r>
            <a:r>
              <a:rPr lang="en-US" altLang="de-DE" sz="1600" i="1" kern="0" dirty="0">
                <a:solidFill>
                  <a:srgbClr val="333333"/>
                </a:solidFill>
              </a:rPr>
              <a:t>…</a:t>
            </a:r>
            <a:endParaRPr lang="en-US" altLang="de-DE" sz="2400" i="1" kern="0" dirty="0">
              <a:solidFill>
                <a:srgbClr val="333333"/>
              </a:solidFill>
            </a:endParaRPr>
          </a:p>
          <a:p>
            <a:pPr marL="457200" lvl="0" indent="-457200" defTabSz="914400" fontAlgn="base">
              <a:buFont typeface="+mj-lt"/>
              <a:buAutoNum type="arabicPeriod"/>
              <a:defRPr/>
            </a:pPr>
            <a:r>
              <a:rPr lang="en-US" altLang="de-DE" sz="2400" kern="0" dirty="0" err="1">
                <a:solidFill>
                  <a:srgbClr val="004992"/>
                </a:solidFill>
              </a:rPr>
              <a:t>Forestil</a:t>
            </a:r>
            <a:r>
              <a:rPr lang="en-US" altLang="de-DE" sz="2400" kern="0" dirty="0">
                <a:solidFill>
                  <a:srgbClr val="004992"/>
                </a:solidFill>
              </a:rPr>
              <a:t> dig </a:t>
            </a:r>
            <a:r>
              <a:rPr lang="en-US" altLang="de-DE" sz="2400" kern="0" dirty="0" err="1">
                <a:solidFill>
                  <a:srgbClr val="004992"/>
                </a:solidFill>
              </a:rPr>
              <a:t>bestemte</a:t>
            </a:r>
            <a:r>
              <a:rPr lang="en-US" altLang="de-DE" sz="2400" kern="0" dirty="0">
                <a:solidFill>
                  <a:srgbClr val="004992"/>
                </a:solidFill>
              </a:rPr>
              <a:t> </a:t>
            </a:r>
            <a:r>
              <a:rPr lang="en-US" altLang="de-DE" sz="2400" kern="0" dirty="0" err="1">
                <a:solidFill>
                  <a:srgbClr val="004992"/>
                </a:solidFill>
              </a:rPr>
              <a:t>situationer</a:t>
            </a:r>
            <a:r>
              <a:rPr lang="en-US" altLang="de-DE" sz="2400" kern="0" dirty="0">
                <a:solidFill>
                  <a:srgbClr val="004992"/>
                </a:solidFill>
              </a:rPr>
              <a:t>. </a:t>
            </a:r>
            <a:br>
              <a:rPr lang="en-US" altLang="de-DE" sz="2400" kern="0" dirty="0">
                <a:solidFill>
                  <a:srgbClr val="333333"/>
                </a:solidFill>
              </a:rPr>
            </a:br>
            <a:r>
              <a:rPr lang="en-US" altLang="de-DE" sz="2400" i="1" kern="0" dirty="0" err="1">
                <a:solidFill>
                  <a:srgbClr val="333333"/>
                </a:solidFill>
              </a:rPr>
              <a:t>Hvor</a:t>
            </a:r>
            <a:r>
              <a:rPr lang="en-US" altLang="de-DE" sz="2400" i="1" kern="0" dirty="0">
                <a:solidFill>
                  <a:srgbClr val="333333"/>
                </a:solidFill>
              </a:rPr>
              <a:t> </a:t>
            </a:r>
            <a:r>
              <a:rPr lang="en-US" altLang="de-DE" sz="2400" i="1" kern="0" dirty="0" err="1">
                <a:solidFill>
                  <a:srgbClr val="333333"/>
                </a:solidFill>
              </a:rPr>
              <a:t>og</a:t>
            </a:r>
            <a:r>
              <a:rPr lang="en-US" altLang="de-DE" sz="2400" i="1" kern="0" dirty="0">
                <a:solidFill>
                  <a:srgbClr val="333333"/>
                </a:solidFill>
              </a:rPr>
              <a:t> </a:t>
            </a:r>
            <a:r>
              <a:rPr lang="en-US" altLang="de-DE" sz="2400" i="1" kern="0" dirty="0" err="1">
                <a:solidFill>
                  <a:srgbClr val="333333"/>
                </a:solidFill>
              </a:rPr>
              <a:t>hvornår</a:t>
            </a:r>
            <a:r>
              <a:rPr lang="en-US" altLang="de-DE" sz="2400" i="1" kern="0" dirty="0">
                <a:solidFill>
                  <a:srgbClr val="333333"/>
                </a:solidFill>
              </a:rPr>
              <a:t>? </a:t>
            </a:r>
            <a:r>
              <a:rPr lang="en-US" altLang="de-DE" sz="2400" i="1" kern="0" dirty="0" err="1">
                <a:solidFill>
                  <a:srgbClr val="333333"/>
                </a:solidFill>
              </a:rPr>
              <a:t>Hvad</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jeg</a:t>
            </a:r>
            <a:r>
              <a:rPr lang="en-US" altLang="de-DE" sz="2400" i="1" kern="0" dirty="0">
                <a:solidFill>
                  <a:srgbClr val="333333"/>
                </a:solidFill>
              </a:rPr>
              <a:t> </a:t>
            </a:r>
            <a:r>
              <a:rPr lang="en-US" altLang="de-DE" sz="2400" i="1" kern="0" dirty="0" err="1">
                <a:solidFill>
                  <a:srgbClr val="333333"/>
                </a:solidFill>
              </a:rPr>
              <a:t>foretaget</a:t>
            </a:r>
            <a:r>
              <a:rPr lang="en-US" altLang="de-DE" sz="2400" i="1" kern="0" dirty="0">
                <a:solidFill>
                  <a:srgbClr val="333333"/>
                </a:solidFill>
              </a:rPr>
              <a:t> </a:t>
            </a:r>
            <a:r>
              <a:rPr lang="en-US" altLang="de-DE" sz="2400" i="1" kern="0" dirty="0" err="1">
                <a:solidFill>
                  <a:srgbClr val="333333"/>
                </a:solidFill>
              </a:rPr>
              <a:t>mig</a:t>
            </a:r>
            <a:r>
              <a:rPr lang="en-US" altLang="de-DE" sz="2400" i="1" kern="0" dirty="0">
                <a:solidFill>
                  <a:srgbClr val="333333"/>
                </a:solidFill>
              </a:rPr>
              <a:t>, </a:t>
            </a:r>
            <a:r>
              <a:rPr lang="en-US" altLang="de-DE" sz="2400" i="1" kern="0" dirty="0" err="1">
                <a:solidFill>
                  <a:srgbClr val="333333"/>
                </a:solidFill>
              </a:rPr>
              <a:t>og</a:t>
            </a:r>
            <a:r>
              <a:rPr lang="en-US" altLang="de-DE" sz="2400" i="1" kern="0" dirty="0">
                <a:solidFill>
                  <a:srgbClr val="333333"/>
                </a:solidFill>
              </a:rPr>
              <a:t> </a:t>
            </a:r>
            <a:r>
              <a:rPr lang="en-US" altLang="de-DE" sz="2400" i="1" kern="0" dirty="0" err="1">
                <a:solidFill>
                  <a:srgbClr val="333333"/>
                </a:solidFill>
              </a:rPr>
              <a:t>hvem</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givet</a:t>
            </a:r>
            <a:r>
              <a:rPr lang="en-US" altLang="de-DE" sz="2400" i="1" kern="0" dirty="0">
                <a:solidFill>
                  <a:srgbClr val="333333"/>
                </a:solidFill>
              </a:rPr>
              <a:t> feedback?</a:t>
            </a:r>
            <a:br>
              <a:rPr lang="en-US" altLang="de-DE" sz="2400" i="1" kern="0" dirty="0">
                <a:solidFill>
                  <a:srgbClr val="333333"/>
                </a:solidFill>
              </a:rPr>
            </a:br>
            <a:r>
              <a:rPr lang="en-US" altLang="de-DE" sz="1600" i="1" kern="0" dirty="0" err="1">
                <a:solidFill>
                  <a:srgbClr val="333333"/>
                </a:solidFill>
              </a:rPr>
              <a:t>Fx</a:t>
            </a:r>
            <a:r>
              <a:rPr lang="en-US" altLang="de-DE" sz="1600" i="1" kern="0" dirty="0">
                <a:solidFill>
                  <a:srgbClr val="333333"/>
                </a:solidFill>
              </a:rPr>
              <a:t> </a:t>
            </a:r>
            <a:r>
              <a:rPr lang="en-US" altLang="de-DE" sz="1600" i="1" kern="0" dirty="0" err="1">
                <a:solidFill>
                  <a:srgbClr val="333333"/>
                </a:solidFill>
              </a:rPr>
              <a:t>har</a:t>
            </a:r>
            <a:r>
              <a:rPr lang="en-US" altLang="de-DE" sz="1600" i="1" kern="0" dirty="0">
                <a:solidFill>
                  <a:srgbClr val="333333"/>
                </a:solidFill>
              </a:rPr>
              <a:t> </a:t>
            </a:r>
            <a:r>
              <a:rPr lang="en-US" altLang="de-DE" sz="1600" i="1" kern="0" dirty="0" err="1">
                <a:solidFill>
                  <a:srgbClr val="333333"/>
                </a:solidFill>
              </a:rPr>
              <a:t>jeg</a:t>
            </a:r>
            <a:r>
              <a:rPr lang="en-US" altLang="de-DE" sz="1600" i="1" kern="0" dirty="0">
                <a:solidFill>
                  <a:srgbClr val="333333"/>
                </a:solidFill>
              </a:rPr>
              <a:t> for </a:t>
            </a:r>
            <a:r>
              <a:rPr lang="en-US" altLang="de-DE" sz="1600" i="1" kern="0" dirty="0" err="1">
                <a:solidFill>
                  <a:srgbClr val="333333"/>
                </a:solidFill>
              </a:rPr>
              <a:t>nylig</a:t>
            </a:r>
            <a:r>
              <a:rPr lang="en-US" altLang="de-DE" sz="1600" i="1" kern="0" dirty="0">
                <a:solidFill>
                  <a:srgbClr val="333333"/>
                </a:solidFill>
              </a:rPr>
              <a:t> </a:t>
            </a:r>
            <a:r>
              <a:rPr lang="en-US" altLang="de-DE" sz="1600" i="1" kern="0" dirty="0" err="1">
                <a:solidFill>
                  <a:srgbClr val="333333"/>
                </a:solidFill>
              </a:rPr>
              <a:t>hjulpet</a:t>
            </a:r>
            <a:r>
              <a:rPr lang="en-US" altLang="de-DE" sz="1600" i="1" kern="0" dirty="0">
                <a:solidFill>
                  <a:srgbClr val="333333"/>
                </a:solidFill>
              </a:rPr>
              <a:t> min niece med </a:t>
            </a:r>
            <a:r>
              <a:rPr lang="en-US" altLang="de-DE" sz="1600" i="1" kern="0" dirty="0" err="1">
                <a:solidFill>
                  <a:srgbClr val="333333"/>
                </a:solidFill>
              </a:rPr>
              <a:t>matematik</a:t>
            </a:r>
            <a:r>
              <a:rPr lang="en-US" altLang="de-DE" sz="1600" i="1" kern="0" dirty="0">
                <a:solidFill>
                  <a:srgbClr val="333333"/>
                </a:solidFill>
              </a:rPr>
              <a:t>, </a:t>
            </a:r>
            <a:r>
              <a:rPr lang="en-US" altLang="de-DE" sz="1600" i="1" kern="0" dirty="0" err="1">
                <a:solidFill>
                  <a:srgbClr val="333333"/>
                </a:solidFill>
              </a:rPr>
              <a:t>og</a:t>
            </a:r>
            <a:r>
              <a:rPr lang="en-US" altLang="de-DE" sz="1600" i="1" kern="0" dirty="0">
                <a:solidFill>
                  <a:srgbClr val="333333"/>
                </a:solidFill>
              </a:rPr>
              <a:t> nu </a:t>
            </a:r>
            <a:r>
              <a:rPr lang="en-US" altLang="de-DE" sz="1600" i="1" kern="0" dirty="0" err="1">
                <a:solidFill>
                  <a:srgbClr val="333333"/>
                </a:solidFill>
              </a:rPr>
              <a:t>har</a:t>
            </a:r>
            <a:r>
              <a:rPr lang="en-US" altLang="de-DE" sz="1600" i="1" kern="0" dirty="0">
                <a:solidFill>
                  <a:srgbClr val="333333"/>
                </a:solidFill>
              </a:rPr>
              <a:t> </a:t>
            </a:r>
            <a:r>
              <a:rPr lang="en-US" altLang="de-DE" sz="1600" i="1" kern="0" dirty="0" err="1">
                <a:solidFill>
                  <a:srgbClr val="333333"/>
                </a:solidFill>
              </a:rPr>
              <a:t>hun</a:t>
            </a:r>
            <a:r>
              <a:rPr lang="en-US" altLang="de-DE" sz="1600" i="1" kern="0" dirty="0">
                <a:solidFill>
                  <a:srgbClr val="333333"/>
                </a:solidFill>
              </a:rPr>
              <a:t> </a:t>
            </a:r>
            <a:r>
              <a:rPr lang="en-US" altLang="de-DE" sz="1600" i="1" kern="0" dirty="0" err="1">
                <a:solidFill>
                  <a:srgbClr val="333333"/>
                </a:solidFill>
              </a:rPr>
              <a:t>fået</a:t>
            </a:r>
            <a:r>
              <a:rPr lang="en-US" altLang="de-DE" sz="1600" i="1" kern="0" dirty="0">
                <a:solidFill>
                  <a:srgbClr val="333333"/>
                </a:solidFill>
              </a:rPr>
              <a:t> </a:t>
            </a:r>
            <a:r>
              <a:rPr lang="en-US" altLang="de-DE" sz="1600" i="1" kern="0" dirty="0" err="1">
                <a:solidFill>
                  <a:srgbClr val="333333"/>
                </a:solidFill>
              </a:rPr>
              <a:t>en</a:t>
            </a:r>
            <a:r>
              <a:rPr lang="en-US" altLang="de-DE" sz="1600" i="1" kern="0" dirty="0">
                <a:solidFill>
                  <a:srgbClr val="333333"/>
                </a:solidFill>
              </a:rPr>
              <a:t> god </a:t>
            </a:r>
            <a:r>
              <a:rPr lang="en-US" altLang="de-DE" sz="1600" i="1" kern="0" err="1">
                <a:solidFill>
                  <a:srgbClr val="333333"/>
                </a:solidFill>
              </a:rPr>
              <a:t>karakter</a:t>
            </a:r>
            <a:r>
              <a:rPr lang="en-US" altLang="de-DE" sz="1600" i="1" kern="0">
                <a:solidFill>
                  <a:srgbClr val="333333"/>
                </a:solidFill>
              </a:rPr>
              <a:t>…</a:t>
            </a:r>
            <a:endParaRPr lang="en-US" sz="2400" dirty="0"/>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38</a:t>
            </a:fld>
            <a:endParaRPr lang="de-DE" altLang="de-DE"/>
          </a:p>
        </p:txBody>
      </p:sp>
    </p:spTree>
    <p:extLst>
      <p:ext uri="{BB962C8B-B14F-4D97-AF65-F5344CB8AC3E}">
        <p14:creationId xmlns:p14="http://schemas.microsoft.com/office/powerpoint/2010/main" val="3673849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mn-lt"/>
                <a:ea typeface="+mn-ea"/>
                <a:cs typeface="+mn-cs"/>
              </a:rPr>
              <a:t>Kend dine styrker</a:t>
            </a:r>
          </a:p>
        </p:txBody>
      </p:sp>
      <p:sp>
        <p:nvSpPr>
          <p:cNvPr id="4" name="Content Placeholder 3"/>
          <p:cNvSpPr>
            <a:spLocks noGrp="1"/>
          </p:cNvSpPr>
          <p:nvPr>
            <p:ph idx="1"/>
          </p:nvPr>
        </p:nvSpPr>
        <p:spPr/>
        <p:txBody>
          <a:bodyPr/>
          <a:lstStyle/>
          <a:p>
            <a:pPr marL="457200" lvl="0" indent="-457200" defTabSz="914400" fontAlgn="base">
              <a:buFont typeface="+mj-lt"/>
              <a:buAutoNum type="arabicPeriod"/>
              <a:defRPr/>
            </a:pPr>
            <a:r>
              <a:rPr lang="da-DK" altLang="de-DE" sz="2400" kern="0" dirty="0">
                <a:solidFill>
                  <a:srgbClr val="004992"/>
                </a:solidFill>
              </a:rPr>
              <a:t>Tænk på dine egne styrker</a:t>
            </a:r>
            <a:r>
              <a:rPr lang="en-US" altLang="de-DE" sz="2400" kern="0" dirty="0">
                <a:solidFill>
                  <a:srgbClr val="004992"/>
                </a:solidFill>
              </a:rPr>
              <a:t>. </a:t>
            </a:r>
            <a:br>
              <a:rPr lang="en-US" altLang="de-DE" sz="2400" kern="0" dirty="0">
                <a:solidFill>
                  <a:srgbClr val="004992"/>
                </a:solidFill>
              </a:rPr>
            </a:br>
            <a:r>
              <a:rPr lang="da-DK" altLang="de-DE" sz="2400" i="1" kern="0" dirty="0">
                <a:solidFill>
                  <a:srgbClr val="333333"/>
                </a:solidFill>
              </a:rPr>
              <a:t>Hvilke evner har jeg</a:t>
            </a:r>
            <a:r>
              <a:rPr lang="en-US" altLang="de-DE" sz="2400" i="1" kern="0" dirty="0">
                <a:solidFill>
                  <a:srgbClr val="333333"/>
                </a:solidFill>
              </a:rPr>
              <a:t>? </a:t>
            </a:r>
            <a:r>
              <a:rPr lang="en-US" altLang="de-DE" sz="2400" i="1" kern="0" dirty="0" err="1">
                <a:solidFill>
                  <a:srgbClr val="333333"/>
                </a:solidFill>
              </a:rPr>
              <a:t>Hvad</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jeg</a:t>
            </a:r>
            <a:r>
              <a:rPr lang="en-US" altLang="de-DE" sz="2400" i="1" kern="0" dirty="0">
                <a:solidFill>
                  <a:srgbClr val="333333"/>
                </a:solidFill>
              </a:rPr>
              <a:t> </a:t>
            </a:r>
            <a:r>
              <a:rPr lang="en-US" altLang="de-DE" sz="2400" i="1" kern="0" dirty="0" err="1">
                <a:solidFill>
                  <a:srgbClr val="333333"/>
                </a:solidFill>
              </a:rPr>
              <a:t>tidligere</a:t>
            </a:r>
            <a:r>
              <a:rPr lang="en-US" altLang="de-DE" sz="2400" i="1" kern="0" dirty="0">
                <a:solidFill>
                  <a:srgbClr val="333333"/>
                </a:solidFill>
              </a:rPr>
              <a:t> </a:t>
            </a:r>
            <a:r>
              <a:rPr lang="en-US" altLang="de-DE" sz="2400" i="1" kern="0" dirty="0" err="1">
                <a:solidFill>
                  <a:srgbClr val="333333"/>
                </a:solidFill>
              </a:rPr>
              <a:t>fået</a:t>
            </a:r>
            <a:r>
              <a:rPr lang="en-US" altLang="de-DE" sz="2400" i="1" kern="0" dirty="0">
                <a:solidFill>
                  <a:srgbClr val="333333"/>
                </a:solidFill>
              </a:rPr>
              <a:t> </a:t>
            </a:r>
            <a:r>
              <a:rPr lang="en-US" altLang="de-DE" sz="2400" i="1" kern="0" dirty="0" err="1">
                <a:solidFill>
                  <a:srgbClr val="333333"/>
                </a:solidFill>
              </a:rPr>
              <a:t>ros</a:t>
            </a:r>
            <a:r>
              <a:rPr lang="en-US" altLang="de-DE" sz="2400" i="1" kern="0" dirty="0">
                <a:solidFill>
                  <a:srgbClr val="333333"/>
                </a:solidFill>
              </a:rPr>
              <a:t> for?</a:t>
            </a:r>
            <a:br>
              <a:rPr lang="en-US" altLang="de-DE" sz="2400" i="1" kern="0" dirty="0">
                <a:solidFill>
                  <a:srgbClr val="333333"/>
                </a:solidFill>
              </a:rPr>
            </a:br>
            <a:r>
              <a:rPr lang="en-US" altLang="de-DE" sz="1600" i="1" kern="0" dirty="0" err="1">
                <a:solidFill>
                  <a:srgbClr val="333333"/>
                </a:solidFill>
              </a:rPr>
              <a:t>Fx</a:t>
            </a:r>
            <a:r>
              <a:rPr lang="en-US" altLang="de-DE" sz="1600" i="1" kern="0" dirty="0">
                <a:solidFill>
                  <a:srgbClr val="333333"/>
                </a:solidFill>
              </a:rPr>
              <a:t> </a:t>
            </a:r>
            <a:r>
              <a:rPr lang="en-US" altLang="de-DE" sz="1600" i="1" kern="0" dirty="0" err="1">
                <a:solidFill>
                  <a:srgbClr val="333333"/>
                </a:solidFill>
              </a:rPr>
              <a:t>er</a:t>
            </a:r>
            <a:r>
              <a:rPr lang="en-US" altLang="de-DE" sz="1600" i="1" kern="0" dirty="0">
                <a:solidFill>
                  <a:srgbClr val="333333"/>
                </a:solidFill>
              </a:rPr>
              <a:t> </a:t>
            </a:r>
            <a:r>
              <a:rPr lang="en-US" altLang="de-DE" sz="1600" i="1" kern="0" dirty="0" err="1">
                <a:solidFill>
                  <a:srgbClr val="333333"/>
                </a:solidFill>
              </a:rPr>
              <a:t>jeg</a:t>
            </a:r>
            <a:r>
              <a:rPr lang="en-US" altLang="de-DE" sz="1600" i="1" kern="0" dirty="0">
                <a:solidFill>
                  <a:srgbClr val="333333"/>
                </a:solidFill>
              </a:rPr>
              <a:t> </a:t>
            </a:r>
            <a:r>
              <a:rPr lang="en-US" altLang="de-DE" sz="1600" i="1" kern="0" dirty="0" err="1">
                <a:solidFill>
                  <a:srgbClr val="333333"/>
                </a:solidFill>
              </a:rPr>
              <a:t>meget</a:t>
            </a:r>
            <a:r>
              <a:rPr lang="en-US" altLang="de-DE" sz="1600" i="1" kern="0" dirty="0">
                <a:solidFill>
                  <a:srgbClr val="333333"/>
                </a:solidFill>
              </a:rPr>
              <a:t> </a:t>
            </a:r>
            <a:r>
              <a:rPr lang="en-US" altLang="de-DE" sz="1600" i="1" kern="0" dirty="0" err="1">
                <a:solidFill>
                  <a:srgbClr val="333333"/>
                </a:solidFill>
              </a:rPr>
              <a:t>tålmodig</a:t>
            </a:r>
            <a:r>
              <a:rPr lang="en-US" altLang="de-DE" sz="1600" i="1" kern="0" dirty="0">
                <a:solidFill>
                  <a:srgbClr val="333333"/>
                </a:solidFill>
              </a:rPr>
              <a:t>…</a:t>
            </a:r>
            <a:endParaRPr lang="en-US" altLang="de-DE" sz="2400" i="1" kern="0" dirty="0">
              <a:solidFill>
                <a:srgbClr val="333333"/>
              </a:solidFill>
            </a:endParaRPr>
          </a:p>
          <a:p>
            <a:pPr marL="457200" lvl="0" indent="-457200" defTabSz="914400" fontAlgn="base">
              <a:buFont typeface="+mj-lt"/>
              <a:buAutoNum type="arabicPeriod"/>
              <a:defRPr/>
            </a:pPr>
            <a:r>
              <a:rPr lang="en-US" altLang="de-DE" sz="2400" kern="0" dirty="0" err="1">
                <a:solidFill>
                  <a:srgbClr val="004992"/>
                </a:solidFill>
              </a:rPr>
              <a:t>Forestil</a:t>
            </a:r>
            <a:r>
              <a:rPr lang="en-US" altLang="de-DE" sz="2400" kern="0" dirty="0">
                <a:solidFill>
                  <a:srgbClr val="004992"/>
                </a:solidFill>
              </a:rPr>
              <a:t> dig </a:t>
            </a:r>
            <a:r>
              <a:rPr lang="en-US" altLang="de-DE" sz="2400" kern="0" dirty="0" err="1">
                <a:solidFill>
                  <a:srgbClr val="004992"/>
                </a:solidFill>
              </a:rPr>
              <a:t>bestemte</a:t>
            </a:r>
            <a:r>
              <a:rPr lang="en-US" altLang="de-DE" sz="2400" kern="0" dirty="0">
                <a:solidFill>
                  <a:srgbClr val="004992"/>
                </a:solidFill>
              </a:rPr>
              <a:t> </a:t>
            </a:r>
            <a:r>
              <a:rPr lang="en-US" altLang="de-DE" sz="2400" kern="0" dirty="0" err="1">
                <a:solidFill>
                  <a:srgbClr val="004992"/>
                </a:solidFill>
              </a:rPr>
              <a:t>situationer</a:t>
            </a:r>
            <a:r>
              <a:rPr lang="en-US" altLang="de-DE" sz="2400" kern="0" dirty="0">
                <a:solidFill>
                  <a:srgbClr val="004992"/>
                </a:solidFill>
              </a:rPr>
              <a:t>. </a:t>
            </a:r>
            <a:br>
              <a:rPr lang="en-US" altLang="de-DE" sz="2400" kern="0" dirty="0">
                <a:solidFill>
                  <a:srgbClr val="333333"/>
                </a:solidFill>
              </a:rPr>
            </a:br>
            <a:r>
              <a:rPr lang="en-US" altLang="de-DE" sz="2400" i="1" kern="0" dirty="0" err="1">
                <a:solidFill>
                  <a:srgbClr val="333333"/>
                </a:solidFill>
              </a:rPr>
              <a:t>Hvor</a:t>
            </a:r>
            <a:r>
              <a:rPr lang="en-US" altLang="de-DE" sz="2400" i="1" kern="0" dirty="0">
                <a:solidFill>
                  <a:srgbClr val="333333"/>
                </a:solidFill>
              </a:rPr>
              <a:t> </a:t>
            </a:r>
            <a:r>
              <a:rPr lang="en-US" altLang="de-DE" sz="2400" i="1" kern="0" dirty="0" err="1">
                <a:solidFill>
                  <a:srgbClr val="333333"/>
                </a:solidFill>
              </a:rPr>
              <a:t>og</a:t>
            </a:r>
            <a:r>
              <a:rPr lang="en-US" altLang="de-DE" sz="2400" i="1" kern="0" dirty="0">
                <a:solidFill>
                  <a:srgbClr val="333333"/>
                </a:solidFill>
              </a:rPr>
              <a:t> </a:t>
            </a:r>
            <a:r>
              <a:rPr lang="en-US" altLang="de-DE" sz="2400" i="1" kern="0" dirty="0" err="1">
                <a:solidFill>
                  <a:srgbClr val="333333"/>
                </a:solidFill>
              </a:rPr>
              <a:t>hvornår</a:t>
            </a:r>
            <a:r>
              <a:rPr lang="en-US" altLang="de-DE" sz="2400" i="1" kern="0" dirty="0">
                <a:solidFill>
                  <a:srgbClr val="333333"/>
                </a:solidFill>
              </a:rPr>
              <a:t>? </a:t>
            </a:r>
            <a:r>
              <a:rPr lang="en-US" altLang="de-DE" sz="2400" i="1" kern="0" dirty="0" err="1">
                <a:solidFill>
                  <a:srgbClr val="333333"/>
                </a:solidFill>
              </a:rPr>
              <a:t>Hvad</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jeg</a:t>
            </a:r>
            <a:r>
              <a:rPr lang="en-US" altLang="de-DE" sz="2400" i="1" kern="0" dirty="0">
                <a:solidFill>
                  <a:srgbClr val="333333"/>
                </a:solidFill>
              </a:rPr>
              <a:t> </a:t>
            </a:r>
            <a:r>
              <a:rPr lang="en-US" altLang="de-DE" sz="2400" i="1" kern="0" dirty="0" err="1">
                <a:solidFill>
                  <a:srgbClr val="333333"/>
                </a:solidFill>
              </a:rPr>
              <a:t>foretaget</a:t>
            </a:r>
            <a:r>
              <a:rPr lang="en-US" altLang="de-DE" sz="2400" i="1" kern="0" dirty="0">
                <a:solidFill>
                  <a:srgbClr val="333333"/>
                </a:solidFill>
              </a:rPr>
              <a:t> </a:t>
            </a:r>
            <a:r>
              <a:rPr lang="en-US" altLang="de-DE" sz="2400" i="1" kern="0" dirty="0" err="1">
                <a:solidFill>
                  <a:srgbClr val="333333"/>
                </a:solidFill>
              </a:rPr>
              <a:t>mig</a:t>
            </a:r>
            <a:r>
              <a:rPr lang="en-US" altLang="de-DE" sz="2400" i="1" kern="0" dirty="0">
                <a:solidFill>
                  <a:srgbClr val="333333"/>
                </a:solidFill>
              </a:rPr>
              <a:t>, </a:t>
            </a:r>
            <a:r>
              <a:rPr lang="en-US" altLang="de-DE" sz="2400" i="1" kern="0" dirty="0" err="1">
                <a:solidFill>
                  <a:srgbClr val="333333"/>
                </a:solidFill>
              </a:rPr>
              <a:t>og</a:t>
            </a:r>
            <a:r>
              <a:rPr lang="en-US" altLang="de-DE" sz="2400" i="1" kern="0" dirty="0">
                <a:solidFill>
                  <a:srgbClr val="333333"/>
                </a:solidFill>
              </a:rPr>
              <a:t> </a:t>
            </a:r>
            <a:r>
              <a:rPr lang="en-US" altLang="de-DE" sz="2400" i="1" kern="0" dirty="0" err="1">
                <a:solidFill>
                  <a:srgbClr val="333333"/>
                </a:solidFill>
              </a:rPr>
              <a:t>hvem</a:t>
            </a:r>
            <a:r>
              <a:rPr lang="en-US" altLang="de-DE" sz="2400" i="1" kern="0" dirty="0">
                <a:solidFill>
                  <a:srgbClr val="333333"/>
                </a:solidFill>
              </a:rPr>
              <a:t> </a:t>
            </a:r>
            <a:r>
              <a:rPr lang="en-US" altLang="de-DE" sz="2400" i="1" kern="0" dirty="0" err="1">
                <a:solidFill>
                  <a:srgbClr val="333333"/>
                </a:solidFill>
              </a:rPr>
              <a:t>har</a:t>
            </a:r>
            <a:r>
              <a:rPr lang="en-US" altLang="de-DE" sz="2400" i="1" kern="0" dirty="0">
                <a:solidFill>
                  <a:srgbClr val="333333"/>
                </a:solidFill>
              </a:rPr>
              <a:t> </a:t>
            </a:r>
            <a:r>
              <a:rPr lang="en-US" altLang="de-DE" sz="2400" i="1" kern="0" dirty="0" err="1">
                <a:solidFill>
                  <a:srgbClr val="333333"/>
                </a:solidFill>
              </a:rPr>
              <a:t>givet</a:t>
            </a:r>
            <a:r>
              <a:rPr lang="en-US" altLang="de-DE" sz="2400" i="1" kern="0" dirty="0">
                <a:solidFill>
                  <a:srgbClr val="333333"/>
                </a:solidFill>
              </a:rPr>
              <a:t> feedback?</a:t>
            </a:r>
            <a:br>
              <a:rPr lang="en-US" altLang="de-DE" sz="2400" i="1" kern="0" dirty="0">
                <a:solidFill>
                  <a:srgbClr val="333333"/>
                </a:solidFill>
              </a:rPr>
            </a:br>
            <a:r>
              <a:rPr lang="en-US" altLang="de-DE" sz="1600" i="1" kern="0" dirty="0" err="1">
                <a:solidFill>
                  <a:srgbClr val="333333"/>
                </a:solidFill>
              </a:rPr>
              <a:t>Fx</a:t>
            </a:r>
            <a:r>
              <a:rPr lang="en-US" altLang="de-DE" sz="1600" i="1" kern="0" dirty="0">
                <a:solidFill>
                  <a:srgbClr val="333333"/>
                </a:solidFill>
              </a:rPr>
              <a:t> </a:t>
            </a:r>
            <a:r>
              <a:rPr lang="en-US" altLang="de-DE" sz="1600" i="1" kern="0" dirty="0" err="1">
                <a:solidFill>
                  <a:srgbClr val="333333"/>
                </a:solidFill>
              </a:rPr>
              <a:t>har</a:t>
            </a:r>
            <a:r>
              <a:rPr lang="en-US" altLang="de-DE" sz="1600" i="1" kern="0" dirty="0">
                <a:solidFill>
                  <a:srgbClr val="333333"/>
                </a:solidFill>
              </a:rPr>
              <a:t> </a:t>
            </a:r>
            <a:r>
              <a:rPr lang="en-US" altLang="de-DE" sz="1600" i="1" kern="0" dirty="0" err="1">
                <a:solidFill>
                  <a:srgbClr val="333333"/>
                </a:solidFill>
              </a:rPr>
              <a:t>jeg</a:t>
            </a:r>
            <a:r>
              <a:rPr lang="en-US" altLang="de-DE" sz="1600" i="1" kern="0" dirty="0">
                <a:solidFill>
                  <a:srgbClr val="333333"/>
                </a:solidFill>
              </a:rPr>
              <a:t> for </a:t>
            </a:r>
            <a:r>
              <a:rPr lang="en-US" altLang="de-DE" sz="1600" i="1" kern="0" dirty="0" err="1">
                <a:solidFill>
                  <a:srgbClr val="333333"/>
                </a:solidFill>
              </a:rPr>
              <a:t>nylig</a:t>
            </a:r>
            <a:r>
              <a:rPr lang="en-US" altLang="de-DE" sz="1600" i="1" kern="0" dirty="0">
                <a:solidFill>
                  <a:srgbClr val="333333"/>
                </a:solidFill>
              </a:rPr>
              <a:t> </a:t>
            </a:r>
            <a:r>
              <a:rPr lang="en-US" altLang="de-DE" sz="1600" i="1" kern="0" dirty="0" err="1">
                <a:solidFill>
                  <a:srgbClr val="333333"/>
                </a:solidFill>
              </a:rPr>
              <a:t>hjulpet</a:t>
            </a:r>
            <a:r>
              <a:rPr lang="en-US" altLang="de-DE" sz="1600" i="1" kern="0" dirty="0">
                <a:solidFill>
                  <a:srgbClr val="333333"/>
                </a:solidFill>
              </a:rPr>
              <a:t> min niece med </a:t>
            </a:r>
            <a:r>
              <a:rPr lang="en-US" altLang="de-DE" sz="1600" i="1" kern="0" dirty="0" err="1">
                <a:solidFill>
                  <a:srgbClr val="333333"/>
                </a:solidFill>
              </a:rPr>
              <a:t>matematik</a:t>
            </a:r>
            <a:r>
              <a:rPr lang="en-US" altLang="de-DE" sz="1600" i="1" kern="0" dirty="0">
                <a:solidFill>
                  <a:srgbClr val="333333"/>
                </a:solidFill>
              </a:rPr>
              <a:t>, </a:t>
            </a:r>
            <a:r>
              <a:rPr lang="en-US" altLang="de-DE" sz="1600" i="1" kern="0" dirty="0" err="1">
                <a:solidFill>
                  <a:srgbClr val="333333"/>
                </a:solidFill>
              </a:rPr>
              <a:t>og</a:t>
            </a:r>
            <a:r>
              <a:rPr lang="en-US" altLang="de-DE" sz="1600" i="1" kern="0" dirty="0">
                <a:solidFill>
                  <a:srgbClr val="333333"/>
                </a:solidFill>
              </a:rPr>
              <a:t> nu </a:t>
            </a:r>
            <a:r>
              <a:rPr lang="en-US" altLang="de-DE" sz="1600" i="1" kern="0" dirty="0" err="1">
                <a:solidFill>
                  <a:srgbClr val="333333"/>
                </a:solidFill>
              </a:rPr>
              <a:t>har</a:t>
            </a:r>
            <a:r>
              <a:rPr lang="en-US" altLang="de-DE" sz="1600" i="1" kern="0" dirty="0">
                <a:solidFill>
                  <a:srgbClr val="333333"/>
                </a:solidFill>
              </a:rPr>
              <a:t> </a:t>
            </a:r>
            <a:r>
              <a:rPr lang="en-US" altLang="de-DE" sz="1600" i="1" kern="0" dirty="0" err="1">
                <a:solidFill>
                  <a:srgbClr val="333333"/>
                </a:solidFill>
              </a:rPr>
              <a:t>hun</a:t>
            </a:r>
            <a:r>
              <a:rPr lang="en-US" altLang="de-DE" sz="1600" i="1" kern="0" dirty="0">
                <a:solidFill>
                  <a:srgbClr val="333333"/>
                </a:solidFill>
              </a:rPr>
              <a:t> </a:t>
            </a:r>
            <a:r>
              <a:rPr lang="en-US" altLang="de-DE" sz="1600" i="1" kern="0" dirty="0" err="1">
                <a:solidFill>
                  <a:srgbClr val="333333"/>
                </a:solidFill>
              </a:rPr>
              <a:t>fået</a:t>
            </a:r>
            <a:r>
              <a:rPr lang="en-US" altLang="de-DE" sz="1600" i="1" kern="0" dirty="0">
                <a:solidFill>
                  <a:srgbClr val="333333"/>
                </a:solidFill>
              </a:rPr>
              <a:t> </a:t>
            </a:r>
            <a:r>
              <a:rPr lang="en-US" altLang="de-DE" sz="1600" i="1" kern="0" dirty="0" err="1">
                <a:solidFill>
                  <a:srgbClr val="333333"/>
                </a:solidFill>
              </a:rPr>
              <a:t>en</a:t>
            </a:r>
            <a:r>
              <a:rPr lang="en-US" altLang="de-DE" sz="1600" i="1" kern="0" dirty="0">
                <a:solidFill>
                  <a:srgbClr val="333333"/>
                </a:solidFill>
              </a:rPr>
              <a:t> god </a:t>
            </a:r>
            <a:r>
              <a:rPr lang="en-US" altLang="de-DE" sz="1600" i="1" kern="0" dirty="0" err="1">
                <a:solidFill>
                  <a:srgbClr val="333333"/>
                </a:solidFill>
              </a:rPr>
              <a:t>karakter</a:t>
            </a:r>
            <a:r>
              <a:rPr lang="en-US" altLang="de-DE" sz="1600" i="1" kern="0" dirty="0">
                <a:solidFill>
                  <a:srgbClr val="333333"/>
                </a:solidFill>
              </a:rPr>
              <a:t>…</a:t>
            </a:r>
            <a:endParaRPr lang="en-US" altLang="de-DE" sz="2400" i="1" kern="0" dirty="0">
              <a:solidFill>
                <a:srgbClr val="333333"/>
              </a:solidFill>
            </a:endParaRPr>
          </a:p>
          <a:p>
            <a:pPr marL="457200" lvl="0" indent="-457200" defTabSz="914400" fontAlgn="base">
              <a:buFont typeface="+mj-lt"/>
              <a:buAutoNum type="arabicPeriod"/>
              <a:defRPr/>
            </a:pPr>
            <a:r>
              <a:rPr lang="en-US" altLang="de-DE" sz="2400" kern="0" dirty="0" err="1">
                <a:solidFill>
                  <a:srgbClr val="004992"/>
                </a:solidFill>
              </a:rPr>
              <a:t>Skriv</a:t>
            </a:r>
            <a:r>
              <a:rPr lang="en-US" altLang="de-DE" sz="2400" kern="0" dirty="0">
                <a:solidFill>
                  <a:srgbClr val="004992"/>
                </a:solidFill>
              </a:rPr>
              <a:t> </a:t>
            </a:r>
            <a:r>
              <a:rPr lang="en-US" altLang="de-DE" sz="2400" kern="0" dirty="0" err="1">
                <a:solidFill>
                  <a:srgbClr val="004992"/>
                </a:solidFill>
              </a:rPr>
              <a:t>det</a:t>
            </a:r>
            <a:r>
              <a:rPr lang="en-US" altLang="de-DE" sz="2400" kern="0" dirty="0">
                <a:solidFill>
                  <a:srgbClr val="004992"/>
                </a:solidFill>
              </a:rPr>
              <a:t> </a:t>
            </a:r>
            <a:r>
              <a:rPr lang="en-US" altLang="de-DE" sz="2400" kern="0" dirty="0" err="1">
                <a:solidFill>
                  <a:srgbClr val="004992"/>
                </a:solidFill>
              </a:rPr>
              <a:t>ned</a:t>
            </a:r>
            <a:r>
              <a:rPr lang="en-US" altLang="de-DE" sz="2400" kern="0" dirty="0">
                <a:solidFill>
                  <a:srgbClr val="004992"/>
                </a:solidFill>
              </a:rPr>
              <a:t>!</a:t>
            </a:r>
            <a:br>
              <a:rPr lang="en-US" altLang="de-DE" sz="2400" kern="0" dirty="0">
                <a:solidFill>
                  <a:srgbClr val="004992"/>
                </a:solidFill>
              </a:rPr>
            </a:br>
            <a:r>
              <a:rPr lang="da-DK" altLang="de-DE" sz="2400" i="1" kern="0" dirty="0">
                <a:solidFill>
                  <a:srgbClr val="333333"/>
                </a:solidFill>
              </a:rPr>
              <a:t>Gennemlæs dine notater jævnligt og uddyb. Gå tilbage til disse dagbogsnotater, hvis der opstår en krise </a:t>
            </a:r>
            <a:r>
              <a:rPr lang="en-US" altLang="de-DE" sz="2400" i="1" kern="0" dirty="0">
                <a:solidFill>
                  <a:srgbClr val="333333"/>
                </a:solidFill>
              </a:rPr>
              <a:t>(</a:t>
            </a:r>
            <a:r>
              <a:rPr lang="en-US" altLang="de-DE" sz="2400" i="1" kern="0" dirty="0" err="1">
                <a:solidFill>
                  <a:srgbClr val="333333"/>
                </a:solidFill>
              </a:rPr>
              <a:t>fx</a:t>
            </a:r>
            <a:r>
              <a:rPr lang="en-US" altLang="de-DE" sz="2400" i="1" kern="0" dirty="0">
                <a:solidFill>
                  <a:srgbClr val="333333"/>
                </a:solidFill>
              </a:rPr>
              <a:t> </a:t>
            </a:r>
            <a:r>
              <a:rPr lang="en-US" altLang="de-DE" sz="2400" i="1" kern="0" dirty="0" err="1">
                <a:solidFill>
                  <a:srgbClr val="333333"/>
                </a:solidFill>
              </a:rPr>
              <a:t>når</a:t>
            </a:r>
            <a:r>
              <a:rPr lang="en-US" altLang="de-DE" sz="2400" i="1" kern="0" dirty="0">
                <a:solidFill>
                  <a:srgbClr val="333333"/>
                </a:solidFill>
              </a:rPr>
              <a:t> du </a:t>
            </a:r>
            <a:r>
              <a:rPr lang="en-US" altLang="de-DE" sz="2400" i="1" kern="0" dirty="0" err="1">
                <a:solidFill>
                  <a:srgbClr val="333333"/>
                </a:solidFill>
              </a:rPr>
              <a:t>synes</a:t>
            </a:r>
            <a:r>
              <a:rPr lang="en-US" altLang="de-DE" sz="2400" i="1" kern="0" dirty="0">
                <a:solidFill>
                  <a:srgbClr val="333333"/>
                </a:solidFill>
              </a:rPr>
              <a:t>, at du </a:t>
            </a:r>
            <a:r>
              <a:rPr lang="en-US" altLang="de-DE" sz="2400" i="1" kern="0" dirty="0" err="1">
                <a:solidFill>
                  <a:srgbClr val="333333"/>
                </a:solidFill>
              </a:rPr>
              <a:t>er</a:t>
            </a:r>
            <a:r>
              <a:rPr lang="en-US" altLang="de-DE" sz="2400" i="1" kern="0" dirty="0">
                <a:solidFill>
                  <a:srgbClr val="333333"/>
                </a:solidFill>
              </a:rPr>
              <a:t> </a:t>
            </a:r>
            <a:r>
              <a:rPr lang="en-US" altLang="de-DE" sz="2400" i="1" kern="0" dirty="0" err="1">
                <a:solidFill>
                  <a:srgbClr val="333333"/>
                </a:solidFill>
              </a:rPr>
              <a:t>uduelig</a:t>
            </a:r>
            <a:r>
              <a:rPr lang="en-US" altLang="de-DE" sz="2400" i="1" kern="0" dirty="0">
                <a:solidFill>
                  <a:srgbClr val="333333"/>
                </a:solidFill>
              </a:rPr>
              <a:t>).</a:t>
            </a:r>
            <a:br>
              <a:rPr lang="en-US" altLang="de-DE" sz="2400" i="1" kern="0" dirty="0">
                <a:solidFill>
                  <a:srgbClr val="333333"/>
                </a:solidFill>
              </a:rPr>
            </a:br>
            <a:r>
              <a:rPr lang="en-US" altLang="de-DE" sz="1600" i="1" kern="0" dirty="0" err="1">
                <a:solidFill>
                  <a:srgbClr val="333333"/>
                </a:solidFill>
              </a:rPr>
              <a:t>Fx</a:t>
            </a:r>
            <a:r>
              <a:rPr lang="en-US" altLang="de-DE" sz="1600" i="1" kern="0" dirty="0">
                <a:solidFill>
                  <a:srgbClr val="333333"/>
                </a:solidFill>
              </a:rPr>
              <a:t>: </a:t>
            </a:r>
            <a:r>
              <a:rPr lang="en-US" altLang="de-DE" sz="1600" i="1" kern="0" dirty="0" err="1">
                <a:solidFill>
                  <a:srgbClr val="333333"/>
                </a:solidFill>
              </a:rPr>
              <a:t>Notér</a:t>
            </a:r>
            <a:r>
              <a:rPr lang="en-US" altLang="de-DE" sz="1600" i="1" kern="0" dirty="0">
                <a:solidFill>
                  <a:srgbClr val="333333"/>
                </a:solidFill>
              </a:rPr>
              <a:t> </a:t>
            </a:r>
            <a:r>
              <a:rPr lang="en-US" altLang="de-DE" sz="1600" i="1" kern="0" dirty="0" err="1">
                <a:solidFill>
                  <a:srgbClr val="333333"/>
                </a:solidFill>
              </a:rPr>
              <a:t>noget</a:t>
            </a:r>
            <a:r>
              <a:rPr lang="en-US" altLang="de-DE" sz="1600" i="1" kern="0" dirty="0">
                <a:solidFill>
                  <a:srgbClr val="333333"/>
                </a:solidFill>
              </a:rPr>
              <a:t> der </a:t>
            </a:r>
            <a:r>
              <a:rPr lang="en-US" altLang="de-DE" sz="1600" i="1" kern="0" dirty="0" err="1">
                <a:solidFill>
                  <a:srgbClr val="333333"/>
                </a:solidFill>
              </a:rPr>
              <a:t>gik</a:t>
            </a:r>
            <a:r>
              <a:rPr lang="en-US" altLang="de-DE" sz="1600" i="1" kern="0" dirty="0">
                <a:solidFill>
                  <a:srgbClr val="333333"/>
                </a:solidFill>
              </a:rPr>
              <a:t> </a:t>
            </a:r>
            <a:r>
              <a:rPr lang="en-US" altLang="de-DE" sz="1600" i="1" kern="0" dirty="0" err="1">
                <a:solidFill>
                  <a:srgbClr val="333333"/>
                </a:solidFill>
              </a:rPr>
              <a:t>godt</a:t>
            </a:r>
            <a:r>
              <a:rPr lang="en-US" altLang="de-DE" sz="1600" i="1" kern="0" dirty="0">
                <a:solidFill>
                  <a:srgbClr val="333333"/>
                </a:solidFill>
              </a:rPr>
              <a:t>, </a:t>
            </a:r>
            <a:r>
              <a:rPr lang="en-US" altLang="de-DE" sz="1600" i="1" kern="0" dirty="0" err="1">
                <a:solidFill>
                  <a:srgbClr val="333333"/>
                </a:solidFill>
              </a:rPr>
              <a:t>eller</a:t>
            </a:r>
            <a:r>
              <a:rPr lang="en-US" altLang="de-DE" sz="1600" i="1" kern="0" dirty="0">
                <a:solidFill>
                  <a:srgbClr val="333333"/>
                </a:solidFill>
              </a:rPr>
              <a:t> </a:t>
            </a:r>
            <a:r>
              <a:rPr lang="en-US" altLang="de-DE" sz="1600" i="1" kern="0" dirty="0" err="1">
                <a:solidFill>
                  <a:srgbClr val="333333"/>
                </a:solidFill>
              </a:rPr>
              <a:t>noget</a:t>
            </a:r>
            <a:r>
              <a:rPr lang="en-US" altLang="de-DE" sz="1600" i="1" kern="0" dirty="0">
                <a:solidFill>
                  <a:srgbClr val="333333"/>
                </a:solidFill>
              </a:rPr>
              <a:t> du </a:t>
            </a:r>
            <a:r>
              <a:rPr lang="en-US" altLang="de-DE" sz="1600" i="1" kern="0" dirty="0" err="1">
                <a:solidFill>
                  <a:srgbClr val="333333"/>
                </a:solidFill>
              </a:rPr>
              <a:t>har</a:t>
            </a:r>
            <a:r>
              <a:rPr lang="en-US" altLang="de-DE" sz="1600" i="1" kern="0" dirty="0">
                <a:solidFill>
                  <a:srgbClr val="333333"/>
                </a:solidFill>
              </a:rPr>
              <a:t> </a:t>
            </a:r>
            <a:r>
              <a:rPr lang="en-US" altLang="de-DE" sz="1600" i="1" kern="0" dirty="0" err="1">
                <a:solidFill>
                  <a:srgbClr val="333333"/>
                </a:solidFill>
              </a:rPr>
              <a:t>fået</a:t>
            </a:r>
            <a:r>
              <a:rPr lang="en-US" altLang="de-DE" sz="1600" i="1" kern="0" dirty="0">
                <a:solidFill>
                  <a:srgbClr val="333333"/>
                </a:solidFill>
              </a:rPr>
              <a:t> </a:t>
            </a:r>
            <a:r>
              <a:rPr lang="en-US" altLang="de-DE" sz="1600" i="1" kern="0" dirty="0" err="1">
                <a:solidFill>
                  <a:srgbClr val="333333"/>
                </a:solidFill>
              </a:rPr>
              <a:t>ros</a:t>
            </a:r>
            <a:r>
              <a:rPr lang="en-US" altLang="de-DE" sz="1600" i="1" kern="0" dirty="0">
                <a:solidFill>
                  <a:srgbClr val="333333"/>
                </a:solidFill>
              </a:rPr>
              <a:t> for…</a:t>
            </a:r>
            <a:endParaRPr lang="en-US" sz="2400" dirty="0"/>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39</a:t>
            </a:fld>
            <a:endParaRPr lang="de-DE" altLang="de-DE"/>
          </a:p>
        </p:txBody>
      </p:sp>
    </p:spTree>
    <p:extLst>
      <p:ext uri="{BB962C8B-B14F-4D97-AF65-F5344CB8AC3E}">
        <p14:creationId xmlns:p14="http://schemas.microsoft.com/office/powerpoint/2010/main" val="3333535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Notér hver aften nogle få positive ting, der er sket i dagens løb (op til 5). Gennemgå derefter disse ting i </a:t>
            </a:r>
            <a:r>
              <a:rPr lang="da-DK" sz="2400">
                <a:solidFill>
                  <a:srgbClr val="333333"/>
                </a:solidFill>
              </a:rPr>
              <a:t>tankerne.</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Notér hver aften nogle få positive ting, der er sket i dagens løb (op til 5). Gennemgå derefter disse ting i tankerne.</a:t>
            </a:r>
          </a:p>
          <a:p>
            <a:pPr marL="342900" lvl="0" indent="-342900" defTabSz="914400" fontAlgn="base">
              <a:buClr>
                <a:srgbClr val="333333"/>
              </a:buClr>
              <a:buFont typeface="WingDings"/>
              <a:buChar char=""/>
              <a:defRPr/>
            </a:pPr>
            <a:r>
              <a:rPr lang="da-DK" sz="2400" dirty="0">
                <a:solidFill>
                  <a:srgbClr val="333333"/>
                </a:solidFill>
              </a:rPr>
              <a:t>Stil dig foran spejlet, og sig til dig selv</a:t>
            </a:r>
            <a:r>
              <a:rPr lang="da-DK" sz="2400">
                <a:solidFill>
                  <a:srgbClr val="333333"/>
                </a:solidFill>
              </a:rPr>
              <a:t>: </a:t>
            </a:r>
            <a:r>
              <a:rPr lang="en-US" altLang="de-DE" sz="2400" kern="0">
                <a:solidFill>
                  <a:srgbClr val="333333"/>
                </a:solidFill>
              </a:rPr>
              <a:t>“</a:t>
            </a:r>
            <a:r>
              <a:rPr lang="da-DK" sz="2400">
                <a:solidFill>
                  <a:srgbClr val="333333"/>
                </a:solidFill>
              </a:rPr>
              <a:t>Jeg </a:t>
            </a:r>
            <a:r>
              <a:rPr lang="da-DK" sz="2400" dirty="0">
                <a:solidFill>
                  <a:srgbClr val="333333"/>
                </a:solidFill>
              </a:rPr>
              <a:t>synes om </a:t>
            </a:r>
            <a:r>
              <a:rPr lang="da-DK" sz="2400">
                <a:solidFill>
                  <a:srgbClr val="333333"/>
                </a:solidFill>
              </a:rPr>
              <a:t>mig selv” eller “Jeg </a:t>
            </a:r>
            <a:r>
              <a:rPr lang="da-DK" sz="2400" dirty="0">
                <a:solidFill>
                  <a:srgbClr val="333333"/>
                </a:solidFill>
              </a:rPr>
              <a:t>kan godt </a:t>
            </a:r>
            <a:r>
              <a:rPr lang="da-DK" sz="2400">
                <a:solidFill>
                  <a:srgbClr val="333333"/>
                </a:solidFill>
              </a:rPr>
              <a:t>lide dig”! </a:t>
            </a:r>
            <a:r>
              <a:rPr lang="da-DK" sz="2400" dirty="0">
                <a:solidFill>
                  <a:srgbClr val="333333"/>
                </a:solidFill>
              </a:rPr>
              <a:t>(bemærk: I begyndelsen føler du dig måske en smule dum, mens du gør </a:t>
            </a:r>
            <a:r>
              <a:rPr lang="da-DK" sz="2400">
                <a:solidFill>
                  <a:srgbClr val="333333"/>
                </a:solidFill>
              </a:rPr>
              <a:t>det!)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41</a:t>
            </a:fld>
            <a:endParaRPr lang="de-DE" altLang="de-DE"/>
          </a:p>
        </p:txBody>
      </p:sp>
    </p:spTree>
    <p:extLst>
      <p:ext uri="{BB962C8B-B14F-4D97-AF65-F5344CB8AC3E}">
        <p14:creationId xmlns:p14="http://schemas.microsoft.com/office/powerpoint/2010/main" val="31668941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Notér hver aften nogle få positive ting, der er sket i dagens løb (op til 5). Gennemgå derefter disse ting i tankerne.</a:t>
            </a:r>
          </a:p>
          <a:p>
            <a:pPr marL="342900" lvl="0" indent="-342900" defTabSz="914400" fontAlgn="base">
              <a:buClr>
                <a:srgbClr val="333333"/>
              </a:buClr>
              <a:buFont typeface="WingDings"/>
              <a:buChar char=""/>
              <a:defRPr/>
            </a:pPr>
            <a:r>
              <a:rPr lang="da-DK" sz="2400" dirty="0">
                <a:solidFill>
                  <a:srgbClr val="333333"/>
                </a:solidFill>
              </a:rPr>
              <a:t>Stil dig foran spejlet, og sig til dig selv</a:t>
            </a:r>
            <a:r>
              <a:rPr lang="da-DK" sz="2400">
                <a:solidFill>
                  <a:srgbClr val="333333"/>
                </a:solidFill>
              </a:rPr>
              <a:t>: </a:t>
            </a:r>
            <a:r>
              <a:rPr lang="en-US" altLang="de-DE" sz="2400" kern="0">
                <a:solidFill>
                  <a:srgbClr val="333333"/>
                </a:solidFill>
              </a:rPr>
              <a:t>“</a:t>
            </a:r>
            <a:r>
              <a:rPr lang="da-DK" sz="2400">
                <a:solidFill>
                  <a:srgbClr val="333333"/>
                </a:solidFill>
              </a:rPr>
              <a:t>Jeg </a:t>
            </a:r>
            <a:r>
              <a:rPr lang="da-DK" sz="2400" dirty="0">
                <a:solidFill>
                  <a:srgbClr val="333333"/>
                </a:solidFill>
              </a:rPr>
              <a:t>synes om </a:t>
            </a:r>
            <a:r>
              <a:rPr lang="da-DK" sz="2400">
                <a:solidFill>
                  <a:srgbClr val="333333"/>
                </a:solidFill>
              </a:rPr>
              <a:t>mig selv” eller “Jeg </a:t>
            </a:r>
            <a:r>
              <a:rPr lang="da-DK" sz="2400" dirty="0">
                <a:solidFill>
                  <a:srgbClr val="333333"/>
                </a:solidFill>
              </a:rPr>
              <a:t>kan godt </a:t>
            </a:r>
            <a:r>
              <a:rPr lang="da-DK" sz="2400">
                <a:solidFill>
                  <a:srgbClr val="333333"/>
                </a:solidFill>
              </a:rPr>
              <a:t>lide dig”! </a:t>
            </a:r>
            <a:r>
              <a:rPr lang="da-DK" sz="2400" dirty="0">
                <a:solidFill>
                  <a:srgbClr val="333333"/>
                </a:solidFill>
              </a:rPr>
              <a:t>(bemærk: I begyndelsen føler du dig måske en smule dum, mens du gør det!)</a:t>
            </a:r>
          </a:p>
          <a:p>
            <a:pPr marL="342900" lvl="0" indent="-342900" defTabSz="914400" fontAlgn="base">
              <a:buClr>
                <a:srgbClr val="333333"/>
              </a:buClr>
              <a:buFont typeface="WingDings"/>
              <a:buChar char=""/>
              <a:defRPr/>
            </a:pPr>
            <a:r>
              <a:rPr lang="da-DK" sz="2400" dirty="0">
                <a:solidFill>
                  <a:srgbClr val="333333"/>
                </a:solidFill>
              </a:rPr>
              <a:t>Tag imod komplimenter, og skriv dem ned, så du kan bruge dem som ressourcer på tidspunkter, hvor du har det svært.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42</a:t>
            </a:fld>
            <a:endParaRPr lang="de-DE" altLang="de-DE"/>
          </a:p>
        </p:txBody>
      </p:sp>
    </p:spTree>
    <p:extLst>
      <p:ext uri="{BB962C8B-B14F-4D97-AF65-F5344CB8AC3E}">
        <p14:creationId xmlns:p14="http://schemas.microsoft.com/office/powerpoint/2010/main" val="3417049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Prøv at huske situationer, hvor du har følt dig virkeligt godt tilpas – prøv at genkalde dig disse tilfælde med alle dine sanser (synet, følesansen, lugtesansen mv.) – måske ved hjælp af et fotoalbum.</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Prøv at huske situationer, hvor du har følt dig virkeligt godt tilpas – prøv at genkalde dig disse tilfælde med alle dine sanser (synet, følesansen, lugtesansen mv.) – måske ved hjælp af et fotoalbum.</a:t>
            </a:r>
          </a:p>
          <a:p>
            <a:pPr marL="342900" lvl="0" indent="-342900" defTabSz="914400" fontAlgn="base">
              <a:buClr>
                <a:srgbClr val="333333"/>
              </a:buClr>
              <a:buFont typeface="WingDings"/>
              <a:buChar char=""/>
              <a:defRPr/>
            </a:pPr>
            <a:r>
              <a:rPr lang="da-DK" sz="2400" dirty="0">
                <a:solidFill>
                  <a:srgbClr val="333333"/>
                </a:solidFill>
              </a:rPr>
              <a:t>Foretag dig noget, du virkeligt holder af – helst sammen med andre (fx gå i biografen, på </a:t>
            </a:r>
            <a:r>
              <a:rPr lang="da-DK" sz="2400">
                <a:solidFill>
                  <a:srgbClr val="333333"/>
                </a:solidFill>
              </a:rPr>
              <a:t>café).</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44</a:t>
            </a:fld>
            <a:endParaRPr lang="de-DE" altLang="de-DE"/>
          </a:p>
        </p:txBody>
      </p:sp>
    </p:spTree>
    <p:extLst>
      <p:ext uri="{BB962C8B-B14F-4D97-AF65-F5344CB8AC3E}">
        <p14:creationId xmlns:p14="http://schemas.microsoft.com/office/powerpoint/2010/main" val="879972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Prøv at huske situationer, hvor du har følt dig virkeligt godt tilpas – prøv at genkalde dig disse tilfælde med alle dine sanser (synet, følesansen, lugtesansen mv.) – måske ved hjælp af et fotoalbum.</a:t>
            </a:r>
          </a:p>
          <a:p>
            <a:pPr marL="342900" lvl="0" indent="-342900" defTabSz="914400" fontAlgn="base">
              <a:buClr>
                <a:srgbClr val="333333"/>
              </a:buClr>
              <a:buFont typeface="WingDings"/>
              <a:buChar char=""/>
              <a:defRPr/>
            </a:pPr>
            <a:r>
              <a:rPr lang="da-DK" sz="2400" dirty="0">
                <a:solidFill>
                  <a:srgbClr val="333333"/>
                </a:solidFill>
              </a:rPr>
              <a:t>Foretag dig noget, du virkeligt holder af – helst sammen med andre (fx gå i biografen, på café).</a:t>
            </a:r>
          </a:p>
          <a:p>
            <a:pPr marL="342900" lvl="0" indent="-342900" defTabSz="914400" fontAlgn="base">
              <a:buClr>
                <a:srgbClr val="333333"/>
              </a:buClr>
              <a:buFont typeface="WingDings"/>
              <a:buChar char=""/>
              <a:defRPr/>
            </a:pPr>
            <a:r>
              <a:rPr lang="da-DK" sz="2400" dirty="0">
                <a:solidFill>
                  <a:srgbClr val="333333"/>
                </a:solidFill>
              </a:rPr>
              <a:t>Fysisk træning (mindst 20 minutter) – men uden at overdrive – gerne udholdenhedstræning, fx en lang spadseretur eller </a:t>
            </a:r>
            <a:r>
              <a:rPr lang="da-DK" sz="2400">
                <a:solidFill>
                  <a:srgbClr val="333333"/>
                </a:solidFill>
              </a:rPr>
              <a:t>jogging.</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45</a:t>
            </a:fld>
            <a:endParaRPr lang="de-DE" altLang="de-DE"/>
          </a:p>
        </p:txBody>
      </p:sp>
    </p:spTree>
    <p:extLst>
      <p:ext uri="{BB962C8B-B14F-4D97-AF65-F5344CB8AC3E}">
        <p14:creationId xmlns:p14="http://schemas.microsoft.com/office/powerpoint/2010/main" val="2842481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Tips </a:t>
            </a:r>
            <a:r>
              <a:rPr lang="en-US" sz="3600" dirty="0" err="1">
                <a:latin typeface="+mn-lt"/>
                <a:ea typeface="+mn-ea"/>
                <a:cs typeface="+mn-cs"/>
              </a:rPr>
              <a:t>til</a:t>
            </a:r>
            <a:r>
              <a:rPr lang="en-US" sz="3600" dirty="0">
                <a:latin typeface="+mn-lt"/>
                <a:ea typeface="+mn-ea"/>
                <a:cs typeface="+mn-cs"/>
              </a:rPr>
              <a:t> at </a:t>
            </a:r>
            <a:r>
              <a:rPr lang="en-US" sz="3600" dirty="0" err="1">
                <a:latin typeface="+mn-lt"/>
                <a:ea typeface="+mn-ea"/>
                <a:cs typeface="+mn-cs"/>
              </a:rPr>
              <a:t>lette</a:t>
            </a:r>
            <a:r>
              <a:rPr lang="en-US" sz="3600" dirty="0">
                <a:latin typeface="+mn-lt"/>
                <a:ea typeface="+mn-ea"/>
                <a:cs typeface="+mn-cs"/>
              </a:rPr>
              <a:t> </a:t>
            </a:r>
            <a:r>
              <a:rPr lang="en-US" sz="3600" dirty="0" err="1">
                <a:latin typeface="+mn-lt"/>
                <a:ea typeface="+mn-ea"/>
                <a:cs typeface="+mn-cs"/>
              </a:rPr>
              <a:t>nedtrykt</a:t>
            </a:r>
            <a:r>
              <a:rPr lang="en-US" sz="3600" dirty="0">
                <a:latin typeface="+mn-lt"/>
                <a:ea typeface="+mn-ea"/>
                <a:cs typeface="+mn-cs"/>
              </a:rPr>
              <a:t> </a:t>
            </a:r>
            <a:r>
              <a:rPr lang="en-US" sz="3600" dirty="0" err="1">
                <a:latin typeface="+mn-lt"/>
                <a:ea typeface="+mn-ea"/>
                <a:cs typeface="+mn-cs"/>
              </a:rPr>
              <a:t>sindsstemning</a:t>
            </a:r>
            <a:r>
              <a:rPr lang="en-US" sz="3600" dirty="0">
                <a:latin typeface="+mn-lt"/>
                <a:ea typeface="+mn-ea"/>
                <a:cs typeface="+mn-cs"/>
              </a:rPr>
              <a:t> </a:t>
            </a:r>
            <a:r>
              <a:rPr lang="en-US" sz="3600" dirty="0" err="1">
                <a:latin typeface="+mn-lt"/>
                <a:ea typeface="+mn-ea"/>
                <a:cs typeface="+mn-cs"/>
              </a:rPr>
              <a:t>og</a:t>
            </a:r>
            <a:r>
              <a:rPr lang="en-US" sz="3600" dirty="0">
                <a:latin typeface="+mn-lt"/>
                <a:ea typeface="+mn-ea"/>
                <a:cs typeface="+mn-cs"/>
              </a:rPr>
              <a:t> </a:t>
            </a:r>
            <a:r>
              <a:rPr lang="en-US" sz="3600" dirty="0" err="1">
                <a:latin typeface="+mn-lt"/>
                <a:ea typeface="+mn-ea"/>
                <a:cs typeface="+mn-cs"/>
              </a:rPr>
              <a:t>styrke</a:t>
            </a:r>
            <a:r>
              <a:rPr lang="en-US" sz="3600" dirty="0">
                <a:latin typeface="+mn-lt"/>
                <a:ea typeface="+mn-ea"/>
                <a:cs typeface="+mn-cs"/>
              </a:rPr>
              <a:t> </a:t>
            </a:r>
            <a:r>
              <a:rPr lang="en-US" sz="3600" dirty="0" err="1">
                <a:latin typeface="+mn-lt"/>
                <a:ea typeface="+mn-ea"/>
                <a:cs typeface="+mn-cs"/>
              </a:rPr>
              <a:t>lavt</a:t>
            </a:r>
            <a:br>
              <a:rPr lang="en-US" sz="3600" dirty="0">
                <a:latin typeface="+mn-lt"/>
                <a:ea typeface="+mn-ea"/>
                <a:cs typeface="+mn-cs"/>
              </a:rPr>
            </a:br>
            <a:r>
              <a:rPr lang="en-US" sz="3600" dirty="0" err="1">
                <a:latin typeface="+mn-lt"/>
                <a:ea typeface="+mn-ea"/>
                <a:cs typeface="+mn-cs"/>
              </a:rPr>
              <a:t>selvværd</a:t>
            </a:r>
            <a:r>
              <a:rPr lang="en-US" sz="3600" dirty="0">
                <a:latin typeface="+mn-lt"/>
                <a:ea typeface="+mn-ea"/>
                <a:cs typeface="+mn-cs"/>
              </a:rPr>
              <a:t>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sz="2400" dirty="0">
                <a:solidFill>
                  <a:srgbClr val="333333"/>
                </a:solidFill>
              </a:rPr>
              <a:t>Prøv at huske situationer, hvor du har følt dig virkeligt godt tilpas – prøv at genkalde dig disse tilfælde med alle dine sanser (synet, følesansen, lugtesansen mv.) – måske ved hjælp af et fotoalbum.</a:t>
            </a:r>
          </a:p>
          <a:p>
            <a:pPr marL="342900" lvl="0" indent="-342900" defTabSz="914400" fontAlgn="base">
              <a:buClr>
                <a:srgbClr val="333333"/>
              </a:buClr>
              <a:buFont typeface="WingDings"/>
              <a:buChar char=""/>
              <a:defRPr/>
            </a:pPr>
            <a:r>
              <a:rPr lang="da-DK" sz="2400" dirty="0">
                <a:solidFill>
                  <a:srgbClr val="333333"/>
                </a:solidFill>
              </a:rPr>
              <a:t>Foretag dig noget, du virkeligt holder af – helst sammen med andre (fx gå i biografen, på café).</a:t>
            </a:r>
          </a:p>
          <a:p>
            <a:pPr marL="342900" lvl="0" indent="-342900" defTabSz="914400" fontAlgn="base">
              <a:buClr>
                <a:srgbClr val="333333"/>
              </a:buClr>
              <a:buFont typeface="WingDings"/>
              <a:buChar char=""/>
              <a:defRPr/>
            </a:pPr>
            <a:r>
              <a:rPr lang="da-DK" sz="2400" dirty="0">
                <a:solidFill>
                  <a:srgbClr val="333333"/>
                </a:solidFill>
              </a:rPr>
              <a:t>Fysisk træning (mindst 20 minutter) – men uden at overdrive – gerne udholdenhedstræning, fx en lang spadseretur eller jogging.</a:t>
            </a:r>
          </a:p>
          <a:p>
            <a:pPr marL="342900" lvl="0" indent="-342900" defTabSz="914400" fontAlgn="base">
              <a:buClr>
                <a:srgbClr val="333333"/>
              </a:buClr>
              <a:buFont typeface="WingDings"/>
              <a:buChar char=""/>
              <a:defRPr/>
            </a:pPr>
            <a:r>
              <a:rPr lang="da-DK" sz="2400" dirty="0">
                <a:solidFill>
                  <a:srgbClr val="333333"/>
                </a:solidFill>
              </a:rPr>
              <a:t>Lyt til din yndlingsmusik</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Træningsmodul 8 – Selvværd &amp; sindsstemning</a:t>
            </a:r>
          </a:p>
        </p:txBody>
      </p:sp>
      <p:sp>
        <p:nvSpPr>
          <p:cNvPr id="11" name="Slide Number Placeholder 10"/>
          <p:cNvSpPr>
            <a:spLocks noGrp="1"/>
          </p:cNvSpPr>
          <p:nvPr>
            <p:ph type="sldNum" sz="quarter" idx="12"/>
          </p:nvPr>
        </p:nvSpPr>
        <p:spPr/>
        <p:txBody>
          <a:bodyPr/>
          <a:lstStyle/>
          <a:p>
            <a:fld id="{CDA69DE0-A5B4-4CF2-8096-34CCE6B72E0C}" type="slidenum">
              <a:rPr lang="de-DE" altLang="de-DE" smtClean="0"/>
              <a:pPr/>
              <a:t>46</a:t>
            </a:fld>
            <a:endParaRPr lang="de-DE" altLang="de-DE"/>
          </a:p>
        </p:txBody>
      </p:sp>
    </p:spTree>
    <p:extLst>
      <p:ext uri="{BB962C8B-B14F-4D97-AF65-F5344CB8AC3E}">
        <p14:creationId xmlns:p14="http://schemas.microsoft.com/office/powerpoint/2010/main" val="2525095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endParaRPr lang="en-US" sz="2400" dirty="0"/>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p>
          <a:p>
            <a:pPr marL="342900" lvl="0" indent="-342900" defTabSz="914400" fontAlgn="base">
              <a:buClr>
                <a:srgbClr val="333333"/>
              </a:buClr>
              <a:buFont typeface="WingDings"/>
              <a:buChar char=""/>
            </a:pPr>
            <a:r>
              <a:rPr lang="da-DK" altLang="de-DE" sz="2400" dirty="0">
                <a:solidFill>
                  <a:srgbClr val="333333"/>
                </a:solidFill>
              </a:rPr>
              <a:t>Vær opmærksom på de typiske depressive forstyrrede tankemønstre, vi lige har talt om, og prøv at moderere dem (se </a:t>
            </a:r>
            <a:r>
              <a:rPr lang="da-DK" altLang="de-DE" sz="2400">
                <a:solidFill>
                  <a:srgbClr val="333333"/>
                </a:solidFill>
              </a:rPr>
              <a:t>hæfte).</a:t>
            </a:r>
            <a:endParaRPr lang="en-US" sz="2400" dirty="0"/>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48</a:t>
            </a:fld>
            <a:endParaRPr lang="de-DE" altLang="de-DE"/>
          </a:p>
        </p:txBody>
      </p:sp>
    </p:spTree>
    <p:extLst>
      <p:ext uri="{BB962C8B-B14F-4D97-AF65-F5344CB8AC3E}">
        <p14:creationId xmlns:p14="http://schemas.microsoft.com/office/powerpoint/2010/main" val="2134844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p>
          <a:p>
            <a:pPr marL="342900" lvl="0" indent="-342900" defTabSz="914400" fontAlgn="base">
              <a:buClr>
                <a:srgbClr val="333333"/>
              </a:buClr>
              <a:buFont typeface="WingDings"/>
              <a:buChar char=""/>
            </a:pPr>
            <a:r>
              <a:rPr lang="da-DK" altLang="de-DE" sz="2400" dirty="0">
                <a:solidFill>
                  <a:srgbClr val="333333"/>
                </a:solidFill>
              </a:rPr>
              <a:t>Vær opmærksom på de typiske depressive forstyrrede tankemønstre, vi lige har talt om, og prøv at moderere dem (se hæfte).</a:t>
            </a:r>
          </a:p>
          <a:p>
            <a:pPr marL="342900" lvl="0" indent="-342900" defTabSz="914400" fontAlgn="base">
              <a:buClr>
                <a:srgbClr val="333333"/>
              </a:buClr>
              <a:buFont typeface="WingDings"/>
              <a:buChar char=""/>
            </a:pPr>
            <a:r>
              <a:rPr lang="da-DK" altLang="de-DE" sz="2400" dirty="0">
                <a:solidFill>
                  <a:srgbClr val="333333"/>
                </a:solidFill>
              </a:rPr>
              <a:t>Brug jævnligt nogle af de netop nævnte tips for at modvirke nedtrykt sindsstemning og lavt </a:t>
            </a:r>
            <a:r>
              <a:rPr lang="da-DK" altLang="de-DE" sz="2400">
                <a:solidFill>
                  <a:srgbClr val="333333"/>
                </a:solidFill>
              </a:rPr>
              <a:t>selvværd.</a:t>
            </a:r>
            <a:endParaRPr lang="en-US" sz="2400" dirty="0"/>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49</a:t>
            </a:fld>
            <a:endParaRPr lang="de-DE" altLang="de-DE"/>
          </a:p>
        </p:txBody>
      </p:sp>
    </p:spTree>
    <p:extLst>
      <p:ext uri="{BB962C8B-B14F-4D97-AF65-F5344CB8AC3E}">
        <p14:creationId xmlns:p14="http://schemas.microsoft.com/office/powerpoint/2010/main" val="22627125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Overfør til 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da-DK" altLang="de-DE" sz="2400" dirty="0">
                <a:solidFill>
                  <a:srgbClr val="333333"/>
                </a:solidFill>
              </a:rPr>
              <a:t>Depression er ikke en uundgåelig skæbne.</a:t>
            </a:r>
          </a:p>
          <a:p>
            <a:pPr marL="342900" lvl="0" indent="-342900" defTabSz="914400" fontAlgn="base">
              <a:buClr>
                <a:srgbClr val="333333"/>
              </a:buClr>
              <a:buFont typeface="WingDings"/>
              <a:buChar char=""/>
            </a:pPr>
            <a:r>
              <a:rPr lang="da-DK" altLang="de-DE" sz="2400" dirty="0">
                <a:solidFill>
                  <a:srgbClr val="333333"/>
                </a:solidFill>
              </a:rPr>
              <a:t>Vær opmærksom på de typiske depressive forstyrrede tankemønstre, vi lige har talt om, og prøv at moderere dem (se hæfte).</a:t>
            </a:r>
          </a:p>
          <a:p>
            <a:pPr marL="342900" lvl="0" indent="-342900" defTabSz="914400" fontAlgn="base">
              <a:buClr>
                <a:srgbClr val="333333"/>
              </a:buClr>
              <a:buFont typeface="WingDings"/>
              <a:buChar char=""/>
            </a:pPr>
            <a:r>
              <a:rPr lang="da-DK" altLang="de-DE" sz="2400" dirty="0">
                <a:solidFill>
                  <a:srgbClr val="333333"/>
                </a:solidFill>
              </a:rPr>
              <a:t>Brug jævnligt nogle af de netop nævnte tips for at modvirke nedtrykt sindsstemning og lavt selvværd.</a:t>
            </a:r>
          </a:p>
          <a:p>
            <a:pPr marL="342900" lvl="0" indent="-342900" defTabSz="914400" fontAlgn="base">
              <a:buClr>
                <a:srgbClr val="333333"/>
              </a:buClr>
              <a:buFont typeface="WingDings"/>
              <a:buChar char=""/>
            </a:pPr>
            <a:r>
              <a:rPr lang="da-DK" altLang="de-DE" sz="2400" dirty="0">
                <a:solidFill>
                  <a:srgbClr val="333333"/>
                </a:solidFill>
              </a:rPr>
              <a:t>Oplever du svære depressive symptomer, skal du kontakte en praktiserende læge, en psykolog eller en psykiater.</a:t>
            </a:r>
            <a:endParaRPr lang="en-US" sz="2400" dirty="0"/>
          </a:p>
        </p:txBody>
      </p:sp>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CDA69DE0-A5B4-4CF2-8096-34CCE6B72E0C}" type="slidenum">
              <a:rPr lang="de-DE" altLang="de-DE" smtClean="0"/>
              <a:pPr/>
              <a:t>50</a:t>
            </a:fld>
            <a:endParaRPr lang="de-DE" altLang="de-DE"/>
          </a:p>
        </p:txBody>
      </p:sp>
    </p:spTree>
    <p:extLst>
      <p:ext uri="{BB962C8B-B14F-4D97-AF65-F5344CB8AC3E}">
        <p14:creationId xmlns:p14="http://schemas.microsoft.com/office/powerpoint/2010/main" val="725916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altLang="de-DE" dirty="0">
                <a:solidFill>
                  <a:srgbClr val="333333"/>
                </a:solidFill>
              </a:rPr>
              <a:t>Mange, der lider af en psykose, har lavt selvværd – i særdeleshed </a:t>
            </a:r>
            <a:r>
              <a:rPr lang="da-DK" altLang="de-DE" i="1" dirty="0">
                <a:solidFill>
                  <a:srgbClr val="333333"/>
                </a:solidFill>
              </a:rPr>
              <a:t>efter</a:t>
            </a:r>
            <a:r>
              <a:rPr lang="da-DK" altLang="de-DE" dirty="0">
                <a:solidFill>
                  <a:srgbClr val="333333"/>
                </a:solidFill>
              </a:rPr>
              <a:t> en psykotisk episode (skamfølelse, frygt for at blive forladt af venner).</a:t>
            </a:r>
          </a:p>
        </p:txBody>
      </p:sp>
      <p:sp>
        <p:nvSpPr>
          <p:cNvPr id="9" name="Footer Placeholder 8"/>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CDA69DE0-A5B4-4CF2-8096-34CCE6B72E0C}"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altLang="de-DE" dirty="0">
                <a:solidFill>
                  <a:srgbClr val="333333"/>
                </a:solidFill>
              </a:rPr>
              <a:t>Mange, der lider af en psykose, har lavt selvværd – i særdeleshed </a:t>
            </a:r>
            <a:r>
              <a:rPr lang="da-DK" altLang="de-DE" i="1" dirty="0">
                <a:solidFill>
                  <a:srgbClr val="333333"/>
                </a:solidFill>
              </a:rPr>
              <a:t>efter</a:t>
            </a:r>
            <a:r>
              <a:rPr lang="da-DK" altLang="de-DE" dirty="0">
                <a:solidFill>
                  <a:srgbClr val="333333"/>
                </a:solidFill>
              </a:rPr>
              <a:t> en psykotisk episode (skamfølelse, frygt for at blive forladt af venner).</a:t>
            </a:r>
          </a:p>
          <a:p>
            <a:pPr lvl="0" defTabSz="914400" fontAlgn="base">
              <a:lnSpc>
                <a:spcPct val="100000"/>
              </a:lnSpc>
              <a:spcBef>
                <a:spcPts val="1200"/>
              </a:spcBef>
              <a:defRPr/>
            </a:pPr>
            <a:r>
              <a:rPr lang="da-DK" altLang="de-DE" dirty="0">
                <a:solidFill>
                  <a:srgbClr val="333333"/>
                </a:solidFill>
              </a:rPr>
              <a:t>Under en akut psykose er der mange, der beretter om frygt men også om andre følelser:</a:t>
            </a:r>
          </a:p>
          <a:p>
            <a:pPr marL="285750" lvl="0" indent="-285750" defTabSz="914400" fontAlgn="base">
              <a:lnSpc>
                <a:spcPct val="100000"/>
              </a:lnSpc>
              <a:spcBef>
                <a:spcPts val="1200"/>
              </a:spcBef>
              <a:buClr>
                <a:srgbClr val="333333"/>
              </a:buClr>
              <a:buFont typeface="WingDings"/>
              <a:buChar char=""/>
              <a:defRPr/>
            </a:pPr>
            <a:r>
              <a:rPr lang="da-DK" altLang="de-DE">
                <a:solidFill>
                  <a:srgbClr val="004992"/>
                </a:solidFill>
              </a:rPr>
              <a:t>Ophidselse (“</a:t>
            </a:r>
            <a:r>
              <a:rPr lang="da-DK" altLang="de-DE" i="1">
                <a:solidFill>
                  <a:srgbClr val="004992"/>
                </a:solidFill>
              </a:rPr>
              <a:t>nu </a:t>
            </a:r>
            <a:r>
              <a:rPr lang="da-DK" altLang="de-DE" i="1" dirty="0">
                <a:solidFill>
                  <a:srgbClr val="004992"/>
                </a:solidFill>
              </a:rPr>
              <a:t>sker der endelig </a:t>
            </a:r>
            <a:r>
              <a:rPr lang="da-DK" altLang="de-DE" i="1">
                <a:solidFill>
                  <a:srgbClr val="004992"/>
                </a:solidFill>
              </a:rPr>
              <a:t>noget!</a:t>
            </a:r>
            <a:r>
              <a:rPr lang="da-DK" altLang="de-DE">
                <a:solidFill>
                  <a:srgbClr val="004992"/>
                </a:solidFill>
              </a:rPr>
              <a:t>”)</a:t>
            </a:r>
            <a:endParaRPr lang="da-DK" altLang="de-DE"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da-DK" altLang="de-DE" dirty="0">
                <a:solidFill>
                  <a:srgbClr val="004992"/>
                </a:solidFill>
              </a:rPr>
              <a:t>En følelse af skæbnebestemthed (at være udvalgt til at udføre en mission, at være betydningsfuld)</a:t>
            </a:r>
          </a:p>
        </p:txBody>
      </p:sp>
      <p:sp>
        <p:nvSpPr>
          <p:cNvPr id="9" name="Footer Placeholder 8"/>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CDA69DE0-A5B4-4CF2-8096-34CCE6B72E0C}" type="slidenum">
              <a:rPr lang="de-DE" altLang="de-DE" smtClean="0"/>
              <a:pPr/>
              <a:t>52</a:t>
            </a:fld>
            <a:endParaRPr lang="de-DE" altLang="de-DE"/>
          </a:p>
        </p:txBody>
      </p:sp>
    </p:spTree>
    <p:extLst>
      <p:ext uri="{BB962C8B-B14F-4D97-AF65-F5344CB8AC3E}">
        <p14:creationId xmlns:p14="http://schemas.microsoft.com/office/powerpoint/2010/main" val="936366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altLang="de-DE" dirty="0">
                <a:solidFill>
                  <a:srgbClr val="333333"/>
                </a:solidFill>
              </a:rPr>
              <a:t>Mange, der lider af en psykose, har lavt selvværd – i særdeleshed </a:t>
            </a:r>
            <a:r>
              <a:rPr lang="da-DK" altLang="de-DE" i="1" dirty="0">
                <a:solidFill>
                  <a:srgbClr val="333333"/>
                </a:solidFill>
              </a:rPr>
              <a:t>efter</a:t>
            </a:r>
            <a:r>
              <a:rPr lang="da-DK" altLang="de-DE" dirty="0">
                <a:solidFill>
                  <a:srgbClr val="333333"/>
                </a:solidFill>
              </a:rPr>
              <a:t> en psykotisk episode (skamfølelse, frygt for at blive forladt af venner).</a:t>
            </a:r>
          </a:p>
          <a:p>
            <a:pPr lvl="0" defTabSz="914400" fontAlgn="base">
              <a:lnSpc>
                <a:spcPct val="100000"/>
              </a:lnSpc>
              <a:spcBef>
                <a:spcPts val="1200"/>
              </a:spcBef>
              <a:defRPr/>
            </a:pPr>
            <a:r>
              <a:rPr lang="da-DK" altLang="de-DE" dirty="0">
                <a:solidFill>
                  <a:srgbClr val="333333"/>
                </a:solidFill>
              </a:rPr>
              <a:t>Under en akut psykose er der mange, der beretter om frygt men også om andre følelser:</a:t>
            </a:r>
          </a:p>
          <a:p>
            <a:pPr marL="285750" lvl="0" indent="-285750" defTabSz="914400" fontAlgn="base">
              <a:lnSpc>
                <a:spcPct val="100000"/>
              </a:lnSpc>
              <a:spcBef>
                <a:spcPts val="1200"/>
              </a:spcBef>
              <a:buClr>
                <a:srgbClr val="333333"/>
              </a:buClr>
              <a:buFont typeface="WingDings"/>
              <a:buChar char=""/>
              <a:defRPr/>
            </a:pPr>
            <a:r>
              <a:rPr lang="da-DK" altLang="de-DE">
                <a:solidFill>
                  <a:srgbClr val="004992"/>
                </a:solidFill>
              </a:rPr>
              <a:t>Ophidselse (“</a:t>
            </a:r>
            <a:r>
              <a:rPr lang="da-DK" altLang="de-DE" i="1">
                <a:solidFill>
                  <a:srgbClr val="004992"/>
                </a:solidFill>
              </a:rPr>
              <a:t>nu </a:t>
            </a:r>
            <a:r>
              <a:rPr lang="da-DK" altLang="de-DE" i="1" dirty="0">
                <a:solidFill>
                  <a:srgbClr val="004992"/>
                </a:solidFill>
              </a:rPr>
              <a:t>sker der endelig </a:t>
            </a:r>
            <a:r>
              <a:rPr lang="da-DK" altLang="de-DE" i="1">
                <a:solidFill>
                  <a:srgbClr val="004992"/>
                </a:solidFill>
              </a:rPr>
              <a:t>noget!</a:t>
            </a:r>
            <a:r>
              <a:rPr lang="da-DK" altLang="de-DE">
                <a:solidFill>
                  <a:srgbClr val="004992"/>
                </a:solidFill>
              </a:rPr>
              <a:t>”)</a:t>
            </a:r>
            <a:endParaRPr lang="da-DK" altLang="de-DE" dirty="0">
              <a:solidFill>
                <a:srgbClr val="004992"/>
              </a:solidFill>
            </a:endParaRPr>
          </a:p>
          <a:p>
            <a:pPr marL="285750" lvl="0" indent="-285750" defTabSz="914400" fontAlgn="base">
              <a:lnSpc>
                <a:spcPct val="100000"/>
              </a:lnSpc>
              <a:spcBef>
                <a:spcPts val="1200"/>
              </a:spcBef>
              <a:buClr>
                <a:srgbClr val="333333"/>
              </a:buClr>
              <a:buFont typeface="WingDings"/>
              <a:buChar char=""/>
              <a:defRPr/>
            </a:pPr>
            <a:r>
              <a:rPr lang="da-DK" altLang="de-DE" dirty="0">
                <a:solidFill>
                  <a:srgbClr val="004992"/>
                </a:solidFill>
              </a:rPr>
              <a:t>En følelse af skæbnebestemthed (at være udvalgt til at udføre en mission, at være betydningsfuld)</a:t>
            </a:r>
          </a:p>
          <a:p>
            <a:pPr lvl="0" defTabSz="914400" fontAlgn="base">
              <a:lnSpc>
                <a:spcPct val="100000"/>
              </a:lnSpc>
              <a:spcBef>
                <a:spcPts val="1200"/>
              </a:spcBef>
              <a:defRPr/>
            </a:pPr>
            <a:r>
              <a:rPr lang="da-DK" altLang="de-DE" dirty="0">
                <a:solidFill>
                  <a:srgbClr val="004992"/>
                </a:solidFill>
              </a:rPr>
              <a:t>Eksempel: </a:t>
            </a:r>
            <a:r>
              <a:rPr lang="da-DK" altLang="de-DE" dirty="0">
                <a:solidFill>
                  <a:srgbClr val="000000"/>
                </a:solidFill>
              </a:rPr>
              <a:t>Hackeren Karl Koch var overbevist om, at han blev forfulgt af Illuminati-ordenens hemmelige broderskab. Et af </a:t>
            </a:r>
            <a:r>
              <a:rPr lang="da-DK" altLang="de-DE">
                <a:solidFill>
                  <a:srgbClr val="000000"/>
                </a:solidFill>
              </a:rPr>
              <a:t>hans “beviser”: </a:t>
            </a:r>
            <a:r>
              <a:rPr lang="da-DK" altLang="de-DE" dirty="0">
                <a:solidFill>
                  <a:srgbClr val="000000"/>
                </a:solidFill>
              </a:rPr>
              <a:t>at han ofte stødte på tallet 23 – hvilket efter hans overbevisning er antallet af Illuminati-brødre.</a:t>
            </a:r>
            <a:endParaRPr lang="da-DK" altLang="de-DE" dirty="0">
              <a:solidFill>
                <a:srgbClr val="333333"/>
              </a:solidFill>
            </a:endParaRPr>
          </a:p>
          <a:p>
            <a:pPr lvl="0" defTabSz="914400" fontAlgn="base">
              <a:lnSpc>
                <a:spcPct val="100000"/>
              </a:lnSpc>
              <a:spcBef>
                <a:spcPts val="1200"/>
              </a:spcBef>
              <a:defRPr/>
            </a:pPr>
            <a:r>
              <a:rPr lang="da-DK" altLang="de-DE" dirty="0">
                <a:solidFill>
                  <a:srgbClr val="004992"/>
                </a:solidFill>
              </a:rPr>
              <a:t>Vurdering: </a:t>
            </a:r>
            <a:r>
              <a:rPr lang="da-DK" altLang="de-DE" dirty="0">
                <a:solidFill>
                  <a:srgbClr val="000000"/>
                </a:solidFill>
              </a:rPr>
              <a:t>Frygt og trussel. Men samtidig en følelse af at være en vigtig person og udvalgt af skæbnen til at bekæmpe Illuminati-ordenens verdensomspændende sammensværgelse.</a:t>
            </a:r>
            <a:endParaRPr lang="da-DK" altLang="de-DE" dirty="0">
              <a:solidFill>
                <a:srgbClr val="333333"/>
              </a:solidFill>
            </a:endParaRPr>
          </a:p>
          <a:p>
            <a:pPr lvl="0" defTabSz="914400" fontAlgn="base">
              <a:lnSpc>
                <a:spcPct val="100000"/>
              </a:lnSpc>
              <a:spcBef>
                <a:spcPts val="1200"/>
              </a:spcBef>
              <a:defRPr/>
            </a:pPr>
            <a:r>
              <a:rPr lang="da-DK" altLang="de-DE" dirty="0">
                <a:solidFill>
                  <a:srgbClr val="004992"/>
                </a:solidFill>
              </a:rPr>
              <a:t>Men: </a:t>
            </a:r>
            <a:r>
              <a:rPr lang="da-DK" altLang="de-DE" dirty="0">
                <a:solidFill>
                  <a:srgbClr val="000000"/>
                </a:solidFill>
              </a:rPr>
              <a:t>Karl blev gradvist opslugt af sine konspirationsteorier. På grund af hans indskrænkede verdenssyn, indså han ikke, at tallet 23 ikke forekommer oftere end andre tal og i øvrigt også er af tvivlsom betydning.</a:t>
            </a:r>
            <a:endParaRPr lang="en-US" dirty="0"/>
          </a:p>
        </p:txBody>
      </p:sp>
      <p:sp>
        <p:nvSpPr>
          <p:cNvPr id="9" name="Footer Placeholder 8"/>
          <p:cNvSpPr>
            <a:spLocks noGrp="1"/>
          </p:cNvSpPr>
          <p:nvPr>
            <p:ph type="ftr" sz="quarter" idx="11"/>
          </p:nvPr>
        </p:nvSpPr>
        <p:spPr/>
        <p:txBody>
          <a:bodyPr/>
          <a:lstStyle/>
          <a:p>
            <a:pPr>
              <a:defRPr/>
            </a:pPr>
            <a:r>
              <a:rPr lang="de-DE"/>
              <a:t>Træningsmodul 8 – Selvværd &amp; sindsstemning</a:t>
            </a:r>
          </a:p>
        </p:txBody>
      </p:sp>
      <p:sp>
        <p:nvSpPr>
          <p:cNvPr id="10" name="Slide Number Placeholder 9"/>
          <p:cNvSpPr>
            <a:spLocks noGrp="1"/>
          </p:cNvSpPr>
          <p:nvPr>
            <p:ph type="sldNum" sz="quarter" idx="12"/>
          </p:nvPr>
        </p:nvSpPr>
        <p:spPr/>
        <p:txBody>
          <a:bodyPr/>
          <a:lstStyle/>
          <a:p>
            <a:fld id="{CDA69DE0-A5B4-4CF2-8096-34CCE6B72E0C}" type="slidenum">
              <a:rPr lang="de-DE" altLang="de-DE" smtClean="0"/>
              <a:pPr/>
              <a:t>53</a:t>
            </a:fld>
            <a:endParaRPr lang="de-DE" altLang="de-DE"/>
          </a:p>
        </p:txBody>
      </p:sp>
    </p:spTree>
    <p:extLst>
      <p:ext uri="{BB962C8B-B14F-4D97-AF65-F5344CB8AC3E}">
        <p14:creationId xmlns:p14="http://schemas.microsoft.com/office/powerpoint/2010/main" val="3155947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15" name="Footer Placeholder 14"/>
          <p:cNvSpPr>
            <a:spLocks noGrp="1"/>
          </p:cNvSpPr>
          <p:nvPr>
            <p:ph type="ftr" sz="quarter" idx="11"/>
          </p:nvPr>
        </p:nvSpPr>
        <p:spPr/>
        <p:txBody>
          <a:bodyPr/>
          <a:lstStyle/>
          <a:p>
            <a:pPr>
              <a:defRPr/>
            </a:pPr>
            <a:r>
              <a:rPr lang="de-DE"/>
              <a:t>Træningsmodul 8 – Selvværd &amp; sindsstemning</a:t>
            </a:r>
          </a:p>
        </p:txBody>
      </p:sp>
      <p:sp>
        <p:nvSpPr>
          <p:cNvPr id="16" name="Slide Number Placeholder 15"/>
          <p:cNvSpPr>
            <a:spLocks noGrp="1"/>
          </p:cNvSpPr>
          <p:nvPr>
            <p:ph type="sldNum" sz="quarter" idx="12"/>
          </p:nvPr>
        </p:nvSpPr>
        <p:spPr/>
        <p:txBody>
          <a:bodyPr/>
          <a:lstStyle/>
          <a:p>
            <a:fld id="{CDA69DE0-A5B4-4CF2-8096-34CCE6B72E0C}" type="slidenum">
              <a:rPr lang="de-DE" altLang="de-DE" smtClean="0"/>
              <a:pPr/>
              <a:t>54</a:t>
            </a:fld>
            <a:endParaRPr lang="de-DE" altLang="de-DE"/>
          </a:p>
        </p:txBody>
      </p:sp>
    </p:spTree>
    <p:extLst>
      <p:ext uri="{BB962C8B-B14F-4D97-AF65-F5344CB8AC3E}">
        <p14:creationId xmlns:p14="http://schemas.microsoft.com/office/powerpoint/2010/main" val="12185796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560560322"/>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lonesome:cycler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Tell me when, I'll meet you there, by the trees</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Saschapohflepp</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Freud’s couch, genuine article</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Freud´s couch/Freud`s Sofa</a:t>
                      </a:r>
                      <a:endParaRPr kumimoji="0" lang="en-US"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http://viciarg.deviantart.com/</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bare</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a c h a 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mn-lt"/>
                          <a:ea typeface="+mn-ea"/>
                          <a:cs typeface="+mn-cs"/>
                        </a:rPr>
                        <a:t>despair….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Lady-bug</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Mosaik</a:t>
                      </a:r>
                      <a:endParaRPr kumimoji="0" lang="de-DE" altLang="de-DE"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Matteo_dudek</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up/Daumen hoch</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studio 520</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Thumbs down/Daumen runter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 Keigan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2754C767-7D38-4849-8B59-4F12FABFC87D}" type="slidenum">
              <a:rPr lang="de-DE" altLang="de-DE" smtClean="0"/>
              <a:pPr/>
              <a:t>55</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880804065"/>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Tarnishedrose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flickr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 Coulrophobia VII ::</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Fear of clowns/Angst vor Clown</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Itshears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Brenda Anderson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storm through a dirty window</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*Saffy*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Goodbye Dandelion. Sorry for delays i'm a bit overwhelmed.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c.a.muller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Jumping/Springen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GreyArea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Smiley Face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Footer Placeholder 7"/>
          <p:cNvSpPr>
            <a:spLocks noGrp="1"/>
          </p:cNvSpPr>
          <p:nvPr>
            <p:ph type="ftr" sz="quarter" idx="11"/>
          </p:nvPr>
        </p:nvSpPr>
        <p:spPr/>
        <p:txBody>
          <a:bodyPr/>
          <a:lstStyle/>
          <a:p>
            <a:pPr>
              <a:defRPr/>
            </a:pPr>
            <a:r>
              <a:rPr lang="de-DE"/>
              <a:t>Træningsmodul 8 – Selvværd &amp; sindsstemning</a:t>
            </a:r>
          </a:p>
        </p:txBody>
      </p:sp>
      <p:sp>
        <p:nvSpPr>
          <p:cNvPr id="9" name="Slide Number Placeholder 8"/>
          <p:cNvSpPr>
            <a:spLocks noGrp="1"/>
          </p:cNvSpPr>
          <p:nvPr>
            <p:ph type="sldNum" sz="quarter" idx="12"/>
          </p:nvPr>
        </p:nvSpPr>
        <p:spPr/>
        <p:txBody>
          <a:bodyPr/>
          <a:lstStyle/>
          <a:p>
            <a:fld id="{2754C767-7D38-4849-8B59-4F12FABFC87D}" type="slidenum">
              <a:rPr lang="de-DE" altLang="de-DE" smtClean="0"/>
              <a:pPr/>
              <a:t>56</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4808</Words>
  <Application>Microsoft Office PowerPoint</Application>
  <PresentationFormat>Benutzerdefiniert</PresentationFormat>
  <Paragraphs>570</Paragraphs>
  <Slides>56</Slides>
  <Notes>56</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56</vt:i4>
      </vt:variant>
    </vt:vector>
  </HeadingPairs>
  <TitlesOfParts>
    <vt:vector size="64" baseType="lpstr">
      <vt:lpstr>Arial</vt:lpstr>
      <vt:lpstr>Calibri Light</vt:lpstr>
      <vt:lpstr>Symbol</vt:lpstr>
      <vt:lpstr>Times New Roman</vt:lpstr>
      <vt:lpstr>Wingdings</vt:lpstr>
      <vt:lpstr>Wingdings</vt:lpstr>
      <vt:lpstr>UKE_PPT-Vorlage_16zu9</vt:lpstr>
      <vt:lpstr>1_UKE_PPT-Vorlage_16zu9</vt:lpstr>
      <vt:lpstr>MCT 8 B – Selvværd &amp; sindsstemning</vt:lpstr>
      <vt:lpstr>Symptomer på depression?</vt:lpstr>
      <vt:lpstr>Symptomer på depression?</vt:lpstr>
      <vt:lpstr>Muligheder for behandling af depression?</vt:lpstr>
      <vt:lpstr>Muligheder for behandling af depression?</vt:lpstr>
      <vt:lpstr>Muligheder for behandling af depression?</vt:lpstr>
      <vt:lpstr>Hvorfor gør vi det?</vt:lpstr>
      <vt:lpstr>Psykose &amp; depression En psykoses indvirkning på selvværdet</vt:lpstr>
      <vt:lpstr>Psykose &amp; depression En psykoses indvirkning på selvværdet</vt:lpstr>
      <vt:lpstr>Psykose &amp; depression En psykoses indvirkning på selvværdet</vt:lpstr>
      <vt:lpstr>Psykose &amp; depression En psykoses indvirkning på selvværdet</vt:lpstr>
      <vt:lpstr>PowerPoint-Präsentation</vt:lpstr>
      <vt:lpstr>1. Overgeneralisering Hvad ville være en mere realistisk og nyttig vurdering?</vt:lpstr>
      <vt:lpstr>1. Overgeneralisering Hvad ville være en mere realistisk og nyttig vurdering?</vt:lpstr>
      <vt:lpstr>1. Overgeneralisering Hvad ville være en mere realistisk og nyttig vurdering?</vt:lpstr>
      <vt:lpstr>1. Overgeneralisering Hvad ville være en mere realistisk og nyttig vurdering?</vt:lpstr>
      <vt:lpstr>I stedet: Drag ikke paralleller mellem en enkelt negativ hændelse og alle!</vt:lpstr>
      <vt:lpstr>2. Selektiv forståelse Hvad ville være en mere realistisk og nyttig vurdering</vt:lpstr>
      <vt:lpstr>2. Selektiv forståelse Hvad ville være en mere realistisk og nyttig vurdering</vt:lpstr>
      <vt:lpstr>2. Selektiv forståelse Hvad ville være en mere realistisk og nyttig vurdering</vt:lpstr>
      <vt:lpstr>2. Selektiv forståelse Hvad ville være en mere realistisk og nyttig vurdering</vt:lpstr>
      <vt:lpstr>3. Når vi anvender vores egne normer som endegyldig målestok</vt:lpstr>
      <vt:lpstr>4. Fornægtelse af positiv feedback, men ukritisk accept af negativ feedback! Hvad ville være en mere realistisk og nyttig vurdering?</vt:lpstr>
      <vt:lpstr>4. Fornægtelse af positiv feedback, men ukritisk accept af negativ feedback! Hvad ville være en mere realistisk og nyttig vurdering?</vt:lpstr>
      <vt:lpstr>4. Fornægtelse af positiv feedback, men ukritisk accept af negativ feedback! Hvad ville være en mere realistisk og nyttig vurdering?</vt:lpstr>
      <vt:lpstr>5. “Alt eller intet tankegang”/ Katastrofetænkning Hvad ville være en mere realistisk og nyttig vurdering?</vt:lpstr>
      <vt:lpstr>5. “Alt eller intet tankegang”/ Katastrofetænkning Hvad ville være en mere realistisk og nyttig vurdering?</vt:lpstr>
      <vt:lpstr>6. Undertrykkelse af negative tanker Hvad ville være en mere realistisk og nyttig vurdering?</vt:lpstr>
      <vt:lpstr>6. Undertrykkelse af negative tanker Hvad ville være en mere realistisk og nyttig vurdering?</vt:lpstr>
      <vt:lpstr>6. Undertrykkelse af negative tanker Øvelse</vt:lpstr>
      <vt:lpstr>6. Undertrykkelse af negative tanker Virker det? Nej!</vt:lpstr>
      <vt:lpstr>I stedet:</vt:lpstr>
      <vt:lpstr>7. Når vores tankegang løber af sporet</vt:lpstr>
      <vt:lpstr>7. Når vores tankegang løber af sporet</vt:lpstr>
      <vt:lpstr>Valgfrit: Videoklip</vt:lpstr>
      <vt:lpstr>Kend dine styrker</vt:lpstr>
      <vt:lpstr>Kend dine styrker</vt:lpstr>
      <vt:lpstr>Kend dine styrker</vt:lpstr>
      <vt:lpstr>Kend dine styrker</vt:lpstr>
      <vt:lpstr>Tips til at lette nedtrykt sindsstemning og styrke lavt selvværd I</vt:lpstr>
      <vt:lpstr>Tips til at lette nedtrykt sindsstemning og styrke lavt selvværd I</vt:lpstr>
      <vt:lpstr>Tips til at lette nedtrykt sindsstemning og styrke lavt selvværd I</vt:lpstr>
      <vt:lpstr>Tips til at lette nedtrykt sindsstemning og styrke lavt selvværd II</vt:lpstr>
      <vt:lpstr>Tips til at lette nedtrykt sindsstemning og styrke lavt selvværd II</vt:lpstr>
      <vt:lpstr>Tips til at lette nedtrykt sindsstemning og styrke lavt selvværd II</vt:lpstr>
      <vt:lpstr>Tips til at lette nedtrykt sindsstemning og styrke lavt selvværd II</vt:lpstr>
      <vt:lpstr>Overfør til hverdagen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260</cp:revision>
  <dcterms:created xsi:type="dcterms:W3CDTF">2004-06-30T16:15:23Z</dcterms:created>
  <dcterms:modified xsi:type="dcterms:W3CDTF">2022-02-04T09:14:02Z</dcterms:modified>
</cp:coreProperties>
</file>