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24" r:id="rId1"/>
    <p:sldMasterId id="2147484337" r:id="rId2"/>
  </p:sldMasterIdLst>
  <p:notesMasterIdLst>
    <p:notesMasterId r:id="rId86"/>
  </p:notesMasterIdLst>
  <p:handoutMasterIdLst>
    <p:handoutMasterId r:id="rId87"/>
  </p:handoutMasterIdLst>
  <p:sldIdLst>
    <p:sldId id="725" r:id="rId3"/>
    <p:sldId id="663" r:id="rId4"/>
    <p:sldId id="699" r:id="rId5"/>
    <p:sldId id="698" r:id="rId6"/>
    <p:sldId id="665" r:id="rId7"/>
    <p:sldId id="702" r:id="rId8"/>
    <p:sldId id="701" r:id="rId9"/>
    <p:sldId id="700" r:id="rId10"/>
    <p:sldId id="476" r:id="rId11"/>
    <p:sldId id="668" r:id="rId12"/>
    <p:sldId id="704" r:id="rId13"/>
    <p:sldId id="703" r:id="rId14"/>
    <p:sldId id="569" r:id="rId15"/>
    <p:sldId id="585" r:id="rId16"/>
    <p:sldId id="584" r:id="rId17"/>
    <p:sldId id="670" r:id="rId18"/>
    <p:sldId id="570" r:id="rId19"/>
    <p:sldId id="671" r:id="rId20"/>
    <p:sldId id="609" r:id="rId21"/>
    <p:sldId id="692" r:id="rId22"/>
    <p:sldId id="706" r:id="rId23"/>
    <p:sldId id="705" r:id="rId24"/>
    <p:sldId id="482" r:id="rId25"/>
    <p:sldId id="639" r:id="rId26"/>
    <p:sldId id="607" r:id="rId27"/>
    <p:sldId id="608" r:id="rId28"/>
    <p:sldId id="520" r:id="rId29"/>
    <p:sldId id="521" r:id="rId30"/>
    <p:sldId id="483" r:id="rId31"/>
    <p:sldId id="484" r:id="rId32"/>
    <p:sldId id="597" r:id="rId33"/>
    <p:sldId id="646" r:id="rId34"/>
    <p:sldId id="707" r:id="rId35"/>
    <p:sldId id="598" r:id="rId36"/>
    <p:sldId id="599" r:id="rId37"/>
    <p:sldId id="506" r:id="rId38"/>
    <p:sldId id="640" r:id="rId39"/>
    <p:sldId id="545" r:id="rId40"/>
    <p:sldId id="625" r:id="rId41"/>
    <p:sldId id="645" r:id="rId42"/>
    <p:sldId id="672" r:id="rId43"/>
    <p:sldId id="600" r:id="rId44"/>
    <p:sldId id="601" r:id="rId45"/>
    <p:sldId id="602" r:id="rId46"/>
    <p:sldId id="603" r:id="rId47"/>
    <p:sldId id="647" r:id="rId48"/>
    <p:sldId id="673" r:id="rId49"/>
    <p:sldId id="605" r:id="rId50"/>
    <p:sldId id="629" r:id="rId51"/>
    <p:sldId id="628" r:id="rId52"/>
    <p:sldId id="630" r:id="rId53"/>
    <p:sldId id="515" r:id="rId54"/>
    <p:sldId id="516" r:id="rId55"/>
    <p:sldId id="517" r:id="rId56"/>
    <p:sldId id="507" r:id="rId57"/>
    <p:sldId id="508" r:id="rId58"/>
    <p:sldId id="539" r:id="rId59"/>
    <p:sldId id="642" r:id="rId60"/>
    <p:sldId id="574" r:id="rId61"/>
    <p:sldId id="631" r:id="rId62"/>
    <p:sldId id="575" r:id="rId63"/>
    <p:sldId id="576" r:id="rId64"/>
    <p:sldId id="674" r:id="rId65"/>
    <p:sldId id="713" r:id="rId66"/>
    <p:sldId id="712" r:id="rId67"/>
    <p:sldId id="711" r:id="rId68"/>
    <p:sldId id="710" r:id="rId69"/>
    <p:sldId id="709" r:id="rId70"/>
    <p:sldId id="708" r:id="rId71"/>
    <p:sldId id="681" r:id="rId72"/>
    <p:sldId id="715" r:id="rId73"/>
    <p:sldId id="714" r:id="rId74"/>
    <p:sldId id="696" r:id="rId75"/>
    <p:sldId id="619" r:id="rId76"/>
    <p:sldId id="716" r:id="rId77"/>
    <p:sldId id="717" r:id="rId78"/>
    <p:sldId id="718" r:id="rId79"/>
    <p:sldId id="719" r:id="rId80"/>
    <p:sldId id="720" r:id="rId81"/>
    <p:sldId id="721" r:id="rId82"/>
    <p:sldId id="722" r:id="rId83"/>
    <p:sldId id="723" r:id="rId84"/>
    <p:sldId id="724" r:id="rId85"/>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3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66FF33"/>
    <a:srgbClr val="FFFF00"/>
    <a:srgbClr val="FF0000"/>
    <a:srgbClr val="ADC0CB"/>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50" autoAdjust="0"/>
    <p:restoredTop sz="94660"/>
  </p:normalViewPr>
  <p:slideViewPr>
    <p:cSldViewPr>
      <p:cViewPr varScale="1">
        <p:scale>
          <a:sx n="98" d="100"/>
          <a:sy n="98" d="100"/>
        </p:scale>
        <p:origin x="296" y="152"/>
      </p:cViewPr>
      <p:guideLst>
        <p:guide orient="horz" pos="3360"/>
        <p:guide pos="2880"/>
        <p:guide pos="384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9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heme" Target="theme/theme1.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handoutMaster" Target="handoutMasters/handout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_rels/viewProps.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slide" Target="slides/slide26.xml"/><Relationship Id="rId1"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a:defRPr sz="1400"/>
            </a:lvl1pPr>
          </a:lstStyle>
          <a:p>
            <a:fld id="{55E9AF2B-3461-45B7-B3F9-063F918E34C1}" type="slidenum">
              <a:rPr lang="en-GB" altLang="de-DE"/>
              <a:pPr/>
              <a:t>‹Nr.›</a:t>
            </a:fld>
            <a:endParaRPr lang="en-GB" altLang="de-DE"/>
          </a:p>
        </p:txBody>
      </p:sp>
    </p:spTree>
    <p:extLst>
      <p:ext uri="{BB962C8B-B14F-4D97-AF65-F5344CB8AC3E}">
        <p14:creationId xmlns:p14="http://schemas.microsoft.com/office/powerpoint/2010/main" val="688646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12644"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08" tIns="49505" rIns="99008" bIns="49505" numCol="1" anchor="b" anchorCtr="0" compatLnSpc="1">
            <a:prstTxWarp prst="textNoShape">
              <a:avLst/>
            </a:prstTxWarp>
          </a:bodyPr>
          <a:lstStyle>
            <a:lvl1pPr algn="r" defTabSz="990600">
              <a:defRPr sz="1400"/>
            </a:lvl1pPr>
          </a:lstStyle>
          <a:p>
            <a:fld id="{1225FB62-E472-4DBD-813A-41139874773D}" type="slidenum">
              <a:rPr lang="de-DE" altLang="de-DE"/>
              <a:pPr/>
              <a:t>‹Nr.›</a:t>
            </a:fld>
            <a:endParaRPr lang="de-DE" altLang="de-DE"/>
          </a:p>
        </p:txBody>
      </p:sp>
    </p:spTree>
    <p:extLst>
      <p:ext uri="{BB962C8B-B14F-4D97-AF65-F5344CB8AC3E}">
        <p14:creationId xmlns:p14="http://schemas.microsoft.com/office/powerpoint/2010/main" val="484675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733990-7C53-4F57-8D37-6C92C2E53826}" type="slidenum">
              <a:rPr lang="de-DE" altLang="de-DE" sz="1400"/>
              <a:pPr eaLnBrk="1" hangingPunct="1">
                <a:spcBef>
                  <a:spcPct val="0"/>
                </a:spcBef>
              </a:pPr>
              <a:t>2</a:t>
            </a:fld>
            <a:endParaRPr lang="de-DE" altLang="de-DE" sz="1400"/>
          </a:p>
        </p:txBody>
      </p:sp>
      <p:sp>
        <p:nvSpPr>
          <p:cNvPr id="116739" name="Rectangle 3074"/>
          <p:cNvSpPr>
            <a:spLocks noGrp="1" noRot="1" noChangeAspect="1" noChangeArrowheads="1" noTextEdit="1"/>
          </p:cNvSpPr>
          <p:nvPr>
            <p:ph type="sldImg"/>
          </p:nvPr>
        </p:nvSpPr>
        <p:spPr>
          <a:xfrm>
            <a:off x="141288" y="768350"/>
            <a:ext cx="6821487" cy="3836988"/>
          </a:xfrm>
          <a:ln/>
        </p:spPr>
      </p:sp>
      <p:sp>
        <p:nvSpPr>
          <p:cNvPr id="11674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7073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733990-7C53-4F57-8D37-6C92C2E53826}" type="slidenum">
              <a:rPr lang="de-DE" altLang="de-DE" sz="1400"/>
              <a:pPr eaLnBrk="1" hangingPunct="1">
                <a:spcBef>
                  <a:spcPct val="0"/>
                </a:spcBef>
              </a:pPr>
              <a:t>3</a:t>
            </a:fld>
            <a:endParaRPr lang="de-DE" altLang="de-DE" sz="1400"/>
          </a:p>
        </p:txBody>
      </p:sp>
      <p:sp>
        <p:nvSpPr>
          <p:cNvPr id="116739" name="Rectangle 3074"/>
          <p:cNvSpPr>
            <a:spLocks noGrp="1" noRot="1" noChangeAspect="1" noChangeArrowheads="1" noTextEdit="1"/>
          </p:cNvSpPr>
          <p:nvPr>
            <p:ph type="sldImg"/>
          </p:nvPr>
        </p:nvSpPr>
        <p:spPr>
          <a:xfrm>
            <a:off x="141288" y="768350"/>
            <a:ext cx="6821487" cy="3836988"/>
          </a:xfrm>
          <a:ln/>
        </p:spPr>
      </p:sp>
      <p:sp>
        <p:nvSpPr>
          <p:cNvPr id="11674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707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733990-7C53-4F57-8D37-6C92C2E53826}" type="slidenum">
              <a:rPr lang="de-DE" altLang="de-DE" sz="1400"/>
              <a:pPr eaLnBrk="1" hangingPunct="1">
                <a:spcBef>
                  <a:spcPct val="0"/>
                </a:spcBef>
              </a:pPr>
              <a:t>4</a:t>
            </a:fld>
            <a:endParaRPr lang="de-DE" altLang="de-DE" sz="1400"/>
          </a:p>
        </p:txBody>
      </p:sp>
      <p:sp>
        <p:nvSpPr>
          <p:cNvPr id="116739" name="Rectangle 3074"/>
          <p:cNvSpPr>
            <a:spLocks noGrp="1" noRot="1" noChangeAspect="1" noChangeArrowheads="1" noTextEdit="1"/>
          </p:cNvSpPr>
          <p:nvPr>
            <p:ph type="sldImg"/>
          </p:nvPr>
        </p:nvSpPr>
        <p:spPr>
          <a:xfrm>
            <a:off x="141288" y="768350"/>
            <a:ext cx="6821487" cy="3836988"/>
          </a:xfrm>
          <a:ln/>
        </p:spPr>
      </p:sp>
      <p:sp>
        <p:nvSpPr>
          <p:cNvPr id="116740" name="Rectangle 3075"/>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7073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0AB74D-7635-4684-8FC3-4C70D72BDD98}" type="slidenum">
              <a:rPr lang="de-DE" altLang="de-DE" sz="1400"/>
              <a:pPr eaLnBrk="1" hangingPunct="1">
                <a:spcBef>
                  <a:spcPct val="0"/>
                </a:spcBef>
              </a:pPr>
              <a:t>5</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4832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0AB74D-7635-4684-8FC3-4C70D72BDD98}" type="slidenum">
              <a:rPr lang="de-DE" altLang="de-DE" sz="1400"/>
              <a:pPr eaLnBrk="1" hangingPunct="1">
                <a:spcBef>
                  <a:spcPct val="0"/>
                </a:spcBef>
              </a:pPr>
              <a:t>6</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4832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0AB74D-7635-4684-8FC3-4C70D72BDD98}" type="slidenum">
              <a:rPr lang="de-DE" altLang="de-DE" sz="1400"/>
              <a:pPr eaLnBrk="1" hangingPunct="1">
                <a:spcBef>
                  <a:spcPct val="0"/>
                </a:spcBef>
              </a:pPr>
              <a:t>7</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4832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0AB74D-7635-4684-8FC3-4C70D72BDD98}" type="slidenum">
              <a:rPr lang="de-DE" altLang="de-DE" sz="1400"/>
              <a:pPr eaLnBrk="1" hangingPunct="1">
                <a:spcBef>
                  <a:spcPct val="0"/>
                </a:spcBef>
              </a:pPr>
              <a:t>8</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4832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546A571-865C-47F8-A467-D0F2A0476FA0}" type="slidenum">
              <a:rPr lang="de-DE" altLang="de-DE" sz="1400"/>
              <a:pPr eaLnBrk="1" hangingPunct="1">
                <a:spcBef>
                  <a:spcPct val="0"/>
                </a:spcBef>
              </a:pPr>
              <a:t>9</a:t>
            </a:fld>
            <a:endParaRPr lang="de-DE" altLang="de-DE" sz="1400"/>
          </a:p>
        </p:txBody>
      </p:sp>
      <p:sp>
        <p:nvSpPr>
          <p:cNvPr id="121859" name="Rectangle 2"/>
          <p:cNvSpPr>
            <a:spLocks noGrp="1" noRot="1" noChangeAspect="1" noChangeArrowheads="1" noTextEdit="1"/>
          </p:cNvSpPr>
          <p:nvPr>
            <p:ph type="sldImg"/>
          </p:nvPr>
        </p:nvSpPr>
        <p:spPr>
          <a:xfrm>
            <a:off x="141288" y="768350"/>
            <a:ext cx="6821487" cy="3836988"/>
          </a:xfrm>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2435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7A6DCA-00F0-4104-93A2-D3F99DB9EA92}" type="slidenum">
              <a:rPr lang="de-DE" altLang="de-DE" sz="1400"/>
              <a:pPr eaLnBrk="1" hangingPunct="1">
                <a:spcBef>
                  <a:spcPct val="0"/>
                </a:spcBef>
              </a:pPr>
              <a:t>10</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246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7A6DCA-00F0-4104-93A2-D3F99DB9EA92}" type="slidenum">
              <a:rPr lang="de-DE" altLang="de-DE" sz="1400"/>
              <a:pPr eaLnBrk="1" hangingPunct="1">
                <a:spcBef>
                  <a:spcPct val="0"/>
                </a:spcBef>
              </a:pPr>
              <a:t>11</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246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7A6DCA-00F0-4104-93A2-D3F99DB9EA92}" type="slidenum">
              <a:rPr lang="de-DE" altLang="de-DE" sz="1400"/>
              <a:pPr eaLnBrk="1" hangingPunct="1">
                <a:spcBef>
                  <a:spcPct val="0"/>
                </a:spcBef>
              </a:pPr>
              <a:t>12</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19246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983DE7-CBF6-4B25-83BC-3EB9FF64E5B3}" type="slidenum">
              <a:rPr lang="de-DE" altLang="de-DE" sz="1400"/>
              <a:pPr eaLnBrk="1" hangingPunct="1">
                <a:spcBef>
                  <a:spcPct val="0"/>
                </a:spcBef>
              </a:pPr>
              <a:t>13</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1093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DB3F03-7AEF-4515-85E3-B3C39A32DFFB}" type="slidenum">
              <a:rPr lang="de-DE" altLang="de-DE" sz="1400"/>
              <a:pPr eaLnBrk="1" hangingPunct="1">
                <a:spcBef>
                  <a:spcPct val="0"/>
                </a:spcBef>
              </a:pPr>
              <a:t>14</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1858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1ED6AD-B1DB-437F-967F-49ECC2A56DD7}" type="slidenum">
              <a:rPr lang="de-DE" altLang="de-DE" sz="1400"/>
              <a:pPr eaLnBrk="1" hangingPunct="1">
                <a:spcBef>
                  <a:spcPct val="0"/>
                </a:spcBef>
              </a:pPr>
              <a:t>15</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5192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940347-6C75-48A6-825B-BEC9E5E9161A}" type="slidenum">
              <a:rPr lang="de-DE" altLang="de-DE" sz="1400"/>
              <a:pPr eaLnBrk="1" hangingPunct="1">
                <a:spcBef>
                  <a:spcPct val="0"/>
                </a:spcBef>
              </a:pPr>
              <a:t>16</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0603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6CE4D6-F72F-46D2-BFB4-32402CBD33F0}" type="slidenum">
              <a:rPr lang="de-DE" altLang="de-DE" sz="1400"/>
              <a:pPr eaLnBrk="1" hangingPunct="1">
                <a:spcBef>
                  <a:spcPct val="0"/>
                </a:spcBef>
              </a:pPr>
              <a:t>17</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7035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D78B1B2-DFB9-4837-B5BF-0D953E9B4A46}" type="slidenum">
              <a:rPr lang="de-DE" altLang="de-DE" sz="1400"/>
              <a:pPr eaLnBrk="1" hangingPunct="1">
                <a:spcBef>
                  <a:spcPct val="0"/>
                </a:spcBef>
              </a:pPr>
              <a:t>18</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5165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E3A67D-0B3C-4CCC-A5B5-88540C626886}" type="slidenum">
              <a:rPr lang="de-DE" altLang="de-DE" sz="1400"/>
              <a:pPr eaLnBrk="1" hangingPunct="1">
                <a:spcBef>
                  <a:spcPct val="0"/>
                </a:spcBef>
              </a:pPr>
              <a:t>19</a:t>
            </a:fld>
            <a:endParaRPr lang="de-DE" altLang="de-DE" sz="1400"/>
          </a:p>
        </p:txBody>
      </p:sp>
      <p:sp>
        <p:nvSpPr>
          <p:cNvPr id="132099" name="Rectangle 2"/>
          <p:cNvSpPr>
            <a:spLocks noGrp="1" noRot="1" noChangeAspect="1" noChangeArrowheads="1" noTextEdit="1"/>
          </p:cNvSpPr>
          <p:nvPr>
            <p:ph type="sldImg"/>
          </p:nvPr>
        </p:nvSpPr>
        <p:spPr>
          <a:xfrm>
            <a:off x="139700" y="768350"/>
            <a:ext cx="6821488" cy="3836988"/>
          </a:xfrm>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1780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246CAE-5405-479A-87B9-2E65A2DEF9E1}" type="slidenum">
              <a:rPr lang="de-DE" altLang="de-DE" sz="1400"/>
              <a:pPr eaLnBrk="1" hangingPunct="1">
                <a:spcBef>
                  <a:spcPct val="0"/>
                </a:spcBef>
              </a:pPr>
              <a:t>20</a:t>
            </a:fld>
            <a:endParaRPr lang="de-DE" altLang="de-DE" sz="1400"/>
          </a:p>
        </p:txBody>
      </p:sp>
      <p:sp>
        <p:nvSpPr>
          <p:cNvPr id="135171" name="Rectangle 1026"/>
          <p:cNvSpPr>
            <a:spLocks noGrp="1" noRot="1" noChangeAspect="1" noChangeArrowheads="1" noTextEdit="1"/>
          </p:cNvSpPr>
          <p:nvPr>
            <p:ph type="sldImg"/>
          </p:nvPr>
        </p:nvSpPr>
        <p:spPr>
          <a:xfrm>
            <a:off x="141288" y="768350"/>
            <a:ext cx="6821487" cy="3836988"/>
          </a:xfrm>
          <a:ln/>
        </p:spPr>
      </p:sp>
      <p:sp>
        <p:nvSpPr>
          <p:cNvPr id="13517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4571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246CAE-5405-479A-87B9-2E65A2DEF9E1}" type="slidenum">
              <a:rPr lang="de-DE" altLang="de-DE" sz="1400"/>
              <a:pPr eaLnBrk="1" hangingPunct="1">
                <a:spcBef>
                  <a:spcPct val="0"/>
                </a:spcBef>
              </a:pPr>
              <a:t>21</a:t>
            </a:fld>
            <a:endParaRPr lang="de-DE" altLang="de-DE" sz="1400"/>
          </a:p>
        </p:txBody>
      </p:sp>
      <p:sp>
        <p:nvSpPr>
          <p:cNvPr id="135171" name="Rectangle 1026"/>
          <p:cNvSpPr>
            <a:spLocks noGrp="1" noRot="1" noChangeAspect="1" noChangeArrowheads="1" noTextEdit="1"/>
          </p:cNvSpPr>
          <p:nvPr>
            <p:ph type="sldImg"/>
          </p:nvPr>
        </p:nvSpPr>
        <p:spPr>
          <a:xfrm>
            <a:off x="141288" y="768350"/>
            <a:ext cx="6821487" cy="3836988"/>
          </a:xfrm>
          <a:ln/>
        </p:spPr>
      </p:sp>
      <p:sp>
        <p:nvSpPr>
          <p:cNvPr id="13517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4571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246CAE-5405-479A-87B9-2E65A2DEF9E1}" type="slidenum">
              <a:rPr lang="de-DE" altLang="de-DE" sz="1400"/>
              <a:pPr eaLnBrk="1" hangingPunct="1">
                <a:spcBef>
                  <a:spcPct val="0"/>
                </a:spcBef>
              </a:pPr>
              <a:t>22</a:t>
            </a:fld>
            <a:endParaRPr lang="de-DE" altLang="de-DE" sz="1400"/>
          </a:p>
        </p:txBody>
      </p:sp>
      <p:sp>
        <p:nvSpPr>
          <p:cNvPr id="135171" name="Rectangle 1026"/>
          <p:cNvSpPr>
            <a:spLocks noGrp="1" noRot="1" noChangeAspect="1" noChangeArrowheads="1" noTextEdit="1"/>
          </p:cNvSpPr>
          <p:nvPr>
            <p:ph type="sldImg"/>
          </p:nvPr>
        </p:nvSpPr>
        <p:spPr>
          <a:xfrm>
            <a:off x="141288" y="768350"/>
            <a:ext cx="6821487" cy="3836988"/>
          </a:xfrm>
          <a:ln/>
        </p:spPr>
      </p:sp>
      <p:sp>
        <p:nvSpPr>
          <p:cNvPr id="135172"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4571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307D13-0886-48A7-B7CC-D16131B4AF78}" type="slidenum">
              <a:rPr lang="de-DE" altLang="de-DE" sz="1400"/>
              <a:pPr eaLnBrk="1" hangingPunct="1">
                <a:spcBef>
                  <a:spcPct val="0"/>
                </a:spcBef>
              </a:pPr>
              <a:t>23</a:t>
            </a:fld>
            <a:endParaRPr lang="de-DE" altLang="de-DE" sz="14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44716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90722AD-5075-451F-BB73-98A93BFBBA6A}" type="slidenum">
              <a:rPr lang="de-DE" altLang="de-DE" sz="1400"/>
              <a:pPr eaLnBrk="1" hangingPunct="1">
                <a:spcBef>
                  <a:spcPct val="0"/>
                </a:spcBef>
              </a:pPr>
              <a:t>24</a:t>
            </a:fld>
            <a:endParaRPr lang="de-DE" altLang="de-DE" sz="14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5860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43F8C7-2AB3-46AB-A30A-6145F4BDCE0D}" type="slidenum">
              <a:rPr lang="de-DE" altLang="de-DE" sz="1400"/>
              <a:pPr eaLnBrk="1" hangingPunct="1">
                <a:spcBef>
                  <a:spcPct val="0"/>
                </a:spcBef>
              </a:pPr>
              <a:t>25</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24450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5DCCF2-6DC8-4E6D-9974-E7C9F584182E}" type="slidenum">
              <a:rPr lang="de-DE" altLang="de-DE" sz="1400"/>
              <a:pPr eaLnBrk="1" hangingPunct="1">
                <a:spcBef>
                  <a:spcPct val="0"/>
                </a:spcBef>
              </a:pPr>
              <a:t>26</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05803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F62046-7CED-4198-ADC9-189C3D3E3000}" type="slidenum">
              <a:rPr lang="de-DE" altLang="de-DE" sz="1400"/>
              <a:pPr eaLnBrk="1" hangingPunct="1">
                <a:spcBef>
                  <a:spcPct val="0"/>
                </a:spcBef>
              </a:pPr>
              <a:t>27</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8609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558183-6716-41AF-88A1-909ECC671A97}" type="slidenum">
              <a:rPr lang="de-DE" altLang="de-DE" sz="1400"/>
              <a:pPr eaLnBrk="1" hangingPunct="1">
                <a:spcBef>
                  <a:spcPct val="0"/>
                </a:spcBef>
              </a:pPr>
              <a:t>28</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54722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B6AB1F-3A32-4E31-830A-7FD8F43F5FFB}" type="slidenum">
              <a:rPr lang="de-DE" altLang="de-DE" sz="1400"/>
              <a:pPr eaLnBrk="1" hangingPunct="1">
                <a:spcBef>
                  <a:spcPct val="0"/>
                </a:spcBef>
              </a:pPr>
              <a:t>29</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2596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0A0D8E-E4C9-4125-987C-8E99BD87D7B5}" type="slidenum">
              <a:rPr lang="de-DE" altLang="de-DE" sz="1400"/>
              <a:pPr eaLnBrk="1" hangingPunct="1">
                <a:spcBef>
                  <a:spcPct val="0"/>
                </a:spcBef>
              </a:pPr>
              <a:t>30</a:t>
            </a:fld>
            <a:endParaRPr lang="de-DE" altLang="de-DE" sz="1400"/>
          </a:p>
        </p:txBody>
      </p:sp>
      <p:sp>
        <p:nvSpPr>
          <p:cNvPr id="143363" name="Rectangle 1026"/>
          <p:cNvSpPr>
            <a:spLocks noGrp="1" noRot="1" noChangeAspect="1" noChangeArrowheads="1" noTextEdit="1"/>
          </p:cNvSpPr>
          <p:nvPr>
            <p:ph type="sldImg"/>
          </p:nvPr>
        </p:nvSpPr>
        <p:spPr>
          <a:xfrm>
            <a:off x="141288" y="768350"/>
            <a:ext cx="6821487" cy="3836988"/>
          </a:xfrm>
          <a:ln/>
        </p:spPr>
      </p:sp>
      <p:sp>
        <p:nvSpPr>
          <p:cNvPr id="14336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9386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E6239F6-6EE5-43FB-A878-B6D681E57BC5}" type="slidenum">
              <a:rPr lang="de-DE" altLang="de-DE" sz="1400"/>
              <a:pPr eaLnBrk="1" hangingPunct="1">
                <a:spcBef>
                  <a:spcPct val="0"/>
                </a:spcBef>
              </a:pPr>
              <a:t>31</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65562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7C5618-8A76-40EC-B727-8E862195DF24}" type="slidenum">
              <a:rPr lang="de-DE" altLang="de-DE" sz="1400"/>
              <a:pPr eaLnBrk="1" hangingPunct="1">
                <a:spcBef>
                  <a:spcPct val="0"/>
                </a:spcBef>
              </a:pPr>
              <a:t>32</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922392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91288E1-317F-460B-9E8B-CACD8446136B}" type="slidenum">
              <a:rPr lang="de-DE" altLang="de-DE" sz="1400"/>
              <a:pPr eaLnBrk="1" hangingPunct="1">
                <a:spcBef>
                  <a:spcPct val="0"/>
                </a:spcBef>
              </a:pPr>
              <a:t>34</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9198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AF74D6-29CD-400C-ABD3-0596B2A245F6}" type="slidenum">
              <a:rPr lang="de-DE" altLang="de-DE" sz="1400"/>
              <a:pPr eaLnBrk="1" hangingPunct="1">
                <a:spcBef>
                  <a:spcPct val="0"/>
                </a:spcBef>
              </a:pPr>
              <a:t>35</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5587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935723-D2CC-45BD-9829-6FBBA23AC2D3}" type="slidenum">
              <a:rPr lang="de-DE" altLang="de-DE" sz="1400"/>
              <a:pPr eaLnBrk="1" hangingPunct="1">
                <a:spcBef>
                  <a:spcPct val="0"/>
                </a:spcBef>
              </a:pPr>
              <a:t>36</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4555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4121C69-1A23-4655-AC0F-AAA61DC597A1}" type="slidenum">
              <a:rPr lang="de-DE" altLang="de-DE" sz="1400"/>
              <a:pPr eaLnBrk="1" hangingPunct="1">
                <a:spcBef>
                  <a:spcPct val="0"/>
                </a:spcBef>
              </a:pPr>
              <a:t>37</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8601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679564-0C4D-4BAD-90E8-320730578D83}" type="slidenum">
              <a:rPr lang="de-DE" altLang="de-DE" sz="1400"/>
              <a:pPr eaLnBrk="1" hangingPunct="1">
                <a:spcBef>
                  <a:spcPct val="0"/>
                </a:spcBef>
              </a:pPr>
              <a:t>38</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25047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B4E324-4C85-4B86-848F-2F8C268E560C}" type="slidenum">
              <a:rPr lang="de-DE" altLang="de-DE" sz="1400"/>
              <a:pPr eaLnBrk="1" hangingPunct="1">
                <a:spcBef>
                  <a:spcPct val="0"/>
                </a:spcBef>
              </a:pPr>
              <a:t>39</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3832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3D2DE6-7E77-471C-A642-28E348393BD6}" type="slidenum">
              <a:rPr lang="de-DE" altLang="de-DE" sz="1400"/>
              <a:pPr eaLnBrk="1" hangingPunct="1">
                <a:spcBef>
                  <a:spcPct val="0"/>
                </a:spcBef>
              </a:pPr>
              <a:t>40</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80560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F34400-491A-43B4-9A3C-EE1E831B7723}" type="slidenum">
              <a:rPr lang="de-DE" altLang="de-DE" sz="1400"/>
              <a:pPr eaLnBrk="1" hangingPunct="1">
                <a:spcBef>
                  <a:spcPct val="0"/>
                </a:spcBef>
              </a:pPr>
              <a:t>41</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06814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27B5643-9BF6-40E2-9918-27EB72ABD720}" type="slidenum">
              <a:rPr lang="de-DE" altLang="de-DE" sz="1400"/>
              <a:pPr eaLnBrk="1" hangingPunct="1">
                <a:spcBef>
                  <a:spcPct val="0"/>
                </a:spcBef>
              </a:pPr>
              <a:t>42</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46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2279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A135F8-3CAE-4445-9863-93D1EFCA785F}" type="slidenum">
              <a:rPr lang="de-DE" altLang="de-DE" sz="1400"/>
              <a:pPr eaLnBrk="1" hangingPunct="1">
                <a:spcBef>
                  <a:spcPct val="0"/>
                </a:spcBef>
              </a:pPr>
              <a:t>43</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16484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8D16C67-98EA-4344-BF17-955DCD195AF9}" type="slidenum">
              <a:rPr lang="de-DE" altLang="de-DE" sz="1400"/>
              <a:pPr eaLnBrk="1" hangingPunct="1">
                <a:spcBef>
                  <a:spcPct val="0"/>
                </a:spcBef>
              </a:pPr>
              <a:t>44</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66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32144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854FA4-DD9E-4FD4-831C-45DF2453529A}" type="slidenum">
              <a:rPr lang="de-DE" altLang="de-DE" sz="1400"/>
              <a:pPr eaLnBrk="1" hangingPunct="1">
                <a:spcBef>
                  <a:spcPct val="0"/>
                </a:spcBef>
              </a:pPr>
              <a:t>45</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577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51792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2E8281-FA44-4826-A193-11DB11D43802}" type="slidenum">
              <a:rPr lang="de-DE" altLang="de-DE" sz="1400"/>
              <a:pPr eaLnBrk="1" hangingPunct="1">
                <a:spcBef>
                  <a:spcPct val="0"/>
                </a:spcBef>
              </a:pPr>
              <a:t>46</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598518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382DD7-2193-4429-84F0-91018F00C592}" type="slidenum">
              <a:rPr lang="de-DE" altLang="de-DE" sz="1400"/>
              <a:pPr eaLnBrk="1" hangingPunct="1">
                <a:spcBef>
                  <a:spcPct val="0"/>
                </a:spcBef>
              </a:pPr>
              <a:t>47</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11061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BF6418-65C9-4D03-8BD7-76B7EC51C742}" type="slidenum">
              <a:rPr lang="de-DE" altLang="de-DE" sz="1400"/>
              <a:pPr eaLnBrk="1" hangingPunct="1">
                <a:spcBef>
                  <a:spcPct val="0"/>
                </a:spcBef>
              </a:pPr>
              <a:t>48</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27355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5C35A1-92F2-4DE6-AE48-7E35CFCB7793}" type="slidenum">
              <a:rPr lang="de-DE" altLang="de-DE" sz="1400"/>
              <a:pPr eaLnBrk="1" hangingPunct="1">
                <a:spcBef>
                  <a:spcPct val="0"/>
                </a:spcBef>
              </a:pPr>
              <a:t>49</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08712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0348F3-D7AC-430C-AF6B-C46B92246520}" type="slidenum">
              <a:rPr lang="de-DE" altLang="de-DE" sz="1400"/>
              <a:pPr eaLnBrk="1" hangingPunct="1">
                <a:spcBef>
                  <a:spcPct val="0"/>
                </a:spcBef>
              </a:pPr>
              <a:t>50</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69161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CB175F-8DF6-475B-99DA-18AE8180DF53}" type="slidenum">
              <a:rPr lang="de-DE" altLang="de-DE" sz="1400"/>
              <a:pPr eaLnBrk="1" hangingPunct="1">
                <a:spcBef>
                  <a:spcPct val="0"/>
                </a:spcBef>
              </a:pPr>
              <a:t>51</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74271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6768D6-86E3-4EE8-A103-5BAE3FE4F6F4}" type="slidenum">
              <a:rPr lang="de-DE" altLang="de-DE" sz="1400"/>
              <a:pPr eaLnBrk="1" hangingPunct="1">
                <a:spcBef>
                  <a:spcPct val="0"/>
                </a:spcBef>
              </a:pPr>
              <a:t>52</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19585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374957-F983-428F-B68D-9C73A4ADC92C}" type="slidenum">
              <a:rPr lang="de-DE" altLang="de-DE" sz="1400"/>
              <a:pPr eaLnBrk="1" hangingPunct="1">
                <a:spcBef>
                  <a:spcPct val="0"/>
                </a:spcBef>
              </a:pPr>
              <a:t>53</a:t>
            </a:fld>
            <a:endParaRPr lang="de-DE" altLang="de-DE" sz="1400"/>
          </a:p>
        </p:txBody>
      </p:sp>
      <p:sp>
        <p:nvSpPr>
          <p:cNvPr id="165891" name="Rectangle 2"/>
          <p:cNvSpPr>
            <a:spLocks noGrp="1" noRot="1" noChangeAspect="1" noChangeArrowheads="1" noTextEdit="1"/>
          </p:cNvSpPr>
          <p:nvPr>
            <p:ph type="sldImg"/>
          </p:nvPr>
        </p:nvSpPr>
        <p:spPr>
          <a:xfrm>
            <a:off x="141288" y="768350"/>
            <a:ext cx="6821487" cy="3836988"/>
          </a:xfrm>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55666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CE599B-AAA5-4ED6-94DD-DEA7D2FC19F8}" type="slidenum">
              <a:rPr lang="de-DE" altLang="de-DE" sz="1400"/>
              <a:pPr eaLnBrk="1" hangingPunct="1">
                <a:spcBef>
                  <a:spcPct val="0"/>
                </a:spcBef>
              </a:pPr>
              <a:t>54</a:t>
            </a:fld>
            <a:endParaRPr lang="de-DE" altLang="de-DE" sz="1400"/>
          </a:p>
        </p:txBody>
      </p:sp>
      <p:sp>
        <p:nvSpPr>
          <p:cNvPr id="166915" name="Rectangle 2"/>
          <p:cNvSpPr>
            <a:spLocks noGrp="1" noRot="1" noChangeAspect="1" noChangeArrowheads="1" noTextEdit="1"/>
          </p:cNvSpPr>
          <p:nvPr>
            <p:ph type="sldImg"/>
          </p:nvPr>
        </p:nvSpPr>
        <p:spPr>
          <a:xfrm>
            <a:off x="141288" y="768350"/>
            <a:ext cx="6821487" cy="3836988"/>
          </a:xfrm>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042736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7ABED9-F692-4425-9EE7-07544CCFB853}" type="slidenum">
              <a:rPr lang="de-DE" altLang="de-DE" sz="1400"/>
              <a:pPr eaLnBrk="1" hangingPunct="1">
                <a:spcBef>
                  <a:spcPct val="0"/>
                </a:spcBef>
              </a:pPr>
              <a:t>55</a:t>
            </a:fld>
            <a:endParaRPr lang="de-DE" altLang="de-DE" sz="1400"/>
          </a:p>
        </p:txBody>
      </p:sp>
      <p:sp>
        <p:nvSpPr>
          <p:cNvPr id="167939" name="Rectangle 2"/>
          <p:cNvSpPr>
            <a:spLocks noGrp="1" noRot="1" noChangeAspect="1" noChangeArrowheads="1" noTextEdit="1"/>
          </p:cNvSpPr>
          <p:nvPr>
            <p:ph type="sldImg"/>
          </p:nvPr>
        </p:nvSpPr>
        <p:spPr>
          <a:xfrm>
            <a:off x="141288" y="768350"/>
            <a:ext cx="6821487" cy="3836988"/>
          </a:xfrm>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39894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241FAD-8793-4C17-8472-156304F82E70}" type="slidenum">
              <a:rPr lang="de-DE" altLang="de-DE" sz="1400"/>
              <a:pPr eaLnBrk="1" hangingPunct="1">
                <a:spcBef>
                  <a:spcPct val="0"/>
                </a:spcBef>
              </a:pPr>
              <a:t>56</a:t>
            </a:fld>
            <a:endParaRPr lang="de-DE" altLang="de-DE" sz="1400"/>
          </a:p>
        </p:txBody>
      </p:sp>
      <p:sp>
        <p:nvSpPr>
          <p:cNvPr id="168963" name="Rectangle 2"/>
          <p:cNvSpPr>
            <a:spLocks noGrp="1" noRot="1" noChangeAspect="1" noChangeArrowheads="1" noTextEdit="1"/>
          </p:cNvSpPr>
          <p:nvPr>
            <p:ph type="sldImg"/>
          </p:nvPr>
        </p:nvSpPr>
        <p:spPr>
          <a:xfrm>
            <a:off x="141288" y="768350"/>
            <a:ext cx="6821487" cy="3836988"/>
          </a:xfrm>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21529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CAA58C6-70DE-4C13-8B35-BCC9E57D28CE}" type="slidenum">
              <a:rPr lang="de-DE" altLang="de-DE" sz="1400"/>
              <a:pPr eaLnBrk="1" hangingPunct="1">
                <a:spcBef>
                  <a:spcPct val="0"/>
                </a:spcBef>
              </a:pPr>
              <a:t>57</a:t>
            </a:fld>
            <a:endParaRPr lang="de-DE" altLang="de-DE" sz="1400"/>
          </a:p>
        </p:txBody>
      </p:sp>
      <p:sp>
        <p:nvSpPr>
          <p:cNvPr id="169987" name="Rectangle 2"/>
          <p:cNvSpPr>
            <a:spLocks noGrp="1" noRot="1" noChangeAspect="1" noChangeArrowheads="1" noTextEdit="1"/>
          </p:cNvSpPr>
          <p:nvPr>
            <p:ph type="sldImg"/>
          </p:nvPr>
        </p:nvSpPr>
        <p:spPr>
          <a:xfrm>
            <a:off x="141288" y="768350"/>
            <a:ext cx="6821487" cy="3836988"/>
          </a:xfrm>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73394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DCF2B31-0A04-4F23-9DA2-915F9E29B2E3}" type="slidenum">
              <a:rPr lang="de-DE" altLang="de-DE" sz="1400"/>
              <a:pPr eaLnBrk="1" hangingPunct="1">
                <a:spcBef>
                  <a:spcPct val="0"/>
                </a:spcBef>
              </a:pPr>
              <a:t>58</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59173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ADB06F-1173-43C5-9E1F-36B0D5A423B3}" type="slidenum">
              <a:rPr lang="de-DE" altLang="de-DE" sz="1400"/>
              <a:pPr eaLnBrk="1" hangingPunct="1">
                <a:spcBef>
                  <a:spcPct val="0"/>
                </a:spcBef>
              </a:pPr>
              <a:t>59</a:t>
            </a:fld>
            <a:endParaRPr lang="de-DE" altLang="de-DE" sz="1400"/>
          </a:p>
        </p:txBody>
      </p:sp>
      <p:sp>
        <p:nvSpPr>
          <p:cNvPr id="172035" name="Rectangle 1026"/>
          <p:cNvSpPr>
            <a:spLocks noGrp="1" noRot="1" noChangeAspect="1" noChangeArrowheads="1" noTextEdit="1"/>
          </p:cNvSpPr>
          <p:nvPr>
            <p:ph type="sldImg"/>
          </p:nvPr>
        </p:nvSpPr>
        <p:spPr>
          <a:xfrm>
            <a:off x="141288" y="768350"/>
            <a:ext cx="6821487" cy="3836988"/>
          </a:xfrm>
          <a:ln/>
        </p:spPr>
      </p:sp>
      <p:sp>
        <p:nvSpPr>
          <p:cNvPr id="172036"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07102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245624-1CA7-4CD3-BD25-BC68A3D32CFF}" type="slidenum">
              <a:rPr lang="de-DE" altLang="de-DE" sz="1400"/>
              <a:pPr eaLnBrk="1" hangingPunct="1">
                <a:spcBef>
                  <a:spcPct val="0"/>
                </a:spcBef>
              </a:pPr>
              <a:t>60</a:t>
            </a:fld>
            <a:endParaRPr lang="de-DE" altLang="de-DE" sz="1400"/>
          </a:p>
        </p:txBody>
      </p:sp>
      <p:sp>
        <p:nvSpPr>
          <p:cNvPr id="173059" name="Rectangle 1026"/>
          <p:cNvSpPr>
            <a:spLocks noGrp="1" noRot="1" noChangeAspect="1" noChangeArrowheads="1" noTextEdit="1"/>
          </p:cNvSpPr>
          <p:nvPr>
            <p:ph type="sldImg"/>
          </p:nvPr>
        </p:nvSpPr>
        <p:spPr>
          <a:xfrm>
            <a:off x="141288" y="768350"/>
            <a:ext cx="6821487" cy="3836988"/>
          </a:xfrm>
          <a:ln/>
        </p:spPr>
      </p:sp>
      <p:sp>
        <p:nvSpPr>
          <p:cNvPr id="173060"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9257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1EEA90-9A2F-42CA-AD11-0E1BC0CDF1EB}" type="slidenum">
              <a:rPr lang="de-DE" altLang="de-DE" sz="1400"/>
              <a:pPr eaLnBrk="1" hangingPunct="1">
                <a:spcBef>
                  <a:spcPct val="0"/>
                </a:spcBef>
              </a:pPr>
              <a:t>61</a:t>
            </a:fld>
            <a:endParaRPr lang="de-DE" altLang="de-DE" sz="1400"/>
          </a:p>
        </p:txBody>
      </p:sp>
      <p:sp>
        <p:nvSpPr>
          <p:cNvPr id="174083" name="Rectangle 1026"/>
          <p:cNvSpPr>
            <a:spLocks noGrp="1" noRot="1" noChangeAspect="1" noChangeArrowheads="1" noTextEdit="1"/>
          </p:cNvSpPr>
          <p:nvPr>
            <p:ph type="sldImg"/>
          </p:nvPr>
        </p:nvSpPr>
        <p:spPr>
          <a:xfrm>
            <a:off x="141288" y="768350"/>
            <a:ext cx="6821487" cy="3836988"/>
          </a:xfrm>
          <a:ln/>
        </p:spPr>
      </p:sp>
      <p:sp>
        <p:nvSpPr>
          <p:cNvPr id="174084" name="Rectangle 102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26315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32BC96-4E96-4782-8D94-73F9A78FBD5B}" type="slidenum">
              <a:rPr lang="de-DE" altLang="de-DE" sz="1400"/>
              <a:pPr eaLnBrk="1" hangingPunct="1">
                <a:spcBef>
                  <a:spcPct val="0"/>
                </a:spcBef>
              </a:pPr>
              <a:t>62</a:t>
            </a:fld>
            <a:endParaRPr lang="de-DE" altLang="de-DE" sz="1400"/>
          </a:p>
        </p:txBody>
      </p:sp>
      <p:sp>
        <p:nvSpPr>
          <p:cNvPr id="175107" name="Rectangle 2"/>
          <p:cNvSpPr>
            <a:spLocks noGrp="1" noRot="1" noChangeAspect="1" noChangeArrowheads="1" noTextEdit="1"/>
          </p:cNvSpPr>
          <p:nvPr>
            <p:ph type="sldImg"/>
          </p:nvPr>
        </p:nvSpPr>
        <p:spPr>
          <a:xfrm>
            <a:off x="141288" y="768350"/>
            <a:ext cx="6821487" cy="3836988"/>
          </a:xfrm>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52055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586916-CE2A-43A9-874B-57F3144090D5}" type="slidenum">
              <a:rPr lang="de-DE" altLang="de-DE" sz="1400"/>
              <a:pPr eaLnBrk="1" hangingPunct="1">
                <a:spcBef>
                  <a:spcPct val="0"/>
                </a:spcBef>
              </a:pPr>
              <a:t>63</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68469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586916-CE2A-43A9-874B-57F3144090D5}" type="slidenum">
              <a:rPr lang="de-DE" altLang="de-DE" sz="1400"/>
              <a:pPr eaLnBrk="1" hangingPunct="1">
                <a:spcBef>
                  <a:spcPct val="0"/>
                </a:spcBef>
              </a:pPr>
              <a:t>64</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68469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586916-CE2A-43A9-874B-57F3144090D5}" type="slidenum">
              <a:rPr lang="de-DE" altLang="de-DE" sz="1400"/>
              <a:pPr eaLnBrk="1" hangingPunct="1">
                <a:spcBef>
                  <a:spcPct val="0"/>
                </a:spcBef>
              </a:pPr>
              <a:t>65</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68469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586916-CE2A-43A9-874B-57F3144090D5}" type="slidenum">
              <a:rPr lang="de-DE" altLang="de-DE" sz="1400"/>
              <a:pPr eaLnBrk="1" hangingPunct="1">
                <a:spcBef>
                  <a:spcPct val="0"/>
                </a:spcBef>
              </a:pPr>
              <a:t>66</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68469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586916-CE2A-43A9-874B-57F3144090D5}" type="slidenum">
              <a:rPr lang="de-DE" altLang="de-DE" sz="1400"/>
              <a:pPr eaLnBrk="1" hangingPunct="1">
                <a:spcBef>
                  <a:spcPct val="0"/>
                </a:spcBef>
              </a:pPr>
              <a:t>67</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68469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586916-CE2A-43A9-874B-57F3144090D5}" type="slidenum">
              <a:rPr lang="de-DE" altLang="de-DE" sz="1400"/>
              <a:pPr eaLnBrk="1" hangingPunct="1">
                <a:spcBef>
                  <a:spcPct val="0"/>
                </a:spcBef>
              </a:pPr>
              <a:t>68</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68469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586916-CE2A-43A9-874B-57F3144090D5}" type="slidenum">
              <a:rPr lang="de-DE" altLang="de-DE" sz="1400"/>
              <a:pPr eaLnBrk="1" hangingPunct="1">
                <a:spcBef>
                  <a:spcPct val="0"/>
                </a:spcBef>
              </a:pPr>
              <a:t>69</a:t>
            </a:fld>
            <a:endParaRPr lang="de-DE" altLang="de-DE" sz="1400"/>
          </a:p>
        </p:txBody>
      </p:sp>
      <p:sp>
        <p:nvSpPr>
          <p:cNvPr id="182275" name="Rectangle 2"/>
          <p:cNvSpPr>
            <a:spLocks noGrp="1" noRot="1" noChangeAspect="1" noChangeArrowheads="1" noTextEdit="1"/>
          </p:cNvSpPr>
          <p:nvPr>
            <p:ph type="sldImg"/>
          </p:nvPr>
        </p:nvSpPr>
        <p:spPr>
          <a:xfrm>
            <a:off x="141288" y="768350"/>
            <a:ext cx="6821487" cy="3836988"/>
          </a:xfrm>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68469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8CF632-0D8E-4EC0-AB21-0D396B3AF106}" type="slidenum">
              <a:rPr lang="de-DE" altLang="de-DE" sz="1400"/>
              <a:pPr eaLnBrk="1" hangingPunct="1">
                <a:spcBef>
                  <a:spcPct val="0"/>
                </a:spcBef>
              </a:pPr>
              <a:t>70</a:t>
            </a:fld>
            <a:endParaRPr lang="de-DE" altLang="de-DE" sz="1400"/>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87107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8CF632-0D8E-4EC0-AB21-0D396B3AF106}" type="slidenum">
              <a:rPr lang="de-DE" altLang="de-DE" sz="1400"/>
              <a:pPr eaLnBrk="1" hangingPunct="1">
                <a:spcBef>
                  <a:spcPct val="0"/>
                </a:spcBef>
              </a:pPr>
              <a:t>71</a:t>
            </a:fld>
            <a:endParaRPr lang="de-DE" altLang="de-DE" sz="1400"/>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87107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D8CF632-0D8E-4EC0-AB21-0D396B3AF106}" type="slidenum">
              <a:rPr lang="de-DE" altLang="de-DE" sz="1400"/>
              <a:pPr eaLnBrk="1" hangingPunct="1">
                <a:spcBef>
                  <a:spcPct val="0"/>
                </a:spcBef>
              </a:pPr>
              <a:t>72</a:t>
            </a:fld>
            <a:endParaRPr lang="de-DE" altLang="de-DE" sz="1400"/>
          </a:p>
        </p:txBody>
      </p:sp>
      <p:sp>
        <p:nvSpPr>
          <p:cNvPr id="185347" name="Rectangle 2"/>
          <p:cNvSpPr>
            <a:spLocks noGrp="1" noRot="1" noChangeAspect="1" noChangeArrowheads="1" noTextEdit="1"/>
          </p:cNvSpPr>
          <p:nvPr>
            <p:ph type="sldImg"/>
          </p:nvPr>
        </p:nvSpPr>
        <p:spPr>
          <a:xfrm>
            <a:off x="141288" y="768350"/>
            <a:ext cx="6821487" cy="3836988"/>
          </a:xfrm>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87107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249A3A-6E07-43B7-A1F9-EA2C6B478C09}" type="slidenum">
              <a:rPr lang="de-DE" altLang="de-DE" sz="1400"/>
              <a:pPr eaLnBrk="1" hangingPunct="1">
                <a:spcBef>
                  <a:spcPct val="0"/>
                </a:spcBef>
              </a:pPr>
              <a:t>74</a:t>
            </a:fld>
            <a:endParaRPr lang="de-DE" altLang="de-DE" sz="1400"/>
          </a:p>
        </p:txBody>
      </p:sp>
      <p:sp>
        <p:nvSpPr>
          <p:cNvPr id="187395" name="Rectangle 2"/>
          <p:cNvSpPr>
            <a:spLocks noGrp="1" noRot="1" noChangeAspect="1" noChangeArrowheads="1" noTextEdit="1"/>
          </p:cNvSpPr>
          <p:nvPr>
            <p:ph type="sldImg"/>
          </p:nvPr>
        </p:nvSpPr>
        <p:spPr>
          <a:xfrm>
            <a:off x="141288" y="768350"/>
            <a:ext cx="6821487" cy="3836988"/>
          </a:xfrm>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65318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75</a:t>
            </a:fld>
            <a:endParaRPr lang="en-US"/>
          </a:p>
        </p:txBody>
      </p:sp>
    </p:spTree>
    <p:extLst>
      <p:ext uri="{BB962C8B-B14F-4D97-AF65-F5344CB8AC3E}">
        <p14:creationId xmlns:p14="http://schemas.microsoft.com/office/powerpoint/2010/main" val="17732535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76</a:t>
            </a:fld>
            <a:endParaRPr lang="en-US"/>
          </a:p>
        </p:txBody>
      </p:sp>
    </p:spTree>
    <p:extLst>
      <p:ext uri="{BB962C8B-B14F-4D97-AF65-F5344CB8AC3E}">
        <p14:creationId xmlns:p14="http://schemas.microsoft.com/office/powerpoint/2010/main" val="38980754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77</a:t>
            </a:fld>
            <a:endParaRPr lang="en-US"/>
          </a:p>
        </p:txBody>
      </p:sp>
    </p:spTree>
    <p:extLst>
      <p:ext uri="{BB962C8B-B14F-4D97-AF65-F5344CB8AC3E}">
        <p14:creationId xmlns:p14="http://schemas.microsoft.com/office/powerpoint/2010/main" val="33088857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78</a:t>
            </a:fld>
            <a:endParaRPr lang="en-US"/>
          </a:p>
        </p:txBody>
      </p:sp>
    </p:spTree>
    <p:extLst>
      <p:ext uri="{BB962C8B-B14F-4D97-AF65-F5344CB8AC3E}">
        <p14:creationId xmlns:p14="http://schemas.microsoft.com/office/powerpoint/2010/main" val="41513869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79</a:t>
            </a:fld>
            <a:endParaRPr lang="en-US"/>
          </a:p>
        </p:txBody>
      </p:sp>
    </p:spTree>
    <p:extLst>
      <p:ext uri="{BB962C8B-B14F-4D97-AF65-F5344CB8AC3E}">
        <p14:creationId xmlns:p14="http://schemas.microsoft.com/office/powerpoint/2010/main" val="26184059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80</a:t>
            </a:fld>
            <a:endParaRPr lang="en-US"/>
          </a:p>
        </p:txBody>
      </p:sp>
    </p:spTree>
    <p:extLst>
      <p:ext uri="{BB962C8B-B14F-4D97-AF65-F5344CB8AC3E}">
        <p14:creationId xmlns:p14="http://schemas.microsoft.com/office/powerpoint/2010/main" val="4987018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81</a:t>
            </a:fld>
            <a:endParaRPr lang="en-US"/>
          </a:p>
        </p:txBody>
      </p:sp>
    </p:spTree>
    <p:extLst>
      <p:ext uri="{BB962C8B-B14F-4D97-AF65-F5344CB8AC3E}">
        <p14:creationId xmlns:p14="http://schemas.microsoft.com/office/powerpoint/2010/main" val="13740042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82</a:t>
            </a:fld>
            <a:endParaRPr lang="en-US"/>
          </a:p>
        </p:txBody>
      </p:sp>
    </p:spTree>
    <p:extLst>
      <p:ext uri="{BB962C8B-B14F-4D97-AF65-F5344CB8AC3E}">
        <p14:creationId xmlns:p14="http://schemas.microsoft.com/office/powerpoint/2010/main" val="315252904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E04F81-002C-4B00-8801-0530CAE1C374}" type="slidenum">
              <a:rPr lang="en-US" smtClean="0"/>
              <a:t>83</a:t>
            </a:fld>
            <a:endParaRPr lang="en-US"/>
          </a:p>
        </p:txBody>
      </p:sp>
    </p:spTree>
    <p:extLst>
      <p:ext uri="{BB962C8B-B14F-4D97-AF65-F5344CB8AC3E}">
        <p14:creationId xmlns:p14="http://schemas.microsoft.com/office/powerpoint/2010/main" val="2041974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bwMode="gray"/>
        <p:txBody>
          <a:bodyPr/>
          <a:lstStyle>
            <a:lvl1pPr>
              <a:defRPr b="0"/>
            </a:lvl1pPr>
          </a:lstStyle>
          <a:p>
            <a:fld id="{2493EE15-D869-4C88-8B59-8A1429894B62}"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33F78133-445B-42E7-8DE3-DCF6693ED0D8}"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bwMode="gray"/>
        <p:txBody>
          <a:bodyPr/>
          <a:lstStyle>
            <a:lvl1pPr>
              <a:defRPr b="0"/>
            </a:lvl1pPr>
          </a:lstStyle>
          <a:p>
            <a:fld id="{914B6806-A232-4D37-A2A2-0EE027E719C9}"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bwMode="gray"/>
        <p:txBody>
          <a:bodyPr/>
          <a:lstStyle>
            <a:lvl1pPr>
              <a:defRPr b="0"/>
            </a:lvl1pPr>
          </a:lstStyle>
          <a:p>
            <a:fld id="{2493EE15-D869-4C88-8B59-8A1429894B6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bwMode="gray"/>
        <p:txBody>
          <a:bodyPr/>
          <a:lstStyle>
            <a:lvl1pPr>
              <a:defRPr b="0"/>
            </a:lvl1pPr>
          </a:lstStyle>
          <a:p>
            <a:fld id="{2493EE15-D869-4C88-8B59-8A1429894B62}"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5" name="Slide Number Placeholder 4"/>
          <p:cNvSpPr>
            <a:spLocks noGrp="1"/>
          </p:cNvSpPr>
          <p:nvPr>
            <p:ph type="sldNum" sz="quarter" idx="12"/>
          </p:nvPr>
        </p:nvSpPr>
        <p:spPr bwMode="gray"/>
        <p:txBody>
          <a:bodyPr/>
          <a:lstStyle>
            <a:lvl1pPr>
              <a:defRPr b="0"/>
            </a:lvl1pPr>
          </a:lstStyle>
          <a:p>
            <a:fld id="{55C002C5-2D37-47DB-9694-31E3FBBBD028}"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bwMode="gray"/>
        <p:txBody>
          <a:bodyPr/>
          <a:lstStyle>
            <a:lvl1pPr>
              <a:defRPr b="0"/>
            </a:lvl1pPr>
          </a:lstStyle>
          <a:p>
            <a:fld id="{902440AE-EAA5-47AE-92D0-326F0DC9E3B7}"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6129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931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da-DK" altLang="ko-KR" sz="1000" b="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754330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995818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709740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7588529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63435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540154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299580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247946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788510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604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a-DK"/>
              <a:t>Træningsmodul 7 – At drage forhastede konklusioner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2493EE15-D869-4C88-8B59-8A1429894B62}"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325" r:id="rId1"/>
    <p:sldLayoutId id="2147484326" r:id="rId2"/>
    <p:sldLayoutId id="2147484327" r:id="rId3"/>
    <p:sldLayoutId id="2147484328" r:id="rId4"/>
    <p:sldLayoutId id="2147484329" r:id="rId5"/>
    <p:sldLayoutId id="2147484330" r:id="rId6"/>
    <p:sldLayoutId id="2147484331" r:id="rId7"/>
    <p:sldLayoutId id="2147484332" r:id="rId8"/>
    <p:sldLayoutId id="2147484333" r:id="rId9"/>
    <p:sldLayoutId id="2147484334" r:id="rId10"/>
    <p:sldLayoutId id="2147484335" r:id="rId11"/>
    <p:sldLayoutId id="214748433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500223379"/>
      </p:ext>
    </p:extLst>
  </p:cSld>
  <p:clrMap bg1="lt1" tx1="dk1" bg2="lt2" tx2="dk2" accent1="accent1" accent2="accent2" accent3="accent3" accent4="accent4" accent5="accent5" accent6="accent6" hlink="hlink" folHlink="folHlink"/>
  <p:sldLayoutIdLst>
    <p:sldLayoutId id="2147484338" r:id="rId1"/>
    <p:sldLayoutId id="2147484339" r:id="rId2"/>
    <p:sldLayoutId id="2147484340" r:id="rId3"/>
    <p:sldLayoutId id="2147484341" r:id="rId4"/>
    <p:sldLayoutId id="2147484342" r:id="rId5"/>
    <p:sldLayoutId id="2147484343" r:id="rId6"/>
    <p:sldLayoutId id="2147484344" r:id="rId7"/>
    <p:sldLayoutId id="2147484345" r:id="rId8"/>
    <p:sldLayoutId id="2147484346" r:id="rId9"/>
    <p:sldLayoutId id="2147484347" r:id="rId10"/>
    <p:sldLayoutId id="2147484348" r:id="rId11"/>
    <p:sldLayoutId id="214748434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7 A – </a:t>
            </a:r>
            <a:r>
              <a:rPr lang="en-US" altLang="ko-KR" dirty="0"/>
              <a:t>At </a:t>
            </a:r>
            <a:r>
              <a:rPr lang="en-US" altLang="ko-KR" dirty="0" err="1"/>
              <a:t>drage</a:t>
            </a:r>
            <a:r>
              <a:rPr lang="en-US" altLang="ko-KR" dirty="0"/>
              <a:t> </a:t>
            </a:r>
            <a:r>
              <a:rPr lang="en-US" altLang="ko-KR" dirty="0" err="1"/>
              <a:t>forhastede</a:t>
            </a:r>
            <a:r>
              <a:rPr lang="en-US" altLang="ko-KR" dirty="0"/>
              <a:t> </a:t>
            </a:r>
            <a:r>
              <a:rPr lang="en-US" altLang="ko-KR" dirty="0" err="1"/>
              <a:t>konklusioner</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4868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Forhastede konklusioner</a:t>
            </a:r>
          </a:p>
        </p:txBody>
      </p:sp>
      <p:sp>
        <p:nvSpPr>
          <p:cNvPr id="18434" name="Rectangle 2"/>
          <p:cNvSpPr>
            <a:spLocks noGrp="1" noChangeArrowheads="1"/>
          </p:cNvSpPr>
          <p:nvPr>
            <p:ph idx="1"/>
          </p:nvPr>
        </p:nvSpPr>
        <p:spPr/>
        <p:txBody>
          <a:bodyPr>
            <a:noAutofit/>
          </a:bodyPr>
          <a:lstStyle/>
          <a:p>
            <a:pPr algn="l" eaLnBrk="1" hangingPunct="1">
              <a:defRPr/>
            </a:pPr>
            <a:r>
              <a:rPr lang="da-DK" altLang="de-DE" sz="2400" dirty="0">
                <a:solidFill>
                  <a:srgbClr val="333333"/>
                </a:solidFill>
              </a:rPr>
              <a:t>Somme tider drager vi konklusioner uden at kende den fulde sandhed</a:t>
            </a:r>
            <a:r>
              <a:rPr lang="en-US" altLang="de-DE" sz="2400" dirty="0">
                <a:solidFill>
                  <a:srgbClr val="333333"/>
                </a:solidFill>
              </a:rPr>
              <a:t>.</a:t>
            </a:r>
          </a:p>
          <a:p>
            <a:pPr marL="342900" indent="-342900" algn="l" eaLnBrk="1" hangingPunct="1">
              <a:buClr>
                <a:srgbClr val="333333"/>
              </a:buClr>
              <a:buFont typeface="WingDings"/>
              <a:buChar char=""/>
              <a:defRPr/>
            </a:pPr>
            <a:r>
              <a:rPr lang="da-DK" altLang="de-DE" sz="2400" dirty="0">
                <a:solidFill>
                  <a:srgbClr val="333333"/>
                </a:solidFill>
              </a:rPr>
              <a:t>Motiver/fordele</a:t>
            </a:r>
            <a:r>
              <a:rPr lang="en-US" altLang="de-DE" sz="2400" dirty="0">
                <a:solidFill>
                  <a:srgbClr val="333333"/>
                </a:solidFill>
              </a:rPr>
              <a:t>: </a:t>
            </a:r>
            <a:r>
              <a:rPr lang="en-US" altLang="de-DE" sz="2400" dirty="0">
                <a:solidFill>
                  <a:srgbClr val="004992"/>
                </a:solidFill>
              </a:rPr>
              <a:t>???</a:t>
            </a:r>
            <a:r>
              <a:rPr lang="en-US" altLang="de-DE" sz="2400" dirty="0">
                <a:solidFill>
                  <a:srgbClr val="333333"/>
                </a:solidFill>
              </a:rPr>
              <a:t> </a:t>
            </a:r>
            <a:r>
              <a:rPr lang="da-DK" altLang="de-DE" sz="2400" dirty="0">
                <a:solidFill>
                  <a:srgbClr val="FFFFFF"/>
                </a:solidFill>
              </a:rPr>
              <a:t>Man sparer tid, føler sig tryg, vil kunne fremstå som kompetent og beslutsom i andres øjne (“En forkert beslutning er bedre end slet ingen beslutning.”</a:t>
            </a:r>
            <a:r>
              <a:rPr lang="en-US" altLang="de-DE" sz="2400" dirty="0">
                <a:solidFill>
                  <a:srgbClr val="FFFFFF"/>
                </a:solidFill>
              </a:rPr>
              <a:t>)</a:t>
            </a:r>
          </a:p>
          <a:p>
            <a:pPr marL="342900" indent="-342900" algn="l" eaLnBrk="1" hangingPunct="1">
              <a:buClr>
                <a:srgbClr val="333333"/>
              </a:buClr>
              <a:buFont typeface="WingDings"/>
              <a:buChar char=""/>
              <a:defRPr/>
            </a:pPr>
            <a:r>
              <a:rPr lang="da-DK" altLang="de-DE" sz="2400" dirty="0">
                <a:solidFill>
                  <a:srgbClr val="333333"/>
                </a:solidFill>
              </a:rPr>
              <a:t>Ulemper</a:t>
            </a:r>
            <a:r>
              <a:rPr lang="en-US" altLang="de-DE" sz="2400" dirty="0">
                <a:solidFill>
                  <a:srgbClr val="333333"/>
                </a:solidFill>
              </a:rPr>
              <a:t>: </a:t>
            </a:r>
            <a:r>
              <a:rPr lang="en-US" altLang="de-DE" sz="2400" dirty="0">
                <a:solidFill>
                  <a:srgbClr val="004992"/>
                </a:solidFill>
              </a:rPr>
              <a:t>???</a:t>
            </a:r>
          </a:p>
        </p:txBody>
      </p:sp>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fld id="{33F78133-445B-42E7-8DE3-DCF6693ED0D8}"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Forhastede konklusioner</a:t>
            </a:r>
          </a:p>
        </p:txBody>
      </p:sp>
      <p:sp>
        <p:nvSpPr>
          <p:cNvPr id="18434" name="Rectangle 2"/>
          <p:cNvSpPr>
            <a:spLocks noGrp="1" noChangeArrowheads="1"/>
          </p:cNvSpPr>
          <p:nvPr>
            <p:ph idx="1"/>
          </p:nvPr>
        </p:nvSpPr>
        <p:spPr/>
        <p:txBody>
          <a:bodyPr>
            <a:noAutofit/>
          </a:bodyPr>
          <a:lstStyle/>
          <a:p>
            <a:pPr algn="l" eaLnBrk="1" hangingPunct="1">
              <a:defRPr/>
            </a:pPr>
            <a:r>
              <a:rPr lang="da-DK" altLang="de-DE" sz="2400" dirty="0">
                <a:solidFill>
                  <a:srgbClr val="333333"/>
                </a:solidFill>
              </a:rPr>
              <a:t>Somme tider drager vi konklusioner uden at kende den fulde sandhed</a:t>
            </a:r>
            <a:r>
              <a:rPr lang="en-US" altLang="de-DE" sz="2400" dirty="0">
                <a:solidFill>
                  <a:srgbClr val="333333"/>
                </a:solidFill>
              </a:rPr>
              <a:t>.</a:t>
            </a:r>
          </a:p>
          <a:p>
            <a:pPr marL="342900" indent="-342900" algn="l" eaLnBrk="1" hangingPunct="1">
              <a:buClr>
                <a:srgbClr val="000000"/>
              </a:buClr>
              <a:buFont typeface="WingDings"/>
              <a:buChar char=""/>
              <a:defRPr/>
            </a:pPr>
            <a:r>
              <a:rPr lang="da-DK" altLang="de-DE" sz="2400" dirty="0">
                <a:solidFill>
                  <a:srgbClr val="333333"/>
                </a:solidFill>
              </a:rPr>
              <a:t>Motiver/fordele</a:t>
            </a:r>
            <a:r>
              <a:rPr lang="en-US" altLang="de-DE" sz="2400" dirty="0">
                <a:solidFill>
                  <a:srgbClr val="333333"/>
                </a:solidFill>
              </a:rPr>
              <a:t>: </a:t>
            </a:r>
            <a:r>
              <a:rPr lang="da-DK" altLang="de-DE" sz="2400" dirty="0">
                <a:solidFill>
                  <a:srgbClr val="004992"/>
                </a:solidFill>
              </a:rPr>
              <a:t>Man sparer tid, føler sig tryg, vil kunne fremstå som kompetent og beslutsom i andres øjne (“En forkert beslutning er bedre end slet ingen beslutning.”</a:t>
            </a:r>
            <a:r>
              <a:rPr lang="en-US" altLang="de-DE" sz="2400" dirty="0">
                <a:solidFill>
                  <a:srgbClr val="004992"/>
                </a:solidFill>
              </a:rPr>
              <a:t>)</a:t>
            </a:r>
          </a:p>
          <a:p>
            <a:pPr marL="342900" indent="-342900" algn="l" eaLnBrk="1" hangingPunct="1">
              <a:buClr>
                <a:srgbClr val="333333"/>
              </a:buClr>
              <a:buFont typeface="WingDings"/>
              <a:buChar char=""/>
              <a:defRPr/>
            </a:pPr>
            <a:r>
              <a:rPr lang="da-DK" altLang="de-DE" sz="2400" dirty="0">
                <a:solidFill>
                  <a:srgbClr val="333333"/>
                </a:solidFill>
              </a:rPr>
              <a:t>Ulemper</a:t>
            </a:r>
            <a:r>
              <a:rPr lang="en-US" altLang="de-DE" sz="2400" dirty="0">
                <a:solidFill>
                  <a:srgbClr val="333333"/>
                </a:solidFill>
              </a:rPr>
              <a:t>: </a:t>
            </a:r>
            <a:r>
              <a:rPr lang="en-US" altLang="de-DE" sz="2400" dirty="0">
                <a:solidFill>
                  <a:srgbClr val="004992"/>
                </a:solidFill>
              </a:rPr>
              <a:t>???</a:t>
            </a:r>
          </a:p>
        </p:txBody>
      </p:sp>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fld id="{33F78133-445B-42E7-8DE3-DCF6693ED0D8}" type="slidenum">
              <a:rPr lang="de-DE" altLang="de-DE" smtClean="0"/>
              <a:pPr/>
              <a:t>3</a:t>
            </a:fld>
            <a:endParaRPr lang="de-DE" altLang="de-DE"/>
          </a:p>
        </p:txBody>
      </p:sp>
    </p:spTree>
    <p:extLst>
      <p:ext uri="{BB962C8B-B14F-4D97-AF65-F5344CB8AC3E}">
        <p14:creationId xmlns:p14="http://schemas.microsoft.com/office/powerpoint/2010/main" val="2461239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Forhastede konklusioner</a:t>
            </a:r>
          </a:p>
        </p:txBody>
      </p:sp>
      <p:sp>
        <p:nvSpPr>
          <p:cNvPr id="18434" name="Rectangle 2"/>
          <p:cNvSpPr>
            <a:spLocks noGrp="1" noChangeArrowheads="1"/>
          </p:cNvSpPr>
          <p:nvPr>
            <p:ph idx="1"/>
          </p:nvPr>
        </p:nvSpPr>
        <p:spPr/>
        <p:txBody>
          <a:bodyPr>
            <a:noAutofit/>
          </a:bodyPr>
          <a:lstStyle/>
          <a:p>
            <a:pPr algn="l" eaLnBrk="1" hangingPunct="1">
              <a:defRPr/>
            </a:pPr>
            <a:r>
              <a:rPr lang="da-DK" altLang="de-DE" sz="2400" dirty="0">
                <a:solidFill>
                  <a:srgbClr val="333333"/>
                </a:solidFill>
              </a:rPr>
              <a:t>Somme tider drager vi konklusioner uden at kende den fulde sandhed</a:t>
            </a:r>
            <a:r>
              <a:rPr lang="en-US" altLang="de-DE" sz="2400" dirty="0">
                <a:solidFill>
                  <a:srgbClr val="333333"/>
                </a:solidFill>
              </a:rPr>
              <a:t>.</a:t>
            </a:r>
          </a:p>
          <a:p>
            <a:pPr marL="342900" indent="-342900" algn="l" eaLnBrk="1" hangingPunct="1">
              <a:buClr>
                <a:srgbClr val="000000"/>
              </a:buClr>
              <a:buFont typeface="WingDings"/>
              <a:buChar char=""/>
              <a:defRPr/>
            </a:pPr>
            <a:r>
              <a:rPr lang="da-DK" altLang="de-DE" sz="2400" dirty="0">
                <a:solidFill>
                  <a:srgbClr val="333333"/>
                </a:solidFill>
              </a:rPr>
              <a:t>Motiver/fordele</a:t>
            </a:r>
            <a:r>
              <a:rPr lang="en-US" altLang="de-DE" sz="2400" dirty="0">
                <a:solidFill>
                  <a:srgbClr val="333333"/>
                </a:solidFill>
              </a:rPr>
              <a:t>: </a:t>
            </a:r>
            <a:r>
              <a:rPr lang="da-DK" altLang="de-DE" sz="2400" dirty="0">
                <a:solidFill>
                  <a:srgbClr val="004992"/>
                </a:solidFill>
              </a:rPr>
              <a:t>Man sparer tid, føler sig tryg, vil kunne fremstå som kompetent og beslutsom i andres </a:t>
            </a:r>
            <a:r>
              <a:rPr lang="da-DK" altLang="de-DE" sz="2400">
                <a:solidFill>
                  <a:srgbClr val="004992"/>
                </a:solidFill>
              </a:rPr>
              <a:t>øjne (“En </a:t>
            </a:r>
            <a:r>
              <a:rPr lang="da-DK" altLang="de-DE" sz="2400" dirty="0">
                <a:solidFill>
                  <a:srgbClr val="004992"/>
                </a:solidFill>
              </a:rPr>
              <a:t>forkert beslutning er bedre end slet ingen </a:t>
            </a:r>
            <a:r>
              <a:rPr lang="da-DK" altLang="de-DE" sz="2400">
                <a:solidFill>
                  <a:srgbClr val="004992"/>
                </a:solidFill>
              </a:rPr>
              <a:t>beslutning.”</a:t>
            </a:r>
            <a:r>
              <a:rPr lang="en-US" altLang="de-DE" sz="2400">
                <a:solidFill>
                  <a:srgbClr val="004992"/>
                </a:solidFill>
              </a:rPr>
              <a:t>)</a:t>
            </a:r>
            <a:endParaRPr lang="en-US" altLang="de-DE" sz="2400" dirty="0">
              <a:solidFill>
                <a:srgbClr val="004992"/>
              </a:solidFill>
            </a:endParaRPr>
          </a:p>
          <a:p>
            <a:pPr marL="342900" indent="-342900" algn="l" eaLnBrk="1" hangingPunct="1">
              <a:buClr>
                <a:srgbClr val="333333"/>
              </a:buClr>
              <a:buFont typeface="WingDings"/>
              <a:buChar char=""/>
              <a:defRPr/>
            </a:pPr>
            <a:r>
              <a:rPr lang="da-DK" altLang="de-DE" sz="2400" dirty="0">
                <a:solidFill>
                  <a:srgbClr val="333333"/>
                </a:solidFill>
              </a:rPr>
              <a:t>Ulemper</a:t>
            </a:r>
            <a:r>
              <a:rPr lang="en-US" altLang="de-DE" sz="2400" dirty="0">
                <a:solidFill>
                  <a:srgbClr val="333333"/>
                </a:solidFill>
              </a:rPr>
              <a:t>: </a:t>
            </a:r>
            <a:r>
              <a:rPr lang="da-DK" altLang="de-DE" sz="2400" dirty="0">
                <a:solidFill>
                  <a:srgbClr val="004992"/>
                </a:solidFill>
              </a:rPr>
              <a:t>Man risikerer, at træffe fejlagtige og risikable beslutninger</a:t>
            </a:r>
            <a:r>
              <a:rPr lang="en-US" altLang="de-DE" sz="2400" dirty="0">
                <a:solidFill>
                  <a:srgbClr val="004992"/>
                </a:solidFill>
              </a:rPr>
              <a:t>...</a:t>
            </a:r>
          </a:p>
        </p:txBody>
      </p:sp>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fld id="{33F78133-445B-42E7-8DE3-DCF6693ED0D8}" type="slidenum">
              <a:rPr lang="de-DE" altLang="de-DE" smtClean="0"/>
              <a:pPr/>
              <a:t>4</a:t>
            </a:fld>
            <a:endParaRPr lang="de-DE" altLang="de-DE"/>
          </a:p>
        </p:txBody>
      </p:sp>
    </p:spTree>
    <p:extLst>
      <p:ext uri="{BB962C8B-B14F-4D97-AF65-F5344CB8AC3E}">
        <p14:creationId xmlns:p14="http://schemas.microsoft.com/office/powerpoint/2010/main" val="4190114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At drage forhastede konklusioner</a:t>
            </a:r>
            <a:br>
              <a:rPr lang="da-DK" sz="3600" dirty="0">
                <a:solidFill>
                  <a:srgbClr val="004992"/>
                </a:solidFill>
                <a:latin typeface="+mn-lt"/>
                <a:ea typeface="+mn-ea"/>
                <a:cs typeface="+mn-cs"/>
              </a:rPr>
            </a:br>
            <a:r>
              <a:rPr lang="da-DK" dirty="0">
                <a:solidFill>
                  <a:srgbClr val="004992"/>
                </a:solidFill>
                <a:latin typeface="+mn-lt"/>
                <a:ea typeface="+mn-ea"/>
                <a:cs typeface="+mn-cs"/>
              </a:rPr>
              <a:t>I hvilke situationer/hvornår drager vi konklusioner uden at kende den fulde sandhed?</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851699833"/>
              </p:ext>
            </p:extLst>
          </p:nvPr>
        </p:nvGraphicFramePr>
        <p:xfrm>
          <a:off x="408955" y="2488729"/>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vi har begrænset adgang til information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...når vi generaliserer på basis af tidligere erfaringer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beslutningen ikke spiller nogen særlig rolle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Footer Placeholder 8"/>
          <p:cNvSpPr>
            <a:spLocks noGrp="1"/>
          </p:cNvSpPr>
          <p:nvPr>
            <p:ph type="ftr" sz="quarter" idx="11"/>
          </p:nvPr>
        </p:nvSpPr>
        <p:spPr/>
        <p:txBody>
          <a:bodyPr/>
          <a:lstStyle/>
          <a:p>
            <a:pPr>
              <a:defRPr/>
            </a:pPr>
            <a:r>
              <a:rPr lang="da-DK"/>
              <a:t>Træningsmodul 7 – At drage forhastede konklusioner II</a:t>
            </a:r>
            <a:endParaRPr lang="de-DE"/>
          </a:p>
        </p:txBody>
      </p:sp>
      <p:sp>
        <p:nvSpPr>
          <p:cNvPr id="10" name="Slide Number Placeholder 9"/>
          <p:cNvSpPr>
            <a:spLocks noGrp="1"/>
          </p:cNvSpPr>
          <p:nvPr>
            <p:ph type="sldNum" sz="quarter" idx="12"/>
          </p:nvPr>
        </p:nvSpPr>
        <p:spPr/>
        <p:txBody>
          <a:bodyPr/>
          <a:lstStyle/>
          <a:p>
            <a:fld id="{55C002C5-2D37-47DB-9694-31E3FBBBD028}" type="slidenum">
              <a:rPr lang="de-DE" altLang="de-DE" smtClean="0"/>
              <a:pPr/>
              <a:t>5</a:t>
            </a:fld>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At drage forhastede konklusioner</a:t>
            </a:r>
            <a:br>
              <a:rPr lang="da-DK" sz="3600" dirty="0">
                <a:solidFill>
                  <a:srgbClr val="004992"/>
                </a:solidFill>
                <a:latin typeface="+mn-lt"/>
                <a:ea typeface="+mn-ea"/>
                <a:cs typeface="+mn-cs"/>
              </a:rPr>
            </a:br>
            <a:r>
              <a:rPr lang="da-DK" dirty="0">
                <a:solidFill>
                  <a:srgbClr val="004992"/>
                </a:solidFill>
                <a:latin typeface="+mn-lt"/>
                <a:ea typeface="+mn-ea"/>
                <a:cs typeface="+mn-cs"/>
              </a:rPr>
              <a:t>I hvilke situationer/hvornår drager vi konklusioner uden at kende den fulde sandhed?</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76905740"/>
              </p:ext>
            </p:extLst>
          </p:nvPr>
        </p:nvGraphicFramePr>
        <p:xfrm>
          <a:off x="408955" y="2488729"/>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vi har begrænset adgang til information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Jobsamtale: begrænset mulighed for at erhverve forhåndsviden om arbejdspladsen og evt. fremtidige kolleger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...når vi generaliserer på basis af tidligere erfaringer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beslutningen ikke spiller nogen særlig rolle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55C002C5-2D37-47DB-9694-31E3FBBBD028}" type="slidenum">
              <a:rPr lang="de-DE" altLang="de-DE" smtClean="0"/>
              <a:pPr/>
              <a:t>6</a:t>
            </a:fld>
            <a:endParaRPr lang="de-DE" altLang="de-DE"/>
          </a:p>
        </p:txBody>
      </p:sp>
    </p:spTree>
    <p:extLst>
      <p:ext uri="{BB962C8B-B14F-4D97-AF65-F5344CB8AC3E}">
        <p14:creationId xmlns:p14="http://schemas.microsoft.com/office/powerpoint/2010/main" val="3278016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At drage forhastede konklusioner</a:t>
            </a:r>
            <a:br>
              <a:rPr lang="da-DK" sz="3600" dirty="0">
                <a:solidFill>
                  <a:srgbClr val="004992"/>
                </a:solidFill>
                <a:latin typeface="+mn-lt"/>
                <a:ea typeface="+mn-ea"/>
                <a:cs typeface="+mn-cs"/>
              </a:rPr>
            </a:br>
            <a:r>
              <a:rPr lang="da-DK" dirty="0">
                <a:solidFill>
                  <a:srgbClr val="004992"/>
                </a:solidFill>
                <a:latin typeface="+mn-lt"/>
                <a:ea typeface="+mn-ea"/>
                <a:cs typeface="+mn-cs"/>
              </a:rPr>
              <a:t>I hvilke situationer/hvornår drager vi konklusioner uden at kende den fulde sandhed?</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2156818648"/>
              </p:ext>
            </p:extLst>
          </p:nvPr>
        </p:nvGraphicFramePr>
        <p:xfrm>
          <a:off x="408955" y="2488729"/>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vi har begrænset adgang til information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Jobsamtale: begrænset mulighed for at erhverve forhåndsviden om arbejdspladsen og evt. fremtidige kolleger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...når vi generaliserer på basis af tidligere erfaringer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n-lt"/>
                          <a:ea typeface="+mn-ea"/>
                          <a:cs typeface="+mn-cs"/>
                        </a:rPr>
                        <a:t>Overgeneralisering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medføre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fordomme</a:t>
                      </a:r>
                      <a:r>
                        <a:rPr kumimoji="0" lang="en-US" sz="2400" b="0" i="0" u="none" strike="noStrike" cap="none" normalizeH="0" baseline="0">
                          <a:ln>
                            <a:noFill/>
                          </a:ln>
                          <a:solidFill>
                            <a:srgbClr val="333333"/>
                          </a:solidFill>
                          <a:effectLst/>
                          <a:latin typeface="+mn-lt"/>
                          <a:ea typeface="+mn-ea"/>
                          <a:cs typeface="+mn-cs"/>
                        </a:rPr>
                        <a:t> (“har </a:t>
                      </a:r>
                      <a:r>
                        <a:rPr kumimoji="0" lang="en-US" sz="2400" b="0" i="0" u="none" strike="noStrike" cap="none" normalizeH="0" baseline="0" dirty="0">
                          <a:ln>
                            <a:noFill/>
                          </a:ln>
                          <a:solidFill>
                            <a:srgbClr val="333333"/>
                          </a:solidFill>
                          <a:effectLst/>
                          <a:latin typeface="+mn-lt"/>
                          <a:ea typeface="+mn-ea"/>
                          <a:cs typeface="+mn-cs"/>
                        </a:rPr>
                        <a:t>man set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har</a:t>
                      </a:r>
                      <a:r>
                        <a:rPr kumimoji="0" lang="en-US" sz="2400" b="0" i="0" u="none" strike="noStrike" cap="none" normalizeH="0" baseline="0" dirty="0">
                          <a:ln>
                            <a:noFill/>
                          </a:ln>
                          <a:solidFill>
                            <a:srgbClr val="333333"/>
                          </a:solidFill>
                          <a:effectLst/>
                          <a:latin typeface="+mn-lt"/>
                          <a:ea typeface="+mn-ea"/>
                          <a:cs typeface="+mn-cs"/>
                        </a:rPr>
                        <a:t> man set </a:t>
                      </a:r>
                      <a:r>
                        <a:rPr kumimoji="0" lang="en-US" sz="2400" b="0" i="0" u="none" strike="noStrike" cap="none" normalizeH="0" baseline="0" err="1">
                          <a:ln>
                            <a:noFill/>
                          </a:ln>
                          <a:solidFill>
                            <a:srgbClr val="333333"/>
                          </a:solidFill>
                          <a:effectLst/>
                          <a:latin typeface="+mn-lt"/>
                          <a:ea typeface="+mn-ea"/>
                          <a:cs typeface="+mn-cs"/>
                        </a:rPr>
                        <a:t>dem</a:t>
                      </a:r>
                      <a:r>
                        <a:rPr kumimoji="0" lang="en-US" sz="2400" b="0" i="0" u="none" strike="noStrike" cap="none" normalizeH="0" baseline="0">
                          <a:ln>
                            <a:noFill/>
                          </a:ln>
                          <a:solidFill>
                            <a:srgbClr val="333333"/>
                          </a:solidFill>
                          <a:effectLst/>
                          <a:latin typeface="+mn-lt"/>
                          <a:ea typeface="+mn-ea"/>
                          <a:cs typeface="+mn-cs"/>
                        </a:rPr>
                        <a:t> alle”)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beslutningen ikke spiller nogen særlig rolle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55C002C5-2D37-47DB-9694-31E3FBBBD028}" type="slidenum">
              <a:rPr lang="de-DE" altLang="de-DE" smtClean="0"/>
              <a:pPr/>
              <a:t>7</a:t>
            </a:fld>
            <a:endParaRPr lang="de-DE" altLang="de-DE"/>
          </a:p>
        </p:txBody>
      </p:sp>
    </p:spTree>
    <p:extLst>
      <p:ext uri="{BB962C8B-B14F-4D97-AF65-F5344CB8AC3E}">
        <p14:creationId xmlns:p14="http://schemas.microsoft.com/office/powerpoint/2010/main" val="3286208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sz="3600" dirty="0">
                <a:solidFill>
                  <a:srgbClr val="004992"/>
                </a:solidFill>
                <a:latin typeface="+mn-lt"/>
                <a:ea typeface="+mn-ea"/>
                <a:cs typeface="+mn-cs"/>
              </a:rPr>
              <a:t>At drage forhastede konklusioner</a:t>
            </a:r>
            <a:br>
              <a:rPr lang="da-DK" sz="3600" dirty="0">
                <a:solidFill>
                  <a:srgbClr val="004992"/>
                </a:solidFill>
                <a:latin typeface="+mn-lt"/>
                <a:ea typeface="+mn-ea"/>
                <a:cs typeface="+mn-cs"/>
              </a:rPr>
            </a:br>
            <a:r>
              <a:rPr lang="da-DK" dirty="0">
                <a:solidFill>
                  <a:srgbClr val="004992"/>
                </a:solidFill>
                <a:latin typeface="+mn-lt"/>
                <a:ea typeface="+mn-ea"/>
                <a:cs typeface="+mn-cs"/>
              </a:rPr>
              <a:t>I hvilke situationer/hvornår drager vi konklusioner uden at kende den fulde sandhed?</a:t>
            </a:r>
            <a:endParaRPr lang="en-US" dirty="0">
              <a:solidFill>
                <a:srgbClr val="004992"/>
              </a:solidFill>
              <a:latin typeface="+mn-lt"/>
              <a:ea typeface="+mn-ea"/>
              <a:cs typeface="+mn-cs"/>
            </a:endParaRPr>
          </a:p>
        </p:txBody>
      </p:sp>
      <p:graphicFrame>
        <p:nvGraphicFramePr>
          <p:cNvPr id="7" name="Group 27"/>
          <p:cNvGraphicFramePr>
            <a:graphicFrameLocks noGrp="1"/>
          </p:cNvGraphicFramePr>
          <p:nvPr>
            <p:extLst>
              <p:ext uri="{D42A27DB-BD31-4B8C-83A1-F6EECF244321}">
                <p14:modId xmlns:p14="http://schemas.microsoft.com/office/powerpoint/2010/main" val="1667044303"/>
              </p:ext>
            </p:extLst>
          </p:nvPr>
        </p:nvGraphicFramePr>
        <p:xfrm>
          <a:off x="408955" y="2488729"/>
          <a:ext cx="11376000" cy="4036615"/>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Eksempel</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vi har begrænset adgang til information</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Jobsamtale: begrænset mulighed for at erhverve forhåndsviden om arbejdspladsen og evt. fremtidige kolleger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...når vi generaliserer på basis af tidligere erfaringer</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n-lt"/>
                          <a:ea typeface="+mn-ea"/>
                          <a:cs typeface="+mn-cs"/>
                        </a:rPr>
                        <a:t>Overgeneralisering</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kan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medføre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fordomme</a:t>
                      </a:r>
                      <a:r>
                        <a:rPr kumimoji="0" lang="en-US" sz="2400" b="0" i="0" u="none" strike="noStrike" cap="none" normalizeH="0" baseline="0">
                          <a:ln>
                            <a:noFill/>
                          </a:ln>
                          <a:solidFill>
                            <a:srgbClr val="333333"/>
                          </a:solidFill>
                          <a:effectLst/>
                          <a:latin typeface="+mn-lt"/>
                          <a:ea typeface="+mn-ea"/>
                          <a:cs typeface="+mn-cs"/>
                        </a:rPr>
                        <a:t> (“har </a:t>
                      </a:r>
                      <a:r>
                        <a:rPr kumimoji="0" lang="en-US" sz="2400" b="0" i="0" u="none" strike="noStrike" cap="none" normalizeH="0" baseline="0" dirty="0">
                          <a:ln>
                            <a:noFill/>
                          </a:ln>
                          <a:solidFill>
                            <a:srgbClr val="333333"/>
                          </a:solidFill>
                          <a:effectLst/>
                          <a:latin typeface="+mn-lt"/>
                          <a:ea typeface="+mn-ea"/>
                          <a:cs typeface="+mn-cs"/>
                        </a:rPr>
                        <a:t>man set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har</a:t>
                      </a:r>
                      <a:r>
                        <a:rPr kumimoji="0" lang="en-US" sz="2400" b="0" i="0" u="none" strike="noStrike" cap="none" normalizeH="0" baseline="0" dirty="0">
                          <a:ln>
                            <a:noFill/>
                          </a:ln>
                          <a:solidFill>
                            <a:srgbClr val="333333"/>
                          </a:solidFill>
                          <a:effectLst/>
                          <a:latin typeface="+mn-lt"/>
                          <a:ea typeface="+mn-ea"/>
                          <a:cs typeface="+mn-cs"/>
                        </a:rPr>
                        <a:t> man set </a:t>
                      </a:r>
                      <a:r>
                        <a:rPr kumimoji="0" lang="en-US" sz="2400" b="0" i="0" u="none" strike="noStrike" cap="none" normalizeH="0" baseline="0" err="1">
                          <a:ln>
                            <a:noFill/>
                          </a:ln>
                          <a:solidFill>
                            <a:srgbClr val="333333"/>
                          </a:solidFill>
                          <a:effectLst/>
                          <a:latin typeface="+mn-lt"/>
                          <a:ea typeface="+mn-ea"/>
                          <a:cs typeface="+mn-cs"/>
                        </a:rPr>
                        <a:t>dem</a:t>
                      </a:r>
                      <a:r>
                        <a:rPr kumimoji="0" lang="en-US" sz="2400" b="0" i="0" u="none" strike="noStrike" cap="none" normalizeH="0" baseline="0">
                          <a:ln>
                            <a:noFill/>
                          </a:ln>
                          <a:solidFill>
                            <a:srgbClr val="333333"/>
                          </a:solidFill>
                          <a:effectLst/>
                          <a:latin typeface="+mn-lt"/>
                          <a:ea typeface="+mn-ea"/>
                          <a:cs typeface="+mn-cs"/>
                        </a:rPr>
                        <a:t> alle”)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193133">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a:ln>
                            <a:noFill/>
                          </a:ln>
                          <a:solidFill>
                            <a:srgbClr val="333333"/>
                          </a:solidFill>
                          <a:effectLst/>
                          <a:latin typeface="+mn-lt"/>
                          <a:ea typeface="+mn-ea"/>
                          <a:cs typeface="+mn-cs"/>
                        </a:rPr>
                        <a:t>...når beslutningen ikke spiller nogen særlig rolle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400" b="0" i="0" u="none" strike="noStrike" cap="none" normalizeH="0" baseline="0" dirty="0">
                          <a:ln>
                            <a:noFill/>
                          </a:ln>
                          <a:solidFill>
                            <a:srgbClr val="333333"/>
                          </a:solidFill>
                          <a:effectLst/>
                          <a:latin typeface="+mn-lt"/>
                          <a:ea typeface="+mn-ea"/>
                          <a:cs typeface="+mn-cs"/>
                        </a:rPr>
                        <a:t>Valg af kage, farve på sokker, frokost ret, osv.</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55C002C5-2D37-47DB-9694-31E3FBBBD028}" type="slidenum">
              <a:rPr lang="de-DE" altLang="de-DE" smtClean="0"/>
              <a:pPr/>
              <a:t>8</a:t>
            </a:fld>
            <a:endParaRPr lang="de-DE" altLang="de-DE"/>
          </a:p>
        </p:txBody>
      </p:sp>
    </p:spTree>
    <p:extLst>
      <p:ext uri="{BB962C8B-B14F-4D97-AF65-F5344CB8AC3E}">
        <p14:creationId xmlns:p14="http://schemas.microsoft.com/office/powerpoint/2010/main" val="3461350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a:latin typeface="+mn-lt"/>
                <a:ea typeface="+mn-ea"/>
                <a:cs typeface="+mn-cs"/>
              </a:rPr>
              <a:t>At drage forhastede konklusioner – i virkeligheden</a:t>
            </a:r>
            <a:endParaRPr lang="en-US" sz="3600">
              <a:latin typeface="+mn-lt"/>
              <a:ea typeface="+mn-ea"/>
              <a:cs typeface="+mn-cs"/>
            </a:endParaRPr>
          </a:p>
        </p:txBody>
      </p:sp>
      <p:graphicFrame>
        <p:nvGraphicFramePr>
          <p:cNvPr id="9" name="Group 152"/>
          <p:cNvGraphicFramePr>
            <a:graphicFrameLocks noGrp="1"/>
          </p:cNvGraphicFramePr>
          <p:nvPr>
            <p:extLst>
              <p:ext uri="{D42A27DB-BD31-4B8C-83A1-F6EECF244321}">
                <p14:modId xmlns:p14="http://schemas.microsoft.com/office/powerpoint/2010/main" val="1862039202"/>
              </p:ext>
            </p:extLst>
          </p:nvPr>
        </p:nvGraphicFramePr>
        <p:xfrm>
          <a:off x="408955" y="2203704"/>
          <a:ext cx="11376000" cy="3983367"/>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dirty="0">
                          <a:ln>
                            <a:noFill/>
                          </a:ln>
                          <a:solidFill>
                            <a:srgbClr val="000000"/>
                          </a:solidFill>
                          <a:effectLst/>
                          <a:latin typeface="+mn-lt"/>
                          <a:ea typeface="+mn-ea"/>
                          <a:cs typeface="+mn-cs"/>
                        </a:rPr>
                        <a:t>Område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400" b="0" i="0" u="none" strike="noStrike" cap="none" normalizeH="0" baseline="0">
                          <a:ln>
                            <a:noFill/>
                          </a:ln>
                          <a:solidFill>
                            <a:srgbClr val="000000"/>
                          </a:solidFill>
                          <a:effectLst/>
                          <a:latin typeface="+mn-lt"/>
                          <a:ea typeface="+mn-ea"/>
                          <a:cs typeface="+mn-cs"/>
                        </a:rPr>
                        <a:t>Eksempel</a:t>
                      </a:r>
                      <a:endParaRPr kumimoji="0" lang="de-DE" sz="24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Arial" panose="020B0604020202020204" pitchFamily="34" charset="0"/>
                        <a:buNone/>
                        <a:tabLst/>
                      </a:pPr>
                      <a:endParaRPr lang="en-US" altLang="de-DE" sz="2400" b="0" dirty="0">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a-DK" sz="2000" kern="1200" dirty="0">
                          <a:solidFill>
                            <a:schemeClr val="dk1"/>
                          </a:solidFill>
                          <a:effectLst/>
                          <a:latin typeface="+mn-lt"/>
                          <a:ea typeface="+mn-ea"/>
                          <a:cs typeface="+mn-cs"/>
                        </a:rPr>
                        <a:t>I 1983 offentliggjorde det tyske nyhedsmagasin</a:t>
                      </a:r>
                      <a:r>
                        <a:rPr lang="da-DK" sz="2000" i="1" kern="1200" dirty="0">
                          <a:solidFill>
                            <a:schemeClr val="dk1"/>
                          </a:solidFill>
                          <a:effectLst/>
                          <a:latin typeface="+mn-lt"/>
                          <a:ea typeface="+mn-ea"/>
                          <a:cs typeface="+mn-cs"/>
                        </a:rPr>
                        <a:t> Stern </a:t>
                      </a:r>
                      <a:r>
                        <a:rPr lang="da-DK" sz="2000" kern="1200" dirty="0">
                          <a:solidFill>
                            <a:schemeClr val="dk1"/>
                          </a:solidFill>
                          <a:effectLst/>
                          <a:latin typeface="+mn-lt"/>
                          <a:ea typeface="+mn-ea"/>
                          <a:cs typeface="+mn-cs"/>
                        </a:rPr>
                        <a:t>Adolf Hitlers angiveligt hemmelige dagbøger (de såkaldte </a:t>
                      </a:r>
                      <a:r>
                        <a:rPr lang="da-DK" sz="2000" i="1" kern="1200" dirty="0">
                          <a:solidFill>
                            <a:schemeClr val="dk1"/>
                          </a:solidFill>
                          <a:effectLst/>
                          <a:latin typeface="+mn-lt"/>
                          <a:ea typeface="+mn-ea"/>
                          <a:cs typeface="+mn-cs"/>
                        </a:rPr>
                        <a:t>Hitler-Tagebücher</a:t>
                      </a:r>
                      <a:r>
                        <a:rPr lang="da-DK" sz="2000" kern="1200" dirty="0">
                          <a:solidFill>
                            <a:schemeClr val="dk1"/>
                          </a:solidFill>
                          <a:effectLst/>
                          <a:latin typeface="+mn-lt"/>
                          <a:ea typeface="+mn-ea"/>
                          <a:cs typeface="+mn-cs"/>
                        </a:rPr>
                        <a:t>) og betalte 9,3 Millioner DM for dem, selvom der allerede tidligt fandtes indikation på at de var forfalskninger. Eksempelvis blev et digt, som ifølge dagbøgerne var skrevet af Hitler, allerede i 1980 afsløret som en anden forfatters værk.</a:t>
                      </a:r>
                      <a:endParaRPr lang="de-DE" sz="2000" kern="1200" dirty="0">
                        <a:solidFill>
                          <a:schemeClr val="dk1"/>
                        </a:solidFill>
                        <a:effectLst/>
                        <a:latin typeface="+mn-lt"/>
                        <a:ea typeface="+mn-ea"/>
                        <a:cs typeface="+mn-cs"/>
                      </a:endParaRPr>
                    </a:p>
                    <a:p>
                      <a:r>
                        <a:rPr lang="da-DK" sz="2000" kern="1200" dirty="0">
                          <a:solidFill>
                            <a:schemeClr val="dk1"/>
                          </a:solidFill>
                          <a:effectLst/>
                          <a:latin typeface="+mn-lt"/>
                          <a:ea typeface="+mn-ea"/>
                          <a:cs typeface="+mn-cs"/>
                        </a:rPr>
                        <a:t>Få dage efter den første del af offentliggørelsen i </a:t>
                      </a:r>
                      <a:r>
                        <a:rPr lang="da-DK" sz="2000" i="1" kern="1200" dirty="0">
                          <a:solidFill>
                            <a:schemeClr val="dk1"/>
                          </a:solidFill>
                          <a:effectLst/>
                          <a:latin typeface="+mn-lt"/>
                          <a:ea typeface="+mn-ea"/>
                          <a:cs typeface="+mn-cs"/>
                        </a:rPr>
                        <a:t>Stern </a:t>
                      </a:r>
                      <a:r>
                        <a:rPr lang="da-DK" sz="2000" kern="1200" dirty="0">
                          <a:solidFill>
                            <a:schemeClr val="dk1"/>
                          </a:solidFill>
                          <a:effectLst/>
                          <a:latin typeface="+mn-lt"/>
                          <a:ea typeface="+mn-ea"/>
                          <a:cs typeface="+mn-cs"/>
                        </a:rPr>
                        <a:t>fastslog en undersøgelse foretaget af </a:t>
                      </a:r>
                      <a:r>
                        <a:rPr lang="da-DK" sz="2000" i="1" kern="1200" dirty="0">
                          <a:solidFill>
                            <a:schemeClr val="dk1"/>
                          </a:solidFill>
                          <a:effectLst/>
                          <a:latin typeface="+mn-lt"/>
                          <a:ea typeface="+mn-ea"/>
                          <a:cs typeface="+mn-cs"/>
                        </a:rPr>
                        <a:t>Bundeskriminalamt/BKA </a:t>
                      </a:r>
                      <a:r>
                        <a:rPr lang="da-DK" sz="2000" kern="1200" dirty="0">
                          <a:solidFill>
                            <a:schemeClr val="dk1"/>
                          </a:solidFill>
                          <a:effectLst/>
                          <a:latin typeface="+mn-lt"/>
                          <a:ea typeface="+mn-ea"/>
                          <a:cs typeface="+mn-cs"/>
                        </a:rPr>
                        <a:t>(tysk forbundskriminalpoliti), at dagbøgerne uden tvivl var forfalskede. Forfalskningerne blev udført af kunstforfalskneren </a:t>
                      </a:r>
                      <a:r>
                        <a:rPr lang="da-DK" sz="2000" b="0" kern="1200" dirty="0">
                          <a:solidFill>
                            <a:schemeClr val="dk1"/>
                          </a:solidFill>
                          <a:effectLst/>
                          <a:latin typeface="+mn-lt"/>
                          <a:ea typeface="+mn-ea"/>
                          <a:cs typeface="+mn-cs"/>
                        </a:rPr>
                        <a:t>Konrad Kujau.</a:t>
                      </a:r>
                      <a:endParaRPr lang="de-DE" sz="2000" b="0" kern="1200" dirty="0">
                        <a:solidFill>
                          <a:schemeClr val="dk1"/>
                        </a:solidFill>
                        <a:effectLst/>
                        <a:latin typeface="+mn-lt"/>
                        <a:ea typeface="+mn-ea"/>
                        <a:cs typeface="+mn-cs"/>
                      </a:endParaRPr>
                    </a:p>
                    <a:p>
                      <a:r>
                        <a:rPr lang="da-DK" sz="2000" kern="1200" dirty="0">
                          <a:solidFill>
                            <a:schemeClr val="dk1"/>
                          </a:solidFill>
                          <a:effectLst/>
                          <a:latin typeface="+mn-lt"/>
                          <a:ea typeface="+mn-ea"/>
                          <a:cs typeface="+mn-cs"/>
                        </a:rPr>
                        <a:t>Hvis </a:t>
                      </a:r>
                      <a:r>
                        <a:rPr lang="da-DK" sz="2000" i="1" kern="1200" dirty="0">
                          <a:solidFill>
                            <a:schemeClr val="dk1"/>
                          </a:solidFill>
                          <a:effectLst/>
                          <a:latin typeface="+mn-lt"/>
                          <a:ea typeface="+mn-ea"/>
                          <a:cs typeface="+mn-cs"/>
                        </a:rPr>
                        <a:t>Stern</a:t>
                      </a:r>
                      <a:r>
                        <a:rPr lang="da-DK" sz="2000" kern="1200" dirty="0">
                          <a:solidFill>
                            <a:schemeClr val="dk1"/>
                          </a:solidFill>
                          <a:effectLst/>
                          <a:latin typeface="+mn-lt"/>
                          <a:ea typeface="+mn-ea"/>
                          <a:cs typeface="+mn-cs"/>
                        </a:rPr>
                        <a:t> havde afventet BKA’s undersøgelse, var </a:t>
                      </a:r>
                      <a:r>
                        <a:rPr lang="da-DK" sz="2000" i="1" kern="1200" dirty="0">
                          <a:solidFill>
                            <a:schemeClr val="dk1"/>
                          </a:solidFill>
                          <a:effectLst/>
                          <a:latin typeface="+mn-lt"/>
                          <a:ea typeface="+mn-ea"/>
                          <a:cs typeface="+mn-cs"/>
                        </a:rPr>
                        <a:t>Stern</a:t>
                      </a:r>
                      <a:r>
                        <a:rPr lang="da-DK" sz="2000" kern="1200" dirty="0">
                          <a:solidFill>
                            <a:schemeClr val="dk1"/>
                          </a:solidFill>
                          <a:effectLst/>
                          <a:latin typeface="+mn-lt"/>
                          <a:ea typeface="+mn-ea"/>
                          <a:cs typeface="+mn-cs"/>
                        </a:rPr>
                        <a:t> blevet skånet for skandalen.</a:t>
                      </a:r>
                      <a:endParaRPr kumimoji="0" lang="de-DE" sz="2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1057027" y="5210036"/>
            <a:ext cx="15841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sz="1400" b="0" dirty="0">
                <a:latin typeface="Calibri Light" panose="020F0302020204030204" pitchFamily="34" charset="0"/>
                <a:ea typeface="Calibri" panose="020F0502020204030204" pitchFamily="34" charset="0"/>
                <a:cs typeface="Calibri Light" panose="020F0302020204030204" pitchFamily="34" charset="0"/>
              </a:rPr>
              <a:t>O</a:t>
            </a:r>
            <a:r>
              <a:rPr lang="da-DK" sz="1400" b="0" dirty="0">
                <a:effectLst/>
                <a:latin typeface="Calibri Light" panose="020F0302020204030204" pitchFamily="34" charset="0"/>
                <a:ea typeface="Calibri" panose="020F0502020204030204" pitchFamily="34" charset="0"/>
                <a:cs typeface="Calibri Light" panose="020F0302020204030204" pitchFamily="34" charset="0"/>
              </a:rPr>
              <a:t>mslag på magasinet </a:t>
            </a:r>
            <a:r>
              <a:rPr lang="da-DK" sz="1400" b="0" i="1" dirty="0">
                <a:effectLst/>
                <a:latin typeface="Calibri Light" panose="020F0302020204030204" pitchFamily="34" charset="0"/>
                <a:ea typeface="Calibri" panose="020F0502020204030204" pitchFamily="34" charset="0"/>
                <a:cs typeface="Calibri Light" panose="020F0302020204030204" pitchFamily="34" charset="0"/>
              </a:rPr>
              <a:t>Stern</a:t>
            </a:r>
            <a:r>
              <a:rPr lang="da-DK" sz="1400" b="0" dirty="0">
                <a:effectLst/>
                <a:latin typeface="Calibri Light" panose="020F0302020204030204" pitchFamily="34" charset="0"/>
                <a:ea typeface="Calibri" panose="020F0502020204030204" pitchFamily="34" charset="0"/>
                <a:cs typeface="Calibri Light" panose="020F0302020204030204" pitchFamily="34" charset="0"/>
              </a:rPr>
              <a:t> </a:t>
            </a:r>
            <a:endParaRPr lang="en-GB" altLang="de-DE" sz="1100" b="0" dirty="0">
              <a:latin typeface="Calibri Light" panose="020F0302020204030204" pitchFamily="34" charset="0"/>
              <a:cs typeface="Calibri Light" panose="020F0302020204030204" pitchFamily="34" charset="0"/>
            </a:endParaRPr>
          </a:p>
        </p:txBody>
      </p:sp>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12" name="Slide Number Placeholder 11"/>
          <p:cNvSpPr>
            <a:spLocks noGrp="1"/>
          </p:cNvSpPr>
          <p:nvPr>
            <p:ph type="sldNum" sz="quarter" idx="12"/>
          </p:nvPr>
        </p:nvSpPr>
        <p:spPr/>
        <p:txBody>
          <a:bodyPr/>
          <a:lstStyle/>
          <a:p>
            <a:fld id="{55C002C5-2D37-47DB-9694-31E3FBBBD028}" type="slidenum">
              <a:rPr lang="de-DE" altLang="de-DE" smtClean="0"/>
              <a:pPr/>
              <a:t>9</a:t>
            </a:fld>
            <a:endParaRPr lang="de-DE" altLang="de-DE"/>
          </a:p>
        </p:txBody>
      </p:sp>
      <p:pic>
        <p:nvPicPr>
          <p:cNvPr id="8" name="Grafik 7">
            <a:extLst>
              <a:ext uri="{FF2B5EF4-FFF2-40B4-BE49-F238E27FC236}">
                <a16:creationId xmlns:a16="http://schemas.microsoft.com/office/drawing/2014/main" id="{798F4D54-27F1-4471-8849-104568EBEE2C}"/>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br>
              <a:rPr lang="en-US" dirty="0">
                <a:solidFill>
                  <a:srgbClr val="004992"/>
                </a:solidFill>
                <a:latin typeface="+mn-lt"/>
                <a:ea typeface="+mn-ea"/>
                <a:cs typeface="+mn-cs"/>
              </a:rPr>
            </a:br>
            <a:r>
              <a:rPr lang="da-DK" sz="2000" dirty="0">
                <a:solidFill>
                  <a:srgbClr val="004992"/>
                </a:solidFill>
                <a:latin typeface="+mn-lt"/>
                <a:ea typeface="+mn-ea"/>
                <a:cs typeface="+mn-cs"/>
              </a:rPr>
              <a:t>[alternativ opgave: se slutningen af præsentationen]</a:t>
            </a:r>
            <a:endParaRPr lang="en-US" dirty="0">
              <a:solidFill>
                <a:srgbClr val="004992"/>
              </a:solidFill>
              <a:latin typeface="+mn-lt"/>
              <a:ea typeface="+mn-ea"/>
              <a:cs typeface="+mn-cs"/>
            </a:endParaRPr>
          </a:p>
        </p:txBody>
      </p:sp>
      <p:graphicFrame>
        <p:nvGraphicFramePr>
          <p:cNvPr id="12" name="Group 26"/>
          <p:cNvGraphicFramePr>
            <a:graphicFrameLocks noGrp="1"/>
          </p:cNvGraphicFramePr>
          <p:nvPr>
            <p:extLst>
              <p:ext uri="{D42A27DB-BD31-4B8C-83A1-F6EECF244321}">
                <p14:modId xmlns:p14="http://schemas.microsoft.com/office/powerpoint/2010/main" val="129639722"/>
              </p:ext>
            </p:extLst>
          </p:nvPr>
        </p:nvGraphicFramePr>
        <p:xfrm>
          <a:off x="408955" y="2697480"/>
          <a:ext cx="11376000" cy="396240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 &amp;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Der har siden 1980’erne verseret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rygter om, at Marlboro-pakkens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design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skulle symbolisere Ku-Klux-Klan ejerskab.</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For: </a:t>
                      </a:r>
                    </a:p>
                    <a:p>
                      <a:pPr marL="0" marR="0" lvl="0" indent="0" algn="l" defTabSz="914400" rtl="0" eaLnBrk="1" fontAlgn="base" latinLnBrk="0" hangingPunct="1">
                        <a:lnSpc>
                          <a:spcPct val="100000"/>
                        </a:lnSpc>
                        <a:spcBef>
                          <a:spcPts val="1200"/>
                        </a:spcBef>
                        <a:spcAft>
                          <a:spcPct val="0"/>
                        </a:spcAft>
                        <a:buClr>
                          <a:srgbClr val="FFFFFF"/>
                        </a:buClr>
                        <a:buSzTx/>
                        <a:buFont typeface="WingDings"/>
                        <a:buNone/>
                        <a:tabLst/>
                      </a:pPr>
                      <a:r>
                        <a:rPr kumimoji="0" lang="da-DK" sz="1400" b="0" i="0" u="none" strike="noStrike" cap="none" normalizeH="0" baseline="0" dirty="0">
                          <a:ln>
                            <a:noFill/>
                          </a:ln>
                          <a:solidFill>
                            <a:srgbClr val="004992"/>
                          </a:solidFill>
                          <a:effectLst/>
                          <a:latin typeface="+mn-lt"/>
                          <a:ea typeface="+mn-ea"/>
                          <a:cs typeface="+mn-cs"/>
                        </a:rPr>
                        <a:t>???</a:t>
                      </a:r>
                      <a:r>
                        <a:rPr kumimoji="0" lang="da-DK" sz="1400" b="0" i="0" u="none" strike="noStrike" cap="none" normalizeH="0" baseline="0" dirty="0">
                          <a:ln>
                            <a:noFill/>
                          </a:ln>
                          <a:solidFill>
                            <a:srgbClr val="333333"/>
                          </a:solidFill>
                          <a:effectLst/>
                          <a:latin typeface="+mn-lt"/>
                          <a:ea typeface="+mn-ea"/>
                          <a:cs typeface="+mn-cs"/>
                        </a:rPr>
                        <a:t> </a:t>
                      </a:r>
                      <a:r>
                        <a:rPr kumimoji="0" lang="da-DK" sz="1400" b="0" i="0" u="none" strike="noStrike" cap="none" normalizeH="0" baseline="0" dirty="0">
                          <a:ln>
                            <a:noFill/>
                          </a:ln>
                          <a:solidFill>
                            <a:srgbClr val="FFFFFF"/>
                          </a:solidFill>
                          <a:effectLst/>
                          <a:latin typeface="+mn-lt"/>
                          <a:ea typeface="+mn-ea"/>
                          <a:cs typeface="+mn-cs"/>
                        </a:rPr>
                        <a:t>Den røde vinkel på den hvide baggrund danner et </a:t>
                      </a:r>
                      <a:r>
                        <a:rPr kumimoji="0" lang="da-DK" sz="1400" b="0" i="0" u="none" strike="noStrike" cap="none" normalizeH="0" baseline="0">
                          <a:ln>
                            <a:noFill/>
                          </a:ln>
                          <a:solidFill>
                            <a:srgbClr val="FFFFFF"/>
                          </a:solidFill>
                          <a:effectLst/>
                          <a:latin typeface="+mn-lt"/>
                          <a:ea typeface="+mn-ea"/>
                          <a:cs typeface="+mn-cs"/>
                        </a:rPr>
                        <a:t>stort “K”</a:t>
                      </a:r>
                      <a:endParaRPr kumimoji="0" lang="da-DK" sz="1400" b="0" i="0" u="none" strike="noStrike" cap="none" normalizeH="0" baseline="0" dirty="0">
                        <a:ln>
                          <a:noFill/>
                        </a:ln>
                        <a:solidFill>
                          <a:srgbClr val="FFFFFF"/>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FFFFFF"/>
                        </a:buClr>
                        <a:buSzTx/>
                        <a:buFont typeface="WingDings"/>
                        <a:buNone/>
                        <a:tabLst/>
                      </a:pPr>
                      <a:r>
                        <a:rPr kumimoji="0" lang="da-DK" sz="1400" b="0" i="0" u="none" strike="noStrike" cap="none" normalizeH="0" baseline="0">
                          <a:ln>
                            <a:noFill/>
                          </a:ln>
                          <a:solidFill>
                            <a:srgbClr val="FFFFFF"/>
                          </a:solidFill>
                          <a:effectLst/>
                          <a:latin typeface="+mn-lt"/>
                          <a:ea typeface="+mn-ea"/>
                          <a:cs typeface="+mn-cs"/>
                        </a:rPr>
                        <a:t>“Mar” </a:t>
                      </a:r>
                      <a:r>
                        <a:rPr kumimoji="0" lang="da-DK" sz="1400" b="0" i="0" u="none" strike="noStrike" cap="none" normalizeH="0" baseline="0" dirty="0">
                          <a:ln>
                            <a:noFill/>
                          </a:ln>
                          <a:solidFill>
                            <a:srgbClr val="FFFFFF"/>
                          </a:solidFill>
                          <a:effectLst/>
                          <a:latin typeface="+mn-lt"/>
                          <a:ea typeface="+mn-ea"/>
                          <a:cs typeface="+mn-cs"/>
                        </a:rPr>
                        <a:t>på hovedet danner </a:t>
                      </a:r>
                      <a:r>
                        <a:rPr kumimoji="0" lang="da-DK" sz="1400" b="0" i="0" u="none" strike="noStrike" cap="none" normalizeH="0" baseline="0">
                          <a:ln>
                            <a:noFill/>
                          </a:ln>
                          <a:solidFill>
                            <a:srgbClr val="FFFFFF"/>
                          </a:solidFill>
                          <a:effectLst/>
                          <a:latin typeface="+mn-lt"/>
                          <a:ea typeface="+mn-ea"/>
                          <a:cs typeface="+mn-cs"/>
                        </a:rPr>
                        <a:t>ordet “jew” </a:t>
                      </a:r>
                      <a:r>
                        <a:rPr kumimoji="0" lang="da-DK" sz="1400" b="0" i="0" u="none" strike="noStrike" cap="none" normalizeH="0" baseline="0" dirty="0">
                          <a:ln>
                            <a:noFill/>
                          </a:ln>
                          <a:solidFill>
                            <a:srgbClr val="FFFFFF"/>
                          </a:solidFill>
                          <a:effectLst/>
                          <a:latin typeface="+mn-lt"/>
                          <a:ea typeface="+mn-ea"/>
                          <a:cs typeface="+mn-cs"/>
                        </a:rPr>
                        <a:t>(jøde) – </a:t>
                      </a:r>
                      <a:r>
                        <a:rPr kumimoji="0" lang="da-DK" sz="1400" b="0" i="0" u="none" strike="noStrike" cap="none" normalizeH="0" baseline="0">
                          <a:ln>
                            <a:noFill/>
                          </a:ln>
                          <a:solidFill>
                            <a:srgbClr val="FFFFFF"/>
                          </a:solidFill>
                          <a:effectLst/>
                          <a:latin typeface="+mn-lt"/>
                          <a:ea typeface="+mn-ea"/>
                          <a:cs typeface="+mn-cs"/>
                        </a:rPr>
                        <a:t>spejlvendt “lboro” </a:t>
                      </a:r>
                      <a:r>
                        <a:rPr kumimoji="0" lang="da-DK" sz="1400" b="0" i="0" u="none" strike="noStrike" cap="none" normalizeH="0" baseline="0" dirty="0">
                          <a:ln>
                            <a:noFill/>
                          </a:ln>
                          <a:solidFill>
                            <a:srgbClr val="FFFFFF"/>
                          </a:solidFill>
                          <a:effectLst/>
                          <a:latin typeface="+mn-lt"/>
                          <a:ea typeface="+mn-ea"/>
                          <a:cs typeface="+mn-cs"/>
                        </a:rPr>
                        <a:t>ligner </a:t>
                      </a:r>
                      <a:r>
                        <a:rPr kumimoji="0" lang="da-DK" sz="1400" b="0" i="0" u="none" strike="noStrike" cap="none" normalizeH="0" baseline="0">
                          <a:ln>
                            <a:noFill/>
                          </a:ln>
                          <a:solidFill>
                            <a:srgbClr val="FFFFFF"/>
                          </a:solidFill>
                          <a:effectLst/>
                          <a:latin typeface="+mn-lt"/>
                          <a:ea typeface="+mn-ea"/>
                          <a:cs typeface="+mn-cs"/>
                        </a:rPr>
                        <a:t>ordet “horrible” </a:t>
                      </a:r>
                      <a:r>
                        <a:rPr kumimoji="0" lang="da-DK" sz="1400" b="0" i="0" u="none" strike="noStrike" cap="none" normalizeH="0" baseline="0" dirty="0">
                          <a:ln>
                            <a:noFill/>
                          </a:ln>
                          <a:solidFill>
                            <a:srgbClr val="FFFFFF"/>
                          </a:solidFill>
                          <a:effectLst/>
                          <a:latin typeface="+mn-lt"/>
                          <a:ea typeface="+mn-ea"/>
                          <a:cs typeface="+mn-cs"/>
                        </a:rPr>
                        <a:t>(fæl) </a:t>
                      </a:r>
                      <a:r>
                        <a:rPr kumimoji="0" lang="da-DK" sz="1400" b="0" i="0" u="none" strike="noStrike" cap="none" normalizeH="0" baseline="0">
                          <a:ln>
                            <a:noFill/>
                          </a:ln>
                          <a:solidFill>
                            <a:srgbClr val="FFFFFF"/>
                          </a:solidFill>
                          <a:effectLst/>
                          <a:latin typeface="+mn-lt"/>
                          <a:ea typeface="+mn-ea"/>
                          <a:cs typeface="+mn-cs"/>
                        </a:rPr>
                        <a:t>= “fæl jøde” </a:t>
                      </a:r>
                      <a:r>
                        <a:rPr kumimoji="0" lang="da-DK" sz="1400" b="0" i="0" u="none" strike="noStrike" cap="none" normalizeH="0" baseline="0" dirty="0">
                          <a:ln>
                            <a:noFill/>
                          </a:ln>
                          <a:solidFill>
                            <a:srgbClr val="FFFFFF"/>
                          </a:solidFill>
                          <a:effectLst/>
                          <a:latin typeface="+mn-lt"/>
                          <a:ea typeface="+mn-ea"/>
                          <a:cs typeface="+mn-cs"/>
                        </a:rPr>
                        <a:t>(se til højre)</a:t>
                      </a:r>
                    </a:p>
                    <a:p>
                      <a:pPr marL="0" marR="0" lvl="0" indent="0" algn="l" defTabSz="914400" rtl="0" eaLnBrk="1" fontAlgn="base" latinLnBrk="0" hangingPunct="1">
                        <a:lnSpc>
                          <a:spcPct val="100000"/>
                        </a:lnSpc>
                        <a:spcBef>
                          <a:spcPts val="1200"/>
                        </a:spcBef>
                        <a:spcAft>
                          <a:spcPct val="0"/>
                        </a:spcAft>
                        <a:buClr>
                          <a:srgbClr val="FFFFFF"/>
                        </a:buClr>
                        <a:buSzTx/>
                        <a:buFont typeface="WingDings"/>
                        <a:buNone/>
                        <a:tabLst/>
                      </a:pPr>
                      <a:r>
                        <a:rPr kumimoji="0" lang="da-DK" sz="1400" b="0" i="0" u="none" strike="noStrike" cap="none" normalizeH="0" baseline="0">
                          <a:ln>
                            <a:noFill/>
                          </a:ln>
                          <a:solidFill>
                            <a:srgbClr val="FFFFFF"/>
                          </a:solidFill>
                          <a:effectLst/>
                          <a:latin typeface="+mn-lt"/>
                          <a:ea typeface="+mn-ea"/>
                          <a:cs typeface="+mn-cs"/>
                        </a:rPr>
                        <a:t>Motto “veni</a:t>
                      </a:r>
                      <a:r>
                        <a:rPr kumimoji="0" lang="da-DK" sz="1400" b="0" i="0" u="none" strike="noStrike" cap="none" normalizeH="0" baseline="0" dirty="0">
                          <a:ln>
                            <a:noFill/>
                          </a:ln>
                          <a:solidFill>
                            <a:srgbClr val="FFFFFF"/>
                          </a:solidFill>
                          <a:effectLst/>
                          <a:latin typeface="+mn-lt"/>
                          <a:ea typeface="+mn-ea"/>
                          <a:cs typeface="+mn-cs"/>
                        </a:rPr>
                        <a:t>, vidi</a:t>
                      </a:r>
                      <a:r>
                        <a:rPr kumimoji="0" lang="da-DK" sz="1400" b="0" i="0" u="none" strike="noStrike" cap="none" normalizeH="0" baseline="0">
                          <a:ln>
                            <a:noFill/>
                          </a:ln>
                          <a:solidFill>
                            <a:srgbClr val="FFFFFF"/>
                          </a:solidFill>
                          <a:effectLst/>
                          <a:latin typeface="+mn-lt"/>
                          <a:ea typeface="+mn-ea"/>
                          <a:cs typeface="+mn-cs"/>
                        </a:rPr>
                        <a:t>, vici” </a:t>
                      </a:r>
                      <a:r>
                        <a:rPr kumimoji="0" lang="da-DK" sz="1400" b="0" i="0" u="none" strike="noStrike" cap="none" normalizeH="0" baseline="0" dirty="0">
                          <a:ln>
                            <a:noFill/>
                          </a:ln>
                          <a:solidFill>
                            <a:srgbClr val="FFFFFF"/>
                          </a:solidFill>
                          <a:effectLst/>
                          <a:latin typeface="+mn-lt"/>
                          <a:ea typeface="+mn-ea"/>
                          <a:cs typeface="+mn-cs"/>
                        </a:rPr>
                        <a:t>(jeg kom, jeg så, jeg sejrede) menes at være et KKK-slogan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Imod:</a:t>
                      </a:r>
                    </a:p>
                    <a:p>
                      <a:pPr marL="0" marR="0" lvl="0" indent="0" algn="l" defTabSz="914400" rtl="0" eaLnBrk="1" fontAlgn="base" latinLnBrk="0" hangingPunct="1">
                        <a:lnSpc>
                          <a:spcPct val="100000"/>
                        </a:lnSpc>
                        <a:spcBef>
                          <a:spcPts val="1200"/>
                        </a:spcBef>
                        <a:spcAft>
                          <a:spcPct val="0"/>
                        </a:spcAft>
                        <a:buClr>
                          <a:srgbClr val="FFFFFF"/>
                        </a:buClr>
                        <a:buSzTx/>
                        <a:buFont typeface="WingDings"/>
                        <a:buNone/>
                        <a:tabLst/>
                      </a:pPr>
                      <a:r>
                        <a:rPr kumimoji="0" lang="da-DK" sz="1400" b="0" i="0" u="none" strike="noStrike" cap="none" normalizeH="0" baseline="0" dirty="0">
                          <a:ln>
                            <a:noFill/>
                          </a:ln>
                          <a:solidFill>
                            <a:srgbClr val="004992"/>
                          </a:solidFill>
                          <a:effectLst/>
                          <a:latin typeface="+mn-lt"/>
                          <a:ea typeface="+mn-ea"/>
                          <a:cs typeface="+mn-cs"/>
                        </a:rPr>
                        <a:t>???</a:t>
                      </a:r>
                      <a:r>
                        <a:rPr kumimoji="0" lang="da-DK" sz="1400" b="0" i="0" u="none" strike="noStrike" cap="none" normalizeH="0" baseline="0" dirty="0">
                          <a:ln>
                            <a:noFill/>
                          </a:ln>
                          <a:solidFill>
                            <a:srgbClr val="333333"/>
                          </a:solidFill>
                          <a:effectLst/>
                          <a:latin typeface="+mn-lt"/>
                          <a:ea typeface="+mn-ea"/>
                          <a:cs typeface="+mn-cs"/>
                        </a:rPr>
                        <a:t> </a:t>
                      </a:r>
                      <a:r>
                        <a:rPr kumimoji="0" lang="da-DK" sz="1400" b="0" i="0" u="none" strike="noStrike" cap="none" normalizeH="0" baseline="0" dirty="0">
                          <a:ln>
                            <a:noFill/>
                          </a:ln>
                          <a:solidFill>
                            <a:srgbClr val="FFFFFF"/>
                          </a:solidFill>
                          <a:effectLst/>
                          <a:latin typeface="+mn-lt"/>
                          <a:ea typeface="+mn-ea"/>
                          <a:cs typeface="+mn-cs"/>
                        </a:rPr>
                        <a:t>Marlboro blev grundlagt af englænderen Philipp Morris: ingen tilknytning til Ku Klux Klan</a:t>
                      </a:r>
                    </a:p>
                    <a:p>
                      <a:pPr marL="0" marR="0" lvl="0" indent="0" algn="l" defTabSz="914400" rtl="0" eaLnBrk="1" fontAlgn="base" latinLnBrk="0" hangingPunct="1">
                        <a:lnSpc>
                          <a:spcPct val="100000"/>
                        </a:lnSpc>
                        <a:spcBef>
                          <a:spcPts val="12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Marlboro fik navn efter fabriks-adressen i London: Marlborough Street</a:t>
                      </a:r>
                    </a:p>
                    <a:p>
                      <a:pPr marL="0" marR="0" lvl="0" indent="0" algn="l" defTabSz="914400" rtl="0" eaLnBrk="1" fontAlgn="base" latinLnBrk="0" hangingPunct="1">
                        <a:lnSpc>
                          <a:spcPct val="100000"/>
                        </a:lnSpc>
                        <a:spcBef>
                          <a:spcPts val="12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Mottoet er uden forbindelse til KKK</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160906" y="5877272"/>
            <a:ext cx="16068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 jew? = jøde </a:t>
            </a:r>
            <a:endParaRPr lang="en-US" altLang="de-DE" sz="1800" b="0" dirty="0">
              <a:latin typeface="+mn-lt"/>
              <a:cs typeface="+mn-cs"/>
            </a:endParaRPr>
          </a:p>
        </p:txBody>
      </p:sp>
      <p:sp>
        <p:nvSpPr>
          <p:cNvPr id="15" name="Caption_22"/>
          <p:cNvSpPr txBox="1">
            <a:spLocks noChangeArrowheads="1"/>
          </p:cNvSpPr>
          <p:nvPr/>
        </p:nvSpPr>
        <p:spPr bwMode="auto">
          <a:xfrm>
            <a:off x="8905899"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horrible = fæl </a:t>
            </a:r>
            <a:endParaRPr lang="en-US" altLang="de-DE" sz="1800" b="0" dirty="0">
              <a:latin typeface="+mn-lt"/>
              <a:cs typeface="+mn-cs"/>
            </a:endParaRPr>
          </a:p>
        </p:txBody>
      </p:sp>
      <p:sp>
        <p:nvSpPr>
          <p:cNvPr id="17" name="Caption_20"/>
          <p:cNvSpPr txBox="1">
            <a:spLocks noChangeArrowheads="1"/>
          </p:cNvSpPr>
          <p:nvPr/>
        </p:nvSpPr>
        <p:spPr bwMode="auto">
          <a:xfrm rot="10788152">
            <a:off x="9568271"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mn-lt"/>
                <a:ea typeface="+mn-ea"/>
                <a:cs typeface="+mn-cs"/>
              </a:rPr>
              <a:t>Marlboro </a:t>
            </a:r>
            <a:r>
              <a:rPr lang="en-US" altLang="de-DE" sz="2000" b="0" dirty="0" err="1">
                <a:solidFill>
                  <a:srgbClr val="333333"/>
                </a:solidFill>
                <a:latin typeface="+mn-lt"/>
                <a:ea typeface="+mn-ea"/>
                <a:cs typeface="+mn-cs"/>
              </a:rPr>
              <a:t>ejes</a:t>
            </a:r>
            <a:r>
              <a:rPr lang="en-US" altLang="de-DE" sz="2000" b="0" dirty="0">
                <a:solidFill>
                  <a:srgbClr val="333333"/>
                </a:solidFill>
                <a:latin typeface="+mn-lt"/>
                <a:ea typeface="+mn-ea"/>
                <a:cs typeface="+mn-cs"/>
              </a:rPr>
              <a:t> </a:t>
            </a:r>
            <a:r>
              <a:rPr lang="en-US" altLang="de-DE" sz="2000" b="0" dirty="0" err="1">
                <a:solidFill>
                  <a:srgbClr val="333333"/>
                </a:solidFill>
                <a:latin typeface="+mn-lt"/>
                <a:ea typeface="+mn-ea"/>
                <a:cs typeface="+mn-cs"/>
              </a:rPr>
              <a:t>af</a:t>
            </a:r>
            <a:r>
              <a:rPr lang="en-US" altLang="de-DE" sz="2000" b="0" dirty="0">
                <a:solidFill>
                  <a:srgbClr val="333333"/>
                </a:solidFill>
                <a:latin typeface="+mn-lt"/>
                <a:ea typeface="+mn-ea"/>
                <a:cs typeface="+mn-cs"/>
              </a:rPr>
              <a:t> Ku-Klux-Klan?</a:t>
            </a:r>
            <a:endParaRPr lang="de-DE"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fld id="{55C002C5-2D37-47DB-9694-31E3FBBBD028}"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p>
        </p:txBody>
      </p:sp>
      <p:graphicFrame>
        <p:nvGraphicFramePr>
          <p:cNvPr id="12" name="Group 26"/>
          <p:cNvGraphicFramePr>
            <a:graphicFrameLocks noGrp="1"/>
          </p:cNvGraphicFramePr>
          <p:nvPr>
            <p:extLst>
              <p:ext uri="{D42A27DB-BD31-4B8C-83A1-F6EECF244321}">
                <p14:modId xmlns:p14="http://schemas.microsoft.com/office/powerpoint/2010/main" val="2025485796"/>
              </p:ext>
            </p:extLst>
          </p:nvPr>
        </p:nvGraphicFramePr>
        <p:xfrm>
          <a:off x="408955" y="2697480"/>
          <a:ext cx="11376000" cy="396240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 &amp;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Der har siden 1980’erne verseret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rygter om, at Marlboro-pakkens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design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skulle symbolisere Ku-Klux-Klan ejerskab.</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For: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Den røde vinkel på den hvide baggrund danner et </a:t>
                      </a:r>
                      <a:r>
                        <a:rPr kumimoji="0" lang="da-DK" sz="1400" b="0" i="0" u="none" strike="noStrike" cap="none" normalizeH="0" baseline="0">
                          <a:ln>
                            <a:noFill/>
                          </a:ln>
                          <a:solidFill>
                            <a:srgbClr val="333333"/>
                          </a:solidFill>
                          <a:effectLst/>
                          <a:latin typeface="+mn-lt"/>
                          <a:ea typeface="+mn-ea"/>
                          <a:cs typeface="+mn-cs"/>
                        </a:rPr>
                        <a:t>stort “K”</a:t>
                      </a:r>
                      <a:endParaRPr kumimoji="0" lang="da-DK" sz="14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400" b="0" i="0" u="none" strike="noStrike" cap="none" normalizeH="0" baseline="0">
                          <a:ln>
                            <a:noFill/>
                          </a:ln>
                          <a:solidFill>
                            <a:srgbClr val="333333"/>
                          </a:solidFill>
                          <a:effectLst/>
                          <a:latin typeface="+mn-lt"/>
                          <a:ea typeface="+mn-ea"/>
                          <a:cs typeface="+mn-cs"/>
                        </a:rPr>
                        <a:t>“Mar” </a:t>
                      </a:r>
                      <a:r>
                        <a:rPr kumimoji="0" lang="da-DK" sz="1400" b="0" i="0" u="none" strike="noStrike" cap="none" normalizeH="0" baseline="0" dirty="0">
                          <a:ln>
                            <a:noFill/>
                          </a:ln>
                          <a:solidFill>
                            <a:srgbClr val="333333"/>
                          </a:solidFill>
                          <a:effectLst/>
                          <a:latin typeface="+mn-lt"/>
                          <a:ea typeface="+mn-ea"/>
                          <a:cs typeface="+mn-cs"/>
                        </a:rPr>
                        <a:t>på hovedet danner </a:t>
                      </a:r>
                      <a:r>
                        <a:rPr kumimoji="0" lang="da-DK" sz="1400" b="0" i="0" u="none" strike="noStrike" cap="none" normalizeH="0" baseline="0">
                          <a:ln>
                            <a:noFill/>
                          </a:ln>
                          <a:solidFill>
                            <a:srgbClr val="333333"/>
                          </a:solidFill>
                          <a:effectLst/>
                          <a:latin typeface="+mn-lt"/>
                          <a:ea typeface="+mn-ea"/>
                          <a:cs typeface="+mn-cs"/>
                        </a:rPr>
                        <a:t>ordet “jew” </a:t>
                      </a:r>
                      <a:r>
                        <a:rPr kumimoji="0" lang="da-DK" sz="1400" b="0" i="0" u="none" strike="noStrike" cap="none" normalizeH="0" baseline="0" dirty="0">
                          <a:ln>
                            <a:noFill/>
                          </a:ln>
                          <a:solidFill>
                            <a:srgbClr val="333333"/>
                          </a:solidFill>
                          <a:effectLst/>
                          <a:latin typeface="+mn-lt"/>
                          <a:ea typeface="+mn-ea"/>
                          <a:cs typeface="+mn-cs"/>
                        </a:rPr>
                        <a:t>(jøde) – </a:t>
                      </a:r>
                      <a:r>
                        <a:rPr kumimoji="0" lang="da-DK" sz="1400" b="0" i="0" u="none" strike="noStrike" cap="none" normalizeH="0" baseline="0">
                          <a:ln>
                            <a:noFill/>
                          </a:ln>
                          <a:solidFill>
                            <a:srgbClr val="333333"/>
                          </a:solidFill>
                          <a:effectLst/>
                          <a:latin typeface="+mn-lt"/>
                          <a:ea typeface="+mn-ea"/>
                          <a:cs typeface="+mn-cs"/>
                        </a:rPr>
                        <a:t>spejlvendt “lboro” </a:t>
                      </a:r>
                      <a:r>
                        <a:rPr kumimoji="0" lang="da-DK" sz="1400" b="0" i="0" u="none" strike="noStrike" cap="none" normalizeH="0" baseline="0" dirty="0">
                          <a:ln>
                            <a:noFill/>
                          </a:ln>
                          <a:solidFill>
                            <a:srgbClr val="333333"/>
                          </a:solidFill>
                          <a:effectLst/>
                          <a:latin typeface="+mn-lt"/>
                          <a:ea typeface="+mn-ea"/>
                          <a:cs typeface="+mn-cs"/>
                        </a:rPr>
                        <a:t>ligner </a:t>
                      </a:r>
                      <a:r>
                        <a:rPr kumimoji="0" lang="da-DK" sz="1400" b="0" i="0" u="none" strike="noStrike" cap="none" normalizeH="0" baseline="0">
                          <a:ln>
                            <a:noFill/>
                          </a:ln>
                          <a:solidFill>
                            <a:srgbClr val="333333"/>
                          </a:solidFill>
                          <a:effectLst/>
                          <a:latin typeface="+mn-lt"/>
                          <a:ea typeface="+mn-ea"/>
                          <a:cs typeface="+mn-cs"/>
                        </a:rPr>
                        <a:t>ordet “horrible” </a:t>
                      </a:r>
                      <a:r>
                        <a:rPr kumimoji="0" lang="da-DK" sz="1400" b="0" i="0" u="none" strike="noStrike" cap="none" normalizeH="0" baseline="0" dirty="0">
                          <a:ln>
                            <a:noFill/>
                          </a:ln>
                          <a:solidFill>
                            <a:srgbClr val="333333"/>
                          </a:solidFill>
                          <a:effectLst/>
                          <a:latin typeface="+mn-lt"/>
                          <a:ea typeface="+mn-ea"/>
                          <a:cs typeface="+mn-cs"/>
                        </a:rPr>
                        <a:t>(fæl) </a:t>
                      </a:r>
                      <a:r>
                        <a:rPr kumimoji="0" lang="da-DK" sz="1400" b="0" i="0" u="none" strike="noStrike" cap="none" normalizeH="0" baseline="0">
                          <a:ln>
                            <a:noFill/>
                          </a:ln>
                          <a:solidFill>
                            <a:srgbClr val="333333"/>
                          </a:solidFill>
                          <a:effectLst/>
                          <a:latin typeface="+mn-lt"/>
                          <a:ea typeface="+mn-ea"/>
                          <a:cs typeface="+mn-cs"/>
                        </a:rPr>
                        <a:t>= “fæl jøde” </a:t>
                      </a:r>
                      <a:r>
                        <a:rPr kumimoji="0" lang="da-DK" sz="1400" b="0" i="0" u="none" strike="noStrike" cap="none" normalizeH="0" baseline="0" dirty="0">
                          <a:ln>
                            <a:noFill/>
                          </a:ln>
                          <a:solidFill>
                            <a:srgbClr val="333333"/>
                          </a:solidFill>
                          <a:effectLst/>
                          <a:latin typeface="+mn-lt"/>
                          <a:ea typeface="+mn-ea"/>
                          <a:cs typeface="+mn-cs"/>
                        </a:rPr>
                        <a:t>(se til højre)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400" b="0" i="0" u="none" strike="noStrike" cap="none" normalizeH="0" baseline="0">
                          <a:ln>
                            <a:noFill/>
                          </a:ln>
                          <a:solidFill>
                            <a:srgbClr val="333333"/>
                          </a:solidFill>
                          <a:effectLst/>
                          <a:latin typeface="+mn-lt"/>
                          <a:ea typeface="+mn-ea"/>
                          <a:cs typeface="+mn-cs"/>
                        </a:rPr>
                        <a:t>Motto “veni</a:t>
                      </a:r>
                      <a:r>
                        <a:rPr kumimoji="0" lang="da-DK" sz="1400" b="0" i="0" u="none" strike="noStrike" cap="none" normalizeH="0" baseline="0" dirty="0">
                          <a:ln>
                            <a:noFill/>
                          </a:ln>
                          <a:solidFill>
                            <a:srgbClr val="333333"/>
                          </a:solidFill>
                          <a:effectLst/>
                          <a:latin typeface="+mn-lt"/>
                          <a:ea typeface="+mn-ea"/>
                          <a:cs typeface="+mn-cs"/>
                        </a:rPr>
                        <a:t>, vidi</a:t>
                      </a:r>
                      <a:r>
                        <a:rPr kumimoji="0" lang="da-DK" sz="1400" b="0" i="0" u="none" strike="noStrike" cap="none" normalizeH="0" baseline="0">
                          <a:ln>
                            <a:noFill/>
                          </a:ln>
                          <a:solidFill>
                            <a:srgbClr val="333333"/>
                          </a:solidFill>
                          <a:effectLst/>
                          <a:latin typeface="+mn-lt"/>
                          <a:ea typeface="+mn-ea"/>
                          <a:cs typeface="+mn-cs"/>
                        </a:rPr>
                        <a:t>, vici” </a:t>
                      </a:r>
                      <a:r>
                        <a:rPr kumimoji="0" lang="da-DK" sz="1400" b="0" i="0" u="none" strike="noStrike" cap="none" normalizeH="0" baseline="0" dirty="0">
                          <a:ln>
                            <a:noFill/>
                          </a:ln>
                          <a:solidFill>
                            <a:srgbClr val="333333"/>
                          </a:solidFill>
                          <a:effectLst/>
                          <a:latin typeface="+mn-lt"/>
                          <a:ea typeface="+mn-ea"/>
                          <a:cs typeface="+mn-cs"/>
                        </a:rPr>
                        <a:t>(jeg kom, jeg så, jeg sejrede) menes at være et KKK-slogan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Imod:</a:t>
                      </a:r>
                    </a:p>
                    <a:p>
                      <a:pPr marL="0" marR="0" lvl="0" indent="0" algn="l" defTabSz="914400" rtl="0" eaLnBrk="1" fontAlgn="base" latinLnBrk="0" hangingPunct="1">
                        <a:lnSpc>
                          <a:spcPct val="100000"/>
                        </a:lnSpc>
                        <a:spcBef>
                          <a:spcPts val="1200"/>
                        </a:spcBef>
                        <a:spcAft>
                          <a:spcPct val="0"/>
                        </a:spcAft>
                        <a:buClr>
                          <a:srgbClr val="FFFFFF"/>
                        </a:buClr>
                        <a:buSzTx/>
                        <a:buFont typeface="WingDings"/>
                        <a:buNone/>
                        <a:tabLst/>
                      </a:pPr>
                      <a:r>
                        <a:rPr kumimoji="0" lang="da-DK" sz="1400" b="0" i="0" u="none" strike="noStrike" cap="none" normalizeH="0" baseline="0" dirty="0">
                          <a:ln>
                            <a:noFill/>
                          </a:ln>
                          <a:solidFill>
                            <a:srgbClr val="004992"/>
                          </a:solidFill>
                          <a:effectLst/>
                          <a:latin typeface="+mn-lt"/>
                          <a:ea typeface="+mn-ea"/>
                          <a:cs typeface="+mn-cs"/>
                        </a:rPr>
                        <a:t>???</a:t>
                      </a:r>
                      <a:r>
                        <a:rPr kumimoji="0" lang="da-DK" sz="1400" b="0" i="0" u="none" strike="noStrike" cap="none" normalizeH="0" baseline="0" dirty="0">
                          <a:ln>
                            <a:noFill/>
                          </a:ln>
                          <a:solidFill>
                            <a:srgbClr val="333333"/>
                          </a:solidFill>
                          <a:effectLst/>
                          <a:latin typeface="+mn-lt"/>
                          <a:ea typeface="+mn-ea"/>
                          <a:cs typeface="+mn-cs"/>
                        </a:rPr>
                        <a:t> </a:t>
                      </a:r>
                      <a:r>
                        <a:rPr kumimoji="0" lang="da-DK" sz="1400" b="0" i="0" u="none" strike="noStrike" cap="none" normalizeH="0" baseline="0" dirty="0">
                          <a:ln>
                            <a:noFill/>
                          </a:ln>
                          <a:solidFill>
                            <a:srgbClr val="FFFFFF"/>
                          </a:solidFill>
                          <a:effectLst/>
                          <a:latin typeface="+mn-lt"/>
                          <a:ea typeface="+mn-ea"/>
                          <a:cs typeface="+mn-cs"/>
                        </a:rPr>
                        <a:t>Marlboro blev grundlagt af englænderen Philipp Morris: ingen tilknytning til Ku Klux Klan</a:t>
                      </a:r>
                    </a:p>
                    <a:p>
                      <a:pPr marL="0" marR="0" lvl="0" indent="0" algn="l" defTabSz="914400" rtl="0" eaLnBrk="1" fontAlgn="base" latinLnBrk="0" hangingPunct="1">
                        <a:lnSpc>
                          <a:spcPct val="100000"/>
                        </a:lnSpc>
                        <a:spcBef>
                          <a:spcPts val="12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Marlboro fik navn efter fabriks-adressen i London: Marlborough Street</a:t>
                      </a:r>
                    </a:p>
                    <a:p>
                      <a:pPr marL="0" marR="0" lvl="0" indent="0" algn="l" defTabSz="914400" rtl="0" eaLnBrk="1" fontAlgn="base" latinLnBrk="0" hangingPunct="1">
                        <a:lnSpc>
                          <a:spcPct val="100000"/>
                        </a:lnSpc>
                        <a:spcBef>
                          <a:spcPts val="1200"/>
                        </a:spcBef>
                        <a:spcAft>
                          <a:spcPct val="0"/>
                        </a:spcAft>
                        <a:buClr>
                          <a:srgbClr val="FFFFFF"/>
                        </a:buClr>
                        <a:buSzTx/>
                        <a:buFont typeface="WingDings"/>
                        <a:buNone/>
                        <a:tabLst/>
                      </a:pPr>
                      <a:r>
                        <a:rPr kumimoji="0" lang="da-DK" sz="1400" b="0" i="0" u="none" strike="noStrike" cap="none" normalizeH="0" baseline="0" dirty="0">
                          <a:ln>
                            <a:noFill/>
                          </a:ln>
                          <a:solidFill>
                            <a:srgbClr val="FFFFFF"/>
                          </a:solidFill>
                          <a:effectLst/>
                          <a:latin typeface="+mn-lt"/>
                          <a:ea typeface="+mn-ea"/>
                          <a:cs typeface="+mn-cs"/>
                        </a:rPr>
                        <a:t>Mottoet er uden forbindelse til KKK</a:t>
                      </a:r>
                      <a:endParaRPr kumimoji="0" lang="de-DE" sz="1400" b="0" i="0" u="none" strike="noStrike" cap="none" normalizeH="0" baseline="0" dirty="0">
                        <a:ln>
                          <a:noFill/>
                        </a:ln>
                        <a:solidFill>
                          <a:srgbClr val="FFFFFF"/>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160906" y="5877272"/>
            <a:ext cx="16068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 jew? = jøde </a:t>
            </a:r>
            <a:endParaRPr lang="en-US" altLang="de-DE" sz="1800" b="0" dirty="0">
              <a:latin typeface="+mn-lt"/>
              <a:cs typeface="+mn-cs"/>
            </a:endParaRPr>
          </a:p>
        </p:txBody>
      </p:sp>
      <p:sp>
        <p:nvSpPr>
          <p:cNvPr id="15" name="Caption_22"/>
          <p:cNvSpPr txBox="1">
            <a:spLocks noChangeArrowheads="1"/>
          </p:cNvSpPr>
          <p:nvPr/>
        </p:nvSpPr>
        <p:spPr bwMode="auto">
          <a:xfrm>
            <a:off x="8905899"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horrible = fæl </a:t>
            </a:r>
            <a:endParaRPr lang="en-US" altLang="de-DE" sz="1800" b="0" dirty="0">
              <a:latin typeface="+mn-lt"/>
              <a:cs typeface="+mn-cs"/>
            </a:endParaRPr>
          </a:p>
        </p:txBody>
      </p:sp>
      <p:sp>
        <p:nvSpPr>
          <p:cNvPr id="17" name="Caption_20"/>
          <p:cNvSpPr txBox="1">
            <a:spLocks noChangeArrowheads="1"/>
          </p:cNvSpPr>
          <p:nvPr/>
        </p:nvSpPr>
        <p:spPr bwMode="auto">
          <a:xfrm rot="10788152">
            <a:off x="9568271"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mn-lt"/>
                <a:ea typeface="+mn-ea"/>
                <a:cs typeface="+mn-cs"/>
              </a:rPr>
              <a:t>Marlboro </a:t>
            </a:r>
            <a:r>
              <a:rPr lang="en-US" altLang="de-DE" sz="2000" b="0" dirty="0" err="1">
                <a:solidFill>
                  <a:srgbClr val="333333"/>
                </a:solidFill>
                <a:latin typeface="+mn-lt"/>
                <a:ea typeface="+mn-ea"/>
                <a:cs typeface="+mn-cs"/>
              </a:rPr>
              <a:t>ejes</a:t>
            </a:r>
            <a:r>
              <a:rPr lang="en-US" altLang="de-DE" sz="2000" b="0" dirty="0">
                <a:solidFill>
                  <a:srgbClr val="333333"/>
                </a:solidFill>
                <a:latin typeface="+mn-lt"/>
                <a:ea typeface="+mn-ea"/>
                <a:cs typeface="+mn-cs"/>
              </a:rPr>
              <a:t> </a:t>
            </a:r>
            <a:r>
              <a:rPr lang="en-US" altLang="de-DE" sz="2000" b="0" dirty="0" err="1">
                <a:solidFill>
                  <a:srgbClr val="333333"/>
                </a:solidFill>
                <a:latin typeface="+mn-lt"/>
                <a:ea typeface="+mn-ea"/>
                <a:cs typeface="+mn-cs"/>
              </a:rPr>
              <a:t>af</a:t>
            </a:r>
            <a:r>
              <a:rPr lang="en-US" altLang="de-DE" sz="2000" b="0" dirty="0">
                <a:solidFill>
                  <a:srgbClr val="333333"/>
                </a:solidFill>
                <a:latin typeface="+mn-lt"/>
                <a:ea typeface="+mn-ea"/>
                <a:cs typeface="+mn-cs"/>
              </a:rPr>
              <a:t> Ku-Klux-Klan?</a:t>
            </a:r>
            <a:endParaRPr lang="de-DE"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fld id="{55C002C5-2D37-47DB-9694-31E3FBBBD028}" type="slidenum">
              <a:rPr lang="de-DE" altLang="de-DE" smtClean="0"/>
              <a:pPr/>
              <a:t>11</a:t>
            </a:fld>
            <a:endParaRPr lang="de-DE" altLang="de-DE"/>
          </a:p>
        </p:txBody>
      </p:sp>
    </p:spTree>
    <p:extLst>
      <p:ext uri="{BB962C8B-B14F-4D97-AF65-F5344CB8AC3E}">
        <p14:creationId xmlns:p14="http://schemas.microsoft.com/office/powerpoint/2010/main" val="4224006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Forhastede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konklusioner</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virkeligheden</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Vandrehistorier</a:t>
            </a:r>
            <a:r>
              <a:rPr lang="en-US" dirty="0">
                <a:solidFill>
                  <a:srgbClr val="004992"/>
                </a:solidFill>
                <a:latin typeface="+mn-lt"/>
                <a:ea typeface="+mn-ea"/>
                <a:cs typeface="+mn-cs"/>
              </a:rPr>
              <a:t> -</a:t>
            </a:r>
          </a:p>
        </p:txBody>
      </p:sp>
      <p:graphicFrame>
        <p:nvGraphicFramePr>
          <p:cNvPr id="12" name="Group 26"/>
          <p:cNvGraphicFramePr>
            <a:graphicFrameLocks noGrp="1"/>
          </p:cNvGraphicFramePr>
          <p:nvPr>
            <p:extLst>
              <p:ext uri="{D42A27DB-BD31-4B8C-83A1-F6EECF244321}">
                <p14:modId xmlns:p14="http://schemas.microsoft.com/office/powerpoint/2010/main" val="504193690"/>
              </p:ext>
            </p:extLst>
          </p:nvPr>
        </p:nvGraphicFramePr>
        <p:xfrm>
          <a:off x="408955" y="2697480"/>
          <a:ext cx="11376000" cy="3962406"/>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 &amp;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474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Der har siden 1980’erne verseret </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rygter om, at Marlboro-pakkens</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design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1800" b="0" i="0" u="none" strike="noStrike" cap="none" normalizeH="0" baseline="0">
                          <a:ln>
                            <a:noFill/>
                          </a:ln>
                          <a:solidFill>
                            <a:srgbClr val="333333"/>
                          </a:solidFill>
                          <a:effectLst/>
                          <a:latin typeface="+mn-lt"/>
                          <a:ea typeface="+mn-ea"/>
                          <a:cs typeface="+mn-cs"/>
                        </a:rPr>
                        <a:t>skulle symbolisere Ku-Klux-Klan ejerskab.</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For: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Den røde vinkel på den hvide baggrund danner et </a:t>
                      </a:r>
                      <a:r>
                        <a:rPr kumimoji="0" lang="da-DK" sz="1400" b="0" i="0" u="none" strike="noStrike" cap="none" normalizeH="0" baseline="0">
                          <a:ln>
                            <a:noFill/>
                          </a:ln>
                          <a:solidFill>
                            <a:srgbClr val="333333"/>
                          </a:solidFill>
                          <a:effectLst/>
                          <a:latin typeface="+mn-lt"/>
                          <a:ea typeface="+mn-ea"/>
                          <a:cs typeface="+mn-cs"/>
                        </a:rPr>
                        <a:t>stort “K”</a:t>
                      </a:r>
                      <a:endParaRPr kumimoji="0" lang="da-DK" sz="1400" b="0" i="0" u="none" strike="noStrike" cap="none" normalizeH="0" baseline="0" dirty="0">
                        <a:ln>
                          <a:noFill/>
                        </a:ln>
                        <a:solidFill>
                          <a:srgbClr val="333333"/>
                        </a:solidFill>
                        <a:effectLst/>
                        <a:latin typeface="+mn-lt"/>
                        <a:ea typeface="+mn-ea"/>
                        <a:cs typeface="+mn-cs"/>
                      </a:endParaRP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400" b="0" i="0" u="none" strike="noStrike" cap="none" normalizeH="0" baseline="0">
                          <a:ln>
                            <a:noFill/>
                          </a:ln>
                          <a:solidFill>
                            <a:srgbClr val="333333"/>
                          </a:solidFill>
                          <a:effectLst/>
                          <a:latin typeface="+mn-lt"/>
                          <a:ea typeface="+mn-ea"/>
                          <a:cs typeface="+mn-cs"/>
                        </a:rPr>
                        <a:t>“Mar” </a:t>
                      </a:r>
                      <a:r>
                        <a:rPr kumimoji="0" lang="da-DK" sz="1400" b="0" i="0" u="none" strike="noStrike" cap="none" normalizeH="0" baseline="0" dirty="0">
                          <a:ln>
                            <a:noFill/>
                          </a:ln>
                          <a:solidFill>
                            <a:srgbClr val="333333"/>
                          </a:solidFill>
                          <a:effectLst/>
                          <a:latin typeface="+mn-lt"/>
                          <a:ea typeface="+mn-ea"/>
                          <a:cs typeface="+mn-cs"/>
                        </a:rPr>
                        <a:t>på hovedet danner </a:t>
                      </a:r>
                      <a:r>
                        <a:rPr kumimoji="0" lang="da-DK" sz="1400" b="0" i="0" u="none" strike="noStrike" cap="none" normalizeH="0" baseline="0">
                          <a:ln>
                            <a:noFill/>
                          </a:ln>
                          <a:solidFill>
                            <a:srgbClr val="333333"/>
                          </a:solidFill>
                          <a:effectLst/>
                          <a:latin typeface="+mn-lt"/>
                          <a:ea typeface="+mn-ea"/>
                          <a:cs typeface="+mn-cs"/>
                        </a:rPr>
                        <a:t>ordet “jew” </a:t>
                      </a:r>
                      <a:r>
                        <a:rPr kumimoji="0" lang="da-DK" sz="1400" b="0" i="0" u="none" strike="noStrike" cap="none" normalizeH="0" baseline="0" dirty="0">
                          <a:ln>
                            <a:noFill/>
                          </a:ln>
                          <a:solidFill>
                            <a:srgbClr val="333333"/>
                          </a:solidFill>
                          <a:effectLst/>
                          <a:latin typeface="+mn-lt"/>
                          <a:ea typeface="+mn-ea"/>
                          <a:cs typeface="+mn-cs"/>
                        </a:rPr>
                        <a:t>(jøde) – </a:t>
                      </a:r>
                      <a:r>
                        <a:rPr kumimoji="0" lang="da-DK" sz="1400" b="0" i="0" u="none" strike="noStrike" cap="none" normalizeH="0" baseline="0">
                          <a:ln>
                            <a:noFill/>
                          </a:ln>
                          <a:solidFill>
                            <a:srgbClr val="333333"/>
                          </a:solidFill>
                          <a:effectLst/>
                          <a:latin typeface="+mn-lt"/>
                          <a:ea typeface="+mn-ea"/>
                          <a:cs typeface="+mn-cs"/>
                        </a:rPr>
                        <a:t>spejlvendt “lboro” </a:t>
                      </a:r>
                      <a:r>
                        <a:rPr kumimoji="0" lang="da-DK" sz="1400" b="0" i="0" u="none" strike="noStrike" cap="none" normalizeH="0" baseline="0" dirty="0">
                          <a:ln>
                            <a:noFill/>
                          </a:ln>
                          <a:solidFill>
                            <a:srgbClr val="333333"/>
                          </a:solidFill>
                          <a:effectLst/>
                          <a:latin typeface="+mn-lt"/>
                          <a:ea typeface="+mn-ea"/>
                          <a:cs typeface="+mn-cs"/>
                        </a:rPr>
                        <a:t>ligner </a:t>
                      </a:r>
                      <a:r>
                        <a:rPr kumimoji="0" lang="da-DK" sz="1400" b="0" i="0" u="none" strike="noStrike" cap="none" normalizeH="0" baseline="0">
                          <a:ln>
                            <a:noFill/>
                          </a:ln>
                          <a:solidFill>
                            <a:srgbClr val="333333"/>
                          </a:solidFill>
                          <a:effectLst/>
                          <a:latin typeface="+mn-lt"/>
                          <a:ea typeface="+mn-ea"/>
                          <a:cs typeface="+mn-cs"/>
                        </a:rPr>
                        <a:t>ordet “horrible” </a:t>
                      </a:r>
                      <a:r>
                        <a:rPr kumimoji="0" lang="da-DK" sz="1400" b="0" i="0" u="none" strike="noStrike" cap="none" normalizeH="0" baseline="0" dirty="0">
                          <a:ln>
                            <a:noFill/>
                          </a:ln>
                          <a:solidFill>
                            <a:srgbClr val="333333"/>
                          </a:solidFill>
                          <a:effectLst/>
                          <a:latin typeface="+mn-lt"/>
                          <a:ea typeface="+mn-ea"/>
                          <a:cs typeface="+mn-cs"/>
                        </a:rPr>
                        <a:t>(fæl) </a:t>
                      </a:r>
                      <a:r>
                        <a:rPr kumimoji="0" lang="da-DK" sz="1400" b="0" i="0" u="none" strike="noStrike" cap="none" normalizeH="0" baseline="0">
                          <a:ln>
                            <a:noFill/>
                          </a:ln>
                          <a:solidFill>
                            <a:srgbClr val="333333"/>
                          </a:solidFill>
                          <a:effectLst/>
                          <a:latin typeface="+mn-lt"/>
                          <a:ea typeface="+mn-ea"/>
                          <a:cs typeface="+mn-cs"/>
                        </a:rPr>
                        <a:t>= “fæl jøde” </a:t>
                      </a:r>
                      <a:r>
                        <a:rPr kumimoji="0" lang="da-DK" sz="1400" b="0" i="0" u="none" strike="noStrike" cap="none" normalizeH="0" baseline="0" dirty="0">
                          <a:ln>
                            <a:noFill/>
                          </a:ln>
                          <a:solidFill>
                            <a:srgbClr val="333333"/>
                          </a:solidFill>
                          <a:effectLst/>
                          <a:latin typeface="+mn-lt"/>
                          <a:ea typeface="+mn-ea"/>
                          <a:cs typeface="+mn-cs"/>
                        </a:rPr>
                        <a:t>(se til højre)</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400" b="0" i="0" u="none" strike="noStrike" cap="none" normalizeH="0" baseline="0">
                          <a:ln>
                            <a:noFill/>
                          </a:ln>
                          <a:solidFill>
                            <a:srgbClr val="333333"/>
                          </a:solidFill>
                          <a:effectLst/>
                          <a:latin typeface="+mn-lt"/>
                          <a:ea typeface="+mn-ea"/>
                          <a:cs typeface="+mn-cs"/>
                        </a:rPr>
                        <a:t>Motto “veni</a:t>
                      </a:r>
                      <a:r>
                        <a:rPr kumimoji="0" lang="da-DK" sz="1400" b="0" i="0" u="none" strike="noStrike" cap="none" normalizeH="0" baseline="0" dirty="0">
                          <a:ln>
                            <a:noFill/>
                          </a:ln>
                          <a:solidFill>
                            <a:srgbClr val="333333"/>
                          </a:solidFill>
                          <a:effectLst/>
                          <a:latin typeface="+mn-lt"/>
                          <a:ea typeface="+mn-ea"/>
                          <a:cs typeface="+mn-cs"/>
                        </a:rPr>
                        <a:t>, vidi</a:t>
                      </a:r>
                      <a:r>
                        <a:rPr kumimoji="0" lang="da-DK" sz="1400" b="0" i="0" u="none" strike="noStrike" cap="none" normalizeH="0" baseline="0">
                          <a:ln>
                            <a:noFill/>
                          </a:ln>
                          <a:solidFill>
                            <a:srgbClr val="333333"/>
                          </a:solidFill>
                          <a:effectLst/>
                          <a:latin typeface="+mn-lt"/>
                          <a:ea typeface="+mn-ea"/>
                          <a:cs typeface="+mn-cs"/>
                        </a:rPr>
                        <a:t>, vici” </a:t>
                      </a:r>
                      <a:r>
                        <a:rPr kumimoji="0" lang="da-DK" sz="1400" b="0" i="0" u="none" strike="noStrike" cap="none" normalizeH="0" baseline="0" dirty="0">
                          <a:ln>
                            <a:noFill/>
                          </a:ln>
                          <a:solidFill>
                            <a:srgbClr val="333333"/>
                          </a:solidFill>
                          <a:effectLst/>
                          <a:latin typeface="+mn-lt"/>
                          <a:ea typeface="+mn-ea"/>
                          <a:cs typeface="+mn-cs"/>
                        </a:rPr>
                        <a:t>(jeg kom, jeg så, jeg sejrede) menes at være et KKK-slogan</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a-DK" sz="1400" b="1" i="0" u="none" strike="noStrike" cap="none" normalizeH="0" baseline="0" dirty="0">
                          <a:ln>
                            <a:noFill/>
                          </a:ln>
                          <a:solidFill>
                            <a:srgbClr val="333333"/>
                          </a:solidFill>
                          <a:effectLst/>
                          <a:latin typeface="+mn-lt"/>
                          <a:ea typeface="+mn-ea"/>
                          <a:cs typeface="+mn-cs"/>
                        </a:rPr>
                        <a:t>Imod:</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Marlboro blev grundlagt af englænderen Philipp Morris: ingen tilknytning til Ku Klux Klan</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Marlboro fik navn efter fabriks-adressen i London: Marlborough Street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da-DK" sz="1400" b="0" i="0" u="none" strike="noStrike" cap="none" normalizeH="0" baseline="0" dirty="0">
                          <a:ln>
                            <a:noFill/>
                          </a:ln>
                          <a:solidFill>
                            <a:srgbClr val="333333"/>
                          </a:solidFill>
                          <a:effectLst/>
                          <a:latin typeface="+mn-lt"/>
                          <a:ea typeface="+mn-ea"/>
                          <a:cs typeface="+mn-cs"/>
                        </a:rPr>
                        <a:t>Mottoet er uden forbindelse til KKK</a:t>
                      </a:r>
                      <a:endParaRPr kumimoji="0" lang="de-DE" sz="14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3"/>
          <p:cNvSpPr txBox="1">
            <a:spLocks noChangeArrowheads="1"/>
          </p:cNvSpPr>
          <p:nvPr/>
        </p:nvSpPr>
        <p:spPr bwMode="auto">
          <a:xfrm>
            <a:off x="10160906" y="5877272"/>
            <a:ext cx="16068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 jew? = jøde </a:t>
            </a:r>
            <a:endParaRPr lang="en-US" altLang="de-DE" sz="1800" b="0" dirty="0">
              <a:latin typeface="+mn-lt"/>
              <a:cs typeface="+mn-cs"/>
            </a:endParaRPr>
          </a:p>
        </p:txBody>
      </p:sp>
      <p:sp>
        <p:nvSpPr>
          <p:cNvPr id="15" name="Caption_22"/>
          <p:cNvSpPr txBox="1">
            <a:spLocks noChangeArrowheads="1"/>
          </p:cNvSpPr>
          <p:nvPr/>
        </p:nvSpPr>
        <p:spPr bwMode="auto">
          <a:xfrm>
            <a:off x="8905899" y="5877272"/>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mn-lt"/>
                <a:cs typeface="+mn-cs"/>
              </a:rPr>
              <a:t>Mar =</a:t>
            </a:r>
            <a:endParaRPr lang="en-US" altLang="de-DE" sz="1800" b="0" dirty="0">
              <a:latin typeface="+mn-lt"/>
              <a:cs typeface="+mn-cs"/>
            </a:endParaRPr>
          </a:p>
        </p:txBody>
      </p:sp>
      <p:sp>
        <p:nvSpPr>
          <p:cNvPr id="16" name="Caption_21"/>
          <p:cNvSpPr txBox="1">
            <a:spLocks noChangeArrowheads="1"/>
          </p:cNvSpPr>
          <p:nvPr/>
        </p:nvSpPr>
        <p:spPr bwMode="auto">
          <a:xfrm>
            <a:off x="8750196" y="6228020"/>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lboro = orobl = horrible = fæl </a:t>
            </a:r>
            <a:endParaRPr lang="en-US" altLang="de-DE" sz="1800" b="0" dirty="0">
              <a:latin typeface="+mn-lt"/>
              <a:cs typeface="+mn-cs"/>
            </a:endParaRPr>
          </a:p>
        </p:txBody>
      </p:sp>
      <p:sp>
        <p:nvSpPr>
          <p:cNvPr id="17" name="Caption_20"/>
          <p:cNvSpPr txBox="1">
            <a:spLocks noChangeArrowheads="1"/>
          </p:cNvSpPr>
          <p:nvPr/>
        </p:nvSpPr>
        <p:spPr bwMode="auto">
          <a:xfrm rot="10788152">
            <a:off x="9568271" y="5918207"/>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mn-lt"/>
                <a:cs typeface="+mn-cs"/>
              </a:rPr>
              <a:t>Mar</a:t>
            </a:r>
            <a:endParaRPr lang="en-US" altLang="de-DE" sz="1800" b="0" dirty="0">
              <a:latin typeface="+mn-lt"/>
              <a:cs typeface="+mn-cs"/>
            </a:endParaRPr>
          </a:p>
        </p:txBody>
      </p:sp>
      <p:sp>
        <p:nvSpPr>
          <p:cNvPr id="18"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en-US" altLang="de-DE" sz="2000" b="0" dirty="0">
                <a:solidFill>
                  <a:srgbClr val="333333"/>
                </a:solidFill>
                <a:latin typeface="+mn-lt"/>
                <a:ea typeface="+mn-ea"/>
                <a:cs typeface="+mn-cs"/>
              </a:rPr>
              <a:t>Marlboro </a:t>
            </a:r>
            <a:r>
              <a:rPr lang="en-US" altLang="de-DE" sz="2000" b="0" dirty="0" err="1">
                <a:solidFill>
                  <a:srgbClr val="333333"/>
                </a:solidFill>
                <a:latin typeface="+mn-lt"/>
                <a:ea typeface="+mn-ea"/>
                <a:cs typeface="+mn-cs"/>
              </a:rPr>
              <a:t>ejes</a:t>
            </a:r>
            <a:r>
              <a:rPr lang="en-US" altLang="de-DE" sz="2000" b="0" dirty="0">
                <a:solidFill>
                  <a:srgbClr val="333333"/>
                </a:solidFill>
                <a:latin typeface="+mn-lt"/>
                <a:ea typeface="+mn-ea"/>
                <a:cs typeface="+mn-cs"/>
              </a:rPr>
              <a:t> </a:t>
            </a:r>
            <a:r>
              <a:rPr lang="en-US" altLang="de-DE" sz="2000" b="0" dirty="0" err="1">
                <a:solidFill>
                  <a:srgbClr val="333333"/>
                </a:solidFill>
                <a:latin typeface="+mn-lt"/>
                <a:ea typeface="+mn-ea"/>
                <a:cs typeface="+mn-cs"/>
              </a:rPr>
              <a:t>af</a:t>
            </a:r>
            <a:r>
              <a:rPr lang="en-US" altLang="de-DE" sz="2000" b="0" dirty="0">
                <a:solidFill>
                  <a:srgbClr val="333333"/>
                </a:solidFill>
                <a:latin typeface="+mn-lt"/>
                <a:ea typeface="+mn-ea"/>
                <a:cs typeface="+mn-cs"/>
              </a:rPr>
              <a:t> Ku-Klux-Klan?</a:t>
            </a:r>
            <a:endParaRPr lang="de-DE" altLang="de-DE" sz="2000" dirty="0">
              <a:solidFill>
                <a:srgbClr val="333333"/>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fld id="{55C002C5-2D37-47DB-9694-31E3FBBBD028}" type="slidenum">
              <a:rPr lang="de-DE" altLang="de-DE" smtClean="0"/>
              <a:pPr/>
              <a:t>12</a:t>
            </a:fld>
            <a:endParaRPr lang="de-DE" altLang="de-DE"/>
          </a:p>
        </p:txBody>
      </p:sp>
    </p:spTree>
    <p:extLst>
      <p:ext uri="{BB962C8B-B14F-4D97-AF65-F5344CB8AC3E}">
        <p14:creationId xmlns:p14="http://schemas.microsoft.com/office/powerpoint/2010/main" val="1883752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a-DK" sz="3600" dirty="0">
                <a:solidFill>
                  <a:srgbClr val="004992"/>
                </a:solidFill>
                <a:latin typeface="+mn-lt"/>
                <a:ea typeface="+mn-ea"/>
                <a:cs typeface="+mn-cs"/>
              </a:rPr>
              <a:t>Forhastede konklusioner – i virkeligheden</a:t>
            </a:r>
            <a:br>
              <a:rPr lang="da-DK" sz="3600" dirty="0">
                <a:solidFill>
                  <a:srgbClr val="004992"/>
                </a:solidFill>
                <a:latin typeface="+mn-lt"/>
                <a:ea typeface="+mn-ea"/>
                <a:cs typeface="+mn-cs"/>
              </a:rPr>
            </a:br>
            <a:r>
              <a:rPr lang="da-DK" dirty="0">
                <a:solidFill>
                  <a:srgbClr val="004992"/>
                </a:solidFill>
                <a:latin typeface="+mn-lt"/>
                <a:ea typeface="+mn-ea"/>
                <a:cs typeface="+mn-cs"/>
              </a:rPr>
              <a:t>- Vandrehistorier -</a:t>
            </a:r>
            <a:endParaRPr lang="en-US" dirty="0">
              <a:solidFill>
                <a:srgbClr val="004992"/>
              </a:solidFill>
              <a:latin typeface="+mn-lt"/>
              <a:ea typeface="+mn-ea"/>
              <a:cs typeface="+mn-cs"/>
            </a:endParaRPr>
          </a:p>
        </p:txBody>
      </p:sp>
      <p:pic>
        <p:nvPicPr>
          <p:cNvPr id="8"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mn-lt"/>
                <a:cs typeface="+mn-cs"/>
              </a:rPr>
              <a:t>Nej!</a:t>
            </a:r>
            <a:endParaRPr lang="en-US" altLang="de-DE" sz="2400" dirty="0">
              <a:latin typeface="+mn-lt"/>
              <a:cs typeface="+mn-cs"/>
            </a:endParaRPr>
          </a:p>
        </p:txBody>
      </p:sp>
      <p:sp>
        <p:nvSpPr>
          <p:cNvPr id="10" name="Caption_492547"/>
          <p:cNvSpPr txBox="1">
            <a:spLocks noChangeArrowheads="1"/>
          </p:cNvSpPr>
          <p:nvPr/>
        </p:nvSpPr>
        <p:spPr bwMode="auto">
          <a:xfrm>
            <a:off x="408955" y="2319263"/>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da-DK" altLang="de-DE" sz="2400" b="0" dirty="0">
                <a:solidFill>
                  <a:srgbClr val="333333"/>
                </a:solidFill>
                <a:latin typeface="+mn-lt"/>
                <a:ea typeface="+mn-ea"/>
                <a:cs typeface="+mn-cs"/>
              </a:rPr>
              <a:t>Er Malboro ejet af Ku-Klux-Klan?</a:t>
            </a:r>
          </a:p>
        </p:txBody>
      </p:sp>
      <p:sp>
        <p:nvSpPr>
          <p:cNvPr id="11" name="Footer Placeholder 10"/>
          <p:cNvSpPr>
            <a:spLocks noGrp="1"/>
          </p:cNvSpPr>
          <p:nvPr>
            <p:ph type="ftr" sz="quarter" idx="11"/>
          </p:nvPr>
        </p:nvSpPr>
        <p:spPr/>
        <p:txBody>
          <a:bodyPr/>
          <a:lstStyle/>
          <a:p>
            <a:pPr>
              <a:defRPr/>
            </a:pPr>
            <a:r>
              <a:rPr lang="da-DK"/>
              <a:t>Træningsmodul 7 – At drage forhastede konklusioner II</a:t>
            </a:r>
            <a:endParaRPr lang="de-DE"/>
          </a:p>
        </p:txBody>
      </p:sp>
      <p:sp>
        <p:nvSpPr>
          <p:cNvPr id="12" name="Slide Number Placeholder 11"/>
          <p:cNvSpPr>
            <a:spLocks noGrp="1"/>
          </p:cNvSpPr>
          <p:nvPr>
            <p:ph type="sldNum" sz="quarter" idx="12"/>
          </p:nvPr>
        </p:nvSpPr>
        <p:spPr/>
        <p:txBody>
          <a:bodyPr/>
          <a:lstStyle/>
          <a:p>
            <a:fld id="{55C002C5-2D37-47DB-9694-31E3FBBBD028}"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Hvordan opstår disse konspirationsteorier?</a:t>
            </a: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rPr>
              <a:t>???</a:t>
            </a:r>
            <a:endParaRPr lang="en-US" sz="2400">
              <a:solidFill>
                <a:srgbClr val="333333"/>
              </a:solidFill>
            </a:endParaRPr>
          </a:p>
        </p:txBody>
      </p:sp>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33F78133-445B-42E7-8DE3-DCF6693ED0D8}"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pPr>
            <a:r>
              <a:rPr lang="da-DK" altLang="de-DE" sz="2400" dirty="0">
                <a:solidFill>
                  <a:srgbClr val="333333"/>
                </a:solidFill>
              </a:rPr>
              <a:t>De er ofte mere spændende end virkeligheden</a:t>
            </a:r>
            <a:r>
              <a:rPr lang="en-US" altLang="de-DE" sz="2400" dirty="0">
                <a:solidFill>
                  <a:srgbClr val="333333"/>
                </a:solidFill>
              </a:rPr>
              <a:t>!</a:t>
            </a:r>
          </a:p>
          <a:p>
            <a:pPr marL="457200" lvl="0" indent="-457200" defTabSz="914400" fontAlgn="base">
              <a:buClr>
                <a:srgbClr val="333333"/>
              </a:buClr>
              <a:buFont typeface="WingDings"/>
              <a:buChar char=""/>
            </a:pPr>
            <a:r>
              <a:rPr lang="en-US" altLang="de-DE" sz="2400" dirty="0">
                <a:solidFill>
                  <a:srgbClr val="333333"/>
                </a:solidFill>
              </a:rPr>
              <a:t>De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baseret</a:t>
            </a:r>
            <a:r>
              <a:rPr lang="en-US" altLang="de-DE" sz="2400" dirty="0">
                <a:solidFill>
                  <a:srgbClr val="333333"/>
                </a:solidFill>
              </a:rPr>
              <a:t> </a:t>
            </a:r>
            <a:r>
              <a:rPr lang="en-US" altLang="de-DE" sz="2400" dirty="0" err="1">
                <a:solidFill>
                  <a:srgbClr val="333333"/>
                </a:solidFill>
              </a:rPr>
              <a:t>på</a:t>
            </a:r>
            <a:r>
              <a:rPr lang="en-US" altLang="de-DE" sz="2400" dirty="0">
                <a:solidFill>
                  <a:srgbClr val="333333"/>
                </a:solidFill>
              </a:rPr>
              <a:t> </a:t>
            </a:r>
            <a:r>
              <a:rPr lang="en-US" altLang="de-DE" sz="2400" dirty="0" err="1">
                <a:solidFill>
                  <a:srgbClr val="333333"/>
                </a:solidFill>
              </a:rPr>
              <a:t>påstande</a:t>
            </a:r>
            <a:r>
              <a:rPr lang="en-US" altLang="de-DE" sz="2400" dirty="0">
                <a:solidFill>
                  <a:srgbClr val="333333"/>
                </a:solidFill>
              </a:rPr>
              <a:t>, </a:t>
            </a:r>
            <a:r>
              <a:rPr lang="en-US" altLang="de-DE" sz="2400" dirty="0" err="1">
                <a:solidFill>
                  <a:srgbClr val="333333"/>
                </a:solidFill>
              </a:rPr>
              <a:t>som</a:t>
            </a:r>
            <a:r>
              <a:rPr lang="en-US" altLang="de-DE" sz="2400" dirty="0">
                <a:solidFill>
                  <a:srgbClr val="333333"/>
                </a:solidFill>
              </a:rPr>
              <a:t> </a:t>
            </a:r>
            <a:r>
              <a:rPr lang="en-US" altLang="de-DE" sz="2400" dirty="0" err="1">
                <a:solidFill>
                  <a:srgbClr val="333333"/>
                </a:solidFill>
              </a:rPr>
              <a:t>er</a:t>
            </a:r>
            <a:r>
              <a:rPr lang="en-US" altLang="de-DE" sz="2400" dirty="0">
                <a:solidFill>
                  <a:srgbClr val="333333"/>
                </a:solidFill>
              </a:rPr>
              <a:t> </a:t>
            </a:r>
            <a:r>
              <a:rPr lang="en-US" altLang="de-DE" sz="2400" dirty="0" err="1">
                <a:solidFill>
                  <a:srgbClr val="333333"/>
                </a:solidFill>
              </a:rPr>
              <a:t>vanskelige</a:t>
            </a:r>
            <a:r>
              <a:rPr lang="en-US" altLang="de-DE" sz="2400" dirty="0">
                <a:solidFill>
                  <a:srgbClr val="333333"/>
                </a:solidFill>
              </a:rPr>
              <a:t> at </a:t>
            </a:r>
            <a:r>
              <a:rPr lang="en-US" altLang="de-DE" sz="2400" dirty="0" err="1">
                <a:solidFill>
                  <a:srgbClr val="333333"/>
                </a:solidFill>
              </a:rPr>
              <a:t>efterprøve</a:t>
            </a:r>
            <a:r>
              <a:rPr lang="en-US" altLang="de-DE" sz="2400" dirty="0">
                <a:solidFill>
                  <a:srgbClr val="333333"/>
                </a:solidFill>
              </a:rPr>
              <a:t> </a:t>
            </a:r>
            <a:r>
              <a:rPr lang="en-US" altLang="de-DE" sz="2400" dirty="0" err="1">
                <a:solidFill>
                  <a:srgbClr val="333333"/>
                </a:solidFill>
              </a:rPr>
              <a:t>eller</a:t>
            </a:r>
            <a:r>
              <a:rPr lang="en-US" altLang="de-DE" sz="2400" dirty="0">
                <a:solidFill>
                  <a:srgbClr val="333333"/>
                </a:solidFill>
              </a:rPr>
              <a:t> </a:t>
            </a:r>
            <a:r>
              <a:rPr lang="en-US" altLang="de-DE" sz="2400" dirty="0" err="1">
                <a:solidFill>
                  <a:srgbClr val="333333"/>
                </a:solidFill>
              </a:rPr>
              <a:t>bevise</a:t>
            </a:r>
            <a:r>
              <a:rPr lang="en-US" altLang="de-DE" sz="2400" dirty="0">
                <a:solidFill>
                  <a:srgbClr val="333333"/>
                </a:solidFill>
              </a:rPr>
              <a:t> (</a:t>
            </a:r>
            <a:r>
              <a:rPr lang="en-US" altLang="de-DE" sz="2400" dirty="0" err="1">
                <a:solidFill>
                  <a:srgbClr val="333333"/>
                </a:solidFill>
              </a:rPr>
              <a:t>fx</a:t>
            </a:r>
            <a:r>
              <a:rPr lang="en-US" altLang="de-DE" sz="2400" dirty="0">
                <a:solidFill>
                  <a:srgbClr val="333333"/>
                </a:solidFill>
              </a:rPr>
              <a:t> at “</a:t>
            </a:r>
            <a:r>
              <a:rPr lang="en-US" altLang="de-DE" sz="2400" dirty="0" err="1">
                <a:solidFill>
                  <a:srgbClr val="333333"/>
                </a:solidFill>
              </a:rPr>
              <a:t>Veni</a:t>
            </a:r>
            <a:r>
              <a:rPr lang="en-US" altLang="de-DE" sz="2400" dirty="0">
                <a:solidFill>
                  <a:srgbClr val="333333"/>
                </a:solidFill>
              </a:rPr>
              <a:t>, </a:t>
            </a:r>
            <a:r>
              <a:rPr lang="en-US" altLang="de-DE" sz="2400" dirty="0" err="1">
                <a:solidFill>
                  <a:srgbClr val="333333"/>
                </a:solidFill>
              </a:rPr>
              <a:t>Vidi</a:t>
            </a:r>
            <a:r>
              <a:rPr lang="en-US" altLang="de-DE" sz="2400" dirty="0">
                <a:solidFill>
                  <a:srgbClr val="333333"/>
                </a:solidFill>
              </a:rPr>
              <a:t>, Vici” </a:t>
            </a:r>
            <a:r>
              <a:rPr lang="en-US" altLang="de-DE" sz="2400" dirty="0" err="1">
                <a:solidFill>
                  <a:srgbClr val="333333"/>
                </a:solidFill>
              </a:rPr>
              <a:t>skulle</a:t>
            </a:r>
            <a:r>
              <a:rPr lang="en-US" altLang="de-DE" sz="2400" dirty="0">
                <a:solidFill>
                  <a:srgbClr val="333333"/>
                </a:solidFill>
              </a:rPr>
              <a:t> </a:t>
            </a:r>
            <a:r>
              <a:rPr lang="en-US" altLang="de-DE" sz="2400" dirty="0" err="1">
                <a:solidFill>
                  <a:srgbClr val="333333"/>
                </a:solidFill>
              </a:rPr>
              <a:t>være</a:t>
            </a:r>
            <a:r>
              <a:rPr lang="en-US" altLang="de-DE" sz="2400" dirty="0">
                <a:solidFill>
                  <a:srgbClr val="333333"/>
                </a:solidFill>
              </a:rPr>
              <a:t> Ku-Klux-</a:t>
            </a:r>
            <a:r>
              <a:rPr lang="en-US" altLang="de-DE" sz="2400" dirty="0" err="1">
                <a:solidFill>
                  <a:srgbClr val="333333"/>
                </a:solidFill>
              </a:rPr>
              <a:t>Klans</a:t>
            </a:r>
            <a:r>
              <a:rPr lang="en-US" altLang="de-DE" sz="2400" dirty="0">
                <a:solidFill>
                  <a:srgbClr val="333333"/>
                </a:solidFill>
              </a:rPr>
              <a:t> motto? </a:t>
            </a:r>
            <a:r>
              <a:rPr lang="en-US" altLang="de-DE" sz="2400" dirty="0" err="1">
                <a:solidFill>
                  <a:srgbClr val="333333"/>
                </a:solidFill>
              </a:rPr>
              <a:t>fejlagtigt</a:t>
            </a:r>
            <a:r>
              <a:rPr lang="en-US" altLang="de-DE" sz="2400" dirty="0">
                <a:solidFill>
                  <a:srgbClr val="333333"/>
                </a:solidFill>
              </a:rPr>
              <a:t>!).</a:t>
            </a:r>
          </a:p>
          <a:p>
            <a:pPr marL="457200" lvl="0" indent="-457200" defTabSz="914400" fontAlgn="base">
              <a:buClr>
                <a:srgbClr val="333333"/>
              </a:buClr>
              <a:buFont typeface="WingDings"/>
              <a:buChar char=""/>
            </a:pPr>
            <a:r>
              <a:rPr lang="da-DK" altLang="de-DE" sz="2400" dirty="0">
                <a:solidFill>
                  <a:srgbClr val="333333"/>
                </a:solidFill>
              </a:rPr>
              <a:t>De udelader alternative forklaringer (fx kan navnet “Marlboro”, hvis man bytter rundt på bogstaverne, have mange betydninger: fx Roma eller Labor (arbejde)</a:t>
            </a:r>
            <a:r>
              <a:rPr lang="en-US" altLang="de-DE" sz="2400" dirty="0">
                <a:solidFill>
                  <a:srgbClr val="333333"/>
                </a:solidFill>
              </a:rPr>
              <a:t>.</a:t>
            </a:r>
          </a:p>
          <a:p>
            <a:pPr marL="457200" lvl="0" indent="-457200" defTabSz="914400" fontAlgn="base">
              <a:buClr>
                <a:srgbClr val="333333"/>
              </a:buClr>
              <a:buFont typeface="WingDings"/>
              <a:buChar char=""/>
            </a:pPr>
            <a:r>
              <a:rPr lang="en-US" altLang="de-DE" sz="2400" dirty="0" err="1">
                <a:solidFill>
                  <a:srgbClr val="333333"/>
                </a:solidFill>
                <a:sym typeface="Verdana" panose="020B0604030504040204" pitchFamily="34" charset="0"/>
              </a:rPr>
              <a:t>Vandrehistorier</a:t>
            </a:r>
            <a:r>
              <a:rPr lang="en-US" altLang="de-DE" sz="2400" dirty="0">
                <a:solidFill>
                  <a:srgbClr val="333333"/>
                </a:solidFill>
                <a:sym typeface="Verdana" panose="020B0604030504040204" pitchFamily="34" charset="0"/>
              </a:rPr>
              <a:t> </a:t>
            </a:r>
            <a:r>
              <a:rPr lang="en-US" altLang="de-DE" sz="2400" dirty="0" err="1">
                <a:solidFill>
                  <a:srgbClr val="333333"/>
                </a:solidFill>
                <a:sym typeface="Verdana" panose="020B0604030504040204" pitchFamily="34" charset="0"/>
              </a:rPr>
              <a:t>baseres</a:t>
            </a:r>
            <a:r>
              <a:rPr lang="en-US" altLang="de-DE" sz="2400" dirty="0">
                <a:solidFill>
                  <a:srgbClr val="333333"/>
                </a:solidFill>
                <a:sym typeface="Verdana" panose="020B0604030504040204" pitchFamily="34" charset="0"/>
              </a:rPr>
              <a:t> </a:t>
            </a:r>
            <a:r>
              <a:rPr lang="en-US" altLang="de-DE" sz="2400" dirty="0" err="1">
                <a:solidFill>
                  <a:srgbClr val="333333"/>
                </a:solidFill>
                <a:sym typeface="Verdana" panose="020B0604030504040204" pitchFamily="34" charset="0"/>
              </a:rPr>
              <a:t>somme</a:t>
            </a:r>
            <a:r>
              <a:rPr lang="en-US" altLang="de-DE" sz="2400" dirty="0">
                <a:solidFill>
                  <a:srgbClr val="333333"/>
                </a:solidFill>
                <a:sym typeface="Verdana" panose="020B0604030504040204" pitchFamily="34" charset="0"/>
              </a:rPr>
              <a:t> </a:t>
            </a:r>
            <a:r>
              <a:rPr lang="en-US" altLang="de-DE" sz="2400" dirty="0" err="1">
                <a:solidFill>
                  <a:srgbClr val="333333"/>
                </a:solidFill>
                <a:sym typeface="Verdana" panose="020B0604030504040204" pitchFamily="34" charset="0"/>
              </a:rPr>
              <a:t>tider</a:t>
            </a:r>
            <a:r>
              <a:rPr lang="da-DK" altLang="de-DE" sz="2400" dirty="0">
                <a:solidFill>
                  <a:srgbClr val="333333"/>
                </a:solidFill>
              </a:rPr>
              <a:t> på fakta, der er løsrevet fra sammenhængen. Betydningen af disse detaljer er samtidig voldsomt overdrevet (ved første øjekast virker de tre røde K’er imponerende – uden dog at bevise noget</a:t>
            </a:r>
            <a:r>
              <a:rPr lang="en-US" altLang="de-DE" sz="2400" dirty="0">
                <a:solidFill>
                  <a:srgbClr val="333333"/>
                </a:solidFill>
              </a:rPr>
              <a:t>).</a:t>
            </a:r>
            <a:endParaRPr lang="en-US" sz="2400" dirty="0"/>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33F78133-445B-42E7-8DE3-DCF6693ED0D8}"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Historien rummer adskillige eksempler på, hvordan minoriteter og udstødte, er blevet falsk anklaget for ukontrollerbare, katastrofale hændelser. </a:t>
            </a:r>
            <a:r>
              <a:rPr lang="de-DE" altLang="de-DE" sz="2400" dirty="0">
                <a:solidFill>
                  <a:srgbClr val="333333"/>
                </a:solidFill>
              </a:rPr>
              <a:t>Således blev en dårlig høst i middelalderen ofte tilskrevet heksekunster eller religiøse minoriteter.</a:t>
            </a:r>
          </a:p>
          <a:p>
            <a:pPr marL="342900" lvl="0" indent="-342900" defTabSz="914400" fontAlgn="base">
              <a:buClr>
                <a:srgbClr val="333333"/>
              </a:buClr>
              <a:buFont typeface="WingDings"/>
              <a:buChar char=""/>
            </a:pPr>
            <a:r>
              <a:rPr lang="da-DK" altLang="de-DE" sz="2400" dirty="0">
                <a:solidFill>
                  <a:srgbClr val="333333"/>
                </a:solidFill>
              </a:rPr>
              <a:t>Disse simple forklaringer mindskede spændinger og frygt, samtidig med at de gav en illusion om, at man havde kontrol over situationen</a:t>
            </a:r>
            <a:r>
              <a:rPr lang="de-DE"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33F78133-445B-42E7-8DE3-DCF6693ED0D8}"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a-DK" altLang="de-DE" sz="2400">
                <a:solidFill>
                  <a:srgbClr val="333333"/>
                </a:solidFill>
              </a:rPr>
              <a:t>Studier har vist, at mange mennesker, der lider af en psykose [men ikke alle!], træffer beslutninger på basis af minimale informationer</a:t>
            </a:r>
            <a:r>
              <a:rPr lang="en-US" altLang="de-DE" sz="2400" dirty="0">
                <a:solidFill>
                  <a:srgbClr val="333333"/>
                </a:solidFill>
              </a:rPr>
              <a:t>. </a:t>
            </a:r>
            <a:r>
              <a:rPr lang="da-DK" altLang="de-DE" sz="2400" dirty="0">
                <a:solidFill>
                  <a:srgbClr val="333333"/>
                </a:solidFill>
              </a:rPr>
              <a:t>I modsætning til en beslutningsform, der inddrager grundige overvejelser af alle tilgængelige informationer, kan en sådan beslutningsform nemt føre til fejl</a:t>
            </a:r>
            <a:r>
              <a:rPr lang="en-US"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fld id="{33F78133-445B-42E7-8DE3-DCF6693ED0D8}"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Hvorfor gør vi det?</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da-DK" altLang="de-DE" sz="2400">
                <a:solidFill>
                  <a:srgbClr val="333333"/>
                </a:solidFill>
              </a:rPr>
              <a:t>Studier har vist, at mange mennesker, der lider af en psykose [men ikke alle!], træffer beslutninger på basis af minimale informationer</a:t>
            </a:r>
            <a:r>
              <a:rPr lang="en-US" altLang="de-DE" sz="2400" dirty="0">
                <a:solidFill>
                  <a:srgbClr val="333333"/>
                </a:solidFill>
              </a:rPr>
              <a:t>. </a:t>
            </a:r>
            <a:r>
              <a:rPr lang="da-DK" altLang="de-DE" sz="2400" dirty="0">
                <a:solidFill>
                  <a:srgbClr val="333333"/>
                </a:solidFill>
              </a:rPr>
              <a:t>I modsætning til en beslutningsform, der inddrager grundige overvejelser af alle tilgængelige informationer, kan en sådan beslutningsform nemt føre til fejl</a:t>
            </a:r>
            <a:r>
              <a:rPr lang="en-US" altLang="de-DE" sz="2400" dirty="0">
                <a:solidFill>
                  <a:srgbClr val="333333"/>
                </a:solidFill>
              </a:rPr>
              <a:t>.</a:t>
            </a:r>
          </a:p>
          <a:p>
            <a:pPr marL="342900" lvl="0" indent="-342900" defTabSz="914400" fontAlgn="base">
              <a:buClr>
                <a:srgbClr val="333333"/>
              </a:buClr>
              <a:buFont typeface="WingDings"/>
              <a:buChar char=""/>
            </a:pPr>
            <a:r>
              <a:rPr lang="da-DK" altLang="de-DE" sz="2400" dirty="0">
                <a:solidFill>
                  <a:srgbClr val="333333"/>
                </a:solidFill>
              </a:rPr>
              <a:t>Hos mange mennesker, der lider af en psykose [men ikke alle!], sker der en ændring af deres realitetssans. De kan overveje usandsynlige fortolkninger, som de fleste andre ville ignorere</a:t>
            </a:r>
            <a:r>
              <a:rPr lang="de-DE" altLang="de-DE" sz="2400" dirty="0">
                <a:solidFill>
                  <a:srgbClr val="333333"/>
                </a:solidFill>
              </a:rPr>
              <a:t>.</a:t>
            </a:r>
            <a:endParaRPr lang="en-US" sz="2400" dirty="0"/>
          </a:p>
        </p:txBody>
      </p:sp>
      <p:sp>
        <p:nvSpPr>
          <p:cNvPr id="7" name="Footer Placeholder 6"/>
          <p:cNvSpPr>
            <a:spLocks noGrp="1"/>
          </p:cNvSpPr>
          <p:nvPr>
            <p:ph type="ftr" sz="quarter" idx="11"/>
          </p:nvPr>
        </p:nvSpPr>
        <p:spPr/>
        <p:txBody>
          <a:bodyPr/>
          <a:lstStyle/>
          <a:p>
            <a:pPr>
              <a:defRPr/>
            </a:pPr>
            <a:r>
              <a:rPr lang="da-DK"/>
              <a:t>Træningsmodul 7 – At drage forhastede konklusioner II</a:t>
            </a:r>
            <a:endParaRPr lang="de-DE"/>
          </a:p>
        </p:txBody>
      </p:sp>
      <p:sp>
        <p:nvSpPr>
          <p:cNvPr id="8" name="Slide Number Placeholder 7"/>
          <p:cNvSpPr>
            <a:spLocks noGrp="1"/>
          </p:cNvSpPr>
          <p:nvPr>
            <p:ph type="sldNum" sz="quarter" idx="12"/>
          </p:nvPr>
        </p:nvSpPr>
        <p:spPr/>
        <p:txBody>
          <a:bodyPr/>
          <a:lstStyle/>
          <a:p>
            <a:fld id="{33F78133-445B-42E7-8DE3-DCF6693ED0D8}"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Eksempler på hvordan forhastede konklusioner kan resultere i fejltolkninger under en psykose</a:t>
            </a:r>
          </a:p>
        </p:txBody>
      </p:sp>
      <p:sp>
        <p:nvSpPr>
          <p:cNvPr id="46105" name="Rechteck 1"/>
          <p:cNvSpPr>
            <a:spLocks noChangeArrowheads="1"/>
          </p:cNvSpPr>
          <p:nvPr/>
        </p:nvSpPr>
        <p:spPr bwMode="auto">
          <a:xfrm>
            <a:off x="408955" y="586742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2000" b="0" dirty="0" err="1">
                <a:solidFill>
                  <a:srgbClr val="004992"/>
                </a:solidFill>
                <a:latin typeface="+mn-lt"/>
                <a:cs typeface="+mn-cs"/>
              </a:rPr>
              <a:t>Vil</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nogen</a:t>
            </a:r>
            <a:r>
              <a:rPr lang="en-US" altLang="de-DE" sz="2000" b="0" dirty="0">
                <a:solidFill>
                  <a:srgbClr val="004992"/>
                </a:solidFill>
                <a:latin typeface="+mn-lt"/>
                <a:cs typeface="+mn-cs"/>
              </a:rPr>
              <a:t> dele </a:t>
            </a:r>
            <a:r>
              <a:rPr lang="en-US" altLang="de-DE" sz="2000" b="0" dirty="0" err="1">
                <a:solidFill>
                  <a:srgbClr val="004992"/>
                </a:solidFill>
                <a:latin typeface="+mn-lt"/>
                <a:cs typeface="+mn-cs"/>
              </a:rPr>
              <a:t>en</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kort</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personlig</a:t>
            </a:r>
            <a:r>
              <a:rPr lang="en-US" altLang="de-DE" sz="2000" b="0" dirty="0">
                <a:solidFill>
                  <a:srgbClr val="004992"/>
                </a:solidFill>
                <a:latin typeface="+mn-lt"/>
                <a:cs typeface="+mn-cs"/>
              </a:rPr>
              <a:t> </a:t>
            </a:r>
            <a:r>
              <a:rPr lang="en-US" altLang="de-DE" sz="2000" b="0" dirty="0" err="1">
                <a:solidFill>
                  <a:srgbClr val="004992"/>
                </a:solidFill>
                <a:latin typeface="+mn-lt"/>
                <a:cs typeface="+mn-cs"/>
              </a:rPr>
              <a:t>erfaring</a:t>
            </a:r>
            <a:r>
              <a:rPr lang="en-US" altLang="de-DE" sz="2000" b="0" dirty="0">
                <a:solidFill>
                  <a:srgbClr val="004992"/>
                </a:solidFill>
                <a:latin typeface="+mn-lt"/>
                <a:cs typeface="+mn-cs"/>
              </a:rPr>
              <a:t>? </a:t>
            </a:r>
            <a:endParaRPr lang="de-DE" altLang="de-DE" sz="2000" b="0" dirty="0">
              <a:solidFill>
                <a:srgbClr val="004992"/>
              </a:solidFill>
              <a:latin typeface="+mn-lt"/>
              <a:cs typeface="+mn-cs"/>
            </a:endParaRPr>
          </a:p>
        </p:txBody>
      </p:sp>
      <p:graphicFrame>
        <p:nvGraphicFramePr>
          <p:cNvPr id="7" name="Content Placeholder 8"/>
          <p:cNvGraphicFramePr>
            <a:graphicFrameLocks/>
          </p:cNvGraphicFramePr>
          <p:nvPr>
            <p:extLst>
              <p:ext uri="{D42A27DB-BD31-4B8C-83A1-F6EECF244321}">
                <p14:modId xmlns:p14="http://schemas.microsoft.com/office/powerpoint/2010/main" val="2240642868"/>
              </p:ext>
            </p:extLst>
          </p:nvPr>
        </p:nvGraphicFramePr>
        <p:xfrm>
          <a:off x="409575" y="2203704"/>
          <a:ext cx="11339514" cy="3383280"/>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mn-lt"/>
                          <a:ea typeface="+mn-ea"/>
                          <a:cs typeface="+mn-cs"/>
                        </a:rPr>
                        <a:t>Hændelse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Forklaring under en psykose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mn-lt"/>
                          <a:ea typeface="+mn-ea"/>
                          <a:cs typeface="+mn-cs"/>
                        </a:rPr>
                        <a:t>Hvad der virkelig skete</a:t>
                      </a: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Din udskrivningsdato rykkes frem.</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Du er overbevist om, at lægerne har opgivet dig.</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Der er uventet blevet en ledig plads på et bosted.</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mn-lt"/>
                          <a:ea typeface="+mn-ea"/>
                          <a:cs typeface="+mn-cs"/>
                        </a:rPr>
                        <a:t>Tanken “du dur ikke” hamrer løs i dit hoved.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333333"/>
                          </a:solidFill>
                          <a:effectLst/>
                          <a:latin typeface="+mn-lt"/>
                          <a:ea typeface="+mn-ea"/>
                          <a:cs typeface="+mn-cs"/>
                        </a:rPr>
                        <a:t>Du er </a:t>
                      </a:r>
                      <a:r>
                        <a:rPr kumimoji="0" lang="en-US" sz="2000" b="0" i="0" u="none" strike="noStrike" cap="none" normalizeH="0" baseline="0" dirty="0" err="1">
                          <a:ln>
                            <a:noFill/>
                          </a:ln>
                          <a:solidFill>
                            <a:srgbClr val="333333"/>
                          </a:solidFill>
                          <a:effectLst/>
                          <a:latin typeface="+mn-lt"/>
                          <a:ea typeface="+mn-ea"/>
                          <a:cs typeface="+mn-cs"/>
                        </a:rPr>
                        <a:t>overbevist</a:t>
                      </a:r>
                      <a:r>
                        <a:rPr kumimoji="0" lang="en-US" sz="2000" b="0" i="0" u="none" strike="noStrike" cap="none" normalizeH="0" baseline="0" dirty="0">
                          <a:ln>
                            <a:noFill/>
                          </a:ln>
                          <a:solidFill>
                            <a:srgbClr val="333333"/>
                          </a:solidFill>
                          <a:effectLst/>
                          <a:latin typeface="+mn-lt"/>
                          <a:ea typeface="+mn-ea"/>
                          <a:cs typeface="+mn-cs"/>
                        </a:rPr>
                        <a:t> om, at </a:t>
                      </a:r>
                      <a:r>
                        <a:rPr kumimoji="0" lang="en-US" sz="2000" b="0" i="0" u="none" strike="noStrike" cap="none" normalizeH="0" baseline="0" dirty="0" err="1">
                          <a:ln>
                            <a:noFill/>
                          </a:ln>
                          <a:solidFill>
                            <a:srgbClr val="333333"/>
                          </a:solidFill>
                          <a:effectLst/>
                          <a:latin typeface="+mn-lt"/>
                          <a:ea typeface="+mn-ea"/>
                          <a:cs typeface="+mn-cs"/>
                        </a:rPr>
                        <a:t>dette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skyldes</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mobilmast</a:t>
                      </a:r>
                      <a:r>
                        <a:rPr kumimoji="0" lang="en-US" sz="2000" b="0" i="0" u="none" strike="noStrike" cap="none" normalizeH="0" baseline="0" dirty="0">
                          <a:ln>
                            <a:noFill/>
                          </a:ln>
                          <a:solidFill>
                            <a:srgbClr val="333333"/>
                          </a:solidFill>
                          <a:effectLst/>
                          <a:latin typeface="+mn-lt"/>
                          <a:ea typeface="+mn-ea"/>
                          <a:cs typeface="+mn-cs"/>
                        </a:rPr>
                        <a:t>, der er </a:t>
                      </a:r>
                      <a:r>
                        <a:rPr kumimoji="0" lang="en-US" sz="2000" b="0" i="0" u="none" strike="noStrike" cap="none" normalizeH="0" baseline="0" dirty="0" err="1">
                          <a:ln>
                            <a:noFill/>
                          </a:ln>
                          <a:solidFill>
                            <a:srgbClr val="333333"/>
                          </a:solidFill>
                          <a:effectLst/>
                          <a:latin typeface="+mn-lt"/>
                          <a:ea typeface="+mn-ea"/>
                          <a:cs typeface="+mn-cs"/>
                        </a:rPr>
                        <a:t>opstillet</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taget</a:t>
                      </a:r>
                      <a:r>
                        <a:rPr kumimoji="0" lang="en-US" sz="2000" b="0" i="0" u="none" strike="noStrike" cap="none" normalizeH="0" baseline="0" dirty="0">
                          <a:ln>
                            <a:noFill/>
                          </a:ln>
                          <a:solidFill>
                            <a:srgbClr val="333333"/>
                          </a:solidFill>
                          <a:effectLst/>
                          <a:latin typeface="+mn-lt"/>
                          <a:ea typeface="+mn-ea"/>
                          <a:cs typeface="+mn-cs"/>
                        </a:rPr>
                        <a:t>.                                   </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De fleste mennesker oplever lejlighedsvis at have negative tanker om sig selv.</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a:ln>
                            <a:noFill/>
                          </a:ln>
                          <a:solidFill>
                            <a:srgbClr val="333333"/>
                          </a:solidFill>
                          <a:effectLst/>
                          <a:latin typeface="+mn-lt"/>
                          <a:ea typeface="+mn-ea"/>
                          <a:cs typeface="+mn-cs"/>
                        </a:rPr>
                        <a:t>Behandleren anvender et ord, som du netop skulle til at bruge.</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Behandleren kan læse dine tanker.</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a-DK" sz="2000" b="0" i="0" u="none" strike="noStrike" cap="none" normalizeH="0" baseline="0" dirty="0">
                          <a:ln>
                            <a:noFill/>
                          </a:ln>
                          <a:solidFill>
                            <a:srgbClr val="333333"/>
                          </a:solidFill>
                          <a:effectLst/>
                          <a:latin typeface="+mn-lt"/>
                          <a:ea typeface="+mn-ea"/>
                          <a:cs typeface="+mn-cs"/>
                        </a:rPr>
                        <a:t>Ordet var oplagt i sammenhængen.</a:t>
                      </a:r>
                      <a:endParaRPr kumimoji="0" lang="de-DE" sz="2000" b="0" i="0" u="none" strike="noStrike" cap="none" normalizeH="0" baseline="0" dirty="0">
                        <a:ln>
                          <a:noFill/>
                        </a:ln>
                        <a:solidFill>
                          <a:srgbClr val="333333"/>
                        </a:solidFill>
                        <a:effectLst/>
                        <a:latin typeface="+mn-lt"/>
                        <a:ea typeface="+mn-ea"/>
                        <a:cs typeface="+mn-cs"/>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55C002C5-2D37-47DB-9694-31E3FBBBD028}"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dirty="0">
                <a:solidFill>
                  <a:srgbClr val="333333"/>
                </a:solidFill>
              </a:rPr>
              <a:t>Du vil i de følgende øvelser blive præsenteret for en række malerier. Prøv at finde den korrekte titel for hvert enkelt maleri og </a:t>
            </a:r>
            <a:r>
              <a:rPr lang="da-DK" altLang="de-DE" sz="2400">
                <a:solidFill>
                  <a:srgbClr val="333333"/>
                </a:solidFill>
              </a:rPr>
              <a:t>udeluk “fejlskud”</a:t>
            </a:r>
            <a:r>
              <a:rPr lang="en-US" altLang="de-DE" sz="2400">
                <a:solidFill>
                  <a:srgbClr val="333333"/>
                </a:solidFill>
              </a:rPr>
              <a:t>.</a:t>
            </a:r>
            <a:endParaRPr lang="en-US" altLang="de-DE" sz="2400" dirty="0">
              <a:solidFill>
                <a:srgbClr val="333333"/>
              </a:solidFill>
            </a:endParaRPr>
          </a:p>
        </p:txBody>
      </p:sp>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33F78133-445B-42E7-8DE3-DCF6693ED0D8}"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dirty="0">
                <a:solidFill>
                  <a:srgbClr val="333333"/>
                </a:solidFill>
              </a:rPr>
              <a:t>Du vil i de følgende øvelser blive præsenteret for en række malerier. Prøv at finde den korrekte titel for hvert enkelt maleri og </a:t>
            </a:r>
            <a:r>
              <a:rPr lang="da-DK" altLang="de-DE" sz="2400">
                <a:solidFill>
                  <a:srgbClr val="333333"/>
                </a:solidFill>
              </a:rPr>
              <a:t>udeluk “fejlskud”</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defRPr/>
            </a:pPr>
            <a:r>
              <a:rPr lang="da-DK" sz="2400" dirty="0">
                <a:solidFill>
                  <a:srgbClr val="333333"/>
                </a:solidFill>
              </a:rPr>
              <a:t>Diskuter </a:t>
            </a:r>
            <a:r>
              <a:rPr lang="da-DK" sz="2400" i="1" spc="5" dirty="0">
                <a:solidFill>
                  <a:srgbClr val="004992"/>
                </a:solidFill>
              </a:rPr>
              <a:t>for</a:t>
            </a:r>
            <a:r>
              <a:rPr lang="da-DK" sz="2400" i="1" spc="15" dirty="0">
                <a:solidFill>
                  <a:srgbClr val="004992"/>
                </a:solidFill>
              </a:rPr>
              <a:t> </a:t>
            </a:r>
            <a:r>
              <a:rPr lang="da-DK" sz="2400" dirty="0">
                <a:solidFill>
                  <a:srgbClr val="004992"/>
                </a:solidFill>
              </a:rPr>
              <a:t>og</a:t>
            </a:r>
            <a:r>
              <a:rPr lang="da-DK" sz="2400" spc="10" dirty="0">
                <a:solidFill>
                  <a:srgbClr val="004992"/>
                </a:solidFill>
              </a:rPr>
              <a:t> </a:t>
            </a:r>
            <a:r>
              <a:rPr lang="da-DK" sz="2400" i="1" dirty="0">
                <a:solidFill>
                  <a:srgbClr val="004992"/>
                </a:solidFill>
              </a:rPr>
              <a:t>imod</a:t>
            </a:r>
            <a:r>
              <a:rPr lang="da-DK" sz="2400" i="1" spc="15" dirty="0">
                <a:solidFill>
                  <a:srgbClr val="004992"/>
                </a:solidFill>
              </a:rPr>
              <a:t> </a:t>
            </a:r>
            <a:r>
              <a:rPr lang="da-DK" sz="2400" spc="-5" dirty="0">
                <a:solidFill>
                  <a:srgbClr val="333333"/>
                </a:solidFill>
              </a:rPr>
              <a:t>fo</a:t>
            </a:r>
            <a:r>
              <a:rPr lang="da-DK" sz="2400" dirty="0">
                <a:solidFill>
                  <a:srgbClr val="333333"/>
                </a:solidFill>
              </a:rPr>
              <a:t>r</a:t>
            </a:r>
            <a:r>
              <a:rPr lang="da-DK" sz="2400" spc="25" dirty="0">
                <a:solidFill>
                  <a:srgbClr val="333333"/>
                </a:solidFill>
              </a:rPr>
              <a:t> </a:t>
            </a:r>
            <a:r>
              <a:rPr lang="da-DK" sz="2400" dirty="0">
                <a:solidFill>
                  <a:srgbClr val="333333"/>
                </a:solidFill>
              </a:rPr>
              <a:t>hver enkelt fortolkning</a:t>
            </a:r>
            <a:r>
              <a:rPr lang="en-US" altLang="de-DE" sz="2400" dirty="0">
                <a:solidFill>
                  <a:srgbClr val="333333"/>
                </a:solidFill>
              </a:rPr>
              <a:t>.</a:t>
            </a:r>
          </a:p>
        </p:txBody>
      </p:sp>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33F78133-445B-42E7-8DE3-DCF6693ED0D8}" type="slidenum">
              <a:rPr lang="de-DE" altLang="de-DE" smtClean="0"/>
              <a:pPr/>
              <a:t>21</a:t>
            </a:fld>
            <a:endParaRPr lang="de-DE" altLang="de-DE"/>
          </a:p>
        </p:txBody>
      </p:sp>
    </p:spTree>
    <p:extLst>
      <p:ext uri="{BB962C8B-B14F-4D97-AF65-F5344CB8AC3E}">
        <p14:creationId xmlns:p14="http://schemas.microsoft.com/office/powerpoint/2010/main" val="1195210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Øvelse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a-DK" altLang="de-DE" sz="2400">
                <a:solidFill>
                  <a:srgbClr val="333333"/>
                </a:solidFill>
              </a:rPr>
              <a:t>Du vil i de følgende øvelser blive præsenteret for en række malerier. </a:t>
            </a:r>
            <a:r>
              <a:rPr lang="da-DK" altLang="de-DE" sz="2400" dirty="0">
                <a:solidFill>
                  <a:srgbClr val="333333"/>
                </a:solidFill>
              </a:rPr>
              <a:t>Prøv at finde den korrekte titel for hvert enkelt maleri og </a:t>
            </a:r>
            <a:r>
              <a:rPr lang="da-DK" altLang="de-DE" sz="2400">
                <a:solidFill>
                  <a:srgbClr val="333333"/>
                </a:solidFill>
              </a:rPr>
              <a:t>udeluk “fejlskud”</a:t>
            </a:r>
            <a:r>
              <a:rPr lang="en-US" altLang="de-DE" sz="2400">
                <a:solidFill>
                  <a:srgbClr val="333333"/>
                </a:solidFill>
              </a:rPr>
              <a:t>.</a:t>
            </a:r>
            <a:endParaRPr lang="en-US" altLang="de-DE" sz="2400" dirty="0">
              <a:solidFill>
                <a:srgbClr val="333333"/>
              </a:solidFill>
            </a:endParaRPr>
          </a:p>
          <a:p>
            <a:pPr marL="342900" lvl="0" indent="-342900" defTabSz="914400" fontAlgn="base">
              <a:buClr>
                <a:srgbClr val="000000"/>
              </a:buClr>
              <a:buFont typeface="WingDings"/>
              <a:buChar char=""/>
              <a:defRPr/>
            </a:pPr>
            <a:r>
              <a:rPr lang="da-DK" sz="2400" dirty="0">
                <a:solidFill>
                  <a:srgbClr val="333333"/>
                </a:solidFill>
              </a:rPr>
              <a:t>Diskuter </a:t>
            </a:r>
            <a:r>
              <a:rPr lang="da-DK" sz="2400" i="1" spc="5" dirty="0">
                <a:solidFill>
                  <a:srgbClr val="004992"/>
                </a:solidFill>
              </a:rPr>
              <a:t>for</a:t>
            </a:r>
            <a:r>
              <a:rPr lang="da-DK" sz="2400" i="1" spc="15" dirty="0">
                <a:solidFill>
                  <a:srgbClr val="004992"/>
                </a:solidFill>
              </a:rPr>
              <a:t> </a:t>
            </a:r>
            <a:r>
              <a:rPr lang="da-DK" sz="2400" dirty="0">
                <a:solidFill>
                  <a:srgbClr val="004992"/>
                </a:solidFill>
              </a:rPr>
              <a:t>og</a:t>
            </a:r>
            <a:r>
              <a:rPr lang="da-DK" sz="2400" spc="10" dirty="0">
                <a:solidFill>
                  <a:srgbClr val="004992"/>
                </a:solidFill>
              </a:rPr>
              <a:t> </a:t>
            </a:r>
            <a:r>
              <a:rPr lang="da-DK" sz="2400" i="1" dirty="0">
                <a:solidFill>
                  <a:srgbClr val="004992"/>
                </a:solidFill>
              </a:rPr>
              <a:t>imod</a:t>
            </a:r>
            <a:r>
              <a:rPr lang="da-DK" sz="2400" i="1" spc="15" dirty="0">
                <a:solidFill>
                  <a:srgbClr val="004992"/>
                </a:solidFill>
              </a:rPr>
              <a:t> </a:t>
            </a:r>
            <a:r>
              <a:rPr lang="da-DK" sz="2400" spc="-5" dirty="0">
                <a:solidFill>
                  <a:srgbClr val="333333"/>
                </a:solidFill>
              </a:rPr>
              <a:t>fo</a:t>
            </a:r>
            <a:r>
              <a:rPr lang="da-DK" sz="2400" dirty="0">
                <a:solidFill>
                  <a:srgbClr val="333333"/>
                </a:solidFill>
              </a:rPr>
              <a:t>r</a:t>
            </a:r>
            <a:r>
              <a:rPr lang="da-DK" sz="2400" spc="25" dirty="0">
                <a:solidFill>
                  <a:srgbClr val="333333"/>
                </a:solidFill>
              </a:rPr>
              <a:t> </a:t>
            </a:r>
            <a:r>
              <a:rPr lang="da-DK" sz="2400" dirty="0">
                <a:solidFill>
                  <a:srgbClr val="333333"/>
                </a:solidFill>
              </a:rPr>
              <a:t>hver enkelt fortolkning</a:t>
            </a:r>
            <a:r>
              <a:rPr lang="en-US" altLang="de-DE" sz="2400" dirty="0">
                <a:solidFill>
                  <a:srgbClr val="333333"/>
                </a:solidFill>
              </a:rPr>
              <a:t>.</a:t>
            </a:r>
          </a:p>
          <a:p>
            <a:pPr marL="342900" lvl="0" indent="-342900" defTabSz="914400" fontAlgn="base">
              <a:buClr>
                <a:srgbClr val="333333"/>
              </a:buClr>
              <a:buFont typeface="WingDings"/>
              <a:buChar char=""/>
              <a:defRPr/>
            </a:pPr>
            <a:r>
              <a:rPr lang="da-DK" altLang="ko-KR" sz="2400" dirty="0">
                <a:solidFill>
                  <a:srgbClr val="333333"/>
                </a:solidFill>
              </a:rPr>
              <a:t>Angiv samtidig graden af sikkerhed i din vurdering</a:t>
            </a:r>
            <a:r>
              <a:rPr lang="en-GB" altLang="ko-KR" sz="2400" dirty="0">
                <a:solidFill>
                  <a:srgbClr val="333333"/>
                </a:solidFill>
              </a:rPr>
              <a:t>.</a:t>
            </a:r>
            <a:endParaRPr lang="de-DE" altLang="ko-KR" sz="2400" b="1" dirty="0">
              <a:solidFill>
                <a:srgbClr val="333333"/>
              </a:solidFill>
            </a:endParaRPr>
          </a:p>
          <a:p>
            <a:pPr marL="342900" lvl="0" indent="-342900" defTabSz="914400" fontAlgn="base">
              <a:buClr>
                <a:srgbClr val="333333"/>
              </a:buClr>
              <a:buFont typeface="WingDings"/>
              <a:buChar char=""/>
              <a:defRPr/>
            </a:pPr>
            <a:r>
              <a:rPr lang="da-DK" altLang="de-DE" sz="2400" dirty="0">
                <a:solidFill>
                  <a:srgbClr val="333333"/>
                </a:solidFill>
              </a:rPr>
              <a:t>Vær især opmærksom på træk, der tydeligt udelukker én fortolkning</a:t>
            </a:r>
            <a:r>
              <a:rPr lang="en-US" altLang="de-DE" sz="2400" dirty="0">
                <a:solidFill>
                  <a:srgbClr val="333333"/>
                </a:solidFill>
              </a:rPr>
              <a:t>.</a:t>
            </a:r>
            <a:endParaRPr lang="en-US" sz="2400" dirty="0"/>
          </a:p>
        </p:txBody>
      </p:sp>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33F78133-445B-42E7-8DE3-DCF6693ED0D8}" type="slidenum">
              <a:rPr lang="de-DE" altLang="de-DE" smtClean="0"/>
              <a:pPr/>
              <a:t>22</a:t>
            </a:fld>
            <a:endParaRPr lang="de-DE" altLang="de-DE"/>
          </a:p>
        </p:txBody>
      </p:sp>
    </p:spTree>
    <p:extLst>
      <p:ext uri="{BB962C8B-B14F-4D97-AF65-F5344CB8AC3E}">
        <p14:creationId xmlns:p14="http://schemas.microsoft.com/office/powerpoint/2010/main" val="161811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Tilståelse af ægteskabsbrud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Bejlen</a:t>
            </a:r>
          </a:p>
          <a:p>
            <a:pPr eaLnBrk="1" hangingPunct="1">
              <a:lnSpc>
                <a:spcPct val="105000"/>
              </a:lnSpc>
              <a:spcBef>
                <a:spcPts val="1999"/>
              </a:spcBef>
              <a:spcAft>
                <a:spcPts val="0"/>
              </a:spcAft>
              <a:buClr>
                <a:srgbClr val="333333"/>
              </a:buClr>
              <a:buFont typeface="WingDings"/>
              <a:buAutoNum type="alphaLcPeriod"/>
            </a:pPr>
            <a:r>
              <a:rPr lang="nb-NO" altLang="de-DE" sz="2400" b="0" dirty="0">
                <a:solidFill>
                  <a:srgbClr val="333333"/>
                </a:solidFill>
                <a:latin typeface="+mn-lt"/>
                <a:cs typeface="+mn-cs"/>
              </a:rPr>
              <a:t>Meddelelse om et familiemedlems død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Blomstersælgeren</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Tilståelse af ægteskabsbrud</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mn-lt"/>
                <a:cs typeface="+mn-cs"/>
              </a:rPr>
              <a:t>Bejlen</a:t>
            </a:r>
            <a:br>
              <a:rPr lang="de-DE" altLang="de-DE" sz="2400" b="0">
                <a:solidFill>
                  <a:srgbClr val="004992"/>
                </a:solidFill>
                <a:latin typeface="+mn-lt"/>
                <a:cs typeface="+mn-cs"/>
              </a:rPr>
            </a:br>
            <a:r>
              <a:rPr lang="de-DE" altLang="de-DE" sz="1800" b="0">
                <a:solidFill>
                  <a:srgbClr val="004992"/>
                </a:solidFill>
                <a:latin typeface="+mn-lt"/>
                <a:cs typeface="+mn-cs"/>
              </a:rPr>
              <a:t>(</a:t>
            </a:r>
            <a:r>
              <a:rPr lang="de-DE" altLang="de-DE" sz="1800" b="0" dirty="0">
                <a:solidFill>
                  <a:srgbClr val="004992"/>
                </a:solidFill>
                <a:latin typeface="+mn-lt"/>
                <a:cs typeface="+mn-cs"/>
              </a:rPr>
              <a:t>Karl Zewy, </a:t>
            </a:r>
            <a:r>
              <a:rPr lang="de-DE" altLang="de-DE" sz="1800" b="0">
                <a:solidFill>
                  <a:srgbClr val="004992"/>
                </a:solidFill>
                <a:latin typeface="+mn-lt"/>
                <a:cs typeface="+mn-cs"/>
              </a:rPr>
              <a:t>1896)</a:t>
            </a:r>
          </a:p>
          <a:p>
            <a:pPr eaLnBrk="1" hangingPunct="1">
              <a:lnSpc>
                <a:spcPct val="105000"/>
              </a:lnSpc>
              <a:spcBef>
                <a:spcPts val="1999"/>
              </a:spcBef>
              <a:spcAft>
                <a:spcPts val="0"/>
              </a:spcAft>
              <a:buClr>
                <a:srgbClr val="333333"/>
              </a:buClr>
              <a:buFont typeface="WingDings"/>
              <a:buAutoNum type="alphaLcPeriod"/>
            </a:pPr>
            <a:r>
              <a:rPr lang="nb-NO" altLang="de-DE" sz="2400" b="0">
                <a:solidFill>
                  <a:srgbClr val="333333"/>
                </a:solidFill>
                <a:latin typeface="+mn-lt"/>
                <a:cs typeface="+mn-cs"/>
              </a:rPr>
              <a:t>Meddelelse </a:t>
            </a:r>
            <a:r>
              <a:rPr lang="nb-NO" altLang="de-DE" sz="2400" b="0" dirty="0">
                <a:solidFill>
                  <a:srgbClr val="333333"/>
                </a:solidFill>
                <a:latin typeface="+mn-lt"/>
                <a:cs typeface="+mn-cs"/>
              </a:rPr>
              <a:t>om et familiemedlems død</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Blomstersælgeren</a:t>
            </a:r>
            <a:endParaRPr lang="en-US" altLang="de-DE" sz="2400" b="0" dirty="0">
              <a:solidFill>
                <a:srgbClr val="333333"/>
              </a:solidFill>
              <a:latin typeface="+mn-lt"/>
              <a:cs typeface="+mn-cs"/>
            </a:endParaRP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Munken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Drukkenbolten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læsende kemiker</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Bogormen</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1027"/>
          <p:cNvSpPr>
            <a:spLocks noChangeArrowheads="1"/>
          </p:cNvSpPr>
          <p:nvPr/>
        </p:nvSpPr>
        <p:spPr bwMode="auto">
          <a:xfrm>
            <a:off x="6400799"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Munken</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Drukkenbolten</a:t>
            </a:r>
          </a:p>
          <a:p>
            <a:pPr marL="457200" indent="-457200"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Den læsende kemiker</a:t>
            </a:r>
            <a:br>
              <a:rPr lang="de-DE" altLang="de-DE" sz="2400" b="0" dirty="0">
                <a:solidFill>
                  <a:srgbClr val="004992"/>
                </a:solidFill>
                <a:latin typeface="+mn-lt"/>
                <a:cs typeface="+mn-cs"/>
              </a:rPr>
            </a:br>
            <a:r>
              <a:rPr lang="de-DE" altLang="de-DE" sz="1800" b="0" dirty="0">
                <a:solidFill>
                  <a:srgbClr val="004992"/>
                </a:solidFill>
                <a:latin typeface="+mn-lt"/>
                <a:cs typeface="+mn-cs"/>
              </a:rPr>
              <a:t>(Johann Peter von Langer, 1756-1824)</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Bogormen</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En tjeners værelse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indbildt syge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fattige digter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hjemløses tilflugtssted</a:t>
            </a: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En tjeners værelse</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indbildt syge</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Den fattige digter</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1835)</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hjemløses tilflugtssted</a:t>
            </a: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onde heks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hoverende dreng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Skotyven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Formaningen</a:t>
            </a:r>
            <a:endParaRPr lang="en-US" altLang="de-DE" sz="2400" b="0" dirty="0">
              <a:solidFill>
                <a:srgbClr val="333333"/>
              </a:solidFill>
              <a:latin typeface="+mn-lt"/>
              <a:cs typeface="+mn-cs"/>
            </a:endParaRP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onde heks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hoverende dreng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Skotyven</a:t>
            </a:r>
          </a:p>
          <a:p>
            <a:pPr eaLnBrk="1" hangingPunct="1">
              <a:lnSpc>
                <a:spcPct val="105000"/>
              </a:lnSpc>
              <a:spcBef>
                <a:spcPts val="1999"/>
              </a:spcBef>
              <a:spcAft>
                <a:spcPts val="0"/>
              </a:spcAft>
              <a:buClr>
                <a:srgbClr val="004992"/>
              </a:buClr>
              <a:buFont typeface="WingDings"/>
              <a:buAutoNum type="alphaLcPeriod"/>
            </a:pPr>
            <a:r>
              <a:rPr lang="de-DE" altLang="de-DE" sz="2400" b="0">
                <a:solidFill>
                  <a:srgbClr val="004992"/>
                </a:solidFill>
                <a:latin typeface="+mn-lt"/>
                <a:cs typeface="+mn-cs"/>
              </a:rPr>
              <a:t>Formaningen</a:t>
            </a:r>
            <a:br>
              <a:rPr lang="de-DE" altLang="de-DE" sz="2400" b="0">
                <a:solidFill>
                  <a:srgbClr val="004992"/>
                </a:solidFill>
                <a:latin typeface="+mn-lt"/>
                <a:cs typeface="+mn-cs"/>
              </a:rPr>
            </a:br>
            <a:r>
              <a:rPr lang="de-DE" altLang="de-DE" sz="1800" b="0">
                <a:solidFill>
                  <a:srgbClr val="004992"/>
                </a:solidFill>
                <a:latin typeface="+mn-lt"/>
                <a:cs typeface="+mn-cs"/>
              </a:rPr>
              <a:t>(</a:t>
            </a:r>
            <a:r>
              <a:rPr lang="de-DE" altLang="de-DE" sz="1800" b="0" dirty="0">
                <a:solidFill>
                  <a:srgbClr val="004992"/>
                </a:solidFill>
                <a:latin typeface="+mn-lt"/>
                <a:cs typeface="+mn-cs"/>
              </a:rPr>
              <a:t>Ferdinand Georg Waldmüller, 1846)</a:t>
            </a:r>
            <a:endParaRPr lang="en-US" altLang="de-DE" sz="1800" b="0" dirty="0">
              <a:solidFill>
                <a:srgbClr val="004992"/>
              </a:solidFill>
              <a:latin typeface="+mn-lt"/>
              <a:cs typeface="+mn-cs"/>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Besøget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Opslugt af læsning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Digteren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Bedstefars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bibliotek</a:t>
            </a:r>
            <a:endParaRPr lang="en-US" altLang="de-DE" sz="2400" b="0" dirty="0">
              <a:solidFill>
                <a:srgbClr val="333333"/>
              </a:solidFill>
              <a:latin typeface="+mn-lt"/>
              <a:cs typeface="+mn-cs"/>
            </a:endParaRP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Besøget</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Opslugt af læsning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Digteren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Bedstefars</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bibliotek</a:t>
            </a:r>
            <a:endParaRPr lang="en-US" altLang="de-DE" sz="2400" b="0" dirty="0">
              <a:solidFill>
                <a:srgbClr val="333333"/>
              </a:solidFill>
              <a:latin typeface="+mn-lt"/>
              <a:cs typeface="+mn-cs"/>
            </a:endParaRP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Valgfrit</a:t>
            </a:r>
            <a:r>
              <a:rPr lang="en-US" altLang="ko-KR" sz="3600" spc="-5" dirty="0">
                <a:latin typeface="+mn-lt"/>
                <a:ea typeface="+mn-ea"/>
                <a:cs typeface="+mn-cs"/>
              </a:rPr>
              <a:t>: </a:t>
            </a:r>
            <a:r>
              <a:rPr lang="en-US" altLang="ko-KR" sz="3600" spc="-5" dirty="0" err="1">
                <a:latin typeface="+mn-lt"/>
                <a:ea typeface="+mn-ea"/>
                <a:cs typeface="+mn-cs"/>
              </a:rPr>
              <a:t>Videoklip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rPr>
              <a:t>Valgfrit: Videoklip med præsentationer, der handler om dagens emne, kan findes på følgende hjemmeside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Efter</a:t>
            </a:r>
            <a:r>
              <a:rPr lang="en-US" altLang="ko-KR" sz="2400" dirty="0">
                <a:solidFill>
                  <a:srgbClr val="333333"/>
                </a:solidFill>
              </a:rPr>
              <a:t> </a:t>
            </a:r>
            <a:r>
              <a:rPr lang="en-US" altLang="ko-KR" sz="2400" dirty="0" err="1">
                <a:solidFill>
                  <a:srgbClr val="333333"/>
                </a:solidFill>
              </a:rPr>
              <a:t>videoen</a:t>
            </a:r>
            <a:r>
              <a:rPr lang="en-US" altLang="ko-KR" sz="2400" dirty="0">
                <a:solidFill>
                  <a:srgbClr val="333333"/>
                </a:solidFill>
              </a:rPr>
              <a:t> </a:t>
            </a:r>
            <a:r>
              <a:rPr lang="en-US" altLang="ko-KR" sz="2400" dirty="0" err="1">
                <a:solidFill>
                  <a:srgbClr val="333333"/>
                </a:solidFill>
              </a:rPr>
              <a:t>kan</a:t>
            </a:r>
            <a:r>
              <a:rPr lang="en-US" altLang="ko-KR" sz="2400" dirty="0">
                <a:solidFill>
                  <a:srgbClr val="333333"/>
                </a:solidFill>
              </a:rPr>
              <a:t> du </a:t>
            </a:r>
            <a:r>
              <a:rPr lang="en-US" altLang="ko-KR" sz="2400" dirty="0" err="1">
                <a:solidFill>
                  <a:srgbClr val="333333"/>
                </a:solidFill>
              </a:rPr>
              <a:t>drøfte</a:t>
            </a:r>
            <a:r>
              <a:rPr lang="en-US" altLang="ko-KR" sz="2400" dirty="0">
                <a:solidFill>
                  <a:srgbClr val="333333"/>
                </a:solidFill>
              </a:rPr>
              <a:t>, </a:t>
            </a:r>
            <a:r>
              <a:rPr lang="en-US" altLang="ko-KR" sz="2400" dirty="0" err="1">
                <a:solidFill>
                  <a:srgbClr val="333333"/>
                </a:solidFill>
              </a:rPr>
              <a:t>hvordan</a:t>
            </a:r>
            <a:r>
              <a:rPr lang="en-US" altLang="ko-KR" sz="2400" dirty="0">
                <a:solidFill>
                  <a:srgbClr val="333333"/>
                </a:solidFill>
              </a:rPr>
              <a:t> den </a:t>
            </a:r>
            <a:r>
              <a:rPr lang="en-US" altLang="ko-KR" sz="2400" dirty="0" err="1">
                <a:solidFill>
                  <a:srgbClr val="333333"/>
                </a:solidFill>
              </a:rPr>
              <a:t>er</a:t>
            </a:r>
            <a:r>
              <a:rPr lang="en-US" altLang="ko-KR" sz="2400" dirty="0">
                <a:solidFill>
                  <a:srgbClr val="333333"/>
                </a:solidFill>
              </a:rPr>
              <a:t> </a:t>
            </a:r>
            <a:r>
              <a:rPr lang="en-US" altLang="ko-KR" sz="2400" dirty="0" err="1">
                <a:solidFill>
                  <a:srgbClr val="333333"/>
                </a:solidFill>
              </a:rPr>
              <a:t>relateret</a:t>
            </a:r>
            <a:r>
              <a:rPr lang="en-US" altLang="ko-KR" sz="2400" dirty="0">
                <a:solidFill>
                  <a:srgbClr val="333333"/>
                </a:solidFill>
              </a:rPr>
              <a:t> </a:t>
            </a:r>
            <a:r>
              <a:rPr lang="en-US" altLang="ko-KR" sz="2400" dirty="0" err="1">
                <a:solidFill>
                  <a:srgbClr val="333333"/>
                </a:solidFill>
              </a:rPr>
              <a:t>til</a:t>
            </a:r>
            <a:r>
              <a:rPr lang="en-US" altLang="ko-KR" sz="2400" dirty="0">
                <a:solidFill>
                  <a:srgbClr val="333333"/>
                </a:solidFill>
              </a:rPr>
              <a:t> </a:t>
            </a:r>
            <a:r>
              <a:rPr lang="en-US" altLang="ko-KR" sz="2400" dirty="0" err="1">
                <a:solidFill>
                  <a:srgbClr val="333333"/>
                </a:solidFill>
              </a:rPr>
              <a:t>dagens</a:t>
            </a:r>
            <a:r>
              <a:rPr lang="en-US" altLang="ko-KR" sz="2400" dirty="0">
                <a:solidFill>
                  <a:srgbClr val="333333"/>
                </a:solidFill>
              </a:rPr>
              <a:t> </a:t>
            </a:r>
            <a:r>
              <a:rPr lang="en-US" altLang="ko-KR" sz="2400" dirty="0" err="1">
                <a:solidFill>
                  <a:srgbClr val="333333"/>
                </a:solidFill>
              </a:rPr>
              <a:t>emne</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cs typeface="+mn-cs"/>
              </a:rPr>
              <a:t>[</a:t>
            </a:r>
            <a:r>
              <a:rPr lang="en-US" altLang="ko-KR" b="0" i="1" spc="-5" dirty="0" err="1">
                <a:solidFill>
                  <a:srgbClr val="333333"/>
                </a:solidFill>
                <a:latin typeface="+mn-lt"/>
                <a:cs typeface="+mn-cs"/>
              </a:rPr>
              <a:t>til</a:t>
            </a:r>
            <a:r>
              <a:rPr lang="en-US" altLang="ko-KR" b="0" i="1" spc="-5" dirty="0">
                <a:solidFill>
                  <a:srgbClr val="333333"/>
                </a:solidFill>
                <a:latin typeface="+mn-lt"/>
                <a:cs typeface="+mn-cs"/>
              </a:rPr>
              <a:t> </a:t>
            </a:r>
            <a:r>
              <a:rPr lang="en-US" altLang="ko-KR" b="0" i="1" spc="-5" dirty="0" err="1">
                <a:solidFill>
                  <a:srgbClr val="333333"/>
                </a:solidFill>
                <a:latin typeface="+mn-lt"/>
                <a:cs typeface="+mn-cs"/>
              </a:rPr>
              <a:t>undervisere</a:t>
            </a:r>
            <a:r>
              <a:rPr lang="en-US" altLang="ko-KR" b="0" i="1" spc="-5" dirty="0">
                <a:solidFill>
                  <a:srgbClr val="333333"/>
                </a:solidFill>
                <a:latin typeface="+mn-lt"/>
                <a:cs typeface="+mn-cs"/>
              </a:rPr>
              <a:t>:</a:t>
            </a:r>
            <a:endParaRPr b="0" dirty="0">
              <a:solidFill>
                <a:srgbClr val="333333"/>
              </a:solidFill>
              <a:latin typeface="+mn-lt"/>
              <a:cs typeface="+mn-cs"/>
            </a:endParaRPr>
          </a:p>
          <a:p>
            <a:pPr marL="12700" marR="5080" defTabSz="914400" eaLnBrk="0" fontAlgn="base" hangingPunct="0">
              <a:spcBef>
                <a:spcPts val="800"/>
              </a:spcBef>
              <a:spcAft>
                <a:spcPct val="0"/>
              </a:spcAft>
            </a:pPr>
            <a:r>
              <a:rPr lang="da-DK" altLang="ko-KR" b="0" dirty="0">
                <a:solidFill>
                  <a:srgbClr val="333333"/>
                </a:solidFill>
                <a:latin typeface="+mn-lt"/>
                <a:cs typeface="+mn-cs"/>
              </a:rPr>
              <a:t>Nogle videoklips indeholder sprogbrug, som måske ikke er passende for hvert publikum eller kultur. Vurder venligst videoerne, inden du viser dem</a:t>
            </a:r>
            <a:r>
              <a:rPr lang="de-DE" b="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a:defRPr/>
            </a:pPr>
            <a:r>
              <a:rPr lang="da-DK"/>
              <a:t>Træningsmodul 7 – At drage forhastede konklusioner II</a:t>
            </a:r>
            <a:endParaRPr lang="de-DE"/>
          </a:p>
        </p:txBody>
      </p:sp>
      <p:sp>
        <p:nvSpPr>
          <p:cNvPr id="6" name="Slide Number Placeholder 5"/>
          <p:cNvSpPr>
            <a:spLocks noGrp="1"/>
          </p:cNvSpPr>
          <p:nvPr>
            <p:ph type="sldNum" sz="quarter" idx="12"/>
          </p:nvPr>
        </p:nvSpPr>
        <p:spPr/>
        <p:txBody>
          <a:bodyPr/>
          <a:lstStyle/>
          <a:p>
            <a:fld id="{33F78133-445B-42E7-8DE3-DCF6693ED0D8}" type="slidenum">
              <a:rPr lang="de-DE" altLang="de-DE" smtClean="0"/>
              <a:pPr/>
              <a:t>33</a:t>
            </a:fld>
            <a:endParaRPr lang="de-DE" altLang="de-DE"/>
          </a:p>
        </p:txBody>
      </p:sp>
    </p:spTree>
    <p:extLst>
      <p:ext uri="{BB962C8B-B14F-4D97-AF65-F5344CB8AC3E}">
        <p14:creationId xmlns:p14="http://schemas.microsoft.com/office/powerpoint/2010/main" val="2524077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Mødet med uhyret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Drukkenbolten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Mareridt</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Jagtulykke</a:t>
            </a:r>
            <a:endParaRPr lang="en-US" altLang="de-DE" sz="2400" b="0" dirty="0">
              <a:solidFill>
                <a:srgbClr val="333333"/>
              </a:solidFill>
              <a:latin typeface="+mn-lt"/>
              <a:cs typeface="+mn-cs"/>
            </a:endParaRP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Mødet med uhyret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Drukkenbolten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Mareridt</a:t>
            </a:r>
          </a:p>
          <a:p>
            <a:pPr eaLnBrk="1" hangingPunct="1">
              <a:lnSpc>
                <a:spcPct val="105000"/>
              </a:lnSpc>
              <a:spcBef>
                <a:spcPts val="1999"/>
              </a:spcBef>
              <a:spcAft>
                <a:spcPts val="0"/>
              </a:spcAft>
              <a:buClr>
                <a:srgbClr val="004992"/>
              </a:buClr>
              <a:buFont typeface="WingDings"/>
              <a:buAutoNum type="alphaLcPeriod"/>
            </a:pPr>
            <a:r>
              <a:rPr lang="en-US" altLang="de-DE" sz="2400" b="0" dirty="0" err="1">
                <a:solidFill>
                  <a:srgbClr val="004992"/>
                </a:solidFill>
                <a:latin typeface="+mn-lt"/>
                <a:cs typeface="+mn-cs"/>
              </a:rPr>
              <a:t>Jagtulykke</a:t>
            </a:r>
            <a:br>
              <a:rPr lang="en-US" altLang="de-DE" sz="2400" b="0" dirty="0">
                <a:solidFill>
                  <a:srgbClr val="004992"/>
                </a:solidFill>
                <a:latin typeface="+mn-lt"/>
                <a:cs typeface="+mn-cs"/>
              </a:rPr>
            </a:br>
            <a:r>
              <a:rPr lang="en-US" altLang="de-DE" sz="1800" b="0" dirty="0">
                <a:solidFill>
                  <a:srgbClr val="004992"/>
                </a:solidFill>
                <a:latin typeface="+mn-lt"/>
                <a:cs typeface="+mn-cs"/>
              </a:rPr>
              <a:t>(Carl </a:t>
            </a:r>
            <a:r>
              <a:rPr lang="en-US" altLang="de-DE" sz="1800" b="0" dirty="0" err="1">
                <a:solidFill>
                  <a:srgbClr val="004992"/>
                </a:solidFill>
                <a:latin typeface="+mn-lt"/>
                <a:cs typeface="+mn-cs"/>
              </a:rPr>
              <a:t>Spitzweg</a:t>
            </a:r>
            <a:r>
              <a:rPr lang="en-US" altLang="de-DE" sz="1800" b="0" dirty="0">
                <a:solidFill>
                  <a:srgbClr val="004992"/>
                </a:solidFill>
                <a:latin typeface="+mn-lt"/>
                <a:cs typeface="+mn-cs"/>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Drikkegildet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Zaporozje-kosakkernes </a:t>
            </a:r>
            <a:r>
              <a:rPr lang="de-DE" altLang="de-DE" sz="2400" b="0" dirty="0" err="1">
                <a:solidFill>
                  <a:srgbClr val="333333"/>
                </a:solidFill>
                <a:latin typeface="+mn-lt"/>
                <a:cs typeface="+mn-cs"/>
              </a:rPr>
              <a:t>brev</a:t>
            </a:r>
            <a:r>
              <a:rPr lang="de-DE" altLang="de-DE" sz="2400" b="0" dirty="0">
                <a:solidFill>
                  <a:srgbClr val="333333"/>
                </a:solidFill>
                <a:latin typeface="+mn-lt"/>
                <a:cs typeface="+mn-cs"/>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Armlægning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Før slaget</a:t>
            </a:r>
            <a:endParaRPr lang="en-US" altLang="de-DE" sz="2400" b="0" dirty="0">
              <a:solidFill>
                <a:srgbClr val="333333"/>
              </a:solidFill>
              <a:latin typeface="+mn-lt"/>
              <a:cs typeface="+mn-cs"/>
            </a:endParaRP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Drikkegildet</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Zaporozje-kosakkernes </a:t>
            </a:r>
            <a:r>
              <a:rPr lang="de-DE" altLang="de-DE" sz="2400" b="0" dirty="0" err="1">
                <a:solidFill>
                  <a:srgbClr val="004992"/>
                </a:solidFill>
                <a:latin typeface="+mn-lt"/>
                <a:cs typeface="+mn-cs"/>
              </a:rPr>
              <a:t>brev</a:t>
            </a:r>
            <a:r>
              <a:rPr lang="de-DE" altLang="de-DE" sz="2400" b="0" dirty="0">
                <a:solidFill>
                  <a:srgbClr val="004992"/>
                </a:solidFill>
                <a:latin typeface="+mn-lt"/>
                <a:cs typeface="+mn-cs"/>
              </a:rPr>
              <a:t> </a:t>
            </a:r>
            <a:br>
              <a:rPr lang="de-DE" altLang="de-DE" sz="2400" b="0" dirty="0">
                <a:solidFill>
                  <a:srgbClr val="004992"/>
                </a:solidFill>
                <a:latin typeface="+mn-lt"/>
                <a:cs typeface="+mn-cs"/>
              </a:rPr>
            </a:br>
            <a:r>
              <a:rPr lang="de-DE" altLang="de-DE" sz="1800" b="0" dirty="0">
                <a:solidFill>
                  <a:srgbClr val="004992"/>
                </a:solidFill>
                <a:latin typeface="+mn-lt"/>
                <a:cs typeface="+mn-cs"/>
              </a:rPr>
              <a:t>(Ilja Jefimowitsch Repin, 1891)</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Armlægning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Før slaget</a:t>
            </a:r>
            <a:endParaRPr lang="en-US" altLang="de-DE" sz="2400" b="0" dirty="0">
              <a:solidFill>
                <a:srgbClr val="333333"/>
              </a:solidFill>
              <a:latin typeface="+mn-lt"/>
              <a:cs typeface="+mn-cs"/>
            </a:endParaRPr>
          </a:p>
        </p:txBody>
      </p:sp>
      <p:pic>
        <p:nvPicPr>
          <p:cNvPr id="7" name="Picture 5"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38</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Børnefødselsdag</a:t>
            </a:r>
          </a:p>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Den lærde</a:t>
            </a:r>
          </a:p>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En vandringsmands hvil</a:t>
            </a:r>
          </a:p>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Optikeren</a:t>
            </a:r>
            <a:endParaRPr lang="en-US" altLang="de-DE" sz="2400" b="0" dirty="0">
              <a:solidFill>
                <a:srgbClr val="333333"/>
              </a:solidFill>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39</a:t>
            </a:fld>
            <a:endParaRPr lang="de-DE" altLang="de-DE"/>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Børnefødselsdag</a:t>
            </a:r>
          </a:p>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Den lærde</a:t>
            </a:r>
          </a:p>
          <a:p>
            <a:pPr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En vandringsmands hvil</a:t>
            </a:r>
          </a:p>
          <a:p>
            <a:pPr eaLnBrk="1" hangingPunct="1">
              <a:lnSpc>
                <a:spcPct val="105000"/>
              </a:lnSpc>
              <a:spcBef>
                <a:spcPts val="1999"/>
              </a:spcBef>
              <a:spcAft>
                <a:spcPts val="0"/>
              </a:spcAft>
              <a:buClr>
                <a:srgbClr val="004992"/>
              </a:buClr>
              <a:buFont typeface="WingDings"/>
              <a:buAutoNum type="alphaLcPeriod"/>
            </a:pPr>
            <a:r>
              <a:rPr lang="da-DK" altLang="de-DE" sz="2400" b="0" dirty="0">
                <a:solidFill>
                  <a:srgbClr val="004992"/>
                </a:solidFill>
                <a:latin typeface="+mn-lt"/>
                <a:cs typeface="+mn-cs"/>
              </a:rPr>
              <a:t>Optikeren</a:t>
            </a:r>
            <a:br>
              <a:rPr lang="da-DK" altLang="de-DE" sz="2400" b="0" dirty="0">
                <a:solidFill>
                  <a:srgbClr val="004992"/>
                </a:solidFill>
                <a:latin typeface="+mn-lt"/>
                <a:cs typeface="+mn-cs"/>
              </a:rPr>
            </a:br>
            <a:r>
              <a:rPr lang="da-DK" altLang="de-DE" sz="1800" b="0" dirty="0">
                <a:solidFill>
                  <a:srgbClr val="004992"/>
                </a:solidFill>
                <a:latin typeface="+mn-lt"/>
                <a:cs typeface="+mn-cs"/>
              </a:rPr>
              <a:t>(Frederick Daniel Hardy, 1826- 1911)</a:t>
            </a:r>
            <a:endParaRPr lang="en-US" altLang="de-DE" sz="1800" b="0" dirty="0">
              <a:solidFill>
                <a:srgbClr val="004992"/>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Giftblanderen fra Salamanca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a:t>
            </a:r>
            <a:r>
              <a:rPr lang="de-DE" altLang="de-DE" sz="2400" b="0" dirty="0" err="1">
                <a:solidFill>
                  <a:srgbClr val="333333"/>
                </a:solidFill>
                <a:latin typeface="+mn-lt"/>
                <a:cs typeface="+mn-cs"/>
              </a:rPr>
              <a:t>sevillianske</a:t>
            </a:r>
            <a:r>
              <a:rPr lang="de-DE" altLang="de-DE" sz="2400" b="0" dirty="0">
                <a:solidFill>
                  <a:srgbClr val="333333"/>
                </a:solidFill>
                <a:latin typeface="+mn-lt"/>
                <a:cs typeface="+mn-cs"/>
              </a:rPr>
              <a:t> </a:t>
            </a:r>
            <a:r>
              <a:rPr lang="de-DE" altLang="de-DE" sz="2400" b="0" dirty="0" err="1">
                <a:solidFill>
                  <a:srgbClr val="333333"/>
                </a:solidFill>
                <a:latin typeface="+mn-lt"/>
                <a:cs typeface="+mn-cs"/>
              </a:rPr>
              <a:t>vandleverandør</a:t>
            </a:r>
            <a:r>
              <a:rPr lang="de-DE" altLang="de-DE" sz="2400" b="0" dirty="0">
                <a:solidFill>
                  <a:srgbClr val="333333"/>
                </a:solidFill>
                <a:latin typeface="+mn-lt"/>
                <a:cs typeface="+mn-cs"/>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Vinsmagning</a:t>
            </a:r>
            <a:r>
              <a:rPr lang="de-DE" altLang="de-DE" sz="2400" b="0" dirty="0">
                <a:solidFill>
                  <a:srgbClr val="333333"/>
                </a:solidFill>
                <a:latin typeface="+mn-lt"/>
                <a:cs typeface="+mn-cs"/>
              </a:rPr>
              <a:t> i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Alkoholikeren fra Madrid</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3"/>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Giftblanderen fra Salamanca</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Den </a:t>
            </a:r>
            <a:r>
              <a:rPr lang="de-DE" altLang="de-DE" sz="2400" b="0" dirty="0" err="1">
                <a:solidFill>
                  <a:srgbClr val="004992"/>
                </a:solidFill>
                <a:latin typeface="+mn-lt"/>
                <a:cs typeface="+mn-cs"/>
              </a:rPr>
              <a:t>sevillianske</a:t>
            </a:r>
            <a:r>
              <a:rPr lang="de-DE" altLang="de-DE" sz="2400" b="0" dirty="0">
                <a:solidFill>
                  <a:srgbClr val="004992"/>
                </a:solidFill>
                <a:latin typeface="+mn-lt"/>
                <a:cs typeface="+mn-cs"/>
              </a:rPr>
              <a:t> </a:t>
            </a:r>
            <a:r>
              <a:rPr lang="de-DE" altLang="de-DE" sz="2400" b="0" dirty="0" err="1">
                <a:solidFill>
                  <a:srgbClr val="004992"/>
                </a:solidFill>
                <a:latin typeface="+mn-lt"/>
                <a:cs typeface="+mn-cs"/>
              </a:rPr>
              <a:t>vandleverandør</a:t>
            </a:r>
            <a:br>
              <a:rPr lang="de-DE" altLang="de-DE" sz="2400" b="0" dirty="0">
                <a:solidFill>
                  <a:srgbClr val="004992"/>
                </a:solidFill>
                <a:latin typeface="+mn-lt"/>
                <a:cs typeface="+mn-cs"/>
              </a:rPr>
            </a:br>
            <a:r>
              <a:rPr lang="de-DE" altLang="de-DE" sz="1800" b="0" dirty="0">
                <a:solidFill>
                  <a:srgbClr val="004992"/>
                </a:solidFill>
                <a:latin typeface="+mn-lt"/>
                <a:cs typeface="+mn-cs"/>
              </a:rPr>
              <a:t>(Diego Velázquez, 1623)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Vinsmagning i Malaga</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Alkoholikeren fra Madrid</a:t>
            </a:r>
            <a:endParaRPr lang="en-US" altLang="de-DE" sz="2400" b="0" dirty="0">
              <a:solidFill>
                <a:srgbClr val="333333"/>
              </a:solidFill>
              <a:latin typeface="+mn-lt"/>
              <a:cs typeface="+mn-cs"/>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1026"/>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Kavaleren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Søndagsspadseretur</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Enkemanden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Forsmået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elsker</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Kavaleren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Søndagsspadseretur</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Enkemanden</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1844)</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Forsmået</a:t>
            </a:r>
            <a:r>
              <a:rPr lang="en-US" altLang="de-DE" sz="2400" b="0" dirty="0">
                <a:solidFill>
                  <a:srgbClr val="333333"/>
                </a:solidFill>
                <a:latin typeface="+mn-lt"/>
                <a:cs typeface="+mn-cs"/>
              </a:rPr>
              <a:t> </a:t>
            </a:r>
            <a:r>
              <a:rPr lang="en-US" altLang="de-DE" sz="2400" b="0" dirty="0" err="1">
                <a:solidFill>
                  <a:srgbClr val="333333"/>
                </a:solidFill>
                <a:latin typeface="+mn-lt"/>
                <a:cs typeface="+mn-cs"/>
              </a:rPr>
              <a:t>elsker</a:t>
            </a:r>
            <a:endParaRPr lang="en-US" altLang="de-DE" sz="2400" b="0" dirty="0">
              <a:solidFill>
                <a:srgbClr val="333333"/>
              </a:solidFill>
              <a:latin typeface="+mn-lt"/>
              <a:cs typeface="+mn-cs"/>
            </a:endParaRP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Pedicuren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Konsultationen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Amputation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Beundreren</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Pedicuren</a:t>
            </a:r>
            <a:br>
              <a:rPr lang="de-DE" altLang="de-DE" sz="2400" b="0" dirty="0">
                <a:solidFill>
                  <a:srgbClr val="004992"/>
                </a:solidFill>
                <a:latin typeface="+mn-lt"/>
                <a:cs typeface="+mn-cs"/>
              </a:rPr>
            </a:br>
            <a:r>
              <a:rPr lang="de-DE" altLang="de-DE" sz="1800" b="0" dirty="0">
                <a:solidFill>
                  <a:srgbClr val="004992"/>
                </a:solidFill>
                <a:latin typeface="+mn-lt"/>
                <a:cs typeface="+mn-cs"/>
              </a:rPr>
              <a:t>(Edgar Degas, 1873)</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Konsultationen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Amputation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Beundreren</a:t>
            </a:r>
            <a:endParaRPr lang="en-US" altLang="de-DE" sz="2400" b="0" dirty="0">
              <a:solidFill>
                <a:srgbClr val="333333"/>
              </a:solidFill>
              <a:latin typeface="+mn-lt"/>
              <a:cs typeface="+mn-cs"/>
            </a:endParaRP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2"/>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Papirjagten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hjemløse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Ulovlig indtrængen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Frugttyvene</a:t>
            </a:r>
          </a:p>
        </p:txBody>
      </p:sp>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ext Box 2"/>
          <p:cNvSpPr txBox="1">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4040188"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Papirjagten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 hjemløse</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Ulovlig indtrængen</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Frugttyvene</a:t>
            </a:r>
            <a:br>
              <a:rPr lang="de-DE" altLang="de-DE" sz="2400" b="0" dirty="0">
                <a:solidFill>
                  <a:srgbClr val="004992"/>
                </a:solidFill>
                <a:latin typeface="+mn-lt"/>
                <a:cs typeface="+mn-cs"/>
              </a:rPr>
            </a:br>
            <a:r>
              <a:rPr lang="de-DE" altLang="de-DE" sz="1800" b="0" dirty="0">
                <a:solidFill>
                  <a:srgbClr val="004992"/>
                </a:solidFill>
                <a:latin typeface="+mn-lt"/>
                <a:cs typeface="+mn-cs"/>
              </a:rPr>
              <a:t>(Hermann Kauffmann, 1848)</a:t>
            </a:r>
          </a:p>
        </p:txBody>
      </p:sp>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Høsten</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Aftenbøn</a:t>
            </a:r>
            <a:r>
              <a:rPr lang="de-DE" altLang="de-DE" sz="2400" b="0" dirty="0">
                <a:solidFill>
                  <a:srgbClr val="333333"/>
                </a:solidFill>
                <a:latin typeface="+mn-lt"/>
                <a:cs typeface="+mn-cs"/>
              </a:rPr>
              <a:t> </a:t>
            </a:r>
          </a:p>
          <a:p>
            <a:pPr eaLnBrk="1" hangingPunct="1">
              <a:lnSpc>
                <a:spcPct val="105000"/>
              </a:lnSpc>
              <a:spcBef>
                <a:spcPts val="1999"/>
              </a:spcBef>
              <a:spcAft>
                <a:spcPts val="0"/>
              </a:spcAft>
              <a:buClr>
                <a:srgbClr val="333333"/>
              </a:buClr>
              <a:buFont typeface="WingDings"/>
              <a:buAutoNum type="alphaLcPeriod"/>
            </a:pPr>
            <a:r>
              <a:rPr lang="de-DE" altLang="de-DE" sz="2400" b="0" dirty="0" err="1">
                <a:solidFill>
                  <a:srgbClr val="333333"/>
                </a:solidFill>
                <a:latin typeface="+mn-lt"/>
                <a:cs typeface="+mn-cs"/>
              </a:rPr>
              <a:t>Begravelsen</a:t>
            </a:r>
            <a:endParaRPr lang="de-DE" altLang="de-DE" sz="2400" b="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Hegnsmanden</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050"/>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Høsten</a:t>
            </a:r>
          </a:p>
          <a:p>
            <a:pPr eaLnBrk="1" hangingPunct="1">
              <a:lnSpc>
                <a:spcPct val="105000"/>
              </a:lnSpc>
              <a:spcBef>
                <a:spcPts val="1999"/>
              </a:spcBef>
              <a:spcAft>
                <a:spcPts val="0"/>
              </a:spcAft>
              <a:buClr>
                <a:srgbClr val="004992"/>
              </a:buClr>
              <a:buFont typeface="WingDings"/>
              <a:buAutoNum type="alphaLcPeriod"/>
            </a:pPr>
            <a:r>
              <a:rPr lang="de-DE" altLang="de-DE" sz="2400" b="0" dirty="0" err="1">
                <a:solidFill>
                  <a:srgbClr val="004992"/>
                </a:solidFill>
                <a:latin typeface="+mn-lt"/>
                <a:cs typeface="+mn-cs"/>
              </a:rPr>
              <a:t>Aftenbøn</a:t>
            </a:r>
            <a:br>
              <a:rPr lang="de-DE" altLang="de-DE" sz="2400" b="0" dirty="0">
                <a:solidFill>
                  <a:srgbClr val="004992"/>
                </a:solidFill>
                <a:latin typeface="+mn-lt"/>
                <a:cs typeface="+mn-cs"/>
              </a:rPr>
            </a:br>
            <a:r>
              <a:rPr lang="de-DE" altLang="de-DE" sz="1800" b="0" dirty="0">
                <a:solidFill>
                  <a:srgbClr val="004992"/>
                </a:solidFill>
                <a:latin typeface="+mn-lt"/>
                <a:cs typeface="+mn-cs"/>
              </a:rPr>
              <a:t>(Jean-Fancois Millet, 1859)</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Begravelsen</a:t>
            </a:r>
          </a:p>
          <a:p>
            <a:pPr eaLnBrk="1" hangingPunct="1">
              <a:lnSpc>
                <a:spcPct val="105000"/>
              </a:lnSpc>
              <a:spcBef>
                <a:spcPts val="1999"/>
              </a:spcBef>
              <a:spcAft>
                <a:spcPts val="0"/>
              </a:spcAft>
              <a:buClr>
                <a:srgbClr val="333333"/>
              </a:buClr>
              <a:buFont typeface="WingDings"/>
              <a:buAutoNum type="alphaLcPeriod"/>
            </a:pPr>
            <a:r>
              <a:rPr lang="en-US" altLang="de-DE" sz="2400" b="0" dirty="0" err="1">
                <a:solidFill>
                  <a:srgbClr val="333333"/>
                </a:solidFill>
                <a:latin typeface="+mn-lt"/>
                <a:cs typeface="+mn-cs"/>
              </a:rPr>
              <a:t>Hegnsmanden</a:t>
            </a:r>
            <a:endParaRPr lang="en-US" altLang="de-DE" sz="2400" b="0" dirty="0">
              <a:solidFill>
                <a:srgbClr val="333333"/>
              </a:solidFill>
              <a:latin typeface="+mn-lt"/>
              <a:cs typeface="+mn-cs"/>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Rectangle 3"/>
          <p:cNvSpPr>
            <a:spLocks noGrp="1" noChangeArrowheads="1"/>
          </p:cNvSpPr>
          <p:nvPr>
            <p:ph type="body" sz="half" idx="4294967295"/>
          </p:nvPr>
        </p:nvSpPr>
        <p:spPr>
          <a:xfrm>
            <a:off x="6400800" y="2203704"/>
            <a:ext cx="5349240" cy="4251960"/>
          </a:xfrm>
        </p:spPr>
        <p:txBody>
          <a:bodyPr>
            <a:noAutofit/>
          </a:bodyPr>
          <a:lstStyle/>
          <a:p>
            <a:pPr marL="457200" indent="-457200" eaLnBrk="1" hangingPunct="1">
              <a:buClr>
                <a:srgbClr val="333333"/>
              </a:buClr>
              <a:buFont typeface="WingDings"/>
              <a:buAutoNum type="alphaLcPeriod"/>
              <a:defRPr/>
            </a:pPr>
            <a:r>
              <a:rPr lang="de-DE" sz="2400" dirty="0">
                <a:solidFill>
                  <a:srgbClr val="333333"/>
                </a:solidFill>
              </a:rPr>
              <a:t>Spadsereturen</a:t>
            </a:r>
          </a:p>
          <a:p>
            <a:pPr marL="457200" indent="-457200" eaLnBrk="1" hangingPunct="1">
              <a:buClr>
                <a:srgbClr val="333333"/>
              </a:buClr>
              <a:buFont typeface="WingDings"/>
              <a:buAutoNum type="alphaLcPeriod"/>
              <a:defRPr/>
            </a:pPr>
            <a:r>
              <a:rPr lang="de-DE" sz="2400" dirty="0">
                <a:solidFill>
                  <a:srgbClr val="333333"/>
                </a:solidFill>
              </a:rPr>
              <a:t>Venter </a:t>
            </a:r>
            <a:r>
              <a:rPr lang="de-DE" sz="2400" dirty="0" err="1">
                <a:solidFill>
                  <a:srgbClr val="333333"/>
                </a:solidFill>
              </a:rPr>
              <a:t>på</a:t>
            </a:r>
            <a:r>
              <a:rPr lang="de-DE" sz="2400" dirty="0">
                <a:solidFill>
                  <a:srgbClr val="333333"/>
                </a:solidFill>
              </a:rPr>
              <a:t> </a:t>
            </a:r>
            <a:r>
              <a:rPr lang="de-DE" sz="2400" dirty="0" err="1">
                <a:solidFill>
                  <a:srgbClr val="333333"/>
                </a:solidFill>
              </a:rPr>
              <a:t>fiskerbåden</a:t>
            </a:r>
            <a:endParaRPr lang="de-DE" sz="2400" dirty="0">
              <a:solidFill>
                <a:srgbClr val="333333"/>
              </a:solidFill>
            </a:endParaRPr>
          </a:p>
          <a:p>
            <a:pPr marL="457200" indent="-457200" eaLnBrk="1" hangingPunct="1">
              <a:buClr>
                <a:srgbClr val="333333"/>
              </a:buClr>
              <a:buFont typeface="WingDings"/>
              <a:buAutoNum type="alphaLcPeriod"/>
              <a:defRPr/>
            </a:pPr>
            <a:r>
              <a:rPr lang="de-DE" sz="2400" dirty="0">
                <a:solidFill>
                  <a:srgbClr val="333333"/>
                </a:solidFill>
              </a:rPr>
              <a:t>De sørgende</a:t>
            </a:r>
          </a:p>
          <a:p>
            <a:pPr marL="457200" indent="-457200" eaLnBrk="1" hangingPunct="1">
              <a:buClr>
                <a:srgbClr val="333333"/>
              </a:buClr>
              <a:buFont typeface="WingDings"/>
              <a:buAutoNum type="alphaLcPeriod"/>
              <a:defRPr/>
            </a:pPr>
            <a:r>
              <a:rPr lang="de-DE" sz="2400" dirty="0">
                <a:solidFill>
                  <a:srgbClr val="333333"/>
                </a:solidFill>
              </a:rPr>
              <a:t>På flugt</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Rectangle 3"/>
          <p:cNvSpPr>
            <a:spLocks noGrp="1" noChangeArrowheads="1"/>
          </p:cNvSpPr>
          <p:nvPr>
            <p:ph type="body" sz="half" idx="4294967295"/>
          </p:nvPr>
        </p:nvSpPr>
        <p:spPr>
          <a:xfrm>
            <a:off x="6400799" y="2203704"/>
            <a:ext cx="5349240" cy="4251960"/>
          </a:xfrm>
        </p:spPr>
        <p:txBody>
          <a:bodyPr>
            <a:noAutofit/>
          </a:bodyPr>
          <a:lstStyle/>
          <a:p>
            <a:pPr marL="457200" indent="-457200" eaLnBrk="1" hangingPunct="1">
              <a:buClr>
                <a:srgbClr val="333333"/>
              </a:buClr>
              <a:buFont typeface="WingDings"/>
              <a:buAutoNum type="alphaLcPeriod"/>
              <a:defRPr/>
            </a:pPr>
            <a:r>
              <a:rPr lang="de-DE" sz="2400" dirty="0">
                <a:solidFill>
                  <a:srgbClr val="333333"/>
                </a:solidFill>
              </a:rPr>
              <a:t>Spadsereturen</a:t>
            </a:r>
          </a:p>
          <a:p>
            <a:pPr marL="457200" indent="-457200" eaLnBrk="1" hangingPunct="1">
              <a:buClr>
                <a:srgbClr val="004992"/>
              </a:buClr>
              <a:buFont typeface="WingDings"/>
              <a:buAutoNum type="alphaLcPeriod"/>
              <a:defRPr/>
            </a:pPr>
            <a:r>
              <a:rPr lang="de-DE" sz="2400" dirty="0">
                <a:solidFill>
                  <a:srgbClr val="004992"/>
                </a:solidFill>
              </a:rPr>
              <a:t>Venter på fiskerbåden</a:t>
            </a:r>
            <a:br>
              <a:rPr lang="de-DE" sz="2400" dirty="0">
                <a:solidFill>
                  <a:srgbClr val="004992"/>
                </a:solidFill>
              </a:rPr>
            </a:br>
            <a:r>
              <a:rPr lang="de-DE" dirty="0">
                <a:solidFill>
                  <a:srgbClr val="004992"/>
                </a:solidFill>
              </a:rPr>
              <a:t>(Philip Lodewijk F. </a:t>
            </a:r>
            <a:r>
              <a:rPr lang="de-DE" dirty="0" err="1">
                <a:solidFill>
                  <a:srgbClr val="004992"/>
                </a:solidFill>
              </a:rPr>
              <a:t>Sadée</a:t>
            </a:r>
            <a:r>
              <a:rPr lang="de-DE" dirty="0">
                <a:solidFill>
                  <a:srgbClr val="004992"/>
                </a:solidFill>
              </a:rPr>
              <a:t>, 1837-1904)</a:t>
            </a:r>
          </a:p>
          <a:p>
            <a:pPr marL="457200" indent="-457200" eaLnBrk="1" hangingPunct="1">
              <a:buClr>
                <a:srgbClr val="333333"/>
              </a:buClr>
              <a:buFont typeface="WingDings"/>
              <a:buAutoNum type="alphaLcPeriod"/>
              <a:defRPr/>
            </a:pPr>
            <a:r>
              <a:rPr lang="de-DE" sz="2400" dirty="0">
                <a:solidFill>
                  <a:srgbClr val="333333"/>
                </a:solidFill>
              </a:rPr>
              <a:t>De sørgende</a:t>
            </a:r>
          </a:p>
          <a:p>
            <a:pPr marL="457200" indent="-457200" eaLnBrk="1" hangingPunct="1">
              <a:buClr>
                <a:srgbClr val="333333"/>
              </a:buClr>
              <a:buFont typeface="WingDings"/>
              <a:buAutoNum type="alphaLcPeriod"/>
              <a:defRPr/>
            </a:pPr>
            <a:r>
              <a:rPr lang="de-DE" sz="2400" dirty="0">
                <a:solidFill>
                  <a:srgbClr val="333333"/>
                </a:solidFill>
              </a:rPr>
              <a:t>På flugt</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3"/>
          <p:cNvSpPr txBox="1">
            <a:spLocks noChangeArrowheads="1"/>
          </p:cNvSpPr>
          <p:nvPr/>
        </p:nvSpPr>
        <p:spPr bwMode="auto">
          <a:xfrm>
            <a:off x="6400800" y="1664208"/>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de-DE" altLang="de-DE" sz="2400" b="0" dirty="0">
                <a:solidFill>
                  <a:srgbClr val="333333"/>
                </a:solidFill>
                <a:latin typeface="+mn-lt"/>
                <a:cs typeface="+mn-cs"/>
              </a:rPr>
              <a:t>Hvad sker der her?</a:t>
            </a:r>
            <a:endParaRPr lang="en-US" altLang="de-DE" sz="2400" b="0" dirty="0">
              <a:solidFill>
                <a:srgbClr val="333333"/>
              </a:solidFill>
              <a:latin typeface="+mn-lt"/>
              <a:cs typeface="+mn-cs"/>
            </a:endParaRPr>
          </a:p>
        </p:txBody>
      </p:sp>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2"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Drengen hader at spille violin, men forældrene tvinger ham</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En blind dreng, der ville ønske, at han kunne spille violin.</a:t>
            </a:r>
          </a:p>
          <a:p>
            <a:pPr marL="457200" lvl="0" indent="-457200"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Drengen har ødelagt sin fars kostbare violin og er bange for at fortælle det</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Drengen, der er en talentfuld musiker, koncentrerer sig forud for sin koncert</a:t>
            </a:r>
            <a:r>
              <a:rPr lang="de-DE" altLang="de-DE" sz="2400" b="0" dirty="0">
                <a:solidFill>
                  <a:srgbClr val="333333"/>
                </a:solidFill>
                <a:latin typeface="+mn-lt"/>
                <a:cs typeface="+mn-cs"/>
              </a:rPr>
              <a:t>.</a:t>
            </a:r>
          </a:p>
        </p:txBody>
      </p:sp>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fld id="{902440AE-EAA5-47AE-92D0-326F0DC9E3B7}"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5"/>
          <p:cNvSpPr txBox="1">
            <a:spLocks noChangeArrowheads="1"/>
          </p:cNvSpPr>
          <p:nvPr/>
        </p:nvSpPr>
        <p:spPr bwMode="auto">
          <a:xfrm>
            <a:off x="6400800" y="1664208"/>
            <a:ext cx="5349240" cy="4251960"/>
          </a:xfrm>
          <a:prstGeom prst="rect">
            <a:avLst/>
          </a:prstGeom>
          <a:solidFill>
            <a:srgbClr val="FFFFFF"/>
          </a:solidFill>
          <a:ln w="9525">
            <a:noFill/>
            <a:miter lim="800000"/>
            <a:headEnd/>
            <a:tailEnd/>
          </a:ln>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Drengen hader at spille violin, men forældrene tvinger ham</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En blind dreng, der ville ønske, at han kunne spille violin.</a:t>
            </a:r>
          </a:p>
          <a:p>
            <a:pPr marL="457200" lvl="0" indent="-457200" eaLnBrk="1" hangingPunct="1">
              <a:lnSpc>
                <a:spcPct val="105000"/>
              </a:lnSpc>
              <a:spcBef>
                <a:spcPts val="1999"/>
              </a:spcBef>
              <a:spcAft>
                <a:spcPts val="0"/>
              </a:spcAft>
              <a:buClr>
                <a:srgbClr val="333333"/>
              </a:buClr>
              <a:buFont typeface="WingDings"/>
              <a:buAutoNum type="alphaLcPeriod"/>
            </a:pPr>
            <a:r>
              <a:rPr lang="da-DK" altLang="de-DE" sz="2400" b="0" dirty="0">
                <a:solidFill>
                  <a:srgbClr val="333333"/>
                </a:solidFill>
                <a:latin typeface="+mn-lt"/>
                <a:cs typeface="+mn-cs"/>
              </a:rPr>
              <a:t>Drengen har ødelagt sin fars kostbare violin og er bange for at fortælle det</a:t>
            </a:r>
            <a:r>
              <a:rPr lang="de-DE" altLang="de-DE" sz="2400" b="0" dirty="0">
                <a:solidFill>
                  <a:srgbClr val="333333"/>
                </a:solidFill>
                <a:latin typeface="+mn-lt"/>
                <a:cs typeface="+mn-cs"/>
              </a:rPr>
              <a:t>.</a:t>
            </a:r>
          </a:p>
          <a:p>
            <a:pPr marL="457200" lvl="0" indent="-457200" eaLnBrk="1" hangingPunct="1">
              <a:lnSpc>
                <a:spcPct val="105000"/>
              </a:lnSpc>
              <a:spcBef>
                <a:spcPts val="1999"/>
              </a:spcBef>
              <a:spcAft>
                <a:spcPts val="0"/>
              </a:spcAft>
              <a:buClr>
                <a:srgbClr val="004992"/>
              </a:buClr>
              <a:buFont typeface="WingDings"/>
              <a:buAutoNum type="alphaLcPeriod"/>
            </a:pPr>
            <a:r>
              <a:rPr lang="da-DK" altLang="de-DE" sz="2400" b="0" dirty="0">
                <a:solidFill>
                  <a:srgbClr val="004992"/>
                </a:solidFill>
                <a:latin typeface="+mn-lt"/>
                <a:cs typeface="+mn-cs"/>
              </a:rPr>
              <a:t>Drengen, der er en talentfuld musiker, koncentrerer sig forud for sin koncert</a:t>
            </a:r>
            <a:r>
              <a:rPr lang="de-DE" altLang="de-DE" sz="2400" b="0" dirty="0">
                <a:solidFill>
                  <a:srgbClr val="004992"/>
                </a:solidFill>
                <a:latin typeface="+mn-lt"/>
                <a:cs typeface="+mn-cs"/>
              </a:rPr>
              <a:t>.</a:t>
            </a:r>
          </a:p>
        </p:txBody>
      </p:sp>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7" name="Slide Number Placeholder 6"/>
          <p:cNvSpPr>
            <a:spLocks noGrp="1"/>
          </p:cNvSpPr>
          <p:nvPr>
            <p:ph type="sldNum" sz="quarter" idx="12"/>
          </p:nvPr>
        </p:nvSpPr>
        <p:spPr/>
        <p:txBody>
          <a:bodyPr/>
          <a:lstStyle/>
          <a:p>
            <a:fld id="{902440AE-EAA5-47AE-92D0-326F0DC9E3B7}"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3"/>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Kærestebrevet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onde nabo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Flytning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Topografen</a:t>
            </a:r>
            <a:endParaRPr lang="en-US" altLang="de-DE" sz="2400" b="0" dirty="0">
              <a:solidFill>
                <a:srgbClr val="333333"/>
              </a:solidFill>
              <a:latin typeface="+mn-lt"/>
              <a:cs typeface="+mn-cs"/>
            </a:endParaRP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Kærestebrevet</a:t>
            </a:r>
            <a:br>
              <a:rPr lang="de-DE" altLang="de-DE" sz="2400" b="0" dirty="0">
                <a:solidFill>
                  <a:srgbClr val="004992"/>
                </a:solidFill>
                <a:latin typeface="+mn-lt"/>
                <a:cs typeface="+mn-cs"/>
              </a:rPr>
            </a:br>
            <a:r>
              <a:rPr lang="de-DE" altLang="de-DE" sz="1800" b="0" dirty="0">
                <a:solidFill>
                  <a:srgbClr val="004992"/>
                </a:solidFill>
                <a:latin typeface="+mn-lt"/>
                <a:cs typeface="+mn-cs"/>
              </a:rPr>
              <a:t>(Carl Spitzweg, 1860)</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onde nabo</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Flytning</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Topografen</a:t>
            </a:r>
            <a:endParaRPr lang="en-US" altLang="de-DE" sz="2400" b="0" dirty="0">
              <a:solidFill>
                <a:srgbClr val="333333"/>
              </a:solidFill>
              <a:latin typeface="+mn-lt"/>
              <a:cs typeface="+mn-cs"/>
            </a:endParaRP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Korruption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Messias</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Grundskyld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Adelsmand og sørøver</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3"/>
          <p:cNvSpPr txBox="1">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Korruption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Messias</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Grundskyld</a:t>
            </a:r>
            <a:br>
              <a:rPr lang="de-DE" altLang="de-DE" sz="2400" b="0" dirty="0">
                <a:solidFill>
                  <a:srgbClr val="004992"/>
                </a:solidFill>
                <a:latin typeface="+mn-lt"/>
                <a:cs typeface="+mn-cs"/>
              </a:rPr>
            </a:br>
            <a:r>
              <a:rPr lang="de-DE" altLang="de-DE" sz="1800" b="0" dirty="0">
                <a:solidFill>
                  <a:srgbClr val="004992"/>
                </a:solidFill>
                <a:latin typeface="+mn-lt"/>
                <a:cs typeface="+mn-cs"/>
              </a:rPr>
              <a:t>(Tizian, 1524)</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Adelsmand og sørøver</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berusede idiot</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Sladderkællinger</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Der bydes op til dans</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Gravøl</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102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berusede idiot</a:t>
            </a:r>
          </a:p>
          <a:p>
            <a:pPr marL="457200" indent="-457200"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Sladderkællinger</a:t>
            </a:r>
          </a:p>
          <a:p>
            <a:pPr marL="457200" lvl="0" indent="-457200" eaLnBrk="1" hangingPunct="1">
              <a:lnSpc>
                <a:spcPct val="105000"/>
              </a:lnSpc>
              <a:spcBef>
                <a:spcPts val="1999"/>
              </a:spcBef>
              <a:spcAft>
                <a:spcPts val="0"/>
              </a:spcAft>
              <a:buClr>
                <a:srgbClr val="004992"/>
              </a:buClr>
              <a:buFont typeface="WingDings"/>
              <a:buAutoNum type="alphaLcPeriod"/>
              <a:defRPr/>
            </a:pPr>
            <a:r>
              <a:rPr lang="de-DE" sz="2400" b="0" dirty="0">
                <a:solidFill>
                  <a:srgbClr val="004992"/>
                </a:solidFill>
                <a:latin typeface="+mn-lt"/>
                <a:cs typeface="+mn-cs"/>
              </a:rPr>
              <a:t>Der bydes op til dans</a:t>
            </a:r>
            <a:br>
              <a:rPr lang="de-DE" sz="2400" b="0" dirty="0">
                <a:solidFill>
                  <a:srgbClr val="004992"/>
                </a:solidFill>
                <a:latin typeface="+mn-lt"/>
                <a:cs typeface="+mn-cs"/>
              </a:rPr>
            </a:br>
            <a:r>
              <a:rPr lang="de-DE" sz="1800" b="0" dirty="0">
                <a:solidFill>
                  <a:srgbClr val="004992"/>
                </a:solidFill>
                <a:latin typeface="+mn-lt"/>
                <a:cs typeface="+mn-cs"/>
              </a:rPr>
              <a:t>(Peter Buamgartner, 1834-1911)</a:t>
            </a:r>
          </a:p>
          <a:p>
            <a:pPr marL="457200" lvl="0" indent="-457200" eaLnBrk="1" hangingPunct="1">
              <a:lnSpc>
                <a:spcPct val="105000"/>
              </a:lnSpc>
              <a:spcBef>
                <a:spcPts val="1999"/>
              </a:spcBef>
              <a:spcAft>
                <a:spcPts val="0"/>
              </a:spcAft>
              <a:buClr>
                <a:srgbClr val="333333"/>
              </a:buClr>
              <a:buFont typeface="WingDings"/>
              <a:buAutoNum type="alphaLcPeriod"/>
              <a:defRPr/>
            </a:pPr>
            <a:r>
              <a:rPr lang="de-DE" sz="2400" b="0" dirty="0">
                <a:solidFill>
                  <a:srgbClr val="333333"/>
                </a:solidFill>
                <a:latin typeface="+mn-lt"/>
                <a:cs typeface="+mn-cs"/>
              </a:rPr>
              <a:t>Gravøl</a:t>
            </a:r>
            <a:endParaRPr lang="de-DE" altLang="de-DE" sz="2400" b="0" dirty="0">
              <a:solidFill>
                <a:srgbClr val="333333"/>
              </a:solidFill>
              <a:latin typeface="+mn-lt"/>
              <a:cs typeface="+mn-cs"/>
            </a:endParaRPr>
          </a:p>
        </p:txBody>
      </p:sp>
      <p:pic>
        <p:nvPicPr>
          <p:cNvPr id="8" name="Picture 6"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da-DK"/>
              <a:t>Træningsmodul 7 – At drage forhastede konklusioner II</a:t>
            </a:r>
            <a:endParaRPr lang="de-DE"/>
          </a:p>
        </p:txBody>
      </p:sp>
      <p:sp>
        <p:nvSpPr>
          <p:cNvPr id="10" name="Slide Number Placeholder 9"/>
          <p:cNvSpPr>
            <a:spLocks noGrp="1"/>
          </p:cNvSpPr>
          <p:nvPr>
            <p:ph type="sldNum" sz="quarter" idx="12"/>
          </p:nvPr>
        </p:nvSpPr>
        <p:spPr/>
        <p:txBody>
          <a:bodyPr/>
          <a:lstStyle/>
          <a:p>
            <a:fld id="{902440AE-EAA5-47AE-92D0-326F0DC9E3B7}"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1028"/>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Vidne til et mord</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Dramaet</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 biografen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flygtende brud</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4"/>
          <p:cNvSpPr txBox="1">
            <a:spLocks noChangeArrowheads="1"/>
          </p:cNvSpPr>
          <p:nvPr/>
        </p:nvSpPr>
        <p:spPr bwMode="auto">
          <a:xfrm>
            <a:off x="6400799"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Vidne til et mord</a:t>
            </a:r>
          </a:p>
          <a:p>
            <a:pPr eaLnBrk="1" hangingPunct="1">
              <a:lnSpc>
                <a:spcPct val="105000"/>
              </a:lnSpc>
              <a:spcBef>
                <a:spcPts val="1999"/>
              </a:spcBef>
              <a:spcAft>
                <a:spcPts val="0"/>
              </a:spcAft>
              <a:buClr>
                <a:srgbClr val="004992"/>
              </a:buClr>
              <a:buFont typeface="WingDings"/>
              <a:buAutoNum type="alphaLcPeriod"/>
            </a:pPr>
            <a:r>
              <a:rPr lang="de-DE" altLang="de-DE" sz="2400" b="0" dirty="0">
                <a:solidFill>
                  <a:srgbClr val="004992"/>
                </a:solidFill>
                <a:latin typeface="+mn-lt"/>
                <a:cs typeface="+mn-cs"/>
              </a:rPr>
              <a:t>Dramaet</a:t>
            </a:r>
            <a:br>
              <a:rPr lang="de-DE" altLang="de-DE" sz="2400" b="0" dirty="0">
                <a:solidFill>
                  <a:srgbClr val="004992"/>
                </a:solidFill>
                <a:latin typeface="+mn-lt"/>
                <a:cs typeface="+mn-cs"/>
              </a:rPr>
            </a:br>
            <a:r>
              <a:rPr lang="de-DE" altLang="de-DE" sz="1800" b="0" dirty="0">
                <a:solidFill>
                  <a:srgbClr val="004992"/>
                </a:solidFill>
                <a:latin typeface="+mn-lt"/>
                <a:cs typeface="+mn-cs"/>
              </a:rPr>
              <a:t>(Daumier Honoré, 1831/32)</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I biografen</a:t>
            </a:r>
          </a:p>
          <a:p>
            <a:pPr eaLnBrk="1" hangingPunct="1">
              <a:lnSpc>
                <a:spcPct val="105000"/>
              </a:lnSpc>
              <a:spcBef>
                <a:spcPts val="1999"/>
              </a:spcBef>
              <a:spcAft>
                <a:spcPts val="0"/>
              </a:spcAft>
              <a:buClr>
                <a:srgbClr val="333333"/>
              </a:buClr>
              <a:buFont typeface="WingDings"/>
              <a:buAutoNum type="alphaLcPeriod"/>
            </a:pPr>
            <a:r>
              <a:rPr lang="de-DE" altLang="de-DE" sz="2400" b="0" dirty="0">
                <a:solidFill>
                  <a:srgbClr val="333333"/>
                </a:solidFill>
                <a:latin typeface="+mn-lt"/>
                <a:cs typeface="+mn-cs"/>
              </a:rPr>
              <a:t>Den flugtende brud</a:t>
            </a:r>
            <a:endParaRPr lang="en-US" altLang="de-DE" sz="2400" b="0" dirty="0">
              <a:solidFill>
                <a:srgbClr val="333333"/>
              </a:solidFill>
              <a:latin typeface="+mn-lt"/>
              <a:cs typeface="+mn-cs"/>
            </a:endParaRP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902440AE-EAA5-47AE-92D0-326F0DC9E3B7}"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en-US" dirty="0"/>
          </a:p>
        </p:txBody>
      </p:sp>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33F78133-445B-42E7-8DE3-DCF6693ED0D8}"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a:t>
            </a:r>
            <a:r>
              <a:rPr lang="de-DE" altLang="de-DE" dirty="0">
                <a:solidFill>
                  <a:srgbClr val="333333"/>
                </a:solidFill>
              </a:rPr>
              <a:t>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mands</a:t>
            </a:r>
            <a:r>
              <a:rPr lang="en-GB" altLang="de-DE" dirty="0">
                <a:solidFill>
                  <a:srgbClr val="333333"/>
                </a:solidFill>
              </a:rPr>
              <a:t> tale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snøvlet</a:t>
            </a:r>
            <a:r>
              <a:rPr lang="en-GB" altLang="de-DE" dirty="0">
                <a:solidFill>
                  <a:srgbClr val="333333"/>
                </a:solidFill>
              </a:rPr>
              <a:t>: </a:t>
            </a:r>
            <a:r>
              <a:rPr lang="da-DK" altLang="de-DE" i="1" dirty="0">
                <a:solidFill>
                  <a:srgbClr val="004992"/>
                </a:solidFill>
              </a:rPr>
              <a:t>er han </a:t>
            </a:r>
            <a:r>
              <a:rPr lang="da-DK" altLang="de-DE" i="1">
                <a:solidFill>
                  <a:srgbClr val="004992"/>
                </a:solidFill>
              </a:rPr>
              <a:t>beruset</a:t>
            </a:r>
            <a:r>
              <a:rPr lang="de-DE" altLang="de-DE" i="1">
                <a:solidFill>
                  <a:srgbClr val="004992"/>
                </a:solidFill>
              </a:rPr>
              <a:t>?</a:t>
            </a:r>
            <a:endParaRPr lang="en-US" dirty="0"/>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64</a:t>
            </a:fld>
            <a:endParaRPr lang="de-DE" altLang="de-DE"/>
          </a:p>
        </p:txBody>
      </p:sp>
    </p:spTree>
    <p:extLst>
      <p:ext uri="{BB962C8B-B14F-4D97-AF65-F5344CB8AC3E}">
        <p14:creationId xmlns:p14="http://schemas.microsoft.com/office/powerpoint/2010/main" val="42112470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a:t>
            </a:r>
            <a:r>
              <a:rPr lang="de-DE" altLang="de-DE" dirty="0">
                <a:solidFill>
                  <a:srgbClr val="333333"/>
                </a:solidFill>
              </a:rPr>
              <a:t>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mands</a:t>
            </a:r>
            <a:r>
              <a:rPr lang="en-GB" altLang="de-DE" dirty="0">
                <a:solidFill>
                  <a:srgbClr val="333333"/>
                </a:solidFill>
              </a:rPr>
              <a:t> tale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snøvlet</a:t>
            </a:r>
            <a:r>
              <a:rPr lang="en-GB" altLang="de-DE" dirty="0">
                <a:solidFill>
                  <a:srgbClr val="333333"/>
                </a:solidFill>
              </a:rPr>
              <a:t>: </a:t>
            </a:r>
            <a:r>
              <a:rPr lang="da-DK" altLang="de-DE" i="1" dirty="0">
                <a:solidFill>
                  <a:srgbClr val="004992"/>
                </a:solidFill>
              </a:rPr>
              <a:t>er han beruset</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da-DK" altLang="de-DE" dirty="0">
                <a:solidFill>
                  <a:srgbClr val="333333"/>
                </a:solidFill>
              </a:rPr>
              <a:t>Undersøg sagen nærmere: kommer manden fra et værtshus, eller lugter han af alkohol</a:t>
            </a:r>
            <a:r>
              <a:rPr lang="de-DE" altLang="de-DE" dirty="0">
                <a:solidFill>
                  <a:srgbClr val="333333"/>
                </a:solidFill>
              </a:rPr>
              <a:t>? </a:t>
            </a:r>
            <a:br>
              <a:rPr lang="de-DE" altLang="de-DE" dirty="0">
                <a:solidFill>
                  <a:srgbClr val="333333"/>
                </a:solidFill>
              </a:rPr>
            </a:br>
            <a:r>
              <a:rPr lang="da-DK" altLang="de-DE" i="1" dirty="0">
                <a:solidFill>
                  <a:srgbClr val="004992"/>
                </a:solidFill>
              </a:rPr>
              <a:t>Måske har manden en taleforstyrrelse som følge af en hjerneblødning, eller han har en </a:t>
            </a:r>
            <a:r>
              <a:rPr lang="da-DK" altLang="de-DE" i="1">
                <a:solidFill>
                  <a:srgbClr val="004992"/>
                </a:solidFill>
              </a:rPr>
              <a:t>talefejl</a:t>
            </a:r>
            <a:r>
              <a:rPr lang="de-DE" altLang="de-DE" i="1">
                <a:solidFill>
                  <a:srgbClr val="004992"/>
                </a:solidFill>
              </a:rPr>
              <a:t>.</a:t>
            </a:r>
            <a:endParaRPr lang="en-US" dirty="0"/>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65</a:t>
            </a:fld>
            <a:endParaRPr lang="de-DE" altLang="de-DE"/>
          </a:p>
        </p:txBody>
      </p:sp>
    </p:spTree>
    <p:extLst>
      <p:ext uri="{BB962C8B-B14F-4D97-AF65-F5344CB8AC3E}">
        <p14:creationId xmlns:p14="http://schemas.microsoft.com/office/powerpoint/2010/main" val="14706153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a:t>
            </a:r>
            <a:r>
              <a:rPr lang="de-DE" altLang="de-DE" dirty="0">
                <a:solidFill>
                  <a:srgbClr val="333333"/>
                </a:solidFill>
              </a:rPr>
              <a:t>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mands</a:t>
            </a:r>
            <a:r>
              <a:rPr lang="en-GB" altLang="de-DE" dirty="0">
                <a:solidFill>
                  <a:srgbClr val="333333"/>
                </a:solidFill>
              </a:rPr>
              <a:t> tale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snøvlet</a:t>
            </a:r>
            <a:r>
              <a:rPr lang="en-GB" altLang="de-DE" dirty="0">
                <a:solidFill>
                  <a:srgbClr val="333333"/>
                </a:solidFill>
              </a:rPr>
              <a:t>: </a:t>
            </a:r>
            <a:r>
              <a:rPr lang="da-DK" altLang="de-DE" i="1" dirty="0">
                <a:solidFill>
                  <a:srgbClr val="004992"/>
                </a:solidFill>
              </a:rPr>
              <a:t>er han beruset</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da-DK" altLang="de-DE" dirty="0">
                <a:solidFill>
                  <a:srgbClr val="333333"/>
                </a:solidFill>
              </a:rPr>
              <a:t>Undersøg sagen nærmere: kommer manden fra et værtshus, eller lugter han af alkohol</a:t>
            </a:r>
            <a:r>
              <a:rPr lang="de-DE" altLang="de-DE" dirty="0">
                <a:solidFill>
                  <a:srgbClr val="333333"/>
                </a:solidFill>
              </a:rPr>
              <a:t>? </a:t>
            </a:r>
            <a:br>
              <a:rPr lang="de-DE" altLang="de-DE" dirty="0">
                <a:solidFill>
                  <a:srgbClr val="333333"/>
                </a:solidFill>
              </a:rPr>
            </a:br>
            <a:r>
              <a:rPr lang="da-DK" altLang="de-DE" i="1" dirty="0">
                <a:solidFill>
                  <a:srgbClr val="004992"/>
                </a:solidFill>
              </a:rPr>
              <a:t>Måske har manden en taleforstyrrelse som følge af en hjerneblødning, eller han har en talefejl</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Husk at for hastede beslutninger giver øget risiko for </a:t>
            </a:r>
            <a:r>
              <a:rPr lang="da-DK" altLang="de-DE">
                <a:solidFill>
                  <a:srgbClr val="333333"/>
                </a:solidFill>
              </a:rPr>
              <a:t>fejl</a:t>
            </a:r>
            <a:r>
              <a:rPr lang="de-DE"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66</a:t>
            </a:fld>
            <a:endParaRPr lang="de-DE" altLang="de-DE"/>
          </a:p>
        </p:txBody>
      </p:sp>
    </p:spTree>
    <p:extLst>
      <p:ext uri="{BB962C8B-B14F-4D97-AF65-F5344CB8AC3E}">
        <p14:creationId xmlns:p14="http://schemas.microsoft.com/office/powerpoint/2010/main" val="1585531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a:t>
            </a:r>
            <a:r>
              <a:rPr lang="de-DE" altLang="de-DE" dirty="0">
                <a:solidFill>
                  <a:srgbClr val="333333"/>
                </a:solidFill>
              </a:rPr>
              <a:t>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mands</a:t>
            </a:r>
            <a:r>
              <a:rPr lang="en-GB" altLang="de-DE" dirty="0">
                <a:solidFill>
                  <a:srgbClr val="333333"/>
                </a:solidFill>
              </a:rPr>
              <a:t> tale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snøvlet</a:t>
            </a:r>
            <a:r>
              <a:rPr lang="en-GB" altLang="de-DE" dirty="0">
                <a:solidFill>
                  <a:srgbClr val="333333"/>
                </a:solidFill>
              </a:rPr>
              <a:t>: </a:t>
            </a:r>
            <a:r>
              <a:rPr lang="da-DK" altLang="de-DE" i="1" dirty="0">
                <a:solidFill>
                  <a:srgbClr val="004992"/>
                </a:solidFill>
              </a:rPr>
              <a:t>er han beruset</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da-DK" altLang="de-DE" dirty="0">
                <a:solidFill>
                  <a:srgbClr val="333333"/>
                </a:solidFill>
              </a:rPr>
              <a:t>Undersøg sagen nærmere: kommer manden fra et værtshus, eller lugter han af alkohol</a:t>
            </a:r>
            <a:r>
              <a:rPr lang="de-DE" altLang="de-DE" dirty="0">
                <a:solidFill>
                  <a:srgbClr val="333333"/>
                </a:solidFill>
              </a:rPr>
              <a:t>? </a:t>
            </a:r>
            <a:br>
              <a:rPr lang="de-DE" altLang="de-DE" dirty="0">
                <a:solidFill>
                  <a:srgbClr val="333333"/>
                </a:solidFill>
              </a:rPr>
            </a:br>
            <a:r>
              <a:rPr lang="da-DK" altLang="de-DE" i="1" dirty="0">
                <a:solidFill>
                  <a:srgbClr val="004992"/>
                </a:solidFill>
              </a:rPr>
              <a:t>Måske har manden en taleforstyrrelse som følge af en hjerneblødning, eller han har en talefejl</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Husk at for hastede beslutninger giver øget risiko for fejl</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Ved hændelser af mindre betydning kan man ligeså godt tage en rask beslutning (fx i valg af yoghurt eller kage</a:t>
            </a:r>
            <a:r>
              <a:rPr lang="en-GB" altLang="de-DE">
                <a:solidFill>
                  <a:srgbClr val="333333"/>
                </a:solidFill>
              </a:rPr>
              <a:t>)</a:t>
            </a:r>
            <a:r>
              <a:rPr lang="de-DE"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67</a:t>
            </a:fld>
            <a:endParaRPr lang="de-DE" altLang="de-DE"/>
          </a:p>
        </p:txBody>
      </p:sp>
    </p:spTree>
    <p:extLst>
      <p:ext uri="{BB962C8B-B14F-4D97-AF65-F5344CB8AC3E}">
        <p14:creationId xmlns:p14="http://schemas.microsoft.com/office/powerpoint/2010/main" val="27977507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a:t>
            </a:r>
            <a:r>
              <a:rPr lang="de-DE" altLang="de-DE" dirty="0">
                <a:solidFill>
                  <a:srgbClr val="333333"/>
                </a:solidFill>
              </a:rPr>
              <a:t>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mands</a:t>
            </a:r>
            <a:r>
              <a:rPr lang="en-GB" altLang="de-DE" dirty="0">
                <a:solidFill>
                  <a:srgbClr val="333333"/>
                </a:solidFill>
              </a:rPr>
              <a:t> tale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snøvlet</a:t>
            </a:r>
            <a:r>
              <a:rPr lang="en-GB" altLang="de-DE" dirty="0">
                <a:solidFill>
                  <a:srgbClr val="333333"/>
                </a:solidFill>
              </a:rPr>
              <a:t>: </a:t>
            </a:r>
            <a:r>
              <a:rPr lang="da-DK" altLang="de-DE" i="1" dirty="0">
                <a:solidFill>
                  <a:srgbClr val="004992"/>
                </a:solidFill>
              </a:rPr>
              <a:t>er han beruset</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da-DK" altLang="de-DE" dirty="0">
                <a:solidFill>
                  <a:srgbClr val="333333"/>
                </a:solidFill>
              </a:rPr>
              <a:t>Undersøg sagen nærmere: kommer manden fra et værtshus, eller lugter han af alkohol</a:t>
            </a:r>
            <a:r>
              <a:rPr lang="de-DE" altLang="de-DE" dirty="0">
                <a:solidFill>
                  <a:srgbClr val="333333"/>
                </a:solidFill>
              </a:rPr>
              <a:t>? </a:t>
            </a:r>
            <a:br>
              <a:rPr lang="de-DE" altLang="de-DE" dirty="0">
                <a:solidFill>
                  <a:srgbClr val="333333"/>
                </a:solidFill>
              </a:rPr>
            </a:br>
            <a:r>
              <a:rPr lang="da-DK" altLang="de-DE" i="1" dirty="0">
                <a:solidFill>
                  <a:srgbClr val="004992"/>
                </a:solidFill>
              </a:rPr>
              <a:t>Måske har manden en taleforstyrrelse som følge af en hjerneblødning, eller han har en talefejl</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Husk at for hastede beslutninger giver øget risiko for fejl</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Ved hændelser af mindre betydning kan man ligeså godt tage en rask beslutning (fx i valg af yoghurt eller kage</a:t>
            </a:r>
            <a:r>
              <a:rPr lang="en-GB" altLang="de-DE" dirty="0">
                <a:solidFill>
                  <a:srgbClr val="333333"/>
                </a:solidFill>
              </a:rPr>
              <a:t>)</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Det er menneskeligt at fejle – vær forberedt på, at du kan have taget </a:t>
            </a:r>
            <a:r>
              <a:rPr lang="da-DK" altLang="de-DE">
                <a:solidFill>
                  <a:srgbClr val="333333"/>
                </a:solidFill>
              </a:rPr>
              <a:t>fejl</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68</a:t>
            </a:fld>
            <a:endParaRPr lang="de-DE" altLang="de-DE"/>
          </a:p>
        </p:txBody>
      </p:sp>
    </p:spTree>
    <p:extLst>
      <p:ext uri="{BB962C8B-B14F-4D97-AF65-F5344CB8AC3E}">
        <p14:creationId xmlns:p14="http://schemas.microsoft.com/office/powerpoint/2010/main" val="4005913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Overfør</a:t>
            </a:r>
            <a:r>
              <a:rPr lang="en-US" sz="3600" dirty="0">
                <a:latin typeface="+mn-lt"/>
                <a:ea typeface="+mn-ea"/>
                <a:cs typeface="+mn-cs"/>
              </a:rPr>
              <a:t> </a:t>
            </a:r>
            <a:r>
              <a:rPr lang="en-US" sz="3600" dirty="0" err="1">
                <a:latin typeface="+mn-lt"/>
                <a:ea typeface="+mn-ea"/>
                <a:cs typeface="+mn-cs"/>
              </a:rPr>
              <a:t>til</a:t>
            </a:r>
            <a:r>
              <a:rPr lang="en-US" sz="3600" dirty="0">
                <a:latin typeface="+mn-lt"/>
                <a:ea typeface="+mn-ea"/>
                <a:cs typeface="+mn-cs"/>
              </a:rPr>
              <a:t> </a:t>
            </a:r>
            <a:r>
              <a:rPr lang="en-US" sz="3600" dirty="0" err="1">
                <a:latin typeface="+mn-lt"/>
                <a:ea typeface="+mn-ea"/>
                <a:cs typeface="+mn-cs"/>
              </a:rPr>
              <a:t>hverdagen</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Læringsmål:</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Når bedømmelser er vigtige og altafgørende, er det bedst at inddrage alle relevante oplysninger og undgå overilede </a:t>
            </a:r>
            <a:r>
              <a:rPr lang="da-DK" altLang="de-DE">
                <a:solidFill>
                  <a:srgbClr val="333333"/>
                </a:solidFill>
              </a:rPr>
              <a:t>beslutninger (“hellere </a:t>
            </a:r>
            <a:r>
              <a:rPr lang="da-DK" altLang="de-DE" dirty="0">
                <a:solidFill>
                  <a:srgbClr val="333333"/>
                </a:solidFill>
              </a:rPr>
              <a:t>være på den </a:t>
            </a:r>
            <a:r>
              <a:rPr lang="da-DK" altLang="de-DE">
                <a:solidFill>
                  <a:srgbClr val="333333"/>
                </a:solidFill>
              </a:rPr>
              <a:t>sikre side”</a:t>
            </a:r>
            <a:r>
              <a:rPr lang="en-GB" altLang="de-DE">
                <a:solidFill>
                  <a:srgbClr val="333333"/>
                </a:solidFill>
              </a:rPr>
              <a:t>).</a:t>
            </a:r>
            <a:endParaRPr lang="de-DE" altLang="de-DE" dirty="0">
              <a:solidFill>
                <a:srgbClr val="333333"/>
              </a:solidFill>
            </a:endParaRPr>
          </a:p>
          <a:p>
            <a:pPr marL="285750" lvl="0" indent="-285750" defTabSz="914400" fontAlgn="base">
              <a:lnSpc>
                <a:spcPct val="100000"/>
              </a:lnSpc>
              <a:spcBef>
                <a:spcPts val="1200"/>
              </a:spcBef>
              <a:buClr>
                <a:srgbClr val="000000"/>
              </a:buClr>
              <a:buFont typeface="WingDings"/>
              <a:buChar char=""/>
            </a:pPr>
            <a:r>
              <a:rPr lang="de-DE" altLang="de-DE" dirty="0">
                <a:solidFill>
                  <a:srgbClr val="004992"/>
                </a:solidFill>
              </a:rPr>
              <a:t>Eksempel:</a:t>
            </a:r>
            <a:r>
              <a:rPr lang="de-DE" altLang="de-DE" dirty="0">
                <a:solidFill>
                  <a:srgbClr val="333333"/>
                </a:solidFill>
              </a:rPr>
              <a:t> </a:t>
            </a:r>
            <a:r>
              <a:rPr lang="en-GB" altLang="de-DE" dirty="0" err="1">
                <a:solidFill>
                  <a:srgbClr val="333333"/>
                </a:solidFill>
              </a:rPr>
              <a:t>En</a:t>
            </a:r>
            <a:r>
              <a:rPr lang="en-GB" altLang="de-DE" dirty="0">
                <a:solidFill>
                  <a:srgbClr val="333333"/>
                </a:solidFill>
              </a:rPr>
              <a:t> </a:t>
            </a:r>
            <a:r>
              <a:rPr lang="en-GB" altLang="de-DE" dirty="0" err="1">
                <a:solidFill>
                  <a:srgbClr val="333333"/>
                </a:solidFill>
              </a:rPr>
              <a:t>mands</a:t>
            </a:r>
            <a:r>
              <a:rPr lang="en-GB" altLang="de-DE" dirty="0">
                <a:solidFill>
                  <a:srgbClr val="333333"/>
                </a:solidFill>
              </a:rPr>
              <a:t> tale </a:t>
            </a:r>
            <a:r>
              <a:rPr lang="en-GB" altLang="de-DE" dirty="0" err="1">
                <a:solidFill>
                  <a:srgbClr val="333333"/>
                </a:solidFill>
              </a:rPr>
              <a:t>er</a:t>
            </a:r>
            <a:r>
              <a:rPr lang="en-GB" altLang="de-DE" dirty="0">
                <a:solidFill>
                  <a:srgbClr val="333333"/>
                </a:solidFill>
              </a:rPr>
              <a:t> </a:t>
            </a:r>
            <a:r>
              <a:rPr lang="en-GB" altLang="de-DE" dirty="0" err="1">
                <a:solidFill>
                  <a:srgbClr val="333333"/>
                </a:solidFill>
              </a:rPr>
              <a:t>snøvlet</a:t>
            </a:r>
            <a:r>
              <a:rPr lang="en-GB" altLang="de-DE" dirty="0">
                <a:solidFill>
                  <a:srgbClr val="333333"/>
                </a:solidFill>
              </a:rPr>
              <a:t>: </a:t>
            </a:r>
            <a:r>
              <a:rPr lang="da-DK" altLang="de-DE" i="1" dirty="0">
                <a:solidFill>
                  <a:srgbClr val="004992"/>
                </a:solidFill>
              </a:rPr>
              <a:t>er han beruset</a:t>
            </a:r>
            <a:r>
              <a:rPr lang="de-DE" altLang="de-DE" i="1" dirty="0">
                <a:solidFill>
                  <a:srgbClr val="004992"/>
                </a:solidFill>
              </a:rPr>
              <a:t>?</a:t>
            </a:r>
          </a:p>
          <a:p>
            <a:pPr marL="285750" lvl="0" indent="-285750" defTabSz="914400" fontAlgn="base">
              <a:lnSpc>
                <a:spcPct val="100000"/>
              </a:lnSpc>
              <a:spcBef>
                <a:spcPts val="1200"/>
              </a:spcBef>
              <a:buClr>
                <a:srgbClr val="000000"/>
              </a:buClr>
              <a:buFont typeface="WingDings"/>
              <a:buChar char=""/>
            </a:pPr>
            <a:r>
              <a:rPr lang="da-DK" altLang="de-DE" dirty="0">
                <a:solidFill>
                  <a:srgbClr val="333333"/>
                </a:solidFill>
              </a:rPr>
              <a:t>Undersøg sagen nærmere: kommer manden fra et værtshus, eller lugter han af alkohol</a:t>
            </a:r>
            <a:r>
              <a:rPr lang="de-DE" altLang="de-DE" dirty="0">
                <a:solidFill>
                  <a:srgbClr val="333333"/>
                </a:solidFill>
              </a:rPr>
              <a:t>? </a:t>
            </a:r>
            <a:br>
              <a:rPr lang="de-DE" altLang="de-DE" dirty="0">
                <a:solidFill>
                  <a:srgbClr val="333333"/>
                </a:solidFill>
              </a:rPr>
            </a:br>
            <a:r>
              <a:rPr lang="da-DK" altLang="de-DE" i="1" dirty="0">
                <a:solidFill>
                  <a:srgbClr val="004992"/>
                </a:solidFill>
              </a:rPr>
              <a:t>Måske har manden en taleforstyrrelse som følge af en hjerneblødning, eller han har en talefejl</a:t>
            </a:r>
            <a:r>
              <a:rPr lang="de-DE" altLang="de-DE" i="1" dirty="0">
                <a:solidFill>
                  <a:srgbClr val="004992"/>
                </a:solidFill>
              </a:rPr>
              <a:t>.</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Husk at for hastede beslutninger giver øget risiko for fejl</a:t>
            </a:r>
            <a:r>
              <a:rPr lang="de-DE" altLang="de-DE" dirty="0">
                <a:solidFill>
                  <a:srgbClr val="333333"/>
                </a:solidFill>
              </a:rPr>
              <a:t>.</a:t>
            </a:r>
            <a:endParaRPr lang="en-GB" altLang="de-DE" dirty="0">
              <a:solidFill>
                <a:srgbClr val="333333"/>
              </a:solidFill>
            </a:endParaRP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Ved hændelser af mindre betydning kan man ligeså godt tage en rask beslutning (fx i valg af yoghurt eller kage</a:t>
            </a:r>
            <a:r>
              <a:rPr lang="en-GB" altLang="de-DE" dirty="0">
                <a:solidFill>
                  <a:srgbClr val="333333"/>
                </a:solidFill>
              </a:rPr>
              <a:t>)</a:t>
            </a:r>
            <a:r>
              <a:rPr lang="de-DE"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Det er menneskeligt at fejle – vær forberedt på, at du kan have taget fejl</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pPr>
            <a:r>
              <a:rPr lang="da-DK" altLang="de-DE" dirty="0">
                <a:solidFill>
                  <a:srgbClr val="333333"/>
                </a:solidFill>
              </a:rPr>
              <a:t>Baser vigtige beslutninger på konkrete fakta. Gætterier </a:t>
            </a:r>
            <a:r>
              <a:rPr lang="da-DK" altLang="de-DE">
                <a:solidFill>
                  <a:srgbClr val="333333"/>
                </a:solidFill>
              </a:rPr>
              <a:t>er “dårlige rådgivere.” </a:t>
            </a:r>
            <a:r>
              <a:rPr lang="da-DK" altLang="de-DE" dirty="0">
                <a:solidFill>
                  <a:srgbClr val="333333"/>
                </a:solidFill>
              </a:rPr>
              <a:t>Tag altid højde for konsekvenserne af en dårlig vurdering</a:t>
            </a:r>
            <a:r>
              <a:rPr lang="en-US" altLang="de-DE" dirty="0">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69</a:t>
            </a:fld>
            <a:endParaRPr lang="de-DE" altLang="de-DE"/>
          </a:p>
        </p:txBody>
      </p:sp>
    </p:spTree>
    <p:extLst>
      <p:ext uri="{BB962C8B-B14F-4D97-AF65-F5344CB8AC3E}">
        <p14:creationId xmlns:p14="http://schemas.microsoft.com/office/powerpoint/2010/main" val="703612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000" dirty="0">
                <a:solidFill>
                  <a:srgbClr val="333333"/>
                </a:solidFill>
              </a:rPr>
              <a:t>Mange (men ikke alle!), der lider af en psykose, er tilbøjelige til at drage forhastede konklusioner og til at foretage ekstreme bedømmelser. Denne form for konklusioner kan forstærkes, når man er i en presset situation eller føler trang til at afreagere</a:t>
            </a:r>
            <a:r>
              <a:rPr lang="en-AU" altLang="de-DE" sz="2000" dirty="0">
                <a:solidFill>
                  <a:srgbClr val="333333"/>
                </a:solidFill>
              </a:rPr>
              <a:t>.</a:t>
            </a:r>
          </a:p>
        </p:txBody>
      </p:sp>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9" name="Slide Number Placeholder 8"/>
          <p:cNvSpPr>
            <a:spLocks noGrp="1"/>
          </p:cNvSpPr>
          <p:nvPr>
            <p:ph type="sldNum" sz="quarter" idx="12"/>
          </p:nvPr>
        </p:nvSpPr>
        <p:spPr/>
        <p:txBody>
          <a:bodyPr/>
          <a:lstStyle/>
          <a:p>
            <a:fld id="{33F78133-445B-42E7-8DE3-DCF6693ED0D8}"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000" dirty="0">
                <a:solidFill>
                  <a:srgbClr val="333333"/>
                </a:solidFill>
              </a:rPr>
              <a:t>Mange (men ikke alle!), der lider af en psykose, er tilbøjelige til at drage forhastede konklusioner og til at foretage ekstreme bedømmelser. Denne form for konklusioner kan forstærkes, når man er i en presset situation eller føler trang til at afreagere</a:t>
            </a:r>
            <a:r>
              <a:rPr lang="en-AU" altLang="de-DE" sz="2000" dirty="0">
                <a:solidFill>
                  <a:srgbClr val="333333"/>
                </a:solidFill>
              </a:rPr>
              <a:t>.</a:t>
            </a:r>
          </a:p>
          <a:p>
            <a:pPr lvl="0" defTabSz="914400" fontAlgn="base"/>
            <a:r>
              <a:rPr lang="en-AU" altLang="de-DE" sz="2000" dirty="0" err="1">
                <a:solidFill>
                  <a:srgbClr val="004992"/>
                </a:solidFill>
              </a:rPr>
              <a:t>Faktisk</a:t>
            </a:r>
            <a:r>
              <a:rPr lang="en-AU" altLang="de-DE" sz="2000" dirty="0">
                <a:solidFill>
                  <a:srgbClr val="004992"/>
                </a:solidFill>
              </a:rPr>
              <a:t> </a:t>
            </a:r>
            <a:r>
              <a:rPr lang="en-AU" altLang="de-DE" sz="2000" dirty="0" err="1">
                <a:solidFill>
                  <a:srgbClr val="004992"/>
                </a:solidFill>
              </a:rPr>
              <a:t>eksempel</a:t>
            </a:r>
            <a:r>
              <a:rPr lang="en-AU" altLang="de-DE" sz="2000" dirty="0">
                <a:solidFill>
                  <a:srgbClr val="004992"/>
                </a:solidFill>
              </a:rPr>
              <a:t>: </a:t>
            </a:r>
            <a:r>
              <a:rPr lang="da-DK" altLang="de-DE" sz="2000" dirty="0">
                <a:solidFill>
                  <a:srgbClr val="333333"/>
                </a:solidFill>
              </a:rPr>
              <a:t>Elton vil tage bilen til universitetet, men kan ikke finde nøglerne. Han tror, det er portneren, der har stjålet nøglerne for at forhindre ham i at komme af sted til universitetet</a:t>
            </a:r>
            <a:r>
              <a:rPr lang="en-AU" altLang="de-DE" sz="2000" dirty="0">
                <a:solidFill>
                  <a:srgbClr val="333333"/>
                </a:solidFill>
              </a:rPr>
              <a:t>.</a:t>
            </a:r>
          </a:p>
          <a:p>
            <a:pPr lvl="0" defTabSz="914400" fontAlgn="base"/>
            <a:r>
              <a:rPr lang="en-AU" altLang="de-DE" sz="2000" dirty="0" err="1">
                <a:solidFill>
                  <a:srgbClr val="004992"/>
                </a:solidFill>
              </a:rPr>
              <a:t>Baggrund</a:t>
            </a:r>
            <a:r>
              <a:rPr lang="en-AU" altLang="de-DE" sz="2000" dirty="0">
                <a:solidFill>
                  <a:srgbClr val="004992"/>
                </a:solidFill>
              </a:rPr>
              <a:t>: </a:t>
            </a:r>
            <a:r>
              <a:rPr lang="da-DK" altLang="de-DE" sz="2000" dirty="0">
                <a:solidFill>
                  <a:srgbClr val="333333"/>
                </a:solidFill>
              </a:rPr>
              <a:t>Han er overbevist om, at der er kræfter på universitetet, der arbejder på at få ham bortvist</a:t>
            </a:r>
            <a:r>
              <a:rPr lang="en-AU" altLang="de-DE" sz="2000" dirty="0">
                <a:solidFill>
                  <a:srgbClr val="333333"/>
                </a:solidFill>
              </a:rPr>
              <a:t>.</a:t>
            </a:r>
          </a:p>
          <a:p>
            <a:pPr lvl="0" defTabSz="914400" fontAlgn="base"/>
            <a:r>
              <a:rPr lang="en-AU" altLang="de-DE" sz="2000" dirty="0">
                <a:solidFill>
                  <a:srgbClr val="004992"/>
                </a:solidFill>
              </a:rPr>
              <a:t>Men: </a:t>
            </a:r>
            <a:r>
              <a:rPr lang="da-DK" altLang="de-DE" sz="2000" dirty="0">
                <a:solidFill>
                  <a:srgbClr val="333333"/>
                </a:solidFill>
              </a:rPr>
              <a:t>Hvilken interesse skulle portneren have i at bortvise Elton fra universitetet; og hvordan skulle han være kommet i besiddelse af Eltons nøgler</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71</a:t>
            </a:fld>
            <a:endParaRPr lang="de-DE" altLang="de-DE"/>
          </a:p>
        </p:txBody>
      </p:sp>
    </p:spTree>
    <p:extLst>
      <p:ext uri="{BB962C8B-B14F-4D97-AF65-F5344CB8AC3E}">
        <p14:creationId xmlns:p14="http://schemas.microsoft.com/office/powerpoint/2010/main" val="12248354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a-DK" sz="3600" dirty="0">
                <a:latin typeface="+mn-lt"/>
                <a:ea typeface="+mn-ea"/>
                <a:cs typeface="+mn-cs"/>
              </a:rPr>
              <a:t>Hvad har det med psykoser at gøre?</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a-DK" altLang="de-DE" sz="2000" dirty="0">
                <a:solidFill>
                  <a:srgbClr val="333333"/>
                </a:solidFill>
              </a:rPr>
              <a:t>Mange (men ikke alle!), der lider af en psykose, er tilbøjelige til at drage forhastede konklusioner og til at foretage ekstreme bedømmelser. Denne form for konklusioner kan forstærkes, når man er i en presset situation eller føler trang til at afreagere</a:t>
            </a:r>
            <a:r>
              <a:rPr lang="en-AU" altLang="de-DE" sz="2000" dirty="0">
                <a:solidFill>
                  <a:srgbClr val="333333"/>
                </a:solidFill>
              </a:rPr>
              <a:t>.</a:t>
            </a:r>
          </a:p>
          <a:p>
            <a:pPr lvl="0" defTabSz="914400" fontAlgn="base"/>
            <a:r>
              <a:rPr lang="en-AU" altLang="de-DE" sz="2000" dirty="0" err="1">
                <a:solidFill>
                  <a:srgbClr val="004992"/>
                </a:solidFill>
              </a:rPr>
              <a:t>Faktisk</a:t>
            </a:r>
            <a:r>
              <a:rPr lang="en-AU" altLang="de-DE" sz="2000" dirty="0">
                <a:solidFill>
                  <a:srgbClr val="004992"/>
                </a:solidFill>
              </a:rPr>
              <a:t> </a:t>
            </a:r>
            <a:r>
              <a:rPr lang="en-AU" altLang="de-DE" sz="2000" dirty="0" err="1">
                <a:solidFill>
                  <a:srgbClr val="004992"/>
                </a:solidFill>
              </a:rPr>
              <a:t>eksempel</a:t>
            </a:r>
            <a:r>
              <a:rPr lang="en-AU" altLang="de-DE" sz="2000" dirty="0">
                <a:solidFill>
                  <a:srgbClr val="004992"/>
                </a:solidFill>
              </a:rPr>
              <a:t>: </a:t>
            </a:r>
            <a:r>
              <a:rPr lang="da-DK" altLang="de-DE" sz="2000" dirty="0">
                <a:solidFill>
                  <a:srgbClr val="333333"/>
                </a:solidFill>
              </a:rPr>
              <a:t>Elton vil tage bilen til universitetet, men kan ikke finde nøglerne. Han tror, det er portneren, der har stjålet nøglerne for at forhindre ham i at komme af sted til universitetet</a:t>
            </a:r>
            <a:r>
              <a:rPr lang="en-AU" altLang="de-DE" sz="2000" dirty="0">
                <a:solidFill>
                  <a:srgbClr val="333333"/>
                </a:solidFill>
              </a:rPr>
              <a:t>.</a:t>
            </a:r>
          </a:p>
          <a:p>
            <a:pPr lvl="0" defTabSz="914400" fontAlgn="base"/>
            <a:r>
              <a:rPr lang="en-AU" altLang="de-DE" sz="2000" dirty="0" err="1">
                <a:solidFill>
                  <a:srgbClr val="004992"/>
                </a:solidFill>
              </a:rPr>
              <a:t>Baggrund</a:t>
            </a:r>
            <a:r>
              <a:rPr lang="en-AU" altLang="de-DE" sz="2000" dirty="0">
                <a:solidFill>
                  <a:srgbClr val="004992"/>
                </a:solidFill>
              </a:rPr>
              <a:t>: </a:t>
            </a:r>
            <a:r>
              <a:rPr lang="da-DK" altLang="de-DE" sz="2000" dirty="0">
                <a:solidFill>
                  <a:srgbClr val="333333"/>
                </a:solidFill>
              </a:rPr>
              <a:t>Han er overbevist om, at der er kræfter på universitetet, der arbejder på at få ham bortvist</a:t>
            </a:r>
            <a:r>
              <a:rPr lang="en-AU" altLang="de-DE" sz="2000" dirty="0">
                <a:solidFill>
                  <a:srgbClr val="333333"/>
                </a:solidFill>
              </a:rPr>
              <a:t>.</a:t>
            </a:r>
          </a:p>
          <a:p>
            <a:pPr lvl="0" defTabSz="914400" fontAlgn="base"/>
            <a:r>
              <a:rPr lang="en-AU" altLang="de-DE" sz="2000" dirty="0">
                <a:solidFill>
                  <a:srgbClr val="004992"/>
                </a:solidFill>
              </a:rPr>
              <a:t>Men: </a:t>
            </a:r>
            <a:r>
              <a:rPr lang="da-DK" altLang="de-DE" sz="2000" dirty="0">
                <a:solidFill>
                  <a:srgbClr val="333333"/>
                </a:solidFill>
              </a:rPr>
              <a:t>Hvilken interesse skulle portneren have i at bortvise Elton fra universitetet; og hvordan skulle han være kommet i besiddelse af Eltons nøgler</a:t>
            </a:r>
            <a:r>
              <a:rPr lang="en-AU" altLang="de-DE" sz="2000" dirty="0">
                <a:solidFill>
                  <a:srgbClr val="333333"/>
                </a:solidFill>
              </a:rPr>
              <a:t>?</a:t>
            </a:r>
          </a:p>
          <a:p>
            <a:pPr lvl="0" defTabSz="914400" fontAlgn="base"/>
            <a:r>
              <a:rPr lang="en-AU" altLang="de-DE" sz="2000" dirty="0" err="1">
                <a:solidFill>
                  <a:srgbClr val="333333"/>
                </a:solidFill>
              </a:rPr>
              <a:t>Inden</a:t>
            </a:r>
            <a:r>
              <a:rPr lang="en-AU" altLang="de-DE" sz="2000" dirty="0">
                <a:solidFill>
                  <a:srgbClr val="333333"/>
                </a:solidFill>
              </a:rPr>
              <a:t> man </a:t>
            </a:r>
            <a:r>
              <a:rPr lang="en-AU" altLang="de-DE" sz="2000" dirty="0" err="1">
                <a:solidFill>
                  <a:srgbClr val="333333"/>
                </a:solidFill>
              </a:rPr>
              <a:t>retter</a:t>
            </a:r>
            <a:r>
              <a:rPr lang="en-AU" altLang="de-DE" sz="2000" dirty="0">
                <a:solidFill>
                  <a:srgbClr val="333333"/>
                </a:solidFill>
              </a:rPr>
              <a:t> </a:t>
            </a:r>
            <a:r>
              <a:rPr lang="en-AU" altLang="de-DE" sz="2000" dirty="0" err="1">
                <a:solidFill>
                  <a:srgbClr val="333333"/>
                </a:solidFill>
              </a:rPr>
              <a:t>alvorlige</a:t>
            </a:r>
            <a:r>
              <a:rPr lang="en-AU" altLang="de-DE" sz="2000" dirty="0">
                <a:solidFill>
                  <a:srgbClr val="333333"/>
                </a:solidFill>
              </a:rPr>
              <a:t> </a:t>
            </a:r>
            <a:r>
              <a:rPr lang="en-AU" altLang="de-DE" sz="2000" dirty="0" err="1">
                <a:solidFill>
                  <a:srgbClr val="333333"/>
                </a:solidFill>
              </a:rPr>
              <a:t>beskyldninger</a:t>
            </a:r>
            <a:r>
              <a:rPr lang="en-AU" altLang="de-DE" sz="2000" dirty="0">
                <a:solidFill>
                  <a:srgbClr val="333333"/>
                </a:solidFill>
              </a:rPr>
              <a:t>, </a:t>
            </a:r>
            <a:r>
              <a:rPr lang="en-AU" altLang="de-DE" sz="2000" dirty="0" err="1">
                <a:solidFill>
                  <a:srgbClr val="333333"/>
                </a:solidFill>
              </a:rPr>
              <a:t>bør</a:t>
            </a:r>
            <a:r>
              <a:rPr lang="en-AU" altLang="de-DE" sz="2000" dirty="0">
                <a:solidFill>
                  <a:srgbClr val="333333"/>
                </a:solidFill>
              </a:rPr>
              <a:t> man </a:t>
            </a:r>
            <a:r>
              <a:rPr lang="en-AU" altLang="de-DE" sz="2000" dirty="0" err="1">
                <a:solidFill>
                  <a:srgbClr val="333333"/>
                </a:solidFill>
              </a:rPr>
              <a:t>indhente</a:t>
            </a:r>
            <a:r>
              <a:rPr lang="en-AU" altLang="de-DE" sz="2000" dirty="0">
                <a:solidFill>
                  <a:srgbClr val="333333"/>
                </a:solidFill>
              </a:rPr>
              <a:t> </a:t>
            </a:r>
            <a:r>
              <a:rPr lang="en-AU" altLang="de-DE" sz="2000" dirty="0" err="1">
                <a:solidFill>
                  <a:srgbClr val="333333"/>
                </a:solidFill>
              </a:rPr>
              <a:t>oplysninger</a:t>
            </a:r>
            <a:r>
              <a:rPr lang="en-AU" altLang="de-DE" sz="2000" dirty="0">
                <a:solidFill>
                  <a:srgbClr val="333333"/>
                </a:solidFill>
              </a:rPr>
              <a:t> </a:t>
            </a:r>
            <a:r>
              <a:rPr lang="en-AU" altLang="de-DE" sz="2000" dirty="0" err="1">
                <a:solidFill>
                  <a:srgbClr val="333333"/>
                </a:solidFill>
              </a:rPr>
              <a:t>fra</a:t>
            </a:r>
            <a:r>
              <a:rPr lang="en-AU" altLang="de-DE" sz="2000" dirty="0">
                <a:solidFill>
                  <a:srgbClr val="333333"/>
                </a:solidFill>
              </a:rPr>
              <a:t> </a:t>
            </a:r>
            <a:r>
              <a:rPr lang="en-AU" altLang="de-DE" sz="2000" dirty="0" err="1">
                <a:solidFill>
                  <a:srgbClr val="333333"/>
                </a:solidFill>
              </a:rPr>
              <a:t>så</a:t>
            </a:r>
            <a:r>
              <a:rPr lang="en-AU" altLang="de-DE" sz="2000" dirty="0">
                <a:solidFill>
                  <a:srgbClr val="333333"/>
                </a:solidFill>
              </a:rPr>
              <a:t> mange </a:t>
            </a:r>
            <a:r>
              <a:rPr lang="en-AU" altLang="de-DE" sz="2000" dirty="0" err="1">
                <a:solidFill>
                  <a:srgbClr val="333333"/>
                </a:solidFill>
              </a:rPr>
              <a:t>kilder</a:t>
            </a:r>
            <a:r>
              <a:rPr lang="en-AU" altLang="de-DE" sz="2000" dirty="0">
                <a:solidFill>
                  <a:srgbClr val="333333"/>
                </a:solidFill>
              </a:rPr>
              <a:t> </a:t>
            </a:r>
            <a:r>
              <a:rPr lang="en-AU" altLang="de-DE" sz="2000" dirty="0" err="1">
                <a:solidFill>
                  <a:srgbClr val="333333"/>
                </a:solidFill>
              </a:rPr>
              <a:t>som</a:t>
            </a:r>
            <a:r>
              <a:rPr lang="en-AU" altLang="de-DE" sz="2000" dirty="0">
                <a:solidFill>
                  <a:srgbClr val="333333"/>
                </a:solidFill>
              </a:rPr>
              <a:t> </a:t>
            </a:r>
            <a:r>
              <a:rPr lang="en-AU" altLang="de-DE" sz="2000" dirty="0" err="1">
                <a:solidFill>
                  <a:srgbClr val="333333"/>
                </a:solidFill>
              </a:rPr>
              <a:t>muligt</a:t>
            </a:r>
            <a:r>
              <a:rPr lang="en-AU" altLang="de-DE" sz="2000" dirty="0">
                <a:solidFill>
                  <a:srgbClr val="333333"/>
                </a:solidFill>
              </a:rPr>
              <a:t> </a:t>
            </a:r>
            <a:r>
              <a:rPr lang="en-AU" altLang="de-DE" sz="2000" dirty="0" err="1">
                <a:solidFill>
                  <a:srgbClr val="333333"/>
                </a:solidFill>
              </a:rPr>
              <a:t>og</a:t>
            </a:r>
            <a:r>
              <a:rPr lang="en-AU" altLang="de-DE" sz="2000" dirty="0">
                <a:solidFill>
                  <a:srgbClr val="333333"/>
                </a:solidFill>
              </a:rPr>
              <a:t> </a:t>
            </a:r>
            <a:r>
              <a:rPr lang="en-AU" altLang="de-DE" sz="2000" dirty="0" err="1">
                <a:solidFill>
                  <a:srgbClr val="333333"/>
                </a:solidFill>
              </a:rPr>
              <a:t>drøfte</a:t>
            </a:r>
            <a:r>
              <a:rPr lang="en-AU" altLang="de-DE" sz="2000" dirty="0">
                <a:solidFill>
                  <a:srgbClr val="333333"/>
                </a:solidFill>
              </a:rPr>
              <a:t> </a:t>
            </a:r>
            <a:r>
              <a:rPr lang="en-AU" altLang="de-DE" sz="2000" dirty="0" err="1">
                <a:solidFill>
                  <a:srgbClr val="333333"/>
                </a:solidFill>
              </a:rPr>
              <a:t>forskellige</a:t>
            </a:r>
            <a:r>
              <a:rPr lang="en-AU" altLang="de-DE" sz="2000" dirty="0">
                <a:solidFill>
                  <a:srgbClr val="333333"/>
                </a:solidFill>
              </a:rPr>
              <a:t> </a:t>
            </a:r>
            <a:r>
              <a:rPr lang="en-AU" altLang="de-DE" sz="2000" dirty="0" err="1">
                <a:solidFill>
                  <a:srgbClr val="333333"/>
                </a:solidFill>
              </a:rPr>
              <a:t>forklaringer</a:t>
            </a:r>
            <a:r>
              <a:rPr lang="en-AU" altLang="de-DE" sz="2000" dirty="0">
                <a:solidFill>
                  <a:srgbClr val="333333"/>
                </a:solidFill>
              </a:rPr>
              <a:t> med </a:t>
            </a:r>
            <a:r>
              <a:rPr lang="en-AU" altLang="de-DE" sz="2000" dirty="0" err="1">
                <a:solidFill>
                  <a:srgbClr val="333333"/>
                </a:solidFill>
              </a:rPr>
              <a:t>mennesker</a:t>
            </a:r>
            <a:r>
              <a:rPr lang="en-AU" altLang="de-DE" sz="2000" dirty="0">
                <a:solidFill>
                  <a:srgbClr val="333333"/>
                </a:solidFill>
              </a:rPr>
              <a:t>, man </a:t>
            </a:r>
            <a:r>
              <a:rPr lang="en-AU" altLang="de-DE" sz="2000" dirty="0" err="1">
                <a:solidFill>
                  <a:srgbClr val="333333"/>
                </a:solidFill>
              </a:rPr>
              <a:t>har</a:t>
            </a:r>
            <a:r>
              <a:rPr lang="en-AU" altLang="de-DE" sz="2000" dirty="0">
                <a:solidFill>
                  <a:srgbClr val="333333"/>
                </a:solidFill>
              </a:rPr>
              <a:t> </a:t>
            </a:r>
            <a:r>
              <a:rPr lang="en-AU" altLang="de-DE" sz="2000" dirty="0" err="1">
                <a:solidFill>
                  <a:srgbClr val="333333"/>
                </a:solidFill>
              </a:rPr>
              <a:t>tillid</a:t>
            </a:r>
            <a:r>
              <a:rPr lang="en-AU" altLang="de-DE" sz="2000" dirty="0">
                <a:solidFill>
                  <a:srgbClr val="333333"/>
                </a:solidFill>
              </a:rPr>
              <a:t> </a:t>
            </a:r>
            <a:r>
              <a:rPr lang="en-AU" altLang="de-DE" sz="2000" dirty="0" err="1">
                <a:solidFill>
                  <a:srgbClr val="333333"/>
                </a:solidFill>
              </a:rPr>
              <a:t>til</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72</a:t>
            </a:fld>
            <a:endParaRPr lang="de-DE" altLang="de-DE"/>
          </a:p>
        </p:txBody>
      </p:sp>
    </p:spTree>
    <p:extLst>
      <p:ext uri="{BB962C8B-B14F-4D97-AF65-F5344CB8AC3E}">
        <p14:creationId xmlns:p14="http://schemas.microsoft.com/office/powerpoint/2010/main" val="31028581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cs typeface="+mn-cs"/>
              </a:rPr>
              <a:t>www.uke.de/mct_app</a:t>
            </a:r>
            <a:endParaRPr lang="de-DE" b="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15" name="Footer Placeholder 14"/>
          <p:cNvSpPr>
            <a:spLocks noGrp="1"/>
          </p:cNvSpPr>
          <p:nvPr>
            <p:ph type="ftr" sz="quarter" idx="11"/>
          </p:nvPr>
        </p:nvSpPr>
        <p:spPr/>
        <p:txBody>
          <a:bodyPr/>
          <a:lstStyle/>
          <a:p>
            <a:pPr>
              <a:defRPr/>
            </a:pPr>
            <a:r>
              <a:rPr lang="da-DK"/>
              <a:t>Træningsmodul 7 – At drage forhastede konklusioner II</a:t>
            </a:r>
            <a:endParaRPr lang="de-DE"/>
          </a:p>
        </p:txBody>
      </p:sp>
      <p:sp>
        <p:nvSpPr>
          <p:cNvPr id="16" name="Slide Number Placeholder 15"/>
          <p:cNvSpPr>
            <a:spLocks noGrp="1"/>
          </p:cNvSpPr>
          <p:nvPr>
            <p:ph type="sldNum" sz="quarter" idx="12"/>
          </p:nvPr>
        </p:nvSpPr>
        <p:spPr/>
        <p:txBody>
          <a:bodyPr/>
          <a:lstStyle/>
          <a:p>
            <a:fld id="{33F78133-445B-42E7-8DE3-DCF6693ED0D8}" type="slidenum">
              <a:rPr lang="de-DE" altLang="de-DE" smtClean="0"/>
              <a:pPr/>
              <a:t>73</a:t>
            </a:fld>
            <a:endParaRPr lang="de-DE" altLang="de-DE"/>
          </a:p>
        </p:txBody>
      </p:sp>
    </p:spTree>
    <p:extLst>
      <p:ext uri="{BB962C8B-B14F-4D97-AF65-F5344CB8AC3E}">
        <p14:creationId xmlns:p14="http://schemas.microsoft.com/office/powerpoint/2010/main" val="25241678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170480607"/>
              </p:ext>
            </p:extLst>
          </p:nvPr>
        </p:nvGraphicFramePr>
        <p:xfrm>
          <a:off x="408954" y="2011680"/>
          <a:ext cx="11375999" cy="27127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da-DK" sz="1000" kern="1200" dirty="0">
                          <a:solidFill>
                            <a:schemeClr val="dk1"/>
                          </a:solidFill>
                          <a:effectLst/>
                          <a:latin typeface="+mn-lt"/>
                          <a:ea typeface="+mn-ea"/>
                          <a:cs typeface="+mn-cs"/>
                        </a:rPr>
                        <a:t>O</a:t>
                      </a:r>
                      <a:r>
                        <a:rPr lang="da-DK" sz="1000" kern="1200">
                          <a:solidFill>
                            <a:schemeClr val="dk1"/>
                          </a:solidFill>
                          <a:effectLst/>
                          <a:latin typeface="+mn-lt"/>
                          <a:ea typeface="+mn-ea"/>
                          <a:cs typeface="+mn-cs"/>
                        </a:rPr>
                        <a:t>mslag </a:t>
                      </a:r>
                      <a:r>
                        <a:rPr lang="da-DK" sz="1000" kern="1200" dirty="0">
                          <a:solidFill>
                            <a:schemeClr val="dk1"/>
                          </a:solidFill>
                          <a:effectLst/>
                          <a:latin typeface="+mn-lt"/>
                          <a:ea typeface="+mn-ea"/>
                          <a:cs typeface="+mn-cs"/>
                        </a:rPr>
                        <a:t>på magasinet </a:t>
                      </a:r>
                      <a:r>
                        <a:rPr lang="da-DK" sz="1000" i="1" kern="1200" dirty="0">
                          <a:solidFill>
                            <a:schemeClr val="dk1"/>
                          </a:solidFill>
                          <a:effectLst/>
                          <a:latin typeface="+mn-lt"/>
                          <a:ea typeface="+mn-ea"/>
                          <a:cs typeface="+mn-cs"/>
                        </a:rPr>
                        <a:t>Stern</a:t>
                      </a:r>
                      <a:r>
                        <a:rPr lang="da-DK" sz="1000" kern="1200" dirty="0">
                          <a:solidFill>
                            <a:schemeClr val="dk1"/>
                          </a:solidFill>
                          <a:effectLst/>
                          <a:latin typeface="+mn-lt"/>
                          <a:ea typeface="+mn-ea"/>
                          <a:cs typeface="+mn-cs"/>
                        </a:rPr>
                        <a: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sz="1000" b="0" u="none" kern="1200" dirty="0">
                          <a:solidFill>
                            <a:schemeClr val="dk1"/>
                          </a:solidFill>
                          <a:effectLst/>
                          <a:latin typeface="+mn-lt"/>
                          <a:ea typeface="+mn-ea"/>
                          <a:cs typeface="+mn-cs"/>
                        </a:rPr>
                        <a:t>GHDI – Image</a:t>
                      </a:r>
                      <a:br>
                        <a:rPr lang="de-DE" sz="1000" b="0" u="none" kern="1200" dirty="0">
                          <a:solidFill>
                            <a:schemeClr val="dk1"/>
                          </a:solidFill>
                          <a:effectLst/>
                          <a:latin typeface="+mn-lt"/>
                          <a:ea typeface="+mn-ea"/>
                          <a:cs typeface="+mn-cs"/>
                        </a:rPr>
                      </a:br>
                      <a:r>
                        <a:rPr lang="de-DE" sz="1000" b="0" u="none" kern="1200" dirty="0">
                          <a:solidFill>
                            <a:schemeClr val="dk1"/>
                          </a:solidFill>
                          <a:effectLst/>
                          <a:latin typeface="+mn-lt"/>
                          <a:ea typeface="+mn-ea"/>
                          <a:cs typeface="+mn-cs"/>
                        </a:rPr>
                        <a:t> (ghi-dc.org)</a:t>
                      </a:r>
                      <a:endParaRPr kumimoji="0" lang="en-GB" sz="1000" b="0" i="0" u="none" strike="noStrike" kern="1200" cap="none" normalizeH="0" baseline="0" dirty="0">
                        <a:ln>
                          <a:noFill/>
                        </a:ln>
                        <a:solidFill>
                          <a:srgbClr val="333333"/>
                        </a:solidFill>
                        <a:effectLst/>
                        <a:latin typeface="+mn-lt"/>
                        <a:ea typeface="+mn-ea"/>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da-DK" sz="1000" kern="1200">
                          <a:solidFill>
                            <a:schemeClr val="dk1"/>
                          </a:solidFill>
                          <a:effectLst/>
                          <a:latin typeface="+mn-lt"/>
                          <a:ea typeface="+mn-ea"/>
                          <a:cs typeface="+mn-cs"/>
                        </a:rPr>
                        <a:t>Hvis der opdages et brud på ophavsret, kontakt os</a:t>
                      </a:r>
                    </a:p>
                    <a:p>
                      <a:pPr marL="342900" marR="0" lvl="0" indent="-342900" algn="l" defTabSz="914400" rtl="0" eaLnBrk="1" fontAlgn="base" latinLnBrk="0" hangingPunct="1">
                        <a:lnSpc>
                          <a:spcPct val="100000"/>
                        </a:lnSpc>
                        <a:spcBef>
                          <a:spcPct val="0"/>
                        </a:spcBef>
                        <a:spcAft>
                          <a:spcPct val="0"/>
                        </a:spcAft>
                        <a:buClrTx/>
                        <a:buSzTx/>
                        <a:buFontTx/>
                        <a:buNone/>
                        <a:tabLst/>
                      </a:pPr>
                      <a:r>
                        <a:rPr lang="da-DK" sz="1000" kern="1200">
                          <a:solidFill>
                            <a:schemeClr val="dk1"/>
                          </a:solidFill>
                          <a:effectLst/>
                          <a:latin typeface="+mn-lt"/>
                          <a:ea typeface="+mn-ea"/>
                          <a:cs typeface="+mn-cs"/>
                        </a:rPr>
                        <a:t>venligst.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da-DK" sz="1000" kern="1200" dirty="0">
                          <a:solidFill>
                            <a:schemeClr val="dk1"/>
                          </a:solidFill>
                          <a:effectLst/>
                          <a:latin typeface="+mn-lt"/>
                          <a:ea typeface="+mn-ea"/>
                          <a:cs typeface="+mn-cs"/>
                        </a:rPr>
                        <a:t>Omslag på magasinet </a:t>
                      </a:r>
                      <a:r>
                        <a:rPr lang="da-DK" sz="1000" i="1" kern="1200" dirty="0">
                          <a:solidFill>
                            <a:schemeClr val="dk1"/>
                          </a:solidFill>
                          <a:effectLst/>
                          <a:latin typeface="+mn-lt"/>
                          <a:ea typeface="+mn-ea"/>
                          <a:cs typeface="+mn-cs"/>
                        </a:rPr>
                        <a:t>Stern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miss_blackbutterlfy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Marlboro cigarette boxes/Marlboro Zigarettenschachteln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mn-lt"/>
                          <a:ea typeface="+mn-ea"/>
                          <a:cs typeface="+mn-cs"/>
                        </a:rPr>
                        <a:t>Alle abgebildeten Kunstwerke sind gemeinfrei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da die Schutzfrist des Urheberrechts unseres Wissens abgelaufen ist („</a:t>
                      </a:r>
                      <a:r>
                        <a:rPr kumimoji="0" lang="de-DE" sz="1000" b="0" i="0" u="none" strike="noStrike" cap="none" normalizeH="0" baseline="0" dirty="0" err="1">
                          <a:ln>
                            <a:noFill/>
                          </a:ln>
                          <a:solidFill>
                            <a:srgbClr val="333333"/>
                          </a:solidFill>
                          <a:effectLst/>
                          <a:latin typeface="+mn-lt"/>
                          <a:ea typeface="+mn-ea"/>
                          <a:cs typeface="+mn-cs"/>
                        </a:rPr>
                        <a:t>public</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domain</a:t>
                      </a:r>
                      <a:r>
                        <a:rPr kumimoji="0" lang="de-DE" sz="1000" b="0" i="0" u="none" strike="noStrike" cap="none" normalizeH="0" baseline="0" dirty="0">
                          <a:ln>
                            <a:noFill/>
                          </a:ln>
                          <a:solidFill>
                            <a:srgbClr val="333333"/>
                          </a:solidFill>
                          <a:effectLst/>
                          <a:latin typeface="+mn-lt"/>
                          <a:ea typeface="+mn-ea"/>
                          <a:cs typeface="+mn-cs"/>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
        <p:nvSpPr>
          <p:cNvPr id="8" name="Footer Placeholder 7"/>
          <p:cNvSpPr>
            <a:spLocks noGrp="1"/>
          </p:cNvSpPr>
          <p:nvPr>
            <p:ph type="ftr" sz="quarter" idx="11"/>
          </p:nvPr>
        </p:nvSpPr>
        <p:spPr/>
        <p:txBody>
          <a:bodyPr/>
          <a:lstStyle/>
          <a:p>
            <a:pPr>
              <a:defRPr/>
            </a:pPr>
            <a:r>
              <a:rPr lang="da-DK"/>
              <a:t>Træningsmodul 7 – At drage forhastede konklusioner II</a:t>
            </a:r>
            <a:endParaRPr lang="de-DE"/>
          </a:p>
        </p:txBody>
      </p:sp>
      <p:sp>
        <p:nvSpPr>
          <p:cNvPr id="10" name="Slide Number Placeholder 9"/>
          <p:cNvSpPr>
            <a:spLocks noGrp="1"/>
          </p:cNvSpPr>
          <p:nvPr>
            <p:ph type="sldNum" sz="quarter" idx="12"/>
          </p:nvPr>
        </p:nvSpPr>
        <p:spPr/>
        <p:txBody>
          <a:bodyPr/>
          <a:lstStyle/>
          <a:p>
            <a:fld id="{902440AE-EAA5-47AE-92D0-326F0DC9E3B7}"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12580258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mn-lt"/>
                          <a:ea typeface="+mn-ea"/>
                          <a:cs typeface="+mn-cs"/>
                        </a:rPr>
                        <a:t>Argumenter for?</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75</a:t>
            </a:fld>
            <a:endParaRPr lang="de-DE" altLang="de-DE"/>
          </a:p>
        </p:txBody>
      </p:sp>
    </p:spTree>
    <p:extLst>
      <p:ext uri="{BB962C8B-B14F-4D97-AF65-F5344CB8AC3E}">
        <p14:creationId xmlns:p14="http://schemas.microsoft.com/office/powerpoint/2010/main" val="7793582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5"/>
          <p:cNvGraphicFramePr>
            <a:graphicFrameLocks noGrp="1"/>
          </p:cNvGraphicFramePr>
          <p:nvPr>
            <p:extLst>
              <p:ext uri="{D42A27DB-BD31-4B8C-83A1-F6EECF244321}">
                <p14:modId xmlns:p14="http://schemas.microsoft.com/office/powerpoint/2010/main" val="300358704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Konspirationsteoretikere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dirty="0">
                          <a:solidFill>
                            <a:srgbClr val="333333"/>
                          </a:solidFill>
                          <a:latin typeface="+mn-lt"/>
                          <a:ea typeface="+mn-ea"/>
                          <a:cs typeface="+mn-cs"/>
                        </a:rPr>
                        <a:t>Angivelige motiver fra USA's side: </a:t>
                      </a:r>
                    </a:p>
                    <a:p>
                      <a:pPr marL="457200" indent="-457200">
                        <a:lnSpc>
                          <a:spcPct val="100000"/>
                        </a:lnSpc>
                        <a:spcBef>
                          <a:spcPts val="1200"/>
                        </a:spcBef>
                        <a:buFont typeface="+mj-lt"/>
                        <a:buAutoNum type="arabicPeriod"/>
                      </a:pPr>
                      <a:r>
                        <a:rPr lang="da-DK" sz="2000">
                          <a:solidFill>
                            <a:srgbClr val="333333"/>
                          </a:solidFill>
                          <a:latin typeface="+mn-lt"/>
                          <a:ea typeface="+mn-ea"/>
                          <a:cs typeface="+mn-cs"/>
                        </a:rPr>
                        <a:t>“Teknologisk sejr” </a:t>
                      </a:r>
                      <a:r>
                        <a:rPr lang="da-DK" sz="2000" dirty="0">
                          <a:solidFill>
                            <a:srgbClr val="333333"/>
                          </a:solidFill>
                          <a:latin typeface="+mn-lt"/>
                          <a:ea typeface="+mn-ea"/>
                          <a:cs typeface="+mn-cs"/>
                        </a:rPr>
                        <a:t>i rumkapløbet med Sovjetunionen, som tidligere var lykkedes med at sende en satellit ud i verdensrummet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At bortlede opmærksomheden fra Vietnamkrigen </a:t>
                      </a:r>
                    </a:p>
                    <a:p>
                      <a:pPr marL="457200" indent="-457200">
                        <a:lnSpc>
                          <a:spcPct val="100000"/>
                        </a:lnSpc>
                        <a:spcBef>
                          <a:spcPts val="1200"/>
                        </a:spcBef>
                        <a:buFont typeface="+mj-lt"/>
                        <a:buAutoNum type="arabicPeriod"/>
                      </a:pPr>
                      <a:r>
                        <a:rPr lang="da-DK" sz="2000" dirty="0">
                          <a:solidFill>
                            <a:srgbClr val="333333"/>
                          </a:solidFill>
                          <a:latin typeface="+mn-lt"/>
                          <a:ea typeface="+mn-ea"/>
                          <a:cs typeface="+mn-cs"/>
                        </a:rPr>
                        <a:t>Det var NASA selv, der iscenesatte månelandingen af frygt for nedskæringer af statsbudgettet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76</a:t>
            </a:fld>
            <a:endParaRPr lang="de-DE" altLang="de-DE"/>
          </a:p>
        </p:txBody>
      </p:sp>
    </p:spTree>
    <p:extLst>
      <p:ext uri="{BB962C8B-B14F-4D97-AF65-F5344CB8AC3E}">
        <p14:creationId xmlns:p14="http://schemas.microsoft.com/office/powerpoint/2010/main" val="3970113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346988356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For: </a:t>
                      </a:r>
                      <a:r>
                        <a:rPr kumimoji="0" lang="de-DE" sz="2000" b="1" i="0" u="none" strike="noStrike" cap="none" normalizeH="0" baseline="0">
                          <a:ln>
                            <a:noFill/>
                          </a:ln>
                          <a:solidFill>
                            <a:srgbClr val="004992"/>
                          </a:solidFill>
                          <a:effectLst/>
                          <a:latin typeface="+mn-lt"/>
                          <a:ea typeface="+mn-ea"/>
                          <a:cs typeface="+mn-cs"/>
                        </a:rPr>
                        <a:t>???</a:t>
                      </a:r>
                      <a:endParaRPr kumimoji="0" lang="de-DE" sz="2000" b="1"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77</a:t>
            </a:fld>
            <a:endParaRPr lang="de-DE" altLang="de-DE"/>
          </a:p>
        </p:txBody>
      </p:sp>
    </p:spTree>
    <p:extLst>
      <p:ext uri="{BB962C8B-B14F-4D97-AF65-F5344CB8AC3E}">
        <p14:creationId xmlns:p14="http://schemas.microsoft.com/office/powerpoint/2010/main" val="1545044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42"/>
          <p:cNvGraphicFramePr>
            <a:graphicFrameLocks noGrp="1"/>
          </p:cNvGraphicFramePr>
          <p:nvPr>
            <p:extLst>
              <p:ext uri="{D42A27DB-BD31-4B8C-83A1-F6EECF244321}">
                <p14:modId xmlns:p14="http://schemas.microsoft.com/office/powerpoint/2010/main" val="146234049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da-DK" sz="2000" b="1" i="0" u="none" strike="noStrike" cap="none" normalizeH="0" baseline="0" dirty="0">
                          <a:ln>
                            <a:noFill/>
                          </a:ln>
                          <a:solidFill>
                            <a:srgbClr val="333333"/>
                          </a:solidFill>
                          <a:effectLst/>
                          <a:latin typeface="+mn-lt"/>
                          <a:ea typeface="+mn-ea"/>
                          <a:cs typeface="+mn-cs"/>
                        </a:rPr>
                        <a:t>For: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a:ln>
                            <a:noFill/>
                          </a:ln>
                          <a:solidFill>
                            <a:srgbClr val="333333"/>
                          </a:solidFill>
                          <a:effectLst/>
                          <a:latin typeface="+mn-lt"/>
                          <a:ea typeface="+mn-ea"/>
                          <a:cs typeface="+mn-cs"/>
                        </a:rPr>
                        <a:t>“Blafrende flag”: </a:t>
                      </a:r>
                      <a:r>
                        <a:rPr kumimoji="0" lang="da-DK" sz="2000" b="0" i="0" u="none" strike="noStrike" cap="none" normalizeH="0" baseline="0" dirty="0">
                          <a:ln>
                            <a:noFill/>
                          </a:ln>
                          <a:solidFill>
                            <a:srgbClr val="333333"/>
                          </a:solidFill>
                          <a:effectLst/>
                          <a:latin typeface="+mn-lt"/>
                          <a:ea typeface="+mn-ea"/>
                          <a:cs typeface="+mn-cs"/>
                        </a:rPr>
                        <a:t>en umulighed, da der ikke eksisterer atmosfære/vejr på månen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Billeder af en himmel uden stjerner og uensartede skygger antyder, at det er en filmstudieproduktion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da-DK" sz="2000" b="0" i="0" u="none" strike="noStrike" cap="none" normalizeH="0" baseline="0" dirty="0">
                          <a:ln>
                            <a:noFill/>
                          </a:ln>
                          <a:solidFill>
                            <a:srgbClr val="333333"/>
                          </a:solidFill>
                          <a:effectLst/>
                          <a:latin typeface="+mn-lt"/>
                          <a:ea typeface="+mn-ea"/>
                          <a:cs typeface="+mn-cs"/>
                        </a:rPr>
                        <a:t>Astronaut Armstrongs radiobesked: Han svarer for hurtigt på Præsident Nixons sidste sætning. Transmission til jorden af et radiosignal tager længere tid, end det tog Armstrong at svare.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78</a:t>
            </a:fld>
            <a:endParaRPr lang="de-DE" altLang="de-DE"/>
          </a:p>
        </p:txBody>
      </p:sp>
    </p:spTree>
    <p:extLst>
      <p:ext uri="{BB962C8B-B14F-4D97-AF65-F5344CB8AC3E}">
        <p14:creationId xmlns:p14="http://schemas.microsoft.com/office/powerpoint/2010/main" val="13438159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35977369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dirty="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333333"/>
                          </a:solidFill>
                          <a:effectLst/>
                          <a:latin typeface="+mn-lt"/>
                          <a:ea typeface="+mn-ea"/>
                          <a:cs typeface="+mn-cs"/>
                        </a:rPr>
                        <a:t>Imod: </a:t>
                      </a:r>
                      <a:r>
                        <a:rPr kumimoji="0" lang="de-DE" sz="2000" b="1"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79</a:t>
            </a:fld>
            <a:endParaRPr lang="de-DE" altLang="de-DE"/>
          </a:p>
        </p:txBody>
      </p:sp>
    </p:spTree>
    <p:extLst>
      <p:ext uri="{BB962C8B-B14F-4D97-AF65-F5344CB8AC3E}">
        <p14:creationId xmlns:p14="http://schemas.microsoft.com/office/powerpoint/2010/main" val="4965974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graphicFrame>
        <p:nvGraphicFramePr>
          <p:cNvPr id="8" name="Group 27"/>
          <p:cNvGraphicFramePr>
            <a:graphicFrameLocks noGrp="1"/>
          </p:cNvGraphicFramePr>
          <p:nvPr>
            <p:extLst>
              <p:ext uri="{D42A27DB-BD31-4B8C-83A1-F6EECF244321}">
                <p14:modId xmlns:p14="http://schemas.microsoft.com/office/powerpoint/2010/main" val="7590420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mn-lt"/>
                          <a:ea typeface="+mn-ea"/>
                          <a:cs typeface="+mn-cs"/>
                        </a:rPr>
                        <a:t>Myte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mn-lt"/>
                          <a:ea typeface="+mn-ea"/>
                          <a:cs typeface="+mn-cs"/>
                        </a:rPr>
                        <a:t>For og imod</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mn-lt"/>
                          <a:ea typeface="+mn-ea"/>
                          <a:cs typeface="+mn-cs"/>
                        </a:rPr>
                        <a:t>“Bevis”</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a-DK" sz="2000" b="0" i="0" u="none" strike="noStrike" cap="none" normalizeH="0" baseline="0">
                          <a:ln>
                            <a:noFill/>
                          </a:ln>
                          <a:solidFill>
                            <a:srgbClr val="333333"/>
                          </a:solidFill>
                          <a:effectLst/>
                          <a:latin typeface="+mn-lt"/>
                          <a:ea typeface="+mn-ea"/>
                          <a:cs typeface="+mn-cs"/>
                        </a:rPr>
                        <a:t>Angiveligt fandt månelandingen i 1969 aldrig sted. Det var et fupnummer. </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da-DK" sz="2000" b="1" dirty="0">
                          <a:latin typeface="+mn-lt"/>
                          <a:ea typeface="+mn-ea"/>
                          <a:cs typeface="+mn-cs"/>
                        </a:rPr>
                        <a:t>Imod:</a:t>
                      </a:r>
                    </a:p>
                    <a:p>
                      <a:pPr marL="342900" indent="-342900">
                        <a:lnSpc>
                          <a:spcPct val="100000"/>
                        </a:lnSpc>
                        <a:spcBef>
                          <a:spcPts val="1200"/>
                        </a:spcBef>
                        <a:buFont typeface="+mj-lt"/>
                        <a:buAutoNum type="arabicPeriod"/>
                      </a:pPr>
                      <a:r>
                        <a:rPr lang="da-DK" sz="2000" b="0" dirty="0">
                          <a:latin typeface="+mn-lt"/>
                          <a:ea typeface="+mn-ea"/>
                          <a:cs typeface="+mn-cs"/>
                        </a:rPr>
                        <a:t>Det blafrende flag fremkom ved at banke pælen ned i månens overflade støttet af en tværstiver </a:t>
                      </a:r>
                    </a:p>
                    <a:p>
                      <a:pPr marL="342900" indent="-342900">
                        <a:lnSpc>
                          <a:spcPct val="100000"/>
                        </a:lnSpc>
                        <a:spcBef>
                          <a:spcPts val="1200"/>
                        </a:spcBef>
                        <a:buFont typeface="+mj-lt"/>
                        <a:buAutoNum type="arabicPeriod"/>
                      </a:pPr>
                      <a:r>
                        <a:rPr lang="da-DK" sz="2000" b="0" dirty="0">
                          <a:latin typeface="+mn-lt"/>
                          <a:ea typeface="+mn-ea"/>
                          <a:cs typeface="+mn-cs"/>
                        </a:rPr>
                        <a:t>Pga. eksponeringstiden kan natfotografering ikke opfange svage </a:t>
                      </a:r>
                      <a:r>
                        <a:rPr lang="da-DK" sz="2000" b="0">
                          <a:latin typeface="+mn-lt"/>
                          <a:ea typeface="+mn-ea"/>
                          <a:cs typeface="+mn-cs"/>
                        </a:rPr>
                        <a:t>lyskilder </a:t>
                      </a:r>
                      <a:r>
                        <a:rPr lang="da-DK" sz="2000" b="0">
                          <a:latin typeface="Times New Roman"/>
                          <a:ea typeface="+mn-ea"/>
                          <a:cs typeface="+mn-cs"/>
                          <a:sym typeface="Wingdings" panose="05000000000000000000" pitchFamily="2" charset="2"/>
                        </a:rPr>
                        <a:t>→</a:t>
                      </a:r>
                      <a:r>
                        <a:rPr lang="da-DK" sz="2000" b="0">
                          <a:latin typeface="+mn-lt"/>
                          <a:ea typeface="+mn-ea"/>
                          <a:cs typeface="+mn-cs"/>
                        </a:rPr>
                        <a:t> </a:t>
                      </a:r>
                      <a:r>
                        <a:rPr lang="da-DK" sz="2000" b="0" dirty="0">
                          <a:latin typeface="+mn-lt"/>
                          <a:ea typeface="+mn-ea"/>
                          <a:cs typeface="+mn-cs"/>
                        </a:rPr>
                        <a:t>ingen stjerner</a:t>
                      </a:r>
                    </a:p>
                    <a:p>
                      <a:pPr marL="342900" indent="-342900">
                        <a:lnSpc>
                          <a:spcPct val="100000"/>
                        </a:lnSpc>
                        <a:spcBef>
                          <a:spcPts val="1200"/>
                        </a:spcBef>
                        <a:buFont typeface="+mj-lt"/>
                        <a:buAutoNum type="arabicPeriod"/>
                      </a:pPr>
                      <a:r>
                        <a:rPr lang="da-DK" sz="2000" b="0" dirty="0">
                          <a:latin typeface="+mn-lt"/>
                          <a:ea typeface="+mn-ea"/>
                          <a:cs typeface="+mn-cs"/>
                        </a:rPr>
                        <a:t>De uensartede skygger fremkom pga. månens ujævne overflade </a:t>
                      </a:r>
                    </a:p>
                    <a:p>
                      <a:pPr marL="342900" indent="-342900">
                        <a:lnSpc>
                          <a:spcPct val="100000"/>
                        </a:lnSpc>
                        <a:spcBef>
                          <a:spcPts val="1200"/>
                        </a:spcBef>
                        <a:buFont typeface="+mj-lt"/>
                        <a:buAutoNum type="arabicPeriod"/>
                      </a:pPr>
                      <a:r>
                        <a:rPr lang="da-DK" sz="2000" b="0" dirty="0">
                          <a:latin typeface="+mn-lt"/>
                          <a:ea typeface="+mn-ea"/>
                          <a:cs typeface="+mn-cs"/>
                        </a:rPr>
                        <a:t>Interviewet var blevet efterbehandlet, og, man havde bortredigeret de oprindelige forsinkelser i Nixons og Armstrongs dialog.</a:t>
                      </a:r>
                      <a:endParaRPr lang="en-US" sz="2000" b="0" dirty="0">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mn-lt"/>
                        <a:ea typeface="+mn-ea"/>
                        <a:cs typeface="+mn-cs"/>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80</a:t>
            </a:fld>
            <a:endParaRPr lang="de-DE" altLang="de-DE"/>
          </a:p>
        </p:txBody>
      </p:sp>
    </p:spTree>
    <p:extLst>
      <p:ext uri="{BB962C8B-B14F-4D97-AF65-F5344CB8AC3E}">
        <p14:creationId xmlns:p14="http://schemas.microsoft.com/office/powerpoint/2010/main" val="31813345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Forhastede konklusioner - i virkeligheden</a:t>
            </a:r>
            <a:br>
              <a:rPr lang="en-US" sz="3600">
                <a:solidFill>
                  <a:srgbClr val="004992"/>
                </a:solidFill>
                <a:latin typeface="+mn-lt"/>
                <a:ea typeface="+mn-ea"/>
                <a:cs typeface="+mn-cs"/>
              </a:rPr>
            </a:br>
            <a:r>
              <a:rPr lang="en-US">
                <a:solidFill>
                  <a:srgbClr val="004992"/>
                </a:solidFill>
                <a:latin typeface="+mn-lt"/>
                <a:ea typeface="+mn-ea"/>
                <a:cs typeface="+mn-cs"/>
              </a:rPr>
              <a:t>- Vandrehistorier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latin typeface="+mn-lt"/>
                <a:ea typeface="+mn-ea"/>
                <a:cs typeface="+mn-cs"/>
              </a:rPr>
              <a:t>Nej! </a:t>
            </a:r>
            <a:endParaRPr lang="de-DE" altLang="de-DE" sz="4000" dirty="0">
              <a:latin typeface="+mn-lt"/>
              <a:ea typeface="+mn-ea"/>
              <a:cs typeface="+mn-cs"/>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da-DK" sz="2200" b="0">
                <a:solidFill>
                  <a:srgbClr val="000000"/>
                </a:solidFill>
                <a:latin typeface="+mn-lt"/>
                <a:ea typeface="+mn-ea"/>
                <a:cs typeface="+mn-cs"/>
              </a:rPr>
              <a:t>Var månelandingen et fupnummer udført af USA’s regering? </a:t>
            </a:r>
            <a:endParaRPr lang="de-DE" sz="2200" b="0" dirty="0">
              <a:solidFill>
                <a:srgbClr val="000000"/>
              </a:solidFill>
              <a:latin typeface="+mn-lt"/>
              <a:ea typeface="+mn-ea"/>
              <a:cs typeface="+mn-cs"/>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b="0">
                <a:latin typeface="+mn-lt"/>
                <a:ea typeface="+mn-ea"/>
                <a:cs typeface="+mn-cs"/>
              </a:rPr>
              <a:t>Kilde: Den tyske TV-station ZDF: „Vorsicht Verschwörung“ [giv agt: sammensværgelse) </a:t>
            </a:r>
            <a:endParaRPr lang="de-DE" altLang="de-DE" sz="1200" b="0" dirty="0">
              <a:latin typeface="+mn-lt"/>
              <a:ea typeface="+mn-ea"/>
              <a:cs typeface="+mn-cs"/>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a-DK" altLang="de-DE" sz="2400" b="0">
                <a:latin typeface="+mn-lt"/>
                <a:ea typeface="+mn-ea"/>
                <a:cs typeface="+mn-cs"/>
              </a:rPr>
              <a:t>Direktør Roland Emmerich (Independence Day): “Månelandingen […] var bare for god. Det ville have været umuligt at konstruere noget sådant i 1960’erne. Selv med vore dages udstyr ville det frembyde problemer.” </a:t>
            </a:r>
            <a:endParaRPr lang="de-DE" altLang="de-DE" sz="2400" b="0" i="1"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55C002C5-2D37-47DB-9694-31E3FBBBD028}" type="slidenum">
              <a:rPr lang="de-DE" altLang="de-DE" smtClean="0"/>
              <a:pPr/>
              <a:t>81</a:t>
            </a:fld>
            <a:endParaRPr lang="de-DE" altLang="de-DE"/>
          </a:p>
        </p:txBody>
      </p:sp>
    </p:spTree>
    <p:extLst>
      <p:ext uri="{BB962C8B-B14F-4D97-AF65-F5344CB8AC3E}">
        <p14:creationId xmlns:p14="http://schemas.microsoft.com/office/powerpoint/2010/main" val="29248842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a:solidFill>
                  <a:srgbClr val="333333"/>
                </a:solidFill>
                <a:sym typeface="Times New Roman" panose="02020603050405020304" pitchFamily="18" charset="0"/>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82</a:t>
            </a:fld>
            <a:endParaRPr lang="de-DE" altLang="de-DE"/>
          </a:p>
        </p:txBody>
      </p:sp>
    </p:spTree>
    <p:extLst>
      <p:ext uri="{BB962C8B-B14F-4D97-AF65-F5344CB8AC3E}">
        <p14:creationId xmlns:p14="http://schemas.microsoft.com/office/powerpoint/2010/main" val="21206136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a-DK" sz="3600">
                <a:latin typeface="+mn-lt"/>
                <a:ea typeface="+mn-ea"/>
                <a:cs typeface="+mn-cs"/>
              </a:rPr>
              <a:t>Hvordan opstod denne vandrehistorie og andre konspirationsteorier?</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00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ofte</a:t>
            </a:r>
            <a:r>
              <a:rPr lang="en-US" altLang="de-DE" sz="2000" dirty="0">
                <a:solidFill>
                  <a:srgbClr val="333333"/>
                </a:solidFill>
                <a:sym typeface="Times New Roman" panose="02020603050405020304" pitchFamily="18" charset="0"/>
              </a:rPr>
              <a:t> mere </a:t>
            </a:r>
            <a:r>
              <a:rPr lang="en-US" altLang="de-DE" sz="2000" dirty="0" err="1">
                <a:solidFill>
                  <a:srgbClr val="333333"/>
                </a:solidFill>
                <a:sym typeface="Times New Roman" panose="02020603050405020304" pitchFamily="18" charset="0"/>
              </a:rPr>
              <a:t>spændende</a:t>
            </a:r>
            <a:r>
              <a:rPr lang="en-US" altLang="de-DE" sz="2000" dirty="0">
                <a:solidFill>
                  <a:srgbClr val="333333"/>
                </a:solidFill>
                <a:sym typeface="Times New Roman" panose="02020603050405020304" pitchFamily="18" charset="0"/>
              </a:rPr>
              <a:t> end </a:t>
            </a:r>
            <a:r>
              <a:rPr lang="en-US" altLang="de-DE" sz="2000" dirty="0" err="1">
                <a:solidFill>
                  <a:srgbClr val="333333"/>
                </a:solidFill>
                <a:sym typeface="Times New Roman" panose="02020603050405020304" pitchFamily="18" charset="0"/>
              </a:rPr>
              <a:t>virkeligheden</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påstande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vanskelige</a:t>
            </a:r>
            <a:r>
              <a:rPr lang="en-US" altLang="de-DE" sz="2000" dirty="0">
                <a:solidFill>
                  <a:srgbClr val="333333"/>
                </a:solidFill>
                <a:sym typeface="Times New Roman" panose="02020603050405020304" pitchFamily="18" charset="0"/>
              </a:rPr>
              <a:t> at </a:t>
            </a:r>
            <a:r>
              <a:rPr lang="en-US" altLang="de-DE" sz="2000" dirty="0" err="1">
                <a:solidFill>
                  <a:srgbClr val="333333"/>
                </a:solidFill>
                <a:sym typeface="Times New Roman" panose="02020603050405020304" pitchFamily="18" charset="0"/>
              </a:rPr>
              <a:t>efterprøve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bevise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Washington </a:t>
            </a:r>
            <a:r>
              <a:rPr lang="en-US" altLang="de-DE" sz="2000" dirty="0" err="1">
                <a:solidFill>
                  <a:srgbClr val="333333"/>
                </a:solidFill>
                <a:sym typeface="Times New Roman" panose="02020603050405020304" pitchFamily="18" charset="0"/>
              </a:rPr>
              <a:t>skulle</a:t>
            </a:r>
            <a:r>
              <a:rPr lang="en-US" altLang="de-DE" sz="2000" dirty="0">
                <a:solidFill>
                  <a:srgbClr val="333333"/>
                </a:solidFill>
                <a:sym typeface="Times New Roman" panose="02020603050405020304" pitchFamily="18" charset="0"/>
              </a:rPr>
              <a:t> have </a:t>
            </a:r>
            <a:r>
              <a:rPr lang="en-US" altLang="de-DE" sz="2000" dirty="0" err="1">
                <a:solidFill>
                  <a:srgbClr val="333333"/>
                </a:solidFill>
                <a:sym typeface="Times New Roman" panose="02020603050405020304" pitchFamily="18" charset="0"/>
              </a:rPr>
              <a:t>lignet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Weishaupt</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a:solidFill>
                  <a:srgbClr val="333333"/>
                </a:solidFill>
                <a:sym typeface="Times New Roman" panose="02020603050405020304" pitchFamily="18" charset="0"/>
              </a:rPr>
              <a:t>De </a:t>
            </a:r>
            <a:r>
              <a:rPr lang="en-US" altLang="de-DE" sz="2000" dirty="0" err="1">
                <a:solidFill>
                  <a:srgbClr val="333333"/>
                </a:solidFill>
                <a:sym typeface="Times New Roman" panose="02020603050405020304" pitchFamily="18" charset="0"/>
              </a:rPr>
              <a:t>udelader</a:t>
            </a:r>
            <a:r>
              <a:rPr lang="en-US" altLang="de-DE" sz="2000" dirty="0">
                <a:solidFill>
                  <a:srgbClr val="333333"/>
                </a:solidFill>
                <a:sym typeface="Times New Roman" panose="02020603050405020304" pitchFamily="18" charset="0"/>
              </a:rPr>
              <a:t> alternative </a:t>
            </a:r>
            <a:r>
              <a:rPr lang="en-US" altLang="de-DE" sz="2000" dirty="0" err="1">
                <a:solidFill>
                  <a:srgbClr val="333333"/>
                </a:solidFill>
                <a:sym typeface="Times New Roman" panose="02020603050405020304" pitchFamily="18" charset="0"/>
              </a:rPr>
              <a:t>forklaringer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den </a:t>
            </a:r>
            <a:r>
              <a:rPr lang="en-US" altLang="de-DE" sz="2000" dirty="0" err="1">
                <a:solidFill>
                  <a:srgbClr val="333333"/>
                </a:solidFill>
                <a:sym typeface="Times New Roman" panose="02020603050405020304" pitchFamily="18" charset="0"/>
              </a:rPr>
              <a:t>gentagne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brug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13 </a:t>
            </a:r>
            <a:r>
              <a:rPr lang="en-US" altLang="de-DE" sz="2000" dirty="0" err="1">
                <a:solidFill>
                  <a:srgbClr val="333333"/>
                </a:solidFill>
                <a:sym typeface="Times New Roman" panose="02020603050405020304" pitchFamily="18" charset="0"/>
              </a:rPr>
              <a:t>symboler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relateret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de 13 </a:t>
            </a:r>
            <a:r>
              <a:rPr lang="en-US" altLang="de-DE" sz="2000" dirty="0" err="1">
                <a:solidFill>
                  <a:srgbClr val="333333"/>
                </a:solidFill>
                <a:sym typeface="Times New Roman" panose="02020603050405020304" pitchFamily="18" charset="0"/>
              </a:rPr>
              <a:t>oprindelige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stater</a:t>
            </a:r>
            <a:r>
              <a:rPr lang="en-US" altLang="de-DE" sz="2000" dirty="0">
                <a:solidFill>
                  <a:srgbClr val="333333"/>
                </a:solidFill>
                <a:sym typeface="Times New Roman" panose="02020603050405020304" pitchFamily="18" charset="0"/>
              </a:rPr>
              <a:t>).</a:t>
            </a:r>
          </a:p>
          <a:p>
            <a:pPr marL="342900" lvl="0" indent="-342900" defTabSz="914400" fontAlgn="base">
              <a:buClr>
                <a:srgbClr val="333333"/>
              </a:buClr>
              <a:buFont typeface="WingDings"/>
              <a:buChar char=""/>
            </a:pPr>
            <a:r>
              <a:rPr lang="en-US" altLang="de-DE" sz="2000" dirty="0" err="1">
                <a:solidFill>
                  <a:srgbClr val="333333"/>
                </a:solidFill>
                <a:sym typeface="Times New Roman" panose="02020603050405020304" pitchFamily="18" charset="0"/>
              </a:rPr>
              <a:t>Vandrehistorier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baseres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sommetider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fakta</a:t>
            </a:r>
            <a:r>
              <a:rPr lang="en-US" altLang="de-DE" sz="2000" dirty="0">
                <a:solidFill>
                  <a:srgbClr val="333333"/>
                </a:solidFill>
                <a:sym typeface="Times New Roman" panose="02020603050405020304" pitchFamily="18" charset="0"/>
              </a:rPr>
              <a:t>, der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løsrevet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fra</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sammenhæng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Betydningen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de </a:t>
            </a:r>
            <a:r>
              <a:rPr lang="en-US" altLang="de-DE" sz="2000" dirty="0" err="1">
                <a:solidFill>
                  <a:srgbClr val="333333"/>
                </a:solidFill>
                <a:sym typeface="Times New Roman" panose="02020603050405020304" pitchFamily="18" charset="0"/>
              </a:rPr>
              <a:t>nævnte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detaljer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samtidig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voldsomt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overdrevet</a:t>
            </a:r>
            <a:r>
              <a:rPr lang="en-US" altLang="de-DE" sz="2000" dirty="0">
                <a:solidFill>
                  <a:srgbClr val="333333"/>
                </a:solidFill>
                <a:sym typeface="Times New Roman" panose="02020603050405020304" pitchFamily="18" charset="0"/>
              </a:rPr>
              <a:t> (Washington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hvilket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imidlertid</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betyder</a:t>
            </a:r>
            <a:r>
              <a:rPr lang="en-US" altLang="de-DE" sz="2000" dirty="0">
                <a:solidFill>
                  <a:srgbClr val="333333"/>
                </a:solidFill>
                <a:sym typeface="Times New Roman" panose="02020603050405020304" pitchFamily="18" charset="0"/>
              </a:rPr>
              <a:t>, at USA </a:t>
            </a:r>
            <a:r>
              <a:rPr lang="en-US" altLang="de-DE" sz="2000" dirty="0" err="1">
                <a:solidFill>
                  <a:srgbClr val="333333"/>
                </a:solidFill>
                <a:sym typeface="Times New Roman" panose="02020603050405020304" pitchFamily="18" charset="0"/>
              </a:rPr>
              <a:t>var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eller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stadig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 </a:t>
            </a:r>
            <a:r>
              <a:rPr lang="en-US" altLang="de-DE" sz="2000" dirty="0" err="1">
                <a:solidFill>
                  <a:srgbClr val="333333"/>
                </a:solidFill>
                <a:sym typeface="Times New Roman" panose="02020603050405020304" pitchFamily="18" charset="0"/>
              </a:rPr>
              <a:t>infiltreret</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af</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andre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sammenslutninger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kan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mistanke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fordi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deres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aktiviteter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foregår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hemmelighed</a:t>
            </a:r>
            <a:r>
              <a:rPr lang="en-US" altLang="de-DE" sz="2000" dirty="0">
                <a:solidFill>
                  <a:srgbClr val="333333"/>
                </a:solidFill>
                <a:sym typeface="Times New Roman" panose="02020603050405020304" pitchFamily="18" charset="0"/>
              </a:rPr>
              <a:t>. Men: I </a:t>
            </a:r>
            <a:r>
              <a:rPr lang="en-US" altLang="de-DE" sz="2000" dirty="0" err="1">
                <a:solidFill>
                  <a:srgbClr val="333333"/>
                </a:solidFill>
                <a:sym typeface="Times New Roman" panose="02020603050405020304" pitchFamily="18" charset="0"/>
              </a:rPr>
              <a:t>modsætning</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til</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gængs</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opfattelse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tror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frimurerne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satan</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på</a:t>
            </a:r>
            <a:r>
              <a:rPr lang="en-US" altLang="de-DE" sz="2000" dirty="0">
                <a:solidFill>
                  <a:srgbClr val="333333"/>
                </a:solidFill>
                <a:sym typeface="Times New Roman" panose="02020603050405020304" pitchFamily="18" charset="0"/>
              </a:rPr>
              <a:t> et ‘</a:t>
            </a:r>
            <a:r>
              <a:rPr lang="en-US" altLang="de-DE" sz="2000" dirty="0" err="1">
                <a:solidFill>
                  <a:srgbClr val="333333"/>
                </a:solidFill>
                <a:sym typeface="Times New Roman" panose="02020603050405020304" pitchFamily="18" charset="0"/>
              </a:rPr>
              <a:t>højere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væsen</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fx</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Gud</a:t>
            </a:r>
            <a:r>
              <a:rPr lang="en-US" altLang="de-DE" sz="2000" dirty="0">
                <a:solidFill>
                  <a:srgbClr val="333333"/>
                </a:solidFill>
                <a:sym typeface="Times New Roman" panose="02020603050405020304" pitchFamily="18" charset="0"/>
              </a:rPr>
              <a:t>, Allah mv.). De </a:t>
            </a:r>
            <a:r>
              <a:rPr lang="en-US" altLang="de-DE" sz="2000" dirty="0" err="1">
                <a:solidFill>
                  <a:srgbClr val="333333"/>
                </a:solidFill>
                <a:sym typeface="Times New Roman" panose="02020603050405020304" pitchFamily="18" charset="0"/>
              </a:rPr>
              <a:t>følger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en</a:t>
            </a:r>
            <a:r>
              <a:rPr lang="en-US" altLang="de-DE" sz="2000" dirty="0">
                <a:solidFill>
                  <a:srgbClr val="333333"/>
                </a:solidFill>
                <a:sym typeface="Times New Roman" panose="02020603050405020304" pitchFamily="18" charset="0"/>
              </a:rPr>
              <a:t> liberal </a:t>
            </a:r>
            <a:r>
              <a:rPr lang="en-US" altLang="de-DE" sz="2000" dirty="0" err="1">
                <a:solidFill>
                  <a:srgbClr val="333333"/>
                </a:solidFill>
                <a:sym typeface="Times New Roman" panose="02020603050405020304" pitchFamily="18" charset="0"/>
              </a:rPr>
              <a:t>tankegang</a:t>
            </a:r>
            <a:r>
              <a:rPr lang="en-US" altLang="de-DE" sz="2000" dirty="0">
                <a:solidFill>
                  <a:srgbClr val="333333"/>
                </a:solidFill>
                <a:sym typeface="Times New Roman" panose="02020603050405020304" pitchFamily="18" charset="0"/>
              </a:rPr>
              <a:t>, men </a:t>
            </a:r>
            <a:r>
              <a:rPr lang="en-US" altLang="de-DE" sz="2000" dirty="0" err="1">
                <a:solidFill>
                  <a:srgbClr val="333333"/>
                </a:solidFill>
                <a:sym typeface="Times New Roman" panose="02020603050405020304" pitchFamily="18" charset="0"/>
              </a:rPr>
              <a:t>er</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ikke</a:t>
            </a:r>
            <a:r>
              <a:rPr lang="en-US" altLang="de-DE" sz="2000" dirty="0">
                <a:solidFill>
                  <a:srgbClr val="333333"/>
                </a:solidFill>
                <a:sym typeface="Times New Roman" panose="02020603050405020304" pitchFamily="18" charset="0"/>
              </a:rPr>
              <a:t> ‘</a:t>
            </a:r>
            <a:r>
              <a:rPr lang="en-US" altLang="de-DE" sz="2000" dirty="0" err="1">
                <a:solidFill>
                  <a:srgbClr val="333333"/>
                </a:solidFill>
                <a:sym typeface="Times New Roman" panose="02020603050405020304" pitchFamily="18" charset="0"/>
              </a:rPr>
              <a:t>rebelske</a:t>
            </a:r>
            <a:r>
              <a:rPr lang="en-US" altLang="de-DE" sz="2000" dirty="0">
                <a:solidFill>
                  <a:srgbClr val="333333"/>
                </a:solidFill>
                <a:sym typeface="Times New Roman" panose="02020603050405020304" pitchFamily="18" charset="0"/>
              </a:rPr>
              <a:t>’.</a:t>
            </a:r>
            <a:endParaRPr lang="en-US" sz="2000" dirty="0"/>
          </a:p>
        </p:txBody>
      </p:sp>
      <p:sp>
        <p:nvSpPr>
          <p:cNvPr id="3" name="Footer Placeholder 2"/>
          <p:cNvSpPr>
            <a:spLocks noGrp="1"/>
          </p:cNvSpPr>
          <p:nvPr>
            <p:ph type="ftr" sz="quarter" idx="11"/>
          </p:nvPr>
        </p:nvSpPr>
        <p:spPr/>
        <p:txBody>
          <a:bodyPr/>
          <a:lstStyle/>
          <a:p>
            <a:pPr>
              <a:defRPr/>
            </a:pPr>
            <a:r>
              <a:rPr lang="da-DK"/>
              <a:t>Træningsmodul 7 – At drage forhastede konklusioner II</a:t>
            </a:r>
            <a:endParaRPr lang="de-DE"/>
          </a:p>
        </p:txBody>
      </p:sp>
      <p:sp>
        <p:nvSpPr>
          <p:cNvPr id="4" name="Slide Number Placeholder 3"/>
          <p:cNvSpPr>
            <a:spLocks noGrp="1"/>
          </p:cNvSpPr>
          <p:nvPr>
            <p:ph type="sldNum" sz="quarter" idx="12"/>
          </p:nvPr>
        </p:nvSpPr>
        <p:spPr/>
        <p:txBody>
          <a:bodyPr/>
          <a:lstStyle/>
          <a:p>
            <a:fld id="{33F78133-445B-42E7-8DE3-DCF6693ED0D8}" type="slidenum">
              <a:rPr lang="de-DE" altLang="de-DE" smtClean="0"/>
              <a:pPr/>
              <a:t>83</a:t>
            </a:fld>
            <a:endParaRPr lang="de-DE" altLang="de-DE"/>
          </a:p>
        </p:txBody>
      </p:sp>
    </p:spTree>
    <p:extLst>
      <p:ext uri="{BB962C8B-B14F-4D97-AF65-F5344CB8AC3E}">
        <p14:creationId xmlns:p14="http://schemas.microsoft.com/office/powerpoint/2010/main" val="2321974081"/>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5064</Words>
  <Application>Microsoft Office PowerPoint</Application>
  <PresentationFormat>Benutzerdefiniert</PresentationFormat>
  <Paragraphs>708</Paragraphs>
  <Slides>83</Slides>
  <Notes>83</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83</vt:i4>
      </vt:variant>
    </vt:vector>
  </HeadingPairs>
  <TitlesOfParts>
    <vt:vector size="90" baseType="lpstr">
      <vt:lpstr>Arial</vt:lpstr>
      <vt:lpstr>Calibri Light</vt:lpstr>
      <vt:lpstr>Symbol</vt:lpstr>
      <vt:lpstr>Times New Roman</vt:lpstr>
      <vt:lpstr>WingDings</vt:lpstr>
      <vt:lpstr>UKE_PPT-Vorlage_16zu9</vt:lpstr>
      <vt:lpstr>1_UKE_PPT-Vorlage_16zu9</vt:lpstr>
      <vt:lpstr>MCT 7 A – At drage forhastede konklusioner II</vt:lpstr>
      <vt:lpstr>Forhastede konklusioner</vt:lpstr>
      <vt:lpstr>Forhastede konklusioner</vt:lpstr>
      <vt:lpstr>Forhastede konklusioner</vt:lpstr>
      <vt:lpstr>At drage forhastede konklusioner I hvilke situationer/hvornår drager vi konklusioner uden at kende den fulde sandhed?</vt:lpstr>
      <vt:lpstr>At drage forhastede konklusioner I hvilke situationer/hvornår drager vi konklusioner uden at kende den fulde sandhed?</vt:lpstr>
      <vt:lpstr>At drage forhastede konklusioner I hvilke situationer/hvornår drager vi konklusioner uden at kende den fulde sandhed?</vt:lpstr>
      <vt:lpstr>At drage forhastede konklusioner I hvilke situationer/hvornår drager vi konklusioner uden at kende den fulde sandhed?</vt:lpstr>
      <vt:lpstr>At drage forhastede konklusioner – i virkeligheden</vt:lpstr>
      <vt:lpstr>Forhastede konklusioner – i virkeligheden - Vandrehistorier – [alternativ opgave: se slutningen af præsentationen]</vt:lpstr>
      <vt:lpstr>Forhastede konklusioner – i virkeligheden - Vandrehistorier -</vt:lpstr>
      <vt:lpstr>Forhastede konklusioner – i virkeligheden - Vandrehistorier -</vt:lpstr>
      <vt:lpstr>Forhastede konklusioner – i virkeligheden - Vandrehistorier -</vt:lpstr>
      <vt:lpstr>Hvordan opstår disse konspirationsteorier?</vt:lpstr>
      <vt:lpstr>Hvordan opstod denne vandrehistorie og andre konspirationsteorier?</vt:lpstr>
      <vt:lpstr>Hvordan opstod denne vandrehistorie og andre konspirationsteorier?</vt:lpstr>
      <vt:lpstr>Hvorfor gør vi det?</vt:lpstr>
      <vt:lpstr>Hvorfor gør vi det?</vt:lpstr>
      <vt:lpstr>Eksempler på hvordan forhastede konklusioner kan resultere i fejltolkninger under en psykose</vt:lpstr>
      <vt:lpstr>Øvelse</vt:lpstr>
      <vt:lpstr>Øvelse</vt:lpstr>
      <vt:lpstr>Øvelse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Valgfrit: Videoklip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Overfør til hverdagen</vt:lpstr>
      <vt:lpstr>Overfør til hverdagen</vt:lpstr>
      <vt:lpstr>Overfør til hverdagen</vt:lpstr>
      <vt:lpstr>Overfør til hverdagen</vt:lpstr>
      <vt:lpstr>Overfør til hverdagen</vt:lpstr>
      <vt:lpstr>Overfør til hverdagen</vt:lpstr>
      <vt:lpstr>Overfør til hverdagen</vt:lpstr>
      <vt:lpstr>Hvad har det med psykoser at gøre?</vt:lpstr>
      <vt:lpstr>Hvad har det med psykoser at gøre?</vt:lpstr>
      <vt:lpstr>Hvad har det med psykoser at gøre?</vt:lpstr>
      <vt:lpstr>Tak for din opmærksomhed!</vt:lpstr>
      <vt:lpstr>PowerPoint-Präsentation</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Forhastede konklusioner - i virkeligheden - Vandrehistorier -</vt:lpstr>
      <vt:lpstr>Hvordan opstod denne vandrehistorie og andre konspirationsteorier?</vt:lpstr>
      <vt:lpstr>Hvordan opstod denne vandrehistorie og andre konspirationsteorier?</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291</cp:revision>
  <dcterms:created xsi:type="dcterms:W3CDTF">2004-06-30T16:15:23Z</dcterms:created>
  <dcterms:modified xsi:type="dcterms:W3CDTF">2023-01-06T13:31:46Z</dcterms:modified>
</cp:coreProperties>
</file>