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2" r:id="rId1"/>
    <p:sldMasterId id="2147484125" r:id="rId2"/>
  </p:sldMasterIdLst>
  <p:notesMasterIdLst>
    <p:notesMasterId r:id="rId80"/>
  </p:notesMasterIdLst>
  <p:handoutMasterIdLst>
    <p:handoutMasterId r:id="rId81"/>
  </p:handoutMasterIdLst>
  <p:sldIdLst>
    <p:sldId id="710" r:id="rId3"/>
    <p:sldId id="641" r:id="rId4"/>
    <p:sldId id="685" r:id="rId5"/>
    <p:sldId id="684" r:id="rId6"/>
    <p:sldId id="678" r:id="rId7"/>
    <p:sldId id="688" r:id="rId8"/>
    <p:sldId id="687" r:id="rId9"/>
    <p:sldId id="686" r:id="rId10"/>
    <p:sldId id="477" r:id="rId11"/>
    <p:sldId id="646" r:id="rId12"/>
    <p:sldId id="690" r:id="rId13"/>
    <p:sldId id="689" r:id="rId14"/>
    <p:sldId id="578" r:id="rId15"/>
    <p:sldId id="580" r:id="rId16"/>
    <p:sldId id="579" r:id="rId17"/>
    <p:sldId id="648" r:id="rId18"/>
    <p:sldId id="568" r:id="rId19"/>
    <p:sldId id="649" r:id="rId20"/>
    <p:sldId id="603" r:id="rId21"/>
    <p:sldId id="650" r:id="rId22"/>
    <p:sldId id="692" r:id="rId23"/>
    <p:sldId id="691" r:id="rId24"/>
    <p:sldId id="485" r:id="rId25"/>
    <p:sldId id="486" r:id="rId26"/>
    <p:sldId id="621" r:id="rId27"/>
    <p:sldId id="652" r:id="rId28"/>
    <p:sldId id="591" r:id="rId29"/>
    <p:sldId id="653" r:id="rId30"/>
    <p:sldId id="491" r:id="rId31"/>
    <p:sldId id="492" r:id="rId32"/>
    <p:sldId id="592" r:id="rId33"/>
    <p:sldId id="593" r:id="rId34"/>
    <p:sldId id="693" r:id="rId35"/>
    <p:sldId id="594" r:id="rId36"/>
    <p:sldId id="595" r:id="rId37"/>
    <p:sldId id="524" r:id="rId38"/>
    <p:sldId id="525" r:id="rId39"/>
    <p:sldId id="489" r:id="rId40"/>
    <p:sldId id="599" r:id="rId41"/>
    <p:sldId id="553" r:id="rId42"/>
    <p:sldId id="622" r:id="rId43"/>
    <p:sldId id="526" r:id="rId44"/>
    <p:sldId id="527" r:id="rId45"/>
    <p:sldId id="497" r:id="rId46"/>
    <p:sldId id="619" r:id="rId47"/>
    <p:sldId id="503" r:id="rId48"/>
    <p:sldId id="504" r:id="rId49"/>
    <p:sldId id="540" r:id="rId50"/>
    <p:sldId id="541" r:id="rId51"/>
    <p:sldId id="543" r:id="rId52"/>
    <p:sldId id="623" r:id="rId53"/>
    <p:sldId id="596" r:id="rId54"/>
    <p:sldId id="597" r:id="rId55"/>
    <p:sldId id="654" r:id="rId56"/>
    <p:sldId id="655" r:id="rId57"/>
    <p:sldId id="522" r:id="rId58"/>
    <p:sldId id="523" r:id="rId59"/>
    <p:sldId id="661" r:id="rId60"/>
    <p:sldId id="698" r:id="rId61"/>
    <p:sldId id="697" r:id="rId62"/>
    <p:sldId id="696" r:id="rId63"/>
    <p:sldId id="695" r:id="rId64"/>
    <p:sldId id="694" r:id="rId65"/>
    <p:sldId id="667" r:id="rId66"/>
    <p:sldId id="700" r:id="rId67"/>
    <p:sldId id="699" r:id="rId68"/>
    <p:sldId id="683" r:id="rId69"/>
    <p:sldId id="612" r:id="rId70"/>
    <p:sldId id="701" r:id="rId71"/>
    <p:sldId id="702" r:id="rId72"/>
    <p:sldId id="703" r:id="rId73"/>
    <p:sldId id="704" r:id="rId74"/>
    <p:sldId id="705" r:id="rId75"/>
    <p:sldId id="706" r:id="rId76"/>
    <p:sldId id="707" r:id="rId77"/>
    <p:sldId id="708" r:id="rId78"/>
    <p:sldId id="709" r:id="rId79"/>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50" autoAdjust="0"/>
    <p:restoredTop sz="95971" autoAdjust="0"/>
  </p:normalViewPr>
  <p:slideViewPr>
    <p:cSldViewPr>
      <p:cViewPr varScale="1">
        <p:scale>
          <a:sx n="67" d="100"/>
          <a:sy n="67" d="100"/>
        </p:scale>
        <p:origin x="884" y="44"/>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25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presProps" Target="presProp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2C13BAB8-2513-48CD-989A-F6AB6E80D67C}" type="slidenum">
              <a:rPr lang="en-GB" altLang="de-DE"/>
              <a:pPr>
                <a:defRPr/>
              </a:pPr>
              <a:t>‹Nr.›</a:t>
            </a:fld>
            <a:endParaRPr lang="en-GB" altLang="de-DE"/>
          </a:p>
        </p:txBody>
      </p:sp>
    </p:spTree>
    <p:extLst>
      <p:ext uri="{BB962C8B-B14F-4D97-AF65-F5344CB8AC3E}">
        <p14:creationId xmlns:p14="http://schemas.microsoft.com/office/powerpoint/2010/main" val="1724086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de-DE"/>
          </a:p>
        </p:txBody>
      </p:sp>
      <p:sp>
        <p:nvSpPr>
          <p:cNvPr id="27652"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0FC3B913-9CB1-4A07-A512-795E9704359D}" type="slidenum">
              <a:rPr lang="de-DE" altLang="de-DE"/>
              <a:pPr>
                <a:defRPr/>
              </a:pPr>
              <a:t>‹Nr.›</a:t>
            </a:fld>
            <a:endParaRPr lang="de-DE" altLang="de-DE"/>
          </a:p>
        </p:txBody>
      </p:sp>
    </p:spTree>
    <p:extLst>
      <p:ext uri="{BB962C8B-B14F-4D97-AF65-F5344CB8AC3E}">
        <p14:creationId xmlns:p14="http://schemas.microsoft.com/office/powerpoint/2010/main" val="30838971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6B935E-FBBD-41CC-8892-654B2A102409}" type="slidenum">
              <a:rPr lang="de-DE" altLang="de-DE" sz="1400"/>
              <a:pPr>
                <a:spcBef>
                  <a:spcPct val="0"/>
                </a:spcBef>
              </a:pPr>
              <a:t>2</a:t>
            </a:fld>
            <a:endParaRPr lang="de-DE" altLang="de-DE" sz="1400"/>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4092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6B935E-FBBD-41CC-8892-654B2A102409}" type="slidenum">
              <a:rPr lang="de-DE" altLang="de-DE" sz="1400"/>
              <a:pPr>
                <a:spcBef>
                  <a:spcPct val="0"/>
                </a:spcBef>
              </a:pPr>
              <a:t>3</a:t>
            </a:fld>
            <a:endParaRPr lang="de-DE" altLang="de-DE" sz="1400"/>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4092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6B935E-FBBD-41CC-8892-654B2A102409}" type="slidenum">
              <a:rPr lang="de-DE" altLang="de-DE" sz="1400"/>
              <a:pPr>
                <a:spcBef>
                  <a:spcPct val="0"/>
                </a:spcBef>
              </a:pPr>
              <a:t>4</a:t>
            </a:fld>
            <a:endParaRPr lang="de-DE" altLang="de-DE" sz="1400"/>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4092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8ACC8E-01C7-48EB-918A-30B9ECCEE604}" type="slidenum">
              <a:rPr lang="de-DE" altLang="de-DE" sz="1400"/>
              <a:pPr>
                <a:spcBef>
                  <a:spcPct val="0"/>
                </a:spcBef>
              </a:pPr>
              <a:t>5</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6965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8ACC8E-01C7-48EB-918A-30B9ECCEE604}" type="slidenum">
              <a:rPr lang="de-DE" altLang="de-DE" sz="1400"/>
              <a:pPr>
                <a:spcBef>
                  <a:spcPct val="0"/>
                </a:spcBef>
              </a:pPr>
              <a:t>6</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6965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8ACC8E-01C7-48EB-918A-30B9ECCEE604}" type="slidenum">
              <a:rPr lang="de-DE" altLang="de-DE" sz="1400"/>
              <a:pPr>
                <a:spcBef>
                  <a:spcPct val="0"/>
                </a:spcBef>
              </a:pPr>
              <a:t>7</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6965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8ACC8E-01C7-48EB-918A-30B9ECCEE604}" type="slidenum">
              <a:rPr lang="de-DE" altLang="de-DE" sz="1400"/>
              <a:pPr>
                <a:spcBef>
                  <a:spcPct val="0"/>
                </a:spcBef>
              </a:pPr>
              <a:t>8</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6965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7801AE-CEDB-4F72-B935-420A39521FB1}" type="slidenum">
              <a:rPr lang="de-DE" altLang="de-DE" sz="1400"/>
              <a:pPr>
                <a:spcBef>
                  <a:spcPct val="0"/>
                </a:spcBef>
              </a:pPr>
              <a:t>9</a:t>
            </a:fld>
            <a:endParaRPr lang="de-DE" altLang="de-DE" sz="1400"/>
          </a:p>
        </p:txBody>
      </p:sp>
      <p:sp>
        <p:nvSpPr>
          <p:cNvPr id="47107" name="Rectangle 2"/>
          <p:cNvSpPr>
            <a:spLocks noGrp="1" noRot="1" noChangeAspect="1" noChangeArrowheads="1" noTextEdit="1"/>
          </p:cNvSpPr>
          <p:nvPr>
            <p:ph type="sldImg"/>
          </p:nvPr>
        </p:nvSpPr>
        <p:spPr>
          <a:xfrm>
            <a:off x="141288" y="768350"/>
            <a:ext cx="6821487"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2090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D19DBC-A10A-46BB-B5AD-5C8156159A95}" type="slidenum">
              <a:rPr lang="de-DE" altLang="de-DE" sz="1400"/>
              <a:pPr>
                <a:spcBef>
                  <a:spcPct val="0"/>
                </a:spcBef>
              </a:pPr>
              <a:t>10</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318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D19DBC-A10A-46BB-B5AD-5C8156159A95}" type="slidenum">
              <a:rPr lang="de-DE" altLang="de-DE" sz="1400"/>
              <a:pPr>
                <a:spcBef>
                  <a:spcPct val="0"/>
                </a:spcBef>
              </a:pPr>
              <a:t>11</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318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D19DBC-A10A-46BB-B5AD-5C8156159A95}" type="slidenum">
              <a:rPr lang="de-DE" altLang="de-DE" sz="1400"/>
              <a:pPr>
                <a:spcBef>
                  <a:spcPct val="0"/>
                </a:spcBef>
              </a:pPr>
              <a:t>12</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318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B211D1-E99B-4C8F-9277-2DD57B06C761}" type="slidenum">
              <a:rPr lang="de-DE" altLang="de-DE" sz="1400"/>
              <a:pPr>
                <a:spcBef>
                  <a:spcPct val="0"/>
                </a:spcBef>
              </a:pPr>
              <a:t>13</a:t>
            </a:fld>
            <a:endParaRPr lang="de-DE" altLang="de-DE" sz="1400"/>
          </a:p>
        </p:txBody>
      </p:sp>
      <p:sp>
        <p:nvSpPr>
          <p:cNvPr id="55299" name="Rectangle 2"/>
          <p:cNvSpPr>
            <a:spLocks noGrp="1" noRot="1" noChangeAspect="1" noChangeArrowheads="1" noTextEdit="1"/>
          </p:cNvSpPr>
          <p:nvPr>
            <p:ph type="sldImg"/>
          </p:nvPr>
        </p:nvSpPr>
        <p:spPr>
          <a:xfrm>
            <a:off x="141288" y="768350"/>
            <a:ext cx="6821487"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7029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C3B18C-C503-438C-87F4-71595FC477DA}" type="slidenum">
              <a:rPr lang="de-DE" altLang="de-DE" sz="1400"/>
              <a:pPr>
                <a:spcBef>
                  <a:spcPct val="0"/>
                </a:spcBef>
              </a:pPr>
              <a:t>14</a:t>
            </a:fld>
            <a:endParaRPr lang="de-DE" altLang="de-DE" sz="1400"/>
          </a:p>
        </p:txBody>
      </p:sp>
      <p:sp>
        <p:nvSpPr>
          <p:cNvPr id="57347" name="Rectangle 2"/>
          <p:cNvSpPr>
            <a:spLocks noGrp="1" noRot="1" noChangeAspect="1" noChangeArrowheads="1" noTextEdit="1"/>
          </p:cNvSpPr>
          <p:nvPr>
            <p:ph type="sldImg"/>
          </p:nvPr>
        </p:nvSpPr>
        <p:spPr>
          <a:xfrm>
            <a:off x="141288" y="768350"/>
            <a:ext cx="6821487"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0591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739EB4-2353-4B74-949F-857F76B7312D}" type="slidenum">
              <a:rPr lang="de-DE" altLang="de-DE" sz="1400"/>
              <a:pPr>
                <a:spcBef>
                  <a:spcPct val="0"/>
                </a:spcBef>
              </a:pPr>
              <a:t>15</a:t>
            </a:fld>
            <a:endParaRPr lang="de-DE" altLang="de-DE" sz="1400"/>
          </a:p>
        </p:txBody>
      </p:sp>
      <p:sp>
        <p:nvSpPr>
          <p:cNvPr id="59395" name="Rectangle 2"/>
          <p:cNvSpPr>
            <a:spLocks noGrp="1" noRot="1" noChangeAspect="1" noChangeArrowheads="1" noTextEdit="1"/>
          </p:cNvSpPr>
          <p:nvPr>
            <p:ph type="sldImg"/>
          </p:nvPr>
        </p:nvSpPr>
        <p:spPr>
          <a:xfrm>
            <a:off x="141288" y="768350"/>
            <a:ext cx="6821487"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4859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183E43-71A8-420D-936E-67CFCFB03BB2}" type="slidenum">
              <a:rPr lang="de-DE" altLang="de-DE" sz="1400"/>
              <a:pPr>
                <a:spcBef>
                  <a:spcPct val="0"/>
                </a:spcBef>
              </a:pPr>
              <a:t>16</a:t>
            </a:fld>
            <a:endParaRPr lang="de-DE" altLang="de-DE" sz="1400"/>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6506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3712FA-F559-4B5A-8E91-389B6F1F8273}" type="slidenum">
              <a:rPr lang="de-DE" altLang="de-DE" sz="1400"/>
              <a:pPr>
                <a:spcBef>
                  <a:spcPct val="0"/>
                </a:spcBef>
              </a:pPr>
              <a:t>17</a:t>
            </a:fld>
            <a:endParaRPr lang="de-DE" altLang="de-DE" sz="1400"/>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7261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E7608B-20B9-48D7-BA2E-99CBD29A7D81}" type="slidenum">
              <a:rPr lang="de-DE" altLang="de-DE" sz="1400"/>
              <a:pPr>
                <a:spcBef>
                  <a:spcPct val="0"/>
                </a:spcBef>
              </a:pPr>
              <a:t>18</a:t>
            </a:fld>
            <a:endParaRPr lang="de-DE" altLang="de-DE" sz="1400"/>
          </a:p>
        </p:txBody>
      </p:sp>
      <p:sp>
        <p:nvSpPr>
          <p:cNvPr id="65539" name="Rectangle 2"/>
          <p:cNvSpPr>
            <a:spLocks noGrp="1" noRot="1" noChangeAspect="1" noChangeArrowheads="1" noTextEdit="1"/>
          </p:cNvSpPr>
          <p:nvPr>
            <p:ph type="sldImg"/>
          </p:nvPr>
        </p:nvSpPr>
        <p:spPr>
          <a:xfrm>
            <a:off x="141288" y="768350"/>
            <a:ext cx="6821487"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2566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0B8801-3A2B-4785-946A-EED93CC035E1}" type="slidenum">
              <a:rPr lang="de-DE" altLang="de-DE" sz="1400"/>
              <a:pPr>
                <a:spcBef>
                  <a:spcPct val="0"/>
                </a:spcBef>
              </a:pPr>
              <a:t>19</a:t>
            </a:fld>
            <a:endParaRPr lang="de-DE" altLang="de-DE" sz="1400"/>
          </a:p>
        </p:txBody>
      </p:sp>
      <p:sp>
        <p:nvSpPr>
          <p:cNvPr id="67587" name="Rectangle 2"/>
          <p:cNvSpPr>
            <a:spLocks noGrp="1" noRot="1" noChangeAspect="1" noChangeArrowheads="1" noTextEdit="1"/>
          </p:cNvSpPr>
          <p:nvPr>
            <p:ph type="sldImg"/>
          </p:nvPr>
        </p:nvSpPr>
        <p:spPr>
          <a:xfrm>
            <a:off x="139700" y="768350"/>
            <a:ext cx="6821488"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4334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1A641-6E12-401E-8786-A2C4CE2A7B3F}" type="slidenum">
              <a:rPr lang="de-DE" altLang="de-DE" sz="1400"/>
              <a:pPr>
                <a:spcBef>
                  <a:spcPct val="0"/>
                </a:spcBef>
              </a:pPr>
              <a:t>20</a:t>
            </a:fld>
            <a:endParaRPr lang="de-DE" altLang="de-DE" sz="1400"/>
          </a:p>
        </p:txBody>
      </p:sp>
      <p:sp>
        <p:nvSpPr>
          <p:cNvPr id="73731" name="Rectangle 2"/>
          <p:cNvSpPr>
            <a:spLocks noGrp="1" noRot="1" noChangeAspect="1" noChangeArrowheads="1" noTextEdit="1"/>
          </p:cNvSpPr>
          <p:nvPr>
            <p:ph type="sldImg"/>
          </p:nvPr>
        </p:nvSpPr>
        <p:spPr>
          <a:xfrm>
            <a:off x="141288" y="768350"/>
            <a:ext cx="6821487"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0706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1A641-6E12-401E-8786-A2C4CE2A7B3F}" type="slidenum">
              <a:rPr lang="de-DE" altLang="de-DE" sz="1400"/>
              <a:pPr>
                <a:spcBef>
                  <a:spcPct val="0"/>
                </a:spcBef>
              </a:pPr>
              <a:t>21</a:t>
            </a:fld>
            <a:endParaRPr lang="de-DE" altLang="de-DE" sz="1400"/>
          </a:p>
        </p:txBody>
      </p:sp>
      <p:sp>
        <p:nvSpPr>
          <p:cNvPr id="73731" name="Rectangle 2"/>
          <p:cNvSpPr>
            <a:spLocks noGrp="1" noRot="1" noChangeAspect="1" noChangeArrowheads="1" noTextEdit="1"/>
          </p:cNvSpPr>
          <p:nvPr>
            <p:ph type="sldImg"/>
          </p:nvPr>
        </p:nvSpPr>
        <p:spPr>
          <a:xfrm>
            <a:off x="141288" y="768350"/>
            <a:ext cx="6821487"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07064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1A641-6E12-401E-8786-A2C4CE2A7B3F}" type="slidenum">
              <a:rPr lang="de-DE" altLang="de-DE" sz="1400"/>
              <a:pPr>
                <a:spcBef>
                  <a:spcPct val="0"/>
                </a:spcBef>
              </a:pPr>
              <a:t>22</a:t>
            </a:fld>
            <a:endParaRPr lang="de-DE" altLang="de-DE" sz="1400"/>
          </a:p>
        </p:txBody>
      </p:sp>
      <p:sp>
        <p:nvSpPr>
          <p:cNvPr id="73731" name="Rectangle 2"/>
          <p:cNvSpPr>
            <a:spLocks noGrp="1" noRot="1" noChangeAspect="1" noChangeArrowheads="1" noTextEdit="1"/>
          </p:cNvSpPr>
          <p:nvPr>
            <p:ph type="sldImg"/>
          </p:nvPr>
        </p:nvSpPr>
        <p:spPr>
          <a:xfrm>
            <a:off x="141288" y="768350"/>
            <a:ext cx="6821487"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0706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0E7B8E-67F4-4CFA-BE54-210ED97D1EAB}" type="slidenum">
              <a:rPr lang="de-DE" altLang="de-DE" sz="1400"/>
              <a:pPr>
                <a:spcBef>
                  <a:spcPct val="0"/>
                </a:spcBef>
              </a:pPr>
              <a:t>23</a:t>
            </a:fld>
            <a:endParaRPr lang="de-DE" altLang="de-DE" sz="1400"/>
          </a:p>
        </p:txBody>
      </p:sp>
      <p:sp>
        <p:nvSpPr>
          <p:cNvPr id="75779" name="Rectangle 2"/>
          <p:cNvSpPr>
            <a:spLocks noGrp="1" noRot="1" noChangeAspect="1" noChangeArrowheads="1" noTextEdit="1"/>
          </p:cNvSpPr>
          <p:nvPr>
            <p:ph type="sldImg"/>
          </p:nvPr>
        </p:nvSpPr>
        <p:spPr>
          <a:xfrm>
            <a:off x="141288" y="768350"/>
            <a:ext cx="6821487"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3359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BA4D2-2A6A-4322-BE44-997D6E1AAB1B}" type="slidenum">
              <a:rPr lang="de-DE" altLang="de-DE" sz="1400"/>
              <a:pPr>
                <a:spcBef>
                  <a:spcPct val="0"/>
                </a:spcBef>
              </a:pPr>
              <a:t>24</a:t>
            </a:fld>
            <a:endParaRPr lang="de-DE" altLang="de-DE" sz="1400"/>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32089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DB3D53-FFB5-4C7E-899F-6FEFBB719B41}" type="slidenum">
              <a:rPr lang="de-DE" altLang="de-DE" sz="1400"/>
              <a:pPr>
                <a:spcBef>
                  <a:spcPct val="0"/>
                </a:spcBef>
              </a:pPr>
              <a:t>25</a:t>
            </a:fld>
            <a:endParaRPr lang="de-DE" altLang="de-DE" sz="1400"/>
          </a:p>
        </p:txBody>
      </p:sp>
      <p:sp>
        <p:nvSpPr>
          <p:cNvPr id="79875" name="Rectangle 2"/>
          <p:cNvSpPr>
            <a:spLocks noGrp="1" noRot="1" noChangeAspect="1" noChangeArrowheads="1" noTextEdit="1"/>
          </p:cNvSpPr>
          <p:nvPr>
            <p:ph type="sldImg"/>
          </p:nvPr>
        </p:nvSpPr>
        <p:spPr>
          <a:xfrm>
            <a:off x="141288" y="768350"/>
            <a:ext cx="6821487"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10656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08BC42-D252-49B9-B5F0-30D5FB3F5157}" type="slidenum">
              <a:rPr lang="de-DE" altLang="de-DE" sz="1400"/>
              <a:pPr>
                <a:spcBef>
                  <a:spcPct val="0"/>
                </a:spcBef>
              </a:pPr>
              <a:t>26</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687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8BEA71-A7D6-47FD-9067-CA42FBDAAA0B}" type="slidenum">
              <a:rPr lang="de-DE" altLang="de-DE" sz="1400"/>
              <a:pPr>
                <a:spcBef>
                  <a:spcPct val="0"/>
                </a:spcBef>
              </a:pPr>
              <a:t>27</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1810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B81A5-EECD-4299-AD96-72EF38C12C94}" type="slidenum">
              <a:rPr lang="de-DE" altLang="de-DE" sz="1400"/>
              <a:pPr>
                <a:spcBef>
                  <a:spcPct val="0"/>
                </a:spcBef>
              </a:pPr>
              <a:t>28</a:t>
            </a:fld>
            <a:endParaRPr lang="de-DE" altLang="de-DE" sz="1400"/>
          </a:p>
        </p:txBody>
      </p:sp>
      <p:sp>
        <p:nvSpPr>
          <p:cNvPr id="860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3293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A0DCBA-66F0-4412-8CD9-5493EAAF135D}" type="slidenum">
              <a:rPr lang="de-DE" altLang="de-DE" sz="1400"/>
              <a:pPr>
                <a:spcBef>
                  <a:spcPct val="0"/>
                </a:spcBef>
              </a:pPr>
              <a:t>29</a:t>
            </a:fld>
            <a:endParaRPr lang="de-DE" altLang="de-DE" sz="1400"/>
          </a:p>
        </p:txBody>
      </p:sp>
      <p:sp>
        <p:nvSpPr>
          <p:cNvPr id="88067" name="Rectangle 2"/>
          <p:cNvSpPr>
            <a:spLocks noGrp="1" noRot="1" noChangeAspect="1" noChangeArrowheads="1" noTextEdit="1"/>
          </p:cNvSpPr>
          <p:nvPr>
            <p:ph type="sldImg"/>
          </p:nvPr>
        </p:nvSpPr>
        <p:spPr>
          <a:xfrm>
            <a:off x="141288" y="768350"/>
            <a:ext cx="6821487"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88270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96E96F-7AF7-43FE-8FF2-7218EC3F4468}" type="slidenum">
              <a:rPr lang="de-DE" altLang="de-DE" sz="1400"/>
              <a:pPr>
                <a:spcBef>
                  <a:spcPct val="0"/>
                </a:spcBef>
              </a:pPr>
              <a:t>30</a:t>
            </a:fld>
            <a:endParaRPr lang="de-DE" altLang="de-DE" sz="14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44567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ADF170-C988-49B9-B575-F31531E7C7FD}" type="slidenum">
              <a:rPr lang="de-DE" altLang="de-DE" sz="1400"/>
              <a:pPr>
                <a:spcBef>
                  <a:spcPct val="0"/>
                </a:spcBef>
              </a:pPr>
              <a:t>31</a:t>
            </a:fld>
            <a:endParaRPr lang="de-DE" altLang="de-DE" sz="1400"/>
          </a:p>
        </p:txBody>
      </p:sp>
      <p:sp>
        <p:nvSpPr>
          <p:cNvPr id="921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81005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970040-F492-4A96-AC93-1344116BC1BB}" type="slidenum">
              <a:rPr lang="de-DE" altLang="de-DE" sz="1400"/>
              <a:pPr>
                <a:spcBef>
                  <a:spcPct val="0"/>
                </a:spcBef>
              </a:pPr>
              <a:t>32</a:t>
            </a:fld>
            <a:endParaRPr lang="de-DE" altLang="de-DE" sz="1400"/>
          </a:p>
        </p:txBody>
      </p:sp>
      <p:sp>
        <p:nvSpPr>
          <p:cNvPr id="942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8861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04350B-0216-4754-A868-71A6427CC953}" type="slidenum">
              <a:rPr lang="de-DE" altLang="de-DE" sz="1400"/>
              <a:pPr>
                <a:spcBef>
                  <a:spcPct val="0"/>
                </a:spcBef>
              </a:pPr>
              <a:t>34</a:t>
            </a:fld>
            <a:endParaRPr lang="de-DE" altLang="de-DE" sz="1400"/>
          </a:p>
        </p:txBody>
      </p:sp>
      <p:sp>
        <p:nvSpPr>
          <p:cNvPr id="972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42618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875726-2F68-4C4E-B453-1050B911835D}" type="slidenum">
              <a:rPr lang="de-DE" altLang="de-DE" sz="1400"/>
              <a:pPr>
                <a:spcBef>
                  <a:spcPct val="0"/>
                </a:spcBef>
              </a:pPr>
              <a:t>35</a:t>
            </a:fld>
            <a:endParaRPr lang="de-DE" altLang="de-DE" sz="1400"/>
          </a:p>
        </p:txBody>
      </p:sp>
      <p:sp>
        <p:nvSpPr>
          <p:cNvPr id="99331"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9933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60020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2B2589-0A0D-44F1-979F-CE0046254CD2}" type="slidenum">
              <a:rPr lang="de-DE" altLang="de-DE" sz="1400"/>
              <a:pPr>
                <a:spcBef>
                  <a:spcPct val="0"/>
                </a:spcBef>
              </a:pPr>
              <a:t>36</a:t>
            </a:fld>
            <a:endParaRPr lang="de-DE" altLang="de-DE" sz="1400"/>
          </a:p>
        </p:txBody>
      </p:sp>
      <p:sp>
        <p:nvSpPr>
          <p:cNvPr id="101379" name="Rectangle 2"/>
          <p:cNvSpPr>
            <a:spLocks noGrp="1" noRot="1" noChangeAspect="1" noChangeArrowheads="1" noTextEdit="1"/>
          </p:cNvSpPr>
          <p:nvPr>
            <p:ph type="sldImg"/>
          </p:nvPr>
        </p:nvSpPr>
        <p:spPr>
          <a:xfrm>
            <a:off x="141288" y="768350"/>
            <a:ext cx="6821487"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04864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C10985-FF70-4612-9437-E472373A6170}" type="slidenum">
              <a:rPr lang="de-DE" altLang="de-DE" sz="1400"/>
              <a:pPr>
                <a:spcBef>
                  <a:spcPct val="0"/>
                </a:spcBef>
              </a:pPr>
              <a:t>37</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11496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53B784-1CF3-43D8-87E2-81E2303B5002}" type="slidenum">
              <a:rPr lang="de-DE" altLang="de-DE" sz="1400"/>
              <a:pPr>
                <a:spcBef>
                  <a:spcPct val="0"/>
                </a:spcBef>
              </a:pPr>
              <a:t>38</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73754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093010-DEC9-42F7-9623-572233652D91}" type="slidenum">
              <a:rPr lang="de-DE" altLang="de-DE" sz="1400"/>
              <a:pPr>
                <a:spcBef>
                  <a:spcPct val="0"/>
                </a:spcBef>
              </a:pPr>
              <a:t>39</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4584494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68BF46-5D4F-4C86-8B11-B5C8F9D22708}" type="slidenum">
              <a:rPr lang="de-DE" altLang="de-DE" sz="1400"/>
              <a:pPr>
                <a:spcBef>
                  <a:spcPct val="0"/>
                </a:spcBef>
              </a:pPr>
              <a:t>40</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90700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BFF19A-B7C7-429D-B3AB-7537171AC455}" type="slidenum">
              <a:rPr lang="de-DE" altLang="de-DE" sz="1400"/>
              <a:pPr>
                <a:spcBef>
                  <a:spcPct val="0"/>
                </a:spcBef>
              </a:pPr>
              <a:t>41</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1759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7A23D6-AE68-47FA-B10C-0E78E309797C}" type="slidenum">
              <a:rPr lang="de-DE" altLang="de-DE" sz="1400"/>
              <a:pPr>
                <a:spcBef>
                  <a:spcPct val="0"/>
                </a:spcBef>
              </a:pPr>
              <a:t>42</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12828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80966C-D41B-44B4-B470-7BEDF83A15FC}" type="slidenum">
              <a:rPr lang="de-DE" altLang="de-DE" sz="1400"/>
              <a:pPr>
                <a:spcBef>
                  <a:spcPct val="0"/>
                </a:spcBef>
              </a:pPr>
              <a:t>43</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4165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EAAA68-EC25-46D2-A54B-ED7EF629DBFE}" type="slidenum">
              <a:rPr lang="de-DE" altLang="de-DE" sz="1400"/>
              <a:pPr>
                <a:spcBef>
                  <a:spcPct val="0"/>
                </a:spcBef>
              </a:pPr>
              <a:t>44</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7565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39A3AF-1053-442A-8F41-B5CE8A7889D2}" type="slidenum">
              <a:rPr lang="de-DE" altLang="de-DE" sz="1400"/>
              <a:pPr>
                <a:spcBef>
                  <a:spcPct val="0"/>
                </a:spcBef>
              </a:pPr>
              <a:t>45</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99758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E4B360-C915-441D-84CD-D079F6E2A47A}" type="slidenum">
              <a:rPr lang="de-DE" altLang="de-DE" sz="1400"/>
              <a:pPr>
                <a:spcBef>
                  <a:spcPct val="0"/>
                </a:spcBef>
              </a:pPr>
              <a:t>46</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68572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4BB7CE-1EAE-4D7D-BB3C-927D74747F0E}" type="slidenum">
              <a:rPr lang="de-DE" altLang="de-DE" sz="1400"/>
              <a:pPr>
                <a:spcBef>
                  <a:spcPct val="0"/>
                </a:spcBef>
              </a:pPr>
              <a:t>47</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23501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BAD975-6E66-40D8-9DB8-3A6F000708F7}" type="slidenum">
              <a:rPr lang="de-DE" altLang="de-DE" sz="1400"/>
              <a:pPr>
                <a:spcBef>
                  <a:spcPct val="0"/>
                </a:spcBef>
              </a:pPr>
              <a:t>48</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41307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495408-BC5A-41C0-A104-FD0A1FF88186}" type="slidenum">
              <a:rPr lang="de-DE" altLang="de-DE" sz="1400"/>
              <a:pPr>
                <a:spcBef>
                  <a:spcPct val="0"/>
                </a:spcBef>
              </a:pPr>
              <a:t>49</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01470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CE0B56-D1D3-4573-9617-064AE2EDC296}" type="slidenum">
              <a:rPr lang="de-DE" altLang="de-DE" sz="1400"/>
              <a:pPr>
                <a:spcBef>
                  <a:spcPct val="0"/>
                </a:spcBef>
              </a:pPr>
              <a:t>50</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1835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DEDAD0-2930-4CB0-8E25-ABBDC51C4F04}" type="slidenum">
              <a:rPr lang="de-DE" altLang="de-DE" sz="1400"/>
              <a:pPr>
                <a:spcBef>
                  <a:spcPct val="0"/>
                </a:spcBef>
              </a:pPr>
              <a:t>51</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22196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AE46C1-010C-4DB7-9FA5-8891A08ED8FD}" type="slidenum">
              <a:rPr lang="de-DE" altLang="de-DE" sz="1400"/>
              <a:pPr>
                <a:spcBef>
                  <a:spcPct val="0"/>
                </a:spcBef>
              </a:pPr>
              <a:t>52</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32729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C7518-20A2-4519-8ABC-E752B6CF8BFA}" type="slidenum">
              <a:rPr lang="de-DE" altLang="de-DE" sz="1400"/>
              <a:pPr>
                <a:spcBef>
                  <a:spcPct val="0"/>
                </a:spcBef>
              </a:pPr>
              <a:t>53</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7380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5D32E4-BA9B-4751-8395-E6762F574105}" type="slidenum">
              <a:rPr lang="de-DE" altLang="de-DE" sz="1400"/>
              <a:pPr>
                <a:spcBef>
                  <a:spcPct val="0"/>
                </a:spcBef>
              </a:pPr>
              <a:t>54</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70143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BAFBD3-F5C3-4EE3-9549-910A12593A4C}" type="slidenum">
              <a:rPr lang="de-DE" altLang="de-DE" sz="1400"/>
              <a:pPr>
                <a:spcBef>
                  <a:spcPct val="0"/>
                </a:spcBef>
              </a:pPr>
              <a:t>55</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09788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F281F6-095F-4158-B03E-7B13DDC6D744}" type="slidenum">
              <a:rPr lang="de-DE" altLang="de-DE" sz="1400"/>
              <a:pPr>
                <a:spcBef>
                  <a:spcPct val="0"/>
                </a:spcBef>
              </a:pPr>
              <a:t>56</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3469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475819-16E0-44BE-BCD6-927ADEEE4955}" type="slidenum">
              <a:rPr lang="de-DE" altLang="de-DE" sz="1400"/>
              <a:pPr>
                <a:spcBef>
                  <a:spcPct val="0"/>
                </a:spcBef>
              </a:pPr>
              <a:t>57</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5268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8DCB6-D4EA-4CBF-9227-5FCF074F4678}" type="slidenum">
              <a:rPr lang="de-DE" altLang="de-DE" sz="1400"/>
              <a:pPr>
                <a:spcBef>
                  <a:spcPct val="0"/>
                </a:spcBef>
              </a:pPr>
              <a:t>58</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91625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8DCB6-D4EA-4CBF-9227-5FCF074F4678}" type="slidenum">
              <a:rPr lang="de-DE" altLang="de-DE" sz="1400"/>
              <a:pPr>
                <a:spcBef>
                  <a:spcPct val="0"/>
                </a:spcBef>
              </a:pPr>
              <a:t>59</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91625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8DCB6-D4EA-4CBF-9227-5FCF074F4678}" type="slidenum">
              <a:rPr lang="de-DE" altLang="de-DE" sz="1400"/>
              <a:pPr>
                <a:spcBef>
                  <a:spcPct val="0"/>
                </a:spcBef>
              </a:pPr>
              <a:t>60</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91625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8DCB6-D4EA-4CBF-9227-5FCF074F4678}" type="slidenum">
              <a:rPr lang="de-DE" altLang="de-DE" sz="1400"/>
              <a:pPr>
                <a:spcBef>
                  <a:spcPct val="0"/>
                </a:spcBef>
              </a:pPr>
              <a:t>61</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91625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8DCB6-D4EA-4CBF-9227-5FCF074F4678}" type="slidenum">
              <a:rPr lang="de-DE" altLang="de-DE" sz="1400"/>
              <a:pPr>
                <a:spcBef>
                  <a:spcPct val="0"/>
                </a:spcBef>
              </a:pPr>
              <a:t>62</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91625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8DCB6-D4EA-4CBF-9227-5FCF074F4678}" type="slidenum">
              <a:rPr lang="de-DE" altLang="de-DE" sz="1400"/>
              <a:pPr>
                <a:spcBef>
                  <a:spcPct val="0"/>
                </a:spcBef>
              </a:pPr>
              <a:t>63</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91625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B9F5FB-48CB-44D4-BE18-888B1B9C0DBB}" type="slidenum">
              <a:rPr lang="de-DE" altLang="de-DE" sz="1400"/>
              <a:pPr>
                <a:spcBef>
                  <a:spcPct val="0"/>
                </a:spcBef>
              </a:pPr>
              <a:t>64</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51974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B9F5FB-48CB-44D4-BE18-888B1B9C0DBB}" type="slidenum">
              <a:rPr lang="de-DE" altLang="de-DE" sz="1400"/>
              <a:pPr>
                <a:spcBef>
                  <a:spcPct val="0"/>
                </a:spcBef>
              </a:pPr>
              <a:t>65</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51974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B9F5FB-48CB-44D4-BE18-888B1B9C0DBB}" type="slidenum">
              <a:rPr lang="de-DE" altLang="de-DE" sz="1400"/>
              <a:pPr>
                <a:spcBef>
                  <a:spcPct val="0"/>
                </a:spcBef>
              </a:pPr>
              <a:t>66</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51974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7F3F42-7482-49F9-8A9A-D2D72293B59F}" type="slidenum">
              <a:rPr lang="de-DE" altLang="de-DE" sz="1400"/>
              <a:pPr>
                <a:spcBef>
                  <a:spcPct val="0"/>
                </a:spcBef>
              </a:pPr>
              <a:t>68</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99445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69</a:t>
            </a:fld>
            <a:endParaRPr lang="en-US"/>
          </a:p>
        </p:txBody>
      </p:sp>
    </p:spTree>
    <p:extLst>
      <p:ext uri="{BB962C8B-B14F-4D97-AF65-F5344CB8AC3E}">
        <p14:creationId xmlns:p14="http://schemas.microsoft.com/office/powerpoint/2010/main" val="177325351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70</a:t>
            </a:fld>
            <a:endParaRPr lang="en-US"/>
          </a:p>
        </p:txBody>
      </p:sp>
    </p:spTree>
    <p:extLst>
      <p:ext uri="{BB962C8B-B14F-4D97-AF65-F5344CB8AC3E}">
        <p14:creationId xmlns:p14="http://schemas.microsoft.com/office/powerpoint/2010/main" val="38980754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71</a:t>
            </a:fld>
            <a:endParaRPr lang="en-US"/>
          </a:p>
        </p:txBody>
      </p:sp>
    </p:spTree>
    <p:extLst>
      <p:ext uri="{BB962C8B-B14F-4D97-AF65-F5344CB8AC3E}">
        <p14:creationId xmlns:p14="http://schemas.microsoft.com/office/powerpoint/2010/main" val="33088857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72</a:t>
            </a:fld>
            <a:endParaRPr lang="en-US"/>
          </a:p>
        </p:txBody>
      </p:sp>
    </p:spTree>
    <p:extLst>
      <p:ext uri="{BB962C8B-B14F-4D97-AF65-F5344CB8AC3E}">
        <p14:creationId xmlns:p14="http://schemas.microsoft.com/office/powerpoint/2010/main" val="41513869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73</a:t>
            </a:fld>
            <a:endParaRPr lang="en-US"/>
          </a:p>
        </p:txBody>
      </p:sp>
    </p:spTree>
    <p:extLst>
      <p:ext uri="{BB962C8B-B14F-4D97-AF65-F5344CB8AC3E}">
        <p14:creationId xmlns:p14="http://schemas.microsoft.com/office/powerpoint/2010/main" val="26184059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74</a:t>
            </a:fld>
            <a:endParaRPr lang="en-US"/>
          </a:p>
        </p:txBody>
      </p:sp>
    </p:spTree>
    <p:extLst>
      <p:ext uri="{BB962C8B-B14F-4D97-AF65-F5344CB8AC3E}">
        <p14:creationId xmlns:p14="http://schemas.microsoft.com/office/powerpoint/2010/main" val="4987018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75</a:t>
            </a:fld>
            <a:endParaRPr lang="en-US"/>
          </a:p>
        </p:txBody>
      </p:sp>
    </p:spTree>
    <p:extLst>
      <p:ext uri="{BB962C8B-B14F-4D97-AF65-F5344CB8AC3E}">
        <p14:creationId xmlns:p14="http://schemas.microsoft.com/office/powerpoint/2010/main" val="13740042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76</a:t>
            </a:fld>
            <a:endParaRPr lang="en-US"/>
          </a:p>
        </p:txBody>
      </p:sp>
    </p:spTree>
    <p:extLst>
      <p:ext uri="{BB962C8B-B14F-4D97-AF65-F5344CB8AC3E}">
        <p14:creationId xmlns:p14="http://schemas.microsoft.com/office/powerpoint/2010/main" val="31525290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77</a:t>
            </a:fld>
            <a:endParaRPr lang="en-US"/>
          </a:p>
        </p:txBody>
      </p:sp>
    </p:spTree>
    <p:extLst>
      <p:ext uri="{BB962C8B-B14F-4D97-AF65-F5344CB8AC3E}">
        <p14:creationId xmlns:p14="http://schemas.microsoft.com/office/powerpoint/2010/main" val="20419747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38D8D80-1722-4236-B4D3-863D85E8C391}"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D1405261-7A3C-4678-9BC6-C36EC5BE9C08}"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F629CEB-8A29-4FAC-93CC-45EB8E0D70F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38D8D80-1722-4236-B4D3-863D85E8C39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38D8D80-1722-4236-B4D3-863D85E8C39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547602F7-7DE1-49C9-AFF6-87BC4F3C7AD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A5C6DBE-73A5-45A4-88D6-15A6B161A76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649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3005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a-DK" altLang="ko-KR" sz="1000" b="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455686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426084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93799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5375151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369511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52426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0164104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541517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039839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6747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a-DK"/>
              <a:t>Træningsmodul 7 – At drage forhastede konklusioner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38D8D80-1722-4236-B4D3-863D85E8C391}"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13" r:id="rId1"/>
    <p:sldLayoutId id="2147484114" r:id="rId2"/>
    <p:sldLayoutId id="2147484115" r:id="rId3"/>
    <p:sldLayoutId id="2147484116" r:id="rId4"/>
    <p:sldLayoutId id="2147484117" r:id="rId5"/>
    <p:sldLayoutId id="2147484118" r:id="rId6"/>
    <p:sldLayoutId id="2147484119" r:id="rId7"/>
    <p:sldLayoutId id="2147484120" r:id="rId8"/>
    <p:sldLayoutId id="2147484121" r:id="rId9"/>
    <p:sldLayoutId id="2147484122" r:id="rId10"/>
    <p:sldLayoutId id="2147484123" r:id="rId11"/>
    <p:sldLayoutId id="214748412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510823337"/>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7 B – </a:t>
            </a:r>
            <a:r>
              <a:rPr lang="en-US" altLang="ko-KR" dirty="0"/>
              <a:t>At </a:t>
            </a:r>
            <a:r>
              <a:rPr lang="en-US" altLang="ko-KR" dirty="0" err="1"/>
              <a:t>drage</a:t>
            </a:r>
            <a:r>
              <a:rPr lang="en-US" altLang="ko-KR" dirty="0"/>
              <a:t> </a:t>
            </a:r>
            <a:r>
              <a:rPr lang="en-US" altLang="ko-KR" dirty="0" err="1"/>
              <a:t>forhastede</a:t>
            </a:r>
            <a:r>
              <a:rPr lang="en-US" altLang="ko-KR" dirty="0"/>
              <a:t> </a:t>
            </a:r>
            <a:r>
              <a:rPr lang="en-US" altLang="ko-KR" dirty="0" err="1"/>
              <a:t>konklusioner</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a:solidFill>
                <a:srgbClr val="004992"/>
              </a:solidFill>
            </a:endParaRPr>
          </a:p>
          <a:p>
            <a:pPr fontAlgn="auto">
              <a:lnSpc>
                <a:spcPct val="100000"/>
              </a:lnSpc>
              <a:spcBef>
                <a:spcPts val="0"/>
              </a:spcBef>
            </a:pPr>
            <a:r>
              <a:rPr lang="pt-BR" sz="1600">
                <a:solidFill>
                  <a:srgbClr val="004992"/>
                </a:solidFill>
              </a:rPr>
              <a:t>www</a:t>
            </a:r>
            <a:r>
              <a:rPr lang="pt-BR" sz="1600" dirty="0">
                <a:solidFill>
                  <a:srgbClr val="004992"/>
                </a:solidFill>
              </a:rPr>
              <a:t>.uke.de/mct</a:t>
            </a:r>
          </a:p>
        </p:txBody>
      </p:sp>
    </p:spTree>
    <p:extLst>
      <p:ext uri="{BB962C8B-B14F-4D97-AF65-F5344CB8AC3E}">
        <p14:creationId xmlns:p14="http://schemas.microsoft.com/office/powerpoint/2010/main" val="2949933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Forhastede konklusioner</a:t>
            </a:r>
          </a:p>
        </p:txBody>
      </p:sp>
      <p:sp>
        <p:nvSpPr>
          <p:cNvPr id="18434" name="Rectangle 2"/>
          <p:cNvSpPr>
            <a:spLocks noGrp="1" noChangeArrowheads="1"/>
          </p:cNvSpPr>
          <p:nvPr>
            <p:ph idx="1"/>
          </p:nvPr>
        </p:nvSpPr>
        <p:spPr/>
        <p:txBody>
          <a:bodyPr>
            <a:noAutofit/>
          </a:bodyPr>
          <a:lstStyle/>
          <a:p>
            <a:pPr algn="l" eaLnBrk="1" hangingPunct="1">
              <a:defRPr/>
            </a:pPr>
            <a:r>
              <a:rPr lang="da-DK" altLang="de-DE" sz="2400" dirty="0">
                <a:solidFill>
                  <a:srgbClr val="333333"/>
                </a:solidFill>
              </a:rPr>
              <a:t>Somme tider drager vi konklusioner uden at kende den fulde sandhed</a:t>
            </a:r>
            <a:r>
              <a:rPr lang="en-US" altLang="de-DE" sz="2400" dirty="0">
                <a:solidFill>
                  <a:srgbClr val="333333"/>
                </a:solidFill>
              </a:rPr>
              <a:t>.</a:t>
            </a:r>
          </a:p>
          <a:p>
            <a:pPr marL="342900" indent="-342900" algn="l" eaLnBrk="1" hangingPunct="1">
              <a:buClr>
                <a:srgbClr val="333333"/>
              </a:buClr>
              <a:buFont typeface="WingDings"/>
              <a:buChar char=""/>
              <a:defRPr/>
            </a:pPr>
            <a:r>
              <a:rPr lang="en-US" altLang="de-DE" sz="2400" dirty="0" err="1">
                <a:solidFill>
                  <a:srgbClr val="333333"/>
                </a:solidFill>
              </a:rPr>
              <a:t>Motiver</a:t>
            </a:r>
            <a:r>
              <a:rPr lang="en-US" altLang="de-DE" sz="2400" dirty="0">
                <a:solidFill>
                  <a:srgbClr val="333333"/>
                </a:solidFill>
              </a:rPr>
              <a:t>/</a:t>
            </a:r>
            <a:r>
              <a:rPr lang="en-US" altLang="de-DE" sz="2400" dirty="0" err="1">
                <a:solidFill>
                  <a:srgbClr val="333333"/>
                </a:solidFill>
              </a:rPr>
              <a:t>fordele</a:t>
            </a:r>
            <a:r>
              <a:rPr lang="en-US" altLang="de-DE" sz="2400" dirty="0">
                <a:solidFill>
                  <a:srgbClr val="333333"/>
                </a:solidFill>
              </a:rPr>
              <a:t>: </a:t>
            </a:r>
            <a:r>
              <a:rPr lang="en-US" altLang="de-DE" sz="2400" dirty="0">
                <a:solidFill>
                  <a:srgbClr val="004992"/>
                </a:solidFill>
              </a:rPr>
              <a:t>??? </a:t>
            </a:r>
            <a:r>
              <a:rPr lang="da-DK" altLang="de-DE" sz="2400" dirty="0">
                <a:solidFill>
                  <a:srgbClr val="FFFFFF"/>
                </a:solidFill>
              </a:rPr>
              <a:t>Man sparer tid, føler sig tryg, vil kunne fremstå som kompetent og beslutsom i andres </a:t>
            </a:r>
            <a:r>
              <a:rPr lang="da-DK" altLang="de-DE" sz="2400">
                <a:solidFill>
                  <a:srgbClr val="FFFFFF"/>
                </a:solidFill>
              </a:rPr>
              <a:t>øjne (“En </a:t>
            </a:r>
            <a:r>
              <a:rPr lang="da-DK" altLang="de-DE" sz="2400" dirty="0">
                <a:solidFill>
                  <a:srgbClr val="FFFFFF"/>
                </a:solidFill>
              </a:rPr>
              <a:t>forkert beslutning er bedre end slet </a:t>
            </a:r>
            <a:r>
              <a:rPr lang="da-DK" altLang="de-DE" sz="2400">
                <a:solidFill>
                  <a:srgbClr val="FFFFFF"/>
                </a:solidFill>
              </a:rPr>
              <a:t>ingen beslutning”</a:t>
            </a:r>
            <a:r>
              <a:rPr lang="en-US" altLang="de-DE" sz="2400">
                <a:solidFill>
                  <a:srgbClr val="FFFFFF"/>
                </a:solidFill>
              </a:rPr>
              <a:t>)</a:t>
            </a:r>
            <a:endParaRPr lang="en-US" altLang="de-DE" sz="2400" dirty="0">
              <a:solidFill>
                <a:srgbClr val="FFFFFF"/>
              </a:solidFill>
            </a:endParaRPr>
          </a:p>
          <a:p>
            <a:pPr marL="342900" indent="-342900" algn="l" eaLnBrk="1" hangingPunct="1">
              <a:buClr>
                <a:srgbClr val="333333"/>
              </a:buClr>
              <a:buFont typeface="WingDings"/>
              <a:buChar char=""/>
              <a:defRPr/>
            </a:pPr>
            <a:r>
              <a:rPr lang="en-US" altLang="de-DE" sz="2400" dirty="0" err="1">
                <a:solidFill>
                  <a:srgbClr val="333333"/>
                </a:solidFill>
              </a:rPr>
              <a:t>Ulemper</a:t>
            </a:r>
            <a:r>
              <a:rPr lang="en-US" altLang="de-DE" sz="2400" dirty="0">
                <a:solidFill>
                  <a:srgbClr val="333333"/>
                </a:solidFill>
              </a:rPr>
              <a:t>: </a:t>
            </a:r>
            <a:r>
              <a:rPr lang="en-US" altLang="de-DE" sz="2400" dirty="0">
                <a:solidFill>
                  <a:srgbClr val="004992"/>
                </a:solidFill>
              </a:rPr>
              <a:t>??? </a:t>
            </a:r>
            <a:r>
              <a:rPr lang="da-DK" altLang="de-DE" sz="2400" dirty="0">
                <a:solidFill>
                  <a:srgbClr val="FFFFFF"/>
                </a:solidFill>
              </a:rPr>
              <a:t>Man risikerer, at træffe fejlagtige og risikable beslutninger</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D1405261-7A3C-4678-9BC6-C36EC5BE9C08}"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Forhastede konklusioner</a:t>
            </a:r>
          </a:p>
        </p:txBody>
      </p:sp>
      <p:sp>
        <p:nvSpPr>
          <p:cNvPr id="18434" name="Rectangle 2"/>
          <p:cNvSpPr>
            <a:spLocks noGrp="1" noChangeArrowheads="1"/>
          </p:cNvSpPr>
          <p:nvPr>
            <p:ph idx="1"/>
          </p:nvPr>
        </p:nvSpPr>
        <p:spPr/>
        <p:txBody>
          <a:bodyPr>
            <a:noAutofit/>
          </a:bodyPr>
          <a:lstStyle/>
          <a:p>
            <a:pPr algn="l" eaLnBrk="1" hangingPunct="1">
              <a:defRPr/>
            </a:pPr>
            <a:r>
              <a:rPr lang="da-DK" altLang="de-DE" sz="2400" dirty="0">
                <a:solidFill>
                  <a:srgbClr val="333333"/>
                </a:solidFill>
              </a:rPr>
              <a:t>Somme tider drager vi konklusioner uden at kende den fulde sandhed</a:t>
            </a:r>
            <a:r>
              <a:rPr lang="en-US" altLang="de-DE" sz="2400" dirty="0">
                <a:solidFill>
                  <a:srgbClr val="333333"/>
                </a:solidFill>
              </a:rPr>
              <a:t>.</a:t>
            </a:r>
          </a:p>
          <a:p>
            <a:pPr marL="342900" indent="-342900" algn="l" eaLnBrk="1" hangingPunct="1">
              <a:buClr>
                <a:srgbClr val="333333"/>
              </a:buClr>
              <a:buFont typeface="WingDings"/>
              <a:buChar char=""/>
              <a:defRPr/>
            </a:pPr>
            <a:r>
              <a:rPr lang="en-US" altLang="de-DE" sz="2400" dirty="0" err="1">
                <a:solidFill>
                  <a:srgbClr val="333333"/>
                </a:solidFill>
              </a:rPr>
              <a:t>Motiver</a:t>
            </a:r>
            <a:r>
              <a:rPr lang="en-US" altLang="de-DE" sz="2400" dirty="0">
                <a:solidFill>
                  <a:srgbClr val="333333"/>
                </a:solidFill>
              </a:rPr>
              <a:t>/</a:t>
            </a:r>
            <a:r>
              <a:rPr lang="en-US" altLang="de-DE" sz="2400" dirty="0" err="1">
                <a:solidFill>
                  <a:srgbClr val="333333"/>
                </a:solidFill>
              </a:rPr>
              <a:t>fordele</a:t>
            </a:r>
            <a:r>
              <a:rPr lang="en-US" altLang="de-DE" sz="2400" dirty="0">
                <a:solidFill>
                  <a:srgbClr val="333333"/>
                </a:solidFill>
              </a:rPr>
              <a:t>: </a:t>
            </a:r>
            <a:r>
              <a:rPr lang="da-DK" altLang="de-DE" sz="2400" dirty="0">
                <a:solidFill>
                  <a:srgbClr val="004992"/>
                </a:solidFill>
              </a:rPr>
              <a:t>Man sparer tid, føler sig tryg, vil kunne fremstå som kompetent og beslutsom i andres </a:t>
            </a:r>
            <a:r>
              <a:rPr lang="da-DK" altLang="de-DE" sz="2400">
                <a:solidFill>
                  <a:srgbClr val="004992"/>
                </a:solidFill>
              </a:rPr>
              <a:t>øjne (“En </a:t>
            </a:r>
            <a:r>
              <a:rPr lang="da-DK" altLang="de-DE" sz="2400" dirty="0">
                <a:solidFill>
                  <a:srgbClr val="004992"/>
                </a:solidFill>
              </a:rPr>
              <a:t>forkert beslutning er bedre end slet </a:t>
            </a:r>
            <a:r>
              <a:rPr lang="da-DK" altLang="de-DE" sz="2400">
                <a:solidFill>
                  <a:srgbClr val="004992"/>
                </a:solidFill>
              </a:rPr>
              <a:t>ingen beslutning”</a:t>
            </a:r>
            <a:r>
              <a:rPr lang="en-US" altLang="de-DE" sz="2400">
                <a:solidFill>
                  <a:srgbClr val="004992"/>
                </a:solidFill>
              </a:rPr>
              <a:t>)</a:t>
            </a:r>
            <a:endParaRPr lang="en-US" altLang="de-DE" sz="2400" dirty="0">
              <a:solidFill>
                <a:srgbClr val="004992"/>
              </a:solidFill>
            </a:endParaRPr>
          </a:p>
          <a:p>
            <a:pPr marL="342900" indent="-342900">
              <a:buClr>
                <a:srgbClr val="333333"/>
              </a:buClr>
              <a:buFont typeface="WingDings"/>
              <a:buChar char=""/>
              <a:defRPr/>
            </a:pPr>
            <a:r>
              <a:rPr lang="en-US" altLang="de-DE" sz="2400" dirty="0" err="1">
                <a:solidFill>
                  <a:srgbClr val="333333"/>
                </a:solidFill>
              </a:rPr>
              <a:t>Ulemper</a:t>
            </a:r>
            <a:r>
              <a:rPr lang="en-US" altLang="de-DE" sz="2400" dirty="0">
                <a:solidFill>
                  <a:srgbClr val="333333"/>
                </a:solidFill>
              </a:rPr>
              <a:t>: </a:t>
            </a:r>
            <a:r>
              <a:rPr lang="en-US" altLang="de-DE" sz="2400" dirty="0">
                <a:solidFill>
                  <a:srgbClr val="004992"/>
                </a:solidFill>
              </a:rPr>
              <a:t>??? </a:t>
            </a:r>
            <a:r>
              <a:rPr lang="da-DK" altLang="de-DE" sz="2400" dirty="0">
                <a:solidFill>
                  <a:srgbClr val="FFFFFF"/>
                </a:solidFill>
              </a:rPr>
              <a:t>Man risikerer, at træffe fejlagtige og risikable beslutninger</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D1405261-7A3C-4678-9BC6-C36EC5BE9C08}" type="slidenum">
              <a:rPr lang="de-DE" altLang="de-DE" smtClean="0"/>
              <a:pPr>
                <a:defRPr/>
              </a:pPr>
              <a:t>3</a:t>
            </a:fld>
            <a:endParaRPr lang="de-DE" altLang="de-DE"/>
          </a:p>
        </p:txBody>
      </p:sp>
    </p:spTree>
    <p:extLst>
      <p:ext uri="{BB962C8B-B14F-4D97-AF65-F5344CB8AC3E}">
        <p14:creationId xmlns:p14="http://schemas.microsoft.com/office/powerpoint/2010/main" val="1919525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Forhastede konklusioner</a:t>
            </a:r>
          </a:p>
        </p:txBody>
      </p:sp>
      <p:sp>
        <p:nvSpPr>
          <p:cNvPr id="18434" name="Rectangle 2"/>
          <p:cNvSpPr>
            <a:spLocks noGrp="1" noChangeArrowheads="1"/>
          </p:cNvSpPr>
          <p:nvPr>
            <p:ph idx="1"/>
          </p:nvPr>
        </p:nvSpPr>
        <p:spPr/>
        <p:txBody>
          <a:bodyPr>
            <a:noAutofit/>
          </a:bodyPr>
          <a:lstStyle/>
          <a:p>
            <a:pPr algn="l" eaLnBrk="1" hangingPunct="1">
              <a:defRPr/>
            </a:pPr>
            <a:r>
              <a:rPr lang="da-DK" altLang="de-DE" sz="2400" dirty="0">
                <a:solidFill>
                  <a:srgbClr val="333333"/>
                </a:solidFill>
              </a:rPr>
              <a:t>Somme tider drager vi konklusioner uden at kende den fulde sandhed</a:t>
            </a:r>
            <a:r>
              <a:rPr lang="en-US" altLang="de-DE" sz="2400" dirty="0">
                <a:solidFill>
                  <a:srgbClr val="333333"/>
                </a:solidFill>
              </a:rPr>
              <a:t>.</a:t>
            </a:r>
          </a:p>
          <a:p>
            <a:pPr marL="342900" indent="-342900" algn="l" eaLnBrk="1" hangingPunct="1">
              <a:buClr>
                <a:srgbClr val="333333"/>
              </a:buClr>
              <a:buFont typeface="WingDings"/>
              <a:buChar char=""/>
              <a:defRPr/>
            </a:pPr>
            <a:r>
              <a:rPr lang="en-US" altLang="de-DE" sz="2400" dirty="0" err="1">
                <a:solidFill>
                  <a:srgbClr val="333333"/>
                </a:solidFill>
              </a:rPr>
              <a:t>Motiver</a:t>
            </a:r>
            <a:r>
              <a:rPr lang="en-US" altLang="de-DE" sz="2400" dirty="0">
                <a:solidFill>
                  <a:srgbClr val="333333"/>
                </a:solidFill>
              </a:rPr>
              <a:t>/</a:t>
            </a:r>
            <a:r>
              <a:rPr lang="en-US" altLang="de-DE" sz="2400" dirty="0" err="1">
                <a:solidFill>
                  <a:srgbClr val="333333"/>
                </a:solidFill>
              </a:rPr>
              <a:t>fordele</a:t>
            </a:r>
            <a:r>
              <a:rPr lang="en-US" altLang="de-DE" sz="2400" dirty="0">
                <a:solidFill>
                  <a:srgbClr val="333333"/>
                </a:solidFill>
              </a:rPr>
              <a:t>: </a:t>
            </a:r>
            <a:r>
              <a:rPr lang="da-DK" altLang="de-DE" sz="2400" dirty="0">
                <a:solidFill>
                  <a:srgbClr val="004992"/>
                </a:solidFill>
              </a:rPr>
              <a:t>Man sparer tid, føler sig tryg, vil kunne fremstå som kompetent og beslutsom i andres </a:t>
            </a:r>
            <a:r>
              <a:rPr lang="da-DK" altLang="de-DE" sz="2400">
                <a:solidFill>
                  <a:srgbClr val="004992"/>
                </a:solidFill>
              </a:rPr>
              <a:t>øjne (“En </a:t>
            </a:r>
            <a:r>
              <a:rPr lang="da-DK" altLang="de-DE" sz="2400" dirty="0">
                <a:solidFill>
                  <a:srgbClr val="004992"/>
                </a:solidFill>
              </a:rPr>
              <a:t>forkert beslutning er bedre end slet </a:t>
            </a:r>
            <a:r>
              <a:rPr lang="da-DK" altLang="de-DE" sz="2400">
                <a:solidFill>
                  <a:srgbClr val="004992"/>
                </a:solidFill>
              </a:rPr>
              <a:t>ingen beslutning”</a:t>
            </a:r>
            <a:r>
              <a:rPr lang="en-US" altLang="de-DE" sz="2400">
                <a:solidFill>
                  <a:srgbClr val="004992"/>
                </a:solidFill>
              </a:rPr>
              <a:t>)</a:t>
            </a:r>
            <a:endParaRPr lang="en-US" altLang="de-DE" sz="2400" dirty="0">
              <a:solidFill>
                <a:srgbClr val="004992"/>
              </a:solidFill>
            </a:endParaRPr>
          </a:p>
          <a:p>
            <a:pPr marL="342900" indent="-342900" algn="l" eaLnBrk="1" hangingPunct="1">
              <a:buClr>
                <a:srgbClr val="333333"/>
              </a:buClr>
              <a:buFont typeface="WingDings"/>
              <a:buChar char=""/>
              <a:defRPr/>
            </a:pPr>
            <a:r>
              <a:rPr lang="en-US" altLang="de-DE" sz="2400" dirty="0" err="1">
                <a:solidFill>
                  <a:srgbClr val="333333"/>
                </a:solidFill>
              </a:rPr>
              <a:t>Ulemper</a:t>
            </a:r>
            <a:r>
              <a:rPr lang="en-US" altLang="de-DE" sz="2400" dirty="0">
                <a:solidFill>
                  <a:srgbClr val="333333"/>
                </a:solidFill>
              </a:rPr>
              <a:t>: </a:t>
            </a:r>
            <a:r>
              <a:rPr lang="da-DK" altLang="de-DE" sz="2400" dirty="0">
                <a:solidFill>
                  <a:srgbClr val="004992"/>
                </a:solidFill>
              </a:rPr>
              <a:t>Man risikerer, at træffe fejlagtige og risikable beslutninger</a:t>
            </a:r>
            <a:r>
              <a:rPr lang="en-US" alt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D1405261-7A3C-4678-9BC6-C36EC5BE9C08}" type="slidenum">
              <a:rPr lang="de-DE" altLang="de-DE" smtClean="0"/>
              <a:pPr>
                <a:defRPr/>
              </a:pPr>
              <a:t>4</a:t>
            </a:fld>
            <a:endParaRPr lang="de-DE" altLang="de-DE"/>
          </a:p>
        </p:txBody>
      </p:sp>
    </p:spTree>
    <p:extLst>
      <p:ext uri="{BB962C8B-B14F-4D97-AF65-F5344CB8AC3E}">
        <p14:creationId xmlns:p14="http://schemas.microsoft.com/office/powerpoint/2010/main" val="3984165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At drage forhastede konklusioner</a:t>
            </a:r>
            <a:br>
              <a:rPr lang="da-DK" sz="3600" dirty="0">
                <a:solidFill>
                  <a:srgbClr val="004992"/>
                </a:solidFill>
                <a:latin typeface="+mn-lt"/>
                <a:ea typeface="+mn-ea"/>
                <a:cs typeface="+mn-cs"/>
              </a:rPr>
            </a:br>
            <a:r>
              <a:rPr lang="da-DK" dirty="0">
                <a:solidFill>
                  <a:srgbClr val="004992"/>
                </a:solidFill>
                <a:latin typeface="+mn-lt"/>
                <a:ea typeface="+mn-ea"/>
                <a:cs typeface="+mn-cs"/>
              </a:rPr>
              <a:t>I hvilke situationer/hvornår drager vi konklusioner uden at kende den fulde sandhed?</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4023027645"/>
              </p:ext>
            </p:extLst>
          </p:nvPr>
        </p:nvGraphicFramePr>
        <p:xfrm>
          <a:off x="408955" y="2488272"/>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...når vi står over et meget komplekst dilemma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vi generaliserer på basis af tidligere erfaringer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...når beslutningen ikke spiller nogen videre rolle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547602F7-7DE1-49C9-AFF6-87BC4F3C7AD6}"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At drage forhastede konklusioner</a:t>
            </a:r>
            <a:br>
              <a:rPr lang="da-DK" sz="3600" dirty="0">
                <a:solidFill>
                  <a:srgbClr val="004992"/>
                </a:solidFill>
                <a:latin typeface="+mn-lt"/>
                <a:ea typeface="+mn-ea"/>
                <a:cs typeface="+mn-cs"/>
              </a:rPr>
            </a:br>
            <a:r>
              <a:rPr lang="da-DK" dirty="0">
                <a:solidFill>
                  <a:srgbClr val="004992"/>
                </a:solidFill>
                <a:latin typeface="+mn-lt"/>
                <a:ea typeface="+mn-ea"/>
                <a:cs typeface="+mn-cs"/>
              </a:rPr>
              <a:t>I hvilke situationer/hvornår drager vi konklusioner uden at kende den fulde sandhed?</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060488782"/>
              </p:ext>
            </p:extLst>
          </p:nvPr>
        </p:nvGraphicFramePr>
        <p:xfrm>
          <a:off x="408955" y="2488272"/>
          <a:ext cx="11376000" cy="4023392"/>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...når vi står over et meget komplekst dilemma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Når vi skal købe bil, er det umuligt at sammenligne alle modeller og tage samtlige variabler (pris, kilometer, osv.) i betragtning. Man er nødt til at foretage et valg.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vi generaliserer på basis af tidligere erfaringer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...når beslutningen ikke spiller nogen videre rolle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547602F7-7DE1-49C9-AFF6-87BC4F3C7AD6}" type="slidenum">
              <a:rPr lang="de-DE" altLang="de-DE" smtClean="0"/>
              <a:pPr>
                <a:defRPr/>
              </a:pPr>
              <a:t>6</a:t>
            </a:fld>
            <a:endParaRPr lang="de-DE" altLang="de-DE"/>
          </a:p>
        </p:txBody>
      </p:sp>
    </p:spTree>
    <p:extLst>
      <p:ext uri="{BB962C8B-B14F-4D97-AF65-F5344CB8AC3E}">
        <p14:creationId xmlns:p14="http://schemas.microsoft.com/office/powerpoint/2010/main" val="4159004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At drage forhastede konklusioner</a:t>
            </a:r>
            <a:br>
              <a:rPr lang="da-DK" sz="3600" dirty="0">
                <a:solidFill>
                  <a:srgbClr val="004992"/>
                </a:solidFill>
                <a:latin typeface="+mn-lt"/>
                <a:ea typeface="+mn-ea"/>
                <a:cs typeface="+mn-cs"/>
              </a:rPr>
            </a:br>
            <a:r>
              <a:rPr lang="da-DK" dirty="0">
                <a:solidFill>
                  <a:srgbClr val="004992"/>
                </a:solidFill>
                <a:latin typeface="+mn-lt"/>
                <a:ea typeface="+mn-ea"/>
                <a:cs typeface="+mn-cs"/>
              </a:rPr>
              <a:t>I hvilke situationer/hvornår drager vi konklusioner uden at kende den fulde sandhed?</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518122463"/>
              </p:ext>
            </p:extLst>
          </p:nvPr>
        </p:nvGraphicFramePr>
        <p:xfrm>
          <a:off x="408955" y="2488272"/>
          <a:ext cx="11376000" cy="4023392"/>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...når vi står over et meget komplekst dilemma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Når vi skal købe bil, er det umuligt at sammenligne alle modeller og tage samtlige variabler (pris, kilometer, osv.) i betragtning. Man er nødt til at foretage et valg.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vi generaliserer på basis af tidligere erfaringer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n-lt"/>
                          <a:ea typeface="+mn-ea"/>
                          <a:cs typeface="+mn-cs"/>
                        </a:rPr>
                        <a:t>Overgeneralisering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medføre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fordomme</a:t>
                      </a:r>
                      <a:r>
                        <a:rPr kumimoji="0" lang="en-US" sz="2400" b="0" i="0" u="none" strike="noStrike" cap="none" normalizeH="0" baseline="0">
                          <a:ln>
                            <a:noFill/>
                          </a:ln>
                          <a:solidFill>
                            <a:srgbClr val="333333"/>
                          </a:solidFill>
                          <a:effectLst/>
                          <a:latin typeface="+mn-lt"/>
                          <a:ea typeface="+mn-ea"/>
                          <a:cs typeface="+mn-cs"/>
                        </a:rPr>
                        <a:t> (“har </a:t>
                      </a:r>
                      <a:r>
                        <a:rPr kumimoji="0" lang="en-US" sz="2400" b="0" i="0" u="none" strike="noStrike" cap="none" normalizeH="0" baseline="0" dirty="0">
                          <a:ln>
                            <a:noFill/>
                          </a:ln>
                          <a:solidFill>
                            <a:srgbClr val="333333"/>
                          </a:solidFill>
                          <a:effectLst/>
                          <a:latin typeface="+mn-lt"/>
                          <a:ea typeface="+mn-ea"/>
                          <a:cs typeface="+mn-cs"/>
                        </a:rPr>
                        <a:t>man set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har</a:t>
                      </a:r>
                      <a:r>
                        <a:rPr kumimoji="0" lang="en-US" sz="2400" b="0" i="0" u="none" strike="noStrike" cap="none" normalizeH="0" baseline="0" dirty="0">
                          <a:ln>
                            <a:noFill/>
                          </a:ln>
                          <a:solidFill>
                            <a:srgbClr val="333333"/>
                          </a:solidFill>
                          <a:effectLst/>
                          <a:latin typeface="+mn-lt"/>
                          <a:ea typeface="+mn-ea"/>
                          <a:cs typeface="+mn-cs"/>
                        </a:rPr>
                        <a:t> man set </a:t>
                      </a:r>
                      <a:r>
                        <a:rPr kumimoji="0" lang="en-US" sz="2400" b="0" i="0" u="none" strike="noStrike" cap="none" normalizeH="0" baseline="0" err="1">
                          <a:ln>
                            <a:noFill/>
                          </a:ln>
                          <a:solidFill>
                            <a:srgbClr val="333333"/>
                          </a:solidFill>
                          <a:effectLst/>
                          <a:latin typeface="+mn-lt"/>
                          <a:ea typeface="+mn-ea"/>
                          <a:cs typeface="+mn-cs"/>
                        </a:rPr>
                        <a:t>dem</a:t>
                      </a:r>
                      <a:r>
                        <a:rPr kumimoji="0" lang="en-US" sz="2400" b="0" i="0" u="none" strike="noStrike" cap="none" normalizeH="0" baseline="0">
                          <a:ln>
                            <a:noFill/>
                          </a:ln>
                          <a:solidFill>
                            <a:srgbClr val="333333"/>
                          </a:solidFill>
                          <a:effectLst/>
                          <a:latin typeface="+mn-lt"/>
                          <a:ea typeface="+mn-ea"/>
                          <a:cs typeface="+mn-cs"/>
                        </a:rPr>
                        <a:t> alle”).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...når beslutningen ikke spiller nogen videre rolle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547602F7-7DE1-49C9-AFF6-87BC4F3C7AD6}" type="slidenum">
              <a:rPr lang="de-DE" altLang="de-DE" smtClean="0"/>
              <a:pPr>
                <a:defRPr/>
              </a:pPr>
              <a:t>7</a:t>
            </a:fld>
            <a:endParaRPr lang="de-DE" altLang="de-DE"/>
          </a:p>
        </p:txBody>
      </p:sp>
    </p:spTree>
    <p:extLst>
      <p:ext uri="{BB962C8B-B14F-4D97-AF65-F5344CB8AC3E}">
        <p14:creationId xmlns:p14="http://schemas.microsoft.com/office/powerpoint/2010/main" val="3022494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At drage forhastede konklusioner</a:t>
            </a:r>
            <a:br>
              <a:rPr lang="da-DK" sz="3600" dirty="0">
                <a:solidFill>
                  <a:srgbClr val="004992"/>
                </a:solidFill>
                <a:latin typeface="+mn-lt"/>
                <a:ea typeface="+mn-ea"/>
                <a:cs typeface="+mn-cs"/>
              </a:rPr>
            </a:br>
            <a:r>
              <a:rPr lang="da-DK" dirty="0">
                <a:solidFill>
                  <a:srgbClr val="004992"/>
                </a:solidFill>
                <a:latin typeface="+mn-lt"/>
                <a:ea typeface="+mn-ea"/>
                <a:cs typeface="+mn-cs"/>
              </a:rPr>
              <a:t>I hvilke situationer/hvornår drager vi konklusioner uden at kende den fulde sandhed?</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433442152"/>
              </p:ext>
            </p:extLst>
          </p:nvPr>
        </p:nvGraphicFramePr>
        <p:xfrm>
          <a:off x="408955" y="2488272"/>
          <a:ext cx="11376000" cy="4023392"/>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...når vi står over et meget komplekst dilemma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Når vi skal købe bil, er det umuligt at sammenligne alle modeller og tage samtlige variabler (pris, kilometer, osv.) i betragtning. Man er nødt til at foretage et valg.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vi generaliserer på basis af tidligere erfaringer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n-lt"/>
                          <a:ea typeface="+mn-ea"/>
                          <a:cs typeface="+mn-cs"/>
                        </a:rPr>
                        <a:t>Overgeneralisering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medføre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fordomme</a:t>
                      </a:r>
                      <a:r>
                        <a:rPr kumimoji="0" lang="en-US" sz="2400" b="0" i="0" u="none" strike="noStrike" cap="none" normalizeH="0" baseline="0">
                          <a:ln>
                            <a:noFill/>
                          </a:ln>
                          <a:solidFill>
                            <a:srgbClr val="333333"/>
                          </a:solidFill>
                          <a:effectLst/>
                          <a:latin typeface="+mn-lt"/>
                          <a:ea typeface="+mn-ea"/>
                          <a:cs typeface="+mn-cs"/>
                        </a:rPr>
                        <a:t> (“har </a:t>
                      </a:r>
                      <a:r>
                        <a:rPr kumimoji="0" lang="en-US" sz="2400" b="0" i="0" u="none" strike="noStrike" cap="none" normalizeH="0" baseline="0" dirty="0">
                          <a:ln>
                            <a:noFill/>
                          </a:ln>
                          <a:solidFill>
                            <a:srgbClr val="333333"/>
                          </a:solidFill>
                          <a:effectLst/>
                          <a:latin typeface="+mn-lt"/>
                          <a:ea typeface="+mn-ea"/>
                          <a:cs typeface="+mn-cs"/>
                        </a:rPr>
                        <a:t>man set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har</a:t>
                      </a:r>
                      <a:r>
                        <a:rPr kumimoji="0" lang="en-US" sz="2400" b="0" i="0" u="none" strike="noStrike" cap="none" normalizeH="0" baseline="0" dirty="0">
                          <a:ln>
                            <a:noFill/>
                          </a:ln>
                          <a:solidFill>
                            <a:srgbClr val="333333"/>
                          </a:solidFill>
                          <a:effectLst/>
                          <a:latin typeface="+mn-lt"/>
                          <a:ea typeface="+mn-ea"/>
                          <a:cs typeface="+mn-cs"/>
                        </a:rPr>
                        <a:t> man set </a:t>
                      </a:r>
                      <a:r>
                        <a:rPr kumimoji="0" lang="en-US" sz="2400" b="0" i="0" u="none" strike="noStrike" cap="none" normalizeH="0" baseline="0" err="1">
                          <a:ln>
                            <a:noFill/>
                          </a:ln>
                          <a:solidFill>
                            <a:srgbClr val="333333"/>
                          </a:solidFill>
                          <a:effectLst/>
                          <a:latin typeface="+mn-lt"/>
                          <a:ea typeface="+mn-ea"/>
                          <a:cs typeface="+mn-cs"/>
                        </a:rPr>
                        <a:t>dem</a:t>
                      </a:r>
                      <a:r>
                        <a:rPr kumimoji="0" lang="en-US" sz="2400" b="0" i="0" u="none" strike="noStrike" cap="none" normalizeH="0" baseline="0">
                          <a:ln>
                            <a:noFill/>
                          </a:ln>
                          <a:solidFill>
                            <a:srgbClr val="333333"/>
                          </a:solidFill>
                          <a:effectLst/>
                          <a:latin typeface="+mn-lt"/>
                          <a:ea typeface="+mn-ea"/>
                          <a:cs typeface="+mn-cs"/>
                        </a:rPr>
                        <a:t> alle”).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n-lt"/>
                          <a:ea typeface="+mn-ea"/>
                          <a:cs typeface="+mn-cs"/>
                        </a:rPr>
                        <a:t>...</a:t>
                      </a:r>
                      <a:r>
                        <a:rPr kumimoji="0" lang="en-US" sz="2400" b="0" i="0" u="none" strike="noStrike" cap="none" normalizeH="0" baseline="0" dirty="0" err="1">
                          <a:ln>
                            <a:noFill/>
                          </a:ln>
                          <a:solidFill>
                            <a:srgbClr val="333333"/>
                          </a:solidFill>
                          <a:effectLst/>
                          <a:latin typeface="+mn-lt"/>
                          <a:ea typeface="+mn-ea"/>
                          <a:cs typeface="+mn-cs"/>
                        </a:rPr>
                        <a:t>når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beslutningen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ikke</a:t>
                      </a:r>
                      <a:r>
                        <a:rPr kumimoji="0" lang="en-US" sz="2400" b="0" i="0" u="none" strike="noStrike" cap="none" normalizeH="0" baseline="0" dirty="0">
                          <a:ln>
                            <a:noFill/>
                          </a:ln>
                          <a:solidFill>
                            <a:srgbClr val="333333"/>
                          </a:solidFill>
                          <a:effectLst/>
                          <a:latin typeface="+mn-lt"/>
                          <a:ea typeface="+mn-ea"/>
                          <a:cs typeface="+mn-cs"/>
                        </a:rPr>
                        <a:t> spiller </a:t>
                      </a:r>
                      <a:r>
                        <a:rPr kumimoji="0" lang="en-US" sz="2400" b="0" i="0" u="none" strike="noStrike" cap="none" normalizeH="0" baseline="0" dirty="0" err="1">
                          <a:ln>
                            <a:noFill/>
                          </a:ln>
                          <a:solidFill>
                            <a:srgbClr val="333333"/>
                          </a:solidFill>
                          <a:effectLst/>
                          <a:latin typeface="+mn-lt"/>
                          <a:ea typeface="+mn-ea"/>
                          <a:cs typeface="+mn-cs"/>
                        </a:rPr>
                        <a:t>nogen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videre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rolle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Valg af kage, farve på sokker, frokostret, osv.</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547602F7-7DE1-49C9-AFF6-87BC4F3C7AD6}" type="slidenum">
              <a:rPr lang="de-DE" altLang="de-DE" smtClean="0"/>
              <a:pPr>
                <a:defRPr/>
              </a:pPr>
              <a:t>8</a:t>
            </a:fld>
            <a:endParaRPr lang="de-DE" altLang="de-DE"/>
          </a:p>
        </p:txBody>
      </p:sp>
    </p:spTree>
    <p:extLst>
      <p:ext uri="{BB962C8B-B14F-4D97-AF65-F5344CB8AC3E}">
        <p14:creationId xmlns:p14="http://schemas.microsoft.com/office/powerpoint/2010/main" val="2561580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At drage forhastede konklusioner – i virkeligheden</a:t>
            </a:r>
            <a:endParaRPr lang="en-US" sz="3600">
              <a:latin typeface="+mn-lt"/>
              <a:ea typeface="+mn-ea"/>
              <a:cs typeface="+mn-cs"/>
            </a:endParaRPr>
          </a:p>
        </p:txBody>
      </p:sp>
      <p:graphicFrame>
        <p:nvGraphicFramePr>
          <p:cNvPr id="6" name="Group 152"/>
          <p:cNvGraphicFramePr>
            <a:graphicFrameLocks noGrp="1"/>
          </p:cNvGraphicFramePr>
          <p:nvPr>
            <p:extLst>
              <p:ext uri="{D42A27DB-BD31-4B8C-83A1-F6EECF244321}">
                <p14:modId xmlns:p14="http://schemas.microsoft.com/office/powerpoint/2010/main" val="4002684165"/>
              </p:ext>
            </p:extLst>
          </p:nvPr>
        </p:nvGraphicFramePr>
        <p:xfrm>
          <a:off x="408955" y="1700808"/>
          <a:ext cx="11376000" cy="497623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000000"/>
                          </a:solidFill>
                          <a:effectLst/>
                          <a:latin typeface="+mn-lt"/>
                          <a:ea typeface="+mn-ea"/>
                          <a:cs typeface="+mn-cs"/>
                        </a:rPr>
                        <a:t>Område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Eksempel</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01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n-US" sz="2000" b="0" i="0" u="none" strike="noStrike" cap="none" normalizeH="0" baseline="0" dirty="0" err="1">
                          <a:ln>
                            <a:noFill/>
                          </a:ln>
                          <a:solidFill>
                            <a:srgbClr val="333333"/>
                          </a:solidFill>
                          <a:effectLst/>
                          <a:latin typeface="+mn-lt"/>
                          <a:ea typeface="+mn-ea"/>
                          <a:cs typeface="+mn-cs"/>
                        </a:rPr>
                        <a:t>Overdrevne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bekymringer</a:t>
                      </a:r>
                      <a:r>
                        <a:rPr kumimoji="0" lang="en-US" sz="2000" b="0" i="0" u="none" strike="noStrike" cap="none" normalizeH="0" baseline="0" dirty="0">
                          <a:ln>
                            <a:noFill/>
                          </a:ln>
                          <a:solidFill>
                            <a:srgbClr val="333333"/>
                          </a:solidFill>
                          <a:effectLst/>
                          <a:latin typeface="+mn-lt"/>
                          <a:ea typeface="+mn-ea"/>
                          <a:cs typeface="+mn-cs"/>
                        </a:rPr>
                        <a:t> over </a:t>
                      </a:r>
                      <a:r>
                        <a:rPr kumimoji="0" lang="en-US" sz="2000" b="0" i="0" u="none" strike="noStrike" cap="none" normalizeH="0" baseline="0" dirty="0" err="1">
                          <a:ln>
                            <a:noFill/>
                          </a:ln>
                          <a:solidFill>
                            <a:srgbClr val="333333"/>
                          </a:solidFill>
                          <a:effectLst/>
                          <a:latin typeface="+mn-lt"/>
                          <a:ea typeface="+mn-ea"/>
                          <a:cs typeface="+mn-cs"/>
                        </a:rPr>
                        <a:t>helbred</a:t>
                      </a:r>
                      <a:endParaRPr lang="en-US" altLang="de-DE" sz="20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Personer, der bekymrer sig overdrevet meget om deres helbred, er ofte overbevist om, at mindre og ofte vage symptomer (fx et modermærke) er tegn på alvorlige lidelser (fx hudkræft).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01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da-DK" sz="2000" kern="1200" dirty="0">
                          <a:solidFill>
                            <a:schemeClr val="dk1"/>
                          </a:solidFill>
                          <a:effectLst/>
                          <a:latin typeface="+mn-lt"/>
                          <a:ea typeface="+mn-ea"/>
                          <a:cs typeface="+mn-cs"/>
                        </a:rPr>
                        <a:t>Bedrageri</a:t>
                      </a:r>
                      <a:endParaRPr lang="en-US" altLang="de-DE" sz="20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lang="da-DK" sz="2000" kern="1200" dirty="0">
                          <a:solidFill>
                            <a:schemeClr val="dk1"/>
                          </a:solidFill>
                          <a:effectLst/>
                          <a:latin typeface="+mn-lt"/>
                          <a:ea typeface="+mn-ea"/>
                          <a:cs typeface="+mn-cs"/>
                        </a:rPr>
                        <a:t>I 2012 udgav den tysk-russiske Anna Sorokin sig i Manhattan under pseudonymet Anna Delvey som datter af en millionær. Hun bedrog bl.a. banker og venner for i alt ca. 275.000 US-Dollar. Ved insolvens forgav hun for eksempel et skænderi med sin far som begrundelse for ikke at have adgang til dennes fonde. Hendes selvbevidste fremtoning bevirkede, at venner eller forretningsforbindelser blindt stolede på hende og udskød deres krav. Først da de ubetalte regninger hobede sig op, blev Anna Sorokin anklaget og dømt for bedrageri og tyveri. En sund portion skepsis overfor hendes person, udsagn og solvens ville muligvis kunne have afsløret hende før.</a:t>
                      </a:r>
                      <a:endParaRPr kumimoji="0" lang="da-DK"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956425528"/>
                  </a:ext>
                </a:extLst>
              </a:tr>
            </a:tbl>
          </a:graphicData>
        </a:graphic>
      </p:graphicFrame>
      <p:sp>
        <p:nvSpPr>
          <p:cNvPr id="5" name="Footer Placeholder 4"/>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547602F7-7DE1-49C9-AFF6-87BC4F3C7AD6}" type="slidenum">
              <a:rPr lang="de-DE" altLang="de-DE" smtClean="0"/>
              <a:pPr>
                <a:defRPr/>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At drage forhastede konklusioner – i virkeligheden</a:t>
            </a:r>
            <a:br>
              <a:rPr lang="da-DK" sz="3600" dirty="0">
                <a:solidFill>
                  <a:srgbClr val="004992"/>
                </a:solidFill>
                <a:latin typeface="+mn-lt"/>
                <a:ea typeface="+mn-ea"/>
                <a:cs typeface="+mn-cs"/>
              </a:rPr>
            </a:br>
            <a:r>
              <a:rPr lang="da-DK" dirty="0">
                <a:solidFill>
                  <a:srgbClr val="004992"/>
                </a:solidFill>
                <a:latin typeface="+mn-lt"/>
                <a:ea typeface="+mn-ea"/>
                <a:cs typeface="+mn-cs"/>
              </a:rPr>
              <a:t>- Vandrehistorier –</a:t>
            </a:r>
            <a:br>
              <a:rPr lang="da-DK" sz="3600" dirty="0">
                <a:solidFill>
                  <a:srgbClr val="004992"/>
                </a:solidFill>
                <a:latin typeface="+mn-lt"/>
                <a:ea typeface="+mn-ea"/>
                <a:cs typeface="+mn-cs"/>
              </a:rPr>
            </a:br>
            <a:r>
              <a:rPr lang="da-DK" sz="2000" dirty="0">
                <a:solidFill>
                  <a:srgbClr val="004992"/>
                </a:solidFill>
                <a:latin typeface="+mn-lt"/>
                <a:ea typeface="+mn-ea"/>
                <a:cs typeface="+mn-cs"/>
              </a:rPr>
              <a:t>(alternativ opgave: se slutningen af præsentationen)</a:t>
            </a:r>
            <a:endParaRPr lang="en-US" sz="2000" dirty="0">
              <a:solidFill>
                <a:srgbClr val="004992"/>
              </a:solidFill>
              <a:latin typeface="+mn-lt"/>
              <a:ea typeface="+mn-ea"/>
              <a:cs typeface="+mn-cs"/>
            </a:endParaRPr>
          </a:p>
        </p:txBody>
      </p:sp>
      <p:graphicFrame>
        <p:nvGraphicFramePr>
          <p:cNvPr id="12" name="Group 3"/>
          <p:cNvGraphicFramePr>
            <a:graphicFrameLocks noGrp="1"/>
          </p:cNvGraphicFramePr>
          <p:nvPr>
            <p:extLst>
              <p:ext uri="{D42A27DB-BD31-4B8C-83A1-F6EECF244321}">
                <p14:modId xmlns:p14="http://schemas.microsoft.com/office/powerpoint/2010/main" val="1699250518"/>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060428">
                  <a:extLst>
                    <a:ext uri="{9D8B030D-6E8A-4147-A177-3AD203B41FA5}">
                      <a16:colId xmlns:a16="http://schemas.microsoft.com/office/drawing/2014/main" val="20001"/>
                    </a:ext>
                  </a:extLst>
                </a:gridCol>
                <a:gridCol w="2951064">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Designet af pakningen førte til rygter om, at “Lucky Strike” mærket skulle have forbindelse til nedkastningen af atom-bomben over Japan.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For: </a:t>
                      </a:r>
                    </a:p>
                    <a:p>
                      <a:pPr marL="0" marR="0" lvl="0" indent="0" algn="l" defTabSz="914400" rtl="0" eaLnBrk="1" fontAlgn="base" latinLnBrk="0" hangingPunct="1">
                        <a:lnSpc>
                          <a:spcPct val="100000"/>
                        </a:lnSpc>
                        <a:spcBef>
                          <a:spcPct val="20000"/>
                        </a:spcBef>
                        <a:spcAft>
                          <a:spcPct val="0"/>
                        </a:spcAft>
                        <a:buClr>
                          <a:srgbClr val="FFFFFF"/>
                        </a:buClr>
                        <a:buSzTx/>
                        <a:buFont typeface="WingDings"/>
                        <a:buNone/>
                        <a:tabLst/>
                      </a:pPr>
                      <a:r>
                        <a:rPr kumimoji="0" lang="da-DK" sz="1400" b="0" i="0" u="none" strike="noStrike" cap="none" normalizeH="0" baseline="0" dirty="0">
                          <a:ln>
                            <a:noFill/>
                          </a:ln>
                          <a:solidFill>
                            <a:srgbClr val="004992"/>
                          </a:solidFill>
                          <a:effectLst/>
                          <a:latin typeface="+mn-lt"/>
                          <a:ea typeface="+mn-ea"/>
                          <a:cs typeface="+mn-cs"/>
                        </a:rPr>
                        <a:t>???</a:t>
                      </a:r>
                      <a:r>
                        <a:rPr kumimoji="0" lang="da-DK" sz="1400" b="0" i="0" u="none" strike="noStrike" cap="none" normalizeH="0" baseline="0" dirty="0">
                          <a:ln>
                            <a:noFill/>
                          </a:ln>
                          <a:solidFill>
                            <a:srgbClr val="333333"/>
                          </a:solidFill>
                          <a:effectLst/>
                          <a:latin typeface="+mn-lt"/>
                          <a:ea typeface="+mn-ea"/>
                          <a:cs typeface="+mn-cs"/>
                        </a:rPr>
                        <a:t> </a:t>
                      </a:r>
                      <a:r>
                        <a:rPr kumimoji="0" lang="da-DK" sz="1400" b="0" i="0" u="none" strike="noStrike" cap="none" normalizeH="0" baseline="0" dirty="0">
                          <a:ln>
                            <a:noFill/>
                          </a:ln>
                          <a:solidFill>
                            <a:srgbClr val="FFFFFF"/>
                          </a:solidFill>
                          <a:effectLst/>
                          <a:latin typeface="+mn-lt"/>
                          <a:ea typeface="+mn-ea"/>
                          <a:cs typeface="+mn-cs"/>
                        </a:rPr>
                        <a:t>I lighed med pakkens symbol består det japanske flag af en rød cirkel på en hvid baggrund.</a:t>
                      </a:r>
                    </a:p>
                    <a:p>
                      <a:pPr marL="0" marR="0" lvl="0" indent="0" algn="l" defTabSz="914400" rtl="0" eaLnBrk="1" fontAlgn="base" latinLnBrk="0" hangingPunct="1">
                        <a:lnSpc>
                          <a:spcPct val="100000"/>
                        </a:lnSpc>
                        <a:spcBef>
                          <a:spcPct val="20000"/>
                        </a:spcBef>
                        <a:spcAft>
                          <a:spcPct val="0"/>
                        </a:spcAft>
                        <a:buClr>
                          <a:srgbClr val="FFFFFF"/>
                        </a:buClr>
                        <a:buSzTx/>
                        <a:buFont typeface="WingDings"/>
                        <a:buNone/>
                        <a:tabLst/>
                      </a:pPr>
                      <a:r>
                        <a:rPr kumimoji="0" lang="da-DK" sz="1400" b="0" i="0" u="none" strike="noStrike" cap="none" normalizeH="0" baseline="0" dirty="0">
                          <a:ln>
                            <a:noFill/>
                          </a:ln>
                          <a:solidFill>
                            <a:srgbClr val="FFFFFF"/>
                          </a:solidFill>
                          <a:effectLst/>
                          <a:latin typeface="+mn-lt"/>
                          <a:ea typeface="+mn-ea"/>
                          <a:cs typeface="+mn-cs"/>
                        </a:rPr>
                        <a:t>Den gyldne cirkel illustrerer radioaktiv forurening.</a:t>
                      </a:r>
                    </a:p>
                    <a:p>
                      <a:pPr marL="0" marR="0" lvl="0" indent="0" algn="l" defTabSz="914400" rtl="0" eaLnBrk="1" fontAlgn="base" latinLnBrk="0" hangingPunct="1">
                        <a:lnSpc>
                          <a:spcPct val="100000"/>
                        </a:lnSpc>
                        <a:spcBef>
                          <a:spcPct val="20000"/>
                        </a:spcBef>
                        <a:spcAft>
                          <a:spcPct val="0"/>
                        </a:spcAft>
                        <a:buClr>
                          <a:srgbClr val="FFFFFF"/>
                        </a:buClr>
                        <a:buSzTx/>
                        <a:buFont typeface="WingDings"/>
                        <a:buNone/>
                        <a:tabLst/>
                      </a:pPr>
                      <a:r>
                        <a:rPr kumimoji="0" lang="da-DK" sz="1400" b="0" i="0" u="none" strike="noStrike" cap="none" normalizeH="0" baseline="0">
                          <a:ln>
                            <a:noFill/>
                          </a:ln>
                          <a:solidFill>
                            <a:srgbClr val="FFFFFF"/>
                          </a:solidFill>
                          <a:effectLst/>
                          <a:latin typeface="+mn-lt"/>
                          <a:ea typeface="+mn-ea"/>
                          <a:cs typeface="+mn-cs"/>
                        </a:rPr>
                        <a:t>“Lucky Strike” </a:t>
                      </a:r>
                      <a:r>
                        <a:rPr kumimoji="0" lang="da-DK" sz="1400" b="0" i="0" u="none" strike="noStrike" cap="none" normalizeH="0" baseline="0" dirty="0">
                          <a:ln>
                            <a:noFill/>
                          </a:ln>
                          <a:solidFill>
                            <a:srgbClr val="FFFFFF"/>
                          </a:solidFill>
                          <a:effectLst/>
                          <a:latin typeface="+mn-lt"/>
                          <a:ea typeface="+mn-ea"/>
                          <a:cs typeface="+mn-cs"/>
                        </a:rPr>
                        <a:t>kan oversættes </a:t>
                      </a:r>
                      <a:r>
                        <a:rPr kumimoji="0" lang="da-DK" sz="1400" b="0" i="0" u="none" strike="noStrike" cap="none" normalizeH="0" baseline="0">
                          <a:ln>
                            <a:noFill/>
                          </a:ln>
                          <a:solidFill>
                            <a:srgbClr val="FFFFFF"/>
                          </a:solidFill>
                          <a:effectLst/>
                          <a:latin typeface="+mn-lt"/>
                          <a:ea typeface="+mn-ea"/>
                          <a:cs typeface="+mn-cs"/>
                        </a:rPr>
                        <a:t>som “vellykket angreb”.</a:t>
                      </a:r>
                      <a:endParaRPr kumimoji="0" lang="da-DK" sz="1400" b="0" i="0" u="none" strike="noStrike" cap="none" normalizeH="0" baseline="0" dirty="0">
                        <a:ln>
                          <a:noFill/>
                        </a:ln>
                        <a:solidFill>
                          <a:srgbClr val="FFFFFF"/>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FFFFFF"/>
                        </a:buClr>
                        <a:buSzTx/>
                        <a:buFont typeface="WingDings"/>
                        <a:buNone/>
                        <a:tabLst/>
                      </a:pPr>
                      <a:r>
                        <a:rPr kumimoji="0" lang="da-DK" sz="1400" b="0" i="0" u="none" strike="noStrike" cap="none" normalizeH="0" baseline="0" dirty="0">
                          <a:ln>
                            <a:noFill/>
                          </a:ln>
                          <a:solidFill>
                            <a:srgbClr val="FFFFFF"/>
                          </a:solidFill>
                          <a:effectLst/>
                          <a:latin typeface="+mn-lt"/>
                          <a:ea typeface="+mn-ea"/>
                          <a:cs typeface="+mn-cs"/>
                        </a:rPr>
                        <a:t>Lucky Strike ændrede pakkens udseende under Anden Verdenskrig. Tidligere var baggrunden grøn og ikke hvid.</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Imod:</a:t>
                      </a:r>
                    </a:p>
                    <a:p>
                      <a:pPr marL="0" marR="0" lvl="0" indent="0" algn="l" defTabSz="914400" rtl="0" eaLnBrk="1" fontAlgn="base" latinLnBrk="0" hangingPunct="1">
                        <a:lnSpc>
                          <a:spcPct val="100000"/>
                        </a:lnSpc>
                        <a:spcBef>
                          <a:spcPct val="20000"/>
                        </a:spcBef>
                        <a:spcAft>
                          <a:spcPct val="0"/>
                        </a:spcAft>
                        <a:buClr>
                          <a:srgbClr val="FFFFFF"/>
                        </a:buClr>
                        <a:buSzTx/>
                        <a:buFont typeface="WingDings"/>
                        <a:buNone/>
                        <a:tabLst/>
                      </a:pPr>
                      <a:r>
                        <a:rPr kumimoji="0" lang="da-DK" sz="1400" b="0" i="0" u="none" strike="noStrike" cap="none" normalizeH="0" baseline="0" dirty="0">
                          <a:ln>
                            <a:noFill/>
                          </a:ln>
                          <a:solidFill>
                            <a:srgbClr val="004992"/>
                          </a:solidFill>
                          <a:effectLst/>
                          <a:latin typeface="+mn-lt"/>
                          <a:ea typeface="+mn-ea"/>
                          <a:cs typeface="+mn-cs"/>
                        </a:rPr>
                        <a:t>???</a:t>
                      </a:r>
                      <a:r>
                        <a:rPr kumimoji="0" lang="da-DK" sz="1400" b="0" i="0" u="none" strike="noStrike" cap="none" normalizeH="0" baseline="0" dirty="0">
                          <a:ln>
                            <a:noFill/>
                          </a:ln>
                          <a:solidFill>
                            <a:srgbClr val="333333"/>
                          </a:solidFill>
                          <a:effectLst/>
                          <a:latin typeface="+mn-lt"/>
                          <a:ea typeface="+mn-ea"/>
                          <a:cs typeface="+mn-cs"/>
                        </a:rPr>
                        <a:t> </a:t>
                      </a:r>
                      <a:r>
                        <a:rPr kumimoji="0" lang="da-DK" sz="1400" b="0" i="0" u="none" strike="noStrike" cap="none" normalizeH="0" baseline="0" dirty="0">
                          <a:ln>
                            <a:noFill/>
                          </a:ln>
                          <a:solidFill>
                            <a:srgbClr val="FFFFFF"/>
                          </a:solidFill>
                          <a:effectLst/>
                          <a:latin typeface="+mn-lt"/>
                          <a:ea typeface="+mn-ea"/>
                          <a:cs typeface="+mn-cs"/>
                        </a:rPr>
                        <a:t>Den gyldne cirkel var i forvejen på den gamle pakning.</a:t>
                      </a:r>
                    </a:p>
                    <a:p>
                      <a:pPr marL="0" marR="0" lvl="0" indent="0" algn="l" defTabSz="914400" rtl="0" eaLnBrk="1" fontAlgn="base" latinLnBrk="0" hangingPunct="1">
                        <a:lnSpc>
                          <a:spcPct val="100000"/>
                        </a:lnSpc>
                        <a:spcBef>
                          <a:spcPct val="20000"/>
                        </a:spcBef>
                        <a:spcAft>
                          <a:spcPct val="0"/>
                        </a:spcAft>
                        <a:buClr>
                          <a:srgbClr val="FFFFFF"/>
                        </a:buClr>
                        <a:buSzTx/>
                        <a:buFont typeface="WingDings"/>
                        <a:buNone/>
                        <a:tabLst/>
                      </a:pPr>
                      <a:r>
                        <a:rPr kumimoji="0" lang="da-DK" sz="1400" b="0" i="0" u="none" strike="noStrike" cap="none" normalizeH="0" baseline="0" dirty="0">
                          <a:ln>
                            <a:noFill/>
                          </a:ln>
                          <a:solidFill>
                            <a:srgbClr val="FFFFFF"/>
                          </a:solidFill>
                          <a:effectLst/>
                          <a:latin typeface="+mn-lt"/>
                          <a:ea typeface="+mn-ea"/>
                          <a:cs typeface="+mn-cs"/>
                        </a:rPr>
                        <a:t>Designet var allerede blevet ændret i 1940/41 af marketingmæssige årsager, hvorimod nedkastningen af atombomben fandt sted i 1945.</a:t>
                      </a:r>
                    </a:p>
                    <a:p>
                      <a:pPr marL="0" marR="0" lvl="0" indent="0" algn="l" defTabSz="914400" rtl="0" eaLnBrk="1" fontAlgn="base" latinLnBrk="0" hangingPunct="1">
                        <a:lnSpc>
                          <a:spcPct val="100000"/>
                        </a:lnSpc>
                        <a:spcBef>
                          <a:spcPct val="20000"/>
                        </a:spcBef>
                        <a:spcAft>
                          <a:spcPct val="0"/>
                        </a:spcAft>
                        <a:buClr>
                          <a:srgbClr val="FFFFFF"/>
                        </a:buClr>
                        <a:buSzTx/>
                        <a:buFont typeface="WingDings"/>
                        <a:buNone/>
                        <a:tabLst/>
                      </a:pPr>
                      <a:r>
                        <a:rPr kumimoji="0" lang="da-DK" sz="1400" b="0" i="0" u="none" strike="noStrike" cap="none" normalizeH="0" baseline="0" dirty="0">
                          <a:ln>
                            <a:noFill/>
                          </a:ln>
                          <a:solidFill>
                            <a:srgbClr val="FFFFFF"/>
                          </a:solidFill>
                          <a:effectLst/>
                          <a:latin typeface="+mn-lt"/>
                          <a:ea typeface="+mn-ea"/>
                          <a:cs typeface="+mn-cs"/>
                        </a:rPr>
                        <a:t>Mærket blev introduceret i guldgraverperioden. </a:t>
                      </a:r>
                      <a:r>
                        <a:rPr kumimoji="0" lang="da-DK" sz="1400" b="0" i="0" u="none" strike="noStrike" cap="none" normalizeH="0" baseline="0">
                          <a:ln>
                            <a:noFill/>
                          </a:ln>
                          <a:solidFill>
                            <a:srgbClr val="FFFFFF"/>
                          </a:solidFill>
                          <a:effectLst/>
                          <a:latin typeface="+mn-lt"/>
                          <a:ea typeface="+mn-ea"/>
                          <a:cs typeface="+mn-cs"/>
                        </a:rPr>
                        <a:t>Navnet “Lucky Strike” </a:t>
                      </a:r>
                      <a:r>
                        <a:rPr kumimoji="0" lang="da-DK" sz="1400" b="0" i="0" u="none" strike="noStrike" cap="none" normalizeH="0" baseline="0" dirty="0">
                          <a:ln>
                            <a:noFill/>
                          </a:ln>
                          <a:solidFill>
                            <a:srgbClr val="FFFFFF"/>
                          </a:solidFill>
                          <a:effectLst/>
                          <a:latin typeface="+mn-lt"/>
                          <a:ea typeface="+mn-ea"/>
                          <a:cs typeface="+mn-cs"/>
                        </a:rPr>
                        <a:t>har været registreret siden 1871. De tidligste tobaksdåser illustrerede en hammer vendt mod himlen – som symbol for guldgraverens lykketræf (Lucky Strike).</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2125"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82105"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txBox="1">
            <a:spLocks noChangeArrowheads="1"/>
          </p:cNvSpPr>
          <p:nvPr/>
        </p:nvSpPr>
        <p:spPr bwMode="auto">
          <a:xfrm>
            <a:off x="9534823" y="6309320"/>
            <a:ext cx="1603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mn-lt"/>
                <a:cs typeface="+mn-cs"/>
              </a:rPr>
              <a:t> Det japanske flag</a:t>
            </a:r>
            <a:endParaRPr lang="de-DE" altLang="de-DE" sz="1600" dirty="0">
              <a:latin typeface="+mn-lt"/>
              <a:cs typeface="+mn-cs"/>
            </a:endParaRPr>
          </a:p>
        </p:txBody>
      </p:sp>
      <p:sp>
        <p:nvSpPr>
          <p:cNvPr id="16"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a-DK" altLang="de-DE" sz="2000" b="0" dirty="0">
                <a:latin typeface="+mn-lt"/>
                <a:ea typeface="+mn-ea"/>
                <a:cs typeface="+mn-cs"/>
              </a:rPr>
              <a:t>Er der nogen forbindelse mellem cigaretmærket “Lucky Strike” og atombombningen af Japan?  </a:t>
            </a:r>
            <a:endParaRPr lang="de-DE" altLang="de-DE" sz="20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547602F7-7DE1-49C9-AFF6-87BC4F3C7AD6}"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At </a:t>
            </a:r>
            <a:r>
              <a:rPr lang="en-US" sz="3600" dirty="0" err="1">
                <a:solidFill>
                  <a:srgbClr val="004992"/>
                </a:solidFill>
                <a:latin typeface="+mn-lt"/>
                <a:ea typeface="+mn-ea"/>
                <a:cs typeface="+mn-cs"/>
              </a:rPr>
              <a:t>drage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forhastede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konklusioner</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virkeligheden</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Vandrehistorier</a:t>
            </a:r>
            <a:r>
              <a:rPr lang="en-US" dirty="0">
                <a:solidFill>
                  <a:srgbClr val="004992"/>
                </a:solidFill>
                <a:latin typeface="+mn-lt"/>
                <a:ea typeface="+mn-ea"/>
                <a:cs typeface="+mn-cs"/>
              </a:rPr>
              <a:t> -</a:t>
            </a:r>
          </a:p>
        </p:txBody>
      </p:sp>
      <p:graphicFrame>
        <p:nvGraphicFramePr>
          <p:cNvPr id="12" name="Group 3"/>
          <p:cNvGraphicFramePr>
            <a:graphicFrameLocks noGrp="1"/>
          </p:cNvGraphicFramePr>
          <p:nvPr>
            <p:extLst>
              <p:ext uri="{D42A27DB-BD31-4B8C-83A1-F6EECF244321}">
                <p14:modId xmlns:p14="http://schemas.microsoft.com/office/powerpoint/2010/main" val="941373742"/>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060428">
                  <a:extLst>
                    <a:ext uri="{9D8B030D-6E8A-4147-A177-3AD203B41FA5}">
                      <a16:colId xmlns:a16="http://schemas.microsoft.com/office/drawing/2014/main" val="20001"/>
                    </a:ext>
                  </a:extLst>
                </a:gridCol>
                <a:gridCol w="2951064">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Designet af pakningen førte til rygter om, at “Lucky Strike” mærket skulle have forbindelse til nedkastningen af atom-bomben over Japan.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For: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I lighed med pakkens symbol består det japanske flag af en rød cirkel på en hvid baggrund.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Den gyldne cirkel illustrerer radioaktiv forurening.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400" b="0" i="0" u="none" strike="noStrike" cap="none" normalizeH="0" baseline="0">
                          <a:ln>
                            <a:noFill/>
                          </a:ln>
                          <a:solidFill>
                            <a:srgbClr val="333333"/>
                          </a:solidFill>
                          <a:effectLst/>
                          <a:latin typeface="+mn-lt"/>
                          <a:ea typeface="+mn-ea"/>
                          <a:cs typeface="+mn-cs"/>
                        </a:rPr>
                        <a:t>“Lucky Strike” </a:t>
                      </a:r>
                      <a:r>
                        <a:rPr kumimoji="0" lang="da-DK" sz="1400" b="0" i="0" u="none" strike="noStrike" cap="none" normalizeH="0" baseline="0" dirty="0">
                          <a:ln>
                            <a:noFill/>
                          </a:ln>
                          <a:solidFill>
                            <a:srgbClr val="333333"/>
                          </a:solidFill>
                          <a:effectLst/>
                          <a:latin typeface="+mn-lt"/>
                          <a:ea typeface="+mn-ea"/>
                          <a:cs typeface="+mn-cs"/>
                        </a:rPr>
                        <a:t>kan oversættes </a:t>
                      </a:r>
                      <a:r>
                        <a:rPr kumimoji="0" lang="da-DK" sz="1400" b="0" i="0" u="none" strike="noStrike" cap="none" normalizeH="0" baseline="0">
                          <a:ln>
                            <a:noFill/>
                          </a:ln>
                          <a:solidFill>
                            <a:srgbClr val="333333"/>
                          </a:solidFill>
                          <a:effectLst/>
                          <a:latin typeface="+mn-lt"/>
                          <a:ea typeface="+mn-ea"/>
                          <a:cs typeface="+mn-cs"/>
                        </a:rPr>
                        <a:t>som “vellykket angreb”.</a:t>
                      </a:r>
                      <a:endParaRPr kumimoji="0" lang="da-DK" sz="14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Lucky Strike ændrede pakkens udseende under Anden Verdenskrig. Tidligere var baggrunden grøn og ikke hvid.</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Imod:</a:t>
                      </a:r>
                    </a:p>
                    <a:p>
                      <a:pPr marL="0" marR="0" lvl="0" indent="0" algn="l" defTabSz="914400" rtl="0" eaLnBrk="1" fontAlgn="base" latinLnBrk="0" hangingPunct="1">
                        <a:lnSpc>
                          <a:spcPct val="100000"/>
                        </a:lnSpc>
                        <a:spcBef>
                          <a:spcPct val="20000"/>
                        </a:spcBef>
                        <a:spcAft>
                          <a:spcPct val="0"/>
                        </a:spcAft>
                        <a:buClr>
                          <a:srgbClr val="FFFFFF"/>
                        </a:buClr>
                        <a:buSzTx/>
                        <a:buFont typeface="WingDings"/>
                        <a:buNone/>
                        <a:tabLst/>
                      </a:pPr>
                      <a:r>
                        <a:rPr kumimoji="0" lang="da-DK" sz="1400" b="0" i="0" u="none" strike="noStrike" cap="none" normalizeH="0" baseline="0" dirty="0">
                          <a:ln>
                            <a:noFill/>
                          </a:ln>
                          <a:solidFill>
                            <a:srgbClr val="004992"/>
                          </a:solidFill>
                          <a:effectLst/>
                          <a:latin typeface="+mn-lt"/>
                          <a:ea typeface="+mn-ea"/>
                          <a:cs typeface="+mn-cs"/>
                        </a:rPr>
                        <a:t>???</a:t>
                      </a:r>
                      <a:r>
                        <a:rPr kumimoji="0" lang="da-DK" sz="1400" b="0" i="0" u="none" strike="noStrike" cap="none" normalizeH="0" baseline="0" dirty="0">
                          <a:ln>
                            <a:noFill/>
                          </a:ln>
                          <a:solidFill>
                            <a:srgbClr val="333333"/>
                          </a:solidFill>
                          <a:effectLst/>
                          <a:latin typeface="+mn-lt"/>
                          <a:ea typeface="+mn-ea"/>
                          <a:cs typeface="+mn-cs"/>
                        </a:rPr>
                        <a:t> </a:t>
                      </a:r>
                      <a:r>
                        <a:rPr kumimoji="0" lang="da-DK" sz="1400" b="0" i="0" u="none" strike="noStrike" cap="none" normalizeH="0" baseline="0" dirty="0">
                          <a:ln>
                            <a:noFill/>
                          </a:ln>
                          <a:solidFill>
                            <a:srgbClr val="FFFFFF"/>
                          </a:solidFill>
                          <a:effectLst/>
                          <a:latin typeface="+mn-lt"/>
                          <a:ea typeface="+mn-ea"/>
                          <a:cs typeface="+mn-cs"/>
                        </a:rPr>
                        <a:t>Den gyldne cirkel var i forvejen på den gamle pakning.</a:t>
                      </a:r>
                    </a:p>
                    <a:p>
                      <a:pPr marL="0" marR="0" lvl="0" indent="0" algn="l" defTabSz="914400" rtl="0" eaLnBrk="1" fontAlgn="base" latinLnBrk="0" hangingPunct="1">
                        <a:lnSpc>
                          <a:spcPct val="100000"/>
                        </a:lnSpc>
                        <a:spcBef>
                          <a:spcPct val="20000"/>
                        </a:spcBef>
                        <a:spcAft>
                          <a:spcPct val="0"/>
                        </a:spcAft>
                        <a:buClr>
                          <a:srgbClr val="FFFFFF"/>
                        </a:buClr>
                        <a:buSzTx/>
                        <a:buFont typeface="WingDings"/>
                        <a:buNone/>
                        <a:tabLst/>
                      </a:pPr>
                      <a:r>
                        <a:rPr kumimoji="0" lang="da-DK" sz="1400" b="0" i="0" u="none" strike="noStrike" cap="none" normalizeH="0" baseline="0" dirty="0">
                          <a:ln>
                            <a:noFill/>
                          </a:ln>
                          <a:solidFill>
                            <a:srgbClr val="FFFFFF"/>
                          </a:solidFill>
                          <a:effectLst/>
                          <a:latin typeface="+mn-lt"/>
                          <a:ea typeface="+mn-ea"/>
                          <a:cs typeface="+mn-cs"/>
                        </a:rPr>
                        <a:t>Designet var allerede blevet ændret i 1940/41 af marketingmæssige årsager, hvorimod nedkastningen af atombomben fandt sted i 1945.</a:t>
                      </a:r>
                    </a:p>
                    <a:p>
                      <a:pPr marL="0" marR="0" lvl="0" indent="0" algn="l" defTabSz="914400" rtl="0" eaLnBrk="1" fontAlgn="base" latinLnBrk="0" hangingPunct="1">
                        <a:lnSpc>
                          <a:spcPct val="100000"/>
                        </a:lnSpc>
                        <a:spcBef>
                          <a:spcPct val="20000"/>
                        </a:spcBef>
                        <a:spcAft>
                          <a:spcPct val="0"/>
                        </a:spcAft>
                        <a:buClr>
                          <a:srgbClr val="FFFFFF"/>
                        </a:buClr>
                        <a:buSzTx/>
                        <a:buFont typeface="WingDings"/>
                        <a:buNone/>
                        <a:tabLst/>
                      </a:pPr>
                      <a:r>
                        <a:rPr kumimoji="0" lang="da-DK" sz="1400" b="0" i="0" u="none" strike="noStrike" cap="none" normalizeH="0" baseline="0" dirty="0">
                          <a:ln>
                            <a:noFill/>
                          </a:ln>
                          <a:solidFill>
                            <a:srgbClr val="FFFFFF"/>
                          </a:solidFill>
                          <a:effectLst/>
                          <a:latin typeface="+mn-lt"/>
                          <a:ea typeface="+mn-ea"/>
                          <a:cs typeface="+mn-cs"/>
                        </a:rPr>
                        <a:t>Mærket blev introduceret i guldgraverperioden. </a:t>
                      </a:r>
                      <a:r>
                        <a:rPr kumimoji="0" lang="da-DK" sz="1400" b="0" i="0" u="none" strike="noStrike" cap="none" normalizeH="0" baseline="0">
                          <a:ln>
                            <a:noFill/>
                          </a:ln>
                          <a:solidFill>
                            <a:srgbClr val="FFFFFF"/>
                          </a:solidFill>
                          <a:effectLst/>
                          <a:latin typeface="+mn-lt"/>
                          <a:ea typeface="+mn-ea"/>
                          <a:cs typeface="+mn-cs"/>
                        </a:rPr>
                        <a:t>Navnet “Lucky Strike” </a:t>
                      </a:r>
                      <a:r>
                        <a:rPr kumimoji="0" lang="da-DK" sz="1400" b="0" i="0" u="none" strike="noStrike" cap="none" normalizeH="0" baseline="0" dirty="0">
                          <a:ln>
                            <a:noFill/>
                          </a:ln>
                          <a:solidFill>
                            <a:srgbClr val="FFFFFF"/>
                          </a:solidFill>
                          <a:effectLst/>
                          <a:latin typeface="+mn-lt"/>
                          <a:ea typeface="+mn-ea"/>
                          <a:cs typeface="+mn-cs"/>
                        </a:rPr>
                        <a:t>har været registreret siden 1871. De tidligste tobaksdåser illustrerede en hammer vendt mod himlen – som symbol for guldgraverens lykketræf (Lucky Strike).</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2125"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82105"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txBox="1">
            <a:spLocks noChangeArrowheads="1"/>
          </p:cNvSpPr>
          <p:nvPr/>
        </p:nvSpPr>
        <p:spPr bwMode="auto">
          <a:xfrm>
            <a:off x="9534823" y="6309320"/>
            <a:ext cx="1603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mn-lt"/>
                <a:cs typeface="+mn-cs"/>
              </a:rPr>
              <a:t> Det japanske flag</a:t>
            </a:r>
            <a:endParaRPr lang="de-DE" altLang="de-DE" sz="1600" dirty="0">
              <a:latin typeface="+mn-lt"/>
              <a:cs typeface="+mn-cs"/>
            </a:endParaRPr>
          </a:p>
        </p:txBody>
      </p:sp>
      <p:sp>
        <p:nvSpPr>
          <p:cNvPr id="16"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a-DK" altLang="de-DE" sz="2000" b="0" dirty="0">
                <a:latin typeface="+mn-lt"/>
                <a:ea typeface="+mn-ea"/>
                <a:cs typeface="+mn-cs"/>
              </a:rPr>
              <a:t>Er der nogen forbindelse mellem cigaretmærket “Lucky Strike” og atombombningen af Japan?  </a:t>
            </a:r>
            <a:endParaRPr lang="de-DE" altLang="de-DE" sz="20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547602F7-7DE1-49C9-AFF6-87BC4F3C7AD6}" type="slidenum">
              <a:rPr lang="de-DE" altLang="de-DE" smtClean="0"/>
              <a:pPr>
                <a:defRPr/>
              </a:pPr>
              <a:t>11</a:t>
            </a:fld>
            <a:endParaRPr lang="de-DE" altLang="de-DE"/>
          </a:p>
        </p:txBody>
      </p:sp>
    </p:spTree>
    <p:extLst>
      <p:ext uri="{BB962C8B-B14F-4D97-AF65-F5344CB8AC3E}">
        <p14:creationId xmlns:p14="http://schemas.microsoft.com/office/powerpoint/2010/main" val="4233051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At </a:t>
            </a:r>
            <a:r>
              <a:rPr lang="en-US" sz="3600" dirty="0" err="1">
                <a:solidFill>
                  <a:srgbClr val="004992"/>
                </a:solidFill>
                <a:latin typeface="+mn-lt"/>
                <a:ea typeface="+mn-ea"/>
                <a:cs typeface="+mn-cs"/>
              </a:rPr>
              <a:t>drage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forhastede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konklusioner</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virkeligheden</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Vandrehistorier</a:t>
            </a:r>
            <a:r>
              <a:rPr lang="en-US" dirty="0">
                <a:solidFill>
                  <a:srgbClr val="004992"/>
                </a:solidFill>
                <a:latin typeface="+mn-lt"/>
                <a:ea typeface="+mn-ea"/>
                <a:cs typeface="+mn-cs"/>
              </a:rPr>
              <a:t> -</a:t>
            </a:r>
          </a:p>
        </p:txBody>
      </p:sp>
      <p:graphicFrame>
        <p:nvGraphicFramePr>
          <p:cNvPr id="12" name="Group 3"/>
          <p:cNvGraphicFramePr>
            <a:graphicFrameLocks noGrp="1"/>
          </p:cNvGraphicFramePr>
          <p:nvPr>
            <p:extLst>
              <p:ext uri="{D42A27DB-BD31-4B8C-83A1-F6EECF244321}">
                <p14:modId xmlns:p14="http://schemas.microsoft.com/office/powerpoint/2010/main" val="3231487438"/>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060428">
                  <a:extLst>
                    <a:ext uri="{9D8B030D-6E8A-4147-A177-3AD203B41FA5}">
                      <a16:colId xmlns:a16="http://schemas.microsoft.com/office/drawing/2014/main" val="20001"/>
                    </a:ext>
                  </a:extLst>
                </a:gridCol>
                <a:gridCol w="2951064">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Designet af pakningen førte til rygter om, at “Lucky Strike” mærket skulle have forbindelse til nedkastningen af atom-bomben over Japan.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For: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I lighed med pakkens symbol består det japanske flag af en rød cirkel på en hvid baggrund.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Den gyldne cirkel illustrerer radioaktiv forurening.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400" b="0" i="0" u="none" strike="noStrike" cap="none" normalizeH="0" baseline="0">
                          <a:ln>
                            <a:noFill/>
                          </a:ln>
                          <a:solidFill>
                            <a:srgbClr val="333333"/>
                          </a:solidFill>
                          <a:effectLst/>
                          <a:latin typeface="+mn-lt"/>
                          <a:ea typeface="+mn-ea"/>
                          <a:cs typeface="+mn-cs"/>
                        </a:rPr>
                        <a:t>“Lucky Strike” </a:t>
                      </a:r>
                      <a:r>
                        <a:rPr kumimoji="0" lang="da-DK" sz="1400" b="0" i="0" u="none" strike="noStrike" cap="none" normalizeH="0" baseline="0" dirty="0">
                          <a:ln>
                            <a:noFill/>
                          </a:ln>
                          <a:solidFill>
                            <a:srgbClr val="333333"/>
                          </a:solidFill>
                          <a:effectLst/>
                          <a:latin typeface="+mn-lt"/>
                          <a:ea typeface="+mn-ea"/>
                          <a:cs typeface="+mn-cs"/>
                        </a:rPr>
                        <a:t>kan oversættes </a:t>
                      </a:r>
                      <a:r>
                        <a:rPr kumimoji="0" lang="da-DK" sz="1400" b="0" i="0" u="none" strike="noStrike" cap="none" normalizeH="0" baseline="0">
                          <a:ln>
                            <a:noFill/>
                          </a:ln>
                          <a:solidFill>
                            <a:srgbClr val="333333"/>
                          </a:solidFill>
                          <a:effectLst/>
                          <a:latin typeface="+mn-lt"/>
                          <a:ea typeface="+mn-ea"/>
                          <a:cs typeface="+mn-cs"/>
                        </a:rPr>
                        <a:t>som “vellykket angreb”.</a:t>
                      </a:r>
                      <a:endParaRPr kumimoji="0" lang="da-DK" sz="14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Lucky Strike ændrede pakkens udseende under Anden Verdenskrig. Tidligere var baggrunden grøn og ikke hvid.</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Imod: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Den gyldne cirkel var i forvejen på den gamle pakning.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Designet var allerede blevet ændret i 1940/41 af marketingmæssige årsager, hvorimod nedkastningen af atombomben fandt sted i 1945.</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Mærket blev introduceret i guldgraverperioden. </a:t>
                      </a:r>
                      <a:r>
                        <a:rPr kumimoji="0" lang="da-DK" sz="1400" b="0" i="0" u="none" strike="noStrike" cap="none" normalizeH="0" baseline="0">
                          <a:ln>
                            <a:noFill/>
                          </a:ln>
                          <a:solidFill>
                            <a:srgbClr val="333333"/>
                          </a:solidFill>
                          <a:effectLst/>
                          <a:latin typeface="+mn-lt"/>
                          <a:ea typeface="+mn-ea"/>
                          <a:cs typeface="+mn-cs"/>
                        </a:rPr>
                        <a:t>Navnet “Lucky Strike” </a:t>
                      </a:r>
                      <a:r>
                        <a:rPr kumimoji="0" lang="da-DK" sz="1400" b="0" i="0" u="none" strike="noStrike" cap="none" normalizeH="0" baseline="0" dirty="0">
                          <a:ln>
                            <a:noFill/>
                          </a:ln>
                          <a:solidFill>
                            <a:srgbClr val="333333"/>
                          </a:solidFill>
                          <a:effectLst/>
                          <a:latin typeface="+mn-lt"/>
                          <a:ea typeface="+mn-ea"/>
                          <a:cs typeface="+mn-cs"/>
                        </a:rPr>
                        <a:t>har været registreret siden 1871. De tidligste tobaksdåser illustrerede en hammer vendt mod himlen – som symbol for guldgraverens lykketræf (Lucky Strike).</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2125"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82105"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txBox="1">
            <a:spLocks noChangeArrowheads="1"/>
          </p:cNvSpPr>
          <p:nvPr/>
        </p:nvSpPr>
        <p:spPr bwMode="auto">
          <a:xfrm>
            <a:off x="9534823" y="6309320"/>
            <a:ext cx="1603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mn-lt"/>
                <a:cs typeface="+mn-cs"/>
              </a:rPr>
              <a:t> Det japanske flag</a:t>
            </a:r>
            <a:endParaRPr lang="de-DE" altLang="de-DE" sz="1600" dirty="0">
              <a:latin typeface="+mn-lt"/>
              <a:cs typeface="+mn-cs"/>
            </a:endParaRPr>
          </a:p>
        </p:txBody>
      </p:sp>
      <p:sp>
        <p:nvSpPr>
          <p:cNvPr id="16"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a-DK" altLang="de-DE" sz="2000" b="0" dirty="0">
                <a:latin typeface="+mn-lt"/>
                <a:ea typeface="+mn-ea"/>
                <a:cs typeface="+mn-cs"/>
              </a:rPr>
              <a:t>Er der nogen forbindelse mellem cigaretmærket “Lucky Strike” og atombombningen af Japan?  </a:t>
            </a:r>
            <a:endParaRPr lang="de-DE" altLang="de-DE" sz="20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547602F7-7DE1-49C9-AFF6-87BC4F3C7AD6}" type="slidenum">
              <a:rPr lang="de-DE" altLang="de-DE" smtClean="0"/>
              <a:pPr>
                <a:defRPr/>
              </a:pPr>
              <a:t>12</a:t>
            </a:fld>
            <a:endParaRPr lang="de-DE" altLang="de-DE"/>
          </a:p>
        </p:txBody>
      </p:sp>
    </p:spTree>
    <p:extLst>
      <p:ext uri="{BB962C8B-B14F-4D97-AF65-F5344CB8AC3E}">
        <p14:creationId xmlns:p14="http://schemas.microsoft.com/office/powerpoint/2010/main" val="1755565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At </a:t>
            </a:r>
            <a:r>
              <a:rPr lang="en-US" sz="3600" dirty="0" err="1">
                <a:solidFill>
                  <a:srgbClr val="004992"/>
                </a:solidFill>
                <a:latin typeface="+mn-lt"/>
                <a:ea typeface="+mn-ea"/>
                <a:cs typeface="+mn-cs"/>
              </a:rPr>
              <a:t>drage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forhastede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konklusioner</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virkeligheden</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Vandrehistorier</a:t>
            </a:r>
            <a:r>
              <a:rPr lang="en-US" dirty="0">
                <a:solidFill>
                  <a:srgbClr val="004992"/>
                </a:solidFill>
                <a:latin typeface="+mn-lt"/>
                <a:ea typeface="+mn-ea"/>
                <a:cs typeface="+mn-cs"/>
              </a:rPr>
              <a:t> -</a:t>
            </a:r>
          </a:p>
        </p:txBody>
      </p:sp>
      <p:pic>
        <p:nvPicPr>
          <p:cNvPr id="8"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5670132" y="5991671"/>
            <a:ext cx="8739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dirty="0">
                <a:latin typeface="+mn-lt"/>
                <a:cs typeface="+mn-cs"/>
              </a:rPr>
              <a:t>Nej!</a:t>
            </a:r>
            <a:endParaRPr lang="de-DE" altLang="de-DE" sz="2400" dirty="0">
              <a:latin typeface="+mn-lt"/>
              <a:cs typeface="+mn-cs"/>
            </a:endParaRPr>
          </a:p>
        </p:txBody>
      </p:sp>
      <p:sp>
        <p:nvSpPr>
          <p:cNvPr id="1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a-DK" altLang="de-DE" sz="2000" b="0" dirty="0">
                <a:latin typeface="+mn-lt"/>
                <a:ea typeface="+mn-ea"/>
                <a:cs typeface="+mn-cs"/>
              </a:rPr>
              <a:t>Er der nogen forbindelse mellem cigaretmærket “Lucky Strike” og atombombningen af Japan?  </a:t>
            </a:r>
            <a:endParaRPr lang="de-DE" altLang="de-DE" sz="20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547602F7-7DE1-49C9-AFF6-87BC4F3C7AD6}"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opstår disse konspirationsteorier?</a:t>
            </a:r>
          </a:p>
        </p:txBody>
      </p:sp>
      <p:sp>
        <p:nvSpPr>
          <p:cNvPr id="5" name="Content Placeholder 4"/>
          <p:cNvSpPr>
            <a:spLocks noGrp="1"/>
          </p:cNvSpPr>
          <p:nvPr>
            <p:ph idx="1"/>
          </p:nvPr>
        </p:nvSpPr>
        <p:spPr/>
        <p:txBody>
          <a:bodyPr/>
          <a:lstStyle/>
          <a:p>
            <a:pPr lvl="0" defTabSz="914400" fontAlgn="base"/>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a:solidFill>
                  <a:srgbClr val="333333"/>
                </a:solidFill>
              </a:rPr>
              <a:t>De er ofte mere spændende end virkeligheden</a:t>
            </a:r>
            <a:r>
              <a:rPr lang="en-US" sz="2400" dirty="0">
                <a:solidFill>
                  <a:srgbClr val="333333"/>
                </a:solidFill>
              </a:rPr>
              <a:t>!</a:t>
            </a:r>
          </a:p>
          <a:p>
            <a:pPr marL="342900" lvl="0" indent="-342900" defTabSz="914400" fontAlgn="base">
              <a:buClr>
                <a:srgbClr val="333333"/>
              </a:buClr>
              <a:buFont typeface="WingDings"/>
              <a:buChar char=""/>
              <a:defRPr/>
            </a:pPr>
            <a:r>
              <a:rPr lang="da-DK" sz="2400" dirty="0">
                <a:solidFill>
                  <a:srgbClr val="333333"/>
                </a:solidFill>
              </a:rPr>
              <a:t>De er baseret på påstande, som er vanskelige at efterprøve eller bevise (fx at pakningen repræsenterer Japan, og at den gyldne cirkel repræsenterer radioaktiv forurening</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udelader</a:t>
            </a:r>
            <a:r>
              <a:rPr lang="en-US" sz="2400" dirty="0">
                <a:solidFill>
                  <a:srgbClr val="333333"/>
                </a:solidFill>
              </a:rPr>
              <a:t> alternative </a:t>
            </a:r>
            <a:r>
              <a:rPr lang="en-US" sz="2400" dirty="0" err="1">
                <a:solidFill>
                  <a:srgbClr val="333333"/>
                </a:solidFill>
              </a:rPr>
              <a:t>forklaringer</a:t>
            </a:r>
            <a:r>
              <a:rPr lang="en-US" sz="2400" dirty="0">
                <a:solidFill>
                  <a:srgbClr val="333333"/>
                </a:solidFill>
              </a:rPr>
              <a:t> (</a:t>
            </a:r>
            <a:r>
              <a:rPr lang="en-US" sz="2400" dirty="0" err="1">
                <a:solidFill>
                  <a:srgbClr val="333333"/>
                </a:solidFill>
              </a:rPr>
              <a:t>fx</a:t>
            </a:r>
            <a:r>
              <a:rPr lang="en-US" sz="2400" dirty="0">
                <a:solidFill>
                  <a:srgbClr val="333333"/>
                </a:solidFill>
              </a:rPr>
              <a:t> </a:t>
            </a:r>
            <a:r>
              <a:rPr lang="en-US" sz="2400">
                <a:solidFill>
                  <a:srgbClr val="333333"/>
                </a:solidFill>
              </a:rPr>
              <a:t>at “lucky strike” </a:t>
            </a:r>
            <a:r>
              <a:rPr lang="en-US" sz="2400" dirty="0" err="1">
                <a:solidFill>
                  <a:srgbClr val="333333"/>
                </a:solidFill>
              </a:rPr>
              <a:t>også</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betyde</a:t>
            </a:r>
            <a:r>
              <a:rPr lang="en-US" sz="2400" dirty="0">
                <a:solidFill>
                  <a:srgbClr val="333333"/>
                </a:solidFill>
              </a:rPr>
              <a:t> </a:t>
            </a:r>
            <a:r>
              <a:rPr lang="en-US" sz="2400" dirty="0" err="1">
                <a:solidFill>
                  <a:srgbClr val="333333"/>
                </a:solidFill>
              </a:rPr>
              <a:t>lykketræf</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referere</a:t>
            </a:r>
            <a:r>
              <a:rPr lang="en-US" sz="2400" dirty="0">
                <a:solidFill>
                  <a:srgbClr val="333333"/>
                </a:solidFill>
              </a:rPr>
              <a:t> </a:t>
            </a:r>
            <a:r>
              <a:rPr lang="en-US" sz="2400" dirty="0" err="1">
                <a:solidFill>
                  <a:srgbClr val="333333"/>
                </a:solidFill>
              </a:rPr>
              <a:t>til</a:t>
            </a:r>
            <a:r>
              <a:rPr lang="en-US" sz="2400" dirty="0">
                <a:solidFill>
                  <a:srgbClr val="333333"/>
                </a:solidFill>
              </a:rPr>
              <a:t> et fund).</a:t>
            </a:r>
          </a:p>
          <a:p>
            <a:pPr marL="342900" lvl="0" indent="-342900" defTabSz="914400" fontAlgn="base">
              <a:buClr>
                <a:srgbClr val="333333"/>
              </a:buClr>
              <a:buFont typeface="WingDings"/>
              <a:buChar char=""/>
              <a:defRPr/>
            </a:pPr>
            <a:r>
              <a:rPr lang="da-DK" sz="2400" dirty="0">
                <a:solidFill>
                  <a:srgbClr val="333333"/>
                </a:solidFill>
              </a:rPr>
              <a:t>Myter baseres undertiden på fakta, der er løsrevet fra sammenhængen. Betydningen af disse detaljer er samtidig voldsomt overdrevet. (Pakningen blev ganske vist ændret under Anden Verdenskrig, hvilket imidlertid ikke i sig selv kan ses som et argument for mytens rigtighed</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Historien rummer adskillige eksempler på, hvordan minoriteter og udstødte er blevet falsk anklaget for ukontrollerbare, katastrofale hændelser. </a:t>
            </a:r>
            <a:r>
              <a:rPr lang="de-DE" altLang="de-DE" sz="2400" dirty="0">
                <a:solidFill>
                  <a:srgbClr val="333333"/>
                </a:solidFill>
              </a:rPr>
              <a:t>Således blev en dårlig høst i middelalderen ofte tilskrevet heksekunster eller religiøse minoriteter.</a:t>
            </a:r>
          </a:p>
          <a:p>
            <a:pPr marL="342900" lvl="0" indent="-342900" defTabSz="914400" fontAlgn="base">
              <a:buClr>
                <a:srgbClr val="333333"/>
              </a:buClr>
              <a:buFont typeface="WingDings"/>
              <a:buChar char=""/>
            </a:pPr>
            <a:r>
              <a:rPr lang="da-DK" altLang="de-DE" sz="2400" dirty="0">
                <a:solidFill>
                  <a:srgbClr val="333333"/>
                </a:solidFill>
              </a:rPr>
              <a:t>Disse simple forklaringer mindskede spændinger og frygt, samtidig med at de gav en illusion om, at man havde kontrol over situationen</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a-DK" altLang="de-DE" sz="2400">
                <a:solidFill>
                  <a:srgbClr val="333333"/>
                </a:solidFill>
              </a:rPr>
              <a:t>Studier har vist, at mange mennesker, der lider af en psykose (men ikke alle!), træffer beslutninger på basis af minimale informationer. </a:t>
            </a:r>
            <a:r>
              <a:rPr lang="da-DK" altLang="de-DE" sz="2400" dirty="0">
                <a:solidFill>
                  <a:srgbClr val="333333"/>
                </a:solidFill>
              </a:rPr>
              <a:t>I modsætning til en beslutningsform, der inddrager grundige overvejelser af alle tilgængelige informationer, kan en sådan beslutningsform nemt føre til fejl</a:t>
            </a:r>
            <a:r>
              <a:rPr lang="de-DE"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D1405261-7A3C-4678-9BC6-C36EC5BE9C08}"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a-DK" altLang="de-DE" sz="2400">
                <a:solidFill>
                  <a:srgbClr val="333333"/>
                </a:solidFill>
              </a:rPr>
              <a:t>Studier har vist, at mange mennesker, der lider af en psykose (men ikke alle!), træffer beslutninger på basis af minimale informationer. </a:t>
            </a:r>
            <a:r>
              <a:rPr lang="da-DK" altLang="de-DE" sz="2400" dirty="0">
                <a:solidFill>
                  <a:srgbClr val="333333"/>
                </a:solidFill>
              </a:rPr>
              <a:t>I modsætning til en beslutningsform, der inddrager grundige overvejelser af alle tilgængelige informationer, kan en sådan beslutningsform nemt føre til fejl</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da-DK" altLang="de-DE" sz="2400" dirty="0">
                <a:solidFill>
                  <a:srgbClr val="333333"/>
                </a:solidFill>
              </a:rPr>
              <a:t>Hos mange mennesker, der lider af en psykose (men ikke alle!), sker der en ændring af deres realitetssans. De kan overveje usandsynlige fortolkninger, som de fleste andre ville ignorere</a:t>
            </a:r>
            <a:r>
              <a:rPr lang="de-DE"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D1405261-7A3C-4678-9BC6-C36EC5BE9C08}"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Eksempler på hvordan forhastede konklusioner kan resultere i fejltolkninger under en psykose</a:t>
            </a:r>
          </a:p>
        </p:txBody>
      </p:sp>
      <p:sp>
        <p:nvSpPr>
          <p:cNvPr id="66585" name="Rechteck 1"/>
          <p:cNvSpPr>
            <a:spLocks noChangeArrowheads="1"/>
          </p:cNvSpPr>
          <p:nvPr/>
        </p:nvSpPr>
        <p:spPr bwMode="auto">
          <a:xfrm>
            <a:off x="408955" y="5733256"/>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b="0">
                <a:solidFill>
                  <a:srgbClr val="004992"/>
                </a:solidFill>
                <a:latin typeface="+mn-lt"/>
                <a:cs typeface="+mn-cs"/>
              </a:rPr>
              <a:t>Vil nogen dele en kort, personlig erfaring? </a:t>
            </a:r>
            <a:endParaRPr lang="de-DE" altLang="de-DE" sz="2000" b="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560432081"/>
              </p:ext>
            </p:extLst>
          </p:nvPr>
        </p:nvGraphicFramePr>
        <p:xfrm>
          <a:off x="409575" y="2244792"/>
          <a:ext cx="11339514" cy="3291856"/>
        </p:xfrm>
        <a:graphic>
          <a:graphicData uri="http://schemas.openxmlformats.org/drawingml/2006/table">
            <a:tbl>
              <a:tblPr firstRow="1" bandRow="1">
                <a:tableStyleId>{21E4AEA4-8DFA-4A89-87EB-49C32662AFE0}</a:tableStyleId>
              </a:tblPr>
              <a:tblGrid>
                <a:gridCol w="3527772">
                  <a:extLst>
                    <a:ext uri="{9D8B030D-6E8A-4147-A177-3AD203B41FA5}">
                      <a16:colId xmlns:a16="http://schemas.microsoft.com/office/drawing/2014/main" val="20000"/>
                    </a:ext>
                  </a:extLst>
                </a:gridCol>
                <a:gridCol w="4248472">
                  <a:extLst>
                    <a:ext uri="{9D8B030D-6E8A-4147-A177-3AD203B41FA5}">
                      <a16:colId xmlns:a16="http://schemas.microsoft.com/office/drawing/2014/main" val="20001"/>
                    </a:ext>
                  </a:extLst>
                </a:gridCol>
                <a:gridCol w="356327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Forklaring under en psykose</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Andre forklaringer</a:t>
                      </a:r>
                      <a:endParaRPr kumimoji="0" lang="de-DE" sz="2000" b="0" i="0" u="none" strike="noStrike" cap="none" normalizeH="0" baseline="0" dirty="0">
                        <a:ln>
                          <a:noFill/>
                        </a:ln>
                        <a:solidFill>
                          <a:srgbClr val="000000"/>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mn-lt"/>
                          <a:ea typeface="+mn-ea"/>
                          <a:cs typeface="+mn-cs"/>
                        </a:rPr>
                        <a:t>Noget mad smager underligt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Gift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Dårlig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tilberedning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fordærvede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ingredienser</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5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mn-lt"/>
                          <a:ea typeface="+mn-ea"/>
                          <a:cs typeface="+mn-cs"/>
                        </a:rPr>
                        <a:t>Din kæreste lugter anderledes, end hun plejer, når hun kommer hjem om aftenen</a:t>
                      </a:r>
                      <a:endParaRPr kumimoji="0" lang="de-DE" sz="2000" b="0" i="0" u="none" strike="noStrike" cap="none" normalizeH="0" baseline="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Du er overbevist om, at hun ser en anden</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Din kæreste har fået ny parfume og forventer komplimenter snarere end beskyldninger!</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mn-lt"/>
                          <a:ea typeface="+mn-ea"/>
                          <a:cs typeface="+mn-cs"/>
                        </a:rPr>
                        <a:t>“Hero” med Mariah Carey spilles flere gange i radioen</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Et hemmeligt signal: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Du er blevet udvalgt til at redde verden</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Din radio er stillet ind på en popstation</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pPr>
              <a:defRPr/>
            </a:pPr>
            <a:fld id="{547602F7-7DE1-49C9-AFF6-87BC4F3C7AD6}"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altLang="de-DE" sz="2400" dirty="0">
                <a:solidFill>
                  <a:srgbClr val="333333"/>
                </a:solidFill>
              </a:rPr>
              <a:t>Du vil i det følgende blive præsenteret for en række malerier. Prøv at finde den korrekte titel for hvert enkelt maleri og </a:t>
            </a:r>
            <a:r>
              <a:rPr lang="da-DK" altLang="de-DE" sz="2400">
                <a:solidFill>
                  <a:srgbClr val="333333"/>
                </a:solidFill>
              </a:rPr>
              <a:t>udeluk “fejlskud</a:t>
            </a:r>
            <a:r>
              <a:rPr lang="en-US" altLang="de-DE" sz="2400">
                <a:solidFill>
                  <a:srgbClr val="333333"/>
                </a:solidFill>
              </a:rPr>
              <a:t>”.</a:t>
            </a:r>
            <a:endParaRPr lang="en-US"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altLang="de-DE" sz="2400" dirty="0">
                <a:solidFill>
                  <a:srgbClr val="333333"/>
                </a:solidFill>
              </a:rPr>
              <a:t>Du vil i det følgende blive præsenteret for en række malerier. Prøv at finde den korrekte titel for hvert enkelt maleri og </a:t>
            </a:r>
            <a:r>
              <a:rPr lang="da-DK" altLang="de-DE" sz="2400">
                <a:solidFill>
                  <a:srgbClr val="333333"/>
                </a:solidFill>
              </a:rPr>
              <a:t>udeluk “fejlskud</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defRPr/>
            </a:pPr>
            <a:r>
              <a:rPr lang="da-DK" sz="2400" dirty="0">
                <a:solidFill>
                  <a:srgbClr val="333333"/>
                </a:solidFill>
              </a:rPr>
              <a:t>Diskuter </a:t>
            </a:r>
            <a:r>
              <a:rPr lang="da-DK" sz="2400" i="1" spc="5" dirty="0">
                <a:solidFill>
                  <a:srgbClr val="004992"/>
                </a:solidFill>
              </a:rPr>
              <a:t>for</a:t>
            </a:r>
            <a:r>
              <a:rPr lang="da-DK" sz="2400" i="1" spc="15" dirty="0">
                <a:solidFill>
                  <a:srgbClr val="004992"/>
                </a:solidFill>
              </a:rPr>
              <a:t> </a:t>
            </a:r>
            <a:r>
              <a:rPr lang="da-DK" sz="2400" dirty="0">
                <a:solidFill>
                  <a:srgbClr val="004992"/>
                </a:solidFill>
              </a:rPr>
              <a:t>og</a:t>
            </a:r>
            <a:r>
              <a:rPr lang="da-DK" sz="2400" spc="10" dirty="0">
                <a:solidFill>
                  <a:srgbClr val="004992"/>
                </a:solidFill>
              </a:rPr>
              <a:t> </a:t>
            </a:r>
            <a:r>
              <a:rPr lang="da-DK" sz="2400" i="1" dirty="0">
                <a:solidFill>
                  <a:srgbClr val="004992"/>
                </a:solidFill>
              </a:rPr>
              <a:t>imod</a:t>
            </a:r>
            <a:r>
              <a:rPr lang="da-DK" sz="2400" i="1" spc="15" dirty="0">
                <a:solidFill>
                  <a:srgbClr val="004992"/>
                </a:solidFill>
              </a:rPr>
              <a:t> </a:t>
            </a:r>
            <a:r>
              <a:rPr lang="da-DK" sz="2400" spc="-5" dirty="0">
                <a:solidFill>
                  <a:srgbClr val="333333"/>
                </a:solidFill>
              </a:rPr>
              <a:t>fo</a:t>
            </a:r>
            <a:r>
              <a:rPr lang="da-DK" sz="2400" dirty="0">
                <a:solidFill>
                  <a:srgbClr val="333333"/>
                </a:solidFill>
              </a:rPr>
              <a:t>r</a:t>
            </a:r>
            <a:r>
              <a:rPr lang="da-DK" sz="2400" spc="25" dirty="0">
                <a:solidFill>
                  <a:srgbClr val="333333"/>
                </a:solidFill>
              </a:rPr>
              <a:t> </a:t>
            </a:r>
            <a:r>
              <a:rPr lang="da-DK" sz="2400" dirty="0">
                <a:solidFill>
                  <a:srgbClr val="333333"/>
                </a:solidFill>
              </a:rPr>
              <a:t>hver enkelt fortolkning</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21</a:t>
            </a:fld>
            <a:endParaRPr lang="de-DE" altLang="de-DE"/>
          </a:p>
        </p:txBody>
      </p:sp>
    </p:spTree>
    <p:extLst>
      <p:ext uri="{BB962C8B-B14F-4D97-AF65-F5344CB8AC3E}">
        <p14:creationId xmlns:p14="http://schemas.microsoft.com/office/powerpoint/2010/main" val="2512306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altLang="de-DE" sz="2400">
                <a:solidFill>
                  <a:srgbClr val="333333"/>
                </a:solidFill>
              </a:rPr>
              <a:t>Du vil i det følgende blive præsenteret for en række malerier. </a:t>
            </a:r>
            <a:r>
              <a:rPr lang="da-DK" altLang="de-DE" sz="2400" dirty="0">
                <a:solidFill>
                  <a:srgbClr val="333333"/>
                </a:solidFill>
              </a:rPr>
              <a:t>Prøv at finde den korrekte titel for hvert enkelt maleri og </a:t>
            </a:r>
            <a:r>
              <a:rPr lang="da-DK" altLang="de-DE" sz="2400">
                <a:solidFill>
                  <a:srgbClr val="333333"/>
                </a:solidFill>
              </a:rPr>
              <a:t>udeluk “fejlskud</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defRPr/>
            </a:pPr>
            <a:r>
              <a:rPr lang="da-DK" sz="2400" dirty="0">
                <a:solidFill>
                  <a:srgbClr val="333333"/>
                </a:solidFill>
              </a:rPr>
              <a:t>Diskuter </a:t>
            </a:r>
            <a:r>
              <a:rPr lang="da-DK" sz="2400" i="1" spc="5" dirty="0">
                <a:solidFill>
                  <a:srgbClr val="004992"/>
                </a:solidFill>
              </a:rPr>
              <a:t>for</a:t>
            </a:r>
            <a:r>
              <a:rPr lang="da-DK" sz="2400" i="1" spc="15" dirty="0">
                <a:solidFill>
                  <a:srgbClr val="004992"/>
                </a:solidFill>
              </a:rPr>
              <a:t> </a:t>
            </a:r>
            <a:r>
              <a:rPr lang="da-DK" sz="2400" dirty="0">
                <a:solidFill>
                  <a:srgbClr val="004992"/>
                </a:solidFill>
              </a:rPr>
              <a:t>og</a:t>
            </a:r>
            <a:r>
              <a:rPr lang="da-DK" sz="2400" spc="10" dirty="0">
                <a:solidFill>
                  <a:srgbClr val="004992"/>
                </a:solidFill>
              </a:rPr>
              <a:t> </a:t>
            </a:r>
            <a:r>
              <a:rPr lang="da-DK" sz="2400" i="1" dirty="0">
                <a:solidFill>
                  <a:srgbClr val="004992"/>
                </a:solidFill>
              </a:rPr>
              <a:t>imod</a:t>
            </a:r>
            <a:r>
              <a:rPr lang="da-DK" sz="2400" i="1" spc="15" dirty="0">
                <a:solidFill>
                  <a:srgbClr val="004992"/>
                </a:solidFill>
              </a:rPr>
              <a:t> </a:t>
            </a:r>
            <a:r>
              <a:rPr lang="da-DK" sz="2400" spc="-5" dirty="0">
                <a:solidFill>
                  <a:srgbClr val="333333"/>
                </a:solidFill>
              </a:rPr>
              <a:t>fo</a:t>
            </a:r>
            <a:r>
              <a:rPr lang="da-DK" sz="2400" dirty="0">
                <a:solidFill>
                  <a:srgbClr val="333333"/>
                </a:solidFill>
              </a:rPr>
              <a:t>r</a:t>
            </a:r>
            <a:r>
              <a:rPr lang="da-DK" sz="2400" spc="25" dirty="0">
                <a:solidFill>
                  <a:srgbClr val="333333"/>
                </a:solidFill>
              </a:rPr>
              <a:t> </a:t>
            </a:r>
            <a:r>
              <a:rPr lang="da-DK" sz="2400" dirty="0">
                <a:solidFill>
                  <a:srgbClr val="333333"/>
                </a:solidFill>
              </a:rPr>
              <a:t>hver enkelt fortolkning</a:t>
            </a:r>
            <a:r>
              <a:rPr lang="en-US" altLang="de-DE" sz="2400" dirty="0">
                <a:solidFill>
                  <a:srgbClr val="333333"/>
                </a:solidFill>
              </a:rPr>
              <a:t>.</a:t>
            </a:r>
          </a:p>
          <a:p>
            <a:pPr marL="342900" lvl="0" indent="-342900" defTabSz="914400" fontAlgn="base">
              <a:buClr>
                <a:srgbClr val="333333"/>
              </a:buClr>
              <a:buFont typeface="WingDings"/>
              <a:buChar char=""/>
              <a:defRPr/>
            </a:pPr>
            <a:r>
              <a:rPr lang="da-DK" altLang="ko-KR" sz="2400" dirty="0">
                <a:solidFill>
                  <a:srgbClr val="333333"/>
                </a:solidFill>
              </a:rPr>
              <a:t>Angiv samtidig graden af sikkerhed i din vurdering</a:t>
            </a:r>
            <a:r>
              <a:rPr lang="en-GB" altLang="ko-KR" sz="2400" dirty="0">
                <a:solidFill>
                  <a:srgbClr val="333333"/>
                </a:solidFill>
              </a:rPr>
              <a:t>.</a:t>
            </a:r>
            <a:endParaRPr lang="de-DE" altLang="ko-KR" sz="2400" b="1" dirty="0">
              <a:solidFill>
                <a:srgbClr val="333333"/>
              </a:solidFill>
            </a:endParaRPr>
          </a:p>
          <a:p>
            <a:pPr marL="342900" lvl="0" indent="-342900" defTabSz="914400" fontAlgn="base">
              <a:buClr>
                <a:srgbClr val="333333"/>
              </a:buClr>
              <a:buFont typeface="WingDings"/>
              <a:buChar char=""/>
              <a:defRPr/>
            </a:pPr>
            <a:r>
              <a:rPr lang="da-DK" altLang="de-DE" sz="2400" dirty="0">
                <a:solidFill>
                  <a:srgbClr val="333333"/>
                </a:solidFill>
              </a:rPr>
              <a:t>Vær især opmærksom på træk, der tydeligt udelukker én fortolkning</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22</a:t>
            </a:fld>
            <a:endParaRPr lang="de-DE" altLang="de-DE"/>
          </a:p>
        </p:txBody>
      </p:sp>
    </p:spTree>
    <p:extLst>
      <p:ext uri="{BB962C8B-B14F-4D97-AF65-F5344CB8AC3E}">
        <p14:creationId xmlns:p14="http://schemas.microsoft.com/office/powerpoint/2010/main" val="1653106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Gode nyheder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Det døde barn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Indkaldelse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Trist meddelelse</a:t>
            </a:r>
            <a:endParaRPr lang="en-US" altLang="de-DE" sz="2400" b="0" dirty="0">
              <a:solidFill>
                <a:srgbClr val="333333"/>
              </a:solidFill>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8" name="Slide Number Placeholder 7"/>
          <p:cNvSpPr>
            <a:spLocks noGrp="1"/>
          </p:cNvSpPr>
          <p:nvPr>
            <p:ph type="sldNum" sz="quarter" idx="12"/>
          </p:nvPr>
        </p:nvSpPr>
        <p:spPr/>
        <p:txBody>
          <a:bodyPr/>
          <a:lstStyle/>
          <a:p>
            <a:pPr>
              <a:defRPr/>
            </a:pPr>
            <a:fld id="{1A5C6DBE-73A5-45A4-88D6-15A6B161A76F}"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Gode nyheder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Det døde barn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Indkaldelse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Trist meddelelse</a:t>
            </a:r>
            <a:br>
              <a:rPr lang="de-DE" altLang="de-DE" sz="2400" b="0" dirty="0">
                <a:solidFill>
                  <a:srgbClr val="004992"/>
                </a:solidFill>
                <a:latin typeface="+mn-lt"/>
                <a:cs typeface="+mn-cs"/>
              </a:rPr>
            </a:br>
            <a:r>
              <a:rPr lang="de-DE" altLang="de-DE" sz="1800" b="0" dirty="0">
                <a:solidFill>
                  <a:srgbClr val="004992"/>
                </a:solidFill>
                <a:latin typeface="+mn-lt"/>
                <a:cs typeface="+mn-cs"/>
              </a:rPr>
              <a:t>(Peter Fendi, 1838)</a:t>
            </a:r>
            <a:endParaRPr lang="en-US" altLang="de-DE" sz="1800" b="0" dirty="0">
              <a:solidFill>
                <a:srgbClr val="004992"/>
              </a:solidFill>
              <a:latin typeface="+mn-lt"/>
              <a:cs typeface="+mn-cs"/>
            </a:endParaRPr>
          </a:p>
        </p:txBody>
      </p:sp>
      <p:pic>
        <p:nvPicPr>
          <p:cNvPr id="6"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1029"/>
          <p:cNvSpPr>
            <a:spLocks noChangeArrowheads="1"/>
          </p:cNvSpPr>
          <p:nvPr/>
        </p:nvSpPr>
        <p:spPr bwMode="auto">
          <a:xfrm>
            <a:off x="6400800" y="2203704"/>
            <a:ext cx="5349240" cy="4251960"/>
          </a:xfrm>
          <a:prstGeom prst="rect">
            <a:avLst/>
          </a:prstGeom>
          <a:noFill/>
          <a:ln w="9525">
            <a:noFill/>
            <a:miter lim="800000"/>
            <a:headEnd/>
            <a:tailEnd/>
          </a:ln>
        </p:spPr>
        <p:txBody>
          <a:bodyPr>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Undervisning</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Suppe i klostret</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Før gudstjenesten</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Omvendelsen</a:t>
            </a:r>
          </a:p>
        </p:txBody>
      </p:sp>
      <p:pic>
        <p:nvPicPr>
          <p:cNvPr id="6"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ext Box 1031"/>
          <p:cNvSpPr txBox="1">
            <a:spLocks noChangeArrowheads="1"/>
          </p:cNvSpPr>
          <p:nvPr/>
        </p:nvSpPr>
        <p:spPr bwMode="auto">
          <a:xfrm>
            <a:off x="1708596" y="4967288"/>
            <a:ext cx="63389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800" b="0">
                <a:solidFill>
                  <a:srgbClr val="333333"/>
                </a:solidFill>
                <a:latin typeface="+mn-lt"/>
                <a:cs typeface="+mn-cs"/>
              </a:rPr>
              <a:t>Med venlig tilladelse fra Museet for brødkultur (Ulm, Tyskland)</a:t>
            </a:r>
          </a:p>
        </p:txBody>
      </p:sp>
      <p:pic>
        <p:nvPicPr>
          <p:cNvPr id="7"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29"/>
          <p:cNvSpPr>
            <a:spLocks noChangeArrowheads="1"/>
          </p:cNvSpPr>
          <p:nvPr/>
        </p:nvSpPr>
        <p:spPr bwMode="auto">
          <a:xfrm>
            <a:off x="6400800" y="2203704"/>
            <a:ext cx="5349240" cy="4251960"/>
          </a:xfrm>
          <a:prstGeom prst="rect">
            <a:avLst/>
          </a:prstGeom>
          <a:noFill/>
          <a:ln w="9525">
            <a:noFill/>
            <a:miter lim="800000"/>
            <a:headEnd/>
            <a:tailEnd/>
          </a:ln>
        </p:spPr>
        <p:txBody>
          <a:bodyPr>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Undervisning</a:t>
            </a:r>
          </a:p>
          <a:p>
            <a:pPr marL="457200" indent="-457200" eaLnBrk="1" hangingPunct="1">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mn-lt"/>
                <a:cs typeface="+mn-cs"/>
              </a:rPr>
              <a:t>Suppe i klostret</a:t>
            </a:r>
            <a:br>
              <a:rPr lang="de-DE" sz="2400" b="0" dirty="0">
                <a:solidFill>
                  <a:srgbClr val="004992"/>
                </a:solidFill>
                <a:latin typeface="+mn-lt"/>
                <a:cs typeface="+mn-cs"/>
              </a:rPr>
            </a:br>
            <a:r>
              <a:rPr lang="de-DE" b="0" dirty="0">
                <a:solidFill>
                  <a:srgbClr val="004992"/>
                </a:solidFill>
                <a:latin typeface="+mn-lt"/>
                <a:cs typeface="+mn-cs"/>
              </a:rPr>
              <a:t>(Anton Mangold, 1888)</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Før gudstjenesten</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Omvendelsen</a:t>
            </a:r>
          </a:p>
        </p:txBody>
      </p:sp>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Krig</a:t>
            </a:r>
          </a:p>
          <a:p>
            <a:pPr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Kriste Bebudelsesdag</a:t>
            </a:r>
          </a:p>
          <a:p>
            <a:pPr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Den </a:t>
            </a:r>
            <a:r>
              <a:rPr lang="de-DE" altLang="de-DE" sz="2400" b="0" dirty="0" err="1">
                <a:solidFill>
                  <a:srgbClr val="333333"/>
                </a:solidFill>
                <a:latin typeface="+mn-lt"/>
                <a:cs typeface="+mn-cs"/>
              </a:rPr>
              <a:t>sorte</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hest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defRPr/>
            </a:pPr>
            <a:r>
              <a:rPr lang="en-US" altLang="de-DE" sz="2400" b="0" dirty="0" err="1">
                <a:solidFill>
                  <a:srgbClr val="333333"/>
                </a:solidFill>
                <a:latin typeface="+mn-lt"/>
                <a:cs typeface="+mn-cs"/>
              </a:rPr>
              <a:t>Gyngehesten</a:t>
            </a:r>
            <a:endParaRPr lang="en-US" altLang="de-DE" sz="2400" b="0" dirty="0">
              <a:solidFill>
                <a:srgbClr val="333333"/>
              </a:solidFill>
              <a:latin typeface="+mn-lt"/>
              <a:cs typeface="+mn-cs"/>
            </a:endParaRPr>
          </a:p>
        </p:txBody>
      </p:sp>
      <p:pic>
        <p:nvPicPr>
          <p:cNvPr id="6"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050"/>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Krig</a:t>
            </a:r>
            <a:br>
              <a:rPr lang="de-DE" altLang="de-DE" sz="2400" b="0" dirty="0">
                <a:solidFill>
                  <a:srgbClr val="004992"/>
                </a:solidFill>
                <a:latin typeface="+mn-lt"/>
                <a:cs typeface="+mn-cs"/>
              </a:rPr>
            </a:br>
            <a:r>
              <a:rPr lang="de-DE" altLang="de-DE" sz="1800" b="0" dirty="0">
                <a:solidFill>
                  <a:srgbClr val="004992"/>
                </a:solidFill>
                <a:latin typeface="+mn-lt"/>
                <a:cs typeface="+mn-cs"/>
              </a:rPr>
              <a:t>(Henri Julien F. Rousseau, 1894)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Kriste Bebudelsesdag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sorte hest</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Gyngehesten</a:t>
            </a:r>
            <a:endParaRPr lang="en-US" altLang="de-DE" sz="2400" b="0" dirty="0">
              <a:solidFill>
                <a:srgbClr val="333333"/>
              </a:solidFill>
              <a:latin typeface="+mn-lt"/>
              <a:cs typeface="+mn-cs"/>
            </a:endParaRPr>
          </a:p>
        </p:txBody>
      </p:sp>
      <p:pic>
        <p:nvPicPr>
          <p:cNvPr id="6"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Giftmord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Hvorfor giftede jeg mig med ham?</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Selvmord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fortvivlede moder</a:t>
            </a:r>
          </a:p>
        </p:txBody>
      </p:sp>
      <p:pic>
        <p:nvPicPr>
          <p:cNvPr id="6"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Giftmord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Hvorfor giftede jeg mig med ham?</a:t>
            </a:r>
            <a:br>
              <a:rPr lang="de-DE" altLang="de-DE" sz="2400" b="0" dirty="0">
                <a:solidFill>
                  <a:srgbClr val="004992"/>
                </a:solidFill>
                <a:latin typeface="+mn-lt"/>
                <a:cs typeface="+mn-cs"/>
              </a:rPr>
            </a:br>
            <a:r>
              <a:rPr lang="de-DE" altLang="de-DE" sz="1800" b="0" dirty="0">
                <a:solidFill>
                  <a:srgbClr val="004992"/>
                </a:solidFill>
                <a:latin typeface="+mn-lt"/>
                <a:cs typeface="+mn-cs"/>
              </a:rPr>
              <a:t>(Murray, ca. 1940)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Selvmord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fortvivlede moder</a:t>
            </a:r>
          </a:p>
        </p:txBody>
      </p:sp>
      <p:pic>
        <p:nvPicPr>
          <p:cNvPr id="6"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Optøjer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Markedsdag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Slaraffenland</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Børnelege</a:t>
            </a:r>
            <a:endParaRPr lang="en-US" altLang="de-DE" sz="2400" b="0" dirty="0">
              <a:solidFill>
                <a:srgbClr val="333333"/>
              </a:solidFill>
              <a:latin typeface="+mn-lt"/>
              <a:cs typeface="+mn-cs"/>
            </a:endParaRPr>
          </a:p>
        </p:txBody>
      </p:sp>
      <p:pic>
        <p:nvPicPr>
          <p:cNvPr id="6"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Optøjer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Markedsdag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Slaraffenland</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mn-lt"/>
                <a:cs typeface="+mn-cs"/>
              </a:rPr>
              <a:t>Børnelege</a:t>
            </a:r>
            <a:br>
              <a:rPr lang="en-US" altLang="de-DE" sz="2400" b="0" dirty="0">
                <a:solidFill>
                  <a:srgbClr val="004992"/>
                </a:solidFill>
                <a:latin typeface="+mn-lt"/>
                <a:cs typeface="+mn-cs"/>
              </a:rPr>
            </a:br>
            <a:r>
              <a:rPr lang="en-US" altLang="de-DE" sz="1800" b="0" dirty="0">
                <a:solidFill>
                  <a:srgbClr val="004992"/>
                </a:solidFill>
                <a:latin typeface="+mn-lt"/>
                <a:cs typeface="+mn-cs"/>
              </a:rPr>
              <a:t>(Pieter d. Æ. Bruegel, 1560)</a:t>
            </a:r>
          </a:p>
        </p:txBody>
      </p:sp>
      <p:pic>
        <p:nvPicPr>
          <p:cNvPr id="6"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err="1">
                <a:solidFill>
                  <a:srgbClr val="333333"/>
                </a:solidFill>
                <a:latin typeface="+mn-lt"/>
                <a:cs typeface="+mn-cs"/>
              </a:rPr>
              <a:t>til</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undervisere</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da-DK" altLang="ko-KR" b="0" dirty="0">
                <a:solidFill>
                  <a:srgbClr val="333333"/>
                </a:solidFill>
                <a:latin typeface="+mn-lt"/>
                <a:cs typeface="+mn-cs"/>
              </a:rPr>
              <a:t>Nogle videoklips indeholder sprogbrug, som måske ikke er passende for hvert publikum eller kultur. Vurder venligst videoerne, inden du viser dem</a:t>
            </a:r>
            <a:r>
              <a:rPr lang="de-DE" b="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pPr>
              <a:defRPr/>
            </a:pPr>
            <a:fld id="{D1405261-7A3C-4678-9BC6-C36EC5BE9C08}" type="slidenum">
              <a:rPr lang="de-DE" altLang="de-DE" smtClean="0"/>
              <a:pPr>
                <a:defRPr/>
              </a:pPr>
              <a:t>33</a:t>
            </a:fld>
            <a:endParaRPr lang="de-DE" altLang="de-DE"/>
          </a:p>
        </p:txBody>
      </p:sp>
    </p:spTree>
    <p:extLst>
      <p:ext uri="{BB962C8B-B14F-4D97-AF65-F5344CB8AC3E}">
        <p14:creationId xmlns:p14="http://schemas.microsoft.com/office/powerpoint/2010/main" val="1522764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Hasardspil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Kortspiller, der snyder med ruder es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Giftblandingen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Grevinden</a:t>
            </a:r>
            <a:r>
              <a:rPr lang="en-US" altLang="de-DE" sz="2400" b="0" dirty="0">
                <a:solidFill>
                  <a:srgbClr val="333333"/>
                </a:solidFill>
                <a:latin typeface="+mn-lt"/>
                <a:cs typeface="+mn-cs"/>
              </a:rPr>
              <a:t> spiller sig </a:t>
            </a:r>
            <a:r>
              <a:rPr lang="en-US" altLang="de-DE" sz="2400" b="0" dirty="0" err="1">
                <a:solidFill>
                  <a:srgbClr val="333333"/>
                </a:solidFill>
                <a:latin typeface="+mn-lt"/>
                <a:cs typeface="+mn-cs"/>
              </a:rPr>
              <a:t>fra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hus</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og</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hjem</a:t>
            </a:r>
            <a:endParaRPr lang="en-US" altLang="de-DE" sz="2400" b="0" dirty="0">
              <a:solidFill>
                <a:srgbClr val="333333"/>
              </a:solidFill>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8" name="Slide Number Placeholder 7"/>
          <p:cNvSpPr>
            <a:spLocks noGrp="1"/>
          </p:cNvSpPr>
          <p:nvPr>
            <p:ph type="sldNum" sz="quarter" idx="12"/>
          </p:nvPr>
        </p:nvSpPr>
        <p:spPr/>
        <p:txBody>
          <a:bodyPr/>
          <a:lstStyle/>
          <a:p>
            <a:pPr>
              <a:defRPr/>
            </a:pPr>
            <a:fld id="{1A5C6DBE-73A5-45A4-88D6-15A6B161A76F}" type="slidenum">
              <a:rPr lang="de-DE" altLang="de-DE" smtClean="0"/>
              <a:pPr>
                <a:defRPr/>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1026"/>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Hasardspil</a:t>
            </a:r>
          </a:p>
          <a:p>
            <a:pPr eaLnBrk="1" hangingPunct="1">
              <a:lnSpc>
                <a:spcPct val="105000"/>
              </a:lnSpc>
              <a:spcBef>
                <a:spcPts val="1999"/>
              </a:spcBef>
              <a:spcAft>
                <a:spcPts val="0"/>
              </a:spcAft>
              <a:buClr>
                <a:srgbClr val="004992"/>
              </a:buClr>
              <a:buFont typeface="WingDings"/>
              <a:buAutoNum type="alphaLcPeriod"/>
            </a:pPr>
            <a:r>
              <a:rPr lang="da-DK" altLang="de-DE" sz="2400" b="0" dirty="0">
                <a:solidFill>
                  <a:srgbClr val="004992"/>
                </a:solidFill>
                <a:latin typeface="+mn-lt"/>
                <a:cs typeface="+mn-cs"/>
              </a:rPr>
              <a:t>Kortspiller, der snyder med ruder es</a:t>
            </a:r>
            <a:br>
              <a:rPr lang="de-DE" altLang="de-DE" sz="2400" b="0" dirty="0">
                <a:solidFill>
                  <a:srgbClr val="004992"/>
                </a:solidFill>
                <a:latin typeface="+mn-lt"/>
                <a:cs typeface="+mn-cs"/>
              </a:rPr>
            </a:br>
            <a:r>
              <a:rPr lang="de-DE" altLang="de-DE" sz="1800" b="0" dirty="0">
                <a:solidFill>
                  <a:srgbClr val="004992"/>
                </a:solidFill>
                <a:latin typeface="+mn-lt"/>
                <a:cs typeface="+mn-cs"/>
              </a:rPr>
              <a:t>(Georges de la Tour, 1630)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Giftblandingen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Grevinden</a:t>
            </a:r>
            <a:r>
              <a:rPr lang="en-US" altLang="de-DE" sz="2400" b="0" dirty="0">
                <a:solidFill>
                  <a:srgbClr val="333333"/>
                </a:solidFill>
                <a:latin typeface="+mn-lt"/>
                <a:cs typeface="+mn-cs"/>
              </a:rPr>
              <a:t> spiller sig </a:t>
            </a:r>
            <a:r>
              <a:rPr lang="en-US" altLang="de-DE" sz="2400" b="0" dirty="0" err="1">
                <a:solidFill>
                  <a:srgbClr val="333333"/>
                </a:solidFill>
                <a:latin typeface="+mn-lt"/>
                <a:cs typeface="+mn-cs"/>
              </a:rPr>
              <a:t>fra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hus</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og</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hjem</a:t>
            </a:r>
            <a:endParaRPr lang="en-US" altLang="de-DE" sz="2400" b="0" dirty="0">
              <a:solidFill>
                <a:srgbClr val="333333"/>
              </a:solidFill>
              <a:latin typeface="+mn-lt"/>
              <a:cs typeface="+mn-cs"/>
            </a:endParaRPr>
          </a:p>
        </p:txBody>
      </p:sp>
      <p:pic>
        <p:nvPicPr>
          <p:cNvPr id="6"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Gravskænding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To </a:t>
            </a:r>
            <a:r>
              <a:rPr lang="de-DE" altLang="de-DE" sz="2400" b="0" dirty="0" err="1">
                <a:solidFill>
                  <a:srgbClr val="333333"/>
                </a:solidFill>
                <a:latin typeface="+mn-lt"/>
                <a:cs typeface="+mn-cs"/>
              </a:rPr>
              <a:t>mænd</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begtragter</a:t>
            </a:r>
            <a:r>
              <a:rPr lang="de-DE" altLang="de-DE" sz="2400" b="0" dirty="0">
                <a:solidFill>
                  <a:srgbClr val="333333"/>
                </a:solidFill>
                <a:latin typeface="+mn-lt"/>
                <a:cs typeface="+mn-cs"/>
              </a:rPr>
              <a:t> månen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Vampyrdræber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Solformørkelse</a:t>
            </a:r>
          </a:p>
        </p:txBody>
      </p:sp>
      <p:pic>
        <p:nvPicPr>
          <p:cNvPr id="6"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Gravskænding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To mænd begtragter månen</a:t>
            </a:r>
            <a:br>
              <a:rPr lang="de-DE" altLang="de-DE" sz="2400" b="0" dirty="0">
                <a:solidFill>
                  <a:srgbClr val="004992"/>
                </a:solidFill>
                <a:latin typeface="+mn-lt"/>
                <a:cs typeface="+mn-cs"/>
              </a:rPr>
            </a:br>
            <a:r>
              <a:rPr lang="de-DE" altLang="de-DE" sz="1800" b="0" dirty="0">
                <a:solidFill>
                  <a:srgbClr val="004992"/>
                </a:solidFill>
                <a:latin typeface="+mn-lt"/>
                <a:cs typeface="+mn-cs"/>
              </a:rPr>
              <a:t>(Caspar David Friedrich, 1819)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Vampyrdræber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Solformørkelse</a:t>
            </a:r>
          </a:p>
        </p:txBody>
      </p:sp>
      <p:pic>
        <p:nvPicPr>
          <p:cNvPr id="6"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Hvil i skovkanten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Flugten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Udmattelse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sårede</a:t>
            </a:r>
            <a:endParaRPr lang="en-US" altLang="de-DE" sz="2400" b="0" dirty="0">
              <a:solidFill>
                <a:srgbClr val="333333"/>
              </a:solidFill>
              <a:latin typeface="+mn-lt"/>
              <a:cs typeface="+mn-cs"/>
            </a:endParaRPr>
          </a:p>
        </p:txBody>
      </p:sp>
      <p:pic>
        <p:nvPicPr>
          <p:cNvPr id="6"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Hvil i skovkanten</a:t>
            </a:r>
            <a:br>
              <a:rPr lang="de-DE" altLang="de-DE" sz="2400" b="0" dirty="0">
                <a:solidFill>
                  <a:srgbClr val="004992"/>
                </a:solidFill>
                <a:latin typeface="+mn-lt"/>
                <a:cs typeface="+mn-cs"/>
              </a:rPr>
            </a:br>
            <a:r>
              <a:rPr lang="de-DE" altLang="de-DE" sz="1800" b="0" dirty="0">
                <a:solidFill>
                  <a:srgbClr val="004992"/>
                </a:solidFill>
                <a:latin typeface="+mn-lt"/>
                <a:cs typeface="+mn-cs"/>
              </a:rPr>
              <a:t>(F.G. Waldmüller, 1793-1865)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Flugten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Udmattelse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sårede</a:t>
            </a:r>
            <a:endParaRPr lang="en-US" altLang="de-DE" sz="2400" b="0" dirty="0">
              <a:solidFill>
                <a:srgbClr val="333333"/>
              </a:solidFill>
              <a:latin typeface="+mn-lt"/>
              <a:cs typeface="+mn-cs"/>
            </a:endParaRPr>
          </a:p>
        </p:txBody>
      </p:sp>
      <p:pic>
        <p:nvPicPr>
          <p:cNvPr id="6"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Det sidste måltid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Kaninfodring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Legekammerater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Påskesøndag</a:t>
            </a:r>
            <a:endParaRPr lang="en-US" altLang="de-DE" sz="2400" b="0" dirty="0">
              <a:solidFill>
                <a:srgbClr val="333333"/>
              </a:solidFill>
              <a:latin typeface="+mn-lt"/>
              <a:cs typeface="+mn-cs"/>
            </a:endParaRPr>
          </a:p>
        </p:txBody>
      </p:sp>
      <p:pic>
        <p:nvPicPr>
          <p:cNvPr id="6"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Det sidste måltid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Kaninfodring</a:t>
            </a:r>
            <a:br>
              <a:rPr lang="de-DE" altLang="de-DE" sz="2400" b="0" dirty="0">
                <a:solidFill>
                  <a:srgbClr val="004992"/>
                </a:solidFill>
                <a:latin typeface="+mn-lt"/>
                <a:cs typeface="+mn-cs"/>
              </a:rPr>
            </a:br>
            <a:r>
              <a:rPr lang="de-DE" altLang="de-DE" sz="1800" b="0" dirty="0">
                <a:solidFill>
                  <a:srgbClr val="004992"/>
                </a:solidFill>
                <a:latin typeface="+mn-lt"/>
                <a:cs typeface="+mn-cs"/>
              </a:rPr>
              <a:t>(Felix Schlesinger, 1833-1910)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Legekammerater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Påskesøndag</a:t>
            </a:r>
            <a:endParaRPr lang="en-US" altLang="de-DE" sz="2400" b="0" dirty="0">
              <a:solidFill>
                <a:srgbClr val="333333"/>
              </a:solidFill>
              <a:latin typeface="+mn-lt"/>
              <a:cs typeface="+mn-cs"/>
            </a:endParaRPr>
          </a:p>
        </p:txBody>
      </p:sp>
      <p:pic>
        <p:nvPicPr>
          <p:cNvPr id="6"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Dødens hviske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Det døende barn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Vuggevise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Vuggen</a:t>
            </a:r>
          </a:p>
        </p:txBody>
      </p:sp>
      <p:pic>
        <p:nvPicPr>
          <p:cNvPr id="6"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Dødens hviske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Det døende barn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Vuggevise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Vuggen</a:t>
            </a:r>
            <a:br>
              <a:rPr lang="de-DE" altLang="de-DE" sz="2400" b="0" dirty="0">
                <a:solidFill>
                  <a:srgbClr val="004992"/>
                </a:solidFill>
                <a:latin typeface="+mn-lt"/>
                <a:cs typeface="+mn-cs"/>
              </a:rPr>
            </a:br>
            <a:r>
              <a:rPr lang="de-DE" altLang="de-DE" sz="1800" b="0" dirty="0">
                <a:solidFill>
                  <a:srgbClr val="004992"/>
                </a:solidFill>
                <a:latin typeface="+mn-lt"/>
                <a:cs typeface="+mn-cs"/>
              </a:rPr>
              <a:t>(Morisot Berthe, 1872)</a:t>
            </a:r>
          </a:p>
        </p:txBody>
      </p:sp>
      <p:pic>
        <p:nvPicPr>
          <p:cNvPr id="6"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44</a:t>
            </a:fld>
            <a:endParaRPr lang="de-DE" altLang="de-DE"/>
          </a:p>
        </p:txBody>
      </p:sp>
      <p:pic>
        <p:nvPicPr>
          <p:cNvPr id="6"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a-DK" altLang="de-DE" sz="2400" b="0">
                <a:solidFill>
                  <a:srgbClr val="333333"/>
                </a:solidFill>
                <a:latin typeface="+mn-lt"/>
                <a:cs typeface="+mn-cs"/>
              </a:rPr>
              <a:t>Invitation til dans</a:t>
            </a:r>
          </a:p>
          <a:p>
            <a:pPr eaLnBrk="1" hangingPunct="1">
              <a:lnSpc>
                <a:spcPct val="105000"/>
              </a:lnSpc>
              <a:spcBef>
                <a:spcPts val="1999"/>
              </a:spcBef>
              <a:spcAft>
                <a:spcPts val="0"/>
              </a:spcAft>
              <a:buClr>
                <a:srgbClr val="333333"/>
              </a:buClr>
              <a:buFont typeface="WingDings"/>
              <a:buAutoNum type="alphaLcPeriod"/>
            </a:pPr>
            <a:r>
              <a:rPr lang="da-DK" altLang="de-DE" sz="2400" b="0">
                <a:solidFill>
                  <a:srgbClr val="333333"/>
                </a:solidFill>
                <a:latin typeface="+mn-lt"/>
                <a:cs typeface="+mn-cs"/>
              </a:rPr>
              <a:t>Nakkemassage</a:t>
            </a:r>
          </a:p>
          <a:p>
            <a:pPr eaLnBrk="1" hangingPunct="1">
              <a:lnSpc>
                <a:spcPct val="105000"/>
              </a:lnSpc>
              <a:spcBef>
                <a:spcPts val="1999"/>
              </a:spcBef>
              <a:spcAft>
                <a:spcPts val="0"/>
              </a:spcAft>
              <a:buClr>
                <a:srgbClr val="333333"/>
              </a:buClr>
              <a:buFont typeface="WingDings"/>
              <a:buAutoNum type="alphaLcPeriod"/>
            </a:pPr>
            <a:r>
              <a:rPr lang="da-DK" altLang="de-DE" sz="2400" b="0">
                <a:solidFill>
                  <a:srgbClr val="333333"/>
                </a:solidFill>
                <a:latin typeface="+mn-lt"/>
                <a:cs typeface="+mn-cs"/>
              </a:rPr>
              <a:t>Påklædning</a:t>
            </a:r>
          </a:p>
          <a:p>
            <a:pPr eaLnBrk="1" hangingPunct="1">
              <a:lnSpc>
                <a:spcPct val="105000"/>
              </a:lnSpc>
              <a:spcBef>
                <a:spcPts val="1999"/>
              </a:spcBef>
              <a:spcAft>
                <a:spcPts val="0"/>
              </a:spcAft>
              <a:buClr>
                <a:srgbClr val="333333"/>
              </a:buClr>
              <a:buFont typeface="WingDings"/>
              <a:buAutoNum type="alphaLcPeriod"/>
            </a:pPr>
            <a:r>
              <a:rPr lang="da-DK" altLang="de-DE" sz="2400" b="0">
                <a:solidFill>
                  <a:srgbClr val="333333"/>
                </a:solidFill>
                <a:latin typeface="+mn-lt"/>
                <a:cs typeface="+mn-cs"/>
              </a:rPr>
              <a:t>Taget på fersk gerning</a:t>
            </a:r>
            <a:endParaRPr lang="de-DE" altLang="de-DE" sz="2400" b="0" dirty="0">
              <a:solidFill>
                <a:srgbClr val="333333"/>
              </a:solidFill>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45</a:t>
            </a:fld>
            <a:endParaRPr lang="de-DE" altLang="de-DE"/>
          </a:p>
        </p:txBody>
      </p:sp>
      <p:sp>
        <p:nvSpPr>
          <p:cNvPr id="10"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Invitation til dans</a:t>
            </a:r>
          </a:p>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Nakkemassage</a:t>
            </a:r>
          </a:p>
          <a:p>
            <a:pPr eaLnBrk="1" hangingPunct="1">
              <a:lnSpc>
                <a:spcPct val="105000"/>
              </a:lnSpc>
              <a:spcBef>
                <a:spcPts val="1999"/>
              </a:spcBef>
              <a:spcAft>
                <a:spcPts val="0"/>
              </a:spcAft>
              <a:buClr>
                <a:srgbClr val="004992"/>
              </a:buClr>
              <a:buFont typeface="WingDings"/>
              <a:buAutoNum type="alphaLcPeriod"/>
            </a:pPr>
            <a:r>
              <a:rPr lang="da-DK" altLang="de-DE" sz="2400" b="0" dirty="0">
                <a:solidFill>
                  <a:srgbClr val="004992"/>
                </a:solidFill>
                <a:latin typeface="+mn-lt"/>
                <a:cs typeface="+mn-cs"/>
              </a:rPr>
              <a:t>Påklædning</a:t>
            </a:r>
            <a:br>
              <a:rPr lang="da-DK" altLang="de-DE" sz="2400" b="0" dirty="0">
                <a:solidFill>
                  <a:srgbClr val="004992"/>
                </a:solidFill>
                <a:latin typeface="+mn-lt"/>
                <a:cs typeface="+mn-cs"/>
              </a:rPr>
            </a:br>
            <a:r>
              <a:rPr lang="da-DK" altLang="de-DE" sz="1800" b="0" dirty="0">
                <a:solidFill>
                  <a:srgbClr val="004992"/>
                </a:solidFill>
                <a:latin typeface="+mn-lt"/>
                <a:cs typeface="+mn-cs"/>
              </a:rPr>
              <a:t>(Joseph Caraud, 1868)</a:t>
            </a:r>
          </a:p>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Taget på fersk gerning</a:t>
            </a:r>
            <a:endParaRPr lang="de-DE" altLang="de-DE" sz="2400" b="0" dirty="0">
              <a:solidFill>
                <a:srgbClr val="004992"/>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Drukkenboltene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Genoplivning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Rengøringskoner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Strygersker</a:t>
            </a:r>
            <a:endParaRPr lang="en-US" altLang="de-DE" sz="2400" b="0" dirty="0">
              <a:solidFill>
                <a:srgbClr val="333333"/>
              </a:solidFill>
              <a:latin typeface="+mn-lt"/>
              <a:cs typeface="+mn-cs"/>
            </a:endParaRPr>
          </a:p>
        </p:txBody>
      </p:sp>
      <p:pic>
        <p:nvPicPr>
          <p:cNvPr id="6"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Drukkenboltene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Genoplivning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Rengøringskoner</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Strygersker</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1884)</a:t>
            </a:r>
            <a:endParaRPr lang="en-US" altLang="de-DE" sz="1800" b="0" dirty="0">
              <a:solidFill>
                <a:srgbClr val="004992"/>
              </a:solidFill>
              <a:latin typeface="+mn-lt"/>
              <a:cs typeface="+mn-cs"/>
            </a:endParaRPr>
          </a:p>
        </p:txBody>
      </p:sp>
      <p:pic>
        <p:nvPicPr>
          <p:cNvPr id="6"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Efter høsten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Slaraffenland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Halshugget kylling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Madforgiftning</a:t>
            </a:r>
          </a:p>
        </p:txBody>
      </p:sp>
      <p:pic>
        <p:nvPicPr>
          <p:cNvPr id="6"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Efter høsten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Slaraffenland</a:t>
            </a:r>
            <a:br>
              <a:rPr lang="de-DE" altLang="de-DE" sz="2400" b="0" dirty="0">
                <a:solidFill>
                  <a:srgbClr val="004992"/>
                </a:solidFill>
                <a:latin typeface="+mn-lt"/>
                <a:cs typeface="+mn-cs"/>
              </a:rPr>
            </a:br>
            <a:r>
              <a:rPr lang="de-DE" altLang="de-DE" sz="1800" b="0" dirty="0">
                <a:solidFill>
                  <a:srgbClr val="004992"/>
                </a:solidFill>
                <a:latin typeface="+mn-lt"/>
                <a:cs typeface="+mn-cs"/>
              </a:rPr>
              <a:t>(Pieter Bruegel d. Æ., 1567)</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Halshugget kylling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Madforgiftning</a:t>
            </a:r>
          </a:p>
        </p:txBody>
      </p:sp>
      <p:pic>
        <p:nvPicPr>
          <p:cNvPr id="6"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Trolddomskunst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Forbløffelse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rejsende prædikant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Magikeren</a:t>
            </a:r>
          </a:p>
        </p:txBody>
      </p:sp>
      <p:pic>
        <p:nvPicPr>
          <p:cNvPr id="6"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Trolddomskunst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Forbløffelse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rejsende prædikant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Magikeren</a:t>
            </a:r>
            <a:br>
              <a:rPr lang="de-DE" altLang="de-DE" sz="2400" b="0" dirty="0">
                <a:solidFill>
                  <a:srgbClr val="004992"/>
                </a:solidFill>
                <a:latin typeface="+mn-lt"/>
                <a:cs typeface="+mn-cs"/>
              </a:rPr>
            </a:br>
            <a:r>
              <a:rPr lang="de-DE" altLang="de-DE" sz="1800" b="0" dirty="0">
                <a:solidFill>
                  <a:srgbClr val="004992"/>
                </a:solidFill>
                <a:latin typeface="+mn-lt"/>
                <a:cs typeface="+mn-cs"/>
              </a:rPr>
              <a:t>(Hieronymus Bosch, 1480)</a:t>
            </a:r>
          </a:p>
        </p:txBody>
      </p:sp>
      <p:pic>
        <p:nvPicPr>
          <p:cNvPr id="6"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Gravøl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Bønnen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Frokost</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Prædiken</a:t>
            </a:r>
            <a:endParaRPr lang="en-US" altLang="de-DE" sz="2400" b="0" dirty="0">
              <a:solidFill>
                <a:srgbClr val="333333"/>
              </a:solidFill>
              <a:latin typeface="+mn-lt"/>
              <a:cs typeface="+mn-cs"/>
            </a:endParaRPr>
          </a:p>
        </p:txBody>
      </p:sp>
      <p:pic>
        <p:nvPicPr>
          <p:cNvPr id="6"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Gravøl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Bønnen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Frokost</a:t>
            </a:r>
            <a:br>
              <a:rPr lang="de-DE" altLang="de-DE" sz="2400" b="0" dirty="0">
                <a:solidFill>
                  <a:srgbClr val="004992"/>
                </a:solidFill>
                <a:latin typeface="+mn-lt"/>
                <a:cs typeface="+mn-cs"/>
              </a:rPr>
            </a:br>
            <a:r>
              <a:rPr lang="de-DE" altLang="de-DE" sz="1800" b="0" dirty="0">
                <a:solidFill>
                  <a:srgbClr val="004992"/>
                </a:solidFill>
                <a:latin typeface="+mn-lt"/>
                <a:cs typeface="+mn-cs"/>
              </a:rPr>
              <a:t>(Albin Egger-Lienz, 1910)</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Prædiken</a:t>
            </a:r>
            <a:endParaRPr lang="en-US" altLang="de-DE" sz="2400" b="0" dirty="0">
              <a:solidFill>
                <a:srgbClr val="333333"/>
              </a:solidFill>
              <a:latin typeface="+mn-lt"/>
              <a:cs typeface="+mn-cs"/>
            </a:endParaRPr>
          </a:p>
        </p:txBody>
      </p:sp>
      <p:pic>
        <p:nvPicPr>
          <p:cNvPr id="6"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ChangeArrowheads="1"/>
          </p:cNvSpPr>
          <p:nvPr/>
        </p:nvSpPr>
        <p:spPr bwMode="auto">
          <a:xfrm>
            <a:off x="6400800" y="2203704"/>
            <a:ext cx="5349240" cy="4251960"/>
          </a:xfrm>
          <a:prstGeom prst="rect">
            <a:avLst/>
          </a:prstGeom>
          <a:noFill/>
          <a:ln w="9525">
            <a:noFill/>
            <a:miter lim="800000"/>
            <a:headEnd/>
            <a:tailEnd/>
          </a:ln>
        </p:spPr>
        <p:txBody>
          <a:bodyPr>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a-DK" sz="2400" b="0" dirty="0">
                <a:solidFill>
                  <a:srgbClr val="333333"/>
                </a:solidFill>
                <a:latin typeface="+mn-lt"/>
                <a:cs typeface="+mn-cs"/>
              </a:rPr>
              <a:t>Pige der drikker vin med to kavalerer</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Frieriet</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Tvillingerne</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Festmåltidet</a:t>
            </a:r>
          </a:p>
        </p:txBody>
      </p:sp>
      <p:pic>
        <p:nvPicPr>
          <p:cNvPr id="6"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ChangeArrowheads="1"/>
          </p:cNvSpPr>
          <p:nvPr/>
        </p:nvSpPr>
        <p:spPr bwMode="auto">
          <a:xfrm>
            <a:off x="6400800" y="2203704"/>
            <a:ext cx="5349240" cy="4251960"/>
          </a:xfrm>
          <a:prstGeom prst="rect">
            <a:avLst/>
          </a:prstGeom>
          <a:noFill/>
          <a:ln w="9525">
            <a:noFill/>
            <a:miter lim="800000"/>
            <a:headEnd/>
            <a:tailEnd/>
          </a:ln>
        </p:spPr>
        <p:txBody>
          <a:bodyPr>
            <a:noAutofit/>
          </a:bodyPr>
          <a:lstStyle/>
          <a:p>
            <a:pPr marL="457200" indent="-457200" eaLnBrk="1" hangingPunct="1">
              <a:lnSpc>
                <a:spcPct val="105000"/>
              </a:lnSpc>
              <a:spcBef>
                <a:spcPts val="1999"/>
              </a:spcBef>
              <a:spcAft>
                <a:spcPts val="0"/>
              </a:spcAft>
              <a:buClr>
                <a:srgbClr val="004992"/>
              </a:buClr>
              <a:buFont typeface="WingDings"/>
              <a:buAutoNum type="alphaLcPeriod"/>
              <a:defRPr/>
            </a:pPr>
            <a:r>
              <a:rPr lang="da-DK" sz="2400" b="0" dirty="0">
                <a:solidFill>
                  <a:srgbClr val="004992"/>
                </a:solidFill>
                <a:latin typeface="+mn-lt"/>
                <a:cs typeface="+mn-cs"/>
              </a:rPr>
              <a:t>Pige der drikker vin med to kavalerer</a:t>
            </a:r>
            <a:br>
              <a:rPr lang="da-DK" sz="2400" b="0" dirty="0">
                <a:solidFill>
                  <a:srgbClr val="004992"/>
                </a:solidFill>
                <a:latin typeface="+mn-lt"/>
                <a:cs typeface="+mn-cs"/>
              </a:rPr>
            </a:br>
            <a:r>
              <a:rPr lang="de-DE" b="0" dirty="0">
                <a:solidFill>
                  <a:srgbClr val="004992"/>
                </a:solidFill>
                <a:latin typeface="+mn-lt"/>
                <a:cs typeface="+mn-cs"/>
              </a:rPr>
              <a:t>(Jan Vermeer van Delft, 1660)</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Frieriet</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Tvillingerne</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Festmåltidet</a:t>
            </a:r>
          </a:p>
        </p:txBody>
      </p:sp>
      <p:pic>
        <p:nvPicPr>
          <p:cNvPr id="6"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Karneval i Venedig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Dame med teaterkikkert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hemmelige agent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Dæmon</a:t>
            </a:r>
          </a:p>
        </p:txBody>
      </p:sp>
      <p:pic>
        <p:nvPicPr>
          <p:cNvPr id="6"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Karneval i Venedig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Dame med teaterkikkert</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1834-1917)</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hemmelige agent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Dæmon</a:t>
            </a:r>
          </a:p>
        </p:txBody>
      </p:sp>
      <p:pic>
        <p:nvPicPr>
          <p:cNvPr id="6"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p:txBody>
          <a:bodyPr/>
          <a:lstStyle/>
          <a:p>
            <a:pPr>
              <a:defRPr/>
            </a:pPr>
            <a:fld id="{1A5C6DBE-73A5-45A4-88D6-15A6B161A76F}"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de-DE" altLang="de-DE"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de-DE" altLang="de-DE" dirty="0">
                <a:solidFill>
                  <a:srgbClr val="004992"/>
                </a:solidFill>
              </a:rPr>
              <a:t>Eksempel: </a:t>
            </a:r>
            <a:r>
              <a:rPr lang="da-DK" altLang="de-DE" dirty="0">
                <a:solidFill>
                  <a:srgbClr val="333333"/>
                </a:solidFill>
              </a:rPr>
              <a:t>En person taler meget langsomt og har et ubevægeligt ansigtsudtryk</a:t>
            </a:r>
            <a:r>
              <a:rPr lang="en-GB" altLang="de-DE" dirty="0">
                <a:solidFill>
                  <a:srgbClr val="333333"/>
                </a:solidFill>
              </a:rPr>
              <a:t>. </a:t>
            </a:r>
            <a:r>
              <a:rPr lang="en-GB" altLang="de-DE" i="1" dirty="0" err="1">
                <a:solidFill>
                  <a:srgbClr val="004992"/>
                </a:solidFill>
              </a:rPr>
              <a:t>Psykisk</a:t>
            </a:r>
            <a:r>
              <a:rPr lang="en-GB" altLang="de-DE" i="1" dirty="0">
                <a:solidFill>
                  <a:srgbClr val="004992"/>
                </a:solidFill>
              </a:rPr>
              <a:t> </a:t>
            </a:r>
            <a:r>
              <a:rPr lang="en-GB" altLang="de-DE" i="1" dirty="0" err="1">
                <a:solidFill>
                  <a:srgbClr val="004992"/>
                </a:solidFill>
              </a:rPr>
              <a:t>udviklingshæmmet</a:t>
            </a:r>
            <a:r>
              <a:rPr lang="en-GB" altLang="de-DE" i="1" dirty="0">
                <a:solidFill>
                  <a:srgbClr val="004992"/>
                </a:solidFill>
              </a:rPr>
              <a:t>? </a:t>
            </a:r>
            <a:r>
              <a:rPr lang="en-GB" altLang="de-DE" i="1" dirty="0" err="1">
                <a:solidFill>
                  <a:srgbClr val="004992"/>
                </a:solidFill>
              </a:rPr>
              <a:t>Neurologisk</a:t>
            </a:r>
            <a:r>
              <a:rPr lang="en-GB" altLang="de-DE" i="1" dirty="0">
                <a:solidFill>
                  <a:srgbClr val="004992"/>
                </a:solidFill>
              </a:rPr>
              <a:t> </a:t>
            </a:r>
            <a:r>
              <a:rPr lang="en-GB" altLang="de-DE" i="1" err="1">
                <a:solidFill>
                  <a:srgbClr val="004992"/>
                </a:solidFill>
              </a:rPr>
              <a:t>lidelse</a:t>
            </a:r>
            <a:r>
              <a:rPr lang="de-DE" altLang="de-DE" i="1">
                <a:solidFill>
                  <a:srgbClr val="004992"/>
                </a:solidFill>
              </a:rPr>
              <a:t>?</a:t>
            </a:r>
            <a:endParaRPr lang="en-US" dirty="0"/>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59</a:t>
            </a:fld>
            <a:endParaRPr lang="de-DE" altLang="de-DE"/>
          </a:p>
        </p:txBody>
      </p:sp>
    </p:spTree>
    <p:extLst>
      <p:ext uri="{BB962C8B-B14F-4D97-AF65-F5344CB8AC3E}">
        <p14:creationId xmlns:p14="http://schemas.microsoft.com/office/powerpoint/2010/main" val="40461144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de-DE" altLang="de-DE"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de-DE" altLang="de-DE" dirty="0">
                <a:solidFill>
                  <a:srgbClr val="004992"/>
                </a:solidFill>
              </a:rPr>
              <a:t>Eksempel: </a:t>
            </a:r>
            <a:r>
              <a:rPr lang="da-DK" altLang="de-DE" dirty="0">
                <a:solidFill>
                  <a:srgbClr val="333333"/>
                </a:solidFill>
              </a:rPr>
              <a:t>En person taler meget langsomt og har et ubevægeligt ansigtsudtryk</a:t>
            </a:r>
            <a:r>
              <a:rPr lang="en-GB" altLang="de-DE" dirty="0">
                <a:solidFill>
                  <a:srgbClr val="333333"/>
                </a:solidFill>
              </a:rPr>
              <a:t>. </a:t>
            </a:r>
            <a:r>
              <a:rPr lang="en-GB" altLang="de-DE" i="1" dirty="0" err="1">
                <a:solidFill>
                  <a:srgbClr val="004992"/>
                </a:solidFill>
              </a:rPr>
              <a:t>Psykisk</a:t>
            </a:r>
            <a:r>
              <a:rPr lang="en-GB" altLang="de-DE" i="1" dirty="0">
                <a:solidFill>
                  <a:srgbClr val="004992"/>
                </a:solidFill>
              </a:rPr>
              <a:t> </a:t>
            </a:r>
            <a:r>
              <a:rPr lang="en-GB" altLang="de-DE" i="1" dirty="0" err="1">
                <a:solidFill>
                  <a:srgbClr val="004992"/>
                </a:solidFill>
              </a:rPr>
              <a:t>udviklingshæmmet</a:t>
            </a:r>
            <a:r>
              <a:rPr lang="en-GB" altLang="de-DE" i="1" dirty="0">
                <a:solidFill>
                  <a:srgbClr val="004992"/>
                </a:solidFill>
              </a:rPr>
              <a:t>? </a:t>
            </a:r>
            <a:r>
              <a:rPr lang="en-GB" altLang="de-DE" i="1" dirty="0" err="1">
                <a:solidFill>
                  <a:srgbClr val="004992"/>
                </a:solidFill>
              </a:rPr>
              <a:t>Neurologisk</a:t>
            </a:r>
            <a:r>
              <a:rPr lang="en-GB" altLang="de-DE" i="1" dirty="0">
                <a:solidFill>
                  <a:srgbClr val="004992"/>
                </a:solidFill>
              </a:rPr>
              <a:t> </a:t>
            </a:r>
            <a:r>
              <a:rPr lang="en-GB" altLang="de-DE" i="1" dirty="0" err="1">
                <a:solidFill>
                  <a:srgbClr val="004992"/>
                </a:solidFill>
              </a:rPr>
              <a:t>lidelse</a:t>
            </a:r>
            <a:r>
              <a:rPr lang="de-DE" altLang="de-DE" i="1" dirty="0">
                <a:solidFill>
                  <a:srgbClr val="004992"/>
                </a:solidFill>
              </a:rPr>
              <a:t>?</a:t>
            </a:r>
          </a:p>
          <a:p>
            <a:pPr marL="342900" lvl="0" indent="-342900" defTabSz="914400" fontAlgn="base">
              <a:lnSpc>
                <a:spcPct val="100000"/>
              </a:lnSpc>
              <a:spcBef>
                <a:spcPts val="1200"/>
              </a:spcBef>
              <a:buClr>
                <a:srgbClr val="000000"/>
              </a:buClr>
              <a:buFont typeface="WingDings"/>
              <a:buChar char=""/>
              <a:defRPr/>
            </a:pPr>
            <a:r>
              <a:rPr lang="en-GB" altLang="de-DE" dirty="0" err="1">
                <a:solidFill>
                  <a:srgbClr val="333333"/>
                </a:solidFill>
              </a:rPr>
              <a:t>Vær</a:t>
            </a:r>
            <a:r>
              <a:rPr lang="en-GB" altLang="de-DE" dirty="0">
                <a:solidFill>
                  <a:srgbClr val="333333"/>
                </a:solidFill>
              </a:rPr>
              <a:t> </a:t>
            </a:r>
            <a:r>
              <a:rPr lang="en-GB" altLang="de-DE" dirty="0" err="1">
                <a:solidFill>
                  <a:srgbClr val="333333"/>
                </a:solidFill>
              </a:rPr>
              <a:t>varsom</a:t>
            </a:r>
            <a:r>
              <a:rPr lang="en-GB" altLang="de-DE" dirty="0">
                <a:solidFill>
                  <a:srgbClr val="333333"/>
                </a:solidFill>
              </a:rPr>
              <a:t> med at </a:t>
            </a:r>
            <a:r>
              <a:rPr lang="en-GB" altLang="de-DE" dirty="0" err="1">
                <a:solidFill>
                  <a:srgbClr val="333333"/>
                </a:solidFill>
              </a:rPr>
              <a:t>drage</a:t>
            </a:r>
            <a:r>
              <a:rPr lang="en-GB" altLang="de-DE" dirty="0">
                <a:solidFill>
                  <a:srgbClr val="333333"/>
                </a:solidFill>
              </a:rPr>
              <a:t> </a:t>
            </a:r>
            <a:r>
              <a:rPr lang="en-GB" altLang="de-DE" dirty="0" err="1">
                <a:solidFill>
                  <a:srgbClr val="333333"/>
                </a:solidFill>
              </a:rPr>
              <a:t>forhastede</a:t>
            </a:r>
            <a:r>
              <a:rPr lang="en-GB" altLang="de-DE" dirty="0">
                <a:solidFill>
                  <a:srgbClr val="333333"/>
                </a:solidFill>
              </a:rPr>
              <a:t> </a:t>
            </a:r>
            <a:r>
              <a:rPr lang="en-GB" altLang="de-DE" dirty="0" err="1">
                <a:solidFill>
                  <a:srgbClr val="333333"/>
                </a:solidFill>
              </a:rPr>
              <a:t>konklusioner</a:t>
            </a:r>
            <a:r>
              <a:rPr lang="en-GB" altLang="de-DE" dirty="0">
                <a:solidFill>
                  <a:srgbClr val="333333"/>
                </a:solidFill>
              </a:rPr>
              <a:t>: </a:t>
            </a:r>
            <a:r>
              <a:rPr lang="da-DK" altLang="de-DE" i="1" dirty="0">
                <a:solidFill>
                  <a:srgbClr val="004992"/>
                </a:solidFill>
              </a:rPr>
              <a:t>En anden årsag til symptomerne kan være </a:t>
            </a:r>
            <a:r>
              <a:rPr lang="da-DK" altLang="de-DE" i="1">
                <a:solidFill>
                  <a:srgbClr val="004992"/>
                </a:solidFill>
              </a:rPr>
              <a:t>medicinbivirkninger</a:t>
            </a:r>
            <a:r>
              <a:rPr lang="en-GB" altLang="de-DE" i="1">
                <a:solidFill>
                  <a:srgbClr val="004992"/>
                </a:solidFill>
              </a:rPr>
              <a:t>.</a:t>
            </a:r>
            <a:endParaRPr lang="en-US" dirty="0"/>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60</a:t>
            </a:fld>
            <a:endParaRPr lang="de-DE" altLang="de-DE"/>
          </a:p>
        </p:txBody>
      </p:sp>
    </p:spTree>
    <p:extLst>
      <p:ext uri="{BB962C8B-B14F-4D97-AF65-F5344CB8AC3E}">
        <p14:creationId xmlns:p14="http://schemas.microsoft.com/office/powerpoint/2010/main" val="14429100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de-DE" altLang="de-DE"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de-DE" altLang="de-DE" dirty="0">
                <a:solidFill>
                  <a:srgbClr val="004992"/>
                </a:solidFill>
              </a:rPr>
              <a:t>Eksempel: </a:t>
            </a:r>
            <a:r>
              <a:rPr lang="da-DK" altLang="de-DE" dirty="0">
                <a:solidFill>
                  <a:srgbClr val="333333"/>
                </a:solidFill>
              </a:rPr>
              <a:t>En person taler meget langsomt og har et ubevægeligt ansigtsudtryk</a:t>
            </a:r>
            <a:r>
              <a:rPr lang="en-GB" altLang="de-DE" dirty="0">
                <a:solidFill>
                  <a:srgbClr val="333333"/>
                </a:solidFill>
              </a:rPr>
              <a:t>. </a:t>
            </a:r>
            <a:r>
              <a:rPr lang="en-GB" altLang="de-DE" i="1" dirty="0" err="1">
                <a:solidFill>
                  <a:srgbClr val="004992"/>
                </a:solidFill>
              </a:rPr>
              <a:t>Psykisk</a:t>
            </a:r>
            <a:r>
              <a:rPr lang="en-GB" altLang="de-DE" i="1" dirty="0">
                <a:solidFill>
                  <a:srgbClr val="004992"/>
                </a:solidFill>
              </a:rPr>
              <a:t> </a:t>
            </a:r>
            <a:r>
              <a:rPr lang="en-GB" altLang="de-DE" i="1" dirty="0" err="1">
                <a:solidFill>
                  <a:srgbClr val="004992"/>
                </a:solidFill>
              </a:rPr>
              <a:t>udviklingshæmmet</a:t>
            </a:r>
            <a:r>
              <a:rPr lang="en-GB" altLang="de-DE" i="1" dirty="0">
                <a:solidFill>
                  <a:srgbClr val="004992"/>
                </a:solidFill>
              </a:rPr>
              <a:t>? </a:t>
            </a:r>
            <a:r>
              <a:rPr lang="en-GB" altLang="de-DE" i="1" dirty="0" err="1">
                <a:solidFill>
                  <a:srgbClr val="004992"/>
                </a:solidFill>
              </a:rPr>
              <a:t>Neurologisk</a:t>
            </a:r>
            <a:r>
              <a:rPr lang="en-GB" altLang="de-DE" i="1" dirty="0">
                <a:solidFill>
                  <a:srgbClr val="004992"/>
                </a:solidFill>
              </a:rPr>
              <a:t> </a:t>
            </a:r>
            <a:r>
              <a:rPr lang="en-GB" altLang="de-DE" i="1" dirty="0" err="1">
                <a:solidFill>
                  <a:srgbClr val="004992"/>
                </a:solidFill>
              </a:rPr>
              <a:t>lidelse</a:t>
            </a:r>
            <a:r>
              <a:rPr lang="de-DE" altLang="de-DE" i="1" dirty="0">
                <a:solidFill>
                  <a:srgbClr val="004992"/>
                </a:solidFill>
              </a:rPr>
              <a:t>?</a:t>
            </a:r>
          </a:p>
          <a:p>
            <a:pPr marL="342900" lvl="0" indent="-342900" defTabSz="914400" fontAlgn="base">
              <a:lnSpc>
                <a:spcPct val="100000"/>
              </a:lnSpc>
              <a:spcBef>
                <a:spcPts val="1200"/>
              </a:spcBef>
              <a:buClr>
                <a:srgbClr val="000000"/>
              </a:buClr>
              <a:buFont typeface="WingDings"/>
              <a:buChar char=""/>
              <a:defRPr/>
            </a:pPr>
            <a:r>
              <a:rPr lang="en-GB" altLang="de-DE" dirty="0" err="1">
                <a:solidFill>
                  <a:srgbClr val="333333"/>
                </a:solidFill>
              </a:rPr>
              <a:t>Vær</a:t>
            </a:r>
            <a:r>
              <a:rPr lang="en-GB" altLang="de-DE" dirty="0">
                <a:solidFill>
                  <a:srgbClr val="333333"/>
                </a:solidFill>
              </a:rPr>
              <a:t> </a:t>
            </a:r>
            <a:r>
              <a:rPr lang="en-GB" altLang="de-DE" dirty="0" err="1">
                <a:solidFill>
                  <a:srgbClr val="333333"/>
                </a:solidFill>
              </a:rPr>
              <a:t>varsom</a:t>
            </a:r>
            <a:r>
              <a:rPr lang="en-GB" altLang="de-DE" dirty="0">
                <a:solidFill>
                  <a:srgbClr val="333333"/>
                </a:solidFill>
              </a:rPr>
              <a:t> med at </a:t>
            </a:r>
            <a:r>
              <a:rPr lang="en-GB" altLang="de-DE" dirty="0" err="1">
                <a:solidFill>
                  <a:srgbClr val="333333"/>
                </a:solidFill>
              </a:rPr>
              <a:t>drage</a:t>
            </a:r>
            <a:r>
              <a:rPr lang="en-GB" altLang="de-DE" dirty="0">
                <a:solidFill>
                  <a:srgbClr val="333333"/>
                </a:solidFill>
              </a:rPr>
              <a:t> </a:t>
            </a:r>
            <a:r>
              <a:rPr lang="en-GB" altLang="de-DE" dirty="0" err="1">
                <a:solidFill>
                  <a:srgbClr val="333333"/>
                </a:solidFill>
              </a:rPr>
              <a:t>forhastede</a:t>
            </a:r>
            <a:r>
              <a:rPr lang="en-GB" altLang="de-DE" dirty="0">
                <a:solidFill>
                  <a:srgbClr val="333333"/>
                </a:solidFill>
              </a:rPr>
              <a:t> </a:t>
            </a:r>
            <a:r>
              <a:rPr lang="en-GB" altLang="de-DE" dirty="0" err="1">
                <a:solidFill>
                  <a:srgbClr val="333333"/>
                </a:solidFill>
              </a:rPr>
              <a:t>konklusioner</a:t>
            </a:r>
            <a:r>
              <a:rPr lang="en-GB" altLang="de-DE" dirty="0">
                <a:solidFill>
                  <a:srgbClr val="333333"/>
                </a:solidFill>
              </a:rPr>
              <a:t>: </a:t>
            </a:r>
            <a:r>
              <a:rPr lang="da-DK" altLang="de-DE" i="1" dirty="0">
                <a:solidFill>
                  <a:srgbClr val="004992"/>
                </a:solidFill>
              </a:rPr>
              <a:t>En anden årsag til symptomerne kan være medicinbivirkninger</a:t>
            </a:r>
            <a:r>
              <a:rPr lang="en-GB" altLang="de-DE" i="1" dirty="0">
                <a:solidFill>
                  <a:srgbClr val="004992"/>
                </a:solidFill>
              </a:rPr>
              <a:t>.</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Ved hændelser af mindre betydning kan man ligeså godt tage en rask beslutning (fx i valg af yoghurt eller kage</a:t>
            </a:r>
            <a:r>
              <a:rPr lang="en-GB" altLang="de-DE">
                <a:solidFill>
                  <a:srgbClr val="333333"/>
                </a:solidFill>
              </a:rPr>
              <a:t>)</a:t>
            </a:r>
            <a:r>
              <a:rPr lang="de-DE"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61</a:t>
            </a:fld>
            <a:endParaRPr lang="de-DE" altLang="de-DE"/>
          </a:p>
        </p:txBody>
      </p:sp>
    </p:spTree>
    <p:extLst>
      <p:ext uri="{BB962C8B-B14F-4D97-AF65-F5344CB8AC3E}">
        <p14:creationId xmlns:p14="http://schemas.microsoft.com/office/powerpoint/2010/main" val="26112570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de-DE" altLang="de-DE"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de-DE" altLang="de-DE" dirty="0">
                <a:solidFill>
                  <a:srgbClr val="004992"/>
                </a:solidFill>
              </a:rPr>
              <a:t>Eksempel: </a:t>
            </a:r>
            <a:r>
              <a:rPr lang="da-DK" altLang="de-DE" dirty="0">
                <a:solidFill>
                  <a:srgbClr val="333333"/>
                </a:solidFill>
              </a:rPr>
              <a:t>En person taler meget langsomt og har et ubevægeligt ansigtsudtryk</a:t>
            </a:r>
            <a:r>
              <a:rPr lang="en-GB" altLang="de-DE" dirty="0">
                <a:solidFill>
                  <a:srgbClr val="333333"/>
                </a:solidFill>
              </a:rPr>
              <a:t>. </a:t>
            </a:r>
            <a:r>
              <a:rPr lang="en-GB" altLang="de-DE" i="1" dirty="0" err="1">
                <a:solidFill>
                  <a:srgbClr val="004992"/>
                </a:solidFill>
              </a:rPr>
              <a:t>Psykisk</a:t>
            </a:r>
            <a:r>
              <a:rPr lang="en-GB" altLang="de-DE" i="1" dirty="0">
                <a:solidFill>
                  <a:srgbClr val="004992"/>
                </a:solidFill>
              </a:rPr>
              <a:t> </a:t>
            </a:r>
            <a:r>
              <a:rPr lang="en-GB" altLang="de-DE" i="1" dirty="0" err="1">
                <a:solidFill>
                  <a:srgbClr val="004992"/>
                </a:solidFill>
              </a:rPr>
              <a:t>udviklingshæmmet</a:t>
            </a:r>
            <a:r>
              <a:rPr lang="en-GB" altLang="de-DE" i="1" dirty="0">
                <a:solidFill>
                  <a:srgbClr val="004992"/>
                </a:solidFill>
              </a:rPr>
              <a:t>? </a:t>
            </a:r>
            <a:r>
              <a:rPr lang="en-GB" altLang="de-DE" i="1" dirty="0" err="1">
                <a:solidFill>
                  <a:srgbClr val="004992"/>
                </a:solidFill>
              </a:rPr>
              <a:t>Neurologisk</a:t>
            </a:r>
            <a:r>
              <a:rPr lang="en-GB" altLang="de-DE" i="1" dirty="0">
                <a:solidFill>
                  <a:srgbClr val="004992"/>
                </a:solidFill>
              </a:rPr>
              <a:t> </a:t>
            </a:r>
            <a:r>
              <a:rPr lang="en-GB" altLang="de-DE" i="1" dirty="0" err="1">
                <a:solidFill>
                  <a:srgbClr val="004992"/>
                </a:solidFill>
              </a:rPr>
              <a:t>lidelse</a:t>
            </a:r>
            <a:r>
              <a:rPr lang="de-DE" altLang="de-DE" i="1" dirty="0">
                <a:solidFill>
                  <a:srgbClr val="004992"/>
                </a:solidFill>
              </a:rPr>
              <a:t>?</a:t>
            </a:r>
          </a:p>
          <a:p>
            <a:pPr marL="342900" lvl="0" indent="-342900" defTabSz="914400" fontAlgn="base">
              <a:lnSpc>
                <a:spcPct val="100000"/>
              </a:lnSpc>
              <a:spcBef>
                <a:spcPts val="1200"/>
              </a:spcBef>
              <a:buClr>
                <a:srgbClr val="000000"/>
              </a:buClr>
              <a:buFont typeface="WingDings"/>
              <a:buChar char=""/>
              <a:defRPr/>
            </a:pPr>
            <a:r>
              <a:rPr lang="en-GB" altLang="de-DE" dirty="0" err="1">
                <a:solidFill>
                  <a:srgbClr val="333333"/>
                </a:solidFill>
              </a:rPr>
              <a:t>Vær</a:t>
            </a:r>
            <a:r>
              <a:rPr lang="en-GB" altLang="de-DE" dirty="0">
                <a:solidFill>
                  <a:srgbClr val="333333"/>
                </a:solidFill>
              </a:rPr>
              <a:t> </a:t>
            </a:r>
            <a:r>
              <a:rPr lang="en-GB" altLang="de-DE" dirty="0" err="1">
                <a:solidFill>
                  <a:srgbClr val="333333"/>
                </a:solidFill>
              </a:rPr>
              <a:t>varsom</a:t>
            </a:r>
            <a:r>
              <a:rPr lang="en-GB" altLang="de-DE" dirty="0">
                <a:solidFill>
                  <a:srgbClr val="333333"/>
                </a:solidFill>
              </a:rPr>
              <a:t> med at </a:t>
            </a:r>
            <a:r>
              <a:rPr lang="en-GB" altLang="de-DE" dirty="0" err="1">
                <a:solidFill>
                  <a:srgbClr val="333333"/>
                </a:solidFill>
              </a:rPr>
              <a:t>drage</a:t>
            </a:r>
            <a:r>
              <a:rPr lang="en-GB" altLang="de-DE" dirty="0">
                <a:solidFill>
                  <a:srgbClr val="333333"/>
                </a:solidFill>
              </a:rPr>
              <a:t> </a:t>
            </a:r>
            <a:r>
              <a:rPr lang="en-GB" altLang="de-DE" dirty="0" err="1">
                <a:solidFill>
                  <a:srgbClr val="333333"/>
                </a:solidFill>
              </a:rPr>
              <a:t>forhastede</a:t>
            </a:r>
            <a:r>
              <a:rPr lang="en-GB" altLang="de-DE" dirty="0">
                <a:solidFill>
                  <a:srgbClr val="333333"/>
                </a:solidFill>
              </a:rPr>
              <a:t> </a:t>
            </a:r>
            <a:r>
              <a:rPr lang="en-GB" altLang="de-DE" dirty="0" err="1">
                <a:solidFill>
                  <a:srgbClr val="333333"/>
                </a:solidFill>
              </a:rPr>
              <a:t>konklusioner</a:t>
            </a:r>
            <a:r>
              <a:rPr lang="en-GB" altLang="de-DE" dirty="0">
                <a:solidFill>
                  <a:srgbClr val="333333"/>
                </a:solidFill>
              </a:rPr>
              <a:t>: </a:t>
            </a:r>
            <a:r>
              <a:rPr lang="da-DK" altLang="de-DE" i="1" dirty="0">
                <a:solidFill>
                  <a:srgbClr val="004992"/>
                </a:solidFill>
              </a:rPr>
              <a:t>En anden årsag til symptomerne kan være medicinbivirkninger</a:t>
            </a:r>
            <a:r>
              <a:rPr lang="en-GB" altLang="de-DE" i="1" dirty="0">
                <a:solidFill>
                  <a:srgbClr val="004992"/>
                </a:solidFill>
              </a:rPr>
              <a:t>.</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Ved hændelser af mindre betydning kan man ligeså godt tage en rask beslutning (fx i valg af yoghurt eller kage</a:t>
            </a:r>
            <a:r>
              <a:rPr lang="en-GB" altLang="de-DE" dirty="0">
                <a:solidFill>
                  <a:srgbClr val="333333"/>
                </a:solidFill>
              </a:rPr>
              <a:t>)</a:t>
            </a:r>
            <a:r>
              <a:rPr lang="de-DE" altLang="de-DE"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Det er menneskeligt at fejle – vær forberedt på, at du kan have taget </a:t>
            </a:r>
            <a:r>
              <a:rPr lang="da-DK" altLang="de-DE">
                <a:solidFill>
                  <a:srgbClr val="333333"/>
                </a:solidFill>
              </a:rPr>
              <a:t>fejl</a:t>
            </a:r>
            <a:r>
              <a:rPr lang="en-US"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62</a:t>
            </a:fld>
            <a:endParaRPr lang="de-DE" altLang="de-DE"/>
          </a:p>
        </p:txBody>
      </p:sp>
    </p:spTree>
    <p:extLst>
      <p:ext uri="{BB962C8B-B14F-4D97-AF65-F5344CB8AC3E}">
        <p14:creationId xmlns:p14="http://schemas.microsoft.com/office/powerpoint/2010/main" val="19628528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de-DE" altLang="de-DE"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de-DE" altLang="de-DE" dirty="0">
                <a:solidFill>
                  <a:srgbClr val="004992"/>
                </a:solidFill>
              </a:rPr>
              <a:t>Eksempel: </a:t>
            </a:r>
            <a:r>
              <a:rPr lang="da-DK" altLang="de-DE" dirty="0">
                <a:solidFill>
                  <a:srgbClr val="333333"/>
                </a:solidFill>
              </a:rPr>
              <a:t>En person taler meget langsomt og har et ubevægeligt ansigtsudtryk</a:t>
            </a:r>
            <a:r>
              <a:rPr lang="en-GB" altLang="de-DE" dirty="0">
                <a:solidFill>
                  <a:srgbClr val="333333"/>
                </a:solidFill>
              </a:rPr>
              <a:t>. </a:t>
            </a:r>
            <a:r>
              <a:rPr lang="en-GB" altLang="de-DE" i="1" dirty="0" err="1">
                <a:solidFill>
                  <a:srgbClr val="004992"/>
                </a:solidFill>
              </a:rPr>
              <a:t>Psykisk</a:t>
            </a:r>
            <a:r>
              <a:rPr lang="en-GB" altLang="de-DE" i="1" dirty="0">
                <a:solidFill>
                  <a:srgbClr val="004992"/>
                </a:solidFill>
              </a:rPr>
              <a:t> </a:t>
            </a:r>
            <a:r>
              <a:rPr lang="en-GB" altLang="de-DE" i="1" dirty="0" err="1">
                <a:solidFill>
                  <a:srgbClr val="004992"/>
                </a:solidFill>
              </a:rPr>
              <a:t>udviklingshæmmet</a:t>
            </a:r>
            <a:r>
              <a:rPr lang="en-GB" altLang="de-DE" i="1" dirty="0">
                <a:solidFill>
                  <a:srgbClr val="004992"/>
                </a:solidFill>
              </a:rPr>
              <a:t>? </a:t>
            </a:r>
            <a:r>
              <a:rPr lang="en-GB" altLang="de-DE" i="1" dirty="0" err="1">
                <a:solidFill>
                  <a:srgbClr val="004992"/>
                </a:solidFill>
              </a:rPr>
              <a:t>Neurologisk</a:t>
            </a:r>
            <a:r>
              <a:rPr lang="en-GB" altLang="de-DE" i="1" dirty="0">
                <a:solidFill>
                  <a:srgbClr val="004992"/>
                </a:solidFill>
              </a:rPr>
              <a:t> </a:t>
            </a:r>
            <a:r>
              <a:rPr lang="en-GB" altLang="de-DE" i="1" dirty="0" err="1">
                <a:solidFill>
                  <a:srgbClr val="004992"/>
                </a:solidFill>
              </a:rPr>
              <a:t>lidelse</a:t>
            </a:r>
            <a:r>
              <a:rPr lang="de-DE" altLang="de-DE" i="1" dirty="0">
                <a:solidFill>
                  <a:srgbClr val="004992"/>
                </a:solidFill>
              </a:rPr>
              <a:t>?</a:t>
            </a:r>
          </a:p>
          <a:p>
            <a:pPr marL="342900" lvl="0" indent="-342900" defTabSz="914400" fontAlgn="base">
              <a:lnSpc>
                <a:spcPct val="100000"/>
              </a:lnSpc>
              <a:spcBef>
                <a:spcPts val="1200"/>
              </a:spcBef>
              <a:buClr>
                <a:srgbClr val="000000"/>
              </a:buClr>
              <a:buFont typeface="WingDings"/>
              <a:buChar char=""/>
              <a:defRPr/>
            </a:pPr>
            <a:r>
              <a:rPr lang="en-GB" altLang="de-DE" dirty="0" err="1">
                <a:solidFill>
                  <a:srgbClr val="333333"/>
                </a:solidFill>
              </a:rPr>
              <a:t>Vær</a:t>
            </a:r>
            <a:r>
              <a:rPr lang="en-GB" altLang="de-DE" dirty="0">
                <a:solidFill>
                  <a:srgbClr val="333333"/>
                </a:solidFill>
              </a:rPr>
              <a:t> </a:t>
            </a:r>
            <a:r>
              <a:rPr lang="en-GB" altLang="de-DE" dirty="0" err="1">
                <a:solidFill>
                  <a:srgbClr val="333333"/>
                </a:solidFill>
              </a:rPr>
              <a:t>varsom</a:t>
            </a:r>
            <a:r>
              <a:rPr lang="en-GB" altLang="de-DE" dirty="0">
                <a:solidFill>
                  <a:srgbClr val="333333"/>
                </a:solidFill>
              </a:rPr>
              <a:t> med at </a:t>
            </a:r>
            <a:r>
              <a:rPr lang="en-GB" altLang="de-DE" dirty="0" err="1">
                <a:solidFill>
                  <a:srgbClr val="333333"/>
                </a:solidFill>
              </a:rPr>
              <a:t>drage</a:t>
            </a:r>
            <a:r>
              <a:rPr lang="en-GB" altLang="de-DE" dirty="0">
                <a:solidFill>
                  <a:srgbClr val="333333"/>
                </a:solidFill>
              </a:rPr>
              <a:t> </a:t>
            </a:r>
            <a:r>
              <a:rPr lang="en-GB" altLang="de-DE" dirty="0" err="1">
                <a:solidFill>
                  <a:srgbClr val="333333"/>
                </a:solidFill>
              </a:rPr>
              <a:t>forhastede</a:t>
            </a:r>
            <a:r>
              <a:rPr lang="en-GB" altLang="de-DE" dirty="0">
                <a:solidFill>
                  <a:srgbClr val="333333"/>
                </a:solidFill>
              </a:rPr>
              <a:t> </a:t>
            </a:r>
            <a:r>
              <a:rPr lang="en-GB" altLang="de-DE" dirty="0" err="1">
                <a:solidFill>
                  <a:srgbClr val="333333"/>
                </a:solidFill>
              </a:rPr>
              <a:t>konklusioner</a:t>
            </a:r>
            <a:r>
              <a:rPr lang="en-GB" altLang="de-DE" dirty="0">
                <a:solidFill>
                  <a:srgbClr val="333333"/>
                </a:solidFill>
              </a:rPr>
              <a:t>: </a:t>
            </a:r>
            <a:r>
              <a:rPr lang="da-DK" altLang="de-DE" i="1" dirty="0">
                <a:solidFill>
                  <a:srgbClr val="004992"/>
                </a:solidFill>
              </a:rPr>
              <a:t>En anden årsag til symptomerne kan være medicinbivirkninger</a:t>
            </a:r>
            <a:r>
              <a:rPr lang="en-GB" altLang="de-DE" i="1" dirty="0">
                <a:solidFill>
                  <a:srgbClr val="004992"/>
                </a:solidFill>
              </a:rPr>
              <a:t>.</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Ved hændelser af mindre betydning kan man ligeså godt tage en rask beslutning (fx i valg af yoghurt eller kage</a:t>
            </a:r>
            <a:r>
              <a:rPr lang="en-GB" altLang="de-DE" dirty="0">
                <a:solidFill>
                  <a:srgbClr val="333333"/>
                </a:solidFill>
              </a:rPr>
              <a:t>)</a:t>
            </a:r>
            <a:r>
              <a:rPr lang="de-DE" altLang="de-DE"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Det er menneskeligt at fejle – vær forberedt på, at du kan have taget fejl</a:t>
            </a:r>
            <a:r>
              <a:rPr lang="en-US" altLang="de-DE"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da-DK" altLang="de-DE" dirty="0">
                <a:solidFill>
                  <a:srgbClr val="333333"/>
                </a:solidFill>
              </a:rPr>
              <a:t>Baser vigtige beslutninger på konkrete fakta. Gætterier </a:t>
            </a:r>
            <a:r>
              <a:rPr lang="da-DK" altLang="de-DE">
                <a:solidFill>
                  <a:srgbClr val="333333"/>
                </a:solidFill>
              </a:rPr>
              <a:t>er “dårlige rådgivere.” </a:t>
            </a:r>
            <a:r>
              <a:rPr lang="da-DK" altLang="de-DE" dirty="0">
                <a:solidFill>
                  <a:srgbClr val="333333"/>
                </a:solidFill>
              </a:rPr>
              <a:t>Tag altid højde for konsekvenserne af en dårlig vurdering</a:t>
            </a:r>
            <a:r>
              <a:rPr lang="en-US" altLang="de-DE" dirty="0">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63</a:t>
            </a:fld>
            <a:endParaRPr lang="de-DE" altLang="de-DE"/>
          </a:p>
        </p:txBody>
      </p:sp>
    </p:spTree>
    <p:extLst>
      <p:ext uri="{BB962C8B-B14F-4D97-AF65-F5344CB8AC3E}">
        <p14:creationId xmlns:p14="http://schemas.microsoft.com/office/powerpoint/2010/main" val="4955400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dirty="0">
                <a:solidFill>
                  <a:srgbClr val="333333"/>
                </a:solidFill>
              </a:rPr>
              <a:t>Mange (men ikke alle!), der lider af en psykose, er tilbøjelige til at drage forhastede konklusioner og til at foretage ekstreme bedømmelser. Denne form for konklusioner kan forstærkes, når man er i en presset situation eller føler trang til at afreagere</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dirty="0">
                <a:solidFill>
                  <a:srgbClr val="333333"/>
                </a:solidFill>
              </a:rPr>
              <a:t>Mange (men ikke alle!), der lider af en psykose, er tilbøjelige til at drage forhastede konklusioner og til at foretage ekstreme bedømmelser. Denne form for konklusioner kan forstærkes, når man er i en presset situation eller føler trang til at afreagere</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Eksempel</a:t>
            </a:r>
            <a:r>
              <a:rPr lang="en-AU" altLang="de-DE" sz="2400" dirty="0">
                <a:solidFill>
                  <a:srgbClr val="004992"/>
                </a:solidFill>
              </a:rPr>
              <a:t>: </a:t>
            </a:r>
            <a:r>
              <a:rPr lang="da-DK" altLang="de-DE" sz="2400" dirty="0">
                <a:solidFill>
                  <a:srgbClr val="333333"/>
                </a:solidFill>
              </a:rPr>
              <a:t>Sheila erklærer, at hendes læge faktisk er hendes ekskæreste, der – under påskud af at være psykiater – har efterstræbt hende i årevis</a:t>
            </a:r>
            <a:r>
              <a:rPr lang="en-AU" altLang="de-DE" sz="2400" dirty="0">
                <a:solidFill>
                  <a:srgbClr val="333333"/>
                </a:solidFill>
              </a:rPr>
              <a:t>.</a:t>
            </a:r>
          </a:p>
          <a:p>
            <a:pPr lvl="0" defTabSz="914400" fontAlgn="base"/>
            <a:r>
              <a:rPr lang="en-AU" altLang="de-DE" sz="2400" dirty="0" err="1">
                <a:solidFill>
                  <a:srgbClr val="004992"/>
                </a:solidFill>
              </a:rPr>
              <a:t>Baggrund</a:t>
            </a:r>
            <a:r>
              <a:rPr lang="en-AU" altLang="de-DE" sz="2400" dirty="0">
                <a:solidFill>
                  <a:srgbClr val="004992"/>
                </a:solidFill>
              </a:rPr>
              <a:t>: </a:t>
            </a:r>
            <a:r>
              <a:rPr lang="en-AU" altLang="de-DE" sz="2400" dirty="0" err="1">
                <a:solidFill>
                  <a:srgbClr val="333333"/>
                </a:solidFill>
              </a:rPr>
              <a:t>Begge</a:t>
            </a:r>
            <a:r>
              <a:rPr lang="en-AU" altLang="de-DE" sz="2400" dirty="0">
                <a:solidFill>
                  <a:srgbClr val="333333"/>
                </a:solidFill>
              </a:rPr>
              <a:t> stammer </a:t>
            </a:r>
            <a:r>
              <a:rPr lang="en-AU" altLang="de-DE" sz="2400" dirty="0" err="1">
                <a:solidFill>
                  <a:srgbClr val="333333"/>
                </a:solidFill>
              </a:rPr>
              <a:t>fra</a:t>
            </a:r>
            <a:r>
              <a:rPr lang="en-AU" altLang="de-DE" sz="2400" dirty="0">
                <a:solidFill>
                  <a:srgbClr val="333333"/>
                </a:solidFill>
              </a:rPr>
              <a:t> den </a:t>
            </a:r>
            <a:r>
              <a:rPr lang="en-AU" altLang="de-DE" sz="2400" dirty="0" err="1">
                <a:solidFill>
                  <a:srgbClr val="333333"/>
                </a:solidFill>
              </a:rPr>
              <a:t>samme</a:t>
            </a:r>
            <a:r>
              <a:rPr lang="en-AU" altLang="de-DE" sz="2400" dirty="0">
                <a:solidFill>
                  <a:srgbClr val="333333"/>
                </a:solidFill>
              </a:rPr>
              <a:t> </a:t>
            </a:r>
            <a:r>
              <a:rPr lang="en-AU" altLang="de-DE" sz="2400" dirty="0" err="1">
                <a:solidFill>
                  <a:srgbClr val="333333"/>
                </a:solidFill>
              </a:rPr>
              <a:t>landsby</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samme</a:t>
            </a:r>
            <a:r>
              <a:rPr lang="en-AU" altLang="de-DE" sz="2400" dirty="0">
                <a:solidFill>
                  <a:srgbClr val="333333"/>
                </a:solidFill>
              </a:rPr>
              <a:t> </a:t>
            </a:r>
            <a:r>
              <a:rPr lang="en-AU" altLang="de-DE" sz="2400" dirty="0" err="1">
                <a:solidFill>
                  <a:srgbClr val="333333"/>
                </a:solidFill>
              </a:rPr>
              <a:t>fornavn</a:t>
            </a:r>
            <a:r>
              <a:rPr lang="en-AU" altLang="de-DE" sz="2400" dirty="0">
                <a:solidFill>
                  <a:srgbClr val="333333"/>
                </a:solidFill>
              </a:rPr>
              <a:t>.</a:t>
            </a:r>
          </a:p>
          <a:p>
            <a:pPr lvl="0" defTabSz="914400" fontAlgn="base"/>
            <a:r>
              <a:rPr lang="en-AU" altLang="de-DE" sz="2400" dirty="0">
                <a:solidFill>
                  <a:srgbClr val="004992"/>
                </a:solidFill>
              </a:rPr>
              <a:t>Men: </a:t>
            </a:r>
            <a:r>
              <a:rPr lang="da-DK" altLang="de-DE" sz="2400" dirty="0">
                <a:solidFill>
                  <a:srgbClr val="333333"/>
                </a:solidFill>
              </a:rPr>
              <a:t>Det var en ren tilfældighed</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65</a:t>
            </a:fld>
            <a:endParaRPr lang="de-DE" altLang="de-DE"/>
          </a:p>
        </p:txBody>
      </p:sp>
    </p:spTree>
    <p:extLst>
      <p:ext uri="{BB962C8B-B14F-4D97-AF65-F5344CB8AC3E}">
        <p14:creationId xmlns:p14="http://schemas.microsoft.com/office/powerpoint/2010/main" val="24124550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dirty="0">
                <a:solidFill>
                  <a:srgbClr val="333333"/>
                </a:solidFill>
              </a:rPr>
              <a:t>Mange (men ikke alle!), der lider af en psykose, er tilbøjelige til at drage forhastede konklusioner og til at foretage ekstreme bedømmelser. Denne form for konklusioner kan forstærkes, når man er i en presset situation eller føler trang til at afreagere</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Eksempel</a:t>
            </a:r>
            <a:r>
              <a:rPr lang="en-AU" altLang="de-DE" sz="2400" dirty="0">
                <a:solidFill>
                  <a:srgbClr val="004992"/>
                </a:solidFill>
              </a:rPr>
              <a:t>: </a:t>
            </a:r>
            <a:r>
              <a:rPr lang="da-DK" altLang="de-DE" sz="2400" dirty="0">
                <a:solidFill>
                  <a:srgbClr val="333333"/>
                </a:solidFill>
              </a:rPr>
              <a:t>Sheila erklærer, at hendes læge faktisk er hendes ekskæreste, der – under påskud af at være psykiater – har efterstræbt hende i årevis</a:t>
            </a:r>
            <a:r>
              <a:rPr lang="en-AU" altLang="de-DE" sz="2400" dirty="0">
                <a:solidFill>
                  <a:srgbClr val="333333"/>
                </a:solidFill>
              </a:rPr>
              <a:t>.</a:t>
            </a:r>
          </a:p>
          <a:p>
            <a:pPr lvl="0" defTabSz="914400" fontAlgn="base"/>
            <a:r>
              <a:rPr lang="en-AU" altLang="de-DE" sz="2400" dirty="0" err="1">
                <a:solidFill>
                  <a:srgbClr val="004992"/>
                </a:solidFill>
              </a:rPr>
              <a:t>Baggrund</a:t>
            </a:r>
            <a:r>
              <a:rPr lang="en-AU" altLang="de-DE" sz="2400" dirty="0">
                <a:solidFill>
                  <a:srgbClr val="004992"/>
                </a:solidFill>
              </a:rPr>
              <a:t>: </a:t>
            </a:r>
            <a:r>
              <a:rPr lang="en-AU" altLang="de-DE" sz="2400" dirty="0" err="1">
                <a:solidFill>
                  <a:srgbClr val="333333"/>
                </a:solidFill>
              </a:rPr>
              <a:t>Begge</a:t>
            </a:r>
            <a:r>
              <a:rPr lang="en-AU" altLang="de-DE" sz="2400" dirty="0">
                <a:solidFill>
                  <a:srgbClr val="333333"/>
                </a:solidFill>
              </a:rPr>
              <a:t> stammer </a:t>
            </a:r>
            <a:r>
              <a:rPr lang="en-AU" altLang="de-DE" sz="2400" dirty="0" err="1">
                <a:solidFill>
                  <a:srgbClr val="333333"/>
                </a:solidFill>
              </a:rPr>
              <a:t>fra</a:t>
            </a:r>
            <a:r>
              <a:rPr lang="en-AU" altLang="de-DE" sz="2400" dirty="0">
                <a:solidFill>
                  <a:srgbClr val="333333"/>
                </a:solidFill>
              </a:rPr>
              <a:t> den </a:t>
            </a:r>
            <a:r>
              <a:rPr lang="en-AU" altLang="de-DE" sz="2400" dirty="0" err="1">
                <a:solidFill>
                  <a:srgbClr val="333333"/>
                </a:solidFill>
              </a:rPr>
              <a:t>samme</a:t>
            </a:r>
            <a:r>
              <a:rPr lang="en-AU" altLang="de-DE" sz="2400" dirty="0">
                <a:solidFill>
                  <a:srgbClr val="333333"/>
                </a:solidFill>
              </a:rPr>
              <a:t> </a:t>
            </a:r>
            <a:r>
              <a:rPr lang="en-AU" altLang="de-DE" sz="2400" dirty="0" err="1">
                <a:solidFill>
                  <a:srgbClr val="333333"/>
                </a:solidFill>
              </a:rPr>
              <a:t>landsby</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samme</a:t>
            </a:r>
            <a:r>
              <a:rPr lang="en-AU" altLang="de-DE" sz="2400" dirty="0">
                <a:solidFill>
                  <a:srgbClr val="333333"/>
                </a:solidFill>
              </a:rPr>
              <a:t> </a:t>
            </a:r>
            <a:r>
              <a:rPr lang="en-AU" altLang="de-DE" sz="2400" dirty="0" err="1">
                <a:solidFill>
                  <a:srgbClr val="333333"/>
                </a:solidFill>
              </a:rPr>
              <a:t>fornavn</a:t>
            </a:r>
            <a:r>
              <a:rPr lang="en-AU" altLang="de-DE" sz="2400" dirty="0">
                <a:solidFill>
                  <a:srgbClr val="333333"/>
                </a:solidFill>
              </a:rPr>
              <a:t>.</a:t>
            </a:r>
          </a:p>
          <a:p>
            <a:pPr lvl="0" defTabSz="914400" fontAlgn="base"/>
            <a:r>
              <a:rPr lang="en-AU" altLang="de-DE" sz="2400" dirty="0">
                <a:solidFill>
                  <a:srgbClr val="004992"/>
                </a:solidFill>
              </a:rPr>
              <a:t>Men: </a:t>
            </a:r>
            <a:r>
              <a:rPr lang="da-DK" altLang="de-DE" sz="2400" dirty="0">
                <a:solidFill>
                  <a:srgbClr val="333333"/>
                </a:solidFill>
              </a:rPr>
              <a:t>Det var en ren tilfældighed</a:t>
            </a:r>
            <a:r>
              <a:rPr lang="en-AU" altLang="de-DE" sz="2400" dirty="0">
                <a:solidFill>
                  <a:srgbClr val="333333"/>
                </a:solidFill>
              </a:rPr>
              <a:t>.</a:t>
            </a:r>
          </a:p>
          <a:p>
            <a:pPr lvl="0" defTabSz="914400" fontAlgn="base"/>
            <a:r>
              <a:rPr lang="en-AU" altLang="de-DE" sz="2400" dirty="0" err="1">
                <a:solidFill>
                  <a:srgbClr val="333333"/>
                </a:solidFill>
              </a:rPr>
              <a:t>Inden</a:t>
            </a:r>
            <a:r>
              <a:rPr lang="en-AU" altLang="de-DE" sz="2400" dirty="0">
                <a:solidFill>
                  <a:srgbClr val="333333"/>
                </a:solidFill>
              </a:rPr>
              <a:t> man </a:t>
            </a:r>
            <a:r>
              <a:rPr lang="en-AU" altLang="de-DE" sz="2400" dirty="0" err="1">
                <a:solidFill>
                  <a:srgbClr val="333333"/>
                </a:solidFill>
              </a:rPr>
              <a:t>retter</a:t>
            </a:r>
            <a:r>
              <a:rPr lang="en-AU" altLang="de-DE" sz="2400" dirty="0">
                <a:solidFill>
                  <a:srgbClr val="333333"/>
                </a:solidFill>
              </a:rPr>
              <a:t> </a:t>
            </a:r>
            <a:r>
              <a:rPr lang="en-AU" altLang="de-DE" sz="2400" dirty="0" err="1">
                <a:solidFill>
                  <a:srgbClr val="333333"/>
                </a:solidFill>
              </a:rPr>
              <a:t>alvorlige</a:t>
            </a:r>
            <a:r>
              <a:rPr lang="en-AU" altLang="de-DE" sz="2400" dirty="0">
                <a:solidFill>
                  <a:srgbClr val="333333"/>
                </a:solidFill>
              </a:rPr>
              <a:t> </a:t>
            </a:r>
            <a:r>
              <a:rPr lang="en-AU" altLang="de-DE" sz="2400" dirty="0" err="1">
                <a:solidFill>
                  <a:srgbClr val="333333"/>
                </a:solidFill>
              </a:rPr>
              <a:t>beskyldninger</a:t>
            </a:r>
            <a:r>
              <a:rPr lang="en-AU" altLang="de-DE" sz="2400" dirty="0">
                <a:solidFill>
                  <a:srgbClr val="333333"/>
                </a:solidFill>
              </a:rPr>
              <a:t>, </a:t>
            </a:r>
            <a:r>
              <a:rPr lang="en-AU" altLang="de-DE" sz="2400" dirty="0" err="1">
                <a:solidFill>
                  <a:srgbClr val="333333"/>
                </a:solidFill>
              </a:rPr>
              <a:t>bør</a:t>
            </a:r>
            <a:r>
              <a:rPr lang="en-AU" altLang="de-DE" sz="2400" dirty="0">
                <a:solidFill>
                  <a:srgbClr val="333333"/>
                </a:solidFill>
              </a:rPr>
              <a:t> man </a:t>
            </a:r>
            <a:r>
              <a:rPr lang="en-AU" altLang="de-DE" sz="2400" dirty="0" err="1">
                <a:solidFill>
                  <a:srgbClr val="333333"/>
                </a:solidFill>
              </a:rPr>
              <a:t>indhente</a:t>
            </a:r>
            <a:r>
              <a:rPr lang="en-AU" altLang="de-DE" sz="2400" dirty="0">
                <a:solidFill>
                  <a:srgbClr val="333333"/>
                </a:solidFill>
              </a:rPr>
              <a:t> </a:t>
            </a:r>
            <a:r>
              <a:rPr lang="en-AU" altLang="de-DE" sz="2400" dirty="0" err="1">
                <a:solidFill>
                  <a:srgbClr val="333333"/>
                </a:solidFill>
              </a:rPr>
              <a:t>oplysninger</a:t>
            </a:r>
            <a:r>
              <a:rPr lang="en-AU" altLang="de-DE" sz="2400" dirty="0">
                <a:solidFill>
                  <a:srgbClr val="333333"/>
                </a:solidFill>
              </a:rPr>
              <a:t> </a:t>
            </a:r>
            <a:r>
              <a:rPr lang="en-AU" altLang="de-DE" sz="2400" dirty="0" err="1">
                <a:solidFill>
                  <a:srgbClr val="333333"/>
                </a:solidFill>
              </a:rPr>
              <a:t>fra</a:t>
            </a:r>
            <a:r>
              <a:rPr lang="en-AU" altLang="de-DE" sz="2400" dirty="0">
                <a:solidFill>
                  <a:srgbClr val="333333"/>
                </a:solidFill>
              </a:rPr>
              <a:t> </a:t>
            </a:r>
            <a:r>
              <a:rPr lang="en-AU" altLang="de-DE" sz="2400" dirty="0" err="1">
                <a:solidFill>
                  <a:srgbClr val="333333"/>
                </a:solidFill>
              </a:rPr>
              <a:t>så</a:t>
            </a:r>
            <a:r>
              <a:rPr lang="en-AU" altLang="de-DE" sz="2400" dirty="0">
                <a:solidFill>
                  <a:srgbClr val="333333"/>
                </a:solidFill>
              </a:rPr>
              <a:t> mange </a:t>
            </a:r>
            <a:r>
              <a:rPr lang="en-AU" altLang="de-DE" sz="2400" dirty="0" err="1">
                <a:solidFill>
                  <a:srgbClr val="333333"/>
                </a:solidFill>
              </a:rPr>
              <a:t>kilder</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a:t>
            </a:r>
            <a:r>
              <a:rPr lang="en-AU" altLang="de-DE" sz="2400" dirty="0" err="1">
                <a:solidFill>
                  <a:srgbClr val="333333"/>
                </a:solidFill>
              </a:rPr>
              <a:t>muligt</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drøfte</a:t>
            </a:r>
            <a:r>
              <a:rPr lang="en-AU" altLang="de-DE" sz="2400" dirty="0">
                <a:solidFill>
                  <a:srgbClr val="333333"/>
                </a:solidFill>
              </a:rPr>
              <a:t> </a:t>
            </a:r>
            <a:r>
              <a:rPr lang="en-AU" altLang="de-DE" sz="2400" dirty="0" err="1">
                <a:solidFill>
                  <a:srgbClr val="333333"/>
                </a:solidFill>
              </a:rPr>
              <a:t>forskellige</a:t>
            </a:r>
            <a:r>
              <a:rPr lang="en-AU" altLang="de-DE" sz="2400" dirty="0">
                <a:solidFill>
                  <a:srgbClr val="333333"/>
                </a:solidFill>
              </a:rPr>
              <a:t> </a:t>
            </a:r>
            <a:r>
              <a:rPr lang="en-AU" altLang="de-DE" sz="2400" dirty="0" err="1">
                <a:solidFill>
                  <a:srgbClr val="333333"/>
                </a:solidFill>
              </a:rPr>
              <a:t>forklaringer</a:t>
            </a:r>
            <a:r>
              <a:rPr lang="en-AU" altLang="de-DE" sz="2400" dirty="0">
                <a:solidFill>
                  <a:srgbClr val="333333"/>
                </a:solidFill>
              </a:rPr>
              <a:t> med </a:t>
            </a:r>
            <a:r>
              <a:rPr lang="en-AU" altLang="de-DE" sz="2400" dirty="0" err="1">
                <a:solidFill>
                  <a:srgbClr val="333333"/>
                </a:solidFill>
              </a:rPr>
              <a:t>mennesker</a:t>
            </a:r>
            <a:r>
              <a:rPr lang="en-AU" altLang="de-DE" sz="2400" dirty="0">
                <a:solidFill>
                  <a:srgbClr val="333333"/>
                </a:solidFill>
              </a:rPr>
              <a:t>, man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tillid</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D1405261-7A3C-4678-9BC6-C36EC5BE9C08}" type="slidenum">
              <a:rPr lang="de-DE" altLang="de-DE" smtClean="0"/>
              <a:pPr>
                <a:defRPr/>
              </a:pPr>
              <a:t>66</a:t>
            </a:fld>
            <a:endParaRPr lang="de-DE" altLang="de-DE"/>
          </a:p>
        </p:txBody>
      </p:sp>
    </p:spTree>
    <p:extLst>
      <p:ext uri="{BB962C8B-B14F-4D97-AF65-F5344CB8AC3E}">
        <p14:creationId xmlns:p14="http://schemas.microsoft.com/office/powerpoint/2010/main" val="30207159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a-DK"/>
              <a:t>Træningsmodul 7 – At drage forhastede konklusioner II</a:t>
            </a:r>
            <a:endParaRPr lang="de-DE"/>
          </a:p>
        </p:txBody>
      </p:sp>
      <p:sp>
        <p:nvSpPr>
          <p:cNvPr id="8" name="Slide Number Placeholder 7"/>
          <p:cNvSpPr>
            <a:spLocks noGrp="1"/>
          </p:cNvSpPr>
          <p:nvPr>
            <p:ph type="sldNum" sz="quarter" idx="12"/>
          </p:nvPr>
        </p:nvSpPr>
        <p:spPr/>
        <p:txBody>
          <a:bodyPr/>
          <a:lstStyle/>
          <a:p>
            <a:pPr>
              <a:defRPr/>
            </a:pPr>
            <a:fld id="{D1405261-7A3C-4678-9BC6-C36EC5BE9C08}" type="slidenum">
              <a:rPr lang="de-DE" altLang="de-DE" smtClean="0"/>
              <a:pPr>
                <a:defRPr/>
              </a:pPr>
              <a:t>67</a:t>
            </a:fld>
            <a:endParaRPr lang="de-DE" altLang="de-DE"/>
          </a:p>
        </p:txBody>
      </p:sp>
    </p:spTree>
    <p:extLst>
      <p:ext uri="{BB962C8B-B14F-4D97-AF65-F5344CB8AC3E}">
        <p14:creationId xmlns:p14="http://schemas.microsoft.com/office/powerpoint/2010/main" val="36326705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812387117"/>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Oiseau ‘3’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LUCKY STRIKE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a:ln>
                            <a:noFill/>
                          </a:ln>
                          <a:solidFill>
                            <a:srgbClr val="333333"/>
                          </a:solidFill>
                          <a:effectLst/>
                          <a:latin typeface="+mn-lt"/>
                          <a:ea typeface="+mn-ea"/>
                          <a:cs typeface="+mn-cs"/>
                        </a:rPr>
                        <a:t>public domain“), </a:t>
                      </a:r>
                      <a:r>
                        <a:rPr kumimoji="0" lang="de-DE" sz="1000" b="0" i="0" u="none" strike="noStrike" cap="none" normalizeH="0" baseline="0" dirty="0">
                          <a:ln>
                            <a:noFill/>
                          </a:ln>
                          <a:solidFill>
                            <a:srgbClr val="333333"/>
                          </a:solidFill>
                          <a:effectLst/>
                          <a:latin typeface="+mn-lt"/>
                          <a:ea typeface="+mn-ea"/>
                          <a:cs typeface="+mn-cs"/>
                        </a:rPr>
                        <a:t>da die Schutzfrist des Urheberrechts unseres Wissens abgelaufen ist („</a:t>
                      </a:r>
                      <a:r>
                        <a:rPr kumimoji="0" lang="de-DE" sz="1000" b="0" i="0" u="none" strike="noStrike" cap="none" normalizeH="0" baseline="0">
                          <a:ln>
                            <a:noFill/>
                          </a:ln>
                          <a:solidFill>
                            <a:srgbClr val="333333"/>
                          </a:solidFill>
                          <a:effectLst/>
                          <a:latin typeface="+mn-lt"/>
                          <a:ea typeface="+mn-ea"/>
                          <a:cs typeface="+mn-cs"/>
                        </a:rPr>
                        <a:t>public domain”; </a:t>
                      </a:r>
                      <a:r>
                        <a:rPr kumimoji="0" lang="de-DE" sz="1000" b="0" i="0" u="none" strike="noStrike" cap="none" normalizeH="0" baseline="0" dirty="0">
                          <a:ln>
                            <a:noFill/>
                          </a:ln>
                          <a:solidFill>
                            <a:srgbClr val="333333"/>
                          </a:solidFill>
                          <a:effectLst/>
                          <a:latin typeface="+mn-lt"/>
                          <a:ea typeface="+mn-ea"/>
                          <a:cs typeface="+mn-cs"/>
                        </a:rPr>
                        <a:t>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pPr>
              <a:defRPr/>
            </a:pPr>
            <a:fld id="{1A5C6DBE-73A5-45A4-88D6-15A6B161A76F}" type="slidenum">
              <a:rPr lang="de-DE" altLang="de-DE" smtClean="0"/>
              <a:pPr>
                <a:defRPr/>
              </a:pPr>
              <a:t>68</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5187372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mn-lt"/>
                          <a:ea typeface="+mn-ea"/>
                          <a:cs typeface="+mn-cs"/>
                        </a:rPr>
                        <a:t>Argumenter for?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69</a:t>
            </a:fld>
            <a:endParaRPr lang="de-DE" altLang="de-DE"/>
          </a:p>
        </p:txBody>
      </p:sp>
    </p:spTree>
    <p:extLst>
      <p:ext uri="{BB962C8B-B14F-4D97-AF65-F5344CB8AC3E}">
        <p14:creationId xmlns:p14="http://schemas.microsoft.com/office/powerpoint/2010/main" val="17891755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12923765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dirty="0">
                          <a:solidFill>
                            <a:srgbClr val="333333"/>
                          </a:solidFill>
                          <a:latin typeface="+mn-lt"/>
                          <a:ea typeface="+mn-ea"/>
                          <a:cs typeface="+mn-cs"/>
                        </a:rPr>
                        <a:t>Angivelige motiver fra USA's side: </a:t>
                      </a:r>
                    </a:p>
                    <a:p>
                      <a:pPr marL="457200" indent="-457200">
                        <a:lnSpc>
                          <a:spcPct val="100000"/>
                        </a:lnSpc>
                        <a:spcBef>
                          <a:spcPts val="1200"/>
                        </a:spcBef>
                        <a:buFont typeface="+mj-lt"/>
                        <a:buAutoNum type="arabicPeriod"/>
                      </a:pPr>
                      <a:r>
                        <a:rPr lang="da-DK" sz="2000">
                          <a:solidFill>
                            <a:srgbClr val="333333"/>
                          </a:solidFill>
                          <a:latin typeface="+mn-lt"/>
                          <a:ea typeface="+mn-ea"/>
                          <a:cs typeface="+mn-cs"/>
                        </a:rPr>
                        <a:t>“Teknologisk sejr” </a:t>
                      </a:r>
                      <a:r>
                        <a:rPr lang="da-DK" sz="2000" dirty="0">
                          <a:solidFill>
                            <a:srgbClr val="333333"/>
                          </a:solidFill>
                          <a:latin typeface="+mn-lt"/>
                          <a:ea typeface="+mn-ea"/>
                          <a:cs typeface="+mn-cs"/>
                        </a:rPr>
                        <a:t>i rumkapløbet med Sovjetunionen, som tidligere var lykkedes med at sende en satellit ud i verdensrummet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At bortlede opmærksomheden fra Vietnamkrigen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Det var NASA selv, der iscenesatte månelandingen af frygt for nedskæringer af statsbudgettet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70</a:t>
            </a:fld>
            <a:endParaRPr lang="de-DE" altLang="de-DE"/>
          </a:p>
        </p:txBody>
      </p:sp>
    </p:spTree>
    <p:extLst>
      <p:ext uri="{BB962C8B-B14F-4D97-AF65-F5344CB8AC3E}">
        <p14:creationId xmlns:p14="http://schemas.microsoft.com/office/powerpoint/2010/main" val="36868384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188764915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For: </a:t>
                      </a:r>
                      <a:r>
                        <a:rPr kumimoji="0" lang="de-DE" sz="2000" b="1" i="0" u="none" strike="noStrike" cap="none" normalizeH="0" baseline="0">
                          <a:ln>
                            <a:noFill/>
                          </a:ln>
                          <a:solidFill>
                            <a:srgbClr val="004992"/>
                          </a:solidFill>
                          <a:effectLst/>
                          <a:latin typeface="+mn-lt"/>
                          <a:ea typeface="+mn-ea"/>
                          <a:cs typeface="+mn-cs"/>
                        </a:rPr>
                        <a:t>???</a:t>
                      </a:r>
                      <a:endParaRPr kumimoji="0" lang="de-DE"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71</a:t>
            </a:fld>
            <a:endParaRPr lang="de-DE" altLang="de-DE"/>
          </a:p>
        </p:txBody>
      </p:sp>
    </p:spTree>
    <p:extLst>
      <p:ext uri="{BB962C8B-B14F-4D97-AF65-F5344CB8AC3E}">
        <p14:creationId xmlns:p14="http://schemas.microsoft.com/office/powerpoint/2010/main" val="22168027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307585610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da-DK" sz="2000" b="1" i="0" u="none" strike="noStrike" cap="none" normalizeH="0" baseline="0" dirty="0">
                          <a:ln>
                            <a:noFill/>
                          </a:ln>
                          <a:solidFill>
                            <a:srgbClr val="333333"/>
                          </a:solidFill>
                          <a:effectLst/>
                          <a:latin typeface="+mn-lt"/>
                          <a:ea typeface="+mn-ea"/>
                          <a:cs typeface="+mn-cs"/>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a:ln>
                            <a:noFill/>
                          </a:ln>
                          <a:solidFill>
                            <a:srgbClr val="333333"/>
                          </a:solidFill>
                          <a:effectLst/>
                          <a:latin typeface="+mn-lt"/>
                          <a:ea typeface="+mn-ea"/>
                          <a:cs typeface="+mn-cs"/>
                        </a:rPr>
                        <a:t>“Blafrende flag”: </a:t>
                      </a:r>
                      <a:r>
                        <a:rPr kumimoji="0" lang="da-DK" sz="2000" b="0" i="0" u="none" strike="noStrike" cap="none" normalizeH="0" baseline="0" dirty="0">
                          <a:ln>
                            <a:noFill/>
                          </a:ln>
                          <a:solidFill>
                            <a:srgbClr val="333333"/>
                          </a:solidFill>
                          <a:effectLst/>
                          <a:latin typeface="+mn-lt"/>
                          <a:ea typeface="+mn-ea"/>
                          <a:cs typeface="+mn-cs"/>
                        </a:rPr>
                        <a:t>en umulighed, da der ikke eksisterer atmosfære/vejr på månen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Billeder af en himmel uden stjerner og uensartede skygger antyder, at det er en filmstudieproduktion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Astronaut Armstrongs radiobesked: Han svarer for hurtigt på Præsident Nixons sidste sætning. Transmission til jorden af et radiosignal tager længere tid, end det tog Armstrong at svare.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72</a:t>
            </a:fld>
            <a:endParaRPr lang="de-DE" altLang="de-DE"/>
          </a:p>
        </p:txBody>
      </p:sp>
    </p:spTree>
    <p:extLst>
      <p:ext uri="{BB962C8B-B14F-4D97-AF65-F5344CB8AC3E}">
        <p14:creationId xmlns:p14="http://schemas.microsoft.com/office/powerpoint/2010/main" val="3301636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163845467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Imod: </a:t>
                      </a:r>
                      <a:r>
                        <a:rPr kumimoji="0" lang="de-DE" sz="2000" b="1"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73</a:t>
            </a:fld>
            <a:endParaRPr lang="de-DE" altLang="de-DE"/>
          </a:p>
        </p:txBody>
      </p:sp>
    </p:spTree>
    <p:extLst>
      <p:ext uri="{BB962C8B-B14F-4D97-AF65-F5344CB8AC3E}">
        <p14:creationId xmlns:p14="http://schemas.microsoft.com/office/powerpoint/2010/main" val="8560163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235895844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b="1" dirty="0">
                          <a:latin typeface="+mn-lt"/>
                          <a:ea typeface="+mn-ea"/>
                          <a:cs typeface="+mn-cs"/>
                        </a:rPr>
                        <a:t>Imod:</a:t>
                      </a:r>
                    </a:p>
                    <a:p>
                      <a:pPr marL="342900" indent="-342900">
                        <a:lnSpc>
                          <a:spcPct val="100000"/>
                        </a:lnSpc>
                        <a:spcBef>
                          <a:spcPts val="1200"/>
                        </a:spcBef>
                        <a:buFont typeface="+mj-lt"/>
                        <a:buAutoNum type="arabicPeriod"/>
                      </a:pPr>
                      <a:r>
                        <a:rPr lang="da-DK" sz="2000" b="0" dirty="0">
                          <a:latin typeface="+mn-lt"/>
                          <a:ea typeface="+mn-ea"/>
                          <a:cs typeface="+mn-cs"/>
                        </a:rPr>
                        <a:t>Det blafrende flag fremkom ved at banke pælen ned i månens overflade støttet af en tværstiver </a:t>
                      </a:r>
                    </a:p>
                    <a:p>
                      <a:pPr marL="342900" indent="-342900">
                        <a:lnSpc>
                          <a:spcPct val="100000"/>
                        </a:lnSpc>
                        <a:spcBef>
                          <a:spcPts val="1200"/>
                        </a:spcBef>
                        <a:buFont typeface="+mj-lt"/>
                        <a:buAutoNum type="arabicPeriod"/>
                      </a:pPr>
                      <a:r>
                        <a:rPr lang="da-DK" sz="2000" b="0" dirty="0">
                          <a:latin typeface="+mn-lt"/>
                          <a:ea typeface="+mn-ea"/>
                          <a:cs typeface="+mn-cs"/>
                        </a:rPr>
                        <a:t>Pga. eksponeringstiden kan natfotografering ikke opfange svage </a:t>
                      </a:r>
                      <a:r>
                        <a:rPr lang="da-DK" sz="2000" b="0">
                          <a:latin typeface="+mn-lt"/>
                          <a:ea typeface="+mn-ea"/>
                          <a:cs typeface="+mn-cs"/>
                        </a:rPr>
                        <a:t>lyskilder </a:t>
                      </a:r>
                      <a:r>
                        <a:rPr lang="da-DK" sz="2000" b="0">
                          <a:latin typeface="Times New Roman"/>
                          <a:ea typeface="+mn-ea"/>
                          <a:cs typeface="+mn-cs"/>
                          <a:sym typeface="Wingdings" panose="05000000000000000000" pitchFamily="2" charset="2"/>
                        </a:rPr>
                        <a:t>→</a:t>
                      </a:r>
                      <a:r>
                        <a:rPr lang="da-DK" sz="2000" b="0">
                          <a:latin typeface="+mn-lt"/>
                          <a:ea typeface="+mn-ea"/>
                          <a:cs typeface="+mn-cs"/>
                        </a:rPr>
                        <a:t> </a:t>
                      </a:r>
                      <a:r>
                        <a:rPr lang="da-DK" sz="2000" b="0" dirty="0">
                          <a:latin typeface="+mn-lt"/>
                          <a:ea typeface="+mn-ea"/>
                          <a:cs typeface="+mn-cs"/>
                        </a:rPr>
                        <a:t>ingen stjerner</a:t>
                      </a:r>
                    </a:p>
                    <a:p>
                      <a:pPr marL="342900" indent="-342900">
                        <a:lnSpc>
                          <a:spcPct val="100000"/>
                        </a:lnSpc>
                        <a:spcBef>
                          <a:spcPts val="1200"/>
                        </a:spcBef>
                        <a:buFont typeface="+mj-lt"/>
                        <a:buAutoNum type="arabicPeriod"/>
                      </a:pPr>
                      <a:r>
                        <a:rPr lang="da-DK" sz="2000" b="0" dirty="0">
                          <a:latin typeface="+mn-lt"/>
                          <a:ea typeface="+mn-ea"/>
                          <a:cs typeface="+mn-cs"/>
                        </a:rPr>
                        <a:t>De uensartede skygger fremkom pga. månens ujævne overflade </a:t>
                      </a:r>
                    </a:p>
                    <a:p>
                      <a:pPr marL="342900" indent="-342900">
                        <a:lnSpc>
                          <a:spcPct val="100000"/>
                        </a:lnSpc>
                        <a:spcBef>
                          <a:spcPts val="1200"/>
                        </a:spcBef>
                        <a:buFont typeface="+mj-lt"/>
                        <a:buAutoNum type="arabicPeriod"/>
                      </a:pPr>
                      <a:r>
                        <a:rPr lang="da-DK" sz="2000" b="0" dirty="0">
                          <a:latin typeface="+mn-lt"/>
                          <a:ea typeface="+mn-ea"/>
                          <a:cs typeface="+mn-cs"/>
                        </a:rPr>
                        <a:t>Interviewet var blevet efterbehandlet, og, man havde bortredigeret de oprindelige forsinkelser i Nixons og Armstrongs dialog.</a:t>
                      </a:r>
                      <a:endParaRPr lang="en-US" sz="20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74</a:t>
            </a:fld>
            <a:endParaRPr lang="de-DE" altLang="de-DE"/>
          </a:p>
        </p:txBody>
      </p:sp>
    </p:spTree>
    <p:extLst>
      <p:ext uri="{BB962C8B-B14F-4D97-AF65-F5344CB8AC3E}">
        <p14:creationId xmlns:p14="http://schemas.microsoft.com/office/powerpoint/2010/main" val="15318590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dirty="0">
                <a:solidFill>
                  <a:srgbClr val="FF0000"/>
                </a:solidFill>
                <a:latin typeface="+mn-lt"/>
                <a:ea typeface="+mn-ea"/>
                <a:cs typeface="+mn-cs"/>
              </a:rPr>
              <a:t>Nej! </a:t>
            </a:r>
            <a:endParaRPr lang="de-DE" altLang="de-DE" sz="4000" dirty="0">
              <a:latin typeface="+mn-lt"/>
              <a:ea typeface="+mn-ea"/>
              <a:cs typeface="+mn-cs"/>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da-DK" sz="2200" b="0">
                <a:solidFill>
                  <a:srgbClr val="000000"/>
                </a:solidFill>
                <a:latin typeface="+mn-lt"/>
                <a:ea typeface="+mn-ea"/>
                <a:cs typeface="+mn-cs"/>
              </a:rPr>
              <a:t>Var månelandingen et fupnummer udført af USA’s regering? </a:t>
            </a:r>
            <a:endParaRPr lang="de-DE" sz="2200" b="0" dirty="0">
              <a:solidFill>
                <a:srgbClr val="000000"/>
              </a:solidFill>
              <a:latin typeface="+mn-lt"/>
              <a:ea typeface="+mn-ea"/>
              <a:cs typeface="+mn-cs"/>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n-lt"/>
                <a:ea typeface="+mn-ea"/>
                <a:cs typeface="+mn-cs"/>
              </a:rPr>
              <a:t>Kilde: Den tyske TV-station ZDF: „Vorsicht Verschwörung“ [giv agt: sammensværgelse) </a:t>
            </a:r>
            <a:endParaRPr lang="de-DE" altLang="de-DE" sz="1200" b="0" dirty="0">
              <a:latin typeface="+mn-lt"/>
              <a:ea typeface="+mn-ea"/>
              <a:cs typeface="+mn-cs"/>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a-DK" altLang="de-DE" sz="2400" b="0">
                <a:latin typeface="+mn-lt"/>
                <a:ea typeface="+mn-ea"/>
                <a:cs typeface="+mn-cs"/>
              </a:rPr>
              <a:t>Direktør Roland Emmerich (Independence Day): “Månelandingen […] var bare for god. Det ville have været umuligt at konstruere noget sådant i 1960’erne. Selv med vore dages udstyr ville det frembyde problemer.” </a:t>
            </a:r>
            <a:endParaRPr lang="de-DE" altLang="de-DE" sz="2400" b="0" i="1"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75</a:t>
            </a:fld>
            <a:endParaRPr lang="de-DE" altLang="de-DE"/>
          </a:p>
        </p:txBody>
      </p:sp>
    </p:spTree>
    <p:extLst>
      <p:ext uri="{BB962C8B-B14F-4D97-AF65-F5344CB8AC3E}">
        <p14:creationId xmlns:p14="http://schemas.microsoft.com/office/powerpoint/2010/main" val="41534463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76</a:t>
            </a:fld>
            <a:endParaRPr lang="de-DE" altLang="de-DE"/>
          </a:p>
        </p:txBody>
      </p:sp>
    </p:spTree>
    <p:extLst>
      <p:ext uri="{BB962C8B-B14F-4D97-AF65-F5344CB8AC3E}">
        <p14:creationId xmlns:p14="http://schemas.microsoft.com/office/powerpoint/2010/main" val="1303402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00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mere </a:t>
            </a:r>
            <a:r>
              <a:rPr lang="en-US" altLang="de-DE" sz="2000" dirty="0" err="1">
                <a:solidFill>
                  <a:srgbClr val="333333"/>
                </a:solidFill>
                <a:sym typeface="Times New Roman" panose="02020603050405020304" pitchFamily="18" charset="0"/>
              </a:rPr>
              <a:t>spændende</a:t>
            </a:r>
            <a:r>
              <a:rPr lang="en-US" altLang="de-DE" sz="2000" dirty="0">
                <a:solidFill>
                  <a:srgbClr val="333333"/>
                </a:solidFill>
                <a:sym typeface="Times New Roman" panose="02020603050405020304" pitchFamily="18" charset="0"/>
              </a:rPr>
              <a:t> end </a:t>
            </a:r>
            <a:r>
              <a:rPr lang="en-US" altLang="de-DE" sz="2000" dirty="0" err="1">
                <a:solidFill>
                  <a:srgbClr val="333333"/>
                </a:solidFill>
                <a:sym typeface="Times New Roman" panose="02020603050405020304" pitchFamily="18" charset="0"/>
              </a:rPr>
              <a:t>virkeligheden</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påstande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vanskelige</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efterprøve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bevise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Washington </a:t>
            </a:r>
            <a:r>
              <a:rPr lang="en-US" altLang="de-DE" sz="2000" dirty="0" err="1">
                <a:solidFill>
                  <a:srgbClr val="333333"/>
                </a:solidFill>
                <a:sym typeface="Times New Roman" panose="02020603050405020304" pitchFamily="18" charset="0"/>
              </a:rPr>
              <a:t>skulle</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lignet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Weishaupt</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udelader</a:t>
            </a:r>
            <a:r>
              <a:rPr lang="en-US" altLang="de-DE" sz="2000" dirty="0">
                <a:solidFill>
                  <a:srgbClr val="333333"/>
                </a:solidFill>
                <a:sym typeface="Times New Roman" panose="02020603050405020304" pitchFamily="18" charset="0"/>
              </a:rPr>
              <a:t> alternative </a:t>
            </a:r>
            <a:r>
              <a:rPr lang="en-US" altLang="de-DE" sz="2000" dirty="0" err="1">
                <a:solidFill>
                  <a:srgbClr val="333333"/>
                </a:solidFill>
                <a:sym typeface="Times New Roman" panose="02020603050405020304" pitchFamily="18" charset="0"/>
              </a:rPr>
              <a:t>forklaringer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den </a:t>
            </a:r>
            <a:r>
              <a:rPr lang="en-US" altLang="de-DE" sz="2000" dirty="0" err="1">
                <a:solidFill>
                  <a:srgbClr val="333333"/>
                </a:solidFill>
                <a:sym typeface="Times New Roman" panose="02020603050405020304" pitchFamily="18" charset="0"/>
              </a:rPr>
              <a:t>gentagne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brug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13 </a:t>
            </a:r>
            <a:r>
              <a:rPr lang="en-US" altLang="de-DE" sz="2000" dirty="0" err="1">
                <a:solidFill>
                  <a:srgbClr val="333333"/>
                </a:solidFill>
                <a:sym typeface="Times New Roman" panose="02020603050405020304" pitchFamily="18" charset="0"/>
              </a:rPr>
              <a:t>symboler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relateret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de 13 </a:t>
            </a:r>
            <a:r>
              <a:rPr lang="en-US" altLang="de-DE" sz="2000" dirty="0" err="1">
                <a:solidFill>
                  <a:srgbClr val="333333"/>
                </a:solidFill>
                <a:sym typeface="Times New Roman" panose="02020603050405020304" pitchFamily="18" charset="0"/>
              </a:rPr>
              <a:t>oprindelige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stater</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err="1">
                <a:solidFill>
                  <a:srgbClr val="333333"/>
                </a:solidFill>
                <a:sym typeface="Times New Roman" panose="02020603050405020304" pitchFamily="18" charset="0"/>
              </a:rPr>
              <a:t>Vandrehistorier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sommetider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løsrevet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sammenhæng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de </a:t>
            </a:r>
            <a:r>
              <a:rPr lang="en-US" altLang="de-DE" sz="2000" dirty="0" err="1">
                <a:solidFill>
                  <a:srgbClr val="333333"/>
                </a:solidFill>
                <a:sym typeface="Times New Roman" panose="02020603050405020304" pitchFamily="18" charset="0"/>
              </a:rPr>
              <a:t>nævnte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detaljer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samtidig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voldsomt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overdrevet</a:t>
            </a:r>
            <a:r>
              <a:rPr lang="en-US" altLang="de-DE" sz="2000" dirty="0">
                <a:solidFill>
                  <a:srgbClr val="333333"/>
                </a:solidFill>
                <a:sym typeface="Times New Roman" panose="02020603050405020304" pitchFamily="18" charset="0"/>
              </a:rPr>
              <a:t> (Washington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hvilket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imidlertid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betyder</a:t>
            </a:r>
            <a:r>
              <a:rPr lang="en-US" altLang="de-DE" sz="2000" dirty="0">
                <a:solidFill>
                  <a:srgbClr val="333333"/>
                </a:solidFill>
                <a:sym typeface="Times New Roman" panose="02020603050405020304" pitchFamily="18" charset="0"/>
              </a:rPr>
              <a:t>, at USA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infiltreret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mistanke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fordi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aktiviteter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foregår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hemmelighed</a:t>
            </a:r>
            <a:r>
              <a:rPr lang="en-US" altLang="de-DE" sz="2000" dirty="0">
                <a:solidFill>
                  <a:srgbClr val="333333"/>
                </a:solidFill>
                <a:sym typeface="Times New Roman" panose="02020603050405020304" pitchFamily="18" charset="0"/>
              </a:rPr>
              <a:t>. Men: I </a:t>
            </a:r>
            <a:r>
              <a:rPr lang="en-US" altLang="de-DE" sz="2000" dirty="0" err="1">
                <a:solidFill>
                  <a:srgbClr val="333333"/>
                </a:solidFill>
                <a:sym typeface="Times New Roman" panose="02020603050405020304" pitchFamily="18" charset="0"/>
              </a:rPr>
              <a:t>modsætning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gængs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opfattelse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tror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satan</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et ‘</a:t>
            </a:r>
            <a:r>
              <a:rPr lang="en-US" altLang="de-DE" sz="2000" dirty="0" err="1">
                <a:solidFill>
                  <a:srgbClr val="333333"/>
                </a:solidFill>
                <a:sym typeface="Times New Roman" panose="02020603050405020304" pitchFamily="18" charset="0"/>
              </a:rPr>
              <a:t>højere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væsen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Gud</a:t>
            </a:r>
            <a:r>
              <a:rPr lang="en-US" altLang="de-DE" sz="2000" dirty="0">
                <a:solidFill>
                  <a:srgbClr val="333333"/>
                </a:solidFill>
                <a:sym typeface="Times New Roman" panose="02020603050405020304" pitchFamily="18" charset="0"/>
              </a:rPr>
              <a:t>, Allah mv.). De </a:t>
            </a:r>
            <a:r>
              <a:rPr lang="en-US" altLang="de-DE" sz="2000" dirty="0" err="1">
                <a:solidFill>
                  <a:srgbClr val="333333"/>
                </a:solidFill>
                <a:sym typeface="Times New Roman" panose="02020603050405020304" pitchFamily="18" charset="0"/>
              </a:rPr>
              <a:t>følger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liberal </a:t>
            </a:r>
            <a:r>
              <a:rPr lang="en-US" altLang="de-DE" sz="2000" dirty="0" err="1">
                <a:solidFill>
                  <a:srgbClr val="333333"/>
                </a:solidFill>
                <a:sym typeface="Times New Roman" panose="02020603050405020304" pitchFamily="18" charset="0"/>
              </a:rPr>
              <a:t>tankegang</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rebelske</a:t>
            </a:r>
            <a:r>
              <a:rPr lang="en-US" altLang="de-DE" sz="2000" dirty="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77</a:t>
            </a:fld>
            <a:endParaRPr lang="de-DE" altLang="de-DE"/>
          </a:p>
        </p:txBody>
      </p:sp>
    </p:spTree>
    <p:extLst>
      <p:ext uri="{BB962C8B-B14F-4D97-AF65-F5344CB8AC3E}">
        <p14:creationId xmlns:p14="http://schemas.microsoft.com/office/powerpoint/2010/main" val="294504064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4794</Words>
  <Application>Microsoft Office PowerPoint</Application>
  <PresentationFormat>Benutzerdefiniert</PresentationFormat>
  <Paragraphs>645</Paragraphs>
  <Slides>77</Slides>
  <Notes>77</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77</vt:i4>
      </vt:variant>
    </vt:vector>
  </HeadingPairs>
  <TitlesOfParts>
    <vt:vector size="84" baseType="lpstr">
      <vt:lpstr>Arial</vt:lpstr>
      <vt:lpstr>Calibri Light</vt:lpstr>
      <vt:lpstr>Symbol</vt:lpstr>
      <vt:lpstr>Times New Roman</vt:lpstr>
      <vt:lpstr>WingDings</vt:lpstr>
      <vt:lpstr>UKE_PPT-Vorlage_16zu9</vt:lpstr>
      <vt:lpstr>1_UKE_PPT-Vorlage_16zu9</vt:lpstr>
      <vt:lpstr>MCT 7 B – At drage forhastede konklusioner II</vt:lpstr>
      <vt:lpstr>Forhastede konklusioner</vt:lpstr>
      <vt:lpstr>Forhastede konklusioner</vt:lpstr>
      <vt:lpstr>Forhastede konklusioner</vt:lpstr>
      <vt:lpstr>At drage forhastede konklusioner I hvilke situationer/hvornår drager vi konklusioner uden at kende den fulde sandhed?</vt:lpstr>
      <vt:lpstr>At drage forhastede konklusioner I hvilke situationer/hvornår drager vi konklusioner uden at kende den fulde sandhed?</vt:lpstr>
      <vt:lpstr>At drage forhastede konklusioner I hvilke situationer/hvornår drager vi konklusioner uden at kende den fulde sandhed?</vt:lpstr>
      <vt:lpstr>At drage forhastede konklusioner I hvilke situationer/hvornår drager vi konklusioner uden at kende den fulde sandhed?</vt:lpstr>
      <vt:lpstr>At drage forhastede konklusioner – i virkeligheden</vt:lpstr>
      <vt:lpstr>At drage forhastede konklusioner – i virkeligheden - Vandrehistorier – (alternativ opgave: se slutningen af præsentationen)</vt:lpstr>
      <vt:lpstr>At drage forhastede konklusioner – i virkeligheden - Vandrehistorier -</vt:lpstr>
      <vt:lpstr>At drage forhastede konklusioner – i virkeligheden - Vandrehistorier -</vt:lpstr>
      <vt:lpstr>At drage forhastede konklusioner – i virkeligheden - Vandrehistorier -</vt:lpstr>
      <vt:lpstr>Hvordan opstår disse konspirationsteorier?</vt:lpstr>
      <vt:lpstr>Hvordan opstod denne vandrehistorie og andre konspirationsteorier?</vt:lpstr>
      <vt:lpstr>Hvordan opstod denne vandrehistorie og andre konspirationsteorier?</vt:lpstr>
      <vt:lpstr>Hvorfor gør vi det?</vt:lpstr>
      <vt:lpstr>Hvorfor gør vi det?</vt:lpstr>
      <vt:lpstr>Eksempler på hvordan forhastede konklusioner kan resultere i fejltolkninger under en psykose</vt:lpstr>
      <vt:lpstr>Øvelse</vt:lpstr>
      <vt:lpstr>Øvelse</vt:lpstr>
      <vt:lpstr>Øvelse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Valgfrit: Videoklip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Overfør til hverdagen</vt:lpstr>
      <vt:lpstr>Overfør til hverdagen</vt:lpstr>
      <vt:lpstr>Overfør til hverdagen</vt:lpstr>
      <vt:lpstr>Overfør til hverdagen</vt:lpstr>
      <vt:lpstr>Overfør til hverdagen</vt:lpstr>
      <vt:lpstr>Overfør til hverdagen</vt:lpstr>
      <vt:lpstr>Hvad har det med psykoser at gøre?</vt:lpstr>
      <vt:lpstr>Hvad har det med psykoser at gøre?</vt:lpstr>
      <vt:lpstr>Hvad har det med psykoser at gøre?</vt:lpstr>
      <vt:lpstr>Tak for din opmærksomhed!</vt:lpstr>
      <vt:lpstr>PowerPoint-Präsentation</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Hvordan opstod denne vandrehistorie og andre konspirationsteorier?</vt:lpstr>
      <vt:lpstr>Hvordan opstod denne vandrehistorie og andre konspirationsteorier?</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277</cp:revision>
  <dcterms:created xsi:type="dcterms:W3CDTF">2004-06-30T16:15:23Z</dcterms:created>
  <dcterms:modified xsi:type="dcterms:W3CDTF">2022-02-04T09:12:33Z</dcterms:modified>
</cp:coreProperties>
</file>