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80" r:id="rId2"/>
  </p:sldMasterIdLst>
  <p:notesMasterIdLst>
    <p:notesMasterId r:id="rId67"/>
  </p:notesMasterIdLst>
  <p:handoutMasterIdLst>
    <p:handoutMasterId r:id="rId68"/>
  </p:handoutMasterIdLst>
  <p:sldIdLst>
    <p:sldId id="539" r:id="rId3"/>
    <p:sldId id="461" r:id="rId4"/>
    <p:sldId id="462" r:id="rId5"/>
    <p:sldId id="466" r:id="rId6"/>
    <p:sldId id="475" r:id="rId7"/>
    <p:sldId id="473" r:id="rId8"/>
    <p:sldId id="521" r:id="rId9"/>
    <p:sldId id="520" r:id="rId10"/>
    <p:sldId id="467" r:id="rId11"/>
    <p:sldId id="376" r:id="rId12"/>
    <p:sldId id="375" r:id="rId13"/>
    <p:sldId id="374" r:id="rId14"/>
    <p:sldId id="338" r:id="rId15"/>
    <p:sldId id="499" r:id="rId16"/>
    <p:sldId id="500" r:id="rId17"/>
    <p:sldId id="501" r:id="rId18"/>
    <p:sldId id="358" r:id="rId19"/>
    <p:sldId id="510" r:id="rId20"/>
    <p:sldId id="523" r:id="rId21"/>
    <p:sldId id="522" r:id="rId22"/>
    <p:sldId id="437" r:id="rId23"/>
    <p:sldId id="438" r:id="rId24"/>
    <p:sldId id="469" r:id="rId25"/>
    <p:sldId id="309" r:id="rId26"/>
    <p:sldId id="455" r:id="rId27"/>
    <p:sldId id="529" r:id="rId28"/>
    <p:sldId id="528" r:id="rId29"/>
    <p:sldId id="527" r:id="rId30"/>
    <p:sldId id="526" r:id="rId31"/>
    <p:sldId id="525" r:id="rId32"/>
    <p:sldId id="524" r:id="rId33"/>
    <p:sldId id="316" r:id="rId34"/>
    <p:sldId id="477" r:id="rId35"/>
    <p:sldId id="532" r:id="rId36"/>
    <p:sldId id="531" r:id="rId37"/>
    <p:sldId id="530" r:id="rId38"/>
    <p:sldId id="279" r:id="rId39"/>
    <p:sldId id="471" r:id="rId40"/>
    <p:sldId id="480" r:id="rId41"/>
    <p:sldId id="502" r:id="rId42"/>
    <p:sldId id="505" r:id="rId43"/>
    <p:sldId id="534" r:id="rId44"/>
    <p:sldId id="533" r:id="rId45"/>
    <p:sldId id="513" r:id="rId46"/>
    <p:sldId id="441" r:id="rId47"/>
    <p:sldId id="313" r:id="rId48"/>
    <p:sldId id="495" r:id="rId49"/>
    <p:sldId id="496" r:id="rId50"/>
    <p:sldId id="497" r:id="rId51"/>
    <p:sldId id="536" r:id="rId52"/>
    <p:sldId id="535" r:id="rId53"/>
    <p:sldId id="483" r:id="rId54"/>
    <p:sldId id="485" r:id="rId55"/>
    <p:sldId id="506" r:id="rId56"/>
    <p:sldId id="517" r:id="rId57"/>
    <p:sldId id="488" r:id="rId58"/>
    <p:sldId id="537" r:id="rId59"/>
    <p:sldId id="493" r:id="rId60"/>
    <p:sldId id="538" r:id="rId61"/>
    <p:sldId id="317" r:id="rId62"/>
    <p:sldId id="435" r:id="rId63"/>
    <p:sldId id="511" r:id="rId64"/>
    <p:sldId id="519" r:id="rId65"/>
    <p:sldId id="514" r:id="rId66"/>
  </p:sldIdLst>
  <p:sldSz cx="12195175" cy="6858000"/>
  <p:notesSz cx="7099300" cy="10234613"/>
  <p:defaultTextStyle>
    <a:defPPr>
      <a:defRPr lang="de-DE"/>
    </a:defPPr>
    <a:lvl1pPr algn="l" rtl="0" fontAlgn="base">
      <a:spcBef>
        <a:spcPct val="0"/>
      </a:spcBef>
      <a:spcAft>
        <a:spcPct val="0"/>
      </a:spcAft>
      <a:defRPr sz="4400" kern="1200">
        <a:solidFill>
          <a:schemeClr val="tx2"/>
        </a:solidFill>
        <a:latin typeface="Verdana" pitchFamily="34" charset="0"/>
        <a:ea typeface="ＭＳ Ｐゴシック"/>
        <a:cs typeface="ＭＳ Ｐゴシック"/>
      </a:defRPr>
    </a:lvl1pPr>
    <a:lvl2pPr marL="457200" algn="l" rtl="0" fontAlgn="base">
      <a:spcBef>
        <a:spcPct val="0"/>
      </a:spcBef>
      <a:spcAft>
        <a:spcPct val="0"/>
      </a:spcAft>
      <a:defRPr sz="4400" kern="1200">
        <a:solidFill>
          <a:schemeClr val="tx2"/>
        </a:solidFill>
        <a:latin typeface="Verdana" pitchFamily="34" charset="0"/>
        <a:ea typeface="ＭＳ Ｐゴシック"/>
        <a:cs typeface="ＭＳ Ｐゴシック"/>
      </a:defRPr>
    </a:lvl2pPr>
    <a:lvl3pPr marL="914400" algn="l" rtl="0" fontAlgn="base">
      <a:spcBef>
        <a:spcPct val="0"/>
      </a:spcBef>
      <a:spcAft>
        <a:spcPct val="0"/>
      </a:spcAft>
      <a:defRPr sz="4400" kern="1200">
        <a:solidFill>
          <a:schemeClr val="tx2"/>
        </a:solidFill>
        <a:latin typeface="Verdana" pitchFamily="34" charset="0"/>
        <a:ea typeface="ＭＳ Ｐゴシック"/>
        <a:cs typeface="ＭＳ Ｐゴシック"/>
      </a:defRPr>
    </a:lvl3pPr>
    <a:lvl4pPr marL="1371600" algn="l" rtl="0" fontAlgn="base">
      <a:spcBef>
        <a:spcPct val="0"/>
      </a:spcBef>
      <a:spcAft>
        <a:spcPct val="0"/>
      </a:spcAft>
      <a:defRPr sz="4400" kern="1200">
        <a:solidFill>
          <a:schemeClr val="tx2"/>
        </a:solidFill>
        <a:latin typeface="Verdana" pitchFamily="34" charset="0"/>
        <a:ea typeface="ＭＳ Ｐゴシック"/>
        <a:cs typeface="ＭＳ Ｐゴシック"/>
      </a:defRPr>
    </a:lvl4pPr>
    <a:lvl5pPr marL="1828800" algn="l" rtl="0" fontAlgn="base">
      <a:spcBef>
        <a:spcPct val="0"/>
      </a:spcBef>
      <a:spcAft>
        <a:spcPct val="0"/>
      </a:spcAft>
      <a:defRPr sz="4400" kern="1200">
        <a:solidFill>
          <a:schemeClr val="tx2"/>
        </a:solidFill>
        <a:latin typeface="Verdana" pitchFamily="34" charset="0"/>
        <a:ea typeface="ＭＳ Ｐゴシック"/>
        <a:cs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295">
          <p15:clr>
            <a:srgbClr val="A4A3A4"/>
          </p15:clr>
        </p15:guide>
        <p15:guide id="4" pos="22">
          <p15:clr>
            <a:srgbClr val="A4A3A4"/>
          </p15:clr>
        </p15:guide>
        <p15:guide id="5" pos="393">
          <p15:clr>
            <a:srgbClr val="A4A3A4"/>
          </p15:clr>
        </p15:guide>
        <p15:guide id="6" pos="29">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FF"/>
    <a:srgbClr val="FF0000"/>
    <a:srgbClr val="000000"/>
    <a:srgbClr val="0099CC"/>
    <a:srgbClr val="3333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29" autoAdjust="0"/>
    <p:restoredTop sz="91779" autoAdjust="0"/>
  </p:normalViewPr>
  <p:slideViewPr>
    <p:cSldViewPr>
      <p:cViewPr varScale="1">
        <p:scale>
          <a:sx n="61" d="100"/>
          <a:sy n="61" d="100"/>
        </p:scale>
        <p:origin x="1132" y="80"/>
      </p:cViewPr>
      <p:guideLst>
        <p:guide orient="horz" pos="1026"/>
        <p:guide orient="horz" pos="2750"/>
        <p:guide pos="295"/>
        <p:guide pos="22"/>
        <p:guide pos="393"/>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718"/>
    </p:cViewPr>
  </p:sorterViewPr>
  <p:notesViewPr>
    <p:cSldViewPr>
      <p:cViewPr varScale="1">
        <p:scale>
          <a:sx n="75" d="100"/>
          <a:sy n="75" d="100"/>
        </p:scale>
        <p:origin x="-3060" y="-10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latin typeface="+mj-lt"/>
              <a:ea typeface="Verdana" pitchFamily="34" charset="0"/>
              <a:cs typeface="Verdana" pitchFamily="34" charset="0"/>
            </a:rPr>
            <a:t>Lidelse</a:t>
          </a:r>
          <a:endParaRPr lang="en-US" sz="2400" dirty="0">
            <a:latin typeface="+mj-lt"/>
            <a:ea typeface="Verdana" pitchFamily="34" charset="0"/>
            <a:cs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en-US" sz="2400" dirty="0" err="1">
              <a:latin typeface="+mj-lt"/>
              <a:ea typeface="Verdana" pitchFamily="34" charset="0"/>
              <a:cs typeface="Verdana" pitchFamily="34" charset="0"/>
            </a:rPr>
            <a:t>Fordomme</a:t>
          </a:r>
          <a:endParaRPr lang="en-US" sz="2400" dirty="0">
            <a:latin typeface="+mj-lt"/>
            <a:ea typeface="Verdana" pitchFamily="34" charset="0"/>
            <a:cs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err="1">
              <a:latin typeface="+mj-lt"/>
              <a:ea typeface="Verdana" pitchFamily="34" charset="0"/>
              <a:cs typeface="Verdana" pitchFamily="34" charset="0"/>
            </a:rPr>
            <a:t>Selvværdet</a:t>
          </a:r>
          <a:r>
            <a:rPr lang="en-US" sz="2400" dirty="0">
              <a:latin typeface="+mj-lt"/>
              <a:ea typeface="Verdana" pitchFamily="34" charset="0"/>
              <a:cs typeface="Verdana" pitchFamily="34" charset="0"/>
            </a:rPr>
            <a:t> </a:t>
          </a:r>
          <a:r>
            <a:rPr lang="en-US" sz="2400" dirty="0" err="1">
              <a:latin typeface="+mj-lt"/>
              <a:ea typeface="Verdana" pitchFamily="34" charset="0"/>
              <a:cs typeface="Verdana" pitchFamily="34" charset="0"/>
            </a:rPr>
            <a:t>bliver</a:t>
          </a:r>
          <a:r>
            <a:rPr lang="en-US" sz="2400" dirty="0">
              <a:latin typeface="+mj-lt"/>
              <a:ea typeface="Verdana" pitchFamily="34" charset="0"/>
              <a:cs typeface="Verdana" pitchFamily="34" charset="0"/>
            </a:rPr>
            <a:t> </a:t>
          </a:r>
          <a:r>
            <a:rPr lang="en-US" sz="2400" dirty="0" err="1">
              <a:latin typeface="+mj-lt"/>
              <a:ea typeface="Verdana" pitchFamily="34" charset="0"/>
              <a:cs typeface="Verdana" pitchFamily="34" charset="0"/>
            </a:rPr>
            <a:t>lavere</a:t>
          </a:r>
          <a:endParaRPr lang="en-US" sz="2400" dirty="0">
            <a:latin typeface="+mj-lt"/>
            <a:ea typeface="Verdana" pitchFamily="34" charset="0"/>
            <a:cs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F2B69E5E-2414-497F-8512-00675EC34370}" srcId="{EFA2980D-718B-4FC8-9FF6-15C1C35CF177}" destId="{CB5245DE-ECC5-49E9-94DC-262E3BD83AA5}" srcOrd="2" destOrd="0" parTransId="{624F7F40-9E03-4863-810F-969A7A591BB5}" sibTransId="{90182C8E-0A3D-411B-A654-821F546FC078}"/>
    <dgm:cxn modelId="{E162ED65-8D44-4A8A-927D-238086BAA9FF}" type="presOf" srcId="{CB5245DE-ECC5-49E9-94DC-262E3BD83AA5}" destId="{D559A818-7D53-4BBD-8633-917FB032314D}" srcOrd="0" destOrd="0" presId="urn:microsoft.com/office/officeart/2005/8/layout/cycle1"/>
    <dgm:cxn modelId="{3FD0F36B-1161-4ED8-876D-8F9BD7AB0F7E}" srcId="{EFA2980D-718B-4FC8-9FF6-15C1C35CF177}" destId="{11E49AD0-DCE6-49A3-A921-184F5EB9A5C6}" srcOrd="0" destOrd="0" parTransId="{DBC96EE1-665A-4EEC-972A-1DCC706B48DD}" sibTransId="{3F4E915D-4700-4542-A7C1-CEF728AB432D}"/>
    <dgm:cxn modelId="{016F8253-6574-443E-BE24-3C9E76278987}" type="presOf" srcId="{EFA2980D-718B-4FC8-9FF6-15C1C35CF177}" destId="{8816A1BD-E3E1-4456-9298-4B3407C622F7}" srcOrd="0" destOrd="0" presId="urn:microsoft.com/office/officeart/2005/8/layout/cycle1"/>
    <dgm:cxn modelId="{F3006481-4FFD-408A-B187-5040DC8763DE}" type="presOf" srcId="{90182C8E-0A3D-411B-A654-821F546FC078}" destId="{AC268F96-0D5D-4B9A-A307-62DE90494B18}" srcOrd="0" destOrd="0" presId="urn:microsoft.com/office/officeart/2005/8/layout/cycle1"/>
    <dgm:cxn modelId="{6F9C7CC0-4CC5-4A2D-8C71-E31A20F926E1}" type="presOf" srcId="{3F4E915D-4700-4542-A7C1-CEF728AB432D}" destId="{0332A1E0-1C13-4723-960F-9019466D281A}" srcOrd="0" destOrd="0" presId="urn:microsoft.com/office/officeart/2005/8/layout/cycle1"/>
    <dgm:cxn modelId="{D3AF71C3-8CEE-4443-AECB-E726ABC0437F}" type="presOf" srcId="{11E49AD0-DCE6-49A3-A921-184F5EB9A5C6}" destId="{79E1ED89-3D58-4688-A48D-428AB1CD95FE}" srcOrd="0" destOrd="0" presId="urn:microsoft.com/office/officeart/2005/8/layout/cycle1"/>
    <dgm:cxn modelId="{6FCDA1C9-7DEA-4FC8-9A09-2F5DE51305DC}" type="presOf" srcId="{6459B721-636D-4D51-9601-6B4E5788A266}" destId="{818239DA-8F7F-4917-8EB0-77B4EE5EAA94}" srcOrd="0" destOrd="0" presId="urn:microsoft.com/office/officeart/2005/8/layout/cycle1"/>
    <dgm:cxn modelId="{9E09B1DA-243B-42B9-86D4-CFE6D8CE169C}" type="presOf" srcId="{B390256F-280B-40CB-BD31-09509749AC6C}" destId="{95978D0C-A8C9-4FB8-8DFC-2906FAA59983}"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DCB22129-889B-495C-B882-5D5BEC039083}" type="presParOf" srcId="{8816A1BD-E3E1-4456-9298-4B3407C622F7}" destId="{682C883B-3E72-41CB-97EB-93B061717596}" srcOrd="0" destOrd="0" presId="urn:microsoft.com/office/officeart/2005/8/layout/cycle1"/>
    <dgm:cxn modelId="{1C8FD965-DF09-4163-9855-E23057E27CC6}" type="presParOf" srcId="{8816A1BD-E3E1-4456-9298-4B3407C622F7}" destId="{79E1ED89-3D58-4688-A48D-428AB1CD95FE}" srcOrd="1" destOrd="0" presId="urn:microsoft.com/office/officeart/2005/8/layout/cycle1"/>
    <dgm:cxn modelId="{4DE605F1-04BD-4386-8A11-B21424F44108}" type="presParOf" srcId="{8816A1BD-E3E1-4456-9298-4B3407C622F7}" destId="{0332A1E0-1C13-4723-960F-9019466D281A}" srcOrd="2" destOrd="0" presId="urn:microsoft.com/office/officeart/2005/8/layout/cycle1"/>
    <dgm:cxn modelId="{6AF8157C-7727-40D1-A582-7B8068D765C4}" type="presParOf" srcId="{8816A1BD-E3E1-4456-9298-4B3407C622F7}" destId="{788C7A12-E6C7-4DB4-9A7F-209CA41AE316}" srcOrd="3" destOrd="0" presId="urn:microsoft.com/office/officeart/2005/8/layout/cycle1"/>
    <dgm:cxn modelId="{23607ADE-2195-4F51-868F-300E39C55AEF}" type="presParOf" srcId="{8816A1BD-E3E1-4456-9298-4B3407C622F7}" destId="{95978D0C-A8C9-4FB8-8DFC-2906FAA59983}" srcOrd="4" destOrd="0" presId="urn:microsoft.com/office/officeart/2005/8/layout/cycle1"/>
    <dgm:cxn modelId="{DFDC01AC-23A4-4297-8C03-79D0C94DAE5D}" type="presParOf" srcId="{8816A1BD-E3E1-4456-9298-4B3407C622F7}" destId="{818239DA-8F7F-4917-8EB0-77B4EE5EAA94}" srcOrd="5" destOrd="0" presId="urn:microsoft.com/office/officeart/2005/8/layout/cycle1"/>
    <dgm:cxn modelId="{A0BD91DD-A7B9-479E-A1F9-2555E8870EA8}" type="presParOf" srcId="{8816A1BD-E3E1-4456-9298-4B3407C622F7}" destId="{F48D0065-C1C5-41DE-80DC-9649E256CF0F}" srcOrd="6" destOrd="0" presId="urn:microsoft.com/office/officeart/2005/8/layout/cycle1"/>
    <dgm:cxn modelId="{426F8B3D-9033-4E71-BEDC-72CF0172F08D}" type="presParOf" srcId="{8816A1BD-E3E1-4456-9298-4B3407C622F7}" destId="{D559A818-7D53-4BBD-8633-917FB032314D}" srcOrd="7" destOrd="0" presId="urn:microsoft.com/office/officeart/2005/8/layout/cycle1"/>
    <dgm:cxn modelId="{8533D53C-CFFB-49E1-92DA-0578B3645208}"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cs typeface="Verdana" pitchFamily="34" charset="0"/>
            </a:rPr>
            <a:t>Lidelse</a:t>
          </a:r>
          <a:endParaRPr lang="en-US" sz="2400" kern="1200" dirty="0">
            <a:latin typeface="+mj-lt"/>
            <a:ea typeface="Verdana" pitchFamily="34" charset="0"/>
            <a:cs typeface="Verdana" pitchFamily="34" charset="0"/>
          </a:endParaRP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cs typeface="Verdana" pitchFamily="34" charset="0"/>
            </a:rPr>
            <a:t>Fordomme</a:t>
          </a:r>
          <a:endParaRPr lang="en-US" sz="2400" kern="1200" dirty="0">
            <a:latin typeface="+mj-lt"/>
            <a:ea typeface="Verdana" pitchFamily="34" charset="0"/>
            <a:cs typeface="Verdana" pitchFamily="34" charset="0"/>
          </a:endParaRP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cs typeface="Verdana" pitchFamily="34" charset="0"/>
            </a:rPr>
            <a:t>Selvværdet</a:t>
          </a:r>
          <a:r>
            <a:rPr lang="en-US" sz="2400" kern="1200" dirty="0">
              <a:latin typeface="+mj-lt"/>
              <a:ea typeface="Verdana" pitchFamily="34" charset="0"/>
              <a:cs typeface="Verdana" pitchFamily="34" charset="0"/>
            </a:rPr>
            <a:t> </a:t>
          </a:r>
          <a:r>
            <a:rPr lang="en-US" sz="2400" kern="1200" dirty="0" err="1">
              <a:latin typeface="+mj-lt"/>
              <a:ea typeface="Verdana" pitchFamily="34" charset="0"/>
              <a:cs typeface="Verdana" pitchFamily="34" charset="0"/>
            </a:rPr>
            <a:t>bliver</a:t>
          </a:r>
          <a:r>
            <a:rPr lang="en-US" sz="2400" kern="1200" dirty="0">
              <a:latin typeface="+mj-lt"/>
              <a:ea typeface="Verdana" pitchFamily="34" charset="0"/>
              <a:cs typeface="Verdana" pitchFamily="34" charset="0"/>
            </a:rPr>
            <a:t> </a:t>
          </a:r>
          <a:r>
            <a:rPr lang="en-US" sz="2400" kern="1200" dirty="0" err="1">
              <a:latin typeface="+mj-lt"/>
              <a:ea typeface="Verdana" pitchFamily="34" charset="0"/>
              <a:cs typeface="Verdana" pitchFamily="34" charset="0"/>
            </a:rPr>
            <a:t>lavere</a:t>
          </a:r>
          <a:endParaRPr lang="en-US" sz="2400" kern="1200" dirty="0">
            <a:latin typeface="+mj-lt"/>
            <a:ea typeface="Verdana" pitchFamily="34" charset="0"/>
            <a:cs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dirty="0"/>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dirty="0"/>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dirty="0"/>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‹Nr.›</a:t>
            </a:fld>
            <a:endParaRPr lang="da-DK" dirty="0"/>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dirty="0"/>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dirty="0"/>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dirty="0"/>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‹Nr.›</a:t>
            </a:fld>
            <a:endParaRPr lang="da-DK" dirty="0"/>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p>
            <a:fld id="{0CB94539-1096-4703-B326-AF51870A2910}" type="slidenum">
              <a:rPr lang="de-DE" smtClean="0">
                <a:ea typeface="ＭＳ Ｐゴシック"/>
                <a:cs typeface="ＭＳ Ｐゴシック"/>
              </a:rPr>
              <a:pPr/>
              <a:t>2</a:t>
            </a:fld>
            <a:endParaRPr lang="da-DK" dirty="0">
              <a:ea typeface="ＭＳ Ｐゴシック"/>
              <a:cs typeface="ＭＳ Ｐゴシック"/>
            </a:endParaRPr>
          </a:p>
        </p:txBody>
      </p:sp>
      <p:sp>
        <p:nvSpPr>
          <p:cNvPr id="19458" name="Rectangle 2"/>
          <p:cNvSpPr>
            <a:spLocks noGrp="1" noRot="1" noChangeAspect="1" noChangeArrowheads="1" noTextEdit="1"/>
          </p:cNvSpPr>
          <p:nvPr>
            <p:ph type="sldImg"/>
          </p:nvPr>
        </p:nvSpPr>
        <p:spPr>
          <a:xfrm>
            <a:off x="138113" y="768350"/>
            <a:ext cx="6823075" cy="3836988"/>
          </a:xfrm>
          <a:ln/>
        </p:spPr>
      </p:sp>
      <p:sp>
        <p:nvSpPr>
          <p:cNvPr id="19459"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2639409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3</a:t>
            </a:fld>
            <a:endParaRPr lang="da-DK" dirty="0">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4</a:t>
            </a:fld>
            <a:endParaRPr lang="da-DK" dirty="0">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da-DK" dirty="0">
              <a:latin typeface="Arial" charset="0"/>
            </a:endParaRPr>
          </a:p>
        </p:txBody>
      </p:sp>
    </p:spTree>
    <p:extLst>
      <p:ext uri="{BB962C8B-B14F-4D97-AF65-F5344CB8AC3E}">
        <p14:creationId xmlns:p14="http://schemas.microsoft.com/office/powerpoint/2010/main" val="2693504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5</a:t>
            </a:fld>
            <a:endParaRPr lang="da-DK" dirty="0">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da-DK" dirty="0">
              <a:latin typeface="Arial" charset="0"/>
            </a:endParaRPr>
          </a:p>
        </p:txBody>
      </p:sp>
    </p:spTree>
    <p:extLst>
      <p:ext uri="{BB962C8B-B14F-4D97-AF65-F5344CB8AC3E}">
        <p14:creationId xmlns:p14="http://schemas.microsoft.com/office/powerpoint/2010/main" val="1306495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6</a:t>
            </a:fld>
            <a:endParaRPr lang="da-DK" dirty="0">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da-DK" dirty="0">
              <a:latin typeface="Arial" charset="0"/>
            </a:endParaRPr>
          </a:p>
        </p:txBody>
      </p:sp>
    </p:spTree>
    <p:extLst>
      <p:ext uri="{BB962C8B-B14F-4D97-AF65-F5344CB8AC3E}">
        <p14:creationId xmlns:p14="http://schemas.microsoft.com/office/powerpoint/2010/main" val="1494234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7</a:t>
            </a:fld>
            <a:endParaRPr lang="da-DK" dirty="0">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da-DK" dirty="0">
              <a:latin typeface="Arial" charset="0"/>
            </a:endParaRPr>
          </a:p>
        </p:txBody>
      </p:sp>
    </p:spTree>
    <p:extLst>
      <p:ext uri="{BB962C8B-B14F-4D97-AF65-F5344CB8AC3E}">
        <p14:creationId xmlns:p14="http://schemas.microsoft.com/office/powerpoint/2010/main" val="1494234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8</a:t>
            </a:fld>
            <a:endParaRPr lang="da-DK" dirty="0">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da-DK" dirty="0">
              <a:latin typeface="Arial" charset="0"/>
            </a:endParaRPr>
          </a:p>
        </p:txBody>
      </p:sp>
    </p:spTree>
    <p:extLst>
      <p:ext uri="{BB962C8B-B14F-4D97-AF65-F5344CB8AC3E}">
        <p14:creationId xmlns:p14="http://schemas.microsoft.com/office/powerpoint/2010/main" val="1494234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xfrm>
            <a:off x="138113" y="768350"/>
            <a:ext cx="6823075" cy="3836988"/>
          </a:xfrm>
          <a:ln/>
        </p:spPr>
      </p:sp>
      <p:sp>
        <p:nvSpPr>
          <p:cNvPr id="31746" name="Notizenplatzhalter 2"/>
          <p:cNvSpPr>
            <a:spLocks noGrp="1"/>
          </p:cNvSpPr>
          <p:nvPr>
            <p:ph type="body" idx="1"/>
          </p:nvPr>
        </p:nvSpPr>
        <p:spPr>
          <a:noFill/>
          <a:ln/>
        </p:spPr>
        <p:txBody>
          <a:bodyPr/>
          <a:lstStyle/>
          <a:p>
            <a:endParaRPr lang="da-DK" dirty="0">
              <a:latin typeface="Arial" charset="0"/>
            </a:endParaRPr>
          </a:p>
        </p:txBody>
      </p:sp>
      <p:sp>
        <p:nvSpPr>
          <p:cNvPr id="31747" name="Foliennummernplatzhalter 3"/>
          <p:cNvSpPr>
            <a:spLocks noGrp="1"/>
          </p:cNvSpPr>
          <p:nvPr>
            <p:ph type="sldNum" sz="quarter" idx="5"/>
          </p:nvPr>
        </p:nvSpPr>
        <p:spPr>
          <a:noFill/>
        </p:spPr>
        <p:txBody>
          <a:bodyPr/>
          <a:lstStyle/>
          <a:p>
            <a:fld id="{6F5C8FF6-A8A7-41DB-A7E3-BB0135C630C2}" type="slidenum">
              <a:rPr lang="de-DE" smtClean="0">
                <a:ea typeface="ＭＳ Ｐゴシック"/>
                <a:cs typeface="ＭＳ Ｐゴシック"/>
              </a:rPr>
              <a:pPr/>
              <a:t>9</a:t>
            </a:fld>
            <a:endParaRPr lang="da-DK" dirty="0">
              <a:ea typeface="ＭＳ Ｐゴシック"/>
              <a:cs typeface="ＭＳ Ｐゴシック"/>
            </a:endParaRPr>
          </a:p>
        </p:txBody>
      </p:sp>
    </p:spTree>
    <p:extLst>
      <p:ext uri="{BB962C8B-B14F-4D97-AF65-F5344CB8AC3E}">
        <p14:creationId xmlns:p14="http://schemas.microsoft.com/office/powerpoint/2010/main" val="2819560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en-US" dirty="0">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10</a:t>
            </a:fld>
            <a:endParaRPr lang="da-DK" dirty="0">
              <a:ea typeface="ＭＳ Ｐゴシック"/>
              <a:cs typeface="ＭＳ Ｐゴシック"/>
            </a:endParaRPr>
          </a:p>
        </p:txBody>
      </p:sp>
    </p:spTree>
    <p:extLst>
      <p:ext uri="{BB962C8B-B14F-4D97-AF65-F5344CB8AC3E}">
        <p14:creationId xmlns:p14="http://schemas.microsoft.com/office/powerpoint/2010/main" val="1286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11</a:t>
            </a:fld>
            <a:endParaRPr lang="da-DK" dirty="0"/>
          </a:p>
        </p:txBody>
      </p:sp>
    </p:spTree>
    <p:extLst>
      <p:ext uri="{BB962C8B-B14F-4D97-AF65-F5344CB8AC3E}">
        <p14:creationId xmlns:p14="http://schemas.microsoft.com/office/powerpoint/2010/main" val="13410477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12</a:t>
            </a:fld>
            <a:endParaRPr lang="da-DK" dirty="0"/>
          </a:p>
        </p:txBody>
      </p:sp>
    </p:spTree>
    <p:extLst>
      <p:ext uri="{BB962C8B-B14F-4D97-AF65-F5344CB8AC3E}">
        <p14:creationId xmlns:p14="http://schemas.microsoft.com/office/powerpoint/2010/main" val="3416916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13</a:t>
            </a:fld>
            <a:endParaRPr lang="da-DK" dirty="0"/>
          </a:p>
        </p:txBody>
      </p:sp>
    </p:spTree>
    <p:extLst>
      <p:ext uri="{BB962C8B-B14F-4D97-AF65-F5344CB8AC3E}">
        <p14:creationId xmlns:p14="http://schemas.microsoft.com/office/powerpoint/2010/main" val="22500378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14</a:t>
            </a:fld>
            <a:endParaRPr lang="da-DK" dirty="0"/>
          </a:p>
        </p:txBody>
      </p:sp>
    </p:spTree>
    <p:extLst>
      <p:ext uri="{BB962C8B-B14F-4D97-AF65-F5344CB8AC3E}">
        <p14:creationId xmlns:p14="http://schemas.microsoft.com/office/powerpoint/2010/main" val="24317752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15</a:t>
            </a:fld>
            <a:endParaRPr lang="da-DK" dirty="0"/>
          </a:p>
        </p:txBody>
      </p:sp>
    </p:spTree>
    <p:extLst>
      <p:ext uri="{BB962C8B-B14F-4D97-AF65-F5344CB8AC3E}">
        <p14:creationId xmlns:p14="http://schemas.microsoft.com/office/powerpoint/2010/main" val="18953212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16</a:t>
            </a:fld>
            <a:endParaRPr lang="da-DK" dirty="0"/>
          </a:p>
        </p:txBody>
      </p:sp>
    </p:spTree>
    <p:extLst>
      <p:ext uri="{BB962C8B-B14F-4D97-AF65-F5344CB8AC3E}">
        <p14:creationId xmlns:p14="http://schemas.microsoft.com/office/powerpoint/2010/main" val="30329796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17</a:t>
            </a:fld>
            <a:endParaRPr lang="da-DK" dirty="0"/>
          </a:p>
        </p:txBody>
      </p:sp>
    </p:spTree>
    <p:extLst>
      <p:ext uri="{BB962C8B-B14F-4D97-AF65-F5344CB8AC3E}">
        <p14:creationId xmlns:p14="http://schemas.microsoft.com/office/powerpoint/2010/main" val="1445411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18</a:t>
            </a:fld>
            <a:endParaRPr lang="da-DK" dirty="0"/>
          </a:p>
        </p:txBody>
      </p:sp>
    </p:spTree>
    <p:extLst>
      <p:ext uri="{BB962C8B-B14F-4D97-AF65-F5344CB8AC3E}">
        <p14:creationId xmlns:p14="http://schemas.microsoft.com/office/powerpoint/2010/main" val="2396763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19</a:t>
            </a:fld>
            <a:endParaRPr lang="da-DK" dirty="0"/>
          </a:p>
        </p:txBody>
      </p:sp>
    </p:spTree>
    <p:extLst>
      <p:ext uri="{BB962C8B-B14F-4D97-AF65-F5344CB8AC3E}">
        <p14:creationId xmlns:p14="http://schemas.microsoft.com/office/powerpoint/2010/main" val="6301317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20</a:t>
            </a:fld>
            <a:endParaRPr lang="da-DK" dirty="0"/>
          </a:p>
        </p:txBody>
      </p:sp>
    </p:spTree>
    <p:extLst>
      <p:ext uri="{BB962C8B-B14F-4D97-AF65-F5344CB8AC3E}">
        <p14:creationId xmlns:p14="http://schemas.microsoft.com/office/powerpoint/2010/main" val="3068174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Folienbildplatzhalter 1"/>
          <p:cNvSpPr>
            <a:spLocks noGrp="1" noRot="1" noChangeAspect="1"/>
          </p:cNvSpPr>
          <p:nvPr>
            <p:ph type="sldImg"/>
          </p:nvPr>
        </p:nvSpPr>
        <p:spPr>
          <a:xfrm>
            <a:off x="138113" y="768350"/>
            <a:ext cx="6823075" cy="3836988"/>
          </a:xfrm>
          <a:ln/>
        </p:spPr>
      </p:sp>
      <p:sp>
        <p:nvSpPr>
          <p:cNvPr id="46082" name="Notizenplatzhalter 2"/>
          <p:cNvSpPr>
            <a:spLocks noGrp="1"/>
          </p:cNvSpPr>
          <p:nvPr>
            <p:ph type="body" idx="1"/>
          </p:nvPr>
        </p:nvSpPr>
        <p:spPr>
          <a:noFill/>
          <a:ln/>
        </p:spPr>
        <p:txBody>
          <a:bodyPr/>
          <a:lstStyle/>
          <a:p>
            <a:endParaRPr lang="en-US" dirty="0">
              <a:latin typeface="Arial" charset="0"/>
              <a:ea typeface="ＭＳ Ｐゴシック"/>
            </a:endParaRPr>
          </a:p>
        </p:txBody>
      </p:sp>
      <p:sp>
        <p:nvSpPr>
          <p:cNvPr id="46083" name="Foliennummernplatzhalter 3"/>
          <p:cNvSpPr>
            <a:spLocks noGrp="1"/>
          </p:cNvSpPr>
          <p:nvPr>
            <p:ph type="sldNum" sz="quarter" idx="5"/>
          </p:nvPr>
        </p:nvSpPr>
        <p:spPr>
          <a:noFill/>
        </p:spPr>
        <p:txBody>
          <a:bodyPr/>
          <a:lstStyle/>
          <a:p>
            <a:fld id="{183C0D5F-7414-42BB-B117-2C929750E104}" type="slidenum">
              <a:rPr lang="de-DE" smtClean="0">
                <a:ea typeface="ＭＳ Ｐゴシック"/>
                <a:cs typeface="ＭＳ Ｐゴシック"/>
              </a:rPr>
              <a:pPr/>
              <a:t>21</a:t>
            </a:fld>
            <a:endParaRPr lang="da-DK" dirty="0">
              <a:ea typeface="ＭＳ Ｐゴシック"/>
              <a:cs typeface="ＭＳ Ｐゴシック"/>
            </a:endParaRPr>
          </a:p>
        </p:txBody>
      </p:sp>
    </p:spTree>
    <p:extLst>
      <p:ext uri="{BB962C8B-B14F-4D97-AF65-F5344CB8AC3E}">
        <p14:creationId xmlns:p14="http://schemas.microsoft.com/office/powerpoint/2010/main" val="4035186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dirty="0">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22</a:t>
            </a:fld>
            <a:endParaRPr lang="da-DK" dirty="0">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Folienbildplatzhalter 1"/>
          <p:cNvSpPr>
            <a:spLocks noGrp="1" noRot="1" noChangeAspect="1"/>
          </p:cNvSpPr>
          <p:nvPr>
            <p:ph type="sldImg"/>
          </p:nvPr>
        </p:nvSpPr>
        <p:spPr>
          <a:xfrm>
            <a:off x="138113" y="768350"/>
            <a:ext cx="6823075" cy="3836988"/>
          </a:xfrm>
          <a:ln/>
        </p:spPr>
      </p:sp>
      <p:sp>
        <p:nvSpPr>
          <p:cNvPr id="50178" name="Notizenplatzhalter 2"/>
          <p:cNvSpPr>
            <a:spLocks noGrp="1"/>
          </p:cNvSpPr>
          <p:nvPr>
            <p:ph type="body" idx="1"/>
          </p:nvPr>
        </p:nvSpPr>
        <p:spPr>
          <a:noFill/>
          <a:ln/>
        </p:spPr>
        <p:txBody>
          <a:bodyPr/>
          <a:lstStyle/>
          <a:p>
            <a:endParaRPr lang="en-US" dirty="0">
              <a:latin typeface="Arial" charset="0"/>
              <a:ea typeface="ＭＳ Ｐゴシック"/>
            </a:endParaRPr>
          </a:p>
        </p:txBody>
      </p:sp>
      <p:sp>
        <p:nvSpPr>
          <p:cNvPr id="50179" name="Foliennummernplatzhalter 3"/>
          <p:cNvSpPr>
            <a:spLocks noGrp="1"/>
          </p:cNvSpPr>
          <p:nvPr>
            <p:ph type="sldNum" sz="quarter" idx="5"/>
          </p:nvPr>
        </p:nvSpPr>
        <p:spPr>
          <a:noFill/>
        </p:spPr>
        <p:txBody>
          <a:bodyPr/>
          <a:lstStyle/>
          <a:p>
            <a:fld id="{E558DD3E-C145-4413-AB49-C00001827D37}" type="slidenum">
              <a:rPr lang="de-DE" smtClean="0">
                <a:ea typeface="ＭＳ Ｐゴシック"/>
                <a:cs typeface="ＭＳ Ｐゴシック"/>
              </a:rPr>
              <a:pPr/>
              <a:t>23</a:t>
            </a:fld>
            <a:endParaRPr lang="da-DK" dirty="0">
              <a:ea typeface="ＭＳ Ｐゴシック"/>
              <a:cs typeface="ＭＳ Ｐゴシック"/>
            </a:endParaRPr>
          </a:p>
        </p:txBody>
      </p:sp>
    </p:spTree>
    <p:extLst>
      <p:ext uri="{BB962C8B-B14F-4D97-AF65-F5344CB8AC3E}">
        <p14:creationId xmlns:p14="http://schemas.microsoft.com/office/powerpoint/2010/main" val="16506981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24</a:t>
            </a:fld>
            <a:endParaRPr lang="da-DK" dirty="0"/>
          </a:p>
        </p:txBody>
      </p:sp>
    </p:spTree>
    <p:extLst>
      <p:ext uri="{BB962C8B-B14F-4D97-AF65-F5344CB8AC3E}">
        <p14:creationId xmlns:p14="http://schemas.microsoft.com/office/powerpoint/2010/main" val="39447174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a-DK" dirty="0">
              <a:latin typeface="Arial" charset="0"/>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25</a:t>
            </a:fld>
            <a:endParaRPr lang="da-DK" dirty="0">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a-DK" dirty="0">
              <a:latin typeface="Arial" charset="0"/>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26</a:t>
            </a:fld>
            <a:endParaRPr lang="da-DK" dirty="0">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a-DK" dirty="0">
              <a:latin typeface="Arial" charset="0"/>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27</a:t>
            </a:fld>
            <a:endParaRPr lang="da-DK" dirty="0">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a-DK" dirty="0">
              <a:latin typeface="Arial" charset="0"/>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28</a:t>
            </a:fld>
            <a:endParaRPr lang="da-DK" dirty="0">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a-DK" dirty="0">
              <a:latin typeface="Arial" charset="0"/>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29</a:t>
            </a:fld>
            <a:endParaRPr lang="da-DK" dirty="0">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a-DK" dirty="0">
              <a:latin typeface="Arial" charset="0"/>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30</a:t>
            </a:fld>
            <a:endParaRPr lang="da-DK" dirty="0">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a-DK" dirty="0">
              <a:latin typeface="Arial" charset="0"/>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31</a:t>
            </a:fld>
            <a:endParaRPr lang="da-DK" dirty="0">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Folienbildplatzhalter 1"/>
          <p:cNvSpPr>
            <a:spLocks noGrp="1" noRot="1" noChangeAspect="1"/>
          </p:cNvSpPr>
          <p:nvPr>
            <p:ph type="sldImg"/>
          </p:nvPr>
        </p:nvSpPr>
        <p:spPr>
          <a:xfrm>
            <a:off x="138113" y="768350"/>
            <a:ext cx="6823075" cy="3836988"/>
          </a:xfrm>
          <a:ln/>
        </p:spPr>
      </p:sp>
      <p:sp>
        <p:nvSpPr>
          <p:cNvPr id="67586" name="Notizenplatzhalter 2"/>
          <p:cNvSpPr>
            <a:spLocks noGrp="1"/>
          </p:cNvSpPr>
          <p:nvPr>
            <p:ph type="body" idx="1"/>
          </p:nvPr>
        </p:nvSpPr>
        <p:spPr>
          <a:noFill/>
          <a:ln/>
        </p:spPr>
        <p:txBody>
          <a:bodyPr/>
          <a:lstStyle/>
          <a:p>
            <a:endParaRPr lang="en-US" dirty="0">
              <a:solidFill>
                <a:srgbClr val="FF0000"/>
              </a:solidFill>
              <a:latin typeface="Arial" charset="0"/>
              <a:ea typeface="ＭＳ Ｐゴシック"/>
            </a:endParaRPr>
          </a:p>
        </p:txBody>
      </p:sp>
      <p:sp>
        <p:nvSpPr>
          <p:cNvPr id="67587" name="Foliennummernplatzhalter 3"/>
          <p:cNvSpPr>
            <a:spLocks noGrp="1"/>
          </p:cNvSpPr>
          <p:nvPr>
            <p:ph type="sldNum" sz="quarter" idx="5"/>
          </p:nvPr>
        </p:nvSpPr>
        <p:spPr>
          <a:noFill/>
        </p:spPr>
        <p:txBody>
          <a:bodyPr/>
          <a:lstStyle/>
          <a:p>
            <a:fld id="{927B53EC-EAA2-43F7-BED2-896AAD8F9FDA}" type="slidenum">
              <a:rPr lang="de-DE" smtClean="0">
                <a:ea typeface="ＭＳ Ｐゴシック"/>
                <a:cs typeface="ＭＳ Ｐゴシック"/>
              </a:rPr>
              <a:pPr/>
              <a:t>32</a:t>
            </a:fld>
            <a:endParaRPr lang="da-DK" dirty="0">
              <a:ea typeface="ＭＳ Ｐゴシック"/>
              <a:cs typeface="ＭＳ Ｐゴシック"/>
            </a:endParaRPr>
          </a:p>
        </p:txBody>
      </p:sp>
    </p:spTree>
    <p:extLst>
      <p:ext uri="{BB962C8B-B14F-4D97-AF65-F5344CB8AC3E}">
        <p14:creationId xmlns:p14="http://schemas.microsoft.com/office/powerpoint/2010/main" val="27336103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33</a:t>
            </a:fld>
            <a:endParaRPr lang="da-DK" dirty="0">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34</a:t>
            </a:fld>
            <a:endParaRPr lang="da-DK" dirty="0">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35</a:t>
            </a:fld>
            <a:endParaRPr lang="da-DK" dirty="0">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36</a:t>
            </a:fld>
            <a:endParaRPr lang="da-DK" dirty="0">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37</a:t>
            </a:fld>
            <a:endParaRPr lang="da-DK" dirty="0"/>
          </a:p>
        </p:txBody>
      </p:sp>
    </p:spTree>
    <p:extLst>
      <p:ext uri="{BB962C8B-B14F-4D97-AF65-F5344CB8AC3E}">
        <p14:creationId xmlns:p14="http://schemas.microsoft.com/office/powerpoint/2010/main" val="624894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38</a:t>
            </a:fld>
            <a:endParaRPr lang="da-DK" dirty="0"/>
          </a:p>
        </p:txBody>
      </p:sp>
    </p:spTree>
    <p:extLst>
      <p:ext uri="{BB962C8B-B14F-4D97-AF65-F5344CB8AC3E}">
        <p14:creationId xmlns:p14="http://schemas.microsoft.com/office/powerpoint/2010/main" val="22679805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39</a:t>
            </a:fld>
            <a:endParaRPr lang="da-DK" dirty="0"/>
          </a:p>
        </p:txBody>
      </p:sp>
    </p:spTree>
    <p:extLst>
      <p:ext uri="{BB962C8B-B14F-4D97-AF65-F5344CB8AC3E}">
        <p14:creationId xmlns:p14="http://schemas.microsoft.com/office/powerpoint/2010/main" val="28239598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40</a:t>
            </a:fld>
            <a:endParaRPr lang="da-DK" dirty="0"/>
          </a:p>
        </p:txBody>
      </p:sp>
    </p:spTree>
    <p:extLst>
      <p:ext uri="{BB962C8B-B14F-4D97-AF65-F5344CB8AC3E}">
        <p14:creationId xmlns:p14="http://schemas.microsoft.com/office/powerpoint/2010/main" val="4441417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41</a:t>
            </a:fld>
            <a:endParaRPr lang="da-DK" dirty="0"/>
          </a:p>
        </p:txBody>
      </p:sp>
    </p:spTree>
    <p:extLst>
      <p:ext uri="{BB962C8B-B14F-4D97-AF65-F5344CB8AC3E}">
        <p14:creationId xmlns:p14="http://schemas.microsoft.com/office/powerpoint/2010/main" val="2136674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42</a:t>
            </a:fld>
            <a:endParaRPr lang="da-DK" dirty="0"/>
          </a:p>
        </p:txBody>
      </p:sp>
    </p:spTree>
    <p:extLst>
      <p:ext uri="{BB962C8B-B14F-4D97-AF65-F5344CB8AC3E}">
        <p14:creationId xmlns:p14="http://schemas.microsoft.com/office/powerpoint/2010/main" val="24137613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43</a:t>
            </a:fld>
            <a:endParaRPr lang="da-DK" dirty="0"/>
          </a:p>
        </p:txBody>
      </p:sp>
    </p:spTree>
    <p:extLst>
      <p:ext uri="{BB962C8B-B14F-4D97-AF65-F5344CB8AC3E}">
        <p14:creationId xmlns:p14="http://schemas.microsoft.com/office/powerpoint/2010/main" val="11918410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dirty="0">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44</a:t>
            </a:fld>
            <a:endParaRPr lang="da-DK" dirty="0">
              <a:ea typeface="ＭＳ Ｐゴシック"/>
              <a:cs typeface="ＭＳ Ｐゴシック"/>
            </a:endParaRPr>
          </a:p>
        </p:txBody>
      </p:sp>
    </p:spTree>
    <p:extLst>
      <p:ext uri="{BB962C8B-B14F-4D97-AF65-F5344CB8AC3E}">
        <p14:creationId xmlns:p14="http://schemas.microsoft.com/office/powerpoint/2010/main" val="32541282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dirty="0">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45</a:t>
            </a:fld>
            <a:endParaRPr lang="da-DK" dirty="0">
              <a:ea typeface="ＭＳ Ｐゴシック"/>
              <a:cs typeface="ＭＳ Ｐゴシック"/>
            </a:endParaRPr>
          </a:p>
        </p:txBody>
      </p:sp>
    </p:spTree>
    <p:extLst>
      <p:ext uri="{BB962C8B-B14F-4D97-AF65-F5344CB8AC3E}">
        <p14:creationId xmlns:p14="http://schemas.microsoft.com/office/powerpoint/2010/main" val="29811175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46</a:t>
            </a:fld>
            <a:endParaRPr lang="da-DK" dirty="0"/>
          </a:p>
        </p:txBody>
      </p:sp>
    </p:spTree>
    <p:extLst>
      <p:ext uri="{BB962C8B-B14F-4D97-AF65-F5344CB8AC3E}">
        <p14:creationId xmlns:p14="http://schemas.microsoft.com/office/powerpoint/2010/main" val="11837909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47</a:t>
            </a:fld>
            <a:endParaRPr lang="da-DK" dirty="0"/>
          </a:p>
        </p:txBody>
      </p:sp>
    </p:spTree>
    <p:extLst>
      <p:ext uri="{BB962C8B-B14F-4D97-AF65-F5344CB8AC3E}">
        <p14:creationId xmlns:p14="http://schemas.microsoft.com/office/powerpoint/2010/main" val="30694774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48</a:t>
            </a:fld>
            <a:endParaRPr lang="da-DK" dirty="0"/>
          </a:p>
        </p:txBody>
      </p:sp>
    </p:spTree>
    <p:extLst>
      <p:ext uri="{BB962C8B-B14F-4D97-AF65-F5344CB8AC3E}">
        <p14:creationId xmlns:p14="http://schemas.microsoft.com/office/powerpoint/2010/main" val="40106202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49</a:t>
            </a:fld>
            <a:endParaRPr lang="da-DK" dirty="0"/>
          </a:p>
        </p:txBody>
      </p:sp>
    </p:spTree>
    <p:extLst>
      <p:ext uri="{BB962C8B-B14F-4D97-AF65-F5344CB8AC3E}">
        <p14:creationId xmlns:p14="http://schemas.microsoft.com/office/powerpoint/2010/main" val="9693064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50</a:t>
            </a:fld>
            <a:endParaRPr lang="da-DK" dirty="0"/>
          </a:p>
        </p:txBody>
      </p:sp>
    </p:spTree>
    <p:extLst>
      <p:ext uri="{BB962C8B-B14F-4D97-AF65-F5344CB8AC3E}">
        <p14:creationId xmlns:p14="http://schemas.microsoft.com/office/powerpoint/2010/main" val="31372496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51</a:t>
            </a:fld>
            <a:endParaRPr lang="da-DK" dirty="0"/>
          </a:p>
        </p:txBody>
      </p:sp>
    </p:spTree>
    <p:extLst>
      <p:ext uri="{BB962C8B-B14F-4D97-AF65-F5344CB8AC3E}">
        <p14:creationId xmlns:p14="http://schemas.microsoft.com/office/powerpoint/2010/main" val="16569224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52</a:t>
            </a:fld>
            <a:endParaRPr lang="da-DK" dirty="0">
              <a:ea typeface="ＭＳ Ｐゴシック"/>
              <a:cs typeface="ＭＳ Ｐゴシック"/>
            </a:endParaRPr>
          </a:p>
        </p:txBody>
      </p:sp>
    </p:spTree>
    <p:extLst>
      <p:ext uri="{BB962C8B-B14F-4D97-AF65-F5344CB8AC3E}">
        <p14:creationId xmlns:p14="http://schemas.microsoft.com/office/powerpoint/2010/main" val="41215056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53</a:t>
            </a:fld>
            <a:endParaRPr lang="da-DK" dirty="0">
              <a:ea typeface="ＭＳ Ｐゴシック"/>
              <a:cs typeface="ＭＳ Ｐゴシック"/>
            </a:endParaRPr>
          </a:p>
        </p:txBody>
      </p:sp>
    </p:spTree>
    <p:extLst>
      <p:ext uri="{BB962C8B-B14F-4D97-AF65-F5344CB8AC3E}">
        <p14:creationId xmlns:p14="http://schemas.microsoft.com/office/powerpoint/2010/main" val="26483895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54</a:t>
            </a:fld>
            <a:endParaRPr lang="da-DK" dirty="0">
              <a:ea typeface="ＭＳ Ｐゴシック"/>
              <a:cs typeface="ＭＳ Ｐゴシック"/>
            </a:endParaRPr>
          </a:p>
        </p:txBody>
      </p:sp>
    </p:spTree>
    <p:extLst>
      <p:ext uri="{BB962C8B-B14F-4D97-AF65-F5344CB8AC3E}">
        <p14:creationId xmlns:p14="http://schemas.microsoft.com/office/powerpoint/2010/main" val="21576796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55</a:t>
            </a:fld>
            <a:endParaRPr lang="da-DK" dirty="0">
              <a:ea typeface="ＭＳ Ｐゴシック"/>
              <a:cs typeface="ＭＳ Ｐゴシック"/>
            </a:endParaRPr>
          </a:p>
        </p:txBody>
      </p:sp>
    </p:spTree>
    <p:extLst>
      <p:ext uri="{BB962C8B-B14F-4D97-AF65-F5344CB8AC3E}">
        <p14:creationId xmlns:p14="http://schemas.microsoft.com/office/powerpoint/2010/main" val="14030889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56</a:t>
            </a:fld>
            <a:endParaRPr lang="da-DK" dirty="0">
              <a:ea typeface="ＭＳ Ｐゴシック"/>
              <a:cs typeface="ＭＳ Ｐゴシック"/>
            </a:endParaRPr>
          </a:p>
        </p:txBody>
      </p:sp>
    </p:spTree>
    <p:extLst>
      <p:ext uri="{BB962C8B-B14F-4D97-AF65-F5344CB8AC3E}">
        <p14:creationId xmlns:p14="http://schemas.microsoft.com/office/powerpoint/2010/main" val="42528464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57</a:t>
            </a:fld>
            <a:endParaRPr lang="da-DK" dirty="0">
              <a:ea typeface="ＭＳ Ｐゴシック"/>
              <a:cs typeface="ＭＳ Ｐゴシック"/>
            </a:endParaRPr>
          </a:p>
        </p:txBody>
      </p:sp>
    </p:spTree>
    <p:extLst>
      <p:ext uri="{BB962C8B-B14F-4D97-AF65-F5344CB8AC3E}">
        <p14:creationId xmlns:p14="http://schemas.microsoft.com/office/powerpoint/2010/main" val="42528464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58</a:t>
            </a:fld>
            <a:endParaRPr lang="da-DK" dirty="0">
              <a:ea typeface="ＭＳ Ｐゴシック"/>
              <a:cs typeface="ＭＳ Ｐゴシック"/>
            </a:endParaRPr>
          </a:p>
        </p:txBody>
      </p:sp>
    </p:spTree>
    <p:extLst>
      <p:ext uri="{BB962C8B-B14F-4D97-AF65-F5344CB8AC3E}">
        <p14:creationId xmlns:p14="http://schemas.microsoft.com/office/powerpoint/2010/main" val="21429208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59</a:t>
            </a:fld>
            <a:endParaRPr lang="da-DK" dirty="0">
              <a:ea typeface="ＭＳ Ｐゴシック"/>
              <a:cs typeface="ＭＳ Ｐゴシック"/>
            </a:endParaRPr>
          </a:p>
        </p:txBody>
      </p:sp>
    </p:spTree>
    <p:extLst>
      <p:ext uri="{BB962C8B-B14F-4D97-AF65-F5344CB8AC3E}">
        <p14:creationId xmlns:p14="http://schemas.microsoft.com/office/powerpoint/2010/main" val="21429208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60</a:t>
            </a:fld>
            <a:endParaRPr lang="da-DK" dirty="0"/>
          </a:p>
        </p:txBody>
      </p:sp>
    </p:spTree>
    <p:extLst>
      <p:ext uri="{BB962C8B-B14F-4D97-AF65-F5344CB8AC3E}">
        <p14:creationId xmlns:p14="http://schemas.microsoft.com/office/powerpoint/2010/main" val="227252056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61</a:t>
            </a:fld>
            <a:endParaRPr lang="da-DK" dirty="0"/>
          </a:p>
        </p:txBody>
      </p:sp>
    </p:spTree>
    <p:extLst>
      <p:ext uri="{BB962C8B-B14F-4D97-AF65-F5344CB8AC3E}">
        <p14:creationId xmlns:p14="http://schemas.microsoft.com/office/powerpoint/2010/main" val="35879201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Folienbildplatzhalter 1"/>
          <p:cNvSpPr>
            <a:spLocks noGrp="1" noRot="1" noChangeAspect="1"/>
          </p:cNvSpPr>
          <p:nvPr>
            <p:ph type="sldImg"/>
          </p:nvPr>
        </p:nvSpPr>
        <p:spPr>
          <a:xfrm>
            <a:off x="138113" y="768350"/>
            <a:ext cx="6823075" cy="3836988"/>
          </a:xfrm>
          <a:ln/>
        </p:spPr>
      </p:sp>
      <p:sp>
        <p:nvSpPr>
          <p:cNvPr id="120834" name="Notizenplatzhalter 2"/>
          <p:cNvSpPr>
            <a:spLocks noGrp="1"/>
          </p:cNvSpPr>
          <p:nvPr>
            <p:ph type="body" idx="1"/>
          </p:nvPr>
        </p:nvSpPr>
        <p:spPr>
          <a:noFill/>
          <a:ln/>
        </p:spPr>
        <p:txBody>
          <a:bodyPr/>
          <a:lstStyle/>
          <a:p>
            <a:endParaRPr lang="da-DK" dirty="0">
              <a:latin typeface="Arial" charset="0"/>
            </a:endParaRPr>
          </a:p>
        </p:txBody>
      </p:sp>
      <p:sp>
        <p:nvSpPr>
          <p:cNvPr id="120835" name="Foliennummernplatzhalter 3"/>
          <p:cNvSpPr>
            <a:spLocks noGrp="1"/>
          </p:cNvSpPr>
          <p:nvPr>
            <p:ph type="sldNum" sz="quarter" idx="5"/>
          </p:nvPr>
        </p:nvSpPr>
        <p:spPr>
          <a:noFill/>
        </p:spPr>
        <p:txBody>
          <a:bodyPr/>
          <a:lstStyle/>
          <a:p>
            <a:fld id="{D7E06CE8-43F2-4600-9CF7-F22950BC8FDE}" type="slidenum">
              <a:rPr lang="de-DE" smtClean="0">
                <a:ea typeface="ＭＳ Ｐゴシック"/>
                <a:cs typeface="ＭＳ Ｐゴシック"/>
              </a:rPr>
              <a:pPr/>
              <a:t>62</a:t>
            </a:fld>
            <a:endParaRPr lang="da-DK" dirty="0">
              <a:ea typeface="ＭＳ Ｐゴシック"/>
              <a:cs typeface="ＭＳ Ｐゴシック"/>
            </a:endParaRPr>
          </a:p>
        </p:txBody>
      </p:sp>
    </p:spTree>
    <p:extLst>
      <p:ext uri="{BB962C8B-B14F-4D97-AF65-F5344CB8AC3E}">
        <p14:creationId xmlns:p14="http://schemas.microsoft.com/office/powerpoint/2010/main" val="34298836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64</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72722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4" name="Slide Number Placeholder 3"/>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p:cNvSpPr>
            <a:spLocks noGrp="1"/>
          </p:cNvSpPr>
          <p:nvPr>
            <p:ph type="ftr" sz="quarter" idx="11"/>
          </p:nvPr>
        </p:nvSpPr>
        <p:spPr bwMode="gray">
          <a:xfrm>
            <a:off x="5450091" y="332656"/>
            <a:ext cx="5184000" cy="216000"/>
          </a:xfrm>
        </p:spPr>
        <p:txBody>
          <a:bodyPr>
            <a:noAutofit/>
          </a:bodyPr>
          <a:lstStyle>
            <a:lvl1pPr>
              <a:defRPr b="0"/>
            </a:lvl1p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r>
              <a:rPr lang="da-DK" dirty="0"/>
              <a:t>  </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69AE98A-8F82-419F-AA90-24A7E2D7EE3A}" type="slidenum">
              <a:rPr lang="de-DE" smtClean="0"/>
              <a:pPr>
                <a:defRPr/>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E670BC2F-AA30-4BE0-BB0D-3508F1023310}" type="slidenum">
              <a:rPr lang="de-DE" smtClean="0"/>
              <a:pPr>
                <a:defRPr/>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5" name="Slide Number Placeholder 4"/>
          <p:cNvSpPr>
            <a:spLocks noGrp="1"/>
          </p:cNvSpPr>
          <p:nvPr>
            <p:ph type="sldNum" sz="quarter" idx="12"/>
          </p:nvPr>
        </p:nvSpPr>
        <p:spPr bwMode="gray"/>
        <p:txBody>
          <a:bodyPr/>
          <a:lstStyle>
            <a:lvl1pPr>
              <a:defRPr b="0"/>
            </a:lvl1pPr>
          </a:lstStyle>
          <a:p>
            <a:pPr>
              <a:defRPr/>
            </a:pPr>
            <a:fld id="{FA607E4B-D97F-4773-B36A-091342B743F9}" type="slidenum">
              <a:rPr lang="de-DE" smtClean="0"/>
              <a:pPr>
                <a:defRPr/>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4" name="Slide Number Placeholder 3"/>
          <p:cNvSpPr>
            <a:spLocks noGrp="1"/>
          </p:cNvSpPr>
          <p:nvPr>
            <p:ph type="sldNum" sz="quarter" idx="12"/>
          </p:nvPr>
        </p:nvSpPr>
        <p:spPr bwMode="gray"/>
        <p:txBody>
          <a:bodyPr/>
          <a:lstStyle>
            <a:lvl1pPr>
              <a:defRPr b="0"/>
            </a:lvl1pPr>
          </a:lstStyle>
          <a:p>
            <a:pPr>
              <a:defRPr/>
            </a:pPr>
            <a:fld id="{1C3BDA79-BD6A-4118-960B-C955473384F4}" type="slidenum">
              <a:rPr lang="de-DE" smtClean="0"/>
              <a:pPr>
                <a:defRPr/>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90390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92903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da-DK" altLang="ko-KR" sz="100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716903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9743274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446470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040435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15694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4523780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1886207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lvl1pPr>
              <a:defRPr b="0"/>
            </a:lvl1p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1926349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941917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6012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AE433F9-5C65-4776-B22B-2E9160D28C9B}" type="slidenum">
              <a:rPr lang="de-DE" smtClean="0"/>
              <a:pPr>
                <a:defRPr/>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2787116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1.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10 II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49057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har disse personer til fælles?</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Wayne Gretzky (født 26. januar, 1961)</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Michael Jordan (født 17. februar, 1963)</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Tiger Woods (født 30. december, 1975)</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Mike Tyson (født 30. juni, 1966)</a:t>
            </a:r>
          </a:p>
          <a:p>
            <a:pPr lvl="0" defTabSz="914400" fontAlgn="base">
              <a:lnSpc>
                <a:spcPct val="100000"/>
              </a:lnSpc>
              <a:spcBef>
                <a:spcPts val="1200"/>
              </a:spcBef>
              <a:defRPr/>
            </a:pPr>
            <a:r>
              <a:rPr lang="da-DK" sz="2400" dirty="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2</a:t>
            </a:fld>
            <a:endParaRPr lang="de-DE"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har disse personer til fælles?</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Wayne Gretzky (født 26. januar, 1961)</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Michael Jordan (født 17. februar, 1963)</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Tiger Woods (født 30. december, 1975)</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Mike Tyson (født 30. juni, 1966)</a:t>
            </a:r>
          </a:p>
          <a:p>
            <a:pPr lvl="0" defTabSz="914400" fontAlgn="base">
              <a:lnSpc>
                <a:spcPct val="100000"/>
              </a:lnSpc>
              <a:spcBef>
                <a:spcPts val="1200"/>
              </a:spcBef>
              <a:defRPr/>
            </a:pPr>
            <a:r>
              <a:rPr lang="da-DK" sz="2400" dirty="0">
                <a:solidFill>
                  <a:srgbClr val="004992"/>
                </a:solidFill>
              </a:rPr>
              <a:t>Mænd, Nordamerika, berømte </a:t>
            </a:r>
            <a:br>
              <a:rPr lang="da-DK" sz="2400" dirty="0">
                <a:solidFill>
                  <a:srgbClr val="004992"/>
                </a:solidFill>
              </a:rPr>
            </a:br>
            <a:r>
              <a:rPr lang="da-DK" sz="2400" dirty="0">
                <a:solidFill>
                  <a:srgbClr val="004992"/>
                </a:solidFill>
              </a:rPr>
              <a:t>sportsfolk, nulevende ...</a:t>
            </a:r>
            <a:endParaRPr lang="en-US" sz="2400" dirty="0">
              <a:solidFill>
                <a:srgbClr val="004992"/>
              </a:solidFill>
            </a:endParaRPr>
          </a:p>
        </p:txBody>
      </p:sp>
      <p:pic>
        <p:nvPicPr>
          <p:cNvPr id="11"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12"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
        <p:nvSpPr>
          <p:cNvPr id="6" name="Footer Placeholder 5"/>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13" name="Slide Number Placeholder 12"/>
          <p:cNvSpPr>
            <a:spLocks noGrp="1"/>
          </p:cNvSpPr>
          <p:nvPr>
            <p:ph type="sldNum" sz="quarter" idx="12"/>
          </p:nvPr>
        </p:nvSpPr>
        <p:spPr/>
        <p:txBody>
          <a:bodyPr/>
          <a:lstStyle/>
          <a:p>
            <a:pPr>
              <a:defRPr/>
            </a:pPr>
            <a:fld id="{069AE98A-8F82-419F-AA90-24A7E2D7EE3A}" type="slidenum">
              <a:rPr lang="de-DE" smtClean="0"/>
              <a:pPr>
                <a:defRPr/>
              </a:pPr>
              <a:t>3</a:t>
            </a:fld>
            <a:endParaRPr lang="de-DE"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har disse personer til fælles?</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Fjodor Dostojevskij (1821-1881)</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Charles Dickens (1812-1870)</a:t>
            </a:r>
          </a:p>
          <a:p>
            <a:pPr lvl="0" defTabSz="914400" fontAlgn="base">
              <a:lnSpc>
                <a:spcPct val="100000"/>
              </a:lnSpc>
              <a:spcBef>
                <a:spcPts val="1200"/>
              </a:spcBef>
              <a:buClr>
                <a:srgbClr val="006699"/>
              </a:buClr>
              <a:defRPr/>
            </a:pPr>
            <a:r>
              <a:rPr lang="da-DK"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4</a:t>
            </a:fld>
            <a:endParaRPr lang="de-DE"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har disse personer til fælles?</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Fjodor Dostojevskij (1821-1881)</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Charles Dickens (1812-1870)</a:t>
            </a:r>
          </a:p>
          <a:p>
            <a:pPr lvl="0" defTabSz="914400" fontAlgn="base">
              <a:lnSpc>
                <a:spcPct val="100000"/>
              </a:lnSpc>
              <a:spcBef>
                <a:spcPts val="1200"/>
              </a:spcBef>
              <a:defRPr/>
            </a:pPr>
            <a:r>
              <a:rPr lang="da-DK" sz="2400" dirty="0">
                <a:solidFill>
                  <a:srgbClr val="004992"/>
                </a:solidFill>
              </a:rPr>
              <a:t>Mænd, afdøde, og ikke mindst …</a:t>
            </a:r>
            <a:endParaRPr lang="en-US" sz="2400" dirty="0"/>
          </a:p>
        </p:txBody>
      </p:sp>
      <p:sp>
        <p:nvSpPr>
          <p:cNvPr id="6" name="Footer Placeholder 5"/>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5</a:t>
            </a:fld>
            <a:endParaRPr lang="de-DE"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har disse personer til fælles?</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Fjodor Dostojevskij (1821-1881)</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Charles Dickens (1812-1870)</a:t>
            </a:r>
          </a:p>
          <a:p>
            <a:pPr lvl="0" defTabSz="914400" fontAlgn="base">
              <a:lnSpc>
                <a:spcPct val="100000"/>
              </a:lnSpc>
              <a:spcBef>
                <a:spcPts val="1200"/>
              </a:spcBef>
              <a:defRPr/>
            </a:pPr>
            <a:r>
              <a:rPr lang="da-DK" sz="2400" dirty="0">
                <a:solidFill>
                  <a:srgbClr val="004992"/>
                </a:solidFill>
              </a:rPr>
              <a:t>Mænd, afdøde, og ikke mindst …</a:t>
            </a:r>
          </a:p>
          <a:p>
            <a:pPr lvl="0" defTabSz="914400" fontAlgn="base">
              <a:lnSpc>
                <a:spcPct val="100000"/>
              </a:lnSpc>
              <a:spcBef>
                <a:spcPts val="1200"/>
              </a:spcBef>
              <a:defRPr/>
            </a:pPr>
            <a:r>
              <a:rPr lang="da-DK" sz="2400" dirty="0">
                <a:solidFill>
                  <a:srgbClr val="004992"/>
                </a:solidFill>
              </a:rPr>
              <a:t>berømte forfattere!</a:t>
            </a: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9" name="Footer Placeholder 8"/>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10" name="Slide Number Placeholder 9"/>
          <p:cNvSpPr>
            <a:spLocks noGrp="1"/>
          </p:cNvSpPr>
          <p:nvPr>
            <p:ph type="sldNum" sz="quarter" idx="12"/>
          </p:nvPr>
        </p:nvSpPr>
        <p:spPr/>
        <p:txBody>
          <a:bodyPr/>
          <a:lstStyle/>
          <a:p>
            <a:pPr>
              <a:defRPr/>
            </a:pPr>
            <a:fld id="{069AE98A-8F82-419F-AA90-24A7E2D7EE3A}" type="slidenum">
              <a:rPr lang="de-DE" smtClean="0"/>
              <a:pPr>
                <a:defRPr/>
              </a:pPr>
              <a:t>6</a:t>
            </a:fld>
            <a:endParaRPr lang="de-DE"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har disse personer til fælles?</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Fjodor Dostojevskij (1821-1881)</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Charles Dickens (1812-1870)</a:t>
            </a:r>
          </a:p>
          <a:p>
            <a:pPr lvl="0" defTabSz="914400" fontAlgn="base">
              <a:lnSpc>
                <a:spcPct val="100000"/>
              </a:lnSpc>
              <a:spcBef>
                <a:spcPts val="1200"/>
              </a:spcBef>
              <a:defRPr/>
            </a:pPr>
            <a:r>
              <a:rPr lang="da-DK" sz="2400" dirty="0">
                <a:solidFill>
                  <a:srgbClr val="004992"/>
                </a:solidFill>
              </a:rPr>
              <a:t>Mænd, afdøde, og ikke mindst …</a:t>
            </a:r>
          </a:p>
          <a:p>
            <a:pPr lvl="0" defTabSz="914400" fontAlgn="base">
              <a:lnSpc>
                <a:spcPct val="100000"/>
              </a:lnSpc>
              <a:spcBef>
                <a:spcPts val="1200"/>
              </a:spcBef>
              <a:defRPr/>
            </a:pPr>
            <a:r>
              <a:rPr lang="da-DK" sz="2400" dirty="0">
                <a:solidFill>
                  <a:srgbClr val="004992"/>
                </a:solidFill>
              </a:rPr>
              <a:t>berømte forfattere!</a:t>
            </a:r>
          </a:p>
          <a:p>
            <a:pPr lvl="0" defTabSz="914400" fontAlgn="base">
              <a:lnSpc>
                <a:spcPct val="100000"/>
              </a:lnSpc>
              <a:spcBef>
                <a:spcPts val="1200"/>
              </a:spcBef>
              <a:defRPr/>
            </a:pPr>
            <a:r>
              <a:rPr lang="da-DK" sz="2400" dirty="0">
                <a:solidFill>
                  <a:srgbClr val="004992"/>
                </a:solidFill>
              </a:rPr>
              <a:t>Andet?</a:t>
            </a: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6" name="Footer Placeholder 5"/>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7</a:t>
            </a:fld>
            <a:endParaRPr lang="de-DE" dirty="0"/>
          </a:p>
        </p:txBody>
      </p:sp>
    </p:spTree>
    <p:extLst>
      <p:ext uri="{BB962C8B-B14F-4D97-AF65-F5344CB8AC3E}">
        <p14:creationId xmlns:p14="http://schemas.microsoft.com/office/powerpoint/2010/main" val="15571311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har disse personer til fælles?</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Fjodor Dostojevskij (1821-1881)</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a-DK" sz="2400" dirty="0">
                <a:solidFill>
                  <a:srgbClr val="333333"/>
                </a:solidFill>
              </a:rPr>
              <a:t>Charles Dickens (1812-1870)</a:t>
            </a:r>
          </a:p>
          <a:p>
            <a:pPr lvl="0" defTabSz="914400" fontAlgn="base">
              <a:lnSpc>
                <a:spcPct val="100000"/>
              </a:lnSpc>
              <a:spcBef>
                <a:spcPts val="1200"/>
              </a:spcBef>
              <a:defRPr/>
            </a:pPr>
            <a:r>
              <a:rPr lang="da-DK" sz="2400" dirty="0">
                <a:solidFill>
                  <a:srgbClr val="004992"/>
                </a:solidFill>
              </a:rPr>
              <a:t>Mænd, afdøde, og ikke mindst …</a:t>
            </a:r>
          </a:p>
          <a:p>
            <a:pPr lvl="0" defTabSz="914400" fontAlgn="base">
              <a:lnSpc>
                <a:spcPct val="100000"/>
              </a:lnSpc>
              <a:spcBef>
                <a:spcPts val="1200"/>
              </a:spcBef>
              <a:defRPr/>
            </a:pPr>
            <a:r>
              <a:rPr lang="da-DK" sz="2400" dirty="0">
                <a:solidFill>
                  <a:srgbClr val="004992"/>
                </a:solidFill>
              </a:rPr>
              <a:t>berømte forfattere!</a:t>
            </a:r>
          </a:p>
          <a:p>
            <a:pPr lvl="0" defTabSz="914400" fontAlgn="base">
              <a:lnSpc>
                <a:spcPct val="100000"/>
              </a:lnSpc>
              <a:spcBef>
                <a:spcPts val="1200"/>
              </a:spcBef>
              <a:defRPr/>
            </a:pPr>
            <a:r>
              <a:rPr lang="da-DK" sz="2400" dirty="0">
                <a:solidFill>
                  <a:srgbClr val="004992"/>
                </a:solidFill>
              </a:rPr>
              <a:t>Andet?</a:t>
            </a:r>
          </a:p>
          <a:p>
            <a:pPr lvl="0" defTabSz="914400" fontAlgn="base">
              <a:lnSpc>
                <a:spcPct val="100000"/>
              </a:lnSpc>
              <a:spcBef>
                <a:spcPts val="1200"/>
              </a:spcBef>
              <a:buClr>
                <a:srgbClr val="006699"/>
              </a:buClr>
              <a:defRPr/>
            </a:pPr>
            <a:r>
              <a:rPr lang="da-DK" sz="2400" dirty="0">
                <a:solidFill>
                  <a:srgbClr val="004992"/>
                </a:solidFill>
              </a:rPr>
              <a:t>Alle disse forfattere blev diagnosticeret med</a:t>
            </a:r>
            <a:br>
              <a:rPr lang="da-DK" sz="2400" dirty="0">
                <a:solidFill>
                  <a:srgbClr val="004992"/>
                </a:solidFill>
              </a:rPr>
            </a:br>
            <a:r>
              <a:rPr lang="da-DK" sz="2400" dirty="0">
                <a:solidFill>
                  <a:srgbClr val="004992"/>
                </a:solidFill>
              </a:rPr>
              <a:t>sindslidelser, to af dem havde symptomer på psykose.</a:t>
            </a:r>
            <a:endParaRPr lang="en-US" sz="2400" dirty="0"/>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8</a:t>
            </a:fld>
            <a:endParaRPr lang="de-DE" dirty="0"/>
          </a:p>
        </p:txBody>
      </p:sp>
      <p:sp>
        <p:nvSpPr>
          <p:cNvPr id="9" name="Footer Placeholder 5">
            <a:extLst>
              <a:ext uri="{FF2B5EF4-FFF2-40B4-BE49-F238E27FC236}">
                <a16:creationId xmlns:a16="http://schemas.microsoft.com/office/drawing/2014/main" id="{E93DFD1B-3D4D-4571-8A53-BACD78A18D56}"/>
              </a:ext>
            </a:extLst>
          </p:cNvPr>
          <p:cNvSpPr>
            <a:spLocks noGrp="1"/>
          </p:cNvSpPr>
          <p:nvPr>
            <p:ph type="ftr" sz="quarter" idx="11"/>
          </p:nvPr>
        </p:nvSpPr>
        <p:spPr>
          <a:xfrm>
            <a:off x="5450091" y="332656"/>
            <a:ext cx="5184000" cy="216000"/>
          </a:xfrm>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Tree>
    <p:extLst>
      <p:ext uri="{BB962C8B-B14F-4D97-AF65-F5344CB8AC3E}">
        <p14:creationId xmlns:p14="http://schemas.microsoft.com/office/powerpoint/2010/main" val="347006448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Berømt = perfekt?</a:t>
            </a:r>
            <a:endParaRPr lang="da-DK" sz="3600" dirty="0">
              <a:latin typeface="+mn-lt"/>
              <a:ea typeface="+mn-ea"/>
              <a:cs typeface="+mn-cs"/>
            </a:endParaRPr>
          </a:p>
        </p:txBody>
      </p:sp>
      <p:graphicFrame>
        <p:nvGraphicFramePr>
          <p:cNvPr id="6" name="Group 41"/>
          <p:cNvGraphicFramePr>
            <a:graphicFrameLocks/>
          </p:cNvGraphicFramePr>
          <p:nvPr>
            <p:extLst>
              <p:ext uri="{D42A27DB-BD31-4B8C-83A1-F6EECF244321}">
                <p14:modId xmlns:p14="http://schemas.microsoft.com/office/powerpoint/2010/main" val="24312338"/>
              </p:ext>
            </p:extLst>
          </p:nvPr>
        </p:nvGraphicFramePr>
        <p:xfrm>
          <a:off x="408955" y="2132857"/>
          <a:ext cx="11376000" cy="420624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0">
                <a:tc>
                  <a:txBody>
                    <a:bodyPr/>
                    <a:lstStyle/>
                    <a:p>
                      <a:pPr marL="342900" indent="-342900">
                        <a:buFont typeface="Arial" pitchFamily="34" charset="0"/>
                        <a:buNone/>
                      </a:pPr>
                      <a:r>
                        <a:rPr lang="de-DE" sz="1800" b="0" i="0" u="none">
                          <a:solidFill>
                            <a:srgbClr val="333333"/>
                          </a:solidFill>
                          <a:latin typeface="+mn-lt"/>
                          <a:ea typeface="+mn-ea"/>
                          <a:cs typeface="+mn-cs"/>
                        </a:rPr>
                        <a:t>Fjodor</a:t>
                      </a:r>
                    </a:p>
                    <a:p>
                      <a:pPr marL="342900" indent="-342900">
                        <a:buFont typeface="Arial" pitchFamily="34" charset="0"/>
                        <a:buNone/>
                      </a:pPr>
                      <a:r>
                        <a:rPr lang="de-DE" sz="1800" b="0" i="0" u="none">
                          <a:solidFill>
                            <a:srgbClr val="333333"/>
                          </a:solidFill>
                          <a:latin typeface="+mn-lt"/>
                          <a:ea typeface="+mn-ea"/>
                          <a:cs typeface="+mn-cs"/>
                        </a:rPr>
                        <a:t>Dostojevskij</a:t>
                      </a:r>
                    </a:p>
                    <a:p>
                      <a:pPr marL="342900" indent="-342900">
                        <a:buFont typeface="Arial" pitchFamily="34" charset="0"/>
                        <a:buNone/>
                      </a:pPr>
                      <a:r>
                        <a:rPr lang="de-DE" sz="1800" b="0" i="0" u="none">
                          <a:solidFill>
                            <a:srgbClr val="333333"/>
                          </a:solidFill>
                          <a:latin typeface="+mn-lt"/>
                          <a:ea typeface="+mn-ea"/>
                          <a:cs typeface="+mn-cs"/>
                        </a:rPr>
                        <a:t>(1821-1881)</a:t>
                      </a:r>
                      <a:endParaRPr lang="de-DE" sz="1800" b="0" i="0" u="none"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da-DK" sz="1800" b="0" i="0" u="none" baseline="0">
                          <a:solidFill>
                            <a:srgbClr val="333333"/>
                          </a:solidFill>
                          <a:latin typeface="+mn-lt"/>
                          <a:ea typeface="+mn-ea"/>
                          <a:cs typeface="+mn-cs"/>
                        </a:rPr>
                        <a:t>Fjodor Dostojevskij var en af de mest fremtrædende russiske forfattere og anses i verdenslitteraturen for at være blandt de største med psykologisk indsigt. Dostojevskij led af epilepsi og var kortvarigt ramt af ludomani. Da Dostojevskij døde, var han økonomisk sikret og anerkendt i sin levetid.</a:t>
                      </a:r>
                      <a:endParaRPr lang="es-ES" sz="1800" b="0" i="0" u="none" baseline="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05840">
                <a:tc>
                  <a:txBody>
                    <a:bodyPr/>
                    <a:lstStyle/>
                    <a:p>
                      <a:pPr marL="342900" indent="-342900">
                        <a:buFont typeface="Arial" pitchFamily="34" charset="0"/>
                        <a:buNone/>
                      </a:pPr>
                      <a:r>
                        <a:rPr lang="de-DE" sz="1800" b="0" i="0" u="none">
                          <a:solidFill>
                            <a:srgbClr val="333333"/>
                          </a:solidFill>
                          <a:latin typeface="+mn-lt"/>
                          <a:ea typeface="+mn-ea"/>
                          <a:cs typeface="+mn-cs"/>
                        </a:rPr>
                        <a:t>Ernest</a:t>
                      </a:r>
                    </a:p>
                    <a:p>
                      <a:pPr marL="342900" indent="-342900">
                        <a:buFont typeface="Arial" pitchFamily="34" charset="0"/>
                        <a:buNone/>
                      </a:pPr>
                      <a:r>
                        <a:rPr lang="de-DE" sz="1800" b="0" i="0" u="none">
                          <a:solidFill>
                            <a:srgbClr val="333333"/>
                          </a:solidFill>
                          <a:latin typeface="+mn-lt"/>
                          <a:ea typeface="+mn-ea"/>
                          <a:cs typeface="+mn-cs"/>
                        </a:rPr>
                        <a:t>Hemingway</a:t>
                      </a:r>
                    </a:p>
                    <a:p>
                      <a:pPr marL="342900" indent="-342900">
                        <a:buFont typeface="Arial" pitchFamily="34" charset="0"/>
                        <a:buNone/>
                      </a:pPr>
                      <a:r>
                        <a:rPr lang="de-DE" sz="1800" b="0" i="0" u="none">
                          <a:solidFill>
                            <a:srgbClr val="333333"/>
                          </a:solidFill>
                          <a:latin typeface="+mn-lt"/>
                          <a:ea typeface="+mn-ea"/>
                          <a:cs typeface="+mn-cs"/>
                        </a:rPr>
                        <a:t>(1899-1961)</a:t>
                      </a:r>
                      <a:endParaRPr lang="de-DE" sz="1800" b="0" i="0" u="none"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da-DK" sz="1800" b="0" i="0" u="none">
                          <a:solidFill>
                            <a:srgbClr val="333333"/>
                          </a:solidFill>
                          <a:latin typeface="+mn-lt"/>
                          <a:ea typeface="+mn-ea"/>
                          <a:cs typeface="+mn-cs"/>
                        </a:rPr>
                        <a:t>Hemingway anses for at være en af det 20. århundredes mest succesrige amerikanske forfattere. I 1954 modtog han Nobelprisen i litteratur. I perioder </a:t>
                      </a:r>
                      <a:br>
                        <a:rPr lang="da-DK" sz="1800" b="0" i="0" u="none">
                          <a:solidFill>
                            <a:srgbClr val="333333"/>
                          </a:solidFill>
                          <a:latin typeface="+mn-lt"/>
                          <a:ea typeface="+mn-ea"/>
                          <a:cs typeface="+mn-cs"/>
                        </a:rPr>
                      </a:br>
                      <a:r>
                        <a:rPr lang="da-DK" sz="1800" b="0" i="0" u="none">
                          <a:solidFill>
                            <a:srgbClr val="333333"/>
                          </a:solidFill>
                          <a:latin typeface="+mn-lt"/>
                          <a:ea typeface="+mn-ea"/>
                          <a:cs typeface="+mn-cs"/>
                        </a:rPr>
                        <a:t>led han af depression og drak meget. Han havde muligvis også en bipolar lidelse.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buFont typeface="Arial" pitchFamily="34" charset="0"/>
                        <a:buNone/>
                      </a:pPr>
                      <a:r>
                        <a:rPr lang="de-DE" sz="1800" b="0" i="0" u="none">
                          <a:solidFill>
                            <a:srgbClr val="333333"/>
                          </a:solidFill>
                          <a:latin typeface="+mn-lt"/>
                          <a:ea typeface="+mn-ea"/>
                          <a:cs typeface="+mn-cs"/>
                        </a:rPr>
                        <a:t>Friedrich</a:t>
                      </a:r>
                    </a:p>
                    <a:p>
                      <a:pPr marL="342900" indent="-342900">
                        <a:buFont typeface="Arial" pitchFamily="34" charset="0"/>
                        <a:buNone/>
                      </a:pPr>
                      <a:r>
                        <a:rPr lang="de-DE" sz="1800" b="0" i="0" u="none">
                          <a:solidFill>
                            <a:srgbClr val="333333"/>
                          </a:solidFill>
                          <a:latin typeface="+mn-lt"/>
                          <a:ea typeface="+mn-ea"/>
                          <a:cs typeface="+mn-cs"/>
                        </a:rPr>
                        <a:t>Hölderlin</a:t>
                      </a:r>
                    </a:p>
                    <a:p>
                      <a:pPr marL="342900" indent="-342900">
                        <a:buFont typeface="Arial" pitchFamily="34" charset="0"/>
                        <a:buNone/>
                      </a:pPr>
                      <a:r>
                        <a:rPr lang="de-DE" sz="1800" b="0" i="0" u="none">
                          <a:solidFill>
                            <a:srgbClr val="333333"/>
                          </a:solidFill>
                          <a:latin typeface="+mn-lt"/>
                          <a:ea typeface="+mn-ea"/>
                          <a:cs typeface="+mn-cs"/>
                        </a:rPr>
                        <a:t>(1770-1843) </a:t>
                      </a:r>
                      <a:endParaRPr lang="de-DE" sz="1800" b="0" i="0" u="none"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a-DK" sz="1800" b="0" i="0" u="none" strike="noStrike" cap="none" normalizeH="0" baseline="0">
                          <a:ln>
                            <a:noFill/>
                          </a:ln>
                          <a:solidFill>
                            <a:srgbClr val="333333"/>
                          </a:solidFill>
                          <a:effectLst/>
                          <a:latin typeface="+mn-lt"/>
                          <a:ea typeface="+mn-ea"/>
                          <a:cs typeface="+mn-cs"/>
                        </a:rPr>
                        <a:t>Hölderlin satte for alvor begrebet “gal eller genial” i fokus. Han var en af de mest betydningsfulde romantiske tyske digtere, i lighed med f.eks. Goethe og Schiller. I dag ville Hölderlin formentlig blive diagnosticeret med skizofreni/psykose.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i="0" u="none">
                          <a:solidFill>
                            <a:srgbClr val="333333"/>
                          </a:solidFill>
                          <a:latin typeface="+mn-lt"/>
                          <a:ea typeface="+mn-ea"/>
                          <a:cs typeface="+mn-cs"/>
                        </a:rPr>
                        <a:t>Charles Dickens (1812-1870)</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a:ln>
                            <a:noFill/>
                          </a:ln>
                          <a:solidFill>
                            <a:srgbClr val="333333"/>
                          </a:solidFill>
                          <a:effectLst/>
                          <a:latin typeface="+mn-lt"/>
                          <a:ea typeface="+mn-ea"/>
                          <a:cs typeface="+mn-cs"/>
                        </a:rPr>
                        <a:t>Dickens </a:t>
                      </a:r>
                      <a:r>
                        <a:rPr kumimoji="0" lang="en-US" sz="1800" b="0" i="0" u="none" strike="noStrike" cap="none" normalizeH="0" baseline="0" dirty="0" err="1">
                          <a:ln>
                            <a:noFill/>
                          </a:ln>
                          <a:solidFill>
                            <a:srgbClr val="333333"/>
                          </a:solidFill>
                          <a:effectLst/>
                          <a:latin typeface="+mn-lt"/>
                          <a:ea typeface="+mn-ea"/>
                          <a:cs typeface="+mn-cs"/>
                        </a:rPr>
                        <a:t>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mest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læste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engelske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forfattere</a:t>
                      </a:r>
                      <a:r>
                        <a:rPr kumimoji="0" lang="en-US" sz="1800" b="0" i="0" u="none" strike="noStrike" cap="none" normalizeH="0" baseline="0" dirty="0">
                          <a:ln>
                            <a:noFill/>
                          </a:ln>
                          <a:solidFill>
                            <a:srgbClr val="333333"/>
                          </a:solidFill>
                          <a:effectLst/>
                          <a:latin typeface="+mn-lt"/>
                          <a:ea typeface="+mn-ea"/>
                          <a:cs typeface="+mn-cs"/>
                        </a:rPr>
                        <a:t>. Hans </a:t>
                      </a:r>
                      <a:r>
                        <a:rPr kumimoji="0" lang="en-US" sz="1800" b="0" i="0" u="none" strike="noStrike" cap="none" normalizeH="0" baseline="0" dirty="0" err="1">
                          <a:ln>
                            <a:noFill/>
                          </a:ln>
                          <a:solidFill>
                            <a:srgbClr val="333333"/>
                          </a:solidFill>
                          <a:effectLst/>
                          <a:latin typeface="+mn-lt"/>
                          <a:ea typeface="+mn-ea"/>
                          <a:cs typeface="+mn-cs"/>
                        </a:rPr>
                        <a:t>mest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berømte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værker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err="1">
                          <a:ln>
                            <a:noFill/>
                          </a:ln>
                          <a:solidFill>
                            <a:srgbClr val="333333"/>
                          </a:solidFill>
                          <a:effectLst/>
                          <a:latin typeface="+mn-lt"/>
                          <a:ea typeface="+mn-ea"/>
                          <a:cs typeface="+mn-cs"/>
                        </a:rPr>
                        <a:t>omfatter</a:t>
                      </a:r>
                      <a:r>
                        <a:rPr kumimoji="0" lang="en-US" sz="1800" b="0" i="0" u="none" strike="noStrike" cap="none" normalizeH="0" baseline="0">
                          <a:ln>
                            <a:noFill/>
                          </a:ln>
                          <a:solidFill>
                            <a:srgbClr val="333333"/>
                          </a:solidFill>
                          <a:effectLst/>
                          <a:latin typeface="+mn-lt"/>
                          <a:ea typeface="+mn-ea"/>
                          <a:cs typeface="+mn-cs"/>
                        </a:rPr>
                        <a:t> “Oliver Twist” </a:t>
                      </a:r>
                      <a:r>
                        <a:rPr kumimoji="0" lang="en-US" sz="1800" b="0" i="0" u="none" strike="noStrike" cap="none" normalizeH="0" baseline="0" err="1">
                          <a:ln>
                            <a:noFill/>
                          </a:ln>
                          <a:solidFill>
                            <a:srgbClr val="333333"/>
                          </a:solidFill>
                          <a:effectLst/>
                          <a:latin typeface="+mn-lt"/>
                          <a:ea typeface="+mn-ea"/>
                          <a:cs typeface="+mn-cs"/>
                        </a:rPr>
                        <a:t>og</a:t>
                      </a:r>
                      <a:r>
                        <a:rPr kumimoji="0" lang="en-US" sz="1800" b="0" i="0" u="none" strike="noStrike" cap="none" normalizeH="0" baseline="0">
                          <a:ln>
                            <a:noFill/>
                          </a:ln>
                          <a:solidFill>
                            <a:srgbClr val="333333"/>
                          </a:solidFill>
                          <a:effectLst/>
                          <a:latin typeface="+mn-lt"/>
                          <a:ea typeface="+mn-ea"/>
                          <a:cs typeface="+mn-cs"/>
                        </a:rPr>
                        <a:t> “Et Juleeventyr”. </a:t>
                      </a:r>
                      <a:r>
                        <a:rPr kumimoji="0" lang="en-US" sz="1800" b="0" i="0" u="none" strike="noStrike" cap="none" normalizeH="0" baseline="0" dirty="0">
                          <a:ln>
                            <a:noFill/>
                          </a:ln>
                          <a:solidFill>
                            <a:srgbClr val="333333"/>
                          </a:solidFill>
                          <a:effectLst/>
                          <a:latin typeface="+mn-lt"/>
                          <a:ea typeface="+mn-ea"/>
                          <a:cs typeface="+mn-cs"/>
                        </a:rPr>
                        <a:t>Han </a:t>
                      </a:r>
                      <a:r>
                        <a:rPr kumimoji="0" lang="en-US" sz="1800" b="0" i="0" u="none" strike="noStrike" cap="none" normalizeH="0" baseline="0" dirty="0" err="1">
                          <a:ln>
                            <a:noFill/>
                          </a:ln>
                          <a:solidFill>
                            <a:srgbClr val="333333"/>
                          </a:solidFill>
                          <a:effectLst/>
                          <a:latin typeface="+mn-lt"/>
                          <a:ea typeface="+mn-ea"/>
                          <a:cs typeface="+mn-cs"/>
                        </a:rPr>
                        <a:t>var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manisk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depressiv</a:t>
                      </a:r>
                      <a:r>
                        <a:rPr kumimoji="0" lang="en-US" sz="1800" b="0" i="0" u="none" strike="noStrike" cap="none" normalizeH="0" baseline="0" dirty="0">
                          <a:ln>
                            <a:noFill/>
                          </a:ln>
                          <a:solidFill>
                            <a:srgbClr val="333333"/>
                          </a:solidFill>
                          <a:effectLst/>
                          <a:latin typeface="+mn-lt"/>
                          <a:ea typeface="+mn-ea"/>
                          <a:cs typeface="+mn-cs"/>
                        </a:rPr>
                        <a:t>, </a:t>
                      </a:r>
                      <a:br>
                        <a:rPr kumimoji="0" lang="en-US" sz="1800" b="0" i="0" u="none" strike="noStrike" cap="none" normalizeH="0" baseline="0" dirty="0">
                          <a:ln>
                            <a:noFill/>
                          </a:ln>
                          <a:solidFill>
                            <a:srgbClr val="333333"/>
                          </a:solidFill>
                          <a:effectLst/>
                          <a:latin typeface="+mn-lt"/>
                          <a:ea typeface="+mn-ea"/>
                          <a:cs typeface="+mn-cs"/>
                        </a:rPr>
                      </a:br>
                      <a:r>
                        <a:rPr kumimoji="0" lang="en-US" sz="1800" b="0" i="0" u="none" strike="noStrike" cap="none" normalizeH="0" baseline="0" dirty="0" err="1">
                          <a:ln>
                            <a:noFill/>
                          </a:ln>
                          <a:solidFill>
                            <a:srgbClr val="333333"/>
                          </a:solidFill>
                          <a:effectLst/>
                          <a:latin typeface="+mn-lt"/>
                          <a:ea typeface="+mn-ea"/>
                          <a:cs typeface="+mn-cs"/>
                        </a:rPr>
                        <a:t>og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dag </a:t>
                      </a:r>
                      <a:r>
                        <a:rPr kumimoji="0" lang="en-US" sz="1800" b="0" i="0" u="none" strike="noStrike" cap="none" normalizeH="0" baseline="0" dirty="0" err="1">
                          <a:ln>
                            <a:noFill/>
                          </a:ln>
                          <a:solidFill>
                            <a:srgbClr val="333333"/>
                          </a:solidFill>
                          <a:effectLst/>
                          <a:latin typeface="+mn-lt"/>
                          <a:ea typeface="+mn-ea"/>
                          <a:cs typeface="+mn-cs"/>
                        </a:rPr>
                        <a:t>ville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formentlig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blive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diagnosticeret</a:t>
                      </a:r>
                      <a:r>
                        <a:rPr kumimoji="0" lang="en-US" sz="1800" b="0" i="0" u="none" strike="noStrike" cap="none" normalizeH="0" baseline="0" dirty="0">
                          <a:ln>
                            <a:noFill/>
                          </a:ln>
                          <a:solidFill>
                            <a:srgbClr val="333333"/>
                          </a:solidFill>
                          <a:effectLst/>
                          <a:latin typeface="+mn-lt"/>
                          <a:ea typeface="+mn-ea"/>
                          <a:cs typeface="+mn-cs"/>
                        </a:rPr>
                        <a:t> med bipolar </a:t>
                      </a:r>
                      <a:r>
                        <a:rPr kumimoji="0" lang="en-US" sz="1800" b="0" i="0" u="none" strike="noStrike" cap="none" normalizeH="0" baseline="0" dirty="0" err="1">
                          <a:ln>
                            <a:noFill/>
                          </a:ln>
                          <a:solidFill>
                            <a:srgbClr val="333333"/>
                          </a:solidFill>
                          <a:effectLst/>
                          <a:latin typeface="+mn-lt"/>
                          <a:ea typeface="+mn-ea"/>
                          <a:cs typeface="+mn-cs"/>
                        </a:rPr>
                        <a:t>lidelse</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
        <p:nvSpPr>
          <p:cNvPr id="7" name="Slide Number Placeholder 6"/>
          <p:cNvSpPr>
            <a:spLocks noGrp="1"/>
          </p:cNvSpPr>
          <p:nvPr>
            <p:ph type="sldNum" sz="quarter" idx="12"/>
          </p:nvPr>
        </p:nvSpPr>
        <p:spPr/>
        <p:txBody>
          <a:bodyPr/>
          <a:lstStyle/>
          <a:p>
            <a:pPr>
              <a:defRPr/>
            </a:pPr>
            <a:fld id="{FA607E4B-D97F-4773-B36A-091342B743F9}" type="slidenum">
              <a:rPr lang="de-DE" smtClean="0"/>
              <a:pPr>
                <a:defRPr/>
              </a:pPr>
              <a:t>9</a:t>
            </a:fld>
            <a:endParaRPr lang="de-DE" dirty="0"/>
          </a:p>
        </p:txBody>
      </p:sp>
      <p:sp>
        <p:nvSpPr>
          <p:cNvPr id="8" name="Footer Placeholder 5">
            <a:extLst>
              <a:ext uri="{FF2B5EF4-FFF2-40B4-BE49-F238E27FC236}">
                <a16:creationId xmlns:a16="http://schemas.microsoft.com/office/drawing/2014/main" id="{0110B8CB-97BF-4F64-95F0-9B565062AA54}"/>
              </a:ext>
            </a:extLst>
          </p:cNvPr>
          <p:cNvSpPr>
            <a:spLocks noGrp="1"/>
          </p:cNvSpPr>
          <p:nvPr>
            <p:ph type="ftr" sz="quarter" idx="11"/>
          </p:nvPr>
        </p:nvSpPr>
        <p:spPr>
          <a:xfrm>
            <a:off x="5450091" y="332656"/>
            <a:ext cx="5184000" cy="216000"/>
          </a:xfrm>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solidFill>
                  <a:srgbClr val="004992"/>
                </a:solidFill>
                <a:latin typeface="+mn-lt"/>
                <a:ea typeface="+mn-ea"/>
                <a:cs typeface="+mn-cs"/>
              </a:rPr>
              <a:t>Hvilke af disse malerier er malet af personer med symptomer på psykose?</a:t>
            </a:r>
            <a:endParaRPr lang="da-DK" sz="3600" dirty="0">
              <a:solidFill>
                <a:srgbClr val="004992"/>
              </a:solidFill>
              <a:latin typeface="+mn-lt"/>
              <a:ea typeface="+mn-ea"/>
              <a:cs typeface="+mn-cs"/>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3" name="Slide Number Placeholder 2"/>
          <p:cNvSpPr>
            <a:spLocks noGrp="1"/>
          </p:cNvSpPr>
          <p:nvPr>
            <p:ph type="sldNum" sz="quarter" idx="12"/>
          </p:nvPr>
        </p:nvSpPr>
        <p:spPr/>
        <p:txBody>
          <a:bodyPr/>
          <a:lstStyle/>
          <a:p>
            <a:pPr>
              <a:defRPr/>
            </a:pPr>
            <a:fld id="{FA607E4B-D97F-4773-B36A-091342B743F9}" type="slidenum">
              <a:rPr lang="de-DE" smtClean="0"/>
              <a:pPr>
                <a:defRPr/>
              </a:pPr>
              <a:t>10</a:t>
            </a:fld>
            <a:endParaRPr lang="de-DE" dirty="0"/>
          </a:p>
        </p:txBody>
      </p:sp>
      <p:sp>
        <p:nvSpPr>
          <p:cNvPr id="9" name="Footer Placeholder 5">
            <a:extLst>
              <a:ext uri="{FF2B5EF4-FFF2-40B4-BE49-F238E27FC236}">
                <a16:creationId xmlns:a16="http://schemas.microsoft.com/office/drawing/2014/main" id="{3E622C17-380F-4C57-94C9-B65C12BF1BDE}"/>
              </a:ext>
            </a:extLst>
          </p:cNvPr>
          <p:cNvSpPr>
            <a:spLocks noGrp="1"/>
          </p:cNvSpPr>
          <p:nvPr>
            <p:ph type="ftr" sz="quarter" idx="11"/>
          </p:nvPr>
        </p:nvSpPr>
        <p:spPr>
          <a:xfrm>
            <a:off x="5450091" y="332656"/>
            <a:ext cx="5184000" cy="216000"/>
          </a:xfrm>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dirty="0">
                <a:solidFill>
                  <a:srgbClr val="004992"/>
                </a:solidFill>
                <a:latin typeface="+mn-lt"/>
                <a:ea typeface="+mn-ea"/>
                <a:cs typeface="+mn-cs"/>
              </a:rPr>
              <a:t>Hvilke af disse malerier har indbragt den højeste pris ved en auktion?</a:t>
            </a: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3" name="Slide Number Placeholder 2"/>
          <p:cNvSpPr>
            <a:spLocks noGrp="1"/>
          </p:cNvSpPr>
          <p:nvPr>
            <p:ph type="sldNum" sz="quarter" idx="12"/>
          </p:nvPr>
        </p:nvSpPr>
        <p:spPr/>
        <p:txBody>
          <a:bodyPr/>
          <a:lstStyle/>
          <a:p>
            <a:pPr>
              <a:defRPr/>
            </a:pPr>
            <a:fld id="{FA607E4B-D97F-4773-B36A-091342B743F9}" type="slidenum">
              <a:rPr lang="de-DE" smtClean="0"/>
              <a:pPr>
                <a:defRPr/>
              </a:pPr>
              <a:t>11</a:t>
            </a:fld>
            <a:endParaRPr lang="de-DE" dirty="0"/>
          </a:p>
        </p:txBody>
      </p:sp>
      <p:sp>
        <p:nvSpPr>
          <p:cNvPr id="9" name="Footer Placeholder 5">
            <a:extLst>
              <a:ext uri="{FF2B5EF4-FFF2-40B4-BE49-F238E27FC236}">
                <a16:creationId xmlns:a16="http://schemas.microsoft.com/office/drawing/2014/main" id="{6AF26286-A09B-4F12-8014-4399AC24E585}"/>
              </a:ext>
            </a:extLst>
          </p:cNvPr>
          <p:cNvSpPr>
            <a:spLocks noGrp="1"/>
          </p:cNvSpPr>
          <p:nvPr>
            <p:ph type="ftr" sz="quarter" idx="11"/>
          </p:nvPr>
        </p:nvSpPr>
        <p:spPr>
          <a:xfrm>
            <a:off x="5450091" y="332656"/>
            <a:ext cx="5184000" cy="216000"/>
          </a:xfrm>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Grafik 3" descr="auktion-sothebys-new-york.jpg"/>
          <p:cNvPicPr>
            <a:picLocks noChangeAspect="1"/>
          </p:cNvPicPr>
          <p:nvPr/>
        </p:nvPicPr>
        <p:blipFill>
          <a:blip r:embed="rId3" cstate="print"/>
          <a:stretch>
            <a:fillRect/>
          </a:stretch>
        </p:blipFill>
        <p:spPr>
          <a:xfrm>
            <a:off x="502920" y="2288360"/>
            <a:ext cx="2560320" cy="3410176"/>
          </a:xfrm>
          <a:prstGeom prst="rect">
            <a:avLst/>
          </a:prstGeom>
        </p:spPr>
      </p:pic>
      <p:sp>
        <p:nvSpPr>
          <p:cNvPr id="13"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dirty="0">
                <a:latin typeface="+mn-lt"/>
                <a:ea typeface="+mn-ea"/>
                <a:cs typeface="+mn-cs"/>
              </a:rPr>
              <a:t>Hvilke af disse malerier har indbragt den højeste pris ved en auktion?</a:t>
            </a:r>
          </a:p>
        </p:txBody>
      </p:sp>
      <p:pic>
        <p:nvPicPr>
          <p:cNvPr id="18" name="Grafik 6"/>
          <p:cNvPicPr>
            <a:picLocks noChangeAspect="1"/>
          </p:cNvPicPr>
          <p:nvPr/>
        </p:nvPicPr>
        <p:blipFill>
          <a:blip r:embed="rId4" cstate="print"/>
          <a:stretch>
            <a:fillRect/>
          </a:stretch>
        </p:blipFill>
        <p:spPr>
          <a:xfrm>
            <a:off x="8858875" y="2288360"/>
            <a:ext cx="2926080" cy="1998144"/>
          </a:xfrm>
          <a:prstGeom prst="rect">
            <a:avLst/>
          </a:prstGeom>
        </p:spPr>
      </p:pic>
      <p:pic>
        <p:nvPicPr>
          <p:cNvPr id="19" name="Grafik 5" descr="Bild_Steffen.jpg"/>
          <p:cNvPicPr>
            <a:picLocks noChangeAspect="1"/>
          </p:cNvPicPr>
          <p:nvPr/>
        </p:nvPicPr>
        <p:blipFill>
          <a:blip r:embed="rId5" cstate="print"/>
          <a:stretch>
            <a:fillRect/>
          </a:stretch>
        </p:blipFill>
        <p:spPr>
          <a:xfrm>
            <a:off x="6276850" y="2288360"/>
            <a:ext cx="2255381" cy="3401568"/>
          </a:xfrm>
          <a:prstGeom prst="rect">
            <a:avLst/>
          </a:prstGeom>
        </p:spPr>
      </p:pic>
      <p:pic>
        <p:nvPicPr>
          <p:cNvPr id="20" name="Grafik 4" descr="img136112.jpg"/>
          <p:cNvPicPr>
            <a:picLocks noChangeAspect="1"/>
          </p:cNvPicPr>
          <p:nvPr/>
        </p:nvPicPr>
        <p:blipFill>
          <a:blip r:embed="rId6" cstate="print"/>
          <a:stretch>
            <a:fillRect/>
          </a:stretch>
        </p:blipFill>
        <p:spPr>
          <a:xfrm>
            <a:off x="3389885" y="2288360"/>
            <a:ext cx="2560320" cy="3397464"/>
          </a:xfrm>
          <a:prstGeom prst="rect">
            <a:avLst/>
          </a:prstGeom>
        </p:spPr>
      </p:pic>
      <p:sp>
        <p:nvSpPr>
          <p:cNvPr id="22" name="Caption_16"/>
          <p:cNvSpPr txBox="1"/>
          <p:nvPr/>
        </p:nvSpPr>
        <p:spPr>
          <a:xfrm>
            <a:off x="6276850" y="5689928"/>
            <a:ext cx="2255381" cy="369332"/>
          </a:xfrm>
          <a:prstGeom prst="rect">
            <a:avLst/>
          </a:prstGeom>
          <a:noFill/>
        </p:spPr>
        <p:txBody>
          <a:bodyPr wrap="square" rtlCol="0">
            <a:spAutoFit/>
          </a:bodyPr>
          <a:lstStyle/>
          <a:p>
            <a:pPr algn="ctr"/>
            <a:r>
              <a:rPr lang="de-DE" sz="1800">
                <a:solidFill>
                  <a:srgbClr val="004992"/>
                </a:solidFill>
                <a:latin typeface="+mn-lt"/>
                <a:ea typeface="+mn-ea"/>
                <a:cs typeface="+mn-cs"/>
              </a:rPr>
              <a:t>0 euro</a:t>
            </a:r>
            <a:endParaRPr lang="de-DE" sz="1800" dirty="0">
              <a:solidFill>
                <a:srgbClr val="004992"/>
              </a:solidFill>
              <a:latin typeface="+mn-lt"/>
              <a:ea typeface="+mn-ea"/>
              <a:cs typeface="+mn-cs"/>
            </a:endParaRPr>
          </a:p>
        </p:txBody>
      </p:sp>
      <p:sp>
        <p:nvSpPr>
          <p:cNvPr id="23" name="Caption_17"/>
          <p:cNvSpPr txBox="1"/>
          <p:nvPr/>
        </p:nvSpPr>
        <p:spPr>
          <a:xfrm>
            <a:off x="8858875" y="4286504"/>
            <a:ext cx="2926080" cy="369332"/>
          </a:xfrm>
          <a:prstGeom prst="rect">
            <a:avLst/>
          </a:prstGeom>
          <a:noFill/>
        </p:spPr>
        <p:txBody>
          <a:bodyPr wrap="square" rtlCol="0">
            <a:spAutoFit/>
          </a:bodyPr>
          <a:lstStyle/>
          <a:p>
            <a:pPr algn="ctr"/>
            <a:r>
              <a:rPr lang="de-DE" sz="1800" dirty="0">
                <a:solidFill>
                  <a:srgbClr val="004992"/>
                </a:solidFill>
                <a:latin typeface="+mn-lt"/>
                <a:ea typeface="+mn-ea"/>
                <a:cs typeface="+mn-cs"/>
              </a:rPr>
              <a:t>ca. 10.000 euro</a:t>
            </a:r>
          </a:p>
        </p:txBody>
      </p:sp>
      <p:sp>
        <p:nvSpPr>
          <p:cNvPr id="24" name="Caption_15"/>
          <p:cNvSpPr txBox="1"/>
          <p:nvPr/>
        </p:nvSpPr>
        <p:spPr>
          <a:xfrm>
            <a:off x="3389885" y="5685824"/>
            <a:ext cx="2560320" cy="369332"/>
          </a:xfrm>
          <a:prstGeom prst="rect">
            <a:avLst/>
          </a:prstGeom>
          <a:noFill/>
        </p:spPr>
        <p:txBody>
          <a:bodyPr wrap="square" rtlCol="0">
            <a:spAutoFit/>
          </a:bodyPr>
          <a:lstStyle/>
          <a:p>
            <a:pPr algn="ctr"/>
            <a:r>
              <a:rPr lang="de-DE" sz="1800">
                <a:solidFill>
                  <a:srgbClr val="004992"/>
                </a:solidFill>
                <a:latin typeface="+mn-lt"/>
                <a:ea typeface="+mn-ea"/>
                <a:cs typeface="+mn-cs"/>
              </a:rPr>
              <a:t>25 mio. euro</a:t>
            </a:r>
            <a:endParaRPr lang="de-DE" sz="1800" dirty="0">
              <a:solidFill>
                <a:srgbClr val="004992"/>
              </a:solidFill>
              <a:latin typeface="+mn-lt"/>
              <a:ea typeface="+mn-ea"/>
              <a:cs typeface="+mn-cs"/>
            </a:endParaRPr>
          </a:p>
        </p:txBody>
      </p:sp>
      <p:sp>
        <p:nvSpPr>
          <p:cNvPr id="25" name="Caption_14"/>
          <p:cNvSpPr txBox="1"/>
          <p:nvPr/>
        </p:nvSpPr>
        <p:spPr>
          <a:xfrm>
            <a:off x="502919" y="5698536"/>
            <a:ext cx="2560320" cy="369332"/>
          </a:xfrm>
          <a:prstGeom prst="rect">
            <a:avLst/>
          </a:prstGeom>
          <a:noFill/>
        </p:spPr>
        <p:txBody>
          <a:bodyPr wrap="square" rtlCol="0">
            <a:spAutoFit/>
          </a:bodyPr>
          <a:lstStyle/>
          <a:p>
            <a:pPr algn="ctr"/>
            <a:r>
              <a:rPr lang="fr-FR" sz="1800">
                <a:solidFill>
                  <a:srgbClr val="004992"/>
                </a:solidFill>
                <a:latin typeface="+mn-lt"/>
                <a:ea typeface="+mn-ea"/>
                <a:cs typeface="+mn-cs"/>
              </a:rPr>
              <a:t>næsten 100 mio. euro</a:t>
            </a:r>
            <a:endParaRPr lang="de-DE" sz="1800" dirty="0">
              <a:solidFill>
                <a:srgbClr val="004992"/>
              </a:solidFill>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FA607E4B-D97F-4773-B36A-091342B743F9}" type="slidenum">
              <a:rPr lang="de-DE" smtClean="0"/>
              <a:pPr>
                <a:defRPr/>
              </a:pPr>
              <a:t>12</a:t>
            </a:fld>
            <a:endParaRPr lang="de-DE" dirty="0"/>
          </a:p>
        </p:txBody>
      </p:sp>
      <p:sp>
        <p:nvSpPr>
          <p:cNvPr id="14" name="Footer Placeholder 5">
            <a:extLst>
              <a:ext uri="{FF2B5EF4-FFF2-40B4-BE49-F238E27FC236}">
                <a16:creationId xmlns:a16="http://schemas.microsoft.com/office/drawing/2014/main" id="{90022F4D-9CF1-40FC-A101-67658CB03C54}"/>
              </a:ext>
            </a:extLst>
          </p:cNvPr>
          <p:cNvSpPr>
            <a:spLocks noGrp="1"/>
          </p:cNvSpPr>
          <p:nvPr>
            <p:ph type="ftr" sz="quarter" idx="11"/>
          </p:nvPr>
        </p:nvSpPr>
        <p:spPr>
          <a:xfrm>
            <a:off x="5450091" y="332656"/>
            <a:ext cx="5184000" cy="216000"/>
          </a:xfrm>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Edvard Munch</a:t>
            </a:r>
            <a:endParaRPr lang="da-DK" sz="3600" dirty="0">
              <a:latin typeface="+mn-lt"/>
              <a:ea typeface="+mn-ea"/>
              <a:cs typeface="+mn-cs"/>
            </a:endParaRPr>
          </a:p>
        </p:txBody>
      </p:sp>
      <p:sp>
        <p:nvSpPr>
          <p:cNvPr id="3" name="Inhaltsplatzhalter 2"/>
          <p:cNvSpPr>
            <a:spLocks noGrp="1"/>
          </p:cNvSpPr>
          <p:nvPr>
            <p:ph idx="1"/>
          </p:nvPr>
        </p:nvSpPr>
        <p:spPr>
          <a:xfrm>
            <a:off x="408955" y="2204864"/>
            <a:ext cx="7498080" cy="4248000"/>
          </a:xfrm>
        </p:spPr>
        <p:txBody>
          <a:bodyPr>
            <a:noAutofit/>
          </a:bodyPr>
          <a:lstStyle/>
          <a:p>
            <a:pPr marL="342900" indent="-342900">
              <a:buClr>
                <a:srgbClr val="333333"/>
              </a:buClr>
              <a:buFont typeface="WingDings"/>
              <a:buChar char=""/>
            </a:pPr>
            <a:r>
              <a:rPr lang="da-DK" sz="2400" dirty="0">
                <a:solidFill>
                  <a:srgbClr val="333333"/>
                </a:solidFill>
              </a:rPr>
              <a:t>En ukendt køber betalte ca. 100 mio. euro for </a:t>
            </a:r>
            <a:r>
              <a:rPr lang="da-DK" sz="2400">
                <a:solidFill>
                  <a:srgbClr val="333333"/>
                </a:solidFill>
              </a:rPr>
              <a:t>maleriet “Skriget”. </a:t>
            </a:r>
            <a:r>
              <a:rPr lang="da-DK" sz="2400" dirty="0">
                <a:solidFill>
                  <a:srgbClr val="333333"/>
                </a:solidFill>
              </a:rPr>
              <a:t>Det gør det til et af de dyreste malerier i verden.</a:t>
            </a:r>
          </a:p>
          <a:p>
            <a:pPr marL="342900" indent="-342900">
              <a:buClr>
                <a:srgbClr val="333333"/>
              </a:buClr>
              <a:buFont typeface="WingDings"/>
              <a:buChar char=""/>
            </a:pPr>
            <a:r>
              <a:rPr lang="da-DK" sz="2400" dirty="0">
                <a:solidFill>
                  <a:srgbClr val="333333"/>
                </a:solidFill>
              </a:rPr>
              <a:t>Maleren Edvard Munch havde formentlig en bipolar lidelse:</a:t>
            </a:r>
          </a:p>
          <a:p>
            <a:pPr marL="774827" lvl="3" indent="-342900">
              <a:spcBef>
                <a:spcPts val="1999"/>
              </a:spcBef>
              <a:buClr>
                <a:srgbClr val="333333"/>
              </a:buClr>
              <a:buFont typeface="WingDings"/>
              <a:buChar char=""/>
            </a:pPr>
            <a:r>
              <a:rPr lang="da-DK" sz="2400" dirty="0">
                <a:solidFill>
                  <a:srgbClr val="333333"/>
                </a:solidFill>
                <a:latin typeface="+mn-lt"/>
              </a:rPr>
              <a:t>Han havde symptomer på mani, vrangforestillinger og depression</a:t>
            </a:r>
          </a:p>
          <a:p>
            <a:pPr marL="774827" lvl="3" indent="-342900">
              <a:spcBef>
                <a:spcPts val="1999"/>
              </a:spcBef>
              <a:buClr>
                <a:srgbClr val="333333"/>
              </a:buClr>
              <a:buFont typeface="WingDings"/>
              <a:buChar char=""/>
            </a:pPr>
            <a:r>
              <a:rPr lang="da-DK" sz="2400" dirty="0">
                <a:solidFill>
                  <a:srgbClr val="333333"/>
                </a:solidFill>
                <a:latin typeface="+mn-lt"/>
              </a:rPr>
              <a:t>På grund af sine symptomer var Edvard Munch indlagt på en psykiatrisk institution i mere end 8 måneder</a:t>
            </a:r>
          </a:p>
        </p:txBody>
      </p:sp>
      <p:pic>
        <p:nvPicPr>
          <p:cNvPr id="8"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
        <p:nvSpPr>
          <p:cNvPr id="9" name="Slide Number Placeholder 8"/>
          <p:cNvSpPr>
            <a:spLocks noGrp="1"/>
          </p:cNvSpPr>
          <p:nvPr>
            <p:ph type="sldNum" sz="quarter" idx="12"/>
          </p:nvPr>
        </p:nvSpPr>
        <p:spPr/>
        <p:txBody>
          <a:bodyPr/>
          <a:lstStyle/>
          <a:p>
            <a:pPr>
              <a:defRPr/>
            </a:pPr>
            <a:fld id="{069AE98A-8F82-419F-AA90-24A7E2D7EE3A}" type="slidenum">
              <a:rPr lang="de-DE" smtClean="0"/>
              <a:pPr>
                <a:defRPr/>
              </a:pPr>
              <a:t>13</a:t>
            </a:fld>
            <a:endParaRPr lang="de-DE" dirty="0"/>
          </a:p>
        </p:txBody>
      </p:sp>
      <p:sp>
        <p:nvSpPr>
          <p:cNvPr id="7" name="Footer Placeholder 5">
            <a:extLst>
              <a:ext uri="{FF2B5EF4-FFF2-40B4-BE49-F238E27FC236}">
                <a16:creationId xmlns:a16="http://schemas.microsoft.com/office/drawing/2014/main" id="{CB24C939-9161-40D6-A9A9-4D81A5F49817}"/>
              </a:ext>
            </a:extLst>
          </p:cNvPr>
          <p:cNvSpPr>
            <a:spLocks noGrp="1"/>
          </p:cNvSpPr>
          <p:nvPr>
            <p:ph type="ftr" sz="quarter" idx="11"/>
          </p:nvPr>
        </p:nvSpPr>
        <p:spPr>
          <a:xfrm>
            <a:off x="5450091" y="332656"/>
            <a:ext cx="5184000" cy="216000"/>
          </a:xfrm>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Steffen Moritz</a:t>
            </a:r>
            <a:endParaRPr lang="da-DK" sz="3600" dirty="0">
              <a:latin typeface="+mn-lt"/>
              <a:ea typeface="+mn-ea"/>
              <a:cs typeface="+mn-cs"/>
            </a:endParaRPr>
          </a:p>
        </p:txBody>
      </p:sp>
      <p:sp>
        <p:nvSpPr>
          <p:cNvPr id="3" name="Inhaltsplatzhalter 2"/>
          <p:cNvSpPr>
            <a:spLocks noGrp="1"/>
          </p:cNvSpPr>
          <p:nvPr>
            <p:ph idx="1"/>
          </p:nvPr>
        </p:nvSpPr>
        <p:spPr>
          <a:xfrm>
            <a:off x="408955" y="2204864"/>
            <a:ext cx="7498080" cy="4248000"/>
          </a:xfrm>
        </p:spPr>
        <p:txBody>
          <a:bodyPr>
            <a:noAutofit/>
          </a:bodyPr>
          <a:lstStyle/>
          <a:p>
            <a:pPr marL="342900" indent="-342900">
              <a:buClr>
                <a:srgbClr val="333333"/>
              </a:buClr>
              <a:buFont typeface="WingDings"/>
              <a:buChar char=""/>
            </a:pPr>
            <a:r>
              <a:rPr lang="da-DK" sz="2400" dirty="0">
                <a:solidFill>
                  <a:srgbClr val="333333"/>
                </a:solidFill>
              </a:rPr>
              <a:t>Maleriet har kun affektionsværdi for maleren.</a:t>
            </a:r>
          </a:p>
          <a:p>
            <a:pPr marL="342900" indent="-342900">
              <a:buClr>
                <a:srgbClr val="333333"/>
              </a:buClr>
              <a:buFont typeface="WingDings"/>
              <a:buChar char=""/>
            </a:pPr>
            <a:r>
              <a:rPr lang="da-DK" sz="2400" dirty="0">
                <a:solidFill>
                  <a:srgbClr val="333333"/>
                </a:solidFill>
              </a:rPr>
              <a:t>Det er malet af professor Steffen Moritz i en alder af 16 år:</a:t>
            </a:r>
          </a:p>
          <a:p>
            <a:pPr marL="774827" lvl="3" indent="-342900">
              <a:spcBef>
                <a:spcPts val="1999"/>
              </a:spcBef>
              <a:buClr>
                <a:srgbClr val="333333"/>
              </a:buClr>
              <a:buFont typeface="WingDings"/>
              <a:buChar char=""/>
            </a:pPr>
            <a:r>
              <a:rPr lang="da-DK" sz="2400" dirty="0">
                <a:solidFill>
                  <a:srgbClr val="333333"/>
                </a:solidFill>
                <a:latin typeface="+mn-lt"/>
              </a:rPr>
              <a:t>Han er psykolog og leder af </a:t>
            </a:r>
            <a:r>
              <a:rPr lang="da-DK" sz="2400">
                <a:solidFill>
                  <a:srgbClr val="333333"/>
                </a:solidFill>
                <a:latin typeface="+mn-lt"/>
              </a:rPr>
              <a:t>forskningsgruppen “Klinisk neuropsykologi” </a:t>
            </a:r>
            <a:r>
              <a:rPr lang="da-DK" sz="2400" dirty="0">
                <a:solidFill>
                  <a:srgbClr val="333333"/>
                </a:solidFill>
                <a:latin typeface="+mn-lt"/>
              </a:rPr>
              <a:t>i psykiatrifaggruppen på universitetshospitalet Hamburg Eppendorf</a:t>
            </a:r>
          </a:p>
          <a:p>
            <a:pPr marL="774827" lvl="3" indent="-342900">
              <a:spcBef>
                <a:spcPts val="1999"/>
              </a:spcBef>
              <a:buClr>
                <a:srgbClr val="333333"/>
              </a:buClr>
              <a:buFont typeface="WingDings"/>
              <a:buChar char=""/>
            </a:pPr>
            <a:r>
              <a:rPr lang="da-DK" sz="2400" dirty="0">
                <a:solidFill>
                  <a:srgbClr val="333333"/>
                </a:solidFill>
                <a:latin typeface="+mn-lt"/>
              </a:rPr>
              <a:t>Steffen Moritz har aldrig været i psykiatrisk behandling</a:t>
            </a:r>
          </a:p>
        </p:txBody>
      </p:sp>
      <p:pic>
        <p:nvPicPr>
          <p:cNvPr id="8"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9" name="Slide Number Placeholder 8"/>
          <p:cNvSpPr>
            <a:spLocks noGrp="1"/>
          </p:cNvSpPr>
          <p:nvPr>
            <p:ph type="sldNum" sz="quarter" idx="12"/>
          </p:nvPr>
        </p:nvSpPr>
        <p:spPr/>
        <p:txBody>
          <a:bodyPr/>
          <a:lstStyle/>
          <a:p>
            <a:pPr>
              <a:defRPr/>
            </a:pPr>
            <a:fld id="{069AE98A-8F82-419F-AA90-24A7E2D7EE3A}" type="slidenum">
              <a:rPr lang="de-DE" smtClean="0"/>
              <a:pPr>
                <a:defRPr/>
              </a:pPr>
              <a:t>14</a:t>
            </a:fld>
            <a:endParaRPr lang="de-DE" dirty="0"/>
          </a:p>
        </p:txBody>
      </p:sp>
    </p:spTree>
    <p:extLst>
      <p:ext uri="{BB962C8B-B14F-4D97-AF65-F5344CB8AC3E}">
        <p14:creationId xmlns:p14="http://schemas.microsoft.com/office/powerpoint/2010/main" val="251847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Vincent van Gogh</a:t>
            </a:r>
            <a:endParaRPr lang="da-DK" sz="3600" dirty="0">
              <a:latin typeface="+mn-lt"/>
              <a:ea typeface="+mn-ea"/>
              <a:cs typeface="+mn-cs"/>
            </a:endParaRPr>
          </a:p>
        </p:txBody>
      </p:sp>
      <p:sp>
        <p:nvSpPr>
          <p:cNvPr id="3" name="Inhaltsplatzhalter 2"/>
          <p:cNvSpPr>
            <a:spLocks noGrp="1"/>
          </p:cNvSpPr>
          <p:nvPr>
            <p:ph idx="1"/>
          </p:nvPr>
        </p:nvSpPr>
        <p:spPr>
          <a:xfrm>
            <a:off x="408955" y="2204864"/>
            <a:ext cx="7315200" cy="4248000"/>
          </a:xfrm>
        </p:spPr>
        <p:txBody>
          <a:bodyPr>
            <a:noAutofit/>
          </a:bodyPr>
          <a:lstStyle/>
          <a:p>
            <a:pPr marL="342900" indent="-342900">
              <a:buClr>
                <a:srgbClr val="333333"/>
              </a:buClr>
              <a:buFont typeface="WingDings"/>
              <a:buChar char=""/>
            </a:pPr>
            <a:r>
              <a:rPr lang="da-DK" sz="2400">
                <a:solidFill>
                  <a:srgbClr val="333333"/>
                </a:solidFill>
              </a:rPr>
              <a:t>Maleriet “Parken </a:t>
            </a:r>
            <a:r>
              <a:rPr lang="da-DK" sz="2400" dirty="0">
                <a:solidFill>
                  <a:srgbClr val="333333"/>
                </a:solidFill>
              </a:rPr>
              <a:t>ved </a:t>
            </a:r>
            <a:r>
              <a:rPr lang="da-DK" sz="2400">
                <a:solidFill>
                  <a:srgbClr val="333333"/>
                </a:solidFill>
              </a:rPr>
              <a:t>Saint-Paul hospitalet” </a:t>
            </a:r>
            <a:r>
              <a:rPr lang="da-DK" sz="2400" dirty="0">
                <a:solidFill>
                  <a:srgbClr val="333333"/>
                </a:solidFill>
              </a:rPr>
              <a:t>har en værdi af ca. 25 mio. euro.</a:t>
            </a:r>
          </a:p>
          <a:p>
            <a:pPr marL="342900" indent="-342900">
              <a:buClr>
                <a:srgbClr val="333333"/>
              </a:buClr>
              <a:buFont typeface="WingDings"/>
              <a:buChar char=""/>
            </a:pPr>
            <a:r>
              <a:rPr lang="da-DK" sz="2400" dirty="0">
                <a:solidFill>
                  <a:srgbClr val="333333"/>
                </a:solidFill>
              </a:rPr>
              <a:t>Van Gogh malede det i 1889, da han var indlagt på Saint-Paul hospitalet for sindslidende i Frankrig:</a:t>
            </a:r>
          </a:p>
          <a:p>
            <a:pPr marL="774827" lvl="3" indent="-342900">
              <a:spcBef>
                <a:spcPts val="1999"/>
              </a:spcBef>
              <a:buClr>
                <a:srgbClr val="333333"/>
              </a:buClr>
              <a:buFont typeface="WingDings"/>
              <a:buChar char=""/>
            </a:pPr>
            <a:r>
              <a:rPr lang="da-DK" sz="2400" dirty="0">
                <a:solidFill>
                  <a:srgbClr val="333333"/>
                </a:solidFill>
                <a:latin typeface="+mn-lt"/>
              </a:rPr>
              <a:t>Van Gogh havde store humørsvingninger, selvskadende adfærd, angst, vrangforestillinger og hallucinationer</a:t>
            </a:r>
          </a:p>
          <a:p>
            <a:pPr marL="774827" lvl="3" indent="-342900">
              <a:spcBef>
                <a:spcPts val="1999"/>
              </a:spcBef>
              <a:buClr>
                <a:srgbClr val="333333"/>
              </a:buClr>
              <a:buFont typeface="WingDings"/>
              <a:buChar char=""/>
            </a:pPr>
            <a:r>
              <a:rPr lang="da-DK" sz="2400" dirty="0">
                <a:solidFill>
                  <a:srgbClr val="333333"/>
                </a:solidFill>
                <a:latin typeface="+mn-lt"/>
              </a:rPr>
              <a:t>I dag ville han formentlig blive diagnosticeret med psykose eller bipolar lidelse</a:t>
            </a:r>
          </a:p>
        </p:txBody>
      </p:sp>
      <p:pic>
        <p:nvPicPr>
          <p:cNvPr id="8"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
        <p:nvSpPr>
          <p:cNvPr id="6" name="Footer Placeholder 5"/>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9" name="Slide Number Placeholder 8"/>
          <p:cNvSpPr>
            <a:spLocks noGrp="1"/>
          </p:cNvSpPr>
          <p:nvPr>
            <p:ph type="sldNum" sz="quarter" idx="12"/>
          </p:nvPr>
        </p:nvSpPr>
        <p:spPr/>
        <p:txBody>
          <a:bodyPr/>
          <a:lstStyle/>
          <a:p>
            <a:pPr>
              <a:defRPr/>
            </a:pPr>
            <a:fld id="{069AE98A-8F82-419F-AA90-24A7E2D7EE3A}" type="slidenum">
              <a:rPr lang="de-DE" smtClean="0"/>
              <a:pPr>
                <a:defRPr/>
              </a:pPr>
              <a:t>15</a:t>
            </a:fld>
            <a:endParaRPr lang="de-DE" dirty="0"/>
          </a:p>
        </p:txBody>
      </p:sp>
    </p:spTree>
    <p:extLst>
      <p:ext uri="{BB962C8B-B14F-4D97-AF65-F5344CB8AC3E}">
        <p14:creationId xmlns:p14="http://schemas.microsoft.com/office/powerpoint/2010/main" val="1044129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Ringo Starr (trommeslager fra the Beatles)</a:t>
            </a:r>
          </a:p>
        </p:txBody>
      </p:sp>
      <p:sp>
        <p:nvSpPr>
          <p:cNvPr id="3" name="Inhaltsplatzhalter 2"/>
          <p:cNvSpPr>
            <a:spLocks noGrp="1"/>
          </p:cNvSpPr>
          <p:nvPr>
            <p:ph idx="1"/>
          </p:nvPr>
        </p:nvSpPr>
        <p:spPr>
          <a:xfrm>
            <a:off x="408955" y="2204864"/>
            <a:ext cx="5577840" cy="4248000"/>
          </a:xfrm>
        </p:spPr>
        <p:txBody>
          <a:bodyPr>
            <a:noAutofit/>
          </a:bodyPr>
          <a:lstStyle/>
          <a:p>
            <a:pPr marL="342900" indent="-342900">
              <a:buClr>
                <a:srgbClr val="333333"/>
              </a:buClr>
              <a:buFont typeface="WingDings"/>
              <a:buChar char=""/>
            </a:pPr>
            <a:r>
              <a:rPr lang="da-DK" sz="2400" dirty="0">
                <a:solidFill>
                  <a:srgbClr val="333333"/>
                </a:solidFill>
              </a:rPr>
              <a:t>Ringo Starr, der blev berømt som trommeslageren i the Beatles, har også malet siden 2005:</a:t>
            </a:r>
          </a:p>
          <a:p>
            <a:pPr marL="342900" lvl="1" indent="-342900">
              <a:spcBef>
                <a:spcPts val="1999"/>
              </a:spcBef>
              <a:buClr>
                <a:srgbClr val="333333"/>
              </a:buClr>
              <a:buFont typeface="WingDings"/>
              <a:buChar char=""/>
            </a:pPr>
            <a:r>
              <a:rPr lang="da-DK" sz="2400" dirty="0">
                <a:solidFill>
                  <a:srgbClr val="333333"/>
                </a:solidFill>
                <a:latin typeface="+mn-lt"/>
              </a:rPr>
              <a:t>Maleriet “Timberland” blev færdiggjort i 2013</a:t>
            </a:r>
          </a:p>
          <a:p>
            <a:pPr marL="342900" lvl="1" indent="-342900">
              <a:spcBef>
                <a:spcPts val="1999"/>
              </a:spcBef>
              <a:buClr>
                <a:srgbClr val="333333"/>
              </a:buClr>
              <a:buFont typeface="WingDings"/>
              <a:buChar char=""/>
            </a:pPr>
            <a:r>
              <a:rPr lang="da-DK" sz="2400" dirty="0">
                <a:solidFill>
                  <a:srgbClr val="333333"/>
                </a:solidFill>
                <a:latin typeface="+mn-lt"/>
              </a:rPr>
              <a:t>Hans malerier sælges for tusindvis af dollars</a:t>
            </a:r>
          </a:p>
          <a:p>
            <a:pPr marL="342900" lvl="1" indent="-342900">
              <a:spcBef>
                <a:spcPts val="1999"/>
              </a:spcBef>
              <a:buClr>
                <a:srgbClr val="333333"/>
              </a:buClr>
              <a:buFont typeface="WingDings"/>
              <a:buChar char=""/>
            </a:pPr>
            <a:r>
              <a:rPr lang="da-DK" sz="2400" dirty="0">
                <a:solidFill>
                  <a:srgbClr val="333333"/>
                </a:solidFill>
                <a:latin typeface="+mn-lt"/>
              </a:rPr>
              <a:t>Så vidt vides, har Ringo Starr aldrig haft en sindslidelse</a:t>
            </a:r>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9" name="Slide Number Placeholder 8"/>
          <p:cNvSpPr>
            <a:spLocks noGrp="1"/>
          </p:cNvSpPr>
          <p:nvPr>
            <p:ph type="sldNum" sz="quarter" idx="12"/>
          </p:nvPr>
        </p:nvSpPr>
        <p:spPr/>
        <p:txBody>
          <a:bodyPr/>
          <a:lstStyle/>
          <a:p>
            <a:pPr>
              <a:defRPr/>
            </a:pPr>
            <a:fld id="{069AE98A-8F82-419F-AA90-24A7E2D7EE3A}" type="slidenum">
              <a:rPr lang="de-DE" smtClean="0"/>
              <a:pPr>
                <a:defRPr/>
              </a:pPr>
              <a:t>16</a:t>
            </a:fld>
            <a:endParaRPr lang="de-DE" dirty="0"/>
          </a:p>
        </p:txBody>
      </p:sp>
    </p:spTree>
    <p:extLst>
      <p:ext uri="{BB962C8B-B14F-4D97-AF65-F5344CB8AC3E}">
        <p14:creationId xmlns:p14="http://schemas.microsoft.com/office/powerpoint/2010/main" val="2978864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Første konklusion</a:t>
            </a:r>
            <a:endParaRPr lang="da-DK" sz="3600" dirty="0">
              <a:latin typeface="+mn-lt"/>
              <a:ea typeface="+mn-ea"/>
              <a:cs typeface="+mn-cs"/>
            </a:endParaRPr>
          </a:p>
        </p:txBody>
      </p:sp>
      <p:sp>
        <p:nvSpPr>
          <p:cNvPr id="40962" name="Inhaltsplatzhalter 2"/>
          <p:cNvSpPr>
            <a:spLocks noGrp="1"/>
          </p:cNvSpPr>
          <p:nvPr>
            <p:ph idx="1"/>
          </p:nvPr>
        </p:nvSpPr>
        <p:spPr/>
        <p:txBody>
          <a:bodyPr>
            <a:noAutofit/>
          </a:bodyPr>
          <a:lstStyle/>
          <a:p>
            <a:pPr marL="342900" indent="-342900">
              <a:buClr>
                <a:srgbClr val="333333"/>
              </a:buClr>
              <a:buFont typeface="WingDings"/>
              <a:buChar char=""/>
            </a:pPr>
            <a:r>
              <a:rPr lang="da-DK" sz="2400" dirty="0">
                <a:solidFill>
                  <a:srgbClr val="333333"/>
                </a:solidFill>
              </a:rPr>
              <a:t>En sindslidelse betyder ikke, at man ikke kan foretage sig meningsfyldte eller værdifulde ting i tilværelsen.</a:t>
            </a:r>
          </a:p>
          <a:p>
            <a:pPr marL="342900" indent="-342900">
              <a:buClr>
                <a:srgbClr val="333333"/>
              </a:buClr>
              <a:buFont typeface="WingDings"/>
              <a:buChar char=""/>
            </a:pPr>
            <a:r>
              <a:rPr lang="da-DK" sz="2400">
                <a:solidFill>
                  <a:srgbClr val="333333"/>
                </a:solidFill>
              </a:rPr>
              <a:t>Sindslidelser </a:t>
            </a:r>
            <a:r>
              <a:rPr lang="da-DK" sz="2400" dirty="0">
                <a:solidFill>
                  <a:srgbClr val="333333"/>
                </a:solidFill>
              </a:rPr>
              <a:t>kan både inspirere og hæmme kreativitet.</a:t>
            </a:r>
          </a:p>
          <a:p>
            <a:pPr marL="342900" indent="-342900">
              <a:buClr>
                <a:srgbClr val="333333"/>
              </a:buClr>
              <a:buFont typeface="WingDings"/>
              <a:buChar char=""/>
            </a:pPr>
            <a:r>
              <a:rPr lang="da-DK" sz="2400" dirty="0">
                <a:solidFill>
                  <a:srgbClr val="333333"/>
                </a:solidFill>
              </a:rPr>
              <a:t>Geniale mennesker som Van Gogh, der ikke er blevet anerkendt i deres levetid for deres kreativitet, har måske haft sindslidelser.</a:t>
            </a:r>
          </a:p>
          <a:p>
            <a:pPr marL="342900" indent="-342900">
              <a:buClr>
                <a:srgbClr val="333333"/>
              </a:buClr>
              <a:buFont typeface="WingDings"/>
              <a:buChar char=""/>
            </a:pPr>
            <a:r>
              <a:rPr lang="da-DK" sz="2400" dirty="0">
                <a:solidFill>
                  <a:srgbClr val="333333"/>
                </a:solidFill>
              </a:rPr>
              <a:t>Nogle sindslidende kunstnere kan oven i købet leve igennem deres kunst (som f.eks. Edvard Munch).</a:t>
            </a:r>
          </a:p>
        </p:txBody>
      </p:sp>
      <p:sp>
        <p:nvSpPr>
          <p:cNvPr id="4" name="Footer Placeholder 3"/>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17</a:t>
            </a:fld>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Første konklusion</a:t>
            </a:r>
            <a:endParaRPr lang="da-DK" sz="3600" dirty="0">
              <a:latin typeface="+mn-lt"/>
              <a:ea typeface="+mn-ea"/>
              <a:cs typeface="+mn-cs"/>
            </a:endParaRPr>
          </a:p>
        </p:txBody>
      </p:sp>
      <p:sp>
        <p:nvSpPr>
          <p:cNvPr id="40962" name="Inhaltsplatzhalter 2"/>
          <p:cNvSpPr>
            <a:spLocks noGrp="1"/>
          </p:cNvSpPr>
          <p:nvPr>
            <p:ph idx="1"/>
          </p:nvPr>
        </p:nvSpPr>
        <p:spPr/>
        <p:txBody>
          <a:bodyPr>
            <a:noAutofit/>
          </a:bodyPr>
          <a:lstStyle/>
          <a:p>
            <a:pPr marL="342900" indent="-342900">
              <a:buClr>
                <a:srgbClr val="333333"/>
              </a:buClr>
              <a:buFont typeface="WingDings"/>
              <a:buChar char=""/>
            </a:pPr>
            <a:r>
              <a:rPr lang="da-DK" sz="2400" dirty="0">
                <a:solidFill>
                  <a:srgbClr val="333333"/>
                </a:solidFill>
              </a:rPr>
              <a:t>Ud fra et maleri er det umuligt at afgøre, om en kunstner er psykisk syg eller ej.</a:t>
            </a:r>
          </a:p>
          <a:p>
            <a:pPr marL="342900" indent="-342900">
              <a:buClr>
                <a:srgbClr val="333333"/>
              </a:buClr>
              <a:buFont typeface="WingDings"/>
              <a:buChar char=""/>
            </a:pPr>
            <a:r>
              <a:rPr lang="da-DK" sz="2400" dirty="0">
                <a:solidFill>
                  <a:srgbClr val="333333"/>
                </a:solidFill>
              </a:rPr>
              <a:t>Det gælder også en persons udseende: Det er umuligt at afgøre, ud fra hvordan han eller hun ser ud, om en person har psykiske problemer.</a:t>
            </a:r>
          </a:p>
        </p:txBody>
      </p:sp>
      <p:sp>
        <p:nvSpPr>
          <p:cNvPr id="4" name="Footer Placeholder 3"/>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18</a:t>
            </a:fld>
            <a:endParaRPr lang="de-DE" dirty="0"/>
          </a:p>
        </p:txBody>
      </p:sp>
    </p:spTree>
    <p:extLst>
      <p:ext uri="{BB962C8B-B14F-4D97-AF65-F5344CB8AC3E}">
        <p14:creationId xmlns:p14="http://schemas.microsoft.com/office/powerpoint/2010/main" val="1346117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Første konklusion</a:t>
            </a:r>
            <a:endParaRPr lang="da-DK" sz="3600" dirty="0">
              <a:latin typeface="+mn-lt"/>
              <a:ea typeface="+mn-ea"/>
              <a:cs typeface="+mn-cs"/>
            </a:endParaRPr>
          </a:p>
        </p:txBody>
      </p:sp>
      <p:sp>
        <p:nvSpPr>
          <p:cNvPr id="40962" name="Inhaltsplatzhalter 2"/>
          <p:cNvSpPr>
            <a:spLocks noGrp="1"/>
          </p:cNvSpPr>
          <p:nvPr>
            <p:ph idx="1"/>
          </p:nvPr>
        </p:nvSpPr>
        <p:spPr/>
        <p:txBody>
          <a:bodyPr>
            <a:noAutofit/>
          </a:bodyPr>
          <a:lstStyle/>
          <a:p>
            <a:pPr marL="342900" indent="-342900">
              <a:buClr>
                <a:srgbClr val="333333"/>
              </a:buClr>
              <a:buFont typeface="WingDings"/>
              <a:buChar char=""/>
            </a:pPr>
            <a:r>
              <a:rPr lang="da-DK" sz="2400" dirty="0">
                <a:solidFill>
                  <a:srgbClr val="333333"/>
                </a:solidFill>
              </a:rPr>
              <a:t>Ud fra et maleri er det umuligt at afgøre, om en kunstner er psykisk syg eller ej.</a:t>
            </a:r>
          </a:p>
          <a:p>
            <a:pPr marL="342900" indent="-342900">
              <a:buClr>
                <a:srgbClr val="333333"/>
              </a:buClr>
              <a:buFont typeface="WingDings"/>
              <a:buChar char=""/>
            </a:pPr>
            <a:r>
              <a:rPr lang="da-DK" sz="2400" dirty="0">
                <a:solidFill>
                  <a:srgbClr val="333333"/>
                </a:solidFill>
              </a:rPr>
              <a:t>Det gælder også en persons udseende: Det er umuligt at afgøre, ud fra hvordan han eller hun ser ud, om en person har psykiske problemer.</a:t>
            </a:r>
          </a:p>
          <a:p>
            <a:pPr marL="342900" lvl="1" indent="-342900">
              <a:spcBef>
                <a:spcPts val="1999"/>
              </a:spcBef>
              <a:spcAft>
                <a:spcPts val="0"/>
              </a:spcAft>
              <a:buClr>
                <a:srgbClr val="000000"/>
              </a:buClr>
              <a:buFont typeface="WingDings"/>
              <a:buChar char=""/>
              <a:tabLst>
                <a:tab pos="84138" algn="l"/>
              </a:tabLst>
            </a:pPr>
            <a:r>
              <a:rPr lang="da-DK" sz="2400" dirty="0">
                <a:solidFill>
                  <a:srgbClr val="004992"/>
                </a:solidFill>
                <a:latin typeface="+mn-lt"/>
              </a:rPr>
              <a:t>Stof til</a:t>
            </a:r>
            <a:r>
              <a:rPr lang="da-DK" sz="2400" dirty="0">
                <a:solidFill>
                  <a:srgbClr val="333333"/>
                </a:solidFill>
                <a:latin typeface="+mn-lt"/>
              </a:rPr>
              <a:t> </a:t>
            </a:r>
            <a:r>
              <a:rPr lang="da-DK" sz="2400" dirty="0">
                <a:solidFill>
                  <a:srgbClr val="004992"/>
                </a:solidFill>
                <a:latin typeface="+mn-lt"/>
              </a:rPr>
              <a:t>eftertanke: </a:t>
            </a:r>
            <a:br>
              <a:rPr lang="da-DK" sz="2400" dirty="0">
                <a:solidFill>
                  <a:srgbClr val="333333"/>
                </a:solidFill>
                <a:latin typeface="+mn-lt"/>
              </a:rPr>
            </a:br>
            <a:r>
              <a:rPr lang="da-DK" sz="2400" spc="-30" dirty="0">
                <a:solidFill>
                  <a:srgbClr val="333333"/>
                </a:solidFill>
                <a:latin typeface="+mn-lt"/>
              </a:rPr>
              <a:t>Mange af verdens største kunstværker er skabt af mennesker</a:t>
            </a:r>
            <a:r>
              <a:rPr lang="da-DK" sz="2400" dirty="0">
                <a:solidFill>
                  <a:srgbClr val="333333"/>
                </a:solidFill>
                <a:latin typeface="+mn-lt"/>
              </a:rPr>
              <a:t> med en sindslidelse. </a:t>
            </a:r>
            <a:r>
              <a:rPr lang="da-DK" sz="2400" dirty="0">
                <a:solidFill>
                  <a:srgbClr val="004992"/>
                </a:solidFill>
                <a:latin typeface="+mn-lt"/>
              </a:rPr>
              <a:t>Forringer</a:t>
            </a:r>
            <a:r>
              <a:rPr lang="da-DK" sz="2400" dirty="0">
                <a:solidFill>
                  <a:srgbClr val="333333"/>
                </a:solidFill>
                <a:latin typeface="+mn-lt"/>
              </a:rPr>
              <a:t> </a:t>
            </a:r>
            <a:r>
              <a:rPr lang="da-DK" sz="2400" dirty="0">
                <a:solidFill>
                  <a:srgbClr val="004992"/>
                </a:solidFill>
                <a:latin typeface="+mn-lt"/>
              </a:rPr>
              <a:t>det</a:t>
            </a:r>
            <a:r>
              <a:rPr lang="da-DK" sz="2400" dirty="0">
                <a:solidFill>
                  <a:srgbClr val="333333"/>
                </a:solidFill>
                <a:latin typeface="+mn-lt"/>
              </a:rPr>
              <a:t> </a:t>
            </a:r>
            <a:r>
              <a:rPr lang="da-DK" sz="2400" dirty="0">
                <a:solidFill>
                  <a:srgbClr val="004992"/>
                </a:solidFill>
                <a:latin typeface="+mn-lt"/>
              </a:rPr>
              <a:t>værdien af deres kunst?</a:t>
            </a:r>
            <a:endParaRPr lang="da-DK" sz="2400" dirty="0">
              <a:solidFill>
                <a:srgbClr val="333333"/>
              </a:solidFill>
              <a:latin typeface="+mn-lt"/>
            </a:endParaRPr>
          </a:p>
        </p:txBody>
      </p:sp>
      <p:sp>
        <p:nvSpPr>
          <p:cNvPr id="4" name="Footer Placeholder 3"/>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19</a:t>
            </a:fld>
            <a:endParaRPr lang="de-DE" dirty="0"/>
          </a:p>
        </p:txBody>
      </p:sp>
    </p:spTree>
    <p:extLst>
      <p:ext uri="{BB962C8B-B14F-4D97-AF65-F5344CB8AC3E}">
        <p14:creationId xmlns:p14="http://schemas.microsoft.com/office/powerpoint/2010/main" val="2177300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Første konklusion</a:t>
            </a:r>
            <a:endParaRPr lang="da-DK" sz="3600" dirty="0">
              <a:latin typeface="+mn-lt"/>
              <a:ea typeface="+mn-ea"/>
              <a:cs typeface="+mn-cs"/>
            </a:endParaRPr>
          </a:p>
        </p:txBody>
      </p:sp>
      <p:sp>
        <p:nvSpPr>
          <p:cNvPr id="40962" name="Inhaltsplatzhalter 2"/>
          <p:cNvSpPr>
            <a:spLocks noGrp="1"/>
          </p:cNvSpPr>
          <p:nvPr>
            <p:ph idx="1"/>
          </p:nvPr>
        </p:nvSpPr>
        <p:spPr/>
        <p:txBody>
          <a:bodyPr>
            <a:noAutofit/>
          </a:bodyPr>
          <a:lstStyle/>
          <a:p>
            <a:pPr marL="342900" indent="-342900">
              <a:buClr>
                <a:srgbClr val="333333"/>
              </a:buClr>
              <a:buFont typeface="WingDings"/>
              <a:buChar char=""/>
            </a:pPr>
            <a:r>
              <a:rPr lang="da-DK" sz="2400" dirty="0">
                <a:solidFill>
                  <a:srgbClr val="333333"/>
                </a:solidFill>
              </a:rPr>
              <a:t>Ud fra et maleri er det umuligt at afgøre, om en kunstner er psykisk syg eller ej.</a:t>
            </a:r>
          </a:p>
          <a:p>
            <a:pPr marL="342900" indent="-342900">
              <a:buClr>
                <a:srgbClr val="333333"/>
              </a:buClr>
              <a:buFont typeface="WingDings"/>
              <a:buChar char=""/>
            </a:pPr>
            <a:r>
              <a:rPr lang="da-DK" sz="2400" dirty="0">
                <a:solidFill>
                  <a:srgbClr val="333333"/>
                </a:solidFill>
              </a:rPr>
              <a:t>Det gælder også en persons udseende: Det er umuligt at afgøre, ud fra hvordan han eller hun ser ud, om en person har psykiske problemer.</a:t>
            </a:r>
          </a:p>
          <a:p>
            <a:pPr marL="342900" lvl="1" indent="-342900">
              <a:spcBef>
                <a:spcPts val="1999"/>
              </a:spcBef>
              <a:spcAft>
                <a:spcPts val="0"/>
              </a:spcAft>
              <a:buClr>
                <a:srgbClr val="000000"/>
              </a:buClr>
              <a:buFont typeface="WingDings"/>
              <a:buChar char=""/>
              <a:tabLst>
                <a:tab pos="84138" algn="l"/>
              </a:tabLst>
            </a:pPr>
            <a:r>
              <a:rPr lang="da-DK" sz="2400" dirty="0">
                <a:solidFill>
                  <a:srgbClr val="004992"/>
                </a:solidFill>
                <a:latin typeface="+mn-lt"/>
              </a:rPr>
              <a:t>Stof til</a:t>
            </a:r>
            <a:r>
              <a:rPr lang="da-DK" sz="2400" dirty="0">
                <a:solidFill>
                  <a:srgbClr val="333333"/>
                </a:solidFill>
                <a:latin typeface="+mn-lt"/>
              </a:rPr>
              <a:t> </a:t>
            </a:r>
            <a:r>
              <a:rPr lang="da-DK" sz="2400" dirty="0">
                <a:solidFill>
                  <a:srgbClr val="004992"/>
                </a:solidFill>
                <a:latin typeface="+mn-lt"/>
              </a:rPr>
              <a:t>eftertanke: </a:t>
            </a:r>
            <a:br>
              <a:rPr lang="da-DK" sz="2400" dirty="0">
                <a:solidFill>
                  <a:srgbClr val="333333"/>
                </a:solidFill>
                <a:latin typeface="+mn-lt"/>
              </a:rPr>
            </a:br>
            <a:r>
              <a:rPr lang="da-DK" sz="2400" spc="-30" dirty="0">
                <a:solidFill>
                  <a:srgbClr val="333333"/>
                </a:solidFill>
                <a:latin typeface="+mn-lt"/>
              </a:rPr>
              <a:t>Mange af verdens største kunstværker er skabt af mennesker</a:t>
            </a:r>
            <a:r>
              <a:rPr lang="da-DK" sz="2400" dirty="0">
                <a:solidFill>
                  <a:srgbClr val="333333"/>
                </a:solidFill>
                <a:latin typeface="+mn-lt"/>
              </a:rPr>
              <a:t> med en sindslidelse. </a:t>
            </a:r>
            <a:r>
              <a:rPr lang="da-DK" sz="2400" dirty="0">
                <a:solidFill>
                  <a:srgbClr val="004992"/>
                </a:solidFill>
                <a:latin typeface="+mn-lt"/>
              </a:rPr>
              <a:t>Forringer</a:t>
            </a:r>
            <a:r>
              <a:rPr lang="da-DK" sz="2400" dirty="0">
                <a:solidFill>
                  <a:srgbClr val="333333"/>
                </a:solidFill>
                <a:latin typeface="+mn-lt"/>
              </a:rPr>
              <a:t> </a:t>
            </a:r>
            <a:r>
              <a:rPr lang="da-DK" sz="2400" dirty="0">
                <a:solidFill>
                  <a:srgbClr val="004992"/>
                </a:solidFill>
                <a:latin typeface="+mn-lt"/>
              </a:rPr>
              <a:t>det</a:t>
            </a:r>
            <a:r>
              <a:rPr lang="da-DK" sz="2400" dirty="0">
                <a:solidFill>
                  <a:srgbClr val="333333"/>
                </a:solidFill>
                <a:latin typeface="+mn-lt"/>
              </a:rPr>
              <a:t> </a:t>
            </a:r>
            <a:r>
              <a:rPr lang="da-DK" sz="2400" dirty="0">
                <a:solidFill>
                  <a:srgbClr val="004992"/>
                </a:solidFill>
                <a:latin typeface="+mn-lt"/>
              </a:rPr>
              <a:t>værdien af deres kunst?</a:t>
            </a:r>
            <a:endParaRPr lang="da-DK" sz="2400" dirty="0">
              <a:solidFill>
                <a:srgbClr val="333333"/>
              </a:solidFill>
              <a:latin typeface="+mn-lt"/>
            </a:endParaRPr>
          </a:p>
          <a:p>
            <a:pPr lvl="1" algn="ctr">
              <a:spcBef>
                <a:spcPts val="1999"/>
              </a:spcBef>
              <a:spcAft>
                <a:spcPts val="0"/>
              </a:spcAft>
              <a:buClr>
                <a:srgbClr val="000000"/>
              </a:buClr>
              <a:tabLst>
                <a:tab pos="84138" algn="l"/>
              </a:tabLst>
            </a:pPr>
            <a:r>
              <a:rPr lang="da-DK" sz="2400" b="1" u="sng" dirty="0">
                <a:solidFill>
                  <a:srgbClr val="004992"/>
                </a:solidFill>
                <a:latin typeface="+mn-lt"/>
              </a:rPr>
              <a:t>På ingen måde!</a:t>
            </a:r>
          </a:p>
        </p:txBody>
      </p:sp>
      <p:sp>
        <p:nvSpPr>
          <p:cNvPr id="4" name="Footer Placeholder 3"/>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20</a:t>
            </a:fld>
            <a:endParaRPr lang="de-DE" dirty="0"/>
          </a:p>
        </p:txBody>
      </p:sp>
    </p:spTree>
    <p:extLst>
      <p:ext uri="{BB962C8B-B14F-4D97-AF65-F5344CB8AC3E}">
        <p14:creationId xmlns:p14="http://schemas.microsoft.com/office/powerpoint/2010/main" val="2589047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Er det “normalt” at have psykiske problemer?</a:t>
            </a:r>
          </a:p>
        </p:txBody>
      </p:sp>
      <p:sp>
        <p:nvSpPr>
          <p:cNvPr id="4" name="Content Placeholder 3"/>
          <p:cNvSpPr>
            <a:spLocks noGrp="1"/>
          </p:cNvSpPr>
          <p:nvPr>
            <p:ph idx="1"/>
          </p:nvPr>
        </p:nvSpPr>
        <p:spPr/>
        <p:txBody>
          <a:bodyPr/>
          <a:lstStyle/>
          <a:p>
            <a:pPr lvl="0" defTabSz="914377"/>
            <a:r>
              <a:rPr lang="da-DK" sz="2400" dirty="0">
                <a:solidFill>
                  <a:srgbClr val="004992"/>
                </a:solidFill>
              </a:rPr>
              <a:t>Hvor mange er psykisk syge?</a:t>
            </a:r>
          </a:p>
          <a:p>
            <a:pPr lvl="0" defTabSz="914377"/>
            <a:r>
              <a:rPr lang="da-DK" sz="2400" dirty="0">
                <a:solidFill>
                  <a:srgbClr val="333333"/>
                </a:solidFill>
              </a:rPr>
              <a:t>Hvad mener du?</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9" name="Slide Number Placeholder 8"/>
          <p:cNvSpPr>
            <a:spLocks noGrp="1"/>
          </p:cNvSpPr>
          <p:nvPr>
            <p:ph type="sldNum" sz="quarter" idx="12"/>
          </p:nvPr>
        </p:nvSpPr>
        <p:spPr/>
        <p:txBody>
          <a:bodyPr/>
          <a:lstStyle/>
          <a:p>
            <a:pPr>
              <a:defRPr/>
            </a:pPr>
            <a:fld id="{069AE98A-8F82-419F-AA90-24A7E2D7EE3A}" type="slidenum">
              <a:rPr lang="de-DE" smtClean="0"/>
              <a:pPr>
                <a:defRPr/>
              </a:pPr>
              <a:t>21</a:t>
            </a:fld>
            <a:endParaRPr lang="de-DE"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Er det “normalt” at have psykiske problemer?</a:t>
            </a:r>
          </a:p>
        </p:txBody>
      </p:sp>
      <p:sp>
        <p:nvSpPr>
          <p:cNvPr id="4" name="Content Placeholder 3"/>
          <p:cNvSpPr>
            <a:spLocks noGrp="1"/>
          </p:cNvSpPr>
          <p:nvPr>
            <p:ph idx="1"/>
          </p:nvPr>
        </p:nvSpPr>
        <p:spPr/>
        <p:txBody>
          <a:bodyPr/>
          <a:lstStyle/>
          <a:p>
            <a:pPr lvl="0" defTabSz="914377"/>
            <a:r>
              <a:rPr lang="da-DK" sz="2400" dirty="0">
                <a:solidFill>
                  <a:srgbClr val="333333"/>
                </a:solidFill>
              </a:rPr>
              <a:t>Hvor mange er psykisk syge? (data fra Tyskland)</a:t>
            </a:r>
          </a:p>
          <a:p>
            <a:pPr lvl="0" defTabSz="914377"/>
            <a:endParaRPr lang="da-DK" sz="2400" dirty="0">
              <a:solidFill>
                <a:srgbClr val="333333"/>
              </a:solidFill>
            </a:endParaRPr>
          </a:p>
          <a:p>
            <a:pPr lvl="0" defTabSz="914377">
              <a:lnSpc>
                <a:spcPct val="100000"/>
              </a:lnSpc>
              <a:spcBef>
                <a:spcPts val="1200"/>
              </a:spcBef>
            </a:pPr>
            <a:endParaRPr lang="da-DK" sz="2400" dirty="0">
              <a:solidFill>
                <a:srgbClr val="333333"/>
              </a:solidFill>
            </a:endParaRPr>
          </a:p>
          <a:p>
            <a:pPr lvl="0" defTabSz="914377">
              <a:lnSpc>
                <a:spcPct val="100000"/>
              </a:lnSpc>
              <a:spcBef>
                <a:spcPts val="1200"/>
              </a:spcBef>
            </a:pPr>
            <a:endParaRPr lang="da-DK" sz="2400" dirty="0">
              <a:solidFill>
                <a:srgbClr val="333333"/>
              </a:solidFill>
            </a:endParaRPr>
          </a:p>
          <a:p>
            <a:pPr lvl="0" defTabSz="914377">
              <a:lnSpc>
                <a:spcPct val="100000"/>
              </a:lnSpc>
              <a:spcBef>
                <a:spcPts val="1200"/>
              </a:spcBef>
            </a:pPr>
            <a:endParaRPr lang="da-DK" sz="2400" dirty="0">
              <a:solidFill>
                <a:srgbClr val="333333"/>
              </a:solidFill>
            </a:endParaRPr>
          </a:p>
          <a:p>
            <a:pPr lvl="0" defTabSz="914377">
              <a:lnSpc>
                <a:spcPct val="100000"/>
              </a:lnSpc>
              <a:spcBef>
                <a:spcPts val="1200"/>
              </a:spcBef>
            </a:pPr>
            <a:r>
              <a:rPr lang="da-DK" sz="2400" dirty="0">
                <a:solidFill>
                  <a:srgbClr val="333333"/>
                </a:solidFill>
              </a:rPr>
              <a:t>Hvis der medtages personer med individuelle symptomer på sindslidelser, hvor der ikke tages højde for hele billedet, er tallene meget højere.</a:t>
            </a:r>
            <a:endParaRPr lang="en-US" sz="2400" dirty="0">
              <a:solidFill>
                <a:srgbClr val="333333"/>
              </a:solidFill>
            </a:endParaRPr>
          </a:p>
        </p:txBody>
      </p:sp>
      <p:graphicFrame>
        <p:nvGraphicFramePr>
          <p:cNvPr id="10" name="Inhaltsplatzhalter 3"/>
          <p:cNvGraphicFramePr>
            <a:graphicFrameLocks/>
          </p:cNvGraphicFramePr>
          <p:nvPr>
            <p:extLst>
              <p:ext uri="{D42A27DB-BD31-4B8C-83A1-F6EECF244321}">
                <p14:modId xmlns:p14="http://schemas.microsoft.com/office/powerpoint/2010/main" val="780982563"/>
              </p:ext>
            </p:extLst>
          </p:nvPr>
        </p:nvGraphicFramePr>
        <p:xfrm>
          <a:off x="408955" y="2743200"/>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da-DK" sz="1800" b="0" i="0" u="none" dirty="0">
                          <a:solidFill>
                            <a:srgbClr val="333333"/>
                          </a:solidFill>
                          <a:latin typeface="+mn-lt"/>
                          <a:ea typeface="+mn-ea"/>
                          <a:cs typeface="+mn-cs"/>
                        </a:rPr>
                        <a:t>Procentdel, som har været psykisk syge inden for det seneste år</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27,7%</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da-DK" sz="1800" b="0" i="0" u="none">
                          <a:solidFill>
                            <a:srgbClr val="333333"/>
                          </a:solidFill>
                          <a:latin typeface="+mn-lt"/>
                          <a:ea typeface="+mn-ea"/>
                          <a:cs typeface="+mn-cs"/>
                        </a:rPr>
                        <a:t>Angstlidelser (den hyppigst forekommende sindslidelse, f.eks. socialfobi)</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15,3%</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dirty="0">
                          <a:solidFill>
                            <a:srgbClr val="333333"/>
                          </a:solidFill>
                          <a:latin typeface="+mn-lt"/>
                          <a:ea typeface="+mn-ea"/>
                          <a:cs typeface="+mn-cs"/>
                        </a:rPr>
                        <a:t>Følelsesmæssige lidelser (f.eks. depression)</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9,3%</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fr-FR" sz="1800" b="0" i="0" u="none">
                          <a:solidFill>
                            <a:srgbClr val="333333"/>
                          </a:solidFill>
                          <a:latin typeface="+mn-lt"/>
                          <a:ea typeface="+mn-ea"/>
                          <a:cs typeface="+mn-cs"/>
                        </a:rPr>
                        <a:t>Psykose (alle former for psykose, f.eks. skizofreni)</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2,6%</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da-DK" sz="1800" b="0" i="0" u="none">
                          <a:solidFill>
                            <a:srgbClr val="333333"/>
                          </a:solidFill>
                          <a:latin typeface="+mn-lt"/>
                          <a:ea typeface="+mn-ea"/>
                          <a:cs typeface="+mn-cs"/>
                        </a:rPr>
                        <a:t>Procentdel af undergruppe, som blev diagnosticeret med flere sindslidelser inden for denne tidsramme</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mn-lt"/>
                          <a:ea typeface="+mn-ea"/>
                          <a:cs typeface="+mn-cs"/>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6" name="Footer Placeholder 5"/>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11" name="Slide Number Placeholder 10"/>
          <p:cNvSpPr>
            <a:spLocks noGrp="1"/>
          </p:cNvSpPr>
          <p:nvPr>
            <p:ph type="sldNum" sz="quarter" idx="12"/>
          </p:nvPr>
        </p:nvSpPr>
        <p:spPr/>
        <p:txBody>
          <a:bodyPr/>
          <a:lstStyle/>
          <a:p>
            <a:pPr>
              <a:defRPr/>
            </a:pPr>
            <a:fld id="{069AE98A-8F82-419F-AA90-24A7E2D7EE3A}" type="slidenum">
              <a:rPr lang="de-DE" smtClean="0"/>
              <a:pPr>
                <a:defRPr/>
              </a:pPr>
              <a:t>22</a:t>
            </a:fld>
            <a:endParaRPr lang="de-DE"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latin typeface="+mn-lt"/>
                <a:ea typeface="+mn-ea"/>
                <a:cs typeface="+mn-cs"/>
              </a:rPr>
              <a:t>Er det “normalt” at have psykiske problemer?</a:t>
            </a:r>
          </a:p>
        </p:txBody>
      </p:sp>
      <p:sp>
        <p:nvSpPr>
          <p:cNvPr id="6" name="Content Placeholder 5"/>
          <p:cNvSpPr>
            <a:spLocks noGrp="1"/>
          </p:cNvSpPr>
          <p:nvPr>
            <p:ph idx="1"/>
          </p:nvPr>
        </p:nvSpPr>
        <p:spPr/>
        <p:txBody>
          <a:bodyPr/>
          <a:lstStyle/>
          <a:p>
            <a:pPr lvl="0" defTabSz="914377"/>
            <a:r>
              <a:rPr lang="da-DK" sz="2400" dirty="0">
                <a:solidFill>
                  <a:srgbClr val="333333"/>
                </a:solidFill>
              </a:rPr>
              <a:t>Hvor mange er psykisk syge i Canada?</a:t>
            </a:r>
          </a:p>
          <a:p>
            <a:pPr lvl="0" defTabSz="914377"/>
            <a:endParaRPr lang="da-DK" sz="2400" dirty="0">
              <a:solidFill>
                <a:srgbClr val="333333"/>
              </a:solidFill>
            </a:endParaRPr>
          </a:p>
          <a:p>
            <a:pPr lvl="0" defTabSz="914377"/>
            <a:endParaRPr lang="da-DK" sz="2400" dirty="0">
              <a:solidFill>
                <a:srgbClr val="333333"/>
              </a:solidFill>
            </a:endParaRPr>
          </a:p>
          <a:p>
            <a:pPr lvl="0" defTabSz="914377"/>
            <a:r>
              <a:rPr lang="da-DK" sz="2400" dirty="0">
                <a:solidFill>
                  <a:srgbClr val="333333"/>
                </a:solidFill>
              </a:rPr>
              <a:t>Hvis der medtages personer, som har individuelle symptomer på sindslidelser, men ikke opfylder alle diagnosekriterier, er tallene meget højere.</a:t>
            </a:r>
            <a:endParaRPr lang="en-US" sz="2400" dirty="0">
              <a:solidFill>
                <a:srgbClr val="333333"/>
              </a:solidFill>
            </a:endParaRPr>
          </a:p>
        </p:txBody>
      </p:sp>
      <p:graphicFrame>
        <p:nvGraphicFramePr>
          <p:cNvPr id="8" name="Inhaltsplatzhalter 3"/>
          <p:cNvGraphicFramePr>
            <a:graphicFrameLocks/>
          </p:cNvGraphicFramePr>
          <p:nvPr>
            <p:extLst>
              <p:ext uri="{D42A27DB-BD31-4B8C-83A1-F6EECF244321}">
                <p14:modId xmlns:p14="http://schemas.microsoft.com/office/powerpoint/2010/main" val="1372603749"/>
              </p:ext>
            </p:extLst>
          </p:nvPr>
        </p:nvGraphicFramePr>
        <p:xfrm>
          <a:off x="408955" y="2743200"/>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da-DK" sz="1800" b="0" i="0" u="none" dirty="0">
                          <a:solidFill>
                            <a:srgbClr val="333333"/>
                          </a:solidFill>
                          <a:latin typeface="+mn-lt"/>
                          <a:ea typeface="+mn-ea"/>
                          <a:cs typeface="+mn-cs"/>
                        </a:rPr>
                        <a:t>Procentdel, som har været psykisk syge inden for det seneste år</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20%</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da-DK" sz="1800" b="0" i="0" u="none">
                          <a:solidFill>
                            <a:srgbClr val="333333"/>
                          </a:solidFill>
                          <a:latin typeface="+mn-lt"/>
                          <a:ea typeface="+mn-ea"/>
                          <a:cs typeface="+mn-cs"/>
                        </a:rPr>
                        <a:t>Depression (den hyppigst forekommende sindslidelse)</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8%</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mn-lt"/>
                          <a:ea typeface="+mn-ea"/>
                          <a:cs typeface="+mn-cs"/>
                        </a:rPr>
                        <a:t>Skizofreni/psykose</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mn-lt"/>
                          <a:ea typeface="+mn-ea"/>
                          <a:cs typeface="+mn-cs"/>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10" name="Footer Placeholder 9"/>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11" name="Slide Number Placeholder 10"/>
          <p:cNvSpPr>
            <a:spLocks noGrp="1"/>
          </p:cNvSpPr>
          <p:nvPr>
            <p:ph type="sldNum" sz="quarter" idx="12"/>
          </p:nvPr>
        </p:nvSpPr>
        <p:spPr/>
        <p:txBody>
          <a:bodyPr/>
          <a:lstStyle/>
          <a:p>
            <a:pPr>
              <a:defRPr/>
            </a:pPr>
            <a:fld id="{069AE98A-8F82-419F-AA90-24A7E2D7EE3A}" type="slidenum">
              <a:rPr lang="de-DE" smtClean="0"/>
              <a:pPr>
                <a:defRPr/>
              </a:pPr>
              <a:t>23</a:t>
            </a:fld>
            <a:endParaRPr lang="de-DE"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Usædvanlige overbevisninger er ikke så usædvanlige...</a:t>
            </a:r>
            <a:br>
              <a:rPr lang="da-DK" sz="3600">
                <a:latin typeface="+mn-lt"/>
                <a:ea typeface="+mn-ea"/>
                <a:cs typeface="+mn-cs"/>
              </a:rPr>
            </a:br>
            <a:r>
              <a:rPr lang="da-DK" sz="3600">
                <a:latin typeface="+mn-lt"/>
                <a:ea typeface="+mn-ea"/>
                <a:cs typeface="+mn-cs"/>
              </a:rPr>
              <a:t>Hyppigheden af psykosetilfælde i befolkningen</a:t>
            </a:r>
            <a:endParaRPr lang="da-DK"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pPr>
            <a:r>
              <a:rPr lang="da-DK" sz="2400">
                <a:solidFill>
                  <a:srgbClr val="333333"/>
                </a:solidFill>
              </a:rPr>
              <a:t>Symptomer på psykose (f.eks. </a:t>
            </a:r>
            <a:r>
              <a:rPr lang="da-DK" sz="2400" dirty="0">
                <a:solidFill>
                  <a:srgbClr val="333333"/>
                </a:solidFill>
              </a:rPr>
              <a:t>vrangforestillinger) har længe været anset for at være sjældne og for at være et tegn på en alvorlig sindslidelse.</a:t>
            </a:r>
          </a:p>
          <a:p>
            <a:pPr marL="342900" lvl="0" indent="-342900" defTabSz="914400" eaLnBrk="0" fontAlgn="base" hangingPunct="0">
              <a:buClr>
                <a:srgbClr val="333333"/>
              </a:buClr>
              <a:buFont typeface="WingDings"/>
              <a:buChar char=""/>
              <a:tabLst>
                <a:tab pos="84138" algn="l"/>
              </a:tabLst>
            </a:pPr>
            <a:r>
              <a:rPr lang="da-DK" sz="2400" dirty="0">
                <a:solidFill>
                  <a:srgbClr val="333333"/>
                </a:solidFill>
              </a:rPr>
              <a:t>I dag ved vi, at (milde) psykoselignende tilfælde i befolkningen er udbredt. I modsætning til personer, der er diagnosticeret med psykose, medfører disse tilfælde ikke de samme udfordringer i hverdagen.</a:t>
            </a:r>
            <a:endParaRPr lang="en-US" sz="2400" dirty="0"/>
          </a:p>
        </p:txBody>
      </p:sp>
      <p:sp>
        <p:nvSpPr>
          <p:cNvPr id="6" name="Footer Placeholder 5"/>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Usædvanlige overbevisninger er ikke så usædvanlige...</a:t>
            </a:r>
            <a:br>
              <a:rPr lang="da-DK" sz="3600">
                <a:latin typeface="+mn-lt"/>
                <a:ea typeface="+mn-ea"/>
                <a:cs typeface="+mn-cs"/>
              </a:rPr>
            </a:br>
            <a:r>
              <a:rPr lang="da-DK" sz="3600">
                <a:latin typeface="+mn-lt"/>
                <a:ea typeface="+mn-ea"/>
                <a:cs typeface="+mn-cs"/>
              </a:rPr>
              <a:t>Hyppigheden af psykosetilfælde i befolkningen</a:t>
            </a:r>
            <a:endParaRPr lang="da-DK"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sz="2400">
                <a:solidFill>
                  <a:srgbClr val="333333"/>
                </a:solidFill>
              </a:rPr>
              <a:t>Hvad mener du? </a:t>
            </a:r>
            <a:r>
              <a:rPr lang="da-DK" sz="2400" dirty="0">
                <a:solidFill>
                  <a:srgbClr val="333333"/>
                </a:solidFill>
              </a:rPr>
              <a:t>Hvor ofte bekræfter enkeltpersoner i befolkningen generelt at have oplevet følgende symptomer/tilfælde?</a:t>
            </a:r>
            <a:endParaRPr lang="en-US" sz="2400" dirty="0"/>
          </a:p>
        </p:txBody>
      </p:sp>
      <p:graphicFrame>
        <p:nvGraphicFramePr>
          <p:cNvPr id="8" name="Tabelle 3"/>
          <p:cNvGraphicFramePr>
            <a:graphicFrameLocks noGrp="1"/>
          </p:cNvGraphicFramePr>
          <p:nvPr>
            <p:extLst>
              <p:ext uri="{D42A27DB-BD31-4B8C-83A1-F6EECF244321}">
                <p14:modId xmlns:p14="http://schemas.microsoft.com/office/powerpoint/2010/main" val="2450853358"/>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dirty="0">
                          <a:ln>
                            <a:noFill/>
                          </a:ln>
                          <a:solidFill>
                            <a:srgbClr val="333333"/>
                          </a:solidFill>
                          <a:effectLst/>
                          <a:latin typeface="+mn-lt"/>
                          <a:ea typeface="+mn-ea"/>
                          <a:cs typeface="+mn-cs"/>
                        </a:rPr>
                        <a:t>Udsagn, der bekræftes af personer i befolkningen generelt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Godkendte svar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Har du nogensinde troet, at mennesker kan kommunikere telepatisk?</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Har du nogensinde haft fornemmelsen af, at andre mennesker kan læse dine tanker?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Har du nogensinde haft en uvirkelig følelse af, at alt omkring dig indgår i et eksperiment?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Har du nogensinde haft fornemmelsen af, at noget i blade eller på tv er henvendt specielt til dig?</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da-DK" sz="1800" b="0" i="0" u="none" strike="noStrike" cap="none" normalizeH="0" baseline="0">
                          <a:ln>
                            <a:noFill/>
                          </a:ln>
                          <a:solidFill>
                            <a:srgbClr val="333333"/>
                          </a:solidFill>
                          <a:effectLst/>
                          <a:latin typeface="+mn-lt"/>
                          <a:ea typeface="+mn-ea"/>
                          <a:cs typeface="+mn-cs"/>
                        </a:rPr>
                        <a:t>Har du nogensinde haft fornemmelsen af, at du bliver forfulgt på en eller anden måde?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Hører du nogen gange stemmer, selvom der ikke er andre til stede?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207115"/>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Kilde: Emmanuelle R. Peters (Instrument: PDI), Steffen Moritz (Instrument: KSF)</a:t>
            </a:r>
            <a:endParaRPr lang="de-DE" altLang="en-US" sz="1000" dirty="0">
              <a:solidFill>
                <a:schemeClr val="tx1"/>
              </a:solidFill>
              <a:latin typeface="+mn-lt"/>
              <a:ea typeface="+mn-ea"/>
              <a:cs typeface="+mn-cs"/>
            </a:endParaRPr>
          </a:p>
        </p:txBody>
      </p:sp>
      <p:sp>
        <p:nvSpPr>
          <p:cNvPr id="10" name="Footer Placeholder 9"/>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11" name="Slide Number Placeholder 10"/>
          <p:cNvSpPr>
            <a:spLocks noGrp="1"/>
          </p:cNvSpPr>
          <p:nvPr>
            <p:ph type="sldNum" sz="quarter" idx="12"/>
          </p:nvPr>
        </p:nvSpPr>
        <p:spPr/>
        <p:txBody>
          <a:bodyPr/>
          <a:lstStyle/>
          <a:p>
            <a:pPr>
              <a:defRPr/>
            </a:pPr>
            <a:fld id="{069AE98A-8F82-419F-AA90-24A7E2D7EE3A}" type="slidenum">
              <a:rPr lang="de-DE" smtClean="0"/>
              <a:pPr>
                <a:defRPr/>
              </a:pPr>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Usædvanlige overbevisninger er ikke så usædvanlige...</a:t>
            </a:r>
            <a:br>
              <a:rPr lang="da-DK" sz="3600">
                <a:latin typeface="+mn-lt"/>
                <a:ea typeface="+mn-ea"/>
                <a:cs typeface="+mn-cs"/>
              </a:rPr>
            </a:br>
            <a:r>
              <a:rPr lang="da-DK" sz="3600">
                <a:latin typeface="+mn-lt"/>
                <a:ea typeface="+mn-ea"/>
                <a:cs typeface="+mn-cs"/>
              </a:rPr>
              <a:t>Hyppigheden af psykosetilfælde i befolkningen</a:t>
            </a:r>
            <a:endParaRPr lang="da-DK"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sz="2400">
                <a:solidFill>
                  <a:srgbClr val="333333"/>
                </a:solidFill>
              </a:rPr>
              <a:t>Hvad mener du? </a:t>
            </a:r>
            <a:r>
              <a:rPr lang="da-DK" sz="2400" dirty="0">
                <a:solidFill>
                  <a:srgbClr val="333333"/>
                </a:solidFill>
              </a:rPr>
              <a:t>Hvor ofte bekræfter enkeltpersoner i befolkningen generelt at have oplevet følgende symptomer/tilfælde?</a:t>
            </a:r>
            <a:endParaRPr lang="en-US" sz="2400" dirty="0"/>
          </a:p>
        </p:txBody>
      </p:sp>
      <p:graphicFrame>
        <p:nvGraphicFramePr>
          <p:cNvPr id="8" name="Tabelle 3"/>
          <p:cNvGraphicFramePr>
            <a:graphicFrameLocks noGrp="1"/>
          </p:cNvGraphicFramePr>
          <p:nvPr>
            <p:extLst>
              <p:ext uri="{D42A27DB-BD31-4B8C-83A1-F6EECF244321}">
                <p14:modId xmlns:p14="http://schemas.microsoft.com/office/powerpoint/2010/main" val="399938151"/>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dirty="0">
                          <a:ln>
                            <a:noFill/>
                          </a:ln>
                          <a:solidFill>
                            <a:srgbClr val="333333"/>
                          </a:solidFill>
                          <a:effectLst/>
                          <a:latin typeface="+mn-lt"/>
                          <a:ea typeface="+mn-ea"/>
                          <a:cs typeface="+mn-cs"/>
                        </a:rPr>
                        <a:t>Udsagn, der bekræftes af personer i befolkningen generelt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Godkendte svar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Har du nogensinde troet, at mennesker kan kommunikere telepatisk?</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Har du nogensinde haft fornemmelsen af, at andre mennesker kan læse dine tanker?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Har du nogensinde haft en uvirkelig følelse af, at alt omkring dig indgår i et eksperiment?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Har du nogensinde haft fornemmelsen af, at noget i blade eller på tv er henvendt specielt til dig?</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da-DK" sz="1800" b="0" i="0" u="none" strike="noStrike" cap="none" normalizeH="0" baseline="0">
                          <a:ln>
                            <a:noFill/>
                          </a:ln>
                          <a:solidFill>
                            <a:srgbClr val="333333"/>
                          </a:solidFill>
                          <a:effectLst/>
                          <a:latin typeface="+mn-lt"/>
                          <a:ea typeface="+mn-ea"/>
                          <a:cs typeface="+mn-cs"/>
                        </a:rPr>
                        <a:t>Har du nogensinde haft fornemmelsen af, at du bliver forfulgt på en eller anden måde?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Hører du nogen gange stemmer, selvom der ikke er andre til stede?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207115"/>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Kilde: Emmanuelle R. Peters (Instrument: PDI), Steffen Moritz (Instrument: KSF)</a:t>
            </a:r>
            <a:endParaRPr lang="de-DE" altLang="en-US" sz="1000" dirty="0">
              <a:solidFill>
                <a:schemeClr val="tx1"/>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26</a:t>
            </a:fld>
            <a:endParaRPr lang="de-DE" dirty="0"/>
          </a:p>
        </p:txBody>
      </p:sp>
    </p:spTree>
    <p:extLst>
      <p:ext uri="{BB962C8B-B14F-4D97-AF65-F5344CB8AC3E}">
        <p14:creationId xmlns:p14="http://schemas.microsoft.com/office/powerpoint/2010/main" val="20138925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Usædvanlige overbevisninger er ikke så usædvanlige...</a:t>
            </a:r>
            <a:br>
              <a:rPr lang="da-DK" sz="3600">
                <a:latin typeface="+mn-lt"/>
                <a:ea typeface="+mn-ea"/>
                <a:cs typeface="+mn-cs"/>
              </a:rPr>
            </a:br>
            <a:r>
              <a:rPr lang="da-DK" sz="3600">
                <a:latin typeface="+mn-lt"/>
                <a:ea typeface="+mn-ea"/>
                <a:cs typeface="+mn-cs"/>
              </a:rPr>
              <a:t>Hyppigheden af psykosetilfælde i befolkningen</a:t>
            </a:r>
            <a:endParaRPr lang="da-DK"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sz="2400">
                <a:solidFill>
                  <a:srgbClr val="333333"/>
                </a:solidFill>
              </a:rPr>
              <a:t>Hvad mener du? </a:t>
            </a:r>
            <a:r>
              <a:rPr lang="da-DK" sz="2400" dirty="0">
                <a:solidFill>
                  <a:srgbClr val="333333"/>
                </a:solidFill>
              </a:rPr>
              <a:t>Hvor ofte bekræfter enkeltpersoner i befolkningen generelt at have oplevet følgende symptomer/tilfælde?</a:t>
            </a:r>
            <a:endParaRPr lang="en-US" sz="2400" dirty="0"/>
          </a:p>
        </p:txBody>
      </p:sp>
      <p:graphicFrame>
        <p:nvGraphicFramePr>
          <p:cNvPr id="8" name="Tabelle 3"/>
          <p:cNvGraphicFramePr>
            <a:graphicFrameLocks noGrp="1"/>
          </p:cNvGraphicFramePr>
          <p:nvPr>
            <p:extLst>
              <p:ext uri="{D42A27DB-BD31-4B8C-83A1-F6EECF244321}">
                <p14:modId xmlns:p14="http://schemas.microsoft.com/office/powerpoint/2010/main" val="1871461379"/>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dirty="0">
                          <a:ln>
                            <a:noFill/>
                          </a:ln>
                          <a:solidFill>
                            <a:srgbClr val="333333"/>
                          </a:solidFill>
                          <a:effectLst/>
                          <a:latin typeface="+mn-lt"/>
                          <a:ea typeface="+mn-ea"/>
                          <a:cs typeface="+mn-cs"/>
                        </a:rPr>
                        <a:t>Udsagn, der bekræftes af personer i befolkningen generelt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Godkendte svar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Har du nogensinde troet, at mennesker kan kommunikere telepatisk?</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Har du nogensinde haft fornemmelsen af, at andre mennesker kan læse dine tanker?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Har du nogensinde haft en uvirkelig følelse af, at alt omkring dig indgår i et eksperiment?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Har du nogensinde haft fornemmelsen af, at noget i blade eller på tv er henvendt specielt til dig?</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da-DK" sz="1800" b="0" i="0" u="none" strike="noStrike" cap="none" normalizeH="0" baseline="0">
                          <a:ln>
                            <a:noFill/>
                          </a:ln>
                          <a:solidFill>
                            <a:srgbClr val="333333"/>
                          </a:solidFill>
                          <a:effectLst/>
                          <a:latin typeface="+mn-lt"/>
                          <a:ea typeface="+mn-ea"/>
                          <a:cs typeface="+mn-cs"/>
                        </a:rPr>
                        <a:t>Har du nogensinde haft fornemmelsen af, at du bliver forfulgt på en eller anden måde?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Hører du nogen gange stemmer, selvom der ikke er andre til stede?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207115"/>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Kilde: Emmanuelle R. Peters (Instrument: PDI), Steffen Moritz (Instrument: KSF)</a:t>
            </a:r>
            <a:endParaRPr lang="de-DE" altLang="en-US" sz="1000" dirty="0">
              <a:solidFill>
                <a:schemeClr val="tx1"/>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27</a:t>
            </a:fld>
            <a:endParaRPr lang="de-DE" dirty="0"/>
          </a:p>
        </p:txBody>
      </p:sp>
    </p:spTree>
    <p:extLst>
      <p:ext uri="{BB962C8B-B14F-4D97-AF65-F5344CB8AC3E}">
        <p14:creationId xmlns:p14="http://schemas.microsoft.com/office/powerpoint/2010/main" val="26612495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Usædvanlige overbevisninger er ikke så usædvanlige...</a:t>
            </a:r>
            <a:br>
              <a:rPr lang="da-DK" sz="3600">
                <a:latin typeface="+mn-lt"/>
                <a:ea typeface="+mn-ea"/>
                <a:cs typeface="+mn-cs"/>
              </a:rPr>
            </a:br>
            <a:r>
              <a:rPr lang="da-DK" sz="3600">
                <a:latin typeface="+mn-lt"/>
                <a:ea typeface="+mn-ea"/>
                <a:cs typeface="+mn-cs"/>
              </a:rPr>
              <a:t>Hyppigheden af psykosetilfælde i befolkningen</a:t>
            </a:r>
            <a:endParaRPr lang="da-DK"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sz="2400">
                <a:solidFill>
                  <a:srgbClr val="333333"/>
                </a:solidFill>
              </a:rPr>
              <a:t>Hvad mener du? </a:t>
            </a:r>
            <a:r>
              <a:rPr lang="da-DK" sz="2400" dirty="0">
                <a:solidFill>
                  <a:srgbClr val="333333"/>
                </a:solidFill>
              </a:rPr>
              <a:t>Hvor ofte bekræfter enkeltpersoner i befolkningen generelt at have oplevet følgende symptomer/tilfælde?</a:t>
            </a:r>
            <a:endParaRPr lang="en-US" sz="2400" dirty="0"/>
          </a:p>
        </p:txBody>
      </p:sp>
      <p:graphicFrame>
        <p:nvGraphicFramePr>
          <p:cNvPr id="8" name="Tabelle 3"/>
          <p:cNvGraphicFramePr>
            <a:graphicFrameLocks noGrp="1"/>
          </p:cNvGraphicFramePr>
          <p:nvPr>
            <p:extLst>
              <p:ext uri="{D42A27DB-BD31-4B8C-83A1-F6EECF244321}">
                <p14:modId xmlns:p14="http://schemas.microsoft.com/office/powerpoint/2010/main" val="3348511926"/>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dirty="0">
                          <a:ln>
                            <a:noFill/>
                          </a:ln>
                          <a:solidFill>
                            <a:srgbClr val="333333"/>
                          </a:solidFill>
                          <a:effectLst/>
                          <a:latin typeface="+mn-lt"/>
                          <a:ea typeface="+mn-ea"/>
                          <a:cs typeface="+mn-cs"/>
                        </a:rPr>
                        <a:t>Udsagn, der bekræftes af personer i befolkningen generelt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Godkendte svar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Har du nogensinde troet, at mennesker kan kommunikere telepatisk?</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Har du nogensinde haft fornemmelsen af, at andre mennesker kan læse dine tanker?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Har du nogensinde haft en uvirkelig følelse af, at alt omkring dig indgår i et eksperiment?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Har du nogensinde haft fornemmelsen af, at noget i blade eller på tv er henvendt specielt til dig?</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da-DK" sz="1800" b="0" i="0" u="none" strike="noStrike" cap="none" normalizeH="0" baseline="0">
                          <a:ln>
                            <a:noFill/>
                          </a:ln>
                          <a:solidFill>
                            <a:srgbClr val="333333"/>
                          </a:solidFill>
                          <a:effectLst/>
                          <a:latin typeface="+mn-lt"/>
                          <a:ea typeface="+mn-ea"/>
                          <a:cs typeface="+mn-cs"/>
                        </a:rPr>
                        <a:t>Har du nogensinde haft fornemmelsen af, at du bliver forfulgt på en eller anden måde?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Hører du nogen gange stemmer, selvom der ikke er andre til stede?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207115"/>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Kilde: Emmanuelle R. Peters (Instrument: PDI), Steffen Moritz (Instrument: KSF)</a:t>
            </a:r>
            <a:endParaRPr lang="de-DE" altLang="en-US" sz="1000" dirty="0">
              <a:solidFill>
                <a:schemeClr val="tx1"/>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28</a:t>
            </a:fld>
            <a:endParaRPr lang="de-DE" dirty="0"/>
          </a:p>
        </p:txBody>
      </p:sp>
    </p:spTree>
    <p:extLst>
      <p:ext uri="{BB962C8B-B14F-4D97-AF65-F5344CB8AC3E}">
        <p14:creationId xmlns:p14="http://schemas.microsoft.com/office/powerpoint/2010/main" val="7298125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Usædvanlige overbevisninger er ikke så usædvanlige...</a:t>
            </a:r>
            <a:br>
              <a:rPr lang="da-DK" sz="3600">
                <a:latin typeface="+mn-lt"/>
                <a:ea typeface="+mn-ea"/>
                <a:cs typeface="+mn-cs"/>
              </a:rPr>
            </a:br>
            <a:r>
              <a:rPr lang="da-DK" sz="3600">
                <a:latin typeface="+mn-lt"/>
                <a:ea typeface="+mn-ea"/>
                <a:cs typeface="+mn-cs"/>
              </a:rPr>
              <a:t>Hyppigheden af psykosetilfælde i befolkningen</a:t>
            </a:r>
            <a:endParaRPr lang="da-DK"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sz="2400">
                <a:solidFill>
                  <a:srgbClr val="333333"/>
                </a:solidFill>
              </a:rPr>
              <a:t>Hvad mener du? </a:t>
            </a:r>
            <a:r>
              <a:rPr lang="da-DK" sz="2400" dirty="0">
                <a:solidFill>
                  <a:srgbClr val="333333"/>
                </a:solidFill>
              </a:rPr>
              <a:t>Hvor ofte bekræfter enkeltpersoner i befolkningen generelt at have oplevet følgende symptomer/tilfælde?</a:t>
            </a:r>
            <a:endParaRPr lang="en-US" sz="2400" dirty="0"/>
          </a:p>
        </p:txBody>
      </p:sp>
      <p:graphicFrame>
        <p:nvGraphicFramePr>
          <p:cNvPr id="8" name="Tabelle 3"/>
          <p:cNvGraphicFramePr>
            <a:graphicFrameLocks noGrp="1"/>
          </p:cNvGraphicFramePr>
          <p:nvPr>
            <p:extLst>
              <p:ext uri="{D42A27DB-BD31-4B8C-83A1-F6EECF244321}">
                <p14:modId xmlns:p14="http://schemas.microsoft.com/office/powerpoint/2010/main" val="3975853344"/>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dirty="0">
                          <a:ln>
                            <a:noFill/>
                          </a:ln>
                          <a:solidFill>
                            <a:srgbClr val="333333"/>
                          </a:solidFill>
                          <a:effectLst/>
                          <a:latin typeface="+mn-lt"/>
                          <a:ea typeface="+mn-ea"/>
                          <a:cs typeface="+mn-cs"/>
                        </a:rPr>
                        <a:t>Udsagn, der bekræftes af personer i befolkningen generelt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Godkendte svar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Har du nogensinde troet, at mennesker kan kommunikere telepatisk?</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Har du nogensinde haft fornemmelsen af, at andre mennesker kan læse dine tanker?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Har du nogensinde haft en uvirkelig følelse af, at alt omkring dig indgår i et eksperiment?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Har du nogensinde haft fornemmelsen af, at noget i blade eller på tv er henvendt specielt til dig?</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da-DK" sz="1800" b="0" i="0" u="none" strike="noStrike" cap="none" normalizeH="0" baseline="0">
                          <a:ln>
                            <a:noFill/>
                          </a:ln>
                          <a:solidFill>
                            <a:srgbClr val="333333"/>
                          </a:solidFill>
                          <a:effectLst/>
                          <a:latin typeface="+mn-lt"/>
                          <a:ea typeface="+mn-ea"/>
                          <a:cs typeface="+mn-cs"/>
                        </a:rPr>
                        <a:t>Har du nogensinde haft fornemmelsen af, at du bliver forfulgt på en eller anden måde?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Hører du nogen gange stemmer, selvom der ikke er andre til stede?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207115"/>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Kilde: Emmanuelle R. Peters (Instrument: PDI), Steffen Moritz (Instrument: KSF)</a:t>
            </a:r>
            <a:endParaRPr lang="de-DE" altLang="en-US" sz="1000" dirty="0">
              <a:solidFill>
                <a:schemeClr val="tx1"/>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29</a:t>
            </a:fld>
            <a:endParaRPr lang="de-DE" dirty="0"/>
          </a:p>
        </p:txBody>
      </p:sp>
    </p:spTree>
    <p:extLst>
      <p:ext uri="{BB962C8B-B14F-4D97-AF65-F5344CB8AC3E}">
        <p14:creationId xmlns:p14="http://schemas.microsoft.com/office/powerpoint/2010/main" val="10859658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Usædvanlige overbevisninger er ikke så usædvanlige...</a:t>
            </a:r>
            <a:br>
              <a:rPr lang="da-DK" sz="3600">
                <a:latin typeface="+mn-lt"/>
                <a:ea typeface="+mn-ea"/>
                <a:cs typeface="+mn-cs"/>
              </a:rPr>
            </a:br>
            <a:r>
              <a:rPr lang="da-DK" sz="3600">
                <a:latin typeface="+mn-lt"/>
                <a:ea typeface="+mn-ea"/>
                <a:cs typeface="+mn-cs"/>
              </a:rPr>
              <a:t>Hyppigheden af psykosetilfælde i befolkningen</a:t>
            </a:r>
            <a:endParaRPr lang="da-DK"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sz="2400">
                <a:solidFill>
                  <a:srgbClr val="333333"/>
                </a:solidFill>
              </a:rPr>
              <a:t>Hvad mener du? </a:t>
            </a:r>
            <a:r>
              <a:rPr lang="da-DK" sz="2400" dirty="0">
                <a:solidFill>
                  <a:srgbClr val="333333"/>
                </a:solidFill>
              </a:rPr>
              <a:t>Hvor ofte bekræfter enkeltpersoner i befolkningen generelt at have oplevet følgende symptomer/tilfælde?</a:t>
            </a:r>
            <a:endParaRPr lang="en-US" sz="2400" dirty="0"/>
          </a:p>
        </p:txBody>
      </p:sp>
      <p:graphicFrame>
        <p:nvGraphicFramePr>
          <p:cNvPr id="8" name="Tabelle 3"/>
          <p:cNvGraphicFramePr>
            <a:graphicFrameLocks noGrp="1"/>
          </p:cNvGraphicFramePr>
          <p:nvPr>
            <p:extLst>
              <p:ext uri="{D42A27DB-BD31-4B8C-83A1-F6EECF244321}">
                <p14:modId xmlns:p14="http://schemas.microsoft.com/office/powerpoint/2010/main" val="4116065603"/>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dirty="0">
                          <a:ln>
                            <a:noFill/>
                          </a:ln>
                          <a:solidFill>
                            <a:srgbClr val="333333"/>
                          </a:solidFill>
                          <a:effectLst/>
                          <a:latin typeface="+mn-lt"/>
                          <a:ea typeface="+mn-ea"/>
                          <a:cs typeface="+mn-cs"/>
                        </a:rPr>
                        <a:t>Udsagn, der bekræftes af personer i befolkningen generelt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Godkendte svar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Har du nogensinde troet, at mennesker kan kommunikere telepatisk?</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Har du nogensinde haft fornemmelsen af, at andre mennesker kan læse dine tanker?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Har du nogensinde haft en uvirkelig følelse af, at alt omkring dig indgår i et eksperiment?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Har du nogensinde haft fornemmelsen af, at noget i blade eller på tv er henvendt specielt til dig?</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da-DK" sz="1800" b="0" i="0" u="none" strike="noStrike" cap="none" normalizeH="0" baseline="0">
                          <a:ln>
                            <a:noFill/>
                          </a:ln>
                          <a:solidFill>
                            <a:srgbClr val="333333"/>
                          </a:solidFill>
                          <a:effectLst/>
                          <a:latin typeface="+mn-lt"/>
                          <a:ea typeface="+mn-ea"/>
                          <a:cs typeface="+mn-cs"/>
                        </a:rPr>
                        <a:t>Har du nogensinde haft fornemmelsen af, at du bliver forfulgt på en eller anden måde?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Hører du nogen gange stemmer, selvom der ikke er andre til stede?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207115"/>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Kilde: Emmanuelle R. Peters (Instrument: PDI), Steffen Moritz (Instrument: KSF)</a:t>
            </a:r>
            <a:endParaRPr lang="de-DE" altLang="en-US" sz="1000" dirty="0">
              <a:solidFill>
                <a:schemeClr val="tx1"/>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30</a:t>
            </a:fld>
            <a:endParaRPr lang="de-DE" dirty="0"/>
          </a:p>
        </p:txBody>
      </p:sp>
    </p:spTree>
    <p:extLst>
      <p:ext uri="{BB962C8B-B14F-4D97-AF65-F5344CB8AC3E}">
        <p14:creationId xmlns:p14="http://schemas.microsoft.com/office/powerpoint/2010/main" val="4185824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Usædvanlige overbevisninger er ikke så usædvanlige...</a:t>
            </a:r>
            <a:br>
              <a:rPr lang="da-DK" sz="3600">
                <a:latin typeface="+mn-lt"/>
                <a:ea typeface="+mn-ea"/>
                <a:cs typeface="+mn-cs"/>
              </a:rPr>
            </a:br>
            <a:r>
              <a:rPr lang="da-DK" sz="3600">
                <a:latin typeface="+mn-lt"/>
                <a:ea typeface="+mn-ea"/>
                <a:cs typeface="+mn-cs"/>
              </a:rPr>
              <a:t>Hyppigheden af psykosetilfælde i befolkningen</a:t>
            </a:r>
            <a:endParaRPr lang="da-DK"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sz="2400">
                <a:solidFill>
                  <a:srgbClr val="333333"/>
                </a:solidFill>
              </a:rPr>
              <a:t>Hvad mener du? </a:t>
            </a:r>
            <a:r>
              <a:rPr lang="da-DK" sz="2400" dirty="0">
                <a:solidFill>
                  <a:srgbClr val="333333"/>
                </a:solidFill>
              </a:rPr>
              <a:t>Hvor ofte bekræfter enkeltpersoner i befolkningen generelt at have oplevet følgende symptomer/tilfælde?</a:t>
            </a:r>
            <a:endParaRPr lang="en-US" sz="2400" dirty="0"/>
          </a:p>
        </p:txBody>
      </p:sp>
      <p:graphicFrame>
        <p:nvGraphicFramePr>
          <p:cNvPr id="8" name="Tabelle 3"/>
          <p:cNvGraphicFramePr>
            <a:graphicFrameLocks noGrp="1"/>
          </p:cNvGraphicFramePr>
          <p:nvPr>
            <p:extLst>
              <p:ext uri="{D42A27DB-BD31-4B8C-83A1-F6EECF244321}">
                <p14:modId xmlns:p14="http://schemas.microsoft.com/office/powerpoint/2010/main" val="3983764262"/>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dirty="0">
                          <a:ln>
                            <a:noFill/>
                          </a:ln>
                          <a:solidFill>
                            <a:srgbClr val="333333"/>
                          </a:solidFill>
                          <a:effectLst/>
                          <a:latin typeface="+mn-lt"/>
                          <a:ea typeface="+mn-ea"/>
                          <a:cs typeface="+mn-cs"/>
                        </a:rPr>
                        <a:t>Udsagn, der bekræftes af personer i befolkningen generelt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Godkendte svar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Har du nogensinde troet, at mennesker kan kommunikere telepatisk?</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Har du nogensinde haft fornemmelsen af, at andre mennesker kan læse dine tanker?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Har du nogensinde haft en uvirkelig følelse af, at alt omkring dig indgår i et eksperiment?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Har du nogensinde haft fornemmelsen af, at noget i blade eller på tv er henvendt specielt til dig?</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da-DK" sz="1800" b="0" i="0" u="none" strike="noStrike" cap="none" normalizeH="0" baseline="0">
                          <a:ln>
                            <a:noFill/>
                          </a:ln>
                          <a:solidFill>
                            <a:srgbClr val="333333"/>
                          </a:solidFill>
                          <a:effectLst/>
                          <a:latin typeface="+mn-lt"/>
                          <a:ea typeface="+mn-ea"/>
                          <a:cs typeface="+mn-cs"/>
                        </a:rPr>
                        <a:t>Har du nogensinde haft fornemmelsen af, at du bliver forfulgt på en eller anden måde?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a-DK" sz="1800" b="0" i="0" u="none" strike="noStrike" cap="none" normalizeH="0" baseline="0">
                          <a:ln>
                            <a:noFill/>
                          </a:ln>
                          <a:solidFill>
                            <a:srgbClr val="333333"/>
                          </a:solidFill>
                          <a:effectLst/>
                          <a:latin typeface="+mn-lt"/>
                          <a:ea typeface="+mn-ea"/>
                          <a:cs typeface="+mn-cs"/>
                        </a:rPr>
                        <a:t>Hører du nogen gange stemmer, selvom der ikke er andre til stede?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mn-lt"/>
                          <a:ea typeface="+mn-ea"/>
                          <a:cs typeface="+mn-cs"/>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207115"/>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Kilde: Emmanuelle R. Peters (Instrument: PDI), Steffen Moritz (Instrument: KSF)</a:t>
            </a:r>
            <a:endParaRPr lang="de-DE" altLang="en-US" sz="1000" dirty="0">
              <a:solidFill>
                <a:schemeClr val="tx1"/>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31</a:t>
            </a:fld>
            <a:endParaRPr lang="de-DE" dirty="0"/>
          </a:p>
        </p:txBody>
      </p:sp>
    </p:spTree>
    <p:extLst>
      <p:ext uri="{BB962C8B-B14F-4D97-AF65-F5344CB8AC3E}">
        <p14:creationId xmlns:p14="http://schemas.microsoft.com/office/powerpoint/2010/main" val="23814761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Glem ikke…</a:t>
            </a:r>
            <a:endParaRPr lang="da-DK"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a:defRPr/>
            </a:pPr>
            <a:r>
              <a:rPr lang="da-DK" sz="2400" dirty="0">
                <a:solidFill>
                  <a:srgbClr val="333333"/>
                </a:solidFill>
              </a:rPr>
              <a:t>Ingen er </a:t>
            </a:r>
            <a:r>
              <a:rPr lang="da-DK" sz="2400" b="1" i="1" dirty="0">
                <a:solidFill>
                  <a:srgbClr val="333333"/>
                </a:solidFill>
              </a:rPr>
              <a:t>immune</a:t>
            </a:r>
            <a:r>
              <a:rPr lang="da-DK" sz="2400" dirty="0">
                <a:solidFill>
                  <a:srgbClr val="333333"/>
                </a:solidFill>
              </a:rPr>
              <a:t> over for mentale kriser! I løbet af det seneste år har</a:t>
            </a:r>
            <a:br>
              <a:rPr lang="da-DK" sz="2400" dirty="0">
                <a:solidFill>
                  <a:srgbClr val="333333"/>
                </a:solidFill>
              </a:rPr>
            </a:br>
            <a:r>
              <a:rPr lang="da-DK" sz="2400" dirty="0">
                <a:solidFill>
                  <a:srgbClr val="333333"/>
                </a:solidFill>
              </a:rPr>
              <a:t>mere end hver 4. haft en sindslidelse.</a:t>
            </a:r>
          </a:p>
          <a:p>
            <a:pPr>
              <a:defRPr/>
            </a:pPr>
            <a:r>
              <a:rPr lang="da-DK" sz="2400" dirty="0">
                <a:solidFill>
                  <a:srgbClr val="333333"/>
                </a:solidFill>
              </a:rPr>
              <a:t>En sindslidelse bør ikke opfattes som en </a:t>
            </a:r>
            <a:r>
              <a:rPr lang="da-DK" sz="2400" dirty="0">
                <a:solidFill>
                  <a:srgbClr val="004992"/>
                </a:solidFill>
              </a:rPr>
              <a:t>svaghed</a:t>
            </a:r>
            <a:r>
              <a:rPr lang="da-DK" sz="2400" dirty="0">
                <a:solidFill>
                  <a:srgbClr val="333333"/>
                </a:solidFill>
              </a:rPr>
              <a:t>, men snarere som et udtryk for en særlig </a:t>
            </a:r>
            <a:r>
              <a:rPr lang="da-DK" sz="2400" dirty="0">
                <a:solidFill>
                  <a:srgbClr val="004992"/>
                </a:solidFill>
              </a:rPr>
              <a:t>følsomhed</a:t>
            </a:r>
            <a:r>
              <a:rPr lang="da-DK" sz="2400" dirty="0">
                <a:solidFill>
                  <a:srgbClr val="333333"/>
                </a:solidFill>
              </a:rPr>
              <a:t>.</a:t>
            </a:r>
          </a:p>
          <a:p>
            <a:pPr>
              <a:defRPr/>
            </a:pPr>
            <a:r>
              <a:rPr lang="da-DK" sz="2400" dirty="0">
                <a:solidFill>
                  <a:srgbClr val="004992"/>
                </a:solidFill>
              </a:rPr>
              <a:t>Arv: </a:t>
            </a:r>
            <a:r>
              <a:rPr lang="da-DK" sz="2400" dirty="0">
                <a:solidFill>
                  <a:srgbClr val="333333"/>
                </a:solidFill>
              </a:rPr>
              <a:t>Gener spiller en rolle for mange lidelser.</a:t>
            </a:r>
          </a:p>
          <a:p>
            <a:pPr>
              <a:defRPr/>
            </a:pPr>
            <a:r>
              <a:rPr lang="da-DK" sz="2400" dirty="0">
                <a:solidFill>
                  <a:srgbClr val="004992"/>
                </a:solidFill>
              </a:rPr>
              <a:t>Miljø: </a:t>
            </a:r>
            <a:r>
              <a:rPr lang="da-DK" sz="2400" dirty="0">
                <a:solidFill>
                  <a:srgbClr val="333333"/>
                </a:solidFill>
              </a:rPr>
              <a:t>Traumatiske oplevelser kan også have negativ indflydelse på vores mentale tilstand, og de kan øge sandsynligheden for sindslidelser hos mennesker, </a:t>
            </a:r>
            <a:br>
              <a:rPr lang="da-DK" sz="2400" dirty="0">
                <a:solidFill>
                  <a:srgbClr val="333333"/>
                </a:solidFill>
              </a:rPr>
            </a:br>
            <a:r>
              <a:rPr lang="da-DK" sz="2400" dirty="0">
                <a:solidFill>
                  <a:srgbClr val="333333"/>
                </a:solidFill>
              </a:rPr>
              <a:t>hvad enten de er disponeret for en sindslidelse eller ej.</a:t>
            </a:r>
            <a:endParaRPr lang="da-DK" sz="2400" strike="sngStrike" dirty="0">
              <a:solidFill>
                <a:srgbClr val="333333"/>
              </a:solidFill>
            </a:endParaRPr>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5"/>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9" name="Slide Number Placeholder 8"/>
          <p:cNvSpPr>
            <a:spLocks noGrp="1"/>
          </p:cNvSpPr>
          <p:nvPr>
            <p:ph type="sldNum" sz="quarter" idx="12"/>
          </p:nvPr>
        </p:nvSpPr>
        <p:spPr/>
        <p:txBody>
          <a:bodyPr/>
          <a:lstStyle/>
          <a:p>
            <a:pPr>
              <a:defRPr/>
            </a:pPr>
            <a:fld id="{069AE98A-8F82-419F-AA90-24A7E2D7EE3A}" type="slidenum">
              <a:rPr lang="de-DE" smtClean="0"/>
              <a:pPr>
                <a:defRPr/>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dirty="0">
                <a:latin typeface="+mn-lt"/>
                <a:ea typeface="+mn-ea"/>
                <a:cs typeface="+mn-cs"/>
              </a:rPr>
              <a:t>Hvad er stigmatisering, og hvad er</a:t>
            </a:r>
            <a:br>
              <a:rPr lang="da-DK" sz="3600" dirty="0">
                <a:latin typeface="+mn-lt"/>
                <a:ea typeface="+mn-ea"/>
                <a:cs typeface="+mn-cs"/>
              </a:rPr>
            </a:br>
            <a:r>
              <a:rPr lang="da-DK" sz="3600" dirty="0">
                <a:latin typeface="+mn-lt"/>
                <a:ea typeface="+mn-ea"/>
                <a:cs typeface="+mn-cs"/>
              </a:rPr>
              <a:t>selvstigmatisering?</a:t>
            </a:r>
          </a:p>
        </p:txBody>
      </p:sp>
      <p:sp>
        <p:nvSpPr>
          <p:cNvPr id="77826" name="Inhaltsplatzhalter 2"/>
          <p:cNvSpPr>
            <a:spLocks noGrp="1"/>
          </p:cNvSpPr>
          <p:nvPr>
            <p:ph idx="1"/>
          </p:nvPr>
        </p:nvSpPr>
        <p:spPr/>
        <p:txBody>
          <a:bodyPr>
            <a:noAutofit/>
          </a:bodyPr>
          <a:lstStyle/>
          <a:p>
            <a:pPr>
              <a:lnSpc>
                <a:spcPct val="100000"/>
              </a:lnSpc>
              <a:spcBef>
                <a:spcPts val="1200"/>
              </a:spcBef>
              <a:buClr>
                <a:srgbClr val="000000"/>
              </a:buClr>
            </a:pPr>
            <a:r>
              <a:rPr lang="da-DK" sz="2400" spc="10" dirty="0">
                <a:solidFill>
                  <a:srgbClr val="004992"/>
                </a:solidFill>
              </a:rPr>
              <a:t>???</a:t>
            </a:r>
            <a:endParaRPr lang="da-DK" sz="2400" dirty="0">
              <a:solidFill>
                <a:srgbClr val="333333"/>
              </a:solidFill>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dirty="0">
                <a:latin typeface="+mn-lt"/>
                <a:ea typeface="+mn-ea"/>
                <a:cs typeface="+mn-cs"/>
              </a:rPr>
              <a:t>Hvad er stigmatisering, og hvad er</a:t>
            </a:r>
            <a:br>
              <a:rPr lang="da-DK" sz="3600" dirty="0">
                <a:latin typeface="+mn-lt"/>
                <a:ea typeface="+mn-ea"/>
                <a:cs typeface="+mn-cs"/>
              </a:rPr>
            </a:br>
            <a:r>
              <a:rPr lang="da-DK" sz="3600" dirty="0">
                <a:latin typeface="+mn-lt"/>
                <a:ea typeface="+mn-ea"/>
                <a:cs typeface="+mn-cs"/>
              </a:rPr>
              <a:t>selvstigmatisering?</a:t>
            </a:r>
          </a:p>
        </p:txBody>
      </p:sp>
      <p:sp>
        <p:nvSpPr>
          <p:cNvPr id="77826" name="Inhaltsplatzhalter 2"/>
          <p:cNvSpPr>
            <a:spLocks noGrp="1"/>
          </p:cNvSpPr>
          <p:nvPr>
            <p:ph idx="1"/>
          </p:nvPr>
        </p:nvSpPr>
        <p:spPr/>
        <p:txBody>
          <a:bodyPr>
            <a:noAutofit/>
          </a:bodyPr>
          <a:lstStyle/>
          <a:p>
            <a:pPr marL="342900" indent="-342900">
              <a:lnSpc>
                <a:spcPct val="100000"/>
              </a:lnSpc>
              <a:spcBef>
                <a:spcPts val="1200"/>
              </a:spcBef>
              <a:buClr>
                <a:srgbClr val="000000"/>
              </a:buClr>
              <a:buFont typeface="WingDings"/>
              <a:buChar char=""/>
            </a:pPr>
            <a:r>
              <a:rPr lang="da-DK" sz="2400" b="1" spc="10" dirty="0">
                <a:solidFill>
                  <a:srgbClr val="004992"/>
                </a:solidFill>
              </a:rPr>
              <a:t>Stigma = græsk ord, der bogstaveligt talt betyder:</a:t>
            </a:r>
            <a:r>
              <a:rPr lang="da-DK" sz="2400" b="1" dirty="0">
                <a:solidFill>
                  <a:srgbClr val="004992"/>
                </a:solidFill>
              </a:rPr>
              <a:t> </a:t>
            </a:r>
            <a:r>
              <a:rPr lang="da-DK" sz="2400" dirty="0">
                <a:solidFill>
                  <a:srgbClr val="333333"/>
                </a:solidFill>
              </a:rPr>
              <a:t>brændemærke, mærke</a:t>
            </a:r>
            <a:br>
              <a:rPr lang="da-DK" sz="2400" dirty="0">
                <a:solidFill>
                  <a:srgbClr val="333333"/>
                </a:solidFill>
              </a:rPr>
            </a:br>
            <a:r>
              <a:rPr lang="da-DK" sz="2400" dirty="0">
                <a:solidFill>
                  <a:srgbClr val="333333"/>
                </a:solidFill>
              </a:rPr>
              <a:t>efter stik eller sår</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34</a:t>
            </a:fld>
            <a:endParaRPr lang="de-DE" dirty="0"/>
          </a:p>
        </p:txBody>
      </p:sp>
    </p:spTree>
    <p:extLst>
      <p:ext uri="{BB962C8B-B14F-4D97-AF65-F5344CB8AC3E}">
        <p14:creationId xmlns:p14="http://schemas.microsoft.com/office/powerpoint/2010/main" val="9008749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dirty="0">
                <a:latin typeface="+mn-lt"/>
                <a:ea typeface="+mn-ea"/>
                <a:cs typeface="+mn-cs"/>
              </a:rPr>
              <a:t>Hvad er stigmatisering, og hvad er</a:t>
            </a:r>
            <a:br>
              <a:rPr lang="da-DK" sz="3600" dirty="0">
                <a:latin typeface="+mn-lt"/>
                <a:ea typeface="+mn-ea"/>
                <a:cs typeface="+mn-cs"/>
              </a:rPr>
            </a:br>
            <a:r>
              <a:rPr lang="da-DK" sz="3600" dirty="0">
                <a:latin typeface="+mn-lt"/>
                <a:ea typeface="+mn-ea"/>
                <a:cs typeface="+mn-cs"/>
              </a:rPr>
              <a:t>selvstigmatisering?</a:t>
            </a:r>
          </a:p>
        </p:txBody>
      </p:sp>
      <p:sp>
        <p:nvSpPr>
          <p:cNvPr id="77826" name="Inhaltsplatzhalter 2"/>
          <p:cNvSpPr>
            <a:spLocks noGrp="1"/>
          </p:cNvSpPr>
          <p:nvPr>
            <p:ph idx="1"/>
          </p:nvPr>
        </p:nvSpPr>
        <p:spPr/>
        <p:txBody>
          <a:bodyPr>
            <a:noAutofit/>
          </a:bodyPr>
          <a:lstStyle/>
          <a:p>
            <a:pPr marL="342900" indent="-342900">
              <a:lnSpc>
                <a:spcPct val="100000"/>
              </a:lnSpc>
              <a:spcBef>
                <a:spcPts val="1200"/>
              </a:spcBef>
              <a:buClr>
                <a:srgbClr val="000000"/>
              </a:buClr>
              <a:buFont typeface="WingDings"/>
              <a:buChar char=""/>
            </a:pPr>
            <a:r>
              <a:rPr lang="da-DK" sz="2400" b="1" spc="10" dirty="0">
                <a:solidFill>
                  <a:srgbClr val="004992"/>
                </a:solidFill>
              </a:rPr>
              <a:t>Stigma = græsk ord, der bogstaveligt talt betyder:</a:t>
            </a:r>
            <a:r>
              <a:rPr lang="da-DK" sz="2400" b="1" dirty="0">
                <a:solidFill>
                  <a:srgbClr val="004992"/>
                </a:solidFill>
              </a:rPr>
              <a:t> </a:t>
            </a:r>
            <a:r>
              <a:rPr lang="da-DK" sz="2400" dirty="0">
                <a:solidFill>
                  <a:srgbClr val="333333"/>
                </a:solidFill>
              </a:rPr>
              <a:t>brændemærke, mærke</a:t>
            </a:r>
            <a:br>
              <a:rPr lang="da-DK" sz="2400" dirty="0">
                <a:solidFill>
                  <a:srgbClr val="333333"/>
                </a:solidFill>
              </a:rPr>
            </a:br>
            <a:r>
              <a:rPr lang="da-DK" sz="2400" dirty="0">
                <a:solidFill>
                  <a:srgbClr val="333333"/>
                </a:solidFill>
              </a:rPr>
              <a:t>efter stik eller sår</a:t>
            </a:r>
          </a:p>
          <a:p>
            <a:pPr marL="342900" indent="-342900">
              <a:lnSpc>
                <a:spcPct val="100000"/>
              </a:lnSpc>
              <a:spcBef>
                <a:spcPts val="1200"/>
              </a:spcBef>
              <a:buClr>
                <a:srgbClr val="000000"/>
              </a:buClr>
              <a:buFont typeface="WingDings"/>
              <a:buChar char=""/>
            </a:pPr>
            <a:r>
              <a:rPr lang="da-DK" sz="2400" b="1" dirty="0">
                <a:solidFill>
                  <a:srgbClr val="004992"/>
                </a:solidFill>
              </a:rPr>
              <a:t>Stigmatisering </a:t>
            </a:r>
            <a:r>
              <a:rPr lang="da-DK" sz="2400" dirty="0">
                <a:solidFill>
                  <a:srgbClr val="004992"/>
                </a:solidFill>
              </a:rPr>
              <a:t>sker,</a:t>
            </a:r>
            <a:r>
              <a:rPr lang="da-DK" sz="2400" dirty="0">
                <a:solidFill>
                  <a:srgbClr val="333333"/>
                </a:solidFill>
              </a:rPr>
              <a:t> </a:t>
            </a:r>
            <a:r>
              <a:rPr lang="da-DK" sz="2400" dirty="0">
                <a:solidFill>
                  <a:srgbClr val="004992"/>
                </a:solidFill>
              </a:rPr>
              <a:t>når</a:t>
            </a:r>
            <a:r>
              <a:rPr lang="da-DK" sz="2400" dirty="0">
                <a:solidFill>
                  <a:srgbClr val="333333"/>
                </a:solidFill>
              </a:rPr>
              <a:t> </a:t>
            </a:r>
            <a:r>
              <a:rPr lang="da-DK" sz="2400" dirty="0">
                <a:solidFill>
                  <a:srgbClr val="004992"/>
                </a:solidFill>
              </a:rPr>
              <a:t>personer eller grupper forbindes med negative egenskaber</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35</a:t>
            </a:fld>
            <a:endParaRPr lang="de-DE" dirty="0"/>
          </a:p>
        </p:txBody>
      </p:sp>
    </p:spTree>
    <p:extLst>
      <p:ext uri="{BB962C8B-B14F-4D97-AF65-F5344CB8AC3E}">
        <p14:creationId xmlns:p14="http://schemas.microsoft.com/office/powerpoint/2010/main" val="28425768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dirty="0">
                <a:latin typeface="+mn-lt"/>
                <a:ea typeface="+mn-ea"/>
                <a:cs typeface="+mn-cs"/>
              </a:rPr>
              <a:t>Hvad er stigmatisering, og hvad er</a:t>
            </a:r>
            <a:br>
              <a:rPr lang="da-DK" sz="3600" dirty="0">
                <a:latin typeface="+mn-lt"/>
                <a:ea typeface="+mn-ea"/>
                <a:cs typeface="+mn-cs"/>
              </a:rPr>
            </a:br>
            <a:r>
              <a:rPr lang="da-DK" sz="3600" dirty="0">
                <a:latin typeface="+mn-lt"/>
                <a:ea typeface="+mn-ea"/>
                <a:cs typeface="+mn-cs"/>
              </a:rPr>
              <a:t>selvstigmatisering?</a:t>
            </a:r>
          </a:p>
        </p:txBody>
      </p:sp>
      <p:sp>
        <p:nvSpPr>
          <p:cNvPr id="77826" name="Inhaltsplatzhalter 2"/>
          <p:cNvSpPr>
            <a:spLocks noGrp="1"/>
          </p:cNvSpPr>
          <p:nvPr>
            <p:ph idx="1"/>
          </p:nvPr>
        </p:nvSpPr>
        <p:spPr/>
        <p:txBody>
          <a:bodyPr>
            <a:noAutofit/>
          </a:bodyPr>
          <a:lstStyle/>
          <a:p>
            <a:pPr marL="342900" indent="-342900">
              <a:lnSpc>
                <a:spcPct val="100000"/>
              </a:lnSpc>
              <a:spcBef>
                <a:spcPts val="1200"/>
              </a:spcBef>
              <a:buClr>
                <a:srgbClr val="000000"/>
              </a:buClr>
              <a:buFont typeface="WingDings"/>
              <a:buChar char=""/>
            </a:pPr>
            <a:r>
              <a:rPr lang="da-DK" sz="2400" b="1" spc="10" dirty="0">
                <a:solidFill>
                  <a:srgbClr val="004992"/>
                </a:solidFill>
              </a:rPr>
              <a:t>Stigma = græsk ord, der bogstaveligt talt betyder:</a:t>
            </a:r>
            <a:r>
              <a:rPr lang="da-DK" sz="2400" b="1" dirty="0">
                <a:solidFill>
                  <a:srgbClr val="004992"/>
                </a:solidFill>
              </a:rPr>
              <a:t> </a:t>
            </a:r>
            <a:r>
              <a:rPr lang="da-DK" sz="2400" dirty="0">
                <a:solidFill>
                  <a:srgbClr val="333333"/>
                </a:solidFill>
              </a:rPr>
              <a:t>brændemærke, mærke</a:t>
            </a:r>
            <a:br>
              <a:rPr lang="da-DK" sz="2400" dirty="0">
                <a:solidFill>
                  <a:srgbClr val="333333"/>
                </a:solidFill>
              </a:rPr>
            </a:br>
            <a:r>
              <a:rPr lang="da-DK" sz="2400" dirty="0">
                <a:solidFill>
                  <a:srgbClr val="333333"/>
                </a:solidFill>
              </a:rPr>
              <a:t>efter stik eller sår</a:t>
            </a:r>
          </a:p>
          <a:p>
            <a:pPr marL="342900" indent="-342900">
              <a:lnSpc>
                <a:spcPct val="100000"/>
              </a:lnSpc>
              <a:spcBef>
                <a:spcPts val="1200"/>
              </a:spcBef>
              <a:buClr>
                <a:srgbClr val="000000"/>
              </a:buClr>
              <a:buFont typeface="WingDings"/>
              <a:buChar char=""/>
            </a:pPr>
            <a:r>
              <a:rPr lang="da-DK" sz="2400" b="1" dirty="0">
                <a:solidFill>
                  <a:srgbClr val="004992"/>
                </a:solidFill>
              </a:rPr>
              <a:t>Stigmatisering </a:t>
            </a:r>
            <a:r>
              <a:rPr lang="da-DK" sz="2400" dirty="0">
                <a:solidFill>
                  <a:srgbClr val="004992"/>
                </a:solidFill>
              </a:rPr>
              <a:t>sker,</a:t>
            </a:r>
            <a:r>
              <a:rPr lang="da-DK" sz="2400" dirty="0">
                <a:solidFill>
                  <a:srgbClr val="333333"/>
                </a:solidFill>
              </a:rPr>
              <a:t> </a:t>
            </a:r>
            <a:r>
              <a:rPr lang="da-DK" sz="2400" dirty="0">
                <a:solidFill>
                  <a:srgbClr val="004992"/>
                </a:solidFill>
              </a:rPr>
              <a:t>når</a:t>
            </a:r>
            <a:r>
              <a:rPr lang="da-DK" sz="2400" dirty="0">
                <a:solidFill>
                  <a:srgbClr val="333333"/>
                </a:solidFill>
              </a:rPr>
              <a:t> </a:t>
            </a:r>
            <a:r>
              <a:rPr lang="da-DK" sz="2400" dirty="0">
                <a:solidFill>
                  <a:srgbClr val="004992"/>
                </a:solidFill>
              </a:rPr>
              <a:t>personer eller grupper forbindes med negative egenskaber</a:t>
            </a:r>
          </a:p>
          <a:p>
            <a:pPr marL="342900" indent="-342900">
              <a:lnSpc>
                <a:spcPct val="100000"/>
              </a:lnSpc>
              <a:spcBef>
                <a:spcPts val="1200"/>
              </a:spcBef>
              <a:buClr>
                <a:srgbClr val="333333"/>
              </a:buClr>
              <a:buFont typeface="WingDings"/>
              <a:buChar char=""/>
            </a:pPr>
            <a:r>
              <a:rPr lang="da-DK" sz="2400" dirty="0">
                <a:solidFill>
                  <a:srgbClr val="333333"/>
                </a:solidFill>
              </a:rPr>
              <a:t>Det sker uden en ordentlig virkelighedskontrol.</a:t>
            </a:r>
          </a:p>
          <a:p>
            <a:pPr marL="342900" indent="-342900">
              <a:lnSpc>
                <a:spcPct val="100000"/>
              </a:lnSpc>
              <a:spcBef>
                <a:spcPts val="1200"/>
              </a:spcBef>
              <a:buClr>
                <a:srgbClr val="333333"/>
              </a:buClr>
              <a:buFont typeface="WingDings"/>
              <a:buChar char=""/>
            </a:pPr>
            <a:r>
              <a:rPr lang="da-DK" sz="2400" dirty="0">
                <a:solidFill>
                  <a:srgbClr val="333333"/>
                </a:solidFill>
              </a:rPr>
              <a:t>Stigmatisering kan føre til nedgøring/isolering af personer.</a:t>
            </a:r>
          </a:p>
          <a:p>
            <a:pPr marL="342900" indent="-342900">
              <a:lnSpc>
                <a:spcPct val="100000"/>
              </a:lnSpc>
              <a:spcBef>
                <a:spcPts val="1200"/>
              </a:spcBef>
              <a:buClr>
                <a:srgbClr val="333333"/>
              </a:buClr>
              <a:buFont typeface="WingDings"/>
              <a:buChar char=""/>
            </a:pPr>
            <a:r>
              <a:rPr lang="da-DK" sz="2400" dirty="0">
                <a:solidFill>
                  <a:srgbClr val="333333"/>
                </a:solidFill>
              </a:rPr>
              <a:t>Stigmatisering kan forekomme i tilfælde af bestemte sygdomme (f.eks. HIV), synlige handicap eller sindslidelser, som f.eks. psykose.</a:t>
            </a:r>
          </a:p>
          <a:p>
            <a:pPr marL="342900" indent="-342900">
              <a:lnSpc>
                <a:spcPct val="100000"/>
              </a:lnSpc>
              <a:spcBef>
                <a:spcPts val="1200"/>
              </a:spcBef>
              <a:buClr>
                <a:srgbClr val="333333"/>
              </a:buClr>
              <a:buFont typeface="WingDings"/>
              <a:buChar char=""/>
            </a:pPr>
            <a:r>
              <a:rPr lang="da-DK" sz="2400">
                <a:solidFill>
                  <a:srgbClr val="333333"/>
                </a:solidFill>
              </a:rPr>
              <a:t>“Selvstigmatisering” </a:t>
            </a:r>
            <a:r>
              <a:rPr lang="da-DK" sz="2400" dirty="0">
                <a:solidFill>
                  <a:srgbClr val="333333"/>
                </a:solidFill>
              </a:rPr>
              <a:t>betyder, at de berørte personer har internaliseret den stigmatisering, som de oplever udefra, så stærkt, at de ser sig selv </a:t>
            </a:r>
            <a:r>
              <a:rPr lang="da-DK" sz="2400">
                <a:solidFill>
                  <a:srgbClr val="333333"/>
                </a:solidFill>
              </a:rPr>
              <a:t>som “mindreværdige”.</a:t>
            </a:r>
            <a:endParaRPr lang="da-DK" sz="2400" dirty="0">
              <a:solidFill>
                <a:srgbClr val="333333"/>
              </a:solidFill>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36</a:t>
            </a:fld>
            <a:endParaRPr lang="de-DE" dirty="0"/>
          </a:p>
        </p:txBody>
      </p:sp>
    </p:spTree>
    <p:extLst>
      <p:ext uri="{BB962C8B-B14F-4D97-AF65-F5344CB8AC3E}">
        <p14:creationId xmlns:p14="http://schemas.microsoft.com/office/powerpoint/2010/main" val="22715698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Stigmatisering af personer, der rammes af psykose</a:t>
            </a:r>
          </a:p>
        </p:txBody>
      </p:sp>
      <p:sp>
        <p:nvSpPr>
          <p:cNvPr id="79875" name="Inhaltsplatzhalter 2"/>
          <p:cNvSpPr>
            <a:spLocks noGrp="1"/>
          </p:cNvSpPr>
          <p:nvPr>
            <p:ph idx="1"/>
          </p:nvPr>
        </p:nvSpPr>
        <p:spPr/>
        <p:txBody>
          <a:bodyPr>
            <a:noAutofit/>
          </a:bodyPr>
          <a:lstStyle/>
          <a:p>
            <a:pPr marL="342900" indent="-342900">
              <a:buClr>
                <a:srgbClr val="333333"/>
              </a:buClr>
              <a:buFont typeface="WingDings"/>
              <a:buChar char=""/>
            </a:pPr>
            <a:r>
              <a:rPr lang="da-DK" sz="2400" dirty="0">
                <a:solidFill>
                  <a:srgbClr val="333333"/>
                </a:solidFill>
              </a:rPr>
              <a:t>Hvilke fordomme har du hørt andre give udtryk for om personer, der rammes af psykose?</a:t>
            </a:r>
          </a:p>
          <a:p>
            <a:pPr marL="342900" indent="-342900">
              <a:buClr>
                <a:srgbClr val="333333"/>
              </a:buClr>
              <a:buFont typeface="WingDings"/>
              <a:buChar char=""/>
            </a:pPr>
            <a:r>
              <a:rPr lang="da-DK" sz="2400" dirty="0">
                <a:solidFill>
                  <a:srgbClr val="333333"/>
                </a:solidFill>
              </a:rPr>
              <a:t>Hvilke fordomme har du eller andre om personer, der rammes af psykose?</a:t>
            </a:r>
          </a:p>
        </p:txBody>
      </p:sp>
      <p:sp>
        <p:nvSpPr>
          <p:cNvPr id="4" name="Footer Placeholder 3"/>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37</a:t>
            </a:fld>
            <a:endParaRPr lang="de-DE"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Stigmatisering af personer, der rammes af psykose</a:t>
            </a:r>
          </a:p>
        </p:txBody>
      </p:sp>
      <p:sp>
        <p:nvSpPr>
          <p:cNvPr id="8" name="Inhaltsplatzhalter 2"/>
          <p:cNvSpPr>
            <a:spLocks noGrp="1"/>
          </p:cNvSpPr>
          <p:nvPr>
            <p:ph idx="1"/>
          </p:nvPr>
        </p:nvSpPr>
        <p:spPr/>
        <p:txBody>
          <a:bodyPr>
            <a:noAutofit/>
          </a:bodyPr>
          <a:lstStyle/>
          <a:p>
            <a:pPr>
              <a:defRPr/>
            </a:pPr>
            <a:r>
              <a:rPr lang="da-DK" sz="2400" dirty="0">
                <a:solidFill>
                  <a:srgbClr val="004992"/>
                </a:solidFill>
              </a:rPr>
              <a:t>Typiske, men forkerte fordomme, som nogle har om andre, der rammes af psykose:</a:t>
            </a:r>
          </a:p>
          <a:p>
            <a:pPr>
              <a:defRPr/>
            </a:pPr>
            <a:r>
              <a:rPr lang="da-DK" sz="2400" dirty="0">
                <a:solidFill>
                  <a:srgbClr val="333333"/>
                </a:solidFill>
              </a:rPr>
              <a:t>De er ...</a:t>
            </a:r>
          </a:p>
          <a:p>
            <a:pPr marL="342900" indent="-342900">
              <a:buClr>
                <a:srgbClr val="333333"/>
              </a:buClr>
              <a:buFont typeface="WingDings"/>
              <a:buChar char=""/>
              <a:defRPr/>
            </a:pPr>
            <a:r>
              <a:rPr lang="da-DK" sz="2400" dirty="0">
                <a:solidFill>
                  <a:srgbClr val="333333"/>
                </a:solidFill>
              </a:rPr>
              <a:t>farlige og uforudsigelige</a:t>
            </a:r>
          </a:p>
          <a:p>
            <a:pPr marL="342900" indent="-342900">
              <a:buClr>
                <a:srgbClr val="333333"/>
              </a:buClr>
              <a:buFont typeface="WingDings"/>
              <a:buChar char=""/>
              <a:defRPr/>
            </a:pPr>
            <a:r>
              <a:rPr lang="da-DK" sz="2400" dirty="0">
                <a:solidFill>
                  <a:srgbClr val="333333"/>
                </a:solidFill>
              </a:rPr>
              <a:t>personlighedsspaltede (psykose)</a:t>
            </a:r>
          </a:p>
          <a:p>
            <a:pPr marL="342900" indent="-342900">
              <a:buClr>
                <a:srgbClr val="333333"/>
              </a:buClr>
              <a:buFont typeface="WingDings"/>
              <a:buChar char=""/>
              <a:defRPr/>
            </a:pPr>
            <a:r>
              <a:rPr lang="da-DK" sz="2400" dirty="0">
                <a:solidFill>
                  <a:srgbClr val="333333"/>
                </a:solidFill>
              </a:rPr>
              <a:t>uintelligente</a:t>
            </a:r>
          </a:p>
          <a:p>
            <a:pPr marL="342900" indent="-342900">
              <a:buClr>
                <a:srgbClr val="333333"/>
              </a:buClr>
              <a:buFont typeface="WingDings"/>
              <a:buChar char=""/>
              <a:defRPr/>
            </a:pPr>
            <a:r>
              <a:rPr lang="da-DK" sz="2400" dirty="0">
                <a:solidFill>
                  <a:srgbClr val="333333"/>
                </a:solidFill>
              </a:rPr>
              <a:t>i en permanent lidelsestilstand</a:t>
            </a:r>
          </a:p>
          <a:p>
            <a:pPr algn="ctr" eaLnBrk="1" fontAlgn="auto" hangingPunct="1">
              <a:defRPr/>
            </a:pPr>
            <a:r>
              <a:rPr lang="da-DK" sz="2400" dirty="0">
                <a:solidFill>
                  <a:srgbClr val="004992"/>
                </a:solidFill>
              </a:rPr>
              <a:t>Rimeligt? NEJ!</a:t>
            </a:r>
          </a:p>
        </p:txBody>
      </p:sp>
      <p:pic>
        <p:nvPicPr>
          <p:cNvPr id="9" name="Picture 8"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581128"/>
            <a:ext cx="1391771" cy="1371600"/>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38</a:t>
            </a:fld>
            <a:endParaRPr lang="de-DE"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Stigmatisering af personer, der rammes af psykose</a:t>
            </a: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da-DK" sz="2000" dirty="0">
                <a:solidFill>
                  <a:srgbClr val="004992"/>
                </a:solidFill>
              </a:rPr>
              <a:t>Rimeligt? NEJ!</a:t>
            </a:r>
          </a:p>
          <a:p>
            <a:pPr>
              <a:defRPr/>
            </a:pPr>
            <a:r>
              <a:rPr lang="da-DK" sz="2000" dirty="0">
                <a:solidFill>
                  <a:srgbClr val="004992"/>
                </a:solidFill>
              </a:rPr>
              <a:t>farlige</a:t>
            </a:r>
            <a:r>
              <a:rPr lang="da-DK" sz="2000" dirty="0">
                <a:solidFill>
                  <a:srgbClr val="333333"/>
                </a:solidFill>
              </a:rPr>
              <a:t> </a:t>
            </a:r>
            <a:r>
              <a:rPr lang="da-DK" sz="2000" dirty="0">
                <a:solidFill>
                  <a:srgbClr val="004992"/>
                </a:solidFill>
              </a:rPr>
              <a:t>og</a:t>
            </a:r>
            <a:r>
              <a:rPr lang="da-DK" sz="2000" dirty="0">
                <a:solidFill>
                  <a:srgbClr val="333333"/>
                </a:solidFill>
              </a:rPr>
              <a:t> </a:t>
            </a:r>
            <a:r>
              <a:rPr lang="da-DK" sz="2000" dirty="0">
                <a:solidFill>
                  <a:srgbClr val="004992"/>
                </a:solidFill>
              </a:rPr>
              <a:t>uforudsigelige?</a:t>
            </a:r>
          </a:p>
        </p:txBody>
      </p:sp>
      <p:sp>
        <p:nvSpPr>
          <p:cNvPr id="5" name="Footer Placeholder 4"/>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39</a:t>
            </a:fld>
            <a:endParaRPr lang="de-DE"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Stigmatisering af personer, der rammes af psykose</a:t>
            </a: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da-DK" sz="2000" dirty="0">
                <a:solidFill>
                  <a:srgbClr val="004992"/>
                </a:solidFill>
              </a:rPr>
              <a:t>Rimeligt? NEJ!</a:t>
            </a:r>
          </a:p>
          <a:p>
            <a:pPr>
              <a:defRPr/>
            </a:pPr>
            <a:r>
              <a:rPr lang="da-DK" sz="2000" dirty="0">
                <a:solidFill>
                  <a:srgbClr val="004992"/>
                </a:solidFill>
              </a:rPr>
              <a:t>farlige</a:t>
            </a:r>
            <a:r>
              <a:rPr lang="da-DK" sz="2000" dirty="0">
                <a:solidFill>
                  <a:srgbClr val="333333"/>
                </a:solidFill>
              </a:rPr>
              <a:t> </a:t>
            </a:r>
            <a:r>
              <a:rPr lang="da-DK" sz="2000" dirty="0">
                <a:solidFill>
                  <a:srgbClr val="004992"/>
                </a:solidFill>
              </a:rPr>
              <a:t>og</a:t>
            </a:r>
            <a:r>
              <a:rPr lang="da-DK" sz="2000" dirty="0">
                <a:solidFill>
                  <a:srgbClr val="333333"/>
                </a:solidFill>
              </a:rPr>
              <a:t> </a:t>
            </a:r>
            <a:r>
              <a:rPr lang="da-DK" sz="2000" dirty="0">
                <a:solidFill>
                  <a:srgbClr val="004992"/>
                </a:solidFill>
              </a:rPr>
              <a:t>uforudsigelige?</a:t>
            </a:r>
          </a:p>
          <a:p>
            <a:pPr>
              <a:defRPr/>
            </a:pPr>
            <a:r>
              <a:rPr lang="da-DK" sz="2000" dirty="0">
                <a:solidFill>
                  <a:srgbClr val="333333"/>
                </a:solidFill>
              </a:rPr>
              <a:t>Personer med psykose er mere tilbøjelige til at blive ofre for overgreb og vold end dem, der foretager overgreb.</a:t>
            </a:r>
            <a:endParaRPr lang="da-DK" sz="2000" u="sng" dirty="0">
              <a:solidFill>
                <a:srgbClr val="333333"/>
              </a:solidFill>
            </a:endParaRPr>
          </a:p>
          <a:p>
            <a:pPr>
              <a:defRPr/>
            </a:pPr>
            <a:r>
              <a:rPr lang="da-DK" sz="2000" u="sng" dirty="0">
                <a:solidFill>
                  <a:srgbClr val="333333"/>
                </a:solidFill>
              </a:rPr>
              <a:t>Men</a:t>
            </a:r>
            <a:r>
              <a:rPr lang="da-DK" sz="2000" dirty="0">
                <a:solidFill>
                  <a:srgbClr val="333333"/>
                </a:solidFill>
              </a:rPr>
              <a:t>: Hvis de foretager overgreb....</a:t>
            </a:r>
          </a:p>
          <a:p>
            <a:pPr marL="342900" indent="-342900">
              <a:buClr>
                <a:srgbClr val="333333"/>
              </a:buClr>
              <a:buFont typeface="WingDings"/>
              <a:buChar char=""/>
              <a:defRPr/>
            </a:pPr>
            <a:r>
              <a:rPr lang="da-DK" sz="2000" dirty="0">
                <a:solidFill>
                  <a:srgbClr val="333333"/>
                </a:solidFill>
              </a:rPr>
              <a:t>...vil medierne være mere tilbøjelige til at rapportere det, fordi det sælger flere aviser/giver større seertal: Måden, som en forbrydelse sker på, er måske usædvanlig eller svær at forstå (f.eks</a:t>
            </a:r>
            <a:r>
              <a:rPr lang="da-DK" sz="2000">
                <a:solidFill>
                  <a:srgbClr val="333333"/>
                </a:solidFill>
              </a:rPr>
              <a:t>. “Politikere </a:t>
            </a:r>
            <a:r>
              <a:rPr lang="da-DK" sz="2000" dirty="0">
                <a:solidFill>
                  <a:srgbClr val="333333"/>
                </a:solidFill>
              </a:rPr>
              <a:t>overfaldet </a:t>
            </a:r>
            <a:r>
              <a:rPr lang="da-DK" sz="2000">
                <a:solidFill>
                  <a:srgbClr val="333333"/>
                </a:solidFill>
              </a:rPr>
              <a:t>af sindslidende”)</a:t>
            </a:r>
            <a:endParaRPr lang="da-DK" sz="2000" dirty="0">
              <a:solidFill>
                <a:srgbClr val="333333"/>
              </a:solidFill>
            </a:endParaRPr>
          </a:p>
          <a:p>
            <a:pPr marL="342900" indent="-342900">
              <a:buClr>
                <a:srgbClr val="333333"/>
              </a:buClr>
              <a:buFont typeface="WingDings"/>
              <a:buChar char=""/>
              <a:defRPr/>
            </a:pPr>
            <a:r>
              <a:rPr lang="da-DK" sz="2000" dirty="0">
                <a:solidFill>
                  <a:srgbClr val="333333"/>
                </a:solidFill>
              </a:rPr>
              <a:t>Advokaters strategi med at få erklæret sindslidende lovovertrædere sindssyge (uanset om det er sandt eller ej) kan forstærke dette indtryk</a:t>
            </a:r>
          </a:p>
        </p:txBody>
      </p:sp>
      <p:sp>
        <p:nvSpPr>
          <p:cNvPr id="5" name="Footer Placeholder 4"/>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40</a:t>
            </a:fld>
            <a:endParaRPr lang="de-DE" dirty="0"/>
          </a:p>
        </p:txBody>
      </p:sp>
    </p:spTree>
    <p:extLst>
      <p:ext uri="{BB962C8B-B14F-4D97-AF65-F5344CB8AC3E}">
        <p14:creationId xmlns:p14="http://schemas.microsoft.com/office/powerpoint/2010/main" val="33788794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Stigmatisering af personer, der rammes af psykose</a:t>
            </a: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da-DK" sz="2000" dirty="0">
                <a:solidFill>
                  <a:srgbClr val="004992"/>
                </a:solidFill>
              </a:rPr>
              <a:t>Rimeligt? NEJ!</a:t>
            </a:r>
          </a:p>
          <a:p>
            <a:pPr marL="342900" indent="-342900" eaLnBrk="1" fontAlgn="auto" hangingPunct="1">
              <a:buClr>
                <a:srgbClr val="333333"/>
              </a:buClr>
              <a:buFont typeface="Arial" panose="020B0604020202020204" pitchFamily="34" charset="0"/>
              <a:buChar char="•"/>
              <a:defRPr/>
            </a:pPr>
            <a:r>
              <a:rPr lang="da-DK" sz="2000" dirty="0">
                <a:solidFill>
                  <a:srgbClr val="004992"/>
                </a:solidFill>
              </a:rPr>
              <a:t>Personlighedsspaltning: </a:t>
            </a:r>
            <a:r>
              <a:rPr lang="da-DK" sz="2000" dirty="0">
                <a:solidFill>
                  <a:srgbClr val="333333"/>
                </a:solidFill>
              </a:rPr>
              <a:t>Denne opfattelse er fejlagtig og misvisende. For det første er det omstridt, om personlighedsspaltning overhovedet findes. For det andet er dette symptom ikke tegn på skizofreni eller psykose.</a:t>
            </a:r>
          </a:p>
        </p:txBody>
      </p:sp>
      <p:sp>
        <p:nvSpPr>
          <p:cNvPr id="5" name="Footer Placeholder 4"/>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41</a:t>
            </a:fld>
            <a:endParaRPr lang="de-DE" dirty="0"/>
          </a:p>
        </p:txBody>
      </p:sp>
    </p:spTree>
    <p:extLst>
      <p:ext uri="{BB962C8B-B14F-4D97-AF65-F5344CB8AC3E}">
        <p14:creationId xmlns:p14="http://schemas.microsoft.com/office/powerpoint/2010/main" val="22943376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Stigmatisering af personer, der rammes af psykose</a:t>
            </a: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da-DK" sz="2000" dirty="0">
                <a:solidFill>
                  <a:srgbClr val="004992"/>
                </a:solidFill>
              </a:rPr>
              <a:t>Rimeligt? NEJ!</a:t>
            </a:r>
          </a:p>
          <a:p>
            <a:pPr marL="342900" indent="-342900" eaLnBrk="1" fontAlgn="auto" hangingPunct="1">
              <a:buClr>
                <a:srgbClr val="333333"/>
              </a:buClr>
              <a:buFont typeface="Arial" panose="020B0604020202020204" pitchFamily="34" charset="0"/>
              <a:buChar char="•"/>
              <a:defRPr/>
            </a:pPr>
            <a:r>
              <a:rPr lang="da-DK" sz="2000" dirty="0">
                <a:solidFill>
                  <a:srgbClr val="004992"/>
                </a:solidFill>
              </a:rPr>
              <a:t>Personlighedsspaltning: </a:t>
            </a:r>
            <a:r>
              <a:rPr lang="da-DK" sz="2000" dirty="0">
                <a:solidFill>
                  <a:srgbClr val="333333"/>
                </a:solidFill>
              </a:rPr>
              <a:t>Denne opfattelse er fejlagtig og misvisende. For det første er det omstridt, om personlighedsspaltning overhovedet findes. For det andet er dette symptom ikke tegn på skizofreni eller psykose.</a:t>
            </a:r>
          </a:p>
          <a:p>
            <a:pPr marL="342900" indent="-342900" eaLnBrk="1" fontAlgn="auto" hangingPunct="1">
              <a:buClr>
                <a:srgbClr val="333333"/>
              </a:buClr>
              <a:buFont typeface="Arial" panose="020B0604020202020204" pitchFamily="34" charset="0"/>
              <a:buChar char="•"/>
              <a:defRPr/>
            </a:pPr>
            <a:r>
              <a:rPr lang="da-DK" sz="2000" dirty="0">
                <a:solidFill>
                  <a:srgbClr val="004992"/>
                </a:solidFill>
              </a:rPr>
              <a:t>Uintelligente: </a:t>
            </a:r>
            <a:r>
              <a:rPr lang="da-DK" sz="2000" dirty="0">
                <a:solidFill>
                  <a:srgbClr val="333333"/>
                </a:solidFill>
              </a:rPr>
              <a:t>Sindslidelser har intet med intelligens at gøre. Akkurat som alle andre </a:t>
            </a:r>
            <a:br>
              <a:rPr lang="da-DK" sz="2000" dirty="0">
                <a:solidFill>
                  <a:srgbClr val="333333"/>
                </a:solidFill>
              </a:rPr>
            </a:br>
            <a:r>
              <a:rPr lang="da-DK" sz="2000" dirty="0">
                <a:solidFill>
                  <a:srgbClr val="333333"/>
                </a:solidFill>
              </a:rPr>
              <a:t>kan mange, der rammes af et psykosetilfælde, have over gennemsnitlig </a:t>
            </a:r>
            <a:r>
              <a:rPr lang="da-DK" sz="2000">
                <a:solidFill>
                  <a:srgbClr val="333333"/>
                </a:solidFill>
              </a:rPr>
              <a:t>intelligens.</a:t>
            </a:r>
            <a:endParaRPr lang="da-DK" sz="2000" dirty="0">
              <a:solidFill>
                <a:srgbClr val="333333"/>
              </a:solidFill>
            </a:endParaRPr>
          </a:p>
        </p:txBody>
      </p:sp>
      <p:sp>
        <p:nvSpPr>
          <p:cNvPr id="5" name="Footer Placeholder 4"/>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42</a:t>
            </a:fld>
            <a:endParaRPr lang="de-DE" dirty="0"/>
          </a:p>
        </p:txBody>
      </p:sp>
    </p:spTree>
    <p:extLst>
      <p:ext uri="{BB962C8B-B14F-4D97-AF65-F5344CB8AC3E}">
        <p14:creationId xmlns:p14="http://schemas.microsoft.com/office/powerpoint/2010/main" val="31935323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Stigmatisering af personer, der rammes af psykose</a:t>
            </a: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da-DK" sz="2000" dirty="0">
                <a:solidFill>
                  <a:srgbClr val="004992"/>
                </a:solidFill>
              </a:rPr>
              <a:t>Rimeligt? NEJ!</a:t>
            </a:r>
          </a:p>
          <a:p>
            <a:pPr marL="342900" indent="-342900" eaLnBrk="1" fontAlgn="auto" hangingPunct="1">
              <a:buClr>
                <a:srgbClr val="333333"/>
              </a:buClr>
              <a:buFont typeface="Arial" panose="020B0604020202020204" pitchFamily="34" charset="0"/>
              <a:buChar char="•"/>
              <a:defRPr/>
            </a:pPr>
            <a:r>
              <a:rPr lang="da-DK" sz="2000" dirty="0">
                <a:solidFill>
                  <a:srgbClr val="004992"/>
                </a:solidFill>
              </a:rPr>
              <a:t>Personlighedsspaltning: </a:t>
            </a:r>
            <a:r>
              <a:rPr lang="da-DK" sz="2000" dirty="0">
                <a:solidFill>
                  <a:srgbClr val="333333"/>
                </a:solidFill>
              </a:rPr>
              <a:t>Denne opfattelse er fejlagtig og misvisende. For det første er det omstridt, om personlighedsspaltning overhovedet findes. For det andet er dette symptom ikke tegn på skizofreni eller psykose.</a:t>
            </a:r>
          </a:p>
          <a:p>
            <a:pPr marL="342900" indent="-342900" eaLnBrk="1" fontAlgn="auto" hangingPunct="1">
              <a:buClr>
                <a:srgbClr val="333333"/>
              </a:buClr>
              <a:buFont typeface="Arial" panose="020B0604020202020204" pitchFamily="34" charset="0"/>
              <a:buChar char="•"/>
              <a:defRPr/>
            </a:pPr>
            <a:r>
              <a:rPr lang="da-DK" sz="2000" dirty="0">
                <a:solidFill>
                  <a:srgbClr val="004992"/>
                </a:solidFill>
              </a:rPr>
              <a:t>Uintelligente: </a:t>
            </a:r>
            <a:r>
              <a:rPr lang="da-DK" sz="2000" dirty="0">
                <a:solidFill>
                  <a:srgbClr val="333333"/>
                </a:solidFill>
              </a:rPr>
              <a:t>Sindslidelser har intet med intelligens at gøre. Akkurat som alle andre </a:t>
            </a:r>
            <a:br>
              <a:rPr lang="da-DK" sz="2000" dirty="0">
                <a:solidFill>
                  <a:srgbClr val="333333"/>
                </a:solidFill>
              </a:rPr>
            </a:br>
            <a:r>
              <a:rPr lang="da-DK" sz="2000" dirty="0">
                <a:solidFill>
                  <a:srgbClr val="333333"/>
                </a:solidFill>
              </a:rPr>
              <a:t>kan mange, der rammes af et psykosetilfælde, have over gennemsnitlig intelligens.</a:t>
            </a:r>
          </a:p>
          <a:p>
            <a:pPr marL="342900" indent="-342900" eaLnBrk="1" fontAlgn="auto" hangingPunct="1">
              <a:buClr>
                <a:srgbClr val="333333"/>
              </a:buClr>
              <a:buFont typeface="Arial" panose="020B0604020202020204" pitchFamily="34" charset="0"/>
              <a:buChar char="•"/>
              <a:defRPr/>
            </a:pPr>
            <a:r>
              <a:rPr lang="da-DK" sz="2000" dirty="0">
                <a:solidFill>
                  <a:srgbClr val="004992"/>
                </a:solidFill>
              </a:rPr>
              <a:t>Permanent lidelsestilstand: </a:t>
            </a:r>
            <a:r>
              <a:rPr lang="da-DK" sz="2000" dirty="0">
                <a:solidFill>
                  <a:srgbClr val="333333"/>
                </a:solidFill>
              </a:rPr>
              <a:t>Med den rette behandling kan mange patienter leve et produktivt og meningsfyldt liv.</a:t>
            </a:r>
          </a:p>
        </p:txBody>
      </p:sp>
      <p:sp>
        <p:nvSpPr>
          <p:cNvPr id="5" name="Footer Placeholder 4"/>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43</a:t>
            </a:fld>
            <a:endParaRPr lang="de-DE" dirty="0"/>
          </a:p>
        </p:txBody>
      </p:sp>
    </p:spTree>
    <p:extLst>
      <p:ext uri="{BB962C8B-B14F-4D97-AF65-F5344CB8AC3E}">
        <p14:creationId xmlns:p14="http://schemas.microsoft.com/office/powerpoint/2010/main" val="25773355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Hvorfor gør vi dette?</a:t>
            </a:r>
            <a:endParaRPr lang="da-DK"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a-DK" sz="2400" dirty="0">
                <a:solidFill>
                  <a:srgbClr val="333333"/>
                </a:solidFill>
              </a:rPr>
              <a:t>Mange mennesker, der bliver diagnosticeret </a:t>
            </a:r>
            <a:r>
              <a:rPr lang="da-DK" sz="2400">
                <a:solidFill>
                  <a:srgbClr val="333333"/>
                </a:solidFill>
              </a:rPr>
              <a:t>med “skizofreni” eller “psykose” </a:t>
            </a:r>
            <a:r>
              <a:rPr lang="da-DK" sz="2400" dirty="0">
                <a:solidFill>
                  <a:srgbClr val="333333"/>
                </a:solidFill>
              </a:rPr>
              <a:t>(men ikke alle!), kan opleve diskriminering, hvis diagnosen giver anledning til fejlagtige antagelser eller opfattelser.</a:t>
            </a:r>
          </a:p>
          <a:p>
            <a:pPr lvl="0" defTabSz="914400" fontAlgn="base">
              <a:defRPr/>
            </a:pPr>
            <a:r>
              <a:rPr lang="da-DK" sz="2400" dirty="0">
                <a:solidFill>
                  <a:srgbClr val="333333"/>
                </a:solidFill>
              </a:rPr>
              <a:t>For at mindske risikoen for stigmatisering skal typiske stereotype opfattelser af personer med skizofreni eller psykose identificeres og undgås/afmonteres.</a:t>
            </a:r>
            <a:endParaRPr lang="da-DK" sz="2400" dirty="0">
              <a:solidFill>
                <a:srgbClr val="333333"/>
              </a:solidFill>
              <a:sym typeface="Wingdings" panose="05000000000000000000" pitchFamily="2" charset="2"/>
            </a:endParaRPr>
          </a:p>
        </p:txBody>
      </p:sp>
      <p:sp>
        <p:nvSpPr>
          <p:cNvPr id="6" name="Footer Placeholder 5"/>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44</a:t>
            </a:fld>
            <a:endParaRPr lang="de-DE" dirty="0"/>
          </a:p>
        </p:txBody>
      </p:sp>
    </p:spTree>
    <p:extLst>
      <p:ext uri="{BB962C8B-B14F-4D97-AF65-F5344CB8AC3E}">
        <p14:creationId xmlns:p14="http://schemas.microsoft.com/office/powerpoint/2010/main" val="11231946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Hvorfor gør vi dette?</a:t>
            </a:r>
            <a:endParaRPr lang="da-DK"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a-DK" sz="2400" dirty="0">
                <a:solidFill>
                  <a:srgbClr val="333333"/>
                </a:solidFill>
              </a:rPr>
              <a:t>Mange mennesker, der bliver diagnosticeret </a:t>
            </a:r>
            <a:r>
              <a:rPr lang="da-DK" sz="2400">
                <a:solidFill>
                  <a:srgbClr val="333333"/>
                </a:solidFill>
              </a:rPr>
              <a:t>med “skizofreni” eller “psykose” </a:t>
            </a:r>
            <a:r>
              <a:rPr lang="da-DK" sz="2400" dirty="0">
                <a:solidFill>
                  <a:srgbClr val="333333"/>
                </a:solidFill>
              </a:rPr>
              <a:t>(men ikke alle!), kan opleve diskriminering, hvis diagnosen giver anledning til fejlagtige antagelser eller opfattelser.</a:t>
            </a:r>
          </a:p>
          <a:p>
            <a:pPr lvl="0" defTabSz="914400" fontAlgn="base">
              <a:defRPr/>
            </a:pPr>
            <a:r>
              <a:rPr lang="da-DK" sz="2400" dirty="0">
                <a:solidFill>
                  <a:srgbClr val="333333"/>
                </a:solidFill>
              </a:rPr>
              <a:t>For at mindske risikoen for stigmatisering skal typiske stereotype opfattelser af personer med skizofreni eller psykose identificeres og undgås/afmonteres.</a:t>
            </a:r>
            <a:endParaRPr lang="da-DK" sz="2400" dirty="0">
              <a:solidFill>
                <a:srgbClr val="333333"/>
              </a:solidFill>
              <a:sym typeface="Wingdings" panose="05000000000000000000" pitchFamily="2" charset="2"/>
            </a:endParaRPr>
          </a:p>
          <a:p>
            <a:pPr lvl="0" defTabSz="914400" fontAlgn="base">
              <a:defRPr/>
            </a:pPr>
            <a:r>
              <a:rPr lang="da-DK" sz="2400" u="sng" dirty="0">
                <a:solidFill>
                  <a:srgbClr val="004992"/>
                </a:solidFill>
              </a:rPr>
              <a:t>Relevant</a:t>
            </a:r>
            <a:r>
              <a:rPr lang="da-DK" sz="2400" dirty="0">
                <a:solidFill>
                  <a:srgbClr val="004992"/>
                </a:solidFill>
              </a:rPr>
              <a:t>:</a:t>
            </a:r>
            <a:r>
              <a:rPr lang="da-DK" sz="2400" i="1" dirty="0">
                <a:solidFill>
                  <a:srgbClr val="333333"/>
                </a:solidFill>
              </a:rPr>
              <a:t> </a:t>
            </a:r>
            <a:r>
              <a:rPr lang="da-DK" sz="2400" spc="-20" dirty="0">
                <a:solidFill>
                  <a:srgbClr val="333333"/>
                </a:solidFill>
              </a:rPr>
              <a:t>Ved nærmere øjesyn har alle mennesker egenskaber, </a:t>
            </a:r>
            <a:r>
              <a:rPr lang="da-DK" sz="2400" dirty="0">
                <a:solidFill>
                  <a:srgbClr val="333333"/>
                </a:solidFill>
              </a:rPr>
              <a:t>der gør dem enestående. Mange fordomme eller stereotyper er baseret på et enkelt aspekt af en persons identitet. Disse fordomme eller stereotyper kan få os til at behandle andre dårligt, som ikke har fortjent det. </a:t>
            </a:r>
            <a:r>
              <a:rPr lang="da-DK" sz="2400" u="sng" dirty="0">
                <a:solidFill>
                  <a:srgbClr val="333333"/>
                </a:solidFill>
              </a:rPr>
              <a:t>En sindslidelse er kun ét aspekt af en persons identitet.</a:t>
            </a:r>
            <a:endParaRPr lang="en-US" sz="2400" dirty="0"/>
          </a:p>
        </p:txBody>
      </p:sp>
      <p:sp>
        <p:nvSpPr>
          <p:cNvPr id="6" name="Footer Placeholder 5"/>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45</a:t>
            </a:fld>
            <a:endParaRPr lang="de-DE"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griber vi det an?</a:t>
            </a:r>
            <a:endParaRPr lang="da-DK" sz="3600" dirty="0">
              <a:latin typeface="+mn-lt"/>
              <a:ea typeface="+mn-ea"/>
              <a:cs typeface="+mn-cs"/>
            </a:endParaRPr>
          </a:p>
        </p:txBody>
      </p:sp>
      <p:sp>
        <p:nvSpPr>
          <p:cNvPr id="7" name="Caption_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da-DK" sz="2400">
                <a:solidFill>
                  <a:srgbClr val="333333"/>
                </a:solidFill>
              </a:rPr>
              <a:t>Læs om og fortæl andre præcist om din lidelse!</a:t>
            </a:r>
            <a:endParaRPr lang="de-DE" sz="2400" dirty="0">
              <a:solidFill>
                <a:srgbClr val="333333"/>
              </a:solidFill>
            </a:endParaRPr>
          </a:p>
        </p:txBody>
      </p:sp>
      <p:graphicFrame>
        <p:nvGraphicFramePr>
          <p:cNvPr id="8" name="Diagramm 3"/>
          <p:cNvGraphicFramePr>
            <a:graphicFrameLocks noChangeAspect="1"/>
          </p:cNvGraphicFramePr>
          <p:nvPr>
            <p:extLst>
              <p:ext uri="{D42A27DB-BD31-4B8C-83A1-F6EECF244321}">
                <p14:modId xmlns:p14="http://schemas.microsoft.com/office/powerpoint/2010/main" val="305771625"/>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pPr>
                <a:defRPr/>
              </a:pPr>
              <a:t>46</a:t>
            </a:fld>
            <a:endParaRPr lang="de-DE"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Skal jeg fortælle om min lidelse… og hvordan?</a:t>
            </a:r>
          </a:p>
        </p:txBody>
      </p:sp>
      <p:sp>
        <p:nvSpPr>
          <p:cNvPr id="3" name="Inhaltsplatzhalter 2"/>
          <p:cNvSpPr>
            <a:spLocks noGrp="1"/>
          </p:cNvSpPr>
          <p:nvPr>
            <p:ph idx="1"/>
          </p:nvPr>
        </p:nvSpPr>
        <p:spPr>
          <a:xfrm>
            <a:off x="408955" y="2204864"/>
            <a:ext cx="7315200" cy="4248000"/>
          </a:xfrm>
        </p:spPr>
        <p:txBody>
          <a:bodyPr>
            <a:noAutofit/>
          </a:bodyPr>
          <a:lstStyle/>
          <a:p>
            <a:pPr>
              <a:defRPr/>
            </a:pPr>
            <a:r>
              <a:rPr lang="da-DK" sz="2400" dirty="0">
                <a:solidFill>
                  <a:srgbClr val="004992"/>
                </a:solidFill>
              </a:rPr>
              <a:t>Skal du fortælle andre, at du er diagnosticeret med psykose?</a:t>
            </a:r>
          </a:p>
          <a:p>
            <a:pPr marL="342900" indent="-342900">
              <a:buClr>
                <a:srgbClr val="333333"/>
              </a:buClr>
              <a:buFont typeface="WingDings"/>
              <a:buChar char=""/>
              <a:defRPr/>
            </a:pPr>
            <a:r>
              <a:rPr lang="da-DK" sz="2400" dirty="0">
                <a:solidFill>
                  <a:srgbClr val="333333"/>
                </a:solidFill>
              </a:rPr>
              <a:t>En psykose- eller skizofrenidiagnose er (akkurat som alle andre sindslidelser) ikke noget, man behøver at fortælle andre.</a:t>
            </a:r>
          </a:p>
          <a:p>
            <a:pPr>
              <a:defRPr/>
            </a:pPr>
            <a:r>
              <a:rPr lang="da-DK" sz="2400" b="1" dirty="0">
                <a:solidFill>
                  <a:srgbClr val="333333"/>
                </a:solidFill>
              </a:rPr>
              <a:t>Det er op til dig, om du vil fortælle andre om din diagnose eller ej.</a:t>
            </a: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
        <p:nvSpPr>
          <p:cNvPr id="6" name="Footer Placeholder 5"/>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9" name="Slide Number Placeholder 8"/>
          <p:cNvSpPr>
            <a:spLocks noGrp="1"/>
          </p:cNvSpPr>
          <p:nvPr>
            <p:ph type="sldNum" sz="quarter" idx="12"/>
          </p:nvPr>
        </p:nvSpPr>
        <p:spPr/>
        <p:txBody>
          <a:bodyPr/>
          <a:lstStyle/>
          <a:p>
            <a:pPr>
              <a:defRPr/>
            </a:pPr>
            <a:fld id="{069AE98A-8F82-419F-AA90-24A7E2D7EE3A}" type="slidenum">
              <a:rPr lang="de-DE" smtClean="0"/>
              <a:pPr>
                <a:defRPr/>
              </a:pPr>
              <a:t>47</a:t>
            </a:fld>
            <a:endParaRPr lang="de-DE" dirty="0"/>
          </a:p>
        </p:txBody>
      </p:sp>
    </p:spTree>
    <p:extLst>
      <p:ext uri="{BB962C8B-B14F-4D97-AF65-F5344CB8AC3E}">
        <p14:creationId xmlns:p14="http://schemas.microsoft.com/office/powerpoint/2010/main" val="2955948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Skal jeg fortælle om min lidelse… og hvordan?</a:t>
            </a:r>
          </a:p>
        </p:txBody>
      </p:sp>
      <p:sp>
        <p:nvSpPr>
          <p:cNvPr id="3" name="Inhaltsplatzhalter 2"/>
          <p:cNvSpPr>
            <a:spLocks noGrp="1"/>
          </p:cNvSpPr>
          <p:nvPr>
            <p:ph idx="1"/>
          </p:nvPr>
        </p:nvSpPr>
        <p:spPr>
          <a:xfrm>
            <a:off x="408955" y="2204864"/>
            <a:ext cx="7315200" cy="4248000"/>
          </a:xfrm>
        </p:spPr>
        <p:txBody>
          <a:bodyPr>
            <a:noAutofit/>
          </a:bodyPr>
          <a:lstStyle/>
          <a:p>
            <a:pPr>
              <a:defRPr/>
            </a:pPr>
            <a:r>
              <a:rPr lang="da-DK" sz="2400" dirty="0">
                <a:solidFill>
                  <a:srgbClr val="004992"/>
                </a:solidFill>
              </a:rPr>
              <a:t>Skal du fortælle andre, at du er diagnosticeret med psykose?</a:t>
            </a:r>
          </a:p>
          <a:p>
            <a:pPr marL="342900" indent="-342900">
              <a:buClr>
                <a:srgbClr val="333333"/>
              </a:buClr>
              <a:buFont typeface="WingDings"/>
              <a:buChar char=""/>
              <a:defRPr/>
            </a:pPr>
            <a:r>
              <a:rPr lang="da-DK" sz="2400" dirty="0">
                <a:solidFill>
                  <a:srgbClr val="333333"/>
                </a:solidFill>
              </a:rPr>
              <a:t>Det kan være en god idé eller nødvendigt for dig at tale med en, du har tillid til, om din lidelse, fordi…</a:t>
            </a:r>
            <a:endParaRPr lang="da-DK" sz="2400" dirty="0">
              <a:solidFill>
                <a:srgbClr val="333333"/>
              </a:solidFill>
              <a:sym typeface="Wingdings" panose="05000000000000000000" pitchFamily="2" charset="2"/>
            </a:endParaRPr>
          </a:p>
          <a:p>
            <a:pPr marL="342900" indent="-342900">
              <a:buClr>
                <a:srgbClr val="333333"/>
              </a:buClr>
              <a:buFont typeface="WingDings"/>
              <a:buChar char=""/>
              <a:defRPr/>
            </a:pPr>
            <a:r>
              <a:rPr lang="da-DK" sz="2400" dirty="0">
                <a:solidFill>
                  <a:srgbClr val="333333"/>
                </a:solidFill>
              </a:rPr>
              <a:t>ens partner ofte opdager de tidlige symptomer på en psykose, der er under opsejling, før en selv</a:t>
            </a: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
        <p:nvSpPr>
          <p:cNvPr id="6" name="Footer Placeholder 5"/>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9" name="Slide Number Placeholder 8"/>
          <p:cNvSpPr>
            <a:spLocks noGrp="1"/>
          </p:cNvSpPr>
          <p:nvPr>
            <p:ph type="sldNum" sz="quarter" idx="12"/>
          </p:nvPr>
        </p:nvSpPr>
        <p:spPr/>
        <p:txBody>
          <a:bodyPr/>
          <a:lstStyle/>
          <a:p>
            <a:pPr>
              <a:defRPr/>
            </a:pPr>
            <a:fld id="{069AE98A-8F82-419F-AA90-24A7E2D7EE3A}" type="slidenum">
              <a:rPr lang="de-DE" smtClean="0"/>
              <a:pPr>
                <a:defRPr/>
              </a:pPr>
              <a:t>48</a:t>
            </a:fld>
            <a:endParaRPr lang="de-DE" dirty="0"/>
          </a:p>
        </p:txBody>
      </p:sp>
    </p:spTree>
    <p:extLst>
      <p:ext uri="{BB962C8B-B14F-4D97-AF65-F5344CB8AC3E}">
        <p14:creationId xmlns:p14="http://schemas.microsoft.com/office/powerpoint/2010/main" val="33880669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Hvordan fortæller jeg andre om min lidelse?</a:t>
            </a:r>
          </a:p>
        </p:txBody>
      </p:sp>
      <p:sp>
        <p:nvSpPr>
          <p:cNvPr id="3" name="Inhaltsplatzhalter 2"/>
          <p:cNvSpPr>
            <a:spLocks noGrp="1"/>
          </p:cNvSpPr>
          <p:nvPr>
            <p:ph idx="1"/>
          </p:nvPr>
        </p:nvSpPr>
        <p:spPr/>
        <p:txBody>
          <a:bodyPr>
            <a:noAutofit/>
          </a:bodyPr>
          <a:lstStyle/>
          <a:p>
            <a:pPr>
              <a:defRPr/>
            </a:pPr>
            <a:r>
              <a:rPr lang="da-DK" sz="2400" dirty="0">
                <a:solidFill>
                  <a:srgbClr val="004992"/>
                </a:solidFill>
              </a:rPr>
              <a:t>Anbefales: Forklar dine symptomer i stedet for at fortælle om din diagnose.</a:t>
            </a:r>
            <a:endParaRPr lang="da-DK" sz="2400" dirty="0">
              <a:solidFill>
                <a:srgbClr val="333333"/>
              </a:solidFill>
            </a:endParaRPr>
          </a:p>
        </p:txBody>
      </p:sp>
      <p:sp>
        <p:nvSpPr>
          <p:cNvPr id="5" name="Footer Placeholder 4"/>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  </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49</a:t>
            </a:fld>
            <a:endParaRPr lang="de-DE" dirty="0"/>
          </a:p>
        </p:txBody>
      </p:sp>
    </p:spTree>
    <p:extLst>
      <p:ext uri="{BB962C8B-B14F-4D97-AF65-F5344CB8AC3E}">
        <p14:creationId xmlns:p14="http://schemas.microsoft.com/office/powerpoint/2010/main" val="4126434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Hvordan fortæller jeg andre om min lidelse?</a:t>
            </a:r>
          </a:p>
        </p:txBody>
      </p:sp>
      <p:sp>
        <p:nvSpPr>
          <p:cNvPr id="3" name="Inhaltsplatzhalter 2"/>
          <p:cNvSpPr>
            <a:spLocks noGrp="1"/>
          </p:cNvSpPr>
          <p:nvPr>
            <p:ph idx="1"/>
          </p:nvPr>
        </p:nvSpPr>
        <p:spPr/>
        <p:txBody>
          <a:bodyPr>
            <a:noAutofit/>
          </a:bodyPr>
          <a:lstStyle/>
          <a:p>
            <a:pPr>
              <a:defRPr/>
            </a:pPr>
            <a:r>
              <a:rPr lang="da-DK" sz="2400" dirty="0">
                <a:solidFill>
                  <a:srgbClr val="004992"/>
                </a:solidFill>
              </a:rPr>
              <a:t>Anbefales: Forklar dine symptomer i stedet for at fortælle om din diagnose.</a:t>
            </a:r>
          </a:p>
          <a:p>
            <a:pPr marL="342900" indent="-342900">
              <a:buClr>
                <a:srgbClr val="333333"/>
              </a:buClr>
              <a:buFont typeface="WingDings"/>
              <a:buChar char=""/>
              <a:defRPr/>
            </a:pPr>
            <a:r>
              <a:rPr lang="da-DK" sz="2400" dirty="0">
                <a:solidFill>
                  <a:srgbClr val="333333"/>
                </a:solidFill>
              </a:rPr>
              <a:t>Hvis det er mennesker, du ikke kender så godt, er det især ofte tilrådeligt at beskrive dine symptomer i stedet for at fortælle navnet på lidelsen (skizofreni, psykose), fordi det er uklart for de fleste, hvad det </a:t>
            </a:r>
            <a:r>
              <a:rPr lang="da-DK" sz="2400">
                <a:solidFill>
                  <a:srgbClr val="333333"/>
                </a:solidFill>
              </a:rPr>
              <a:t>egentlig betyder</a:t>
            </a:r>
            <a:endParaRPr lang="da-DK" sz="2400" dirty="0">
              <a:solidFill>
                <a:srgbClr val="333333"/>
              </a:solidFill>
            </a:endParaRPr>
          </a:p>
        </p:txBody>
      </p:sp>
      <p:sp>
        <p:nvSpPr>
          <p:cNvPr id="5" name="Footer Placeholder 4"/>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50</a:t>
            </a:fld>
            <a:endParaRPr lang="de-DE" dirty="0"/>
          </a:p>
        </p:txBody>
      </p:sp>
    </p:spTree>
    <p:extLst>
      <p:ext uri="{BB962C8B-B14F-4D97-AF65-F5344CB8AC3E}">
        <p14:creationId xmlns:p14="http://schemas.microsoft.com/office/powerpoint/2010/main" val="37192995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Hvordan fortæller jeg andre om min lidelse?</a:t>
            </a:r>
          </a:p>
        </p:txBody>
      </p:sp>
      <p:sp>
        <p:nvSpPr>
          <p:cNvPr id="3" name="Inhaltsplatzhalter 2"/>
          <p:cNvSpPr>
            <a:spLocks noGrp="1"/>
          </p:cNvSpPr>
          <p:nvPr>
            <p:ph idx="1"/>
          </p:nvPr>
        </p:nvSpPr>
        <p:spPr/>
        <p:txBody>
          <a:bodyPr>
            <a:noAutofit/>
          </a:bodyPr>
          <a:lstStyle/>
          <a:p>
            <a:pPr>
              <a:defRPr/>
            </a:pPr>
            <a:r>
              <a:rPr lang="da-DK" sz="2400" dirty="0">
                <a:solidFill>
                  <a:srgbClr val="004992"/>
                </a:solidFill>
              </a:rPr>
              <a:t>Anbefales: Forklar dine symptomer i stedet for at fortælle om din diagnose.</a:t>
            </a:r>
          </a:p>
          <a:p>
            <a:pPr marL="342900" indent="-342900">
              <a:buClr>
                <a:srgbClr val="333333"/>
              </a:buClr>
              <a:buFont typeface="WingDings"/>
              <a:buChar char=""/>
              <a:defRPr/>
            </a:pPr>
            <a:r>
              <a:rPr lang="da-DK" sz="2400" dirty="0">
                <a:solidFill>
                  <a:srgbClr val="333333"/>
                </a:solidFill>
              </a:rPr>
              <a:t>Hvis det er mennesker, du ikke kender så godt, er det især ofte tilrådeligt at beskrive dine symptomer i stedet for at fortælle navnet på lidelsen (skizofreni, psykose), fordi det er uklart for de fleste, hvad det egentlig betyder</a:t>
            </a:r>
          </a:p>
          <a:p>
            <a:pPr marL="342900" indent="-342900">
              <a:buClr>
                <a:srgbClr val="333333"/>
              </a:buClr>
              <a:buFont typeface="WingDings"/>
              <a:buChar char=""/>
              <a:defRPr/>
            </a:pPr>
            <a:r>
              <a:rPr lang="da-DK" sz="2400" dirty="0">
                <a:solidFill>
                  <a:srgbClr val="333333"/>
                </a:solidFill>
              </a:rPr>
              <a:t>For at forklare din lidelse for andre skal du selv være eksperten!</a:t>
            </a:r>
          </a:p>
        </p:txBody>
      </p:sp>
      <p:sp>
        <p:nvSpPr>
          <p:cNvPr id="5" name="Footer Placeholder 4"/>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51</a:t>
            </a:fld>
            <a:endParaRPr lang="de-DE" dirty="0"/>
          </a:p>
        </p:txBody>
      </p:sp>
    </p:spTree>
    <p:extLst>
      <p:ext uri="{BB962C8B-B14F-4D97-AF65-F5344CB8AC3E}">
        <p14:creationId xmlns:p14="http://schemas.microsoft.com/office/powerpoint/2010/main" val="19643581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Hvordan fortæller jeg andre om min lidelse?</a:t>
            </a:r>
          </a:p>
        </p:txBody>
      </p:sp>
      <p:sp>
        <p:nvSpPr>
          <p:cNvPr id="3" name="Inhaltsplatzhalter 2"/>
          <p:cNvSpPr>
            <a:spLocks noGrp="1"/>
          </p:cNvSpPr>
          <p:nvPr>
            <p:ph idx="1"/>
          </p:nvPr>
        </p:nvSpPr>
        <p:spPr/>
        <p:txBody>
          <a:bodyPr>
            <a:noAutofit/>
          </a:bodyPr>
          <a:lstStyle/>
          <a:p>
            <a:r>
              <a:rPr lang="da-DK" sz="2400" dirty="0">
                <a:solidFill>
                  <a:srgbClr val="004992"/>
                </a:solidFill>
              </a:rPr>
              <a:t>Hovedsymptomerne på psykose og skizofreni:</a:t>
            </a:r>
          </a:p>
          <a:p>
            <a:pPr lvl="0" defTabSz="914400" eaLnBrk="0" fontAlgn="base" hangingPunct="0">
              <a:buClr>
                <a:srgbClr val="006699"/>
              </a:buClr>
              <a:tabLst>
                <a:tab pos="84138" algn="l"/>
              </a:tabLst>
            </a:pPr>
            <a:r>
              <a:rPr lang="da-DK"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52</a:t>
            </a:fld>
            <a:endParaRPr lang="de-DE"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Hvordan fortæller jeg andre om min lidelse?</a:t>
            </a:r>
          </a:p>
        </p:txBody>
      </p:sp>
      <p:sp>
        <p:nvSpPr>
          <p:cNvPr id="3" name="Inhaltsplatzhalter 2"/>
          <p:cNvSpPr>
            <a:spLocks noGrp="1"/>
          </p:cNvSpPr>
          <p:nvPr>
            <p:ph idx="1"/>
          </p:nvPr>
        </p:nvSpPr>
        <p:spPr/>
        <p:txBody>
          <a:bodyPr>
            <a:noAutofit/>
          </a:bodyPr>
          <a:lstStyle/>
          <a:p>
            <a:r>
              <a:rPr lang="da-DK" sz="2400" dirty="0">
                <a:solidFill>
                  <a:srgbClr val="004992"/>
                </a:solidFill>
              </a:rPr>
              <a:t>Hovedsymptomerne på psykose og skizofreni:</a:t>
            </a:r>
            <a:endParaRPr lang="da-DK" sz="2000" dirty="0">
              <a:solidFill>
                <a:srgbClr val="004992"/>
              </a:solidFill>
            </a:endParaRPr>
          </a:p>
          <a:p>
            <a:pPr marL="342900" indent="-342900">
              <a:buClr>
                <a:srgbClr val="333333"/>
              </a:buClr>
              <a:buFont typeface="WingDings"/>
              <a:buChar char=""/>
            </a:pPr>
            <a:r>
              <a:rPr lang="da-DK" sz="2000" b="1" dirty="0">
                <a:solidFill>
                  <a:srgbClr val="333333"/>
                </a:solidFill>
              </a:rPr>
              <a:t>Hallucinationer</a:t>
            </a:r>
          </a:p>
          <a:p>
            <a:pPr marL="342900" indent="-342900">
              <a:buClr>
                <a:srgbClr val="333333"/>
              </a:buClr>
              <a:buFont typeface="WingDings"/>
              <a:buChar char=""/>
            </a:pPr>
            <a:r>
              <a:rPr lang="da-DK" sz="2000" b="1" dirty="0">
                <a:solidFill>
                  <a:srgbClr val="333333"/>
                </a:solidFill>
              </a:rPr>
              <a:t>Vrangforestillinger</a:t>
            </a:r>
          </a:p>
          <a:p>
            <a:pPr marL="342900" indent="-342900">
              <a:buClr>
                <a:srgbClr val="333333"/>
              </a:buClr>
              <a:buFont typeface="WingDings"/>
              <a:buChar char=""/>
            </a:pPr>
            <a:r>
              <a:rPr lang="da-DK" sz="2000" b="1" dirty="0">
                <a:solidFill>
                  <a:srgbClr val="333333"/>
                </a:solidFill>
              </a:rPr>
              <a:t>Øvrige (ubestemte) symptomer, f.eks. depression (kan også forekomme ved andre lidelser)</a:t>
            </a:r>
          </a:p>
        </p:txBody>
      </p:sp>
      <p:sp>
        <p:nvSpPr>
          <p:cNvPr id="5" name="Footer Placeholder 4"/>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53</a:t>
            </a:fld>
            <a:endParaRPr lang="de-DE"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Hvordan fortæller jeg andre om min lidelse?</a:t>
            </a:r>
          </a:p>
        </p:txBody>
      </p:sp>
      <p:sp>
        <p:nvSpPr>
          <p:cNvPr id="3" name="Inhaltsplatzhalter 2"/>
          <p:cNvSpPr>
            <a:spLocks noGrp="1"/>
          </p:cNvSpPr>
          <p:nvPr>
            <p:ph idx="1"/>
          </p:nvPr>
        </p:nvSpPr>
        <p:spPr/>
        <p:txBody>
          <a:bodyPr>
            <a:noAutofit/>
          </a:bodyPr>
          <a:lstStyle/>
          <a:p>
            <a:r>
              <a:rPr lang="da-DK" sz="2400" dirty="0">
                <a:solidFill>
                  <a:srgbClr val="004992"/>
                </a:solidFill>
              </a:rPr>
              <a:t>Hovedsymptomerne på psykose og skizofreni:</a:t>
            </a:r>
          </a:p>
          <a:p>
            <a:pPr marL="342900" indent="-342900">
              <a:buClr>
                <a:srgbClr val="333333"/>
              </a:buClr>
              <a:buFont typeface="WingDings"/>
              <a:buChar char=""/>
            </a:pPr>
            <a:r>
              <a:rPr lang="da-DK" sz="2000" b="1" dirty="0">
                <a:solidFill>
                  <a:srgbClr val="333333"/>
                </a:solidFill>
              </a:rPr>
              <a:t>Hallucinationer: </a:t>
            </a:r>
            <a:r>
              <a:rPr lang="da-DK" sz="2000" dirty="0">
                <a:solidFill>
                  <a:srgbClr val="333333"/>
                </a:solidFill>
              </a:rPr>
              <a:t>At høre, se, mærke eller smage ting, der ikke er der (f.eks. høre kommanderende stemmer)</a:t>
            </a:r>
          </a:p>
        </p:txBody>
      </p:sp>
      <p:sp>
        <p:nvSpPr>
          <p:cNvPr id="5" name="Footer Placeholder 4"/>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54</a:t>
            </a:fld>
            <a:endParaRPr lang="de-DE" dirty="0"/>
          </a:p>
        </p:txBody>
      </p:sp>
    </p:spTree>
    <p:extLst>
      <p:ext uri="{BB962C8B-B14F-4D97-AF65-F5344CB8AC3E}">
        <p14:creationId xmlns:p14="http://schemas.microsoft.com/office/powerpoint/2010/main" val="35676362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Hvordan fortæller jeg andre om min lidelse?</a:t>
            </a:r>
          </a:p>
        </p:txBody>
      </p:sp>
      <p:sp>
        <p:nvSpPr>
          <p:cNvPr id="3" name="Inhaltsplatzhalter 2"/>
          <p:cNvSpPr>
            <a:spLocks noGrp="1"/>
          </p:cNvSpPr>
          <p:nvPr>
            <p:ph idx="1"/>
          </p:nvPr>
        </p:nvSpPr>
        <p:spPr/>
        <p:txBody>
          <a:bodyPr>
            <a:noAutofit/>
          </a:bodyPr>
          <a:lstStyle/>
          <a:p>
            <a:r>
              <a:rPr lang="da-DK" sz="2400" dirty="0">
                <a:solidFill>
                  <a:srgbClr val="004992"/>
                </a:solidFill>
              </a:rPr>
              <a:t>Hovedsymptomerne på psykose og skizofreni:</a:t>
            </a:r>
          </a:p>
          <a:p>
            <a:pPr marL="342900" indent="-342900">
              <a:buClr>
                <a:srgbClr val="333333"/>
              </a:buClr>
              <a:buFont typeface="WingDings"/>
              <a:buChar char=""/>
            </a:pPr>
            <a:r>
              <a:rPr lang="da-DK" sz="2000" b="1" dirty="0">
                <a:solidFill>
                  <a:srgbClr val="333333"/>
                </a:solidFill>
              </a:rPr>
              <a:t>Hallucinationer: </a:t>
            </a:r>
            <a:r>
              <a:rPr lang="da-DK" sz="2000" dirty="0">
                <a:solidFill>
                  <a:srgbClr val="333333"/>
                </a:solidFill>
              </a:rPr>
              <a:t>At høre, se, mærke eller smage ting, der ikke er der (f.eks. høre kommanderende stemmer)</a:t>
            </a:r>
          </a:p>
          <a:p>
            <a:r>
              <a:rPr lang="da-DK" sz="2000" dirty="0">
                <a:solidFill>
                  <a:srgbClr val="333333"/>
                </a:solidFill>
              </a:rPr>
              <a:t>Eksempel:</a:t>
            </a:r>
          </a:p>
          <a:p>
            <a:r>
              <a:rPr lang="da-DK" sz="2000" i="1" dirty="0">
                <a:solidFill>
                  <a:srgbClr val="333333"/>
                </a:solidFill>
              </a:rPr>
              <a:t>“Omkring</a:t>
            </a:r>
            <a:r>
              <a:rPr lang="da-DK" sz="2000" dirty="0">
                <a:solidFill>
                  <a:srgbClr val="333333"/>
                </a:solidFill>
              </a:rPr>
              <a:t> </a:t>
            </a:r>
            <a:r>
              <a:rPr lang="da-DK" sz="2000" i="1" dirty="0">
                <a:solidFill>
                  <a:srgbClr val="333333"/>
                </a:solidFill>
              </a:rPr>
              <a:t>15% af befolkningen oplever hallucinationer uden at have en sindslidelse. Hvordan kan jeg forklare det for dig?</a:t>
            </a:r>
          </a:p>
          <a:p>
            <a:r>
              <a:rPr lang="da-DK" sz="2000" i="1" dirty="0">
                <a:solidFill>
                  <a:srgbClr val="333333"/>
                </a:solidFill>
              </a:rPr>
              <a:t>Det er lidt som at have en melodi i hovedet, bare stærkere, så man tror, at det er virkeligt. Eller ligesom at høre dørklokken, når man venter utålmodigt på nogen, men der ikke er nogen derude.”</a:t>
            </a:r>
          </a:p>
        </p:txBody>
      </p:sp>
      <p:sp>
        <p:nvSpPr>
          <p:cNvPr id="5" name="Footer Placeholder 4"/>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55</a:t>
            </a:fld>
            <a:endParaRPr lang="de-DE" dirty="0"/>
          </a:p>
        </p:txBody>
      </p:sp>
    </p:spTree>
    <p:extLst>
      <p:ext uri="{BB962C8B-B14F-4D97-AF65-F5344CB8AC3E}">
        <p14:creationId xmlns:p14="http://schemas.microsoft.com/office/powerpoint/2010/main" val="24248238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Hvordan fortæller jeg andre om min lidelse?</a:t>
            </a:r>
          </a:p>
        </p:txBody>
      </p:sp>
      <p:sp>
        <p:nvSpPr>
          <p:cNvPr id="3" name="Inhaltsplatzhalter 2"/>
          <p:cNvSpPr>
            <a:spLocks noGrp="1"/>
          </p:cNvSpPr>
          <p:nvPr>
            <p:ph idx="1"/>
          </p:nvPr>
        </p:nvSpPr>
        <p:spPr/>
        <p:txBody>
          <a:bodyPr>
            <a:noAutofit/>
          </a:bodyPr>
          <a:lstStyle/>
          <a:p>
            <a:r>
              <a:rPr lang="da-DK" sz="2400" dirty="0">
                <a:solidFill>
                  <a:srgbClr val="004992"/>
                </a:solidFill>
              </a:rPr>
              <a:t>Hovedsymptomerne på psykose og skizofreni:</a:t>
            </a:r>
          </a:p>
          <a:p>
            <a:pPr marL="342900" indent="-342900">
              <a:buClr>
                <a:srgbClr val="333333"/>
              </a:buClr>
              <a:buFont typeface="WingDings"/>
              <a:buChar char=""/>
            </a:pPr>
            <a:r>
              <a:rPr lang="da-DK" sz="2000" b="1" dirty="0">
                <a:solidFill>
                  <a:srgbClr val="333333"/>
                </a:solidFill>
              </a:rPr>
              <a:t>Vrangforestillinger: </a:t>
            </a:r>
            <a:r>
              <a:rPr lang="da-DK" sz="2000" dirty="0">
                <a:solidFill>
                  <a:srgbClr val="333333"/>
                </a:solidFill>
              </a:rPr>
              <a:t>At være overbevist om noget, der ikke er tilfældet (f.eks. at være udset til at frelse verden eller blive forfulgt af hemmelige agenter)</a:t>
            </a:r>
          </a:p>
        </p:txBody>
      </p:sp>
      <p:sp>
        <p:nvSpPr>
          <p:cNvPr id="5" name="Footer Placeholder 4"/>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56</a:t>
            </a:fld>
            <a:endParaRPr lang="de-DE" dirty="0"/>
          </a:p>
        </p:txBody>
      </p:sp>
    </p:spTree>
    <p:extLst>
      <p:ext uri="{BB962C8B-B14F-4D97-AF65-F5344CB8AC3E}">
        <p14:creationId xmlns:p14="http://schemas.microsoft.com/office/powerpoint/2010/main" val="18871224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Hvordan fortæller jeg andre om min lidelse?</a:t>
            </a:r>
          </a:p>
        </p:txBody>
      </p:sp>
      <p:sp>
        <p:nvSpPr>
          <p:cNvPr id="3" name="Inhaltsplatzhalter 2"/>
          <p:cNvSpPr>
            <a:spLocks noGrp="1"/>
          </p:cNvSpPr>
          <p:nvPr>
            <p:ph idx="1"/>
          </p:nvPr>
        </p:nvSpPr>
        <p:spPr/>
        <p:txBody>
          <a:bodyPr>
            <a:noAutofit/>
          </a:bodyPr>
          <a:lstStyle/>
          <a:p>
            <a:r>
              <a:rPr lang="da-DK" sz="2400" dirty="0">
                <a:solidFill>
                  <a:srgbClr val="004992"/>
                </a:solidFill>
              </a:rPr>
              <a:t>Hovedsymptomerne på psykose og skizofreni:</a:t>
            </a:r>
          </a:p>
          <a:p>
            <a:pPr marL="342900" indent="-342900">
              <a:buClr>
                <a:srgbClr val="333333"/>
              </a:buClr>
              <a:buFont typeface="WingDings"/>
              <a:buChar char=""/>
            </a:pPr>
            <a:r>
              <a:rPr lang="da-DK" sz="2000" b="1" dirty="0">
                <a:solidFill>
                  <a:srgbClr val="333333"/>
                </a:solidFill>
              </a:rPr>
              <a:t>Vrangforestillinger: </a:t>
            </a:r>
            <a:r>
              <a:rPr lang="da-DK" sz="2000" dirty="0">
                <a:solidFill>
                  <a:srgbClr val="333333"/>
                </a:solidFill>
              </a:rPr>
              <a:t>At være overbevist om noget, der ikke er tilfældet (f.eks. at være udset til at frelse verden eller blive forfulgt af hemmelige agenter)</a:t>
            </a:r>
          </a:p>
          <a:p>
            <a:pPr lvl="0"/>
            <a:r>
              <a:rPr lang="da-DK" sz="2000" dirty="0">
                <a:solidFill>
                  <a:srgbClr val="333333"/>
                </a:solidFill>
              </a:rPr>
              <a:t>Eksempel:</a:t>
            </a:r>
          </a:p>
          <a:p>
            <a:pPr lvl="0"/>
            <a:r>
              <a:rPr lang="da-DK" sz="2000" i="1" spc="-10" dirty="0">
                <a:solidFill>
                  <a:srgbClr val="333333"/>
                </a:solidFill>
              </a:rPr>
              <a:t>“De fleste kender til at have dage, hvor det føles, som om hele verden er imod</a:t>
            </a:r>
            <a:r>
              <a:rPr lang="da-DK" sz="2000" i="1" dirty="0">
                <a:solidFill>
                  <a:srgbClr val="333333"/>
                </a:solidFill>
              </a:rPr>
              <a:t> en. Eller at andre kigger på en, især hvis man ikke har det godt med sig selv. Den følelse oplever jeg meget stærkere. Da jeg var syg, var jeg 100% sikker på, at jeg blev forfulgt af bestemte mennesker. Den oplevelse har jeg ikke længere.”</a:t>
            </a:r>
          </a:p>
          <a:p>
            <a:pPr lvl="0"/>
            <a:r>
              <a:rPr lang="da-DK" sz="2000" i="1" dirty="0">
                <a:solidFill>
                  <a:srgbClr val="333333"/>
                </a:solidFill>
              </a:rPr>
              <a:t>“De fleste har oplevet følelsen af at kunne klare alt, og at de selv var bedst til </a:t>
            </a:r>
            <a:r>
              <a:rPr lang="da-DK" sz="2000" i="1" spc="-10" dirty="0">
                <a:solidFill>
                  <a:srgbClr val="333333"/>
                </a:solidFill>
              </a:rPr>
              <a:t>det. Den følelse oplevede jeg mere end andre, og det gav mig flere problemer, </a:t>
            </a:r>
            <a:r>
              <a:rPr lang="da-DK" sz="2000" i="1" dirty="0">
                <a:solidFill>
                  <a:srgbClr val="333333"/>
                </a:solidFill>
              </a:rPr>
              <a:t>f.eks. på arbejdet...”</a:t>
            </a:r>
          </a:p>
        </p:txBody>
      </p:sp>
      <p:sp>
        <p:nvSpPr>
          <p:cNvPr id="5" name="Footer Placeholder 4"/>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57</a:t>
            </a:fld>
            <a:endParaRPr lang="de-DE" dirty="0"/>
          </a:p>
        </p:txBody>
      </p:sp>
    </p:spTree>
    <p:extLst>
      <p:ext uri="{BB962C8B-B14F-4D97-AF65-F5344CB8AC3E}">
        <p14:creationId xmlns:p14="http://schemas.microsoft.com/office/powerpoint/2010/main" val="23589952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Hvordan fortæller jeg andre om min lidelse?</a:t>
            </a:r>
          </a:p>
        </p:txBody>
      </p:sp>
      <p:sp>
        <p:nvSpPr>
          <p:cNvPr id="3" name="Inhaltsplatzhalter 2"/>
          <p:cNvSpPr>
            <a:spLocks noGrp="1"/>
          </p:cNvSpPr>
          <p:nvPr>
            <p:ph idx="1"/>
          </p:nvPr>
        </p:nvSpPr>
        <p:spPr/>
        <p:txBody>
          <a:bodyPr>
            <a:noAutofit/>
          </a:bodyPr>
          <a:lstStyle/>
          <a:p>
            <a:r>
              <a:rPr lang="da-DK" sz="2400" dirty="0">
                <a:solidFill>
                  <a:srgbClr val="004992"/>
                </a:solidFill>
              </a:rPr>
              <a:t>Hovedsymptomerne på psykose og skizofreni:</a:t>
            </a:r>
          </a:p>
          <a:p>
            <a:pPr marL="342900" indent="-342900">
              <a:buClr>
                <a:srgbClr val="333333"/>
              </a:buClr>
              <a:buFont typeface="WingDings"/>
              <a:buChar char=""/>
            </a:pPr>
            <a:r>
              <a:rPr lang="da-DK" sz="2000" b="1" spc="-50" dirty="0">
                <a:solidFill>
                  <a:srgbClr val="333333"/>
                </a:solidFill>
              </a:rPr>
              <a:t>Øvrige (ubestemte) symptomer: </a:t>
            </a:r>
            <a:r>
              <a:rPr lang="da-DK" sz="2000" spc="-50" dirty="0">
                <a:solidFill>
                  <a:srgbClr val="333333"/>
                </a:solidFill>
              </a:rPr>
              <a:t>For eksempel depression,</a:t>
            </a:r>
            <a:r>
              <a:rPr lang="da-DK" sz="2000" dirty="0">
                <a:solidFill>
                  <a:srgbClr val="333333"/>
                </a:solidFill>
              </a:rPr>
              <a:t> kommunikationslidelse eller opmærksomhedsvanskeligheder</a:t>
            </a:r>
          </a:p>
        </p:txBody>
      </p:sp>
      <p:sp>
        <p:nvSpPr>
          <p:cNvPr id="5" name="Footer Placeholder 4"/>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58</a:t>
            </a:fld>
            <a:endParaRPr lang="de-DE" dirty="0"/>
          </a:p>
        </p:txBody>
      </p:sp>
    </p:spTree>
    <p:extLst>
      <p:ext uri="{BB962C8B-B14F-4D97-AF65-F5344CB8AC3E}">
        <p14:creationId xmlns:p14="http://schemas.microsoft.com/office/powerpoint/2010/main" val="14595845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Hvordan fortæller jeg andre om min lidelse?</a:t>
            </a:r>
          </a:p>
        </p:txBody>
      </p:sp>
      <p:sp>
        <p:nvSpPr>
          <p:cNvPr id="3" name="Inhaltsplatzhalter 2"/>
          <p:cNvSpPr>
            <a:spLocks noGrp="1"/>
          </p:cNvSpPr>
          <p:nvPr>
            <p:ph idx="1"/>
          </p:nvPr>
        </p:nvSpPr>
        <p:spPr/>
        <p:txBody>
          <a:bodyPr>
            <a:noAutofit/>
          </a:bodyPr>
          <a:lstStyle/>
          <a:p>
            <a:r>
              <a:rPr lang="da-DK" sz="2400" dirty="0">
                <a:solidFill>
                  <a:srgbClr val="004992"/>
                </a:solidFill>
              </a:rPr>
              <a:t>Hovedsymptomerne på psykose og skizofreni:</a:t>
            </a:r>
          </a:p>
          <a:p>
            <a:pPr marL="342900" indent="-342900">
              <a:buClr>
                <a:srgbClr val="333333"/>
              </a:buClr>
              <a:buFont typeface="WingDings"/>
              <a:buChar char=""/>
            </a:pPr>
            <a:r>
              <a:rPr lang="da-DK" sz="2000" b="1" spc="-50" dirty="0">
                <a:solidFill>
                  <a:srgbClr val="333333"/>
                </a:solidFill>
              </a:rPr>
              <a:t>Øvrige (ubestemte) symptomer: </a:t>
            </a:r>
            <a:r>
              <a:rPr lang="da-DK" sz="2000" spc="-50" dirty="0">
                <a:solidFill>
                  <a:srgbClr val="333333"/>
                </a:solidFill>
              </a:rPr>
              <a:t>For eksempel depression,</a:t>
            </a:r>
            <a:r>
              <a:rPr lang="da-DK" sz="2000" dirty="0">
                <a:solidFill>
                  <a:srgbClr val="333333"/>
                </a:solidFill>
              </a:rPr>
              <a:t> kommunikationslidelse eller opmærksomhedsvanskeligheder</a:t>
            </a:r>
          </a:p>
          <a:p>
            <a:pPr lvl="0"/>
            <a:r>
              <a:rPr lang="da-DK" sz="2000" dirty="0">
                <a:solidFill>
                  <a:srgbClr val="333333"/>
                </a:solidFill>
              </a:rPr>
              <a:t>Eksempel:</a:t>
            </a:r>
          </a:p>
          <a:p>
            <a:pPr lvl="0"/>
            <a:r>
              <a:rPr lang="da-DK" sz="2000" i="1" dirty="0">
                <a:solidFill>
                  <a:srgbClr val="333333"/>
                </a:solidFill>
              </a:rPr>
              <a:t>“Alle oplever tidspunkter, hvor de føler sig dybt trist til mode uden at være i stand til at foretage sig noget eller at gøre noget ved det. Sådan havde jeg det, bortset fra at jeg var trist til mode i ugevis, og intet overhovedet kunne få mig på bedre tanker. Jeg følte mig ikke bare trist til mode, men totalt håbløs og uduelig. I den situation tænker man, at det aldrig går over, og at det altid har været sådan. Men så på et tidspunkt begynder tågen at lette... ”</a:t>
            </a:r>
          </a:p>
        </p:txBody>
      </p:sp>
      <p:sp>
        <p:nvSpPr>
          <p:cNvPr id="5" name="Footer Placeholder 4"/>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59</a:t>
            </a:fld>
            <a:endParaRPr lang="de-DE" dirty="0"/>
          </a:p>
        </p:txBody>
      </p:sp>
    </p:spTree>
    <p:extLst>
      <p:ext uri="{BB962C8B-B14F-4D97-AF65-F5344CB8AC3E}">
        <p14:creationId xmlns:p14="http://schemas.microsoft.com/office/powerpoint/2010/main" val="11411372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Hvordan fortæller jeg andre om min lidelse?</a:t>
            </a:r>
          </a:p>
        </p:txBody>
      </p:sp>
      <p:sp>
        <p:nvSpPr>
          <p:cNvPr id="117762" name="Inhaltsplatzhalter 2"/>
          <p:cNvSpPr>
            <a:spLocks noGrp="1"/>
          </p:cNvSpPr>
          <p:nvPr>
            <p:ph idx="1"/>
          </p:nvPr>
        </p:nvSpPr>
        <p:spPr/>
        <p:txBody>
          <a:bodyPr>
            <a:noAutofit/>
          </a:bodyPr>
          <a:lstStyle/>
          <a:p>
            <a:r>
              <a:rPr lang="da-DK" sz="2400" dirty="0">
                <a:solidFill>
                  <a:srgbClr val="004992"/>
                </a:solidFill>
              </a:rPr>
              <a:t>Sæt dig ind i, hvad psykose er. Den bedste måde at imødegå andres fejlagtige opfattelser og misforståelser på er ved at fortælle dem, hvad det reelt er.</a:t>
            </a:r>
          </a:p>
        </p:txBody>
      </p:sp>
      <p:sp>
        <p:nvSpPr>
          <p:cNvPr id="4" name="Footer Placeholder 3"/>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60</a:t>
            </a:fld>
            <a:endParaRPr lang="de-DE"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Tilbagevenden til dagligdagen</a:t>
            </a:r>
          </a:p>
        </p:txBody>
      </p:sp>
      <p:sp>
        <p:nvSpPr>
          <p:cNvPr id="3" name="Inhaltsplatzhalter 2"/>
          <p:cNvSpPr>
            <a:spLocks noGrp="1"/>
          </p:cNvSpPr>
          <p:nvPr>
            <p:ph idx="1"/>
          </p:nvPr>
        </p:nvSpPr>
        <p:spPr>
          <a:extLst>
            <a:ext uri="{FAA26D3D-D897-4be2-8F04-BA451C77F1D7}"/>
          </a:extLst>
        </p:spPr>
        <p:txBody>
          <a:bodyPr>
            <a:noAutofit/>
          </a:bodyPr>
          <a:lstStyle/>
          <a:p>
            <a:pPr>
              <a:buClr>
                <a:srgbClr val="333333"/>
              </a:buClr>
              <a:defRPr/>
            </a:pPr>
            <a:r>
              <a:rPr lang="da-DK" sz="2400" b="1" dirty="0">
                <a:solidFill>
                  <a:srgbClr val="333333"/>
                </a:solidFill>
              </a:rPr>
              <a:t>Kursusformål:</a:t>
            </a:r>
          </a:p>
          <a:p>
            <a:pPr>
              <a:buClr>
                <a:srgbClr val="333333"/>
              </a:buClr>
              <a:defRPr/>
            </a:pPr>
            <a:r>
              <a:rPr lang="da-DK" sz="2000" dirty="0">
                <a:solidFill>
                  <a:srgbClr val="333333"/>
                </a:solidFill>
              </a:rPr>
              <a:t>For at undgå fordomme og stigmatisering er det vigtigt at få fortalt andre præcist om din lidelse.</a:t>
            </a:r>
          </a:p>
          <a:p>
            <a:pPr marL="342900" lvl="1" indent="-342900">
              <a:spcBef>
                <a:spcPts val="1999"/>
              </a:spcBef>
              <a:spcAft>
                <a:spcPts val="0"/>
              </a:spcAft>
              <a:buClr>
                <a:srgbClr val="333333"/>
              </a:buClr>
              <a:buFont typeface="WingDings"/>
              <a:buChar char=""/>
              <a:defRPr/>
            </a:pPr>
            <a:r>
              <a:rPr lang="da-DK" sz="2000" dirty="0">
                <a:solidFill>
                  <a:srgbClr val="333333"/>
                </a:solidFill>
                <a:latin typeface="+mn-lt"/>
              </a:rPr>
              <a:t>Sindslidelser er ikke usædvanlige.</a:t>
            </a:r>
          </a:p>
          <a:p>
            <a:pPr marL="342900" lvl="1" indent="-342900">
              <a:spcBef>
                <a:spcPts val="1999"/>
              </a:spcBef>
              <a:spcAft>
                <a:spcPts val="0"/>
              </a:spcAft>
              <a:buClr>
                <a:srgbClr val="333333"/>
              </a:buClr>
              <a:buFont typeface="WingDings"/>
              <a:buChar char=""/>
              <a:defRPr/>
            </a:pPr>
            <a:r>
              <a:rPr lang="da-DK" sz="2000" dirty="0">
                <a:solidFill>
                  <a:srgbClr val="333333"/>
                </a:solidFill>
                <a:latin typeface="+mn-lt"/>
              </a:rPr>
              <a:t>Du behøver ikke fortælle andre om din helbredstilstand, hvis du ikke har lyst til at tale om det.</a:t>
            </a:r>
          </a:p>
          <a:p>
            <a:pPr marL="342900" lvl="1" indent="-342900">
              <a:spcBef>
                <a:spcPts val="1999"/>
              </a:spcBef>
              <a:spcAft>
                <a:spcPts val="0"/>
              </a:spcAft>
              <a:buClr>
                <a:srgbClr val="333333"/>
              </a:buClr>
              <a:buFont typeface="WingDings"/>
              <a:buChar char=""/>
              <a:defRPr/>
            </a:pPr>
            <a:r>
              <a:rPr lang="da-DK" sz="2000" dirty="0">
                <a:solidFill>
                  <a:srgbClr val="333333"/>
                </a:solidFill>
                <a:latin typeface="+mn-lt"/>
              </a:rPr>
              <a:t>Det kan være nyttigt og også nødvendigt at fortælle andre, som du har tillid til, om din diagnose, for at få støtte generelt og for at undgå tilbagefald.</a:t>
            </a:r>
            <a:endParaRPr lang="da-DK" sz="2000" strike="sngStrike" dirty="0">
              <a:solidFill>
                <a:srgbClr val="333333"/>
              </a:solidFill>
              <a:latin typeface="+mn-lt"/>
            </a:endParaRPr>
          </a:p>
          <a:p>
            <a:pPr marL="342900" lvl="1" indent="-342900">
              <a:spcBef>
                <a:spcPts val="1999"/>
              </a:spcBef>
              <a:spcAft>
                <a:spcPts val="0"/>
              </a:spcAft>
              <a:buClr>
                <a:srgbClr val="333333"/>
              </a:buClr>
              <a:buFont typeface="WingDings"/>
              <a:buChar char=""/>
              <a:defRPr/>
            </a:pPr>
            <a:r>
              <a:rPr lang="da-DK" sz="2000" dirty="0">
                <a:solidFill>
                  <a:srgbClr val="333333"/>
                </a:solidFill>
                <a:latin typeface="+mn-lt"/>
              </a:rPr>
              <a:t>Andre kan nogen gange have forkerte opfattelser af en sygdom. Det kan være mere nyttigt at fortælle andre om ens symptomer (på psykose) i stedet for at fortælle dem diagnosen, som kan blive misforstået.</a:t>
            </a:r>
          </a:p>
        </p:txBody>
      </p:sp>
      <p:sp>
        <p:nvSpPr>
          <p:cNvPr id="6" name="Footer Placeholder 5"/>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61</a:t>
            </a:fld>
            <a:endParaRPr lang="de-DE"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 at gøre?</a:t>
            </a:r>
          </a:p>
        </p:txBody>
      </p:sp>
      <p:sp>
        <p:nvSpPr>
          <p:cNvPr id="119810" name="Inhaltsplatzhalter 2"/>
          <p:cNvSpPr>
            <a:spLocks noGrp="1"/>
          </p:cNvSpPr>
          <p:nvPr>
            <p:ph idx="1"/>
          </p:nvPr>
        </p:nvSpPr>
        <p:spPr/>
        <p:txBody>
          <a:bodyPr>
            <a:noAutofit/>
          </a:bodyPr>
          <a:lstStyle/>
          <a:p>
            <a:r>
              <a:rPr lang="da-DK" sz="2000" dirty="0">
                <a:solidFill>
                  <a:srgbClr val="333333"/>
                </a:solidFill>
              </a:rPr>
              <a:t>Mange med psykose (men ikke alle!) må kæmpe med fordomme. For at undgå fordomme kan det være nyttigt </a:t>
            </a:r>
            <a:br>
              <a:rPr lang="da-DK" sz="2000" dirty="0">
                <a:solidFill>
                  <a:srgbClr val="333333"/>
                </a:solidFill>
              </a:rPr>
            </a:br>
            <a:r>
              <a:rPr lang="da-DK" sz="2000" dirty="0">
                <a:solidFill>
                  <a:srgbClr val="333333"/>
                </a:solidFill>
              </a:rPr>
              <a:t>at forklare lidelsen for andre.</a:t>
            </a:r>
          </a:p>
          <a:p>
            <a:r>
              <a:rPr lang="da-DK" sz="2000" spc="-10" dirty="0">
                <a:solidFill>
                  <a:srgbClr val="004992"/>
                </a:solidFill>
              </a:rPr>
              <a:t>Eksempel: </a:t>
            </a:r>
            <a:r>
              <a:rPr lang="da-DK" sz="2000" spc="-10" dirty="0">
                <a:solidFill>
                  <a:srgbClr val="333333"/>
                </a:solidFill>
              </a:rPr>
              <a:t>Martin er inde i en psykoseperiode og har været indlagt på sygehus</a:t>
            </a:r>
            <a:r>
              <a:rPr lang="da-DK" sz="2000" dirty="0">
                <a:solidFill>
                  <a:srgbClr val="333333"/>
                </a:solidFill>
              </a:rPr>
              <a:t> i de seneste uger. Indtil videre har han ikke rigtig fortalt nogen om, at han er syg, og han har trukket sig mere og mere fra andre.</a:t>
            </a:r>
          </a:p>
          <a:p>
            <a:r>
              <a:rPr lang="da-DK" sz="2000" dirty="0">
                <a:solidFill>
                  <a:srgbClr val="004992"/>
                </a:solidFill>
              </a:rPr>
              <a:t>Baggrund: </a:t>
            </a:r>
            <a:r>
              <a:rPr lang="da-DK" sz="2000" dirty="0">
                <a:solidFill>
                  <a:srgbClr val="333333"/>
                </a:solidFill>
              </a:rPr>
              <a:t>Tidligere har Martin haft negative oplevelser ved at være åben omkring sin psykose. Da han fortalte sin seneste chef om sin lidelse, blev han </a:t>
            </a:r>
            <a:r>
              <a:rPr lang="da-DK" sz="2000" spc="-10" dirty="0">
                <a:solidFill>
                  <a:srgbClr val="333333"/>
                </a:solidFill>
              </a:rPr>
              <a:t>kort efter flyttet til en anden afdeling. Derfor er han bange for, at hans venner</a:t>
            </a:r>
            <a:r>
              <a:rPr lang="da-DK" sz="2000" dirty="0">
                <a:solidFill>
                  <a:srgbClr val="333333"/>
                </a:solidFill>
              </a:rPr>
              <a:t> tror, at han er </a:t>
            </a:r>
            <a:r>
              <a:rPr lang="da-DK" sz="2000" i="1" dirty="0">
                <a:solidFill>
                  <a:srgbClr val="333333"/>
                </a:solidFill>
              </a:rPr>
              <a:t>gal</a:t>
            </a:r>
            <a:r>
              <a:rPr lang="da-DK" sz="2000" dirty="0">
                <a:solidFill>
                  <a:srgbClr val="333333"/>
                </a:solidFill>
              </a:rPr>
              <a:t> og vender ham ryggen.</a:t>
            </a:r>
          </a:p>
          <a:p>
            <a:r>
              <a:rPr lang="da-DK" sz="2000" dirty="0">
                <a:solidFill>
                  <a:srgbClr val="004992"/>
                </a:solidFill>
              </a:rPr>
              <a:t>Men: </a:t>
            </a:r>
            <a:r>
              <a:rPr lang="da-DK" sz="2000" dirty="0">
                <a:solidFill>
                  <a:srgbClr val="333333"/>
                </a:solidFill>
              </a:rPr>
              <a:t>Mens Martin har været indlagt, har han deltaget i MCT og andre terapiformer og aktiviteter og har besluttet sig for ikke længere at skjule sin lidelse for sine nærmeste venner. De har næsten alle taget godt imod Martins beskrivelse af sine symptomer. En enkelt har oven i købet fortalt om sine egne oplevelser af at føle sig forfulgt og truet.</a:t>
            </a:r>
          </a:p>
        </p:txBody>
      </p:sp>
      <p:sp>
        <p:nvSpPr>
          <p:cNvPr id="4" name="Footer Placeholder 3"/>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62</a:t>
            </a:fld>
            <a:endParaRPr lang="de-DE" dirty="0"/>
          </a:p>
        </p:txBody>
      </p:sp>
    </p:spTree>
    <p:extLst>
      <p:ext uri="{BB962C8B-B14F-4D97-AF65-F5344CB8AC3E}">
        <p14:creationId xmlns:p14="http://schemas.microsoft.com/office/powerpoint/2010/main" val="41465679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a:t>
            </a:r>
            <a:r>
              <a:rPr lang="en-US" altLang="ko-KR" sz="3600" dirty="0">
                <a:latin typeface="+mn-lt"/>
                <a:ea typeface="+mn-ea"/>
                <a:cs typeface="+mn-cs"/>
              </a:rPr>
              <a:t> for din </a:t>
            </a:r>
            <a:r>
              <a:rPr lang="en-US" altLang="ko-KR" sz="3600" dirty="0" err="1">
                <a:latin typeface="+mn-lt"/>
                <a:ea typeface="+mn-ea"/>
                <a:cs typeface="+mn-cs"/>
              </a:rPr>
              <a:t>opmærksomhed</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cs typeface="+mn-cs"/>
              </a:rPr>
              <a:t>www.uke.de/mct_app</a:t>
            </a:r>
            <a:endParaRPr lang="de-DE" sz="1800" dirty="0">
              <a:solidFill>
                <a:srgbClr val="333333"/>
              </a:solidFill>
              <a:latin typeface="+mn-lt"/>
              <a:ea typeface="+mn-ea"/>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pPr>
                <a:defRPr/>
              </a:pPr>
              <a:t>63</a:t>
            </a:fld>
            <a:endParaRPr lang="de-DE" dirty="0"/>
          </a:p>
        </p:txBody>
      </p:sp>
    </p:spTree>
    <p:extLst>
      <p:ext uri="{BB962C8B-B14F-4D97-AF65-F5344CB8AC3E}">
        <p14:creationId xmlns:p14="http://schemas.microsoft.com/office/powerpoint/2010/main" val="34298557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08633292"/>
              </p:ext>
            </p:extLst>
          </p:nvPr>
        </p:nvGraphicFramePr>
        <p:xfrm>
          <a:off x="408954" y="2011680"/>
          <a:ext cx="11375999" cy="3486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Vecree.com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i="0" u="none">
                          <a:solidFill>
                            <a:srgbClr val="333333"/>
                          </a:solidFill>
                          <a:latin typeface="+mn-lt"/>
                          <a:ea typeface="+mn-ea"/>
                          <a:cs typeface="+mn-cs"/>
                        </a:rPr>
                        <a:t>basketball sketch</a:t>
                      </a:r>
                      <a:endParaRPr lang="nl-NL" sz="1000" b="0" i="0" u="none" dirty="0">
                        <a:solidFill>
                          <a:srgbClr val="333333"/>
                        </a:solidFill>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basketball/Basketball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Plings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Hockey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hockey stick/Hockeyschläger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Jeff Nelson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ft_edm_park__0103.jpg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letter/Brief</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mn-lt"/>
                          <a:ea typeface="+mn-ea"/>
                          <a:cs typeface="+mn-cs"/>
                        </a:rPr>
                        <a:t>Victor Svensson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DNA</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Christian Schnettelker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DonkeyHotey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Stop Sign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stop sign/Stoppschild</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a:ln>
                            <a:noFill/>
                          </a:ln>
                          <a:solidFill>
                            <a:srgbClr val="333333"/>
                          </a:solidFill>
                          <a:effectLst/>
                          <a:latin typeface="+mn-lt"/>
                          <a:ea typeface="+mn-ea"/>
                          <a:cs typeface="+mn-cs"/>
                        </a:rPr>
                        <a:t>Vic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Deciding Which Door to Choose 2</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deciding which door to choose/Entscheidung zwischen zwei Türen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pPr>
                <a:defRPr/>
              </a:pPr>
              <a:t>64</a:t>
            </a:fld>
            <a:endParaRPr lang="de-DE" dirty="0"/>
          </a:p>
        </p:txBody>
      </p:sp>
      <p:sp>
        <p:nvSpPr>
          <p:cNvPr id="8" name="Footer Placeholder 6">
            <a:extLst>
              <a:ext uri="{FF2B5EF4-FFF2-40B4-BE49-F238E27FC236}">
                <a16:creationId xmlns:a16="http://schemas.microsoft.com/office/drawing/2014/main" id="{8421DCBE-5AF7-4C87-A809-283870564C1D}"/>
              </a:ext>
            </a:extLst>
          </p:cNvPr>
          <p:cNvSpPr>
            <a:spLocks noGrp="1"/>
          </p:cNvSpPr>
          <p:nvPr>
            <p:ph type="ftr" sz="quarter" idx="11"/>
          </p:nvPr>
        </p:nvSpPr>
        <p:spPr>
          <a:xfrm>
            <a:off x="5450091" y="332656"/>
            <a:ext cx="5184000" cy="216000"/>
          </a:xfrm>
        </p:spPr>
        <p:txBody>
          <a:bodyPr/>
          <a:lstStyle/>
          <a:p>
            <a:pPr>
              <a:defRPr/>
            </a:pPr>
            <a:r>
              <a:rPr lang="da-DK" dirty="0"/>
              <a:t>Træningsmodul 10 - </a:t>
            </a:r>
            <a:r>
              <a:rPr lang="en-US" altLang="ko-KR" dirty="0" err="1"/>
              <a:t>Håndtering</a:t>
            </a:r>
            <a:r>
              <a:rPr lang="en-US" altLang="ko-KR" dirty="0"/>
              <a:t> </a:t>
            </a:r>
            <a:r>
              <a:rPr lang="en-US" altLang="ko-KR" dirty="0" err="1"/>
              <a:t>af</a:t>
            </a:r>
            <a:r>
              <a:rPr lang="en-US" altLang="ko-KR" dirty="0"/>
              <a:t> </a:t>
            </a:r>
            <a:r>
              <a:rPr lang="en-US" altLang="ko-KR" dirty="0" err="1"/>
              <a:t>fordomme</a:t>
            </a:r>
            <a:r>
              <a:rPr lang="en-US" altLang="ko-KR" dirty="0"/>
              <a:t> (</a:t>
            </a:r>
            <a:r>
              <a:rPr lang="en-US" altLang="ko-KR" dirty="0" err="1"/>
              <a:t>stigmatisering</a:t>
            </a:r>
            <a:r>
              <a:rPr lang="en-US" altLang="ko-KR" dirty="0"/>
              <a:t>)</a:t>
            </a:r>
            <a:endParaRPr lang="de-DE" dirty="0"/>
          </a:p>
        </p:txBody>
      </p:sp>
    </p:spTree>
    <p:extLst>
      <p:ext uri="{BB962C8B-B14F-4D97-AF65-F5344CB8AC3E}">
        <p14:creationId xmlns:p14="http://schemas.microsoft.com/office/powerpoint/2010/main" val="3347063944"/>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5673</Words>
  <Application>Microsoft Office PowerPoint</Application>
  <PresentationFormat>Benutzerdefiniert</PresentationFormat>
  <Paragraphs>631</Paragraphs>
  <Slides>64</Slides>
  <Notes>64</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64</vt:i4>
      </vt:variant>
    </vt:vector>
  </HeadingPairs>
  <TitlesOfParts>
    <vt:vector size="73" baseType="lpstr">
      <vt:lpstr>Arial</vt:lpstr>
      <vt:lpstr>Calibri Light</vt:lpstr>
      <vt:lpstr>Symbol</vt:lpstr>
      <vt:lpstr>Times New Roman</vt:lpstr>
      <vt:lpstr>Verdana</vt:lpstr>
      <vt:lpstr>WingDings</vt:lpstr>
      <vt:lpstr>Wingdings 2</vt:lpstr>
      <vt:lpstr>UKE_PPT-Vorlage_16zu9</vt:lpstr>
      <vt:lpstr>1_UKE_PPT-Vorlage_16zu9</vt:lpstr>
      <vt:lpstr>MCT 10 II – Håndtering af fordomme (stigmatisering)</vt:lpstr>
      <vt:lpstr>Hvad har disse personer til fælles?</vt:lpstr>
      <vt:lpstr>Hvad har disse personer til fælles?</vt:lpstr>
      <vt:lpstr>Hvad har disse personer til fælles?</vt:lpstr>
      <vt:lpstr>Hvad har disse personer til fælles?</vt:lpstr>
      <vt:lpstr>Hvad har disse personer til fælles?</vt:lpstr>
      <vt:lpstr>Hvad har disse personer til fælles?</vt:lpstr>
      <vt:lpstr>Hvad har disse personer til fælles?</vt:lpstr>
      <vt:lpstr>Berømt = perfekt?</vt:lpstr>
      <vt:lpstr>Hvilke af disse malerier er malet af personer med symptomer på psykose?</vt:lpstr>
      <vt:lpstr>Hvilke af disse malerier har indbragt den højeste pris ved en auktion?</vt:lpstr>
      <vt:lpstr>Hvilke af disse malerier har indbragt den højeste pris ved en auktion?</vt:lpstr>
      <vt:lpstr>Edvard Munch</vt:lpstr>
      <vt:lpstr>Steffen Moritz</vt:lpstr>
      <vt:lpstr>Vincent van Gogh</vt:lpstr>
      <vt:lpstr>Ringo Starr (trommeslager fra the Beatles)</vt:lpstr>
      <vt:lpstr>Første konklusion</vt:lpstr>
      <vt:lpstr>Første konklusion</vt:lpstr>
      <vt:lpstr>Første konklusion</vt:lpstr>
      <vt:lpstr>Første konklusion</vt:lpstr>
      <vt:lpstr>Er det “normalt” at have psykiske problemer?</vt:lpstr>
      <vt:lpstr>Er det “normalt” at have psykiske problemer?</vt:lpstr>
      <vt:lpstr>Er det “normalt” at have psykiske problemer?</vt:lpstr>
      <vt:lpstr>Usædvanlige overbevisninger er ikke så usædvanlige... Hyppigheden af psykosetilfælde i befolkningen</vt:lpstr>
      <vt:lpstr>Usædvanlige overbevisninger er ikke så usædvanlige... Hyppigheden af psykosetilfælde i befolkningen</vt:lpstr>
      <vt:lpstr>Usædvanlige overbevisninger er ikke så usædvanlige... Hyppigheden af psykosetilfælde i befolkningen</vt:lpstr>
      <vt:lpstr>Usædvanlige overbevisninger er ikke så usædvanlige... Hyppigheden af psykosetilfælde i befolkningen</vt:lpstr>
      <vt:lpstr>Usædvanlige overbevisninger er ikke så usædvanlige... Hyppigheden af psykosetilfælde i befolkningen</vt:lpstr>
      <vt:lpstr>Usædvanlige overbevisninger er ikke så usædvanlige... Hyppigheden af psykosetilfælde i befolkningen</vt:lpstr>
      <vt:lpstr>Usædvanlige overbevisninger er ikke så usædvanlige... Hyppigheden af psykosetilfælde i befolkningen</vt:lpstr>
      <vt:lpstr>Usædvanlige overbevisninger er ikke så usædvanlige... Hyppigheden af psykosetilfælde i befolkningen</vt:lpstr>
      <vt:lpstr>Glem ikke…</vt:lpstr>
      <vt:lpstr>Hvad er stigmatisering, og hvad er selvstigmatisering?</vt:lpstr>
      <vt:lpstr>Hvad er stigmatisering, og hvad er selvstigmatisering?</vt:lpstr>
      <vt:lpstr>Hvad er stigmatisering, og hvad er selvstigmatisering?</vt:lpstr>
      <vt:lpstr>Hvad er stigmatisering, og hvad er selvstigmatisering?</vt:lpstr>
      <vt:lpstr>Stigmatisering af personer, der rammes af psykose</vt:lpstr>
      <vt:lpstr>Stigmatisering af personer, der rammes af psykose</vt:lpstr>
      <vt:lpstr>Stigmatisering af personer, der rammes af psykose</vt:lpstr>
      <vt:lpstr>Stigmatisering af personer, der rammes af psykose</vt:lpstr>
      <vt:lpstr>Stigmatisering af personer, der rammes af psykose</vt:lpstr>
      <vt:lpstr>Stigmatisering af personer, der rammes af psykose</vt:lpstr>
      <vt:lpstr>Stigmatisering af personer, der rammes af psykose</vt:lpstr>
      <vt:lpstr>Hvorfor gør vi dette?</vt:lpstr>
      <vt:lpstr>Hvorfor gør vi dette?</vt:lpstr>
      <vt:lpstr>Hvordan griber vi det an?</vt:lpstr>
      <vt:lpstr>Skal jeg fortælle om min lidelse… og hvordan?</vt:lpstr>
      <vt:lpstr>Skal jeg fortælle om min lidelse… og hvordan?</vt:lpstr>
      <vt:lpstr>Hvordan fortæller jeg andre om min lidelse?</vt:lpstr>
      <vt:lpstr>Hvordan fortæller jeg andre om min lidelse?</vt:lpstr>
      <vt:lpstr>Hvordan fortæller jeg andre om min lidelse?</vt:lpstr>
      <vt:lpstr>Hvordan fortæller jeg andre om min lidelse?</vt:lpstr>
      <vt:lpstr>Hvordan fortæller jeg andre om min lidelse?</vt:lpstr>
      <vt:lpstr>Hvordan fortæller jeg andre om min lidelse?</vt:lpstr>
      <vt:lpstr>Hvordan fortæller jeg andre om min lidelse?</vt:lpstr>
      <vt:lpstr>Hvordan fortæller jeg andre om min lidelse?</vt:lpstr>
      <vt:lpstr>Hvordan fortæller jeg andre om min lidelse?</vt:lpstr>
      <vt:lpstr>Hvordan fortæller jeg andre om min lidelse?</vt:lpstr>
      <vt:lpstr>Hvordan fortæller jeg andre om min lidelse?</vt:lpstr>
      <vt:lpstr>Hvordan fortæller jeg andre om min lidelse?</vt:lpstr>
      <vt:lpstr>Tilbagevenden til dagligdagen</vt:lpstr>
      <vt:lpstr>Hvad har det med psykose at gøre?</vt:lpstr>
      <vt:lpstr>Tak for din opmærksomhed!</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1323</cp:revision>
  <dcterms:created xsi:type="dcterms:W3CDTF">2015-05-22T07:54:23Z</dcterms:created>
  <dcterms:modified xsi:type="dcterms:W3CDTF">2022-07-04T08:13:56Z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_AdHocReviewCycleID">
    <vt:i4>544293770</vt:i4>
  </property>
  <property fmtid="{D5CDD505-2E9C-101B-9397-08002B2CF9AE}" pid="4" name="_EmailSubject">
    <vt:lpwstr>SV:</vt:lpwstr>
  </property>
  <property fmtid="{D5CDD505-2E9C-101B-9397-08002B2CF9AE}" pid="5" name="_AuthorEmail">
    <vt:lpwstr>andersen_mette_sorrig@lilly.com</vt:lpwstr>
  </property>
  <property fmtid="{D5CDD505-2E9C-101B-9397-08002B2CF9AE}" pid="6" name="_AuthorEmailDisplayName">
    <vt:lpwstr>Mette Sorrig Andersen</vt:lpwstr>
  </property>
</Properties>
</file>