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50"/>
  </p:notesMasterIdLst>
  <p:sldIdLst>
    <p:sldId id="439" r:id="rId2"/>
    <p:sldId id="414" r:id="rId3"/>
    <p:sldId id="415" r:id="rId4"/>
    <p:sldId id="416" r:id="rId5"/>
    <p:sldId id="417" r:id="rId6"/>
    <p:sldId id="375" r:id="rId7"/>
    <p:sldId id="376" r:id="rId8"/>
    <p:sldId id="263" r:id="rId9"/>
    <p:sldId id="409" r:id="rId10"/>
    <p:sldId id="418" r:id="rId11"/>
    <p:sldId id="422" r:id="rId12"/>
    <p:sldId id="419" r:id="rId13"/>
    <p:sldId id="421" r:id="rId14"/>
    <p:sldId id="420" r:id="rId15"/>
    <p:sldId id="423" r:id="rId16"/>
    <p:sldId id="392" r:id="rId17"/>
    <p:sldId id="424" r:id="rId18"/>
    <p:sldId id="425" r:id="rId19"/>
    <p:sldId id="377" r:id="rId20"/>
    <p:sldId id="426" r:id="rId21"/>
    <p:sldId id="272" r:id="rId22"/>
    <p:sldId id="388" r:id="rId23"/>
    <p:sldId id="344" r:id="rId24"/>
    <p:sldId id="395" r:id="rId25"/>
    <p:sldId id="427" r:id="rId26"/>
    <p:sldId id="428" r:id="rId27"/>
    <p:sldId id="397" r:id="rId28"/>
    <p:sldId id="429" r:id="rId29"/>
    <p:sldId id="430" r:id="rId30"/>
    <p:sldId id="378" r:id="rId31"/>
    <p:sldId id="349" r:id="rId32"/>
    <p:sldId id="380" r:id="rId33"/>
    <p:sldId id="351" r:id="rId34"/>
    <p:sldId id="381" r:id="rId35"/>
    <p:sldId id="330" r:id="rId36"/>
    <p:sldId id="431" r:id="rId37"/>
    <p:sldId id="432" r:id="rId38"/>
    <p:sldId id="405" r:id="rId39"/>
    <p:sldId id="433" r:id="rId40"/>
    <p:sldId id="434" r:id="rId41"/>
    <p:sldId id="435" r:id="rId42"/>
    <p:sldId id="400" r:id="rId43"/>
    <p:sldId id="436" r:id="rId44"/>
    <p:sldId id="384" r:id="rId45"/>
    <p:sldId id="410" r:id="rId46"/>
    <p:sldId id="437" r:id="rId47"/>
    <p:sldId id="438" r:id="rId48"/>
    <p:sldId id="374" r:id="rId49"/>
  </p:sldIdLst>
  <p:sldSz cx="12195175" cy="6858000"/>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0066CC"/>
    <a:srgbClr val="FFFFFF"/>
    <a:srgbClr val="FF3300"/>
    <a:srgbClr val="FF9933"/>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79" autoAdjust="0"/>
    <p:restoredTop sz="95915" autoAdjust="0"/>
  </p:normalViewPr>
  <p:slideViewPr>
    <p:cSldViewPr snapToGrid="0">
      <p:cViewPr varScale="1">
        <p:scale>
          <a:sx n="68" d="100"/>
          <a:sy n="68" d="100"/>
        </p:scale>
        <p:origin x="726" y="120"/>
      </p:cViewPr>
      <p:guideLst>
        <p:guide orient="horz" pos="4319"/>
        <p:guide/>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09.08.2021</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‹Nr.›</a:t>
            </a:fld>
            <a:endParaRPr lang="de-DE"/>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a:t>
            </a:fld>
            <a:endParaRPr lang="de-DE"/>
          </a:p>
        </p:txBody>
      </p:sp>
    </p:spTree>
    <p:extLst>
      <p:ext uri="{BB962C8B-B14F-4D97-AF65-F5344CB8AC3E}">
        <p14:creationId xmlns:p14="http://schemas.microsoft.com/office/powerpoint/2010/main" val="124621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3</a:t>
            </a:fld>
            <a:endParaRPr lang="de-DE"/>
          </a:p>
        </p:txBody>
      </p:sp>
    </p:spTree>
    <p:extLst>
      <p:ext uri="{BB962C8B-B14F-4D97-AF65-F5344CB8AC3E}">
        <p14:creationId xmlns:p14="http://schemas.microsoft.com/office/powerpoint/2010/main" val="124621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4</a:t>
            </a:fld>
            <a:endParaRPr lang="de-DE"/>
          </a:p>
        </p:txBody>
      </p:sp>
    </p:spTree>
    <p:extLst>
      <p:ext uri="{BB962C8B-B14F-4D97-AF65-F5344CB8AC3E}">
        <p14:creationId xmlns:p14="http://schemas.microsoft.com/office/powerpoint/2010/main" val="124621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5</a:t>
            </a:fld>
            <a:endParaRPr lang="de-DE"/>
          </a:p>
        </p:txBody>
      </p:sp>
    </p:spTree>
    <p:extLst>
      <p:ext uri="{BB962C8B-B14F-4D97-AF65-F5344CB8AC3E}">
        <p14:creationId xmlns:p14="http://schemas.microsoft.com/office/powerpoint/2010/main" val="124621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6</a:t>
            </a:fld>
            <a:endParaRPr lang="de-DE"/>
          </a:p>
        </p:txBody>
      </p:sp>
    </p:spTree>
    <p:extLst>
      <p:ext uri="{BB962C8B-B14F-4D97-AF65-F5344CB8AC3E}">
        <p14:creationId xmlns:p14="http://schemas.microsoft.com/office/powerpoint/2010/main" val="29440487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457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9D6F26-A163-449C-A9D9-0FB537161DF2}" type="slidenum">
              <a:rPr lang="de-DE"/>
              <a:pPr fontAlgn="base">
                <a:spcBef>
                  <a:spcPct val="0"/>
                </a:spcBef>
                <a:spcAft>
                  <a:spcPct val="0"/>
                </a:spcAft>
              </a:pPr>
              <a:t>7</a:t>
            </a:fld>
            <a:endParaRPr lang="de-DE"/>
          </a:p>
        </p:txBody>
      </p:sp>
    </p:spTree>
    <p:extLst>
      <p:ext uri="{BB962C8B-B14F-4D97-AF65-F5344CB8AC3E}">
        <p14:creationId xmlns:p14="http://schemas.microsoft.com/office/powerpoint/2010/main" val="651890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662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84F5B8-6B5D-4CDC-A8E0-CA48D435372C}" type="slidenum">
              <a:rPr lang="de-DE">
                <a:solidFill>
                  <a:srgbClr val="000000"/>
                </a:solidFill>
              </a:rPr>
              <a:pPr fontAlgn="base">
                <a:spcBef>
                  <a:spcPct val="0"/>
                </a:spcBef>
                <a:spcAft>
                  <a:spcPct val="0"/>
                </a:spcAft>
              </a:pPr>
              <a:t>8</a:t>
            </a:fld>
            <a:endParaRPr lang="de-DE">
              <a:solidFill>
                <a:srgbClr val="000000"/>
              </a:solidFill>
            </a:endParaRPr>
          </a:p>
        </p:txBody>
      </p:sp>
    </p:spTree>
    <p:extLst>
      <p:ext uri="{BB962C8B-B14F-4D97-AF65-F5344CB8AC3E}">
        <p14:creationId xmlns:p14="http://schemas.microsoft.com/office/powerpoint/2010/main" val="255261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9</a:t>
            </a:fld>
            <a:endParaRPr lang="de-DE"/>
          </a:p>
        </p:txBody>
      </p:sp>
    </p:spTree>
    <p:extLst>
      <p:ext uri="{BB962C8B-B14F-4D97-AF65-F5344CB8AC3E}">
        <p14:creationId xmlns:p14="http://schemas.microsoft.com/office/powerpoint/2010/main" val="668687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10</a:t>
            </a:fld>
            <a:endParaRPr lang="de-DE"/>
          </a:p>
        </p:txBody>
      </p:sp>
    </p:spTree>
    <p:extLst>
      <p:ext uri="{BB962C8B-B14F-4D97-AF65-F5344CB8AC3E}">
        <p14:creationId xmlns:p14="http://schemas.microsoft.com/office/powerpoint/2010/main" val="637675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11</a:t>
            </a:fld>
            <a:endParaRPr lang="de-DE"/>
          </a:p>
        </p:txBody>
      </p:sp>
    </p:spTree>
    <p:extLst>
      <p:ext uri="{BB962C8B-B14F-4D97-AF65-F5344CB8AC3E}">
        <p14:creationId xmlns:p14="http://schemas.microsoft.com/office/powerpoint/2010/main" val="637675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12</a:t>
            </a:fld>
            <a:endParaRPr lang="de-DE"/>
          </a:p>
        </p:txBody>
      </p:sp>
    </p:spTree>
    <p:extLst>
      <p:ext uri="{BB962C8B-B14F-4D97-AF65-F5344CB8AC3E}">
        <p14:creationId xmlns:p14="http://schemas.microsoft.com/office/powerpoint/2010/main" val="24743558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13</a:t>
            </a:fld>
            <a:endParaRPr lang="de-DE"/>
          </a:p>
        </p:txBody>
      </p:sp>
    </p:spTree>
    <p:extLst>
      <p:ext uri="{BB962C8B-B14F-4D97-AF65-F5344CB8AC3E}">
        <p14:creationId xmlns:p14="http://schemas.microsoft.com/office/powerpoint/2010/main" val="24743558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14</a:t>
            </a:fld>
            <a:endParaRPr lang="de-DE"/>
          </a:p>
        </p:txBody>
      </p:sp>
    </p:spTree>
    <p:extLst>
      <p:ext uri="{BB962C8B-B14F-4D97-AF65-F5344CB8AC3E}">
        <p14:creationId xmlns:p14="http://schemas.microsoft.com/office/powerpoint/2010/main" val="24743558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dirty="0"/>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15</a:t>
            </a:fld>
            <a:endParaRPr lang="de-DE">
              <a:solidFill>
                <a:srgbClr val="000000"/>
              </a:solidFill>
            </a:endParaRPr>
          </a:p>
        </p:txBody>
      </p:sp>
    </p:spTree>
    <p:extLst>
      <p:ext uri="{BB962C8B-B14F-4D97-AF65-F5344CB8AC3E}">
        <p14:creationId xmlns:p14="http://schemas.microsoft.com/office/powerpoint/2010/main" val="31206221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16</a:t>
            </a:fld>
            <a:endParaRPr lang="de-DE">
              <a:solidFill>
                <a:srgbClr val="000000"/>
              </a:solidFill>
            </a:endParaRPr>
          </a:p>
        </p:txBody>
      </p:sp>
    </p:spTree>
    <p:extLst>
      <p:ext uri="{BB962C8B-B14F-4D97-AF65-F5344CB8AC3E}">
        <p14:creationId xmlns:p14="http://schemas.microsoft.com/office/powerpoint/2010/main" val="31206221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17</a:t>
            </a:fld>
            <a:endParaRPr lang="de-DE"/>
          </a:p>
        </p:txBody>
      </p:sp>
    </p:spTree>
    <p:extLst>
      <p:ext uri="{BB962C8B-B14F-4D97-AF65-F5344CB8AC3E}">
        <p14:creationId xmlns:p14="http://schemas.microsoft.com/office/powerpoint/2010/main" val="3157769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18</a:t>
            </a:fld>
            <a:endParaRPr lang="de-DE"/>
          </a:p>
        </p:txBody>
      </p:sp>
    </p:spTree>
    <p:extLst>
      <p:ext uri="{BB962C8B-B14F-4D97-AF65-F5344CB8AC3E}">
        <p14:creationId xmlns:p14="http://schemas.microsoft.com/office/powerpoint/2010/main" val="29770134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19</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20</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21</a:t>
            </a:fld>
            <a:endParaRPr lang="de-DE"/>
          </a:p>
        </p:txBody>
      </p:sp>
    </p:spTree>
    <p:extLst>
      <p:ext uri="{BB962C8B-B14F-4D97-AF65-F5344CB8AC3E}">
        <p14:creationId xmlns:p14="http://schemas.microsoft.com/office/powerpoint/2010/main" val="4828578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22</a:t>
            </a:fld>
            <a:endParaRPr lang="de-DE"/>
          </a:p>
        </p:txBody>
      </p:sp>
    </p:spTree>
    <p:extLst>
      <p:ext uri="{BB962C8B-B14F-4D97-AF65-F5344CB8AC3E}">
        <p14:creationId xmlns:p14="http://schemas.microsoft.com/office/powerpoint/2010/main" val="32482783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23</a:t>
            </a:fld>
            <a:endParaRPr lang="de-DE"/>
          </a:p>
        </p:txBody>
      </p:sp>
    </p:spTree>
    <p:extLst>
      <p:ext uri="{BB962C8B-B14F-4D97-AF65-F5344CB8AC3E}">
        <p14:creationId xmlns:p14="http://schemas.microsoft.com/office/powerpoint/2010/main" val="42130368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24</a:t>
            </a:fld>
            <a:endParaRPr lang="de-DE"/>
          </a:p>
        </p:txBody>
      </p:sp>
    </p:spTree>
    <p:extLst>
      <p:ext uri="{BB962C8B-B14F-4D97-AF65-F5344CB8AC3E}">
        <p14:creationId xmlns:p14="http://schemas.microsoft.com/office/powerpoint/2010/main" val="39650912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25</a:t>
            </a:fld>
            <a:endParaRPr lang="de-DE"/>
          </a:p>
        </p:txBody>
      </p:sp>
    </p:spTree>
    <p:extLst>
      <p:ext uri="{BB962C8B-B14F-4D97-AF65-F5344CB8AC3E}">
        <p14:creationId xmlns:p14="http://schemas.microsoft.com/office/powerpoint/2010/main" val="39650912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26</a:t>
            </a:fld>
            <a:endParaRPr lang="de-DE"/>
          </a:p>
        </p:txBody>
      </p:sp>
    </p:spTree>
    <p:extLst>
      <p:ext uri="{BB962C8B-B14F-4D97-AF65-F5344CB8AC3E}">
        <p14:creationId xmlns:p14="http://schemas.microsoft.com/office/powerpoint/2010/main" val="39650912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27</a:t>
            </a:fld>
            <a:endParaRPr lang="de-DE"/>
          </a:p>
        </p:txBody>
      </p:sp>
    </p:spTree>
    <p:extLst>
      <p:ext uri="{BB962C8B-B14F-4D97-AF65-F5344CB8AC3E}">
        <p14:creationId xmlns:p14="http://schemas.microsoft.com/office/powerpoint/2010/main" val="11814550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28</a:t>
            </a:fld>
            <a:endParaRPr lang="de-DE"/>
          </a:p>
        </p:txBody>
      </p:sp>
    </p:spTree>
    <p:extLst>
      <p:ext uri="{BB962C8B-B14F-4D97-AF65-F5344CB8AC3E}">
        <p14:creationId xmlns:p14="http://schemas.microsoft.com/office/powerpoint/2010/main" val="39341429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29</a:t>
            </a:fld>
            <a:endParaRPr lang="de-DE"/>
          </a:p>
        </p:txBody>
      </p:sp>
    </p:spTree>
    <p:extLst>
      <p:ext uri="{BB962C8B-B14F-4D97-AF65-F5344CB8AC3E}">
        <p14:creationId xmlns:p14="http://schemas.microsoft.com/office/powerpoint/2010/main" val="25433251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61442"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6144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B41509-AB3C-41D5-A2C2-A5B8C1450E64}" type="slidenum">
              <a:rPr lang="de-DE"/>
              <a:pPr fontAlgn="base">
                <a:spcBef>
                  <a:spcPct val="0"/>
                </a:spcBef>
                <a:spcAft>
                  <a:spcPct val="0"/>
                </a:spcAft>
              </a:pPr>
              <a:t>30</a:t>
            </a:fld>
            <a:endParaRPr lang="de-DE"/>
          </a:p>
        </p:txBody>
      </p:sp>
    </p:spTree>
    <p:extLst>
      <p:ext uri="{BB962C8B-B14F-4D97-AF65-F5344CB8AC3E}">
        <p14:creationId xmlns:p14="http://schemas.microsoft.com/office/powerpoint/2010/main" val="1213778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31</a:t>
            </a:fld>
            <a:endParaRPr lang="de-DE"/>
          </a:p>
        </p:txBody>
      </p:sp>
    </p:spTree>
    <p:extLst>
      <p:ext uri="{BB962C8B-B14F-4D97-AF65-F5344CB8AC3E}">
        <p14:creationId xmlns:p14="http://schemas.microsoft.com/office/powerpoint/2010/main" val="36805712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32</a:t>
            </a:fld>
            <a:endParaRPr lang="de-DE"/>
          </a:p>
        </p:txBody>
      </p:sp>
    </p:spTree>
    <p:extLst>
      <p:ext uri="{BB962C8B-B14F-4D97-AF65-F5344CB8AC3E}">
        <p14:creationId xmlns:p14="http://schemas.microsoft.com/office/powerpoint/2010/main" val="20465852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33</a:t>
            </a:fld>
            <a:endParaRPr lang="de-DE"/>
          </a:p>
        </p:txBody>
      </p:sp>
    </p:spTree>
    <p:extLst>
      <p:ext uri="{BB962C8B-B14F-4D97-AF65-F5344CB8AC3E}">
        <p14:creationId xmlns:p14="http://schemas.microsoft.com/office/powerpoint/2010/main" val="13496344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CA8666-0AE3-4076-86A4-6A917B39D1D1}" type="slidenum">
              <a:rPr lang="de-DE"/>
              <a:pPr fontAlgn="base">
                <a:spcBef>
                  <a:spcPct val="0"/>
                </a:spcBef>
                <a:spcAft>
                  <a:spcPct val="0"/>
                </a:spcAft>
              </a:pPr>
              <a:t>34</a:t>
            </a:fld>
            <a:endParaRPr lang="de-DE"/>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extLst>
      <p:ext uri="{BB962C8B-B14F-4D97-AF65-F5344CB8AC3E}">
        <p14:creationId xmlns:p14="http://schemas.microsoft.com/office/powerpoint/2010/main" val="17402443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35</a:t>
            </a:fld>
            <a:endParaRPr lang="de-DE"/>
          </a:p>
        </p:txBody>
      </p:sp>
    </p:spTree>
    <p:extLst>
      <p:ext uri="{BB962C8B-B14F-4D97-AF65-F5344CB8AC3E}">
        <p14:creationId xmlns:p14="http://schemas.microsoft.com/office/powerpoint/2010/main" val="4006948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36</a:t>
            </a:fld>
            <a:endParaRPr lang="de-DE"/>
          </a:p>
        </p:txBody>
      </p:sp>
    </p:spTree>
    <p:extLst>
      <p:ext uri="{BB962C8B-B14F-4D97-AF65-F5344CB8AC3E}">
        <p14:creationId xmlns:p14="http://schemas.microsoft.com/office/powerpoint/2010/main" val="4995807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37</a:t>
            </a:fld>
            <a:endParaRPr lang="de-DE"/>
          </a:p>
        </p:txBody>
      </p:sp>
    </p:spTree>
    <p:extLst>
      <p:ext uri="{BB962C8B-B14F-4D97-AF65-F5344CB8AC3E}">
        <p14:creationId xmlns:p14="http://schemas.microsoft.com/office/powerpoint/2010/main" val="24202914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38</a:t>
            </a:fld>
            <a:endParaRPr lang="de-DE"/>
          </a:p>
        </p:txBody>
      </p:sp>
    </p:spTree>
    <p:extLst>
      <p:ext uri="{BB962C8B-B14F-4D97-AF65-F5344CB8AC3E}">
        <p14:creationId xmlns:p14="http://schemas.microsoft.com/office/powerpoint/2010/main" val="7462285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39</a:t>
            </a:fld>
            <a:endParaRPr lang="de-DE"/>
          </a:p>
        </p:txBody>
      </p:sp>
    </p:spTree>
    <p:extLst>
      <p:ext uri="{BB962C8B-B14F-4D97-AF65-F5344CB8AC3E}">
        <p14:creationId xmlns:p14="http://schemas.microsoft.com/office/powerpoint/2010/main" val="31815837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40</a:t>
            </a:fld>
            <a:endParaRPr lang="de-DE"/>
          </a:p>
        </p:txBody>
      </p:sp>
    </p:spTree>
    <p:extLst>
      <p:ext uri="{BB962C8B-B14F-4D97-AF65-F5344CB8AC3E}">
        <p14:creationId xmlns:p14="http://schemas.microsoft.com/office/powerpoint/2010/main" val="25397123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41</a:t>
            </a:fld>
            <a:endParaRPr lang="de-DE"/>
          </a:p>
        </p:txBody>
      </p:sp>
    </p:spTree>
    <p:extLst>
      <p:ext uri="{BB962C8B-B14F-4D97-AF65-F5344CB8AC3E}">
        <p14:creationId xmlns:p14="http://schemas.microsoft.com/office/powerpoint/2010/main" val="25174499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42</a:t>
            </a:fld>
            <a:endParaRPr lang="de-DE"/>
          </a:p>
        </p:txBody>
      </p:sp>
    </p:spTree>
    <p:extLst>
      <p:ext uri="{BB962C8B-B14F-4D97-AF65-F5344CB8AC3E}">
        <p14:creationId xmlns:p14="http://schemas.microsoft.com/office/powerpoint/2010/main" val="10529012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43</a:t>
            </a:fld>
            <a:endParaRPr lang="de-DE"/>
          </a:p>
        </p:txBody>
      </p:sp>
    </p:spTree>
    <p:extLst>
      <p:ext uri="{BB962C8B-B14F-4D97-AF65-F5344CB8AC3E}">
        <p14:creationId xmlns:p14="http://schemas.microsoft.com/office/powerpoint/2010/main" val="29149415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83970"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 typeface="Wingdings" pitchFamily="2" charset="2"/>
              <a:buChar char="Ø"/>
            </a:pPr>
            <a:endParaRPr lang="en-US"/>
          </a:p>
        </p:txBody>
      </p:sp>
      <p:sp>
        <p:nvSpPr>
          <p:cNvPr id="8397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D2DEEF-AE10-49EC-98F5-1C57981AEA6B}" type="slidenum">
              <a:rPr lang="de-DE"/>
              <a:pPr fontAlgn="base">
                <a:spcBef>
                  <a:spcPct val="0"/>
                </a:spcBef>
                <a:spcAft>
                  <a:spcPct val="0"/>
                </a:spcAft>
              </a:pPr>
              <a:t>44</a:t>
            </a:fld>
            <a:endParaRPr lang="de-DE"/>
          </a:p>
        </p:txBody>
      </p:sp>
    </p:spTree>
    <p:extLst>
      <p:ext uri="{BB962C8B-B14F-4D97-AF65-F5344CB8AC3E}">
        <p14:creationId xmlns:p14="http://schemas.microsoft.com/office/powerpoint/2010/main" val="41708056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45</a:t>
            </a:fld>
            <a:endParaRPr lang="de-DE"/>
          </a:p>
        </p:txBody>
      </p:sp>
    </p:spTree>
    <p:extLst>
      <p:ext uri="{BB962C8B-B14F-4D97-AF65-F5344CB8AC3E}">
        <p14:creationId xmlns:p14="http://schemas.microsoft.com/office/powerpoint/2010/main" val="12808856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46</a:t>
            </a:fld>
            <a:endParaRPr lang="de-DE"/>
          </a:p>
        </p:txBody>
      </p:sp>
    </p:spTree>
    <p:extLst>
      <p:ext uri="{BB962C8B-B14F-4D97-AF65-F5344CB8AC3E}">
        <p14:creationId xmlns:p14="http://schemas.microsoft.com/office/powerpoint/2010/main" val="32679530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48</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4820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9 - Zelfwaardering/ Eigenwaarde</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9 - Zelfwaardering/ Eigenwaarde</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279F671-5723-4878-905E-9AC05A64390E}"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9 - Zelfwaardering/ Eigenwaarde</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7B42004-CB0A-4E47-85EB-5CDE16661512}"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9 - Zelfwaardering/ Eigenwaarde</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9 - Zelfwaardering/ Eigenwaarde</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9 - Zelfwaardering/ Eigenwaarde</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740D3-3AD7-4A67-BA83-33BECCF281CD}"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9 - Zelfwaardering/ Eigenwaarde</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944132C-884D-4D58-A037-B33015F7161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9 - Zelfwaardering/ Eigenwaarde</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6351AD6-BF97-4807-9242-9DB476F9791F}"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9 I – </a:t>
            </a:r>
            <a:r>
              <a:rPr lang="nl-NL" dirty="0"/>
              <a:t>Zelfwaardering/ Eigenwaarde</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t>
            </a:r>
            <a:r>
              <a:rPr lang="nl-NL" sz="1600" dirty="0">
                <a:solidFill>
                  <a:srgbClr val="004992"/>
                </a:solidFill>
                <a:latin typeface="+mj-lt"/>
              </a:rPr>
              <a:t>de Boer, Vermeer, Wekking &amp; Lemmers-Jansen (4|21)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3623948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Wat is Zelfwaardering?</a:t>
            </a:r>
            <a:endParaRPr lang="de-DE" sz="3600" dirty="0">
              <a:latin typeface="Calibri Light"/>
            </a:endParaRPr>
          </a:p>
        </p:txBody>
      </p:sp>
      <p:sp>
        <p:nvSpPr>
          <p:cNvPr id="467971" name="Rectangle 3"/>
          <p:cNvSpPr>
            <a:spLocks noGrp="1" noChangeArrowheads="1"/>
          </p:cNvSpPr>
          <p:nvPr>
            <p:ph idx="1"/>
          </p:nvPr>
        </p:nvSpPr>
        <p:spPr>
          <a:xfrm>
            <a:off x="6266328" y="2203704"/>
            <a:ext cx="5483711" cy="4248000"/>
          </a:xfrm>
        </p:spPr>
        <p:txBody>
          <a:bodyPr/>
          <a:lstStyle/>
          <a:p>
            <a:pPr eaLnBrk="1" hangingPunct="1">
              <a:buClr>
                <a:srgbClr val="333333"/>
              </a:buClr>
              <a:defRPr/>
            </a:pPr>
            <a:r>
              <a:rPr lang="en-US" sz="2400" dirty="0">
                <a:solidFill>
                  <a:srgbClr val="333333"/>
                </a:solidFill>
                <a:latin typeface="Calibri Light"/>
                <a:ea typeface="Verdana" panose="020B0604030504040204" pitchFamily="34" charset="0"/>
                <a:cs typeface="Verdana" panose="020B0604030504040204" pitchFamily="34" charset="0"/>
              </a:rPr>
              <a:t>???</a:t>
            </a:r>
            <a:endParaRPr lang="de-DE" sz="2400" dirty="0">
              <a:solidFill>
                <a:srgbClr val="333333"/>
              </a:solidFill>
              <a:latin typeface="Calibri Light"/>
              <a:ea typeface="Verdana" pitchFamily="34" charset="0"/>
              <a:cs typeface="Verdana" pitchFamily="34" charset="0"/>
            </a:endParaRPr>
          </a:p>
        </p:txBody>
      </p:sp>
      <p:pic>
        <p:nvPicPr>
          <p:cNvPr id="11"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p:txBody>
          <a:bodyPr/>
          <a:lstStyle/>
          <a:p>
            <a:pPr>
              <a:defRPr/>
            </a:pPr>
            <a:r>
              <a:rPr lang="nl-NL" dirty="0"/>
              <a:t>Metacognitieve Training 9 - Zelfwaardering/ Eigenwaarde</a:t>
            </a:r>
            <a:endParaRPr lang="de-DE" dirty="0"/>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2</a:t>
            </a:fld>
            <a:endParaRPr lang="de-DE"/>
          </a:p>
        </p:txBody>
      </p:sp>
    </p:spTree>
    <p:extLst>
      <p:ext uri="{BB962C8B-B14F-4D97-AF65-F5344CB8AC3E}">
        <p14:creationId xmlns:p14="http://schemas.microsoft.com/office/powerpoint/2010/main" val="2515926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Wat is Zelfwaardering?</a:t>
            </a:r>
            <a:endParaRPr lang="de-DE" sz="3600" dirty="0">
              <a:latin typeface="Calibri Light"/>
            </a:endParaRPr>
          </a:p>
        </p:txBody>
      </p:sp>
      <p:sp>
        <p:nvSpPr>
          <p:cNvPr id="467971" name="Rectangle 3"/>
          <p:cNvSpPr>
            <a:spLocks noGrp="1" noChangeArrowheads="1"/>
          </p:cNvSpPr>
          <p:nvPr>
            <p:ph idx="1"/>
          </p:nvPr>
        </p:nvSpPr>
        <p:spPr>
          <a:xfrm>
            <a:off x="6266328" y="2203704"/>
            <a:ext cx="5483711" cy="4248000"/>
          </a:xfrm>
        </p:spPr>
        <p:txBody>
          <a:bodyPr/>
          <a:lstStyle/>
          <a:p>
            <a:pPr marL="342900" indent="-342900" eaLnBrk="1" hangingPunct="1">
              <a:buClr>
                <a:srgbClr val="333333"/>
              </a:buClr>
              <a:buFont typeface="WingDings"/>
              <a:buChar char=""/>
              <a:defRPr/>
            </a:pPr>
            <a:r>
              <a:rPr lang="nl-NL" sz="2400" dirty="0">
                <a:solidFill>
                  <a:srgbClr val="333333"/>
                </a:solidFill>
                <a:latin typeface="Calibri Light"/>
                <a:ea typeface="Verdana" panose="020B0604030504040204" pitchFamily="34" charset="0"/>
                <a:cs typeface="Verdana" panose="020B0604030504040204" pitchFamily="34" charset="0"/>
              </a:rPr>
              <a:t>De waarde die je aan jezelf toekent.</a:t>
            </a:r>
          </a:p>
        </p:txBody>
      </p:sp>
      <p:pic>
        <p:nvPicPr>
          <p:cNvPr id="11"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3</a:t>
            </a:fld>
            <a:endParaRPr lang="de-DE"/>
          </a:p>
        </p:txBody>
      </p:sp>
    </p:spTree>
    <p:extLst>
      <p:ext uri="{BB962C8B-B14F-4D97-AF65-F5344CB8AC3E}">
        <p14:creationId xmlns:p14="http://schemas.microsoft.com/office/powerpoint/2010/main" val="2775901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Wat is Zelfwaardering?</a:t>
            </a:r>
            <a:endParaRPr lang="de-DE" sz="3600" dirty="0">
              <a:latin typeface="Calibri Light"/>
            </a:endParaRPr>
          </a:p>
        </p:txBody>
      </p:sp>
      <p:sp>
        <p:nvSpPr>
          <p:cNvPr id="467971" name="Rectangle 3"/>
          <p:cNvSpPr>
            <a:spLocks noGrp="1" noChangeArrowheads="1"/>
          </p:cNvSpPr>
          <p:nvPr>
            <p:ph idx="1"/>
          </p:nvPr>
        </p:nvSpPr>
        <p:spPr>
          <a:xfrm>
            <a:off x="6266328" y="2203704"/>
            <a:ext cx="5483711" cy="4248000"/>
          </a:xfrm>
        </p:spPr>
        <p:txBody>
          <a:bodyPr/>
          <a:lstStyle/>
          <a:p>
            <a:pPr marL="342900" indent="-342900" eaLnBrk="1" hangingPunct="1">
              <a:buClr>
                <a:srgbClr val="333333"/>
              </a:buClr>
              <a:buFont typeface="WingDings"/>
              <a:buChar char=""/>
              <a:defRPr/>
            </a:pPr>
            <a:r>
              <a:rPr lang="nl-NL" sz="2400" dirty="0">
                <a:solidFill>
                  <a:srgbClr val="333333"/>
                </a:solidFill>
                <a:latin typeface="Calibri Light"/>
                <a:ea typeface="Verdana" panose="020B0604030504040204" pitchFamily="34" charset="0"/>
                <a:cs typeface="Verdana" panose="020B0604030504040204" pitchFamily="34" charset="0"/>
              </a:rPr>
              <a:t>De waarde die je aan jezelf toekent.</a:t>
            </a:r>
          </a:p>
          <a:p>
            <a:pPr marL="342900" indent="-342900" eaLnBrk="1" hangingPunct="1">
              <a:buClr>
                <a:srgbClr val="333333"/>
              </a:buClr>
              <a:buFont typeface="WingDings"/>
              <a:buChar char=""/>
              <a:defRPr/>
            </a:pPr>
            <a:r>
              <a:rPr lang="de-DE" sz="2400" dirty="0">
                <a:solidFill>
                  <a:srgbClr val="333333"/>
                </a:solidFill>
                <a:latin typeface="Calibri Light"/>
                <a:ea typeface="Verdana" panose="020B0604030504040204" pitchFamily="34" charset="0"/>
                <a:cs typeface="Verdana" panose="020B0604030504040204" pitchFamily="34" charset="0"/>
              </a:rPr>
              <a:t>De subjectieve waardering van jezelf.</a:t>
            </a:r>
          </a:p>
        </p:txBody>
      </p:sp>
      <p:pic>
        <p:nvPicPr>
          <p:cNvPr id="11"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4</a:t>
            </a:fld>
            <a:endParaRPr lang="de-DE"/>
          </a:p>
        </p:txBody>
      </p:sp>
    </p:spTree>
    <p:extLst>
      <p:ext uri="{BB962C8B-B14F-4D97-AF65-F5344CB8AC3E}">
        <p14:creationId xmlns:p14="http://schemas.microsoft.com/office/powerpoint/2010/main" val="3516678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Wat is Zelfwaardering?</a:t>
            </a:r>
            <a:endParaRPr lang="de-DE" sz="3600" dirty="0">
              <a:latin typeface="Calibri Light"/>
            </a:endParaRPr>
          </a:p>
        </p:txBody>
      </p:sp>
      <p:sp>
        <p:nvSpPr>
          <p:cNvPr id="467971" name="Rectangle 3"/>
          <p:cNvSpPr>
            <a:spLocks noGrp="1" noChangeArrowheads="1"/>
          </p:cNvSpPr>
          <p:nvPr>
            <p:ph idx="1"/>
          </p:nvPr>
        </p:nvSpPr>
        <p:spPr>
          <a:xfrm>
            <a:off x="6266328" y="2203704"/>
            <a:ext cx="5483711" cy="4248000"/>
          </a:xfrm>
        </p:spPr>
        <p:txBody>
          <a:bodyPr/>
          <a:lstStyle/>
          <a:p>
            <a:pPr marL="342900" indent="-342900" eaLnBrk="1" hangingPunct="1">
              <a:buClr>
                <a:srgbClr val="333333"/>
              </a:buClr>
              <a:buFont typeface="WingDings"/>
              <a:buChar char=""/>
              <a:defRPr/>
            </a:pPr>
            <a:r>
              <a:rPr lang="nl-NL" sz="2400" dirty="0">
                <a:solidFill>
                  <a:srgbClr val="333333"/>
                </a:solidFill>
                <a:latin typeface="Calibri Light"/>
                <a:ea typeface="Verdana" panose="020B0604030504040204" pitchFamily="34" charset="0"/>
                <a:cs typeface="Verdana" panose="020B0604030504040204" pitchFamily="34" charset="0"/>
              </a:rPr>
              <a:t>De waarde die je aan jezelf toekent.</a:t>
            </a:r>
          </a:p>
          <a:p>
            <a:pPr marL="342900" indent="-342900" eaLnBrk="1" hangingPunct="1">
              <a:buClr>
                <a:srgbClr val="333333"/>
              </a:buClr>
              <a:buFont typeface="WingDings"/>
              <a:buChar char=""/>
              <a:defRPr/>
            </a:pPr>
            <a:r>
              <a:rPr lang="de-DE" sz="2400" dirty="0">
                <a:solidFill>
                  <a:srgbClr val="333333"/>
                </a:solidFill>
                <a:latin typeface="Calibri Light"/>
                <a:ea typeface="Verdana" panose="020B0604030504040204" pitchFamily="34" charset="0"/>
                <a:cs typeface="Verdana" panose="020B0604030504040204" pitchFamily="34" charset="0"/>
              </a:rPr>
              <a:t>De subjectieve waardering van jezelf.</a:t>
            </a:r>
          </a:p>
          <a:p>
            <a:pPr marL="342900" indent="-342900" eaLnBrk="1" hangingPunct="1">
              <a:buClr>
                <a:srgbClr val="333333"/>
              </a:buClr>
              <a:buFont typeface="WingDings"/>
              <a:buChar char=""/>
              <a:defRPr/>
            </a:pPr>
            <a:r>
              <a:rPr lang="de-DE" sz="2400" dirty="0">
                <a:solidFill>
                  <a:srgbClr val="333333"/>
                </a:solidFill>
                <a:latin typeface="Calibri Light"/>
                <a:ea typeface="Verdana" panose="020B0604030504040204" pitchFamily="34" charset="0"/>
                <a:cs typeface="Verdana" panose="020B0604030504040204" pitchFamily="34" charset="0"/>
              </a:rPr>
              <a:t>Dit hoeft niet noodzakelijkerwijs iets te maken te hebben met hoe anderen je waarnemen.</a:t>
            </a:r>
          </a:p>
        </p:txBody>
      </p:sp>
      <p:pic>
        <p:nvPicPr>
          <p:cNvPr id="11"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5</a:t>
            </a:fld>
            <a:endParaRPr lang="de-DE"/>
          </a:p>
        </p:txBody>
      </p:sp>
    </p:spTree>
    <p:extLst>
      <p:ext uri="{BB962C8B-B14F-4D97-AF65-F5344CB8AC3E}">
        <p14:creationId xmlns:p14="http://schemas.microsoft.com/office/powerpoint/2010/main" val="34736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Lage eigenwaarde kan je geestelijk welbevinden beïnvloeden.</a:t>
            </a:r>
            <a:endParaRPr lang="de-DE" sz="3600" dirty="0">
              <a:latin typeface="Calibri Light"/>
            </a:endParaRPr>
          </a:p>
        </p:txBody>
      </p:sp>
      <p:sp>
        <p:nvSpPr>
          <p:cNvPr id="22530" name="Inhaltsplatzhalter 2"/>
          <p:cNvSpPr>
            <a:spLocks noGrp="1"/>
          </p:cNvSpPr>
          <p:nvPr>
            <p:ph idx="1"/>
          </p:nvPr>
        </p:nvSpPr>
        <p:spPr/>
        <p:txBody>
          <a:bodyPr/>
          <a:lstStyle/>
          <a:p>
            <a:pPr marL="342900" indent="-342900">
              <a:buClr>
                <a:srgbClr val="333333"/>
              </a:buClr>
              <a:buFont typeface="WingDings"/>
              <a:buChar char=""/>
            </a:pPr>
            <a:r>
              <a:rPr lang="en-US" sz="2400" dirty="0" err="1">
                <a:solidFill>
                  <a:srgbClr val="333333"/>
                </a:solidFill>
                <a:latin typeface="Calibri Light"/>
                <a:ea typeface="Verdana" panose="020B0604030504040204" pitchFamily="34" charset="0"/>
                <a:cs typeface="Verdana" panose="020B0604030504040204" pitchFamily="34" charset="0"/>
              </a:rPr>
              <a:t>Mensen</a:t>
            </a:r>
            <a:r>
              <a:rPr lang="en-US" sz="2400" dirty="0">
                <a:solidFill>
                  <a:srgbClr val="333333"/>
                </a:solidFill>
                <a:latin typeface="Calibri Light"/>
                <a:ea typeface="Verdana" panose="020B0604030504040204" pitchFamily="34" charset="0"/>
                <a:cs typeface="Verdana" panose="020B0604030504040204" pitchFamily="34" charset="0"/>
              </a:rPr>
              <a:t> met </a:t>
            </a:r>
            <a:r>
              <a:rPr lang="en-US" sz="2400" dirty="0" err="1">
                <a:solidFill>
                  <a:srgbClr val="333333"/>
                </a:solidFill>
                <a:latin typeface="Calibri Light"/>
                <a:ea typeface="Verdana" panose="020B0604030504040204" pitchFamily="34" charset="0"/>
                <a:cs typeface="Verdana" panose="020B0604030504040204" pitchFamily="34" charset="0"/>
              </a:rPr>
              <a:t>een</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psychische</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aandoening</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hebben</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vaak</a:t>
            </a:r>
            <a:r>
              <a:rPr lang="en-US" sz="2400" dirty="0">
                <a:solidFill>
                  <a:srgbClr val="333333"/>
                </a:solidFill>
                <a:latin typeface="Calibri Light"/>
                <a:ea typeface="Verdana" panose="020B0604030504040204" pitchFamily="34" charset="0"/>
                <a:cs typeface="Verdana" panose="020B0604030504040204" pitchFamily="34" charset="0"/>
              </a:rPr>
              <a:t> last van </a:t>
            </a:r>
            <a:r>
              <a:rPr lang="en-US" sz="2400" dirty="0" err="1">
                <a:solidFill>
                  <a:srgbClr val="333333"/>
                </a:solidFill>
                <a:latin typeface="Calibri Light"/>
                <a:ea typeface="Verdana" panose="020B0604030504040204" pitchFamily="34" charset="0"/>
                <a:cs typeface="Verdana" panose="020B0604030504040204" pitchFamily="34" charset="0"/>
              </a:rPr>
              <a:t>een</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lage</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zelfwaardering</a:t>
            </a:r>
            <a:r>
              <a:rPr lang="en-US" sz="2400" dirty="0">
                <a:solidFill>
                  <a:srgbClr val="333333"/>
                </a:solidFill>
                <a:latin typeface="Calibri Light"/>
                <a:ea typeface="Verdana" panose="020B0604030504040204" pitchFamily="34" charset="0"/>
                <a:cs typeface="Verdana" panose="020B0604030504040204" pitchFamily="34" charset="0"/>
              </a:rPr>
              <a:t>.</a:t>
            </a:r>
          </a:p>
          <a:p>
            <a:pPr marL="342900" indent="-342900">
              <a:buClr>
                <a:srgbClr val="333333"/>
              </a:buClr>
              <a:buFont typeface="WingDings"/>
              <a:buChar char=""/>
            </a:pPr>
            <a:r>
              <a:rPr lang="en-US" sz="2400" dirty="0" err="1">
                <a:solidFill>
                  <a:srgbClr val="333333"/>
                </a:solidFill>
                <a:latin typeface="Calibri Light"/>
                <a:ea typeface="Verdana" panose="020B0604030504040204" pitchFamily="34" charset="0"/>
                <a:cs typeface="Verdana" panose="020B0604030504040204" pitchFamily="34" charset="0"/>
              </a:rPr>
              <a:t>Lage</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zelfwaardering</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kan</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bijdragen</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aan</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psychische</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problemen</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zoals</a:t>
            </a:r>
            <a:r>
              <a:rPr lang="en-US" sz="2400" dirty="0">
                <a:solidFill>
                  <a:srgbClr val="333333"/>
                </a:solidFill>
                <a:latin typeface="Calibri Light"/>
                <a:ea typeface="Verdana" panose="020B0604030504040204" pitchFamily="34" charset="0"/>
                <a:cs typeface="Verdana" panose="020B0604030504040204" pitchFamily="34" charset="0"/>
              </a:rPr>
              <a:t>:</a:t>
            </a:r>
            <a:endParaRPr lang="de-DE" sz="2400" dirty="0">
              <a:solidFill>
                <a:srgbClr val="333333"/>
              </a:solidFill>
              <a:latin typeface="Calibri Light"/>
              <a:ea typeface="Verdana" panose="020B0604030504040204" pitchFamily="34" charset="0"/>
              <a:cs typeface="Verdana" panose="020B0604030504040204" pitchFamily="34" charset="0"/>
            </a:endParaRPr>
          </a:p>
          <a:p>
            <a:pPr marL="558863" lvl="2" indent="-342900">
              <a:spcBef>
                <a:spcPts val="1999"/>
              </a:spcBef>
              <a:spcAft>
                <a:spcPts val="0"/>
              </a:spcAft>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Onzekerheid (twijfelen aan jezelf)</a:t>
            </a:r>
          </a:p>
          <a:p>
            <a:pPr marL="558863" lvl="2" indent="-342900">
              <a:spcBef>
                <a:spcPts val="1999"/>
              </a:spcBef>
              <a:spcAft>
                <a:spcPts val="0"/>
              </a:spcAft>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Angst</a:t>
            </a:r>
          </a:p>
          <a:p>
            <a:pPr marL="558863" lvl="2" indent="-342900">
              <a:spcBef>
                <a:spcPts val="1999"/>
              </a:spcBef>
              <a:spcAft>
                <a:spcPts val="0"/>
              </a:spcAft>
              <a:buClr>
                <a:srgbClr val="333333"/>
              </a:buClr>
              <a:buFont typeface="WingDings"/>
              <a:buChar char=""/>
            </a:pPr>
            <a:r>
              <a:rPr lang="de-DE" sz="2400" dirty="0" err="1">
                <a:solidFill>
                  <a:srgbClr val="333333"/>
                </a:solidFill>
                <a:latin typeface="Calibri Light"/>
                <a:ea typeface="Verdana" panose="020B0604030504040204" pitchFamily="34" charset="0"/>
                <a:cs typeface="Verdana" panose="020B0604030504040204" pitchFamily="34" charset="0"/>
              </a:rPr>
              <a:t>Depressieve</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symptomen</a:t>
            </a:r>
            <a:endParaRPr lang="de-DE" sz="2400" dirty="0">
              <a:solidFill>
                <a:srgbClr val="333333"/>
              </a:solidFill>
              <a:latin typeface="Calibri Light"/>
              <a:ea typeface="Verdana" panose="020B0604030504040204" pitchFamily="34" charset="0"/>
              <a:cs typeface="Verdana" panose="020B0604030504040204" pitchFamily="34" charset="0"/>
            </a:endParaRPr>
          </a:p>
          <a:p>
            <a:pPr marL="558863" lvl="2" indent="-342900">
              <a:spcBef>
                <a:spcPts val="1999"/>
              </a:spcBef>
              <a:spcAft>
                <a:spcPts val="0"/>
              </a:spcAft>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Eenzaamheid</a:t>
            </a:r>
          </a:p>
        </p:txBody>
      </p:sp>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6</a:t>
            </a:fld>
            <a:endParaRPr lang="de-DE"/>
          </a:p>
        </p:txBody>
      </p:sp>
    </p:spTree>
    <p:extLst>
      <p:ext uri="{BB962C8B-B14F-4D97-AF65-F5344CB8AC3E}">
        <p14:creationId xmlns:p14="http://schemas.microsoft.com/office/powerpoint/2010/main" val="40918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Verschil tussen overschatte en gezonde zelfwaardering</a:t>
            </a:r>
            <a:endParaRPr lang="nl-NL" sz="3600" dirty="0">
              <a:latin typeface="Calibri Light"/>
            </a:endParaRPr>
          </a:p>
        </p:txBody>
      </p:sp>
      <p:sp>
        <p:nvSpPr>
          <p:cNvPr id="3" name="Inhaltsplatzhalter 2"/>
          <p:cNvSpPr>
            <a:spLocks noGrp="1"/>
          </p:cNvSpPr>
          <p:nvPr>
            <p:ph idx="1"/>
          </p:nvPr>
        </p:nvSpPr>
        <p:spPr/>
        <p:txBody>
          <a:bodyPr/>
          <a:lstStyle/>
          <a:p>
            <a:pPr>
              <a:defRPr/>
            </a:pPr>
            <a:r>
              <a:rPr lang="en-US" sz="2000" dirty="0" err="1">
                <a:solidFill>
                  <a:srgbClr val="333333"/>
                </a:solidFill>
                <a:latin typeface="Calibri Light"/>
                <a:ea typeface="Verdana" panose="020B0604030504040204" pitchFamily="34" charset="0"/>
                <a:cs typeface="Verdana" panose="020B0604030504040204" pitchFamily="34" charset="0"/>
              </a:rPr>
              <a:t>Tijdens</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een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psychose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voelen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veel</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mensen</a:t>
            </a:r>
            <a:r>
              <a:rPr lang="en-US" sz="2000" dirty="0">
                <a:solidFill>
                  <a:srgbClr val="333333"/>
                </a:solidFill>
                <a:latin typeface="Calibri Light"/>
                <a:ea typeface="Verdana" panose="020B0604030504040204" pitchFamily="34" charset="0"/>
                <a:cs typeface="Verdana" panose="020B0604030504040204" pitchFamily="34" charset="0"/>
              </a:rPr>
              <a:t> (maar </a:t>
            </a:r>
            <a:r>
              <a:rPr lang="en-US" sz="2000" dirty="0" err="1">
                <a:solidFill>
                  <a:srgbClr val="333333"/>
                </a:solidFill>
                <a:latin typeface="Calibri Light"/>
                <a:ea typeface="Verdana" panose="020B0604030504040204" pitchFamily="34" charset="0"/>
                <a:cs typeface="Verdana" panose="020B0604030504040204" pitchFamily="34" charset="0"/>
              </a:rPr>
              <a:t>niet</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alle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zich</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achtervolgd</a:t>
            </a:r>
            <a:r>
              <a:rPr lang="en-US" sz="2000" dirty="0">
                <a:solidFill>
                  <a:srgbClr val="333333"/>
                </a:solidFill>
                <a:latin typeface="Calibri Light"/>
                <a:ea typeface="Verdana" panose="020B0604030504040204" pitchFamily="34" charset="0"/>
                <a:cs typeface="Verdana" panose="020B0604030504040204" pitchFamily="34" charset="0"/>
              </a:rPr>
              <a:t> of </a:t>
            </a:r>
            <a:r>
              <a:rPr lang="en-US" sz="2000" dirty="0" err="1">
                <a:solidFill>
                  <a:srgbClr val="333333"/>
                </a:solidFill>
                <a:latin typeface="Calibri Light"/>
                <a:ea typeface="Verdana" panose="020B0604030504040204" pitchFamily="34" charset="0"/>
                <a:cs typeface="Verdana" panose="020B0604030504040204" pitchFamily="34" charset="0"/>
              </a:rPr>
              <a:t>onder</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druk</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staan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Dit</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gevoel</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kan</a:t>
            </a:r>
            <a:r>
              <a:rPr lang="en-US" sz="2000" dirty="0">
                <a:solidFill>
                  <a:srgbClr val="333333"/>
                </a:solidFill>
                <a:latin typeface="Calibri Light"/>
                <a:ea typeface="Verdana" panose="020B0604030504040204" pitchFamily="34" charset="0"/>
                <a:cs typeface="Verdana" panose="020B0604030504040204" pitchFamily="34" charset="0"/>
              </a:rPr>
              <a:t> tot </a:t>
            </a:r>
            <a:r>
              <a:rPr lang="en-US" sz="2000" dirty="0" err="1">
                <a:solidFill>
                  <a:srgbClr val="333333"/>
                </a:solidFill>
                <a:latin typeface="Calibri Light"/>
                <a:ea typeface="Verdana" panose="020B0604030504040204" pitchFamily="34" charset="0"/>
                <a:cs typeface="Verdana" panose="020B0604030504040204" pitchFamily="34" charset="0"/>
              </a:rPr>
              <a:t>een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lage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zelfwaardering</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leiden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Aan</a:t>
            </a:r>
            <a:r>
              <a:rPr lang="en-US" sz="2000" dirty="0">
                <a:solidFill>
                  <a:srgbClr val="333333"/>
                </a:solidFill>
                <a:latin typeface="Calibri Light"/>
                <a:ea typeface="Verdana" panose="020B0604030504040204" pitchFamily="34" charset="0"/>
                <a:cs typeface="Verdana" panose="020B0604030504040204" pitchFamily="34" charset="0"/>
              </a:rPr>
              <a:t> de </a:t>
            </a:r>
            <a:r>
              <a:rPr lang="en-US" sz="2000" dirty="0" err="1">
                <a:solidFill>
                  <a:srgbClr val="333333"/>
                </a:solidFill>
                <a:latin typeface="Calibri Light"/>
                <a:ea typeface="Verdana" panose="020B0604030504040204" pitchFamily="34" charset="0"/>
                <a:cs typeface="Verdana" panose="020B0604030504040204" pitchFamily="34" charset="0"/>
              </a:rPr>
              <a:t>andere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kant</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hebben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sommige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mensen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dan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juist</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een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verhoogde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zelfwaardering</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wanneer</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ze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zich</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voorbestemd</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voelen</a:t>
            </a:r>
            <a:r>
              <a:rPr lang="en-US" sz="2000" dirty="0">
                <a:solidFill>
                  <a:srgbClr val="333333"/>
                </a:solidFill>
                <a:latin typeface="Calibri Light"/>
                <a:ea typeface="Verdana" panose="020B0604030504040204" pitchFamily="34" charset="0"/>
                <a:cs typeface="Verdana" panose="020B0604030504040204" pitchFamily="34" charset="0"/>
              </a:rPr>
              <a:t> om </a:t>
            </a:r>
            <a:r>
              <a:rPr lang="en-US" sz="2000" dirty="0" err="1">
                <a:solidFill>
                  <a:srgbClr val="333333"/>
                </a:solidFill>
                <a:latin typeface="Calibri Light"/>
                <a:ea typeface="Verdana" panose="020B0604030504040204" pitchFamily="34" charset="0"/>
                <a:cs typeface="Verdana" panose="020B0604030504040204" pitchFamily="34" charset="0"/>
              </a:rPr>
              <a:t>een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belangrijke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taak</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uit</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te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voeren</a:t>
            </a:r>
            <a:r>
              <a:rPr lang="en-US" sz="2000" dirty="0">
                <a:solidFill>
                  <a:srgbClr val="333333"/>
                </a:solidFill>
                <a:latin typeface="Calibri Light"/>
                <a:ea typeface="Verdana" panose="020B0604030504040204" pitchFamily="34" charset="0"/>
                <a:cs typeface="Verdana" panose="020B0604030504040204" pitchFamily="34" charset="0"/>
              </a:rPr>
              <a:t> of </a:t>
            </a:r>
            <a:r>
              <a:rPr lang="en-US" sz="2000" dirty="0" err="1">
                <a:solidFill>
                  <a:srgbClr val="333333"/>
                </a:solidFill>
                <a:latin typeface="Calibri Light"/>
                <a:ea typeface="Verdana" panose="020B0604030504040204" pitchFamily="34" charset="0"/>
                <a:cs typeface="Verdana" panose="020B0604030504040204" pitchFamily="34" charset="0"/>
              </a:rPr>
              <a:t>uitverkoren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zijn</a:t>
            </a:r>
            <a:r>
              <a:rPr lang="en-US" sz="2000" dirty="0">
                <a:solidFill>
                  <a:srgbClr val="333333"/>
                </a:solidFill>
                <a:latin typeface="Calibri Light"/>
                <a:ea typeface="Verdana" panose="020B0604030504040204" pitchFamily="34" charset="0"/>
                <a:cs typeface="Verdana" panose="020B0604030504040204" pitchFamily="34" charset="0"/>
              </a:rPr>
              <a:t> om </a:t>
            </a:r>
            <a:r>
              <a:rPr lang="en-US" sz="2000" dirty="0" err="1">
                <a:solidFill>
                  <a:srgbClr val="333333"/>
                </a:solidFill>
                <a:latin typeface="Calibri Light"/>
                <a:ea typeface="Verdana" panose="020B0604030504040204" pitchFamily="34" charset="0"/>
                <a:cs typeface="Verdana" panose="020B0604030504040204" pitchFamily="34" charset="0"/>
              </a:rPr>
              <a:t>een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speciale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missie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uit</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te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voeren</a:t>
            </a:r>
            <a:r>
              <a:rPr lang="en-US" sz="2000" dirty="0">
                <a:solidFill>
                  <a:srgbClr val="333333"/>
                </a:solidFill>
                <a:latin typeface="Calibri Light"/>
                <a:ea typeface="Verdana" panose="020B0604030504040204" pitchFamily="34" charset="0"/>
                <a:cs typeface="Verdana" panose="020B0604030504040204" pitchFamily="34" charset="0"/>
              </a:rPr>
              <a:t>.</a:t>
            </a:r>
            <a:br>
              <a:rPr lang="en-US" sz="2000" dirty="0">
                <a:solidFill>
                  <a:srgbClr val="333333"/>
                </a:solidFill>
                <a:latin typeface="Calibri Light"/>
                <a:ea typeface="Verdana" panose="020B0604030504040204" pitchFamily="34" charset="0"/>
                <a:cs typeface="Verdana" panose="020B0604030504040204" pitchFamily="34" charset="0"/>
              </a:rPr>
            </a:br>
            <a:br>
              <a:rPr lang="en-US" sz="2000" dirty="0">
                <a:solidFill>
                  <a:srgbClr val="333333"/>
                </a:solidFill>
                <a:latin typeface="Calibri Light"/>
                <a:ea typeface="Verdana" panose="020B0604030504040204" pitchFamily="34" charset="0"/>
                <a:cs typeface="Verdana" panose="020B0604030504040204" pitchFamily="34" charset="0"/>
              </a:rPr>
            </a:br>
            <a:br>
              <a:rPr lang="en-US" sz="2000" dirty="0">
                <a:solidFill>
                  <a:srgbClr val="333333"/>
                </a:solidFill>
                <a:latin typeface="Calibri Light"/>
                <a:ea typeface="Verdana" panose="020B0604030504040204" pitchFamily="34" charset="0"/>
                <a:cs typeface="Verdana" panose="020B0604030504040204" pitchFamily="34" charset="0"/>
              </a:rPr>
            </a:br>
            <a:br>
              <a:rPr lang="en-US" sz="2000" dirty="0">
                <a:solidFill>
                  <a:srgbClr val="333333"/>
                </a:solidFill>
                <a:latin typeface="Calibri Light"/>
                <a:ea typeface="Verdana" panose="020B0604030504040204" pitchFamily="34" charset="0"/>
                <a:cs typeface="Verdana" panose="020B0604030504040204" pitchFamily="34" charset="0"/>
              </a:rPr>
            </a:br>
            <a:br>
              <a:rPr lang="en-US" sz="2000" dirty="0">
                <a:solidFill>
                  <a:srgbClr val="333333"/>
                </a:solidFill>
                <a:latin typeface="Calibri Light"/>
                <a:ea typeface="Verdana" panose="020B0604030504040204" pitchFamily="34" charset="0"/>
                <a:cs typeface="Verdana" panose="020B0604030504040204" pitchFamily="34" charset="0"/>
              </a:rPr>
            </a:br>
            <a:br>
              <a:rPr lang="en-US" sz="2000" dirty="0">
                <a:solidFill>
                  <a:srgbClr val="333333"/>
                </a:solidFill>
                <a:latin typeface="Calibri Light"/>
                <a:ea typeface="Verdana" panose="020B0604030504040204" pitchFamily="34" charset="0"/>
                <a:cs typeface="Verdana" panose="020B0604030504040204" pitchFamily="34" charset="0"/>
              </a:rPr>
            </a:br>
            <a:r>
              <a:rPr lang="en-US" sz="2000" b="1" dirty="0">
                <a:solidFill>
                  <a:srgbClr val="004992"/>
                </a:solidFill>
                <a:latin typeface="Calibri Light"/>
                <a:ea typeface="Verdana" panose="020B0604030504040204" pitchFamily="34" charset="0"/>
                <a:cs typeface="Verdana" panose="020B0604030504040204" pitchFamily="34" charset="0"/>
              </a:rPr>
              <a:t>PAS OP: </a:t>
            </a:r>
            <a:r>
              <a:rPr lang="en-US" sz="2000" dirty="0" err="1">
                <a:solidFill>
                  <a:srgbClr val="333333"/>
                </a:solidFill>
                <a:latin typeface="Calibri Light"/>
                <a:ea typeface="Verdana" panose="020B0604030504040204" pitchFamily="34" charset="0"/>
                <a:cs typeface="Verdana" panose="020B0604030504040204" pitchFamily="34" charset="0"/>
              </a:rPr>
              <a:t>Megalomane</a:t>
            </a:r>
            <a:r>
              <a:rPr lang="en-US" sz="2000" b="1"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ideeën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gevoel</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dat</a:t>
            </a:r>
            <a:r>
              <a:rPr lang="en-US" sz="2000" dirty="0">
                <a:solidFill>
                  <a:srgbClr val="333333"/>
                </a:solidFill>
                <a:latin typeface="Calibri Light"/>
                <a:ea typeface="Verdana" panose="020B0604030504040204" pitchFamily="34" charset="0"/>
                <a:cs typeface="Verdana" panose="020B0604030504040204" pitchFamily="34" charset="0"/>
              </a:rPr>
              <a:t> je </a:t>
            </a:r>
            <a:r>
              <a:rPr lang="en-US" sz="2000" dirty="0" err="1">
                <a:solidFill>
                  <a:srgbClr val="333333"/>
                </a:solidFill>
                <a:latin typeface="Calibri Light"/>
                <a:ea typeface="Verdana" panose="020B0604030504040204" pitchFamily="34" charset="0"/>
                <a:cs typeface="Verdana" panose="020B0604030504040204" pitchFamily="34" charset="0"/>
              </a:rPr>
              <a:t>machtiger</a:t>
            </a:r>
            <a:r>
              <a:rPr lang="en-US" sz="2000" dirty="0">
                <a:solidFill>
                  <a:srgbClr val="333333"/>
                </a:solidFill>
                <a:latin typeface="Calibri Light"/>
                <a:ea typeface="Verdana" panose="020B0604030504040204" pitchFamily="34" charset="0"/>
                <a:cs typeface="Verdana" panose="020B0604030504040204" pitchFamily="34" charset="0"/>
              </a:rPr>
              <a:t> of </a:t>
            </a:r>
            <a:r>
              <a:rPr lang="en-US" sz="2000" dirty="0" err="1">
                <a:solidFill>
                  <a:srgbClr val="333333"/>
                </a:solidFill>
                <a:latin typeface="Calibri Light"/>
                <a:ea typeface="Verdana" panose="020B0604030504040204" pitchFamily="34" charset="0"/>
                <a:cs typeface="Verdana" panose="020B0604030504040204" pitchFamily="34" charset="0"/>
              </a:rPr>
              <a:t>belangrijker</a:t>
            </a:r>
            <a:r>
              <a:rPr lang="en-US" sz="2000" dirty="0">
                <a:solidFill>
                  <a:srgbClr val="333333"/>
                </a:solidFill>
                <a:latin typeface="Calibri Light"/>
                <a:ea typeface="Verdana" panose="020B0604030504040204" pitchFamily="34" charset="0"/>
                <a:cs typeface="Verdana" panose="020B0604030504040204" pitchFamily="34" charset="0"/>
              </a:rPr>
              <a:t> bent </a:t>
            </a:r>
            <a:r>
              <a:rPr lang="en-US" sz="2000" dirty="0" err="1">
                <a:solidFill>
                  <a:srgbClr val="333333"/>
                </a:solidFill>
                <a:latin typeface="Calibri Light"/>
                <a:ea typeface="Verdana" panose="020B0604030504040204" pitchFamily="34" charset="0"/>
                <a:cs typeface="Verdana" panose="020B0604030504040204" pitchFamily="34" charset="0"/>
              </a:rPr>
              <a:t>dan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anderen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kunnen</a:t>
            </a:r>
            <a:r>
              <a:rPr lang="en-US" sz="2000" dirty="0">
                <a:solidFill>
                  <a:srgbClr val="333333"/>
                </a:solidFill>
                <a:latin typeface="Calibri Light"/>
                <a:ea typeface="Verdana" panose="020B0604030504040204" pitchFamily="34" charset="0"/>
                <a:cs typeface="Verdana" panose="020B0604030504040204" pitchFamily="34" charset="0"/>
              </a:rPr>
              <a:t> onze </a:t>
            </a:r>
            <a:r>
              <a:rPr lang="en-US" sz="2000" dirty="0" err="1">
                <a:solidFill>
                  <a:srgbClr val="333333"/>
                </a:solidFill>
                <a:latin typeface="Calibri Light"/>
                <a:ea typeface="Verdana" panose="020B0604030504040204" pitchFamily="34" charset="0"/>
                <a:cs typeface="Verdana" panose="020B0604030504040204" pitchFamily="34" charset="0"/>
              </a:rPr>
              <a:t>zelfwaardering</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tijdelijk</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verhogen</a:t>
            </a:r>
            <a:r>
              <a:rPr lang="en-US" sz="2000" dirty="0">
                <a:solidFill>
                  <a:srgbClr val="333333"/>
                </a:solidFill>
                <a:latin typeface="Calibri Light"/>
                <a:ea typeface="Verdana" panose="020B0604030504040204" pitchFamily="34" charset="0"/>
                <a:cs typeface="Verdana" panose="020B0604030504040204" pitchFamily="34" charset="0"/>
              </a:rPr>
              <a:t> maar </a:t>
            </a:r>
            <a:r>
              <a:rPr lang="en-US" sz="2000" dirty="0" err="1">
                <a:solidFill>
                  <a:srgbClr val="333333"/>
                </a:solidFill>
                <a:latin typeface="Calibri Light"/>
                <a:ea typeface="Verdana" panose="020B0604030504040204" pitchFamily="34" charset="0"/>
                <a:cs typeface="Verdana" panose="020B0604030504040204" pitchFamily="34" charset="0"/>
              </a:rPr>
              <a:t>hebben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niets</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te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maken</a:t>
            </a:r>
            <a:r>
              <a:rPr lang="en-US" sz="2000" dirty="0">
                <a:solidFill>
                  <a:srgbClr val="333333"/>
                </a:solidFill>
                <a:latin typeface="Calibri Light"/>
                <a:ea typeface="Verdana" panose="020B0604030504040204" pitchFamily="34" charset="0"/>
                <a:cs typeface="Verdana" panose="020B0604030504040204" pitchFamily="34" charset="0"/>
              </a:rPr>
              <a:t> met </a:t>
            </a:r>
            <a:r>
              <a:rPr lang="en-US" sz="2000" dirty="0" err="1">
                <a:solidFill>
                  <a:srgbClr val="333333"/>
                </a:solidFill>
                <a:latin typeface="Calibri Light"/>
                <a:ea typeface="Verdana" panose="020B0604030504040204" pitchFamily="34" charset="0"/>
                <a:cs typeface="Verdana" panose="020B0604030504040204" pitchFamily="34" charset="0"/>
              </a:rPr>
              <a:t>een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gezonde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zelfwaardering</a:t>
            </a:r>
            <a:r>
              <a:rPr lang="en-US" sz="2000" dirty="0">
                <a:solidFill>
                  <a:srgbClr val="333333"/>
                </a:solidFill>
                <a:latin typeface="Calibri Light"/>
                <a:ea typeface="Verdana" panose="020B0604030504040204" pitchFamily="34" charset="0"/>
                <a:cs typeface="Verdana" panose="020B0604030504040204" pitchFamily="34" charset="0"/>
              </a:rPr>
              <a:t>!</a:t>
            </a:r>
          </a:p>
          <a:p>
            <a:pPr>
              <a:defRPr/>
            </a:pPr>
            <a:r>
              <a:rPr lang="en-US" sz="2000" dirty="0" err="1">
                <a:solidFill>
                  <a:srgbClr val="333333"/>
                </a:solidFill>
                <a:latin typeface="Calibri Light"/>
                <a:ea typeface="Verdana" panose="020B0604030504040204" pitchFamily="34" charset="0"/>
                <a:cs typeface="Verdana" panose="020B0604030504040204" pitchFamily="34" charset="0"/>
              </a:rPr>
              <a:t>Dit</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gevoel</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duurt</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niet</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lang</a:t>
            </a:r>
            <a:r>
              <a:rPr lang="en-US" sz="2000" dirty="0">
                <a:solidFill>
                  <a:srgbClr val="333333"/>
                </a:solidFill>
                <a:latin typeface="Calibri Light"/>
                <a:ea typeface="Verdana" panose="020B0604030504040204" pitchFamily="34" charset="0"/>
                <a:cs typeface="Verdana" panose="020B0604030504040204" pitchFamily="34" charset="0"/>
              </a:rPr>
              <a:t> en het is </a:t>
            </a:r>
            <a:r>
              <a:rPr lang="en-US" sz="2000" dirty="0" err="1">
                <a:solidFill>
                  <a:srgbClr val="333333"/>
                </a:solidFill>
                <a:latin typeface="Calibri Light"/>
                <a:ea typeface="Verdana" panose="020B0604030504040204" pitchFamily="34" charset="0"/>
                <a:cs typeface="Verdana" panose="020B0604030504040204" pitchFamily="34" charset="0"/>
              </a:rPr>
              <a:t>niet</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gebaseerd</a:t>
            </a:r>
            <a:r>
              <a:rPr lang="en-US" sz="2000" dirty="0">
                <a:solidFill>
                  <a:srgbClr val="333333"/>
                </a:solidFill>
                <a:latin typeface="Calibri Light"/>
                <a:ea typeface="Verdana" panose="020B0604030504040204" pitchFamily="34" charset="0"/>
                <a:cs typeface="Verdana" panose="020B0604030504040204" pitchFamily="34" charset="0"/>
              </a:rPr>
              <a:t> op de </a:t>
            </a:r>
            <a:r>
              <a:rPr lang="en-US" sz="2000" dirty="0" err="1">
                <a:solidFill>
                  <a:srgbClr val="333333"/>
                </a:solidFill>
                <a:latin typeface="Calibri Light"/>
                <a:ea typeface="Verdana" panose="020B0604030504040204" pitchFamily="34" charset="0"/>
                <a:cs typeface="Verdana" panose="020B0604030504040204" pitchFamily="34" charset="0"/>
              </a:rPr>
              <a:t>realiteit</a:t>
            </a:r>
            <a:r>
              <a:rPr lang="en-US" sz="2000" dirty="0">
                <a:solidFill>
                  <a:srgbClr val="333333"/>
                </a:solidFill>
                <a:latin typeface="Calibri Light"/>
                <a:ea typeface="Verdana" panose="020B0604030504040204" pitchFamily="34" charset="0"/>
                <a:cs typeface="Verdana" panose="020B0604030504040204" pitchFamily="34" charset="0"/>
              </a:rPr>
              <a:t> en </a:t>
            </a:r>
            <a:r>
              <a:rPr lang="en-US" sz="2000" dirty="0" err="1">
                <a:solidFill>
                  <a:srgbClr val="333333"/>
                </a:solidFill>
                <a:latin typeface="Calibri Light"/>
                <a:ea typeface="Verdana" panose="020B0604030504040204" pitchFamily="34" charset="0"/>
                <a:cs typeface="Verdana" panose="020B0604030504040204" pitchFamily="34" charset="0"/>
              </a:rPr>
              <a:t>werkelijke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sterke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kanten</a:t>
            </a:r>
            <a:r>
              <a:rPr lang="en-US" sz="2000" dirty="0">
                <a:solidFill>
                  <a:srgbClr val="333333"/>
                </a:solidFill>
                <a:latin typeface="Calibri Light"/>
                <a:ea typeface="Verdana" panose="020B0604030504040204" pitchFamily="34" charset="0"/>
                <a:cs typeface="Verdana" panose="020B0604030504040204" pitchFamily="34" charset="0"/>
              </a:rPr>
              <a:t>!</a:t>
            </a:r>
            <a:endParaRPr lang="de-DE" sz="2000" dirty="0">
              <a:solidFill>
                <a:srgbClr val="333333"/>
              </a:solidFill>
              <a:latin typeface="Calibri Light"/>
              <a:ea typeface="Verdana" panose="020B0604030504040204" pitchFamily="34" charset="0"/>
              <a:cs typeface="Verdana" panose="020B0604030504040204" pitchFamily="34" charset="0"/>
            </a:endParaRPr>
          </a:p>
        </p:txBody>
      </p:sp>
      <p:pic>
        <p:nvPicPr>
          <p:cNvPr id="10"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731970"/>
            <a:ext cx="1012024" cy="1012024"/>
          </a:xfrm>
          <a:prstGeom prst="rect">
            <a:avLst/>
          </a:prstGeom>
          <a:noFill/>
        </p:spPr>
      </p:pic>
      <p:sp>
        <p:nvSpPr>
          <p:cNvPr id="4" name="Footer Placeholder 3"/>
          <p:cNvSpPr>
            <a:spLocks noGrp="1"/>
          </p:cNvSpPr>
          <p:nvPr>
            <p:ph type="ftr" sz="quarter" idx="11"/>
          </p:nvPr>
        </p:nvSpPr>
        <p:spPr/>
        <p:txBody>
          <a:bodyPr/>
          <a:lstStyle/>
          <a:p>
            <a:pPr>
              <a:defRPr/>
            </a:pPr>
            <a:r>
              <a:rPr lang="nl-NL"/>
              <a:t>Metacognitieve Training 9 - Zelfwaardering/ Eigenwaarde</a:t>
            </a:r>
            <a:endParaRPr lang="de-DE"/>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7</a:t>
            </a:fld>
            <a:endParaRPr lang="de-DE"/>
          </a:p>
        </p:txBody>
      </p:sp>
    </p:spTree>
    <p:extLst>
      <p:ext uri="{BB962C8B-B14F-4D97-AF65-F5344CB8AC3E}">
        <p14:creationId xmlns:p14="http://schemas.microsoft.com/office/powerpoint/2010/main" val="1636596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Maar…</a:t>
            </a:r>
            <a:endParaRPr lang="de-DE" sz="3600" dirty="0">
              <a:latin typeface="Calibri Light"/>
            </a:endParaRPr>
          </a:p>
        </p:txBody>
      </p:sp>
      <p:sp>
        <p:nvSpPr>
          <p:cNvPr id="25602" name="Inhaltsplatzhalter 2"/>
          <p:cNvSpPr>
            <a:spLocks noGrp="1"/>
          </p:cNvSpPr>
          <p:nvPr>
            <p:ph idx="1"/>
          </p:nvPr>
        </p:nvSpPr>
        <p:spPr/>
        <p:txBody>
          <a:bodyPr/>
          <a:lstStyle/>
          <a:p>
            <a:pPr marL="342900" indent="-342900">
              <a:buClr>
                <a:srgbClr val="333333"/>
              </a:buClr>
              <a:buFont typeface="WingDings"/>
              <a:buChar char=""/>
            </a:pPr>
            <a:r>
              <a:rPr lang="en-US" sz="2400" dirty="0" err="1">
                <a:solidFill>
                  <a:srgbClr val="333333"/>
                </a:solidFill>
                <a:latin typeface="Calibri Light"/>
                <a:ea typeface="ＭＳ Ｐゴシック"/>
                <a:cs typeface="Verdana"/>
              </a:rPr>
              <a:t>Alle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mensen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hebben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échte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sterke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kanten</a:t>
            </a:r>
            <a:r>
              <a:rPr lang="en-US" sz="2400" dirty="0">
                <a:solidFill>
                  <a:srgbClr val="333333"/>
                </a:solidFill>
                <a:latin typeface="Calibri Light"/>
                <a:ea typeface="ＭＳ Ｐゴシック"/>
                <a:cs typeface="Verdana"/>
              </a:rPr>
              <a:t>, die </a:t>
            </a:r>
            <a:r>
              <a:rPr lang="en-US" sz="2400" dirty="0" err="1">
                <a:solidFill>
                  <a:srgbClr val="333333"/>
                </a:solidFill>
                <a:latin typeface="Calibri Light"/>
                <a:ea typeface="ＭＳ Ｐゴシック"/>
                <a:cs typeface="Verdana"/>
              </a:rPr>
              <a:t>soms</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alleen</a:t>
            </a:r>
            <a:r>
              <a:rPr lang="en-US" sz="2400" dirty="0">
                <a:solidFill>
                  <a:srgbClr val="333333"/>
                </a:solidFill>
                <a:latin typeface="Calibri Light"/>
                <a:ea typeface="ＭＳ Ｐゴシック"/>
                <a:cs typeface="Verdana"/>
              </a:rPr>
              <a:t> nog maar </a:t>
            </a:r>
            <a:r>
              <a:rPr lang="en-US" sz="2400" dirty="0" err="1">
                <a:solidFill>
                  <a:srgbClr val="333333"/>
                </a:solidFill>
                <a:latin typeface="Calibri Light"/>
                <a:ea typeface="ＭＳ Ｐゴシック"/>
                <a:cs typeface="Verdana"/>
              </a:rPr>
              <a:t>ontdekt</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moeten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worden</a:t>
            </a:r>
            <a:r>
              <a:rPr lang="en-US" sz="2400" dirty="0">
                <a:solidFill>
                  <a:srgbClr val="333333"/>
                </a:solidFill>
                <a:latin typeface="Calibri Light"/>
                <a:ea typeface="ＭＳ Ｐゴシック"/>
                <a:cs typeface="Verdana"/>
              </a:rPr>
              <a:t>.</a:t>
            </a:r>
            <a:endParaRPr lang="de-DE" sz="2400" dirty="0">
              <a:solidFill>
                <a:srgbClr val="333333"/>
              </a:solidFill>
              <a:latin typeface="Calibri Light"/>
              <a:ea typeface="ＭＳ Ｐゴシック"/>
              <a:cs typeface="Verdana"/>
            </a:endParaRPr>
          </a:p>
          <a:p>
            <a:pPr marL="342900" indent="-342900">
              <a:buClr>
                <a:srgbClr val="333333"/>
              </a:buClr>
              <a:buFont typeface="WingDings"/>
              <a:buChar char=""/>
            </a:pPr>
            <a:r>
              <a:rPr lang="de-DE" sz="2400" dirty="0">
                <a:solidFill>
                  <a:srgbClr val="333333"/>
                </a:solidFill>
                <a:latin typeface="Calibri Light"/>
                <a:ea typeface="ＭＳ Ｐゴシック"/>
                <a:cs typeface="Verdana"/>
              </a:rPr>
              <a:t>Je </a:t>
            </a:r>
            <a:r>
              <a:rPr lang="de-DE" sz="2400" dirty="0" err="1">
                <a:solidFill>
                  <a:srgbClr val="333333"/>
                </a:solidFill>
                <a:latin typeface="Calibri Light"/>
                <a:ea typeface="ＭＳ Ｐゴシック"/>
                <a:cs typeface="Verdana"/>
              </a:rPr>
              <a:t>kunt</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trots</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zijn</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op</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deze</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sterke</a:t>
            </a:r>
            <a:r>
              <a:rPr lang="de-DE" sz="2400" dirty="0">
                <a:solidFill>
                  <a:srgbClr val="333333"/>
                </a:solidFill>
                <a:latin typeface="Calibri Light"/>
                <a:ea typeface="ＭＳ Ｐゴシック"/>
                <a:cs typeface="Verdana"/>
              </a:rPr>
              <a:t> kanten!</a:t>
            </a:r>
          </a:p>
          <a:p>
            <a:pPr marL="342900" indent="-342900">
              <a:buClr>
                <a:srgbClr val="333333"/>
              </a:buClr>
              <a:buFont typeface="WingDings"/>
              <a:buChar char=""/>
            </a:pPr>
            <a:r>
              <a:rPr lang="de-DE" sz="2400" dirty="0" err="1">
                <a:solidFill>
                  <a:srgbClr val="333333"/>
                </a:solidFill>
                <a:latin typeface="Calibri Light"/>
                <a:ea typeface="ＭＳ Ｐゴシック"/>
                <a:cs typeface="Verdana"/>
              </a:rPr>
              <a:t>Het</a:t>
            </a:r>
            <a:r>
              <a:rPr lang="de-DE" sz="2400" dirty="0">
                <a:solidFill>
                  <a:srgbClr val="333333"/>
                </a:solidFill>
                <a:latin typeface="Calibri Light"/>
                <a:ea typeface="ＭＳ Ｐゴシック"/>
                <a:cs typeface="Verdana"/>
              </a:rPr>
              <a:t> je </a:t>
            </a:r>
            <a:r>
              <a:rPr lang="de-DE" sz="2400" dirty="0" err="1">
                <a:solidFill>
                  <a:srgbClr val="333333"/>
                </a:solidFill>
                <a:latin typeface="Calibri Light"/>
                <a:ea typeface="ＭＳ Ｐゴシック"/>
                <a:cs typeface="Verdana"/>
              </a:rPr>
              <a:t>bewust</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zijn</a:t>
            </a:r>
            <a:r>
              <a:rPr lang="de-DE" sz="2400" dirty="0">
                <a:solidFill>
                  <a:srgbClr val="333333"/>
                </a:solidFill>
                <a:latin typeface="Calibri Light"/>
                <a:ea typeface="ＭＳ Ｐゴシック"/>
                <a:cs typeface="Verdana"/>
              </a:rPr>
              <a:t> van </a:t>
            </a:r>
            <a:r>
              <a:rPr lang="de-DE" sz="2400" dirty="0" err="1">
                <a:solidFill>
                  <a:srgbClr val="333333"/>
                </a:solidFill>
                <a:latin typeface="Calibri Light"/>
                <a:ea typeface="ＭＳ Ｐゴシック"/>
                <a:cs typeface="Verdana"/>
              </a:rPr>
              <a:t>deze</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sterke</a:t>
            </a:r>
            <a:r>
              <a:rPr lang="de-DE" sz="2400" dirty="0">
                <a:solidFill>
                  <a:srgbClr val="333333"/>
                </a:solidFill>
                <a:latin typeface="Calibri Light"/>
                <a:ea typeface="ＭＳ Ｐゴシック"/>
                <a:cs typeface="Verdana"/>
              </a:rPr>
              <a:t> kanten </a:t>
            </a:r>
            <a:r>
              <a:rPr lang="de-DE" sz="2400" dirty="0" err="1">
                <a:solidFill>
                  <a:srgbClr val="333333"/>
                </a:solidFill>
                <a:latin typeface="Calibri Light"/>
                <a:ea typeface="ＭＳ Ｐゴシック"/>
                <a:cs typeface="Verdana"/>
              </a:rPr>
              <a:t>vormt</a:t>
            </a:r>
            <a:r>
              <a:rPr lang="de-DE" sz="2400" dirty="0">
                <a:solidFill>
                  <a:srgbClr val="333333"/>
                </a:solidFill>
                <a:latin typeface="Calibri Light"/>
                <a:ea typeface="ＭＳ Ｐゴシック"/>
                <a:cs typeface="Verdana"/>
              </a:rPr>
              <a:t> de </a:t>
            </a:r>
            <a:r>
              <a:rPr lang="de-DE" sz="2400" dirty="0" err="1">
                <a:solidFill>
                  <a:srgbClr val="333333"/>
                </a:solidFill>
                <a:latin typeface="Calibri Light"/>
                <a:ea typeface="ＭＳ Ｐゴシック"/>
                <a:cs typeface="Verdana"/>
              </a:rPr>
              <a:t>basis</a:t>
            </a:r>
            <a:r>
              <a:rPr lang="de-DE" sz="2400" dirty="0">
                <a:solidFill>
                  <a:srgbClr val="333333"/>
                </a:solidFill>
                <a:latin typeface="Calibri Light"/>
                <a:ea typeface="ＭＳ Ｐゴシック"/>
                <a:cs typeface="Verdana"/>
              </a:rPr>
              <a:t> van je </a:t>
            </a:r>
            <a:r>
              <a:rPr lang="de-DE" sz="2400" dirty="0" err="1">
                <a:solidFill>
                  <a:srgbClr val="333333"/>
                </a:solidFill>
                <a:latin typeface="Calibri Light"/>
                <a:ea typeface="ＭＳ Ｐゴシック"/>
                <a:cs typeface="Verdana"/>
              </a:rPr>
              <a:t>zelfwaardering</a:t>
            </a:r>
            <a:r>
              <a:rPr lang="de-DE" sz="2400" dirty="0">
                <a:solidFill>
                  <a:srgbClr val="333333"/>
                </a:solidFill>
                <a:latin typeface="Calibri Light"/>
                <a:ea typeface="ＭＳ Ｐゴシック"/>
                <a:cs typeface="Verdana"/>
              </a:rPr>
              <a:t>.</a:t>
            </a:r>
          </a:p>
        </p:txBody>
      </p:sp>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8</a:t>
            </a:fld>
            <a:endParaRPr 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endParaRPr lang="de-DE" alt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err="1">
                <a:solidFill>
                  <a:srgbClr val="333333"/>
                </a:solidFill>
                <a:latin typeface="Calibri Light"/>
                <a:ea typeface="Verdana" panose="020B0604030504040204" pitchFamily="34" charset="0"/>
              </a:rPr>
              <a:t>Veel</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maar</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niet</a:t>
            </a:r>
            <a:r>
              <a:rPr lang="de-DE" sz="2400" dirty="0">
                <a:solidFill>
                  <a:srgbClr val="333333"/>
                </a:solidFill>
                <a:latin typeface="Calibri Light"/>
                <a:ea typeface="Verdana" panose="020B0604030504040204" pitchFamily="34" charset="0"/>
              </a:rPr>
              <a:t> alle!) </a:t>
            </a:r>
            <a:r>
              <a:rPr lang="de-DE" sz="2400" dirty="0" err="1">
                <a:solidFill>
                  <a:srgbClr val="333333"/>
                </a:solidFill>
                <a:latin typeface="Calibri Light"/>
                <a:ea typeface="Verdana" panose="020B0604030504040204" pitchFamily="34" charset="0"/>
              </a:rPr>
              <a:t>mensen</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met</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een</a:t>
            </a:r>
            <a:r>
              <a:rPr lang="de-DE" sz="2400" dirty="0">
                <a:solidFill>
                  <a:srgbClr val="333333"/>
                </a:solidFill>
                <a:latin typeface="Calibri Light"/>
                <a:ea typeface="Verdana" panose="020B0604030504040204" pitchFamily="34" charset="0"/>
              </a:rPr>
              <a:t> psychotische </a:t>
            </a:r>
            <a:r>
              <a:rPr lang="de-DE" sz="2400" dirty="0" err="1">
                <a:solidFill>
                  <a:srgbClr val="333333"/>
                </a:solidFill>
                <a:latin typeface="Calibri Light"/>
                <a:ea typeface="Verdana" panose="020B0604030504040204" pitchFamily="34" charset="0"/>
              </a:rPr>
              <a:t>kwetsbaarheid</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hebben</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een</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laag</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zelfbeeld</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vaak</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vanwege</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negatieve</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interpersoonlijke</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ervaringen</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Het</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verbeteren</a:t>
            </a:r>
            <a:r>
              <a:rPr lang="de-DE" sz="2400" dirty="0">
                <a:solidFill>
                  <a:srgbClr val="333333"/>
                </a:solidFill>
                <a:latin typeface="Calibri Light"/>
                <a:ea typeface="Verdana" panose="020B0604030504040204" pitchFamily="34" charset="0"/>
              </a:rPr>
              <a:t> van </a:t>
            </a:r>
            <a:r>
              <a:rPr lang="de-DE" sz="2400" dirty="0" err="1">
                <a:solidFill>
                  <a:srgbClr val="333333"/>
                </a:solidFill>
                <a:latin typeface="Calibri Light"/>
                <a:ea typeface="Verdana" panose="020B0604030504040204" pitchFamily="34" charset="0"/>
              </a:rPr>
              <a:t>eigenwaarde</a:t>
            </a:r>
            <a:r>
              <a:rPr lang="de-DE" sz="2400" dirty="0">
                <a:solidFill>
                  <a:srgbClr val="333333"/>
                </a:solidFill>
                <a:latin typeface="Calibri Light"/>
                <a:ea typeface="Verdana" panose="020B0604030504040204" pitchFamily="34" charset="0"/>
              </a:rPr>
              <a:t> en andere </a:t>
            </a:r>
            <a:r>
              <a:rPr lang="de-DE" sz="2400" dirty="0" err="1">
                <a:solidFill>
                  <a:srgbClr val="333333"/>
                </a:solidFill>
                <a:latin typeface="Calibri Light"/>
                <a:ea typeface="Verdana" panose="020B0604030504040204" pitchFamily="34" charset="0"/>
              </a:rPr>
              <a:t>depressieve</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symptomen</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verhoogt</a:t>
            </a:r>
            <a:r>
              <a:rPr lang="de-DE" sz="2400" dirty="0">
                <a:solidFill>
                  <a:srgbClr val="333333"/>
                </a:solidFill>
                <a:latin typeface="Calibri Light"/>
                <a:ea typeface="Verdana" panose="020B0604030504040204" pitchFamily="34" charset="0"/>
              </a:rPr>
              <a:t> de mentale </a:t>
            </a:r>
            <a:r>
              <a:rPr lang="de-DE" sz="2400" dirty="0" err="1">
                <a:solidFill>
                  <a:srgbClr val="333333"/>
                </a:solidFill>
                <a:latin typeface="Calibri Light"/>
                <a:ea typeface="Verdana" panose="020B0604030504040204" pitchFamily="34" charset="0"/>
              </a:rPr>
              <a:t>stabiliteit</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Dit</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kan</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ook</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helpen</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om</a:t>
            </a:r>
            <a:r>
              <a:rPr lang="de-DE" sz="2400" dirty="0">
                <a:solidFill>
                  <a:srgbClr val="333333"/>
                </a:solidFill>
                <a:latin typeface="Calibri Light"/>
                <a:ea typeface="Verdana" panose="020B0604030504040204" pitchFamily="34" charset="0"/>
              </a:rPr>
              <a:t> psychotische </a:t>
            </a:r>
            <a:r>
              <a:rPr lang="de-DE" sz="2400" dirty="0" err="1">
                <a:solidFill>
                  <a:srgbClr val="333333"/>
                </a:solidFill>
                <a:latin typeface="Calibri Light"/>
                <a:ea typeface="Verdana" panose="020B0604030504040204" pitchFamily="34" charset="0"/>
              </a:rPr>
              <a:t>symptomen</a:t>
            </a:r>
            <a:r>
              <a:rPr lang="de-DE" sz="2400" dirty="0">
                <a:solidFill>
                  <a:srgbClr val="333333"/>
                </a:solidFill>
                <a:latin typeface="Calibri Light"/>
                <a:ea typeface="Verdana" panose="020B0604030504040204" pitchFamily="34" charset="0"/>
              </a:rPr>
              <a:t> </a:t>
            </a:r>
            <a:r>
              <a:rPr lang="de-DE" sz="2400" err="1">
                <a:solidFill>
                  <a:srgbClr val="333333"/>
                </a:solidFill>
                <a:latin typeface="Calibri Light"/>
                <a:ea typeface="Verdana" panose="020B0604030504040204" pitchFamily="34" charset="0"/>
              </a:rPr>
              <a:t>te</a:t>
            </a:r>
            <a:r>
              <a:rPr lang="de-DE" sz="2400">
                <a:solidFill>
                  <a:srgbClr val="333333"/>
                </a:solidFill>
                <a:latin typeface="Calibri Light"/>
                <a:ea typeface="Verdana" panose="020B0604030504040204" pitchFamily="34" charset="0"/>
              </a:rPr>
              <a:t> verminderen</a:t>
            </a:r>
            <a:endParaRPr lang="de-DE" sz="2400" dirty="0">
              <a:solidFill>
                <a:srgbClr val="333333"/>
              </a:solidFill>
              <a:latin typeface="Calibri Light"/>
              <a:ea typeface="Verdana" panose="020B0604030504040204" pitchFamily="34" charset="0"/>
            </a:endParaRPr>
          </a:p>
        </p:txBody>
      </p:sp>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9</a:t>
            </a:fld>
            <a:endParaRPr lang="de-DE"/>
          </a:p>
        </p:txBody>
      </p:sp>
    </p:spTree>
    <p:extLst>
      <p:ext uri="{BB962C8B-B14F-4D97-AF65-F5344CB8AC3E}">
        <p14:creationId xmlns:p14="http://schemas.microsoft.com/office/powerpoint/2010/main" val="2289274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Bronnen van zelfwaardering</a:t>
            </a:r>
            <a:endParaRPr lang="de-DE" sz="3600" dirty="0">
              <a:latin typeface="Calibri Light"/>
            </a:endParaRPr>
          </a:p>
        </p:txBody>
      </p:sp>
      <p:sp>
        <p:nvSpPr>
          <p:cNvPr id="27650" name="Rectangle 15"/>
          <p:cNvSpPr>
            <a:spLocks noGrp="1" noChangeArrowheads="1"/>
          </p:cNvSpPr>
          <p:nvPr>
            <p:ph idx="1"/>
          </p:nvPr>
        </p:nvSpPr>
        <p:spPr>
          <a:xfrm>
            <a:off x="408955" y="2204864"/>
            <a:ext cx="7132320" cy="4248000"/>
          </a:xfrm>
        </p:spPr>
        <p:txBody>
          <a:bodyPr/>
          <a:lstStyle/>
          <a:p>
            <a:pPr marL="342900" indent="-342900" eaLnBrk="1" hangingPunct="1">
              <a:buClr>
                <a:srgbClr val="333333"/>
              </a:buClr>
              <a:buFont typeface="WingDings"/>
              <a:buChar char=""/>
            </a:pPr>
            <a:r>
              <a:rPr lang="en-US" sz="2400" dirty="0" err="1">
                <a:solidFill>
                  <a:srgbClr val="333333"/>
                </a:solidFill>
                <a:latin typeface="Calibri Light"/>
                <a:ea typeface="ＭＳ Ｐゴシック"/>
                <a:cs typeface="Verdana"/>
              </a:rPr>
              <a:t>Zelfwaardering</a:t>
            </a:r>
            <a:r>
              <a:rPr lang="en-US" sz="2400" dirty="0">
                <a:solidFill>
                  <a:srgbClr val="333333"/>
                </a:solidFill>
                <a:latin typeface="Calibri Light"/>
                <a:ea typeface="ＭＳ Ｐゴシック"/>
                <a:cs typeface="Verdana"/>
              </a:rPr>
              <a:t> is </a:t>
            </a:r>
            <a:r>
              <a:rPr lang="en-US" sz="2400" dirty="0" err="1">
                <a:solidFill>
                  <a:srgbClr val="333333"/>
                </a:solidFill>
                <a:latin typeface="Calibri Light"/>
                <a:ea typeface="ＭＳ Ｐゴシック"/>
                <a:cs typeface="Verdana"/>
              </a:rPr>
              <a:t>geen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constante</a:t>
            </a:r>
            <a:r>
              <a:rPr lang="en-US" sz="2400" dirty="0">
                <a:solidFill>
                  <a:srgbClr val="333333"/>
                </a:solidFill>
                <a:latin typeface="Calibri Light"/>
                <a:ea typeface="ＭＳ Ｐゴシック"/>
                <a:cs typeface="Verdana"/>
              </a:rPr>
              <a:t> factor, maar </a:t>
            </a:r>
            <a:r>
              <a:rPr lang="en-US" sz="2400" dirty="0" err="1">
                <a:solidFill>
                  <a:srgbClr val="333333"/>
                </a:solidFill>
                <a:latin typeface="Calibri Light"/>
                <a:ea typeface="ＭＳ Ｐゴシック"/>
                <a:cs typeface="Verdana"/>
              </a:rPr>
              <a:t>speelt</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een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rol</a:t>
            </a:r>
            <a:r>
              <a:rPr lang="en-US" sz="2400" dirty="0">
                <a:solidFill>
                  <a:srgbClr val="333333"/>
                </a:solidFill>
                <a:latin typeface="Calibri Light"/>
                <a:ea typeface="ＭＳ Ｐゴシック"/>
                <a:cs typeface="Verdana"/>
              </a:rPr>
              <a:t> in </a:t>
            </a:r>
            <a:r>
              <a:rPr lang="en-US" sz="2400" dirty="0" err="1">
                <a:solidFill>
                  <a:srgbClr val="333333"/>
                </a:solidFill>
                <a:latin typeface="Calibri Light"/>
                <a:ea typeface="ＭＳ Ｐゴシック"/>
                <a:cs typeface="Verdana"/>
              </a:rPr>
              <a:t>verschillende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levensgebieden</a:t>
            </a:r>
            <a:r>
              <a:rPr lang="en-US" sz="2400" dirty="0">
                <a:solidFill>
                  <a:srgbClr val="333333"/>
                </a:solidFill>
                <a:latin typeface="Calibri Light"/>
                <a:ea typeface="ＭＳ Ｐゴシック"/>
                <a:cs typeface="Verdana"/>
              </a:rPr>
              <a:t> en </a:t>
            </a:r>
            <a:r>
              <a:rPr lang="en-US" sz="2400" dirty="0" err="1">
                <a:solidFill>
                  <a:srgbClr val="333333"/>
                </a:solidFill>
                <a:latin typeface="Calibri Light"/>
                <a:ea typeface="ＭＳ Ｐゴシック"/>
                <a:cs typeface="Verdana"/>
              </a:rPr>
              <a:t>toont</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zich</a:t>
            </a:r>
            <a:r>
              <a:rPr lang="en-US" sz="2400" dirty="0">
                <a:solidFill>
                  <a:srgbClr val="333333"/>
                </a:solidFill>
                <a:latin typeface="Calibri Light"/>
                <a:ea typeface="ＭＳ Ｐゴシック"/>
                <a:cs typeface="Verdana"/>
              </a:rPr>
              <a:t> op </a:t>
            </a:r>
            <a:r>
              <a:rPr lang="en-US" sz="2400" dirty="0" err="1">
                <a:solidFill>
                  <a:srgbClr val="333333"/>
                </a:solidFill>
                <a:latin typeface="Calibri Light"/>
                <a:ea typeface="ＭＳ Ｐゴシック"/>
                <a:cs typeface="Verdana"/>
              </a:rPr>
              <a:t>verschillende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manieren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gesymboliseerd</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als</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een</a:t>
            </a:r>
            <a:r>
              <a:rPr lang="en-US" sz="2400" dirty="0">
                <a:solidFill>
                  <a:srgbClr val="333333"/>
                </a:solidFill>
                <a:latin typeface="Calibri Light"/>
                <a:ea typeface="ＭＳ Ｐゴシック"/>
                <a:cs typeface="Verdana"/>
              </a:rPr>
              <a:t> plank in de </a:t>
            </a:r>
            <a:r>
              <a:rPr lang="en-US" sz="2400" dirty="0" err="1">
                <a:solidFill>
                  <a:srgbClr val="333333"/>
                </a:solidFill>
                <a:latin typeface="Calibri Light"/>
                <a:ea typeface="ＭＳ Ｐゴシック"/>
                <a:cs typeface="Verdana"/>
              </a:rPr>
              <a:t>boekenkast</a:t>
            </a:r>
            <a:r>
              <a:rPr lang="en-US" sz="2400" dirty="0">
                <a:solidFill>
                  <a:srgbClr val="333333"/>
                </a:solidFill>
                <a:latin typeface="Calibri Light"/>
                <a:ea typeface="ＭＳ Ｐゴシック"/>
                <a:cs typeface="Verdana"/>
              </a:rPr>
              <a:t> op het </a:t>
            </a:r>
            <a:r>
              <a:rPr lang="en-US" sz="2400" dirty="0" err="1">
                <a:solidFill>
                  <a:srgbClr val="333333"/>
                </a:solidFill>
                <a:latin typeface="Calibri Light"/>
                <a:ea typeface="ＭＳ Ｐゴシック"/>
                <a:cs typeface="Verdana"/>
              </a:rPr>
              <a:t>plaatje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hiernaast</a:t>
            </a:r>
            <a:r>
              <a:rPr lang="en-US" sz="2400" dirty="0">
                <a:solidFill>
                  <a:srgbClr val="333333"/>
                </a:solidFill>
                <a:latin typeface="Calibri Light"/>
                <a:ea typeface="ＭＳ Ｐゴシック"/>
                <a:cs typeface="Verdana"/>
              </a:rPr>
              <a:t>).</a:t>
            </a: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7364" y="1124744"/>
            <a:ext cx="3534070" cy="5303520"/>
          </a:xfrm>
          <a:prstGeom prst="rect">
            <a:avLst/>
          </a:prstGeom>
        </p:spPr>
      </p:pic>
      <p:sp>
        <p:nvSpPr>
          <p:cNvPr id="20" name="Textfeld 1"/>
          <p:cNvSpPr txBox="1">
            <a:spLocks noChangeArrowheads="1"/>
          </p:cNvSpPr>
          <p:nvPr/>
        </p:nvSpPr>
        <p:spPr bwMode="auto">
          <a:xfrm>
            <a:off x="809035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Relaties</a:t>
            </a:r>
            <a:endParaRPr lang="de-DE" dirty="0">
              <a:solidFill>
                <a:srgbClr val="333333"/>
              </a:solidFill>
              <a:latin typeface="Calibri Light"/>
              <a:cs typeface="Verdana"/>
            </a:endParaRPr>
          </a:p>
        </p:txBody>
      </p:sp>
      <p:sp>
        <p:nvSpPr>
          <p:cNvPr id="21" name="Textfeld 23"/>
          <p:cNvSpPr txBox="1">
            <a:spLocks noChangeArrowheads="1"/>
          </p:cNvSpPr>
          <p:nvPr/>
        </p:nvSpPr>
        <p:spPr bwMode="auto">
          <a:xfrm>
            <a:off x="828103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Werk</a:t>
            </a:r>
          </a:p>
        </p:txBody>
      </p:sp>
      <p:sp>
        <p:nvSpPr>
          <p:cNvPr id="22" name="Textfeld 7"/>
          <p:cNvSpPr txBox="1">
            <a:spLocks noChangeArrowheads="1"/>
          </p:cNvSpPr>
          <p:nvPr/>
        </p:nvSpPr>
        <p:spPr bwMode="auto">
          <a:xfrm>
            <a:off x="809090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Uiterlijk</a:t>
            </a:r>
            <a:endParaRPr lang="de-DE" dirty="0">
              <a:solidFill>
                <a:srgbClr val="333333"/>
              </a:solidFill>
              <a:latin typeface="Calibri Light"/>
              <a:cs typeface="Verdana"/>
            </a:endParaRPr>
          </a:p>
        </p:txBody>
      </p:sp>
      <p:sp>
        <p:nvSpPr>
          <p:cNvPr id="23" name="Textfeld 25"/>
          <p:cNvSpPr txBox="1">
            <a:spLocks noChangeArrowheads="1"/>
          </p:cNvSpPr>
          <p:nvPr/>
        </p:nvSpPr>
        <p:spPr bwMode="auto">
          <a:xfrm>
            <a:off x="1032651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4" name="Textfeld 10"/>
          <p:cNvSpPr txBox="1">
            <a:spLocks noChangeArrowheads="1"/>
          </p:cNvSpPr>
          <p:nvPr/>
        </p:nvSpPr>
        <p:spPr bwMode="auto">
          <a:xfrm>
            <a:off x="994629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Hobbies</a:t>
            </a:r>
          </a:p>
        </p:txBody>
      </p:sp>
      <p:sp>
        <p:nvSpPr>
          <p:cNvPr id="3" name="Footer Placeholder 2"/>
          <p:cNvSpPr>
            <a:spLocks noGrp="1"/>
          </p:cNvSpPr>
          <p:nvPr>
            <p:ph type="ftr" sz="quarter" idx="11"/>
          </p:nvPr>
        </p:nvSpPr>
        <p:spPr/>
        <p:txBody>
          <a:bodyPr/>
          <a:lstStyle/>
          <a:p>
            <a:pPr>
              <a:defRPr/>
            </a:pPr>
            <a:r>
              <a:rPr lang="nl-NL"/>
              <a:t>Metacognitieve Training 9 - Zelfwaardering/ Eigenwaarde</a:t>
            </a:r>
            <a:endParaRPr lang="de-DE"/>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10</a:t>
            </a:fld>
            <a:endParaRPr lang="de-DE"/>
          </a:p>
        </p:txBody>
      </p:sp>
    </p:spTree>
    <p:extLst>
      <p:ext uri="{BB962C8B-B14F-4D97-AF65-F5344CB8AC3E}">
        <p14:creationId xmlns:p14="http://schemas.microsoft.com/office/powerpoint/2010/main" val="4034669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Bronnen van zelfwaardering</a:t>
            </a:r>
            <a:endParaRPr lang="de-DE" sz="3600" dirty="0">
              <a:latin typeface="Calibri Light"/>
            </a:endParaRPr>
          </a:p>
        </p:txBody>
      </p:sp>
      <p:sp>
        <p:nvSpPr>
          <p:cNvPr id="27650" name="Rectangle 15"/>
          <p:cNvSpPr>
            <a:spLocks noGrp="1" noChangeArrowheads="1"/>
          </p:cNvSpPr>
          <p:nvPr>
            <p:ph idx="1"/>
          </p:nvPr>
        </p:nvSpPr>
        <p:spPr>
          <a:xfrm>
            <a:off x="408955" y="2204864"/>
            <a:ext cx="7132320" cy="4248000"/>
          </a:xfrm>
        </p:spPr>
        <p:txBody>
          <a:bodyPr/>
          <a:lstStyle/>
          <a:p>
            <a:pPr marL="342900" indent="-342900" eaLnBrk="1" hangingPunct="1">
              <a:buClr>
                <a:srgbClr val="333333"/>
              </a:buClr>
              <a:buFont typeface="WingDings"/>
              <a:buChar char=""/>
            </a:pPr>
            <a:r>
              <a:rPr lang="en-US" sz="2400" dirty="0" err="1">
                <a:solidFill>
                  <a:srgbClr val="333333"/>
                </a:solidFill>
                <a:latin typeface="Calibri Light"/>
                <a:ea typeface="ＭＳ Ｐゴシック"/>
                <a:cs typeface="Verdana"/>
              </a:rPr>
              <a:t>Zelfwaardering</a:t>
            </a:r>
            <a:r>
              <a:rPr lang="en-US" sz="2400" dirty="0">
                <a:solidFill>
                  <a:srgbClr val="333333"/>
                </a:solidFill>
                <a:latin typeface="Calibri Light"/>
                <a:ea typeface="ＭＳ Ｐゴシック"/>
                <a:cs typeface="Verdana"/>
              </a:rPr>
              <a:t> is </a:t>
            </a:r>
            <a:r>
              <a:rPr lang="en-US" sz="2400" dirty="0" err="1">
                <a:solidFill>
                  <a:srgbClr val="333333"/>
                </a:solidFill>
                <a:latin typeface="Calibri Light"/>
                <a:ea typeface="ＭＳ Ｐゴシック"/>
                <a:cs typeface="Verdana"/>
              </a:rPr>
              <a:t>geen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constante</a:t>
            </a:r>
            <a:r>
              <a:rPr lang="en-US" sz="2400" dirty="0">
                <a:solidFill>
                  <a:srgbClr val="333333"/>
                </a:solidFill>
                <a:latin typeface="Calibri Light"/>
                <a:ea typeface="ＭＳ Ｐゴシック"/>
                <a:cs typeface="Verdana"/>
              </a:rPr>
              <a:t> factor, maar </a:t>
            </a:r>
            <a:r>
              <a:rPr lang="en-US" sz="2400" dirty="0" err="1">
                <a:solidFill>
                  <a:srgbClr val="333333"/>
                </a:solidFill>
                <a:latin typeface="Calibri Light"/>
                <a:ea typeface="ＭＳ Ｐゴシック"/>
                <a:cs typeface="Verdana"/>
              </a:rPr>
              <a:t>speelt</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een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rol</a:t>
            </a:r>
            <a:r>
              <a:rPr lang="en-US" sz="2400" dirty="0">
                <a:solidFill>
                  <a:srgbClr val="333333"/>
                </a:solidFill>
                <a:latin typeface="Calibri Light"/>
                <a:ea typeface="ＭＳ Ｐゴシック"/>
                <a:cs typeface="Verdana"/>
              </a:rPr>
              <a:t> in </a:t>
            </a:r>
            <a:r>
              <a:rPr lang="en-US" sz="2400" dirty="0" err="1">
                <a:solidFill>
                  <a:srgbClr val="333333"/>
                </a:solidFill>
                <a:latin typeface="Calibri Light"/>
                <a:ea typeface="ＭＳ Ｐゴシック"/>
                <a:cs typeface="Verdana"/>
              </a:rPr>
              <a:t>verschillende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levensgebieden</a:t>
            </a:r>
            <a:r>
              <a:rPr lang="en-US" sz="2400" dirty="0">
                <a:solidFill>
                  <a:srgbClr val="333333"/>
                </a:solidFill>
                <a:latin typeface="Calibri Light"/>
                <a:ea typeface="ＭＳ Ｐゴシック"/>
                <a:cs typeface="Verdana"/>
              </a:rPr>
              <a:t> en </a:t>
            </a:r>
            <a:r>
              <a:rPr lang="en-US" sz="2400" dirty="0" err="1">
                <a:solidFill>
                  <a:srgbClr val="333333"/>
                </a:solidFill>
                <a:latin typeface="Calibri Light"/>
                <a:ea typeface="ＭＳ Ｐゴシック"/>
                <a:cs typeface="Verdana"/>
              </a:rPr>
              <a:t>toont</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zich</a:t>
            </a:r>
            <a:r>
              <a:rPr lang="en-US" sz="2400" dirty="0">
                <a:solidFill>
                  <a:srgbClr val="333333"/>
                </a:solidFill>
                <a:latin typeface="Calibri Light"/>
                <a:ea typeface="ＭＳ Ｐゴシック"/>
                <a:cs typeface="Verdana"/>
              </a:rPr>
              <a:t> op </a:t>
            </a:r>
            <a:r>
              <a:rPr lang="en-US" sz="2400" dirty="0" err="1">
                <a:solidFill>
                  <a:srgbClr val="333333"/>
                </a:solidFill>
                <a:latin typeface="Calibri Light"/>
                <a:ea typeface="ＭＳ Ｐゴシック"/>
                <a:cs typeface="Verdana"/>
              </a:rPr>
              <a:t>verschillende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manieren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gesymboliseerd</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als</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een</a:t>
            </a:r>
            <a:r>
              <a:rPr lang="en-US" sz="2400" dirty="0">
                <a:solidFill>
                  <a:srgbClr val="333333"/>
                </a:solidFill>
                <a:latin typeface="Calibri Light"/>
                <a:ea typeface="ＭＳ Ｐゴシック"/>
                <a:cs typeface="Verdana"/>
              </a:rPr>
              <a:t> plank in de </a:t>
            </a:r>
            <a:r>
              <a:rPr lang="en-US" sz="2400" dirty="0" err="1">
                <a:solidFill>
                  <a:srgbClr val="333333"/>
                </a:solidFill>
                <a:latin typeface="Calibri Light"/>
                <a:ea typeface="ＭＳ Ｐゴシック"/>
                <a:cs typeface="Verdana"/>
              </a:rPr>
              <a:t>boekenkast</a:t>
            </a:r>
            <a:r>
              <a:rPr lang="en-US" sz="2400" dirty="0">
                <a:solidFill>
                  <a:srgbClr val="333333"/>
                </a:solidFill>
                <a:latin typeface="Calibri Light"/>
                <a:ea typeface="ＭＳ Ｐゴシック"/>
                <a:cs typeface="Verdana"/>
              </a:rPr>
              <a:t> op het </a:t>
            </a:r>
            <a:r>
              <a:rPr lang="en-US" sz="2400" dirty="0" err="1">
                <a:solidFill>
                  <a:srgbClr val="333333"/>
                </a:solidFill>
                <a:latin typeface="Calibri Light"/>
                <a:ea typeface="ＭＳ Ｐゴシック"/>
                <a:cs typeface="Verdana"/>
              </a:rPr>
              <a:t>plaatje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hiernaast</a:t>
            </a:r>
            <a:r>
              <a:rPr lang="en-US" sz="2400" dirty="0">
                <a:solidFill>
                  <a:srgbClr val="333333"/>
                </a:solidFill>
                <a:latin typeface="Calibri Light"/>
                <a:ea typeface="ＭＳ Ｐゴシック"/>
                <a:cs typeface="Verdana"/>
              </a:rPr>
              <a:t>).</a:t>
            </a:r>
          </a:p>
          <a:p>
            <a:pPr marL="342900" lvl="0" indent="-342900" eaLnBrk="1" hangingPunct="1">
              <a:buClr>
                <a:srgbClr val="333333"/>
              </a:buClr>
              <a:buFont typeface="WingDings"/>
              <a:buChar char=""/>
            </a:pPr>
            <a:r>
              <a:rPr lang="en-US" sz="2400" dirty="0" err="1">
                <a:solidFill>
                  <a:srgbClr val="333333"/>
                </a:solidFill>
                <a:latin typeface="Calibri Light"/>
                <a:ea typeface="ＭＳ Ｐゴシック"/>
                <a:cs typeface="Verdana"/>
              </a:rPr>
              <a:t>Waar</a:t>
            </a:r>
            <a:r>
              <a:rPr lang="en-US" sz="2400" dirty="0">
                <a:solidFill>
                  <a:srgbClr val="333333"/>
                </a:solidFill>
                <a:latin typeface="Calibri Light"/>
                <a:ea typeface="ＭＳ Ｐゴシック"/>
                <a:cs typeface="Verdana"/>
              </a:rPr>
              <a:t> het om </a:t>
            </a:r>
            <a:r>
              <a:rPr lang="en-US" sz="2400" dirty="0" err="1">
                <a:solidFill>
                  <a:srgbClr val="333333"/>
                </a:solidFill>
                <a:latin typeface="Calibri Light"/>
                <a:ea typeface="ＭＳ Ｐゴシック"/>
                <a:cs typeface="Verdana"/>
              </a:rPr>
              <a:t>gaat</a:t>
            </a:r>
            <a:r>
              <a:rPr lang="en-US" sz="2400" dirty="0">
                <a:solidFill>
                  <a:srgbClr val="333333"/>
                </a:solidFill>
                <a:latin typeface="Calibri Light"/>
                <a:ea typeface="ＭＳ Ｐゴシック"/>
                <a:cs typeface="Verdana"/>
              </a:rPr>
              <a:t> is </a:t>
            </a:r>
            <a:r>
              <a:rPr lang="en-US" sz="2400" dirty="0" err="1">
                <a:solidFill>
                  <a:srgbClr val="333333"/>
                </a:solidFill>
                <a:latin typeface="Calibri Light"/>
                <a:ea typeface="ＭＳ Ｐゴシック"/>
                <a:cs typeface="Verdana"/>
              </a:rPr>
              <a:t>dat</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vaak</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alleen</a:t>
            </a:r>
            <a:r>
              <a:rPr lang="en-US" sz="2400" dirty="0">
                <a:solidFill>
                  <a:srgbClr val="333333"/>
                </a:solidFill>
                <a:latin typeface="Calibri Light"/>
                <a:ea typeface="ＭＳ Ｐゴシック"/>
                <a:cs typeface="Verdana"/>
              </a:rPr>
              <a:t> let op je </a:t>
            </a:r>
            <a:r>
              <a:rPr lang="en-US" sz="2400" dirty="0" err="1">
                <a:solidFill>
                  <a:srgbClr val="333333"/>
                </a:solidFill>
                <a:latin typeface="Calibri Light"/>
                <a:ea typeface="ＭＳ Ｐゴシック"/>
                <a:cs typeface="Verdana"/>
              </a:rPr>
              <a:t>eigen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zwakke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kanten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lege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planken</a:t>
            </a:r>
            <a:r>
              <a:rPr lang="en-US" sz="2400" dirty="0">
                <a:solidFill>
                  <a:srgbClr val="333333"/>
                </a:solidFill>
                <a:latin typeface="Calibri Light"/>
                <a:ea typeface="ＭＳ Ｐゴシック"/>
                <a:cs typeface="Verdana"/>
              </a:rPr>
              <a:t> in de </a:t>
            </a:r>
            <a:r>
              <a:rPr lang="en-US" sz="2400" dirty="0" err="1">
                <a:solidFill>
                  <a:srgbClr val="333333"/>
                </a:solidFill>
                <a:latin typeface="Calibri Light"/>
                <a:ea typeface="ＭＳ Ｐゴシック"/>
                <a:cs typeface="Verdana"/>
              </a:rPr>
              <a:t>boekenkast</a:t>
            </a:r>
            <a:r>
              <a:rPr lang="en-US" sz="2400" dirty="0">
                <a:solidFill>
                  <a:srgbClr val="333333"/>
                </a:solidFill>
                <a:latin typeface="Calibri Light"/>
                <a:ea typeface="ＭＳ Ｐゴシック"/>
                <a:cs typeface="Verdana"/>
              </a:rPr>
              <a:t>) in </a:t>
            </a:r>
            <a:r>
              <a:rPr lang="en-US" sz="2400" dirty="0" err="1">
                <a:solidFill>
                  <a:srgbClr val="333333"/>
                </a:solidFill>
                <a:latin typeface="Calibri Light"/>
                <a:ea typeface="ＭＳ Ｐゴシック"/>
                <a:cs typeface="Verdana"/>
              </a:rPr>
              <a:t>plaats</a:t>
            </a:r>
            <a:r>
              <a:rPr lang="en-US" sz="2400" dirty="0">
                <a:solidFill>
                  <a:srgbClr val="333333"/>
                </a:solidFill>
                <a:latin typeface="Calibri Light"/>
                <a:ea typeface="ＭＳ Ｐゴシック"/>
                <a:cs typeface="Verdana"/>
              </a:rPr>
              <a:t> van </a:t>
            </a:r>
            <a:r>
              <a:rPr lang="en-US" sz="2400" dirty="0" err="1">
                <a:solidFill>
                  <a:srgbClr val="333333"/>
                </a:solidFill>
                <a:latin typeface="Calibri Light"/>
                <a:ea typeface="ＭＳ Ｐゴシック"/>
                <a:cs typeface="Verdana"/>
              </a:rPr>
              <a:t>juist</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te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letten</a:t>
            </a:r>
            <a:r>
              <a:rPr lang="en-US" sz="2400" dirty="0">
                <a:solidFill>
                  <a:srgbClr val="333333"/>
                </a:solidFill>
                <a:latin typeface="Calibri Light"/>
                <a:ea typeface="ＭＳ Ｐゴシック"/>
                <a:cs typeface="Verdana"/>
              </a:rPr>
              <a:t> op je </a:t>
            </a:r>
            <a:r>
              <a:rPr lang="en-US" sz="2400" dirty="0" err="1">
                <a:solidFill>
                  <a:srgbClr val="333333"/>
                </a:solidFill>
                <a:latin typeface="Calibri Light"/>
                <a:ea typeface="ＭＳ Ｐゴシック"/>
                <a:cs typeface="Verdana"/>
              </a:rPr>
              <a:t>vaardigheden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sterke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kanten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gevulde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planken</a:t>
            </a:r>
            <a:r>
              <a:rPr lang="en-US" sz="2400" dirty="0">
                <a:solidFill>
                  <a:srgbClr val="333333"/>
                </a:solidFill>
                <a:latin typeface="Calibri Light"/>
                <a:ea typeface="ＭＳ Ｐゴシック"/>
                <a:cs typeface="Verdana"/>
              </a:rPr>
              <a:t>).</a:t>
            </a:r>
            <a:endParaRPr lang="de-DE" sz="2400" dirty="0">
              <a:solidFill>
                <a:srgbClr val="333333"/>
              </a:solidFill>
              <a:latin typeface="Calibri Light"/>
              <a:ea typeface="ＭＳ Ｐゴシック"/>
              <a:cs typeface="Verdana"/>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7364" y="1124744"/>
            <a:ext cx="3534070" cy="5303520"/>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11</a:t>
            </a:fld>
            <a:endParaRPr lang="de-DE"/>
          </a:p>
        </p:txBody>
      </p:sp>
      <p:sp>
        <p:nvSpPr>
          <p:cNvPr id="14" name="Textfeld 1"/>
          <p:cNvSpPr txBox="1">
            <a:spLocks noChangeArrowheads="1"/>
          </p:cNvSpPr>
          <p:nvPr/>
        </p:nvSpPr>
        <p:spPr bwMode="auto">
          <a:xfrm>
            <a:off x="809035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Relaties</a:t>
            </a:r>
            <a:endParaRPr lang="de-DE" dirty="0">
              <a:solidFill>
                <a:srgbClr val="333333"/>
              </a:solidFill>
              <a:latin typeface="Calibri Light"/>
              <a:cs typeface="Verdana"/>
            </a:endParaRPr>
          </a:p>
        </p:txBody>
      </p:sp>
      <p:sp>
        <p:nvSpPr>
          <p:cNvPr id="15" name="Textfeld 23"/>
          <p:cNvSpPr txBox="1">
            <a:spLocks noChangeArrowheads="1"/>
          </p:cNvSpPr>
          <p:nvPr/>
        </p:nvSpPr>
        <p:spPr bwMode="auto">
          <a:xfrm>
            <a:off x="828103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Werk</a:t>
            </a:r>
          </a:p>
        </p:txBody>
      </p:sp>
      <p:sp>
        <p:nvSpPr>
          <p:cNvPr id="16" name="Textfeld 7"/>
          <p:cNvSpPr txBox="1">
            <a:spLocks noChangeArrowheads="1"/>
          </p:cNvSpPr>
          <p:nvPr/>
        </p:nvSpPr>
        <p:spPr bwMode="auto">
          <a:xfrm>
            <a:off x="809090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Uiterlijk</a:t>
            </a:r>
            <a:endParaRPr lang="de-DE" dirty="0">
              <a:solidFill>
                <a:srgbClr val="333333"/>
              </a:solidFill>
              <a:latin typeface="Calibri Light"/>
              <a:cs typeface="Verdana"/>
            </a:endParaRPr>
          </a:p>
        </p:txBody>
      </p:sp>
      <p:sp>
        <p:nvSpPr>
          <p:cNvPr id="17" name="Textfeld 25"/>
          <p:cNvSpPr txBox="1">
            <a:spLocks noChangeArrowheads="1"/>
          </p:cNvSpPr>
          <p:nvPr/>
        </p:nvSpPr>
        <p:spPr bwMode="auto">
          <a:xfrm>
            <a:off x="1032651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18" name="Textfeld 10"/>
          <p:cNvSpPr txBox="1">
            <a:spLocks noChangeArrowheads="1"/>
          </p:cNvSpPr>
          <p:nvPr/>
        </p:nvSpPr>
        <p:spPr bwMode="auto">
          <a:xfrm>
            <a:off x="994629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Hobbies</a:t>
            </a:r>
          </a:p>
        </p:txBody>
      </p:sp>
    </p:spTree>
    <p:extLst>
      <p:ext uri="{BB962C8B-B14F-4D97-AF65-F5344CB8AC3E}">
        <p14:creationId xmlns:p14="http://schemas.microsoft.com/office/powerpoint/2010/main" val="2282213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nl-NL" sz="3600">
                <a:latin typeface="Calibri Light"/>
              </a:rPr>
              <a:t>Mensen met een lage zelfwaardering…</a:t>
            </a:r>
            <a:endParaRPr lang="de-DE" sz="3600" dirty="0">
              <a:latin typeface="Calibri Light"/>
            </a:endParaRPr>
          </a:p>
        </p:txBody>
      </p:sp>
      <p:sp>
        <p:nvSpPr>
          <p:cNvPr id="27650" name="Rectangle 15"/>
          <p:cNvSpPr>
            <a:spLocks noGrp="1" noChangeArrowheads="1"/>
          </p:cNvSpPr>
          <p:nvPr>
            <p:ph idx="1"/>
          </p:nvPr>
        </p:nvSpPr>
        <p:spPr>
          <a:xfrm>
            <a:off x="408955" y="2204864"/>
            <a:ext cx="7132320" cy="4248000"/>
          </a:xfrm>
        </p:spPr>
        <p:txBody>
          <a:bodyPr/>
          <a:lstStyle/>
          <a:p>
            <a:pPr marL="342900" indent="-342900" eaLnBrk="1" hangingPunct="1">
              <a:buClr>
                <a:srgbClr val="333333"/>
              </a:buClr>
              <a:buFont typeface="WingDings"/>
              <a:buChar char=""/>
            </a:pPr>
            <a:r>
              <a:rPr lang="de-DE" sz="2400" dirty="0">
                <a:solidFill>
                  <a:srgbClr val="333333"/>
                </a:solidFill>
                <a:latin typeface="Calibri Light"/>
                <a:ea typeface="Verdana" panose="020B0604030504040204" pitchFamily="34" charset="0"/>
                <a:cs typeface="Verdana"/>
              </a:rPr>
              <a:t>… letten alleen op de lege planken bij zichzelf maar juist op de volle planken bij anderen.</a:t>
            </a:r>
          </a:p>
        </p:txBody>
      </p:sp>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7364" y="1124744"/>
            <a:ext cx="3534070" cy="5303520"/>
          </a:xfrm>
          <a:prstGeom prst="rect">
            <a:avLst/>
          </a:prstGeom>
        </p:spPr>
      </p:pic>
      <p:sp>
        <p:nvSpPr>
          <p:cNvPr id="3" name="Footer Placeholder 2"/>
          <p:cNvSpPr>
            <a:spLocks noGrp="1"/>
          </p:cNvSpPr>
          <p:nvPr>
            <p:ph type="ftr" sz="quarter" idx="11"/>
          </p:nvPr>
        </p:nvSpPr>
        <p:spPr/>
        <p:txBody>
          <a:bodyPr/>
          <a:lstStyle/>
          <a:p>
            <a:pPr>
              <a:defRPr/>
            </a:pPr>
            <a:r>
              <a:rPr lang="nl-NL"/>
              <a:t>Metacognitieve Training 9 - Zelfwaardering/ Eigenwaarde</a:t>
            </a:r>
            <a:endParaRPr lang="de-DE"/>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12</a:t>
            </a:fld>
            <a:endParaRPr lang="de-DE"/>
          </a:p>
        </p:txBody>
      </p:sp>
      <p:sp>
        <p:nvSpPr>
          <p:cNvPr id="25" name="Textfeld 1"/>
          <p:cNvSpPr txBox="1">
            <a:spLocks noChangeArrowheads="1"/>
          </p:cNvSpPr>
          <p:nvPr/>
        </p:nvSpPr>
        <p:spPr bwMode="auto">
          <a:xfrm>
            <a:off x="809035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Relaties</a:t>
            </a:r>
            <a:endParaRPr lang="de-DE" dirty="0">
              <a:solidFill>
                <a:srgbClr val="333333"/>
              </a:solidFill>
              <a:latin typeface="Calibri Light"/>
              <a:cs typeface="Verdana"/>
            </a:endParaRPr>
          </a:p>
        </p:txBody>
      </p:sp>
      <p:sp>
        <p:nvSpPr>
          <p:cNvPr id="26" name="Textfeld 23"/>
          <p:cNvSpPr txBox="1">
            <a:spLocks noChangeArrowheads="1"/>
          </p:cNvSpPr>
          <p:nvPr/>
        </p:nvSpPr>
        <p:spPr bwMode="auto">
          <a:xfrm>
            <a:off x="828103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Werk</a:t>
            </a:r>
          </a:p>
        </p:txBody>
      </p:sp>
      <p:sp>
        <p:nvSpPr>
          <p:cNvPr id="27" name="Textfeld 7"/>
          <p:cNvSpPr txBox="1">
            <a:spLocks noChangeArrowheads="1"/>
          </p:cNvSpPr>
          <p:nvPr/>
        </p:nvSpPr>
        <p:spPr bwMode="auto">
          <a:xfrm>
            <a:off x="809090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Uiterlijk</a:t>
            </a:r>
            <a:endParaRPr lang="de-DE" dirty="0">
              <a:solidFill>
                <a:srgbClr val="333333"/>
              </a:solidFill>
              <a:latin typeface="Calibri Light"/>
              <a:cs typeface="Verdana"/>
            </a:endParaRPr>
          </a:p>
        </p:txBody>
      </p:sp>
      <p:sp>
        <p:nvSpPr>
          <p:cNvPr id="28" name="Textfeld 25"/>
          <p:cNvSpPr txBox="1">
            <a:spLocks noChangeArrowheads="1"/>
          </p:cNvSpPr>
          <p:nvPr/>
        </p:nvSpPr>
        <p:spPr bwMode="auto">
          <a:xfrm>
            <a:off x="1032651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9" name="Textfeld 10"/>
          <p:cNvSpPr txBox="1">
            <a:spLocks noChangeArrowheads="1"/>
          </p:cNvSpPr>
          <p:nvPr/>
        </p:nvSpPr>
        <p:spPr bwMode="auto">
          <a:xfrm>
            <a:off x="994629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Hobbies</a:t>
            </a:r>
          </a:p>
        </p:txBody>
      </p:sp>
    </p:spTree>
    <p:extLst>
      <p:ext uri="{BB962C8B-B14F-4D97-AF65-F5344CB8AC3E}">
        <p14:creationId xmlns:p14="http://schemas.microsoft.com/office/powerpoint/2010/main" val="826227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nl-NL" sz="3600">
                <a:latin typeface="Calibri Light"/>
              </a:rPr>
              <a:t>Mensen met een lage zelfwaardering…</a:t>
            </a:r>
            <a:endParaRPr lang="de-DE" sz="3600" dirty="0">
              <a:latin typeface="Calibri Light"/>
            </a:endParaRPr>
          </a:p>
        </p:txBody>
      </p:sp>
      <p:sp>
        <p:nvSpPr>
          <p:cNvPr id="27650" name="Rectangle 15"/>
          <p:cNvSpPr>
            <a:spLocks noGrp="1" noChangeArrowheads="1"/>
          </p:cNvSpPr>
          <p:nvPr>
            <p:ph idx="1"/>
          </p:nvPr>
        </p:nvSpPr>
        <p:spPr>
          <a:xfrm>
            <a:off x="408955" y="2204864"/>
            <a:ext cx="7132320" cy="4248000"/>
          </a:xfrm>
        </p:spPr>
        <p:txBody>
          <a:bodyPr/>
          <a:lstStyle/>
          <a:p>
            <a:pPr marL="342900" indent="-342900" eaLnBrk="1" hangingPunct="1">
              <a:buClr>
                <a:srgbClr val="333333"/>
              </a:buClr>
              <a:buFont typeface="WingDings"/>
              <a:buChar char=""/>
            </a:pP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letten</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alleen</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op</a:t>
            </a:r>
            <a:r>
              <a:rPr lang="de-DE" sz="2400" dirty="0">
                <a:solidFill>
                  <a:srgbClr val="333333"/>
                </a:solidFill>
                <a:latin typeface="Calibri Light"/>
                <a:ea typeface="Verdana" panose="020B0604030504040204" pitchFamily="34" charset="0"/>
                <a:cs typeface="Verdana"/>
              </a:rPr>
              <a:t> de lege </a:t>
            </a:r>
            <a:r>
              <a:rPr lang="de-DE" sz="2400" dirty="0" err="1">
                <a:solidFill>
                  <a:srgbClr val="333333"/>
                </a:solidFill>
                <a:latin typeface="Calibri Light"/>
                <a:ea typeface="Verdana" panose="020B0604030504040204" pitchFamily="34" charset="0"/>
                <a:cs typeface="Verdana"/>
              </a:rPr>
              <a:t>planken</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bij</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zichzelf</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maar</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juist</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op</a:t>
            </a:r>
            <a:r>
              <a:rPr lang="de-DE" sz="2400" dirty="0">
                <a:solidFill>
                  <a:srgbClr val="333333"/>
                </a:solidFill>
                <a:latin typeface="Calibri Light"/>
                <a:ea typeface="Verdana" panose="020B0604030504040204" pitchFamily="34" charset="0"/>
                <a:cs typeface="Verdana"/>
              </a:rPr>
              <a:t> de volle </a:t>
            </a:r>
            <a:r>
              <a:rPr lang="de-DE" sz="2400" dirty="0" err="1">
                <a:solidFill>
                  <a:srgbClr val="333333"/>
                </a:solidFill>
                <a:latin typeface="Calibri Light"/>
                <a:ea typeface="Verdana" panose="020B0604030504040204" pitchFamily="34" charset="0"/>
                <a:cs typeface="Verdana"/>
              </a:rPr>
              <a:t>planken</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bij</a:t>
            </a:r>
            <a:r>
              <a:rPr lang="de-DE" sz="2400" dirty="0">
                <a:solidFill>
                  <a:srgbClr val="333333"/>
                </a:solidFill>
                <a:latin typeface="Calibri Light"/>
                <a:ea typeface="Verdana" panose="020B0604030504040204" pitchFamily="34" charset="0"/>
                <a:cs typeface="Verdana"/>
              </a:rPr>
              <a:t> anderen.</a:t>
            </a:r>
          </a:p>
          <a:p>
            <a:pPr marL="342900" indent="-342900">
              <a:buClr>
                <a:srgbClr val="333333"/>
              </a:buClr>
              <a:buFont typeface="WingDings"/>
              <a:buChar char=""/>
              <a:defRPr/>
            </a:pPr>
            <a:r>
              <a:rPr lang="de-DE" sz="2400" dirty="0">
                <a:solidFill>
                  <a:srgbClr val="333333"/>
                </a:solidFill>
                <a:latin typeface="Calibri Light"/>
                <a:ea typeface="Verdana" panose="020B0604030504040204" pitchFamily="34" charset="0"/>
                <a:cs typeface="Verdana"/>
              </a:rPr>
              <a:t>… neigen negatieve oordelen over zichzelf te generaliseren (“ik ben waardeloos”)</a:t>
            </a:r>
            <a:r>
              <a:rPr lang="en-US" sz="2400" dirty="0">
                <a:solidFill>
                  <a:srgbClr val="333333"/>
                </a:solidFill>
                <a:latin typeface="Calibri Light"/>
                <a:cs typeface="Verdana"/>
              </a:rPr>
              <a:t>.</a:t>
            </a:r>
          </a:p>
        </p:txBody>
      </p:sp>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7364" y="1124744"/>
            <a:ext cx="3534070" cy="5303520"/>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13</a:t>
            </a:fld>
            <a:endParaRPr lang="de-DE"/>
          </a:p>
        </p:txBody>
      </p:sp>
      <p:sp>
        <p:nvSpPr>
          <p:cNvPr id="17" name="Textfeld 1"/>
          <p:cNvSpPr txBox="1">
            <a:spLocks noChangeArrowheads="1"/>
          </p:cNvSpPr>
          <p:nvPr/>
        </p:nvSpPr>
        <p:spPr bwMode="auto">
          <a:xfrm>
            <a:off x="809035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Relaties</a:t>
            </a:r>
            <a:endParaRPr lang="de-DE" dirty="0">
              <a:solidFill>
                <a:srgbClr val="333333"/>
              </a:solidFill>
              <a:latin typeface="Calibri Light"/>
              <a:cs typeface="Verdana"/>
            </a:endParaRPr>
          </a:p>
        </p:txBody>
      </p:sp>
      <p:sp>
        <p:nvSpPr>
          <p:cNvPr id="18" name="Textfeld 23"/>
          <p:cNvSpPr txBox="1">
            <a:spLocks noChangeArrowheads="1"/>
          </p:cNvSpPr>
          <p:nvPr/>
        </p:nvSpPr>
        <p:spPr bwMode="auto">
          <a:xfrm>
            <a:off x="828103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Werk</a:t>
            </a:r>
          </a:p>
        </p:txBody>
      </p:sp>
      <p:sp>
        <p:nvSpPr>
          <p:cNvPr id="19" name="Textfeld 7"/>
          <p:cNvSpPr txBox="1">
            <a:spLocks noChangeArrowheads="1"/>
          </p:cNvSpPr>
          <p:nvPr/>
        </p:nvSpPr>
        <p:spPr bwMode="auto">
          <a:xfrm>
            <a:off x="809090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Uiterlijk</a:t>
            </a:r>
            <a:endParaRPr lang="de-DE" dirty="0">
              <a:solidFill>
                <a:srgbClr val="333333"/>
              </a:solidFill>
              <a:latin typeface="Calibri Light"/>
              <a:cs typeface="Verdana"/>
            </a:endParaRPr>
          </a:p>
        </p:txBody>
      </p:sp>
      <p:sp>
        <p:nvSpPr>
          <p:cNvPr id="20" name="Textfeld 25"/>
          <p:cNvSpPr txBox="1">
            <a:spLocks noChangeArrowheads="1"/>
          </p:cNvSpPr>
          <p:nvPr/>
        </p:nvSpPr>
        <p:spPr bwMode="auto">
          <a:xfrm>
            <a:off x="1032651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2" name="Textfeld 10"/>
          <p:cNvSpPr txBox="1">
            <a:spLocks noChangeArrowheads="1"/>
          </p:cNvSpPr>
          <p:nvPr/>
        </p:nvSpPr>
        <p:spPr bwMode="auto">
          <a:xfrm>
            <a:off x="994629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Hobbies</a:t>
            </a:r>
          </a:p>
        </p:txBody>
      </p:sp>
    </p:spTree>
    <p:extLst>
      <p:ext uri="{BB962C8B-B14F-4D97-AF65-F5344CB8AC3E}">
        <p14:creationId xmlns:p14="http://schemas.microsoft.com/office/powerpoint/2010/main" val="1569371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7364" y="1124744"/>
            <a:ext cx="3534070" cy="5303520"/>
          </a:xfrm>
          <a:prstGeom prst="rect">
            <a:avLst/>
          </a:prstGeom>
        </p:spPr>
      </p:pic>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nl-NL" sz="3600" dirty="0">
                <a:latin typeface="Calibri Light"/>
              </a:rPr>
              <a:t>Mensen met een lage zelfwaardering…</a:t>
            </a:r>
            <a:endParaRPr lang="de-DE" sz="3600" dirty="0">
              <a:latin typeface="Calibri Light"/>
            </a:endParaRPr>
          </a:p>
        </p:txBody>
      </p:sp>
      <p:sp>
        <p:nvSpPr>
          <p:cNvPr id="27650" name="Rectangle 15"/>
          <p:cNvSpPr>
            <a:spLocks noGrp="1" noChangeArrowheads="1"/>
          </p:cNvSpPr>
          <p:nvPr>
            <p:ph idx="1"/>
          </p:nvPr>
        </p:nvSpPr>
        <p:spPr>
          <a:xfrm>
            <a:off x="408955" y="2204864"/>
            <a:ext cx="7132320" cy="4248000"/>
          </a:xfrm>
        </p:spPr>
        <p:txBody>
          <a:bodyPr/>
          <a:lstStyle/>
          <a:p>
            <a:pPr marL="342900" indent="-342900" eaLnBrk="1" hangingPunct="1">
              <a:buClr>
                <a:srgbClr val="333333"/>
              </a:buClr>
              <a:buFont typeface="WingDings"/>
              <a:buChar char=""/>
            </a:pP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letten</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alleen</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op</a:t>
            </a:r>
            <a:r>
              <a:rPr lang="de-DE" sz="2400" dirty="0">
                <a:solidFill>
                  <a:srgbClr val="333333"/>
                </a:solidFill>
                <a:latin typeface="Calibri Light"/>
                <a:ea typeface="Verdana" panose="020B0604030504040204" pitchFamily="34" charset="0"/>
                <a:cs typeface="Verdana"/>
              </a:rPr>
              <a:t> de lege </a:t>
            </a:r>
            <a:r>
              <a:rPr lang="de-DE" sz="2400" dirty="0" err="1">
                <a:solidFill>
                  <a:srgbClr val="333333"/>
                </a:solidFill>
                <a:latin typeface="Calibri Light"/>
                <a:ea typeface="Verdana" panose="020B0604030504040204" pitchFamily="34" charset="0"/>
                <a:cs typeface="Verdana"/>
              </a:rPr>
              <a:t>planken</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bij</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zichzelf</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maar</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juist</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op</a:t>
            </a:r>
            <a:r>
              <a:rPr lang="de-DE" sz="2400" dirty="0">
                <a:solidFill>
                  <a:srgbClr val="333333"/>
                </a:solidFill>
                <a:latin typeface="Calibri Light"/>
                <a:ea typeface="Verdana" panose="020B0604030504040204" pitchFamily="34" charset="0"/>
                <a:cs typeface="Verdana"/>
              </a:rPr>
              <a:t> de volle </a:t>
            </a:r>
            <a:r>
              <a:rPr lang="de-DE" sz="2400" dirty="0" err="1">
                <a:solidFill>
                  <a:srgbClr val="333333"/>
                </a:solidFill>
                <a:latin typeface="Calibri Light"/>
                <a:ea typeface="Verdana" panose="020B0604030504040204" pitchFamily="34" charset="0"/>
                <a:cs typeface="Verdana"/>
              </a:rPr>
              <a:t>planken</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bij</a:t>
            </a:r>
            <a:r>
              <a:rPr lang="de-DE" sz="2400" dirty="0">
                <a:solidFill>
                  <a:srgbClr val="333333"/>
                </a:solidFill>
                <a:latin typeface="Calibri Light"/>
                <a:ea typeface="Verdana" panose="020B0604030504040204" pitchFamily="34" charset="0"/>
                <a:cs typeface="Verdana"/>
              </a:rPr>
              <a:t> anderen.</a:t>
            </a:r>
          </a:p>
          <a:p>
            <a:pPr marL="342900" indent="-342900">
              <a:buClr>
                <a:srgbClr val="333333"/>
              </a:buClr>
              <a:buFont typeface="WingDings"/>
              <a:buChar char=""/>
              <a:defRPr/>
            </a:pPr>
            <a:r>
              <a:rPr lang="de-DE" sz="2400" dirty="0">
                <a:solidFill>
                  <a:srgbClr val="333333"/>
                </a:solidFill>
                <a:latin typeface="Calibri Light"/>
                <a:ea typeface="Verdana" panose="020B0604030504040204" pitchFamily="34" charset="0"/>
                <a:cs typeface="Verdana"/>
              </a:rPr>
              <a:t>… neigen negatieve oordelen over zichzelf te generaliseren (“ik ben waardeloos”)</a:t>
            </a:r>
            <a:r>
              <a:rPr lang="en-US" sz="2400" dirty="0">
                <a:solidFill>
                  <a:srgbClr val="333333"/>
                </a:solidFill>
                <a:latin typeface="Calibri Light"/>
                <a:cs typeface="Verdana"/>
              </a:rPr>
              <a:t>.</a:t>
            </a:r>
          </a:p>
          <a:p>
            <a:pPr marL="342900" indent="-342900">
              <a:buClr>
                <a:srgbClr val="333333"/>
              </a:buClr>
              <a:buFont typeface="WingDings"/>
              <a:buChar char=""/>
              <a:defRPr/>
            </a:pPr>
            <a:r>
              <a:rPr lang="de-DE" sz="2400" dirty="0">
                <a:solidFill>
                  <a:srgbClr val="333333"/>
                </a:solidFill>
                <a:latin typeface="Calibri Light"/>
                <a:cs typeface="Verdana"/>
              </a:rPr>
              <a:t>… maken geen verschil tussen de persoon in zijn totaliteit en zijn gedrag (b.v. </a:t>
            </a:r>
            <a:r>
              <a:rPr lang="de-DE" sz="2400" dirty="0">
                <a:solidFill>
                  <a:srgbClr val="333333"/>
                </a:solidFill>
                <a:latin typeface="Calibri Light"/>
                <a:ea typeface="Verdana" panose="020B0604030504040204" pitchFamily="34" charset="0"/>
                <a:cs typeface="Verdana"/>
              </a:rPr>
              <a:t>“</a:t>
            </a:r>
            <a:r>
              <a:rPr lang="de-DE" sz="2400" dirty="0">
                <a:solidFill>
                  <a:srgbClr val="333333"/>
                </a:solidFill>
                <a:latin typeface="Calibri Light"/>
                <a:cs typeface="Verdana"/>
              </a:rPr>
              <a:t>Als ik 1 ding niet goed kan betekent dit dat ik een </a:t>
            </a:r>
            <a:r>
              <a:rPr lang="en-US" sz="2400" dirty="0">
                <a:solidFill>
                  <a:srgbClr val="333333"/>
                </a:solidFill>
                <a:latin typeface="Calibri Light"/>
                <a:cs typeface="Verdana"/>
              </a:rPr>
              <a:t>loser ben</a:t>
            </a:r>
            <a:r>
              <a:rPr lang="de-DE" sz="2400" dirty="0">
                <a:solidFill>
                  <a:srgbClr val="333333"/>
                </a:solidFill>
                <a:latin typeface="Calibri Light"/>
                <a:ea typeface="Verdana" panose="020B0604030504040204" pitchFamily="34" charset="0"/>
                <a:cs typeface="Verdana"/>
              </a:rPr>
              <a:t>”</a:t>
            </a:r>
            <a:r>
              <a:rPr lang="en-US" sz="2400" dirty="0">
                <a:solidFill>
                  <a:srgbClr val="333333"/>
                </a:solidFill>
                <a:latin typeface="Calibri Light"/>
                <a:cs typeface="Verdana"/>
              </a:rPr>
              <a:t>).</a:t>
            </a:r>
            <a:endParaRPr lang="de-DE" sz="2400" dirty="0">
              <a:solidFill>
                <a:srgbClr val="333333"/>
              </a:solidFill>
              <a:latin typeface="Calibri Light"/>
              <a:ea typeface="ＭＳ Ｐゴシック"/>
              <a:cs typeface="Verdana"/>
            </a:endParaRPr>
          </a:p>
        </p:txBody>
      </p:sp>
      <p:sp>
        <p:nvSpPr>
          <p:cNvPr id="18" name="Textfeld 1"/>
          <p:cNvSpPr txBox="1">
            <a:spLocks noChangeArrowheads="1"/>
          </p:cNvSpPr>
          <p:nvPr/>
        </p:nvSpPr>
        <p:spPr bwMode="auto">
          <a:xfrm>
            <a:off x="809035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Relaties</a:t>
            </a:r>
            <a:endParaRPr lang="de-DE" dirty="0">
              <a:solidFill>
                <a:srgbClr val="333333"/>
              </a:solidFill>
              <a:latin typeface="Calibri Light"/>
              <a:cs typeface="Verdana"/>
            </a:endParaRPr>
          </a:p>
        </p:txBody>
      </p:sp>
      <p:sp>
        <p:nvSpPr>
          <p:cNvPr id="19" name="Textfeld 23"/>
          <p:cNvSpPr txBox="1">
            <a:spLocks noChangeArrowheads="1"/>
          </p:cNvSpPr>
          <p:nvPr/>
        </p:nvSpPr>
        <p:spPr bwMode="auto">
          <a:xfrm>
            <a:off x="828103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Werk</a:t>
            </a:r>
          </a:p>
        </p:txBody>
      </p:sp>
      <p:sp>
        <p:nvSpPr>
          <p:cNvPr id="20" name="Textfeld 7"/>
          <p:cNvSpPr txBox="1">
            <a:spLocks noChangeArrowheads="1"/>
          </p:cNvSpPr>
          <p:nvPr/>
        </p:nvSpPr>
        <p:spPr bwMode="auto">
          <a:xfrm>
            <a:off x="809090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Uiterlijk</a:t>
            </a:r>
            <a:endParaRPr lang="de-DE" dirty="0">
              <a:solidFill>
                <a:srgbClr val="333333"/>
              </a:solidFill>
              <a:latin typeface="Calibri Light"/>
              <a:cs typeface="Verdana"/>
            </a:endParaRPr>
          </a:p>
        </p:txBody>
      </p:sp>
      <p:sp>
        <p:nvSpPr>
          <p:cNvPr id="22" name="Textfeld 25"/>
          <p:cNvSpPr txBox="1">
            <a:spLocks noChangeArrowheads="1"/>
          </p:cNvSpPr>
          <p:nvPr/>
        </p:nvSpPr>
        <p:spPr bwMode="auto">
          <a:xfrm>
            <a:off x="1032651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3" name="Textfeld 10"/>
          <p:cNvSpPr txBox="1">
            <a:spLocks noChangeArrowheads="1"/>
          </p:cNvSpPr>
          <p:nvPr/>
        </p:nvSpPr>
        <p:spPr bwMode="auto">
          <a:xfrm>
            <a:off x="994629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Hobbies</a:t>
            </a:r>
          </a:p>
        </p:txBody>
      </p:sp>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14</a:t>
            </a:fld>
            <a:endParaRPr lang="de-DE"/>
          </a:p>
        </p:txBody>
      </p:sp>
    </p:spTree>
    <p:extLst>
      <p:ext uri="{BB962C8B-B14F-4D97-AF65-F5344CB8AC3E}">
        <p14:creationId xmlns:p14="http://schemas.microsoft.com/office/powerpoint/2010/main" val="3630443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2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Vergeet niet…</a:t>
            </a:r>
            <a:endParaRPr lang="de-DE" sz="3600" dirty="0">
              <a:latin typeface="Calibri Light"/>
            </a:endParaRPr>
          </a:p>
        </p:txBody>
      </p:sp>
      <p:sp>
        <p:nvSpPr>
          <p:cNvPr id="22" name="AutoShape 6"/>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nl-NL" i="1">
                <a:solidFill>
                  <a:srgbClr val="333333"/>
                </a:solidFill>
                <a:latin typeface="Calibri Light"/>
                <a:ea typeface="ＭＳ Ｐゴシック" charset="0"/>
              </a:rPr>
              <a:t>Ik werd het laatst gekozen in het team op school; ik ben niet goed in gooien maar ben een goede danser</a:t>
            </a:r>
            <a:endParaRPr lang="de-DE" i="1" dirty="0">
              <a:solidFill>
                <a:srgbClr val="333333"/>
              </a:solidFill>
              <a:latin typeface="Calibri Light"/>
              <a:ea typeface="ＭＳ Ｐゴシック" charset="0"/>
            </a:endParaRPr>
          </a:p>
        </p:txBody>
      </p:sp>
      <p:sp>
        <p:nvSpPr>
          <p:cNvPr id="34" name="AutoShape 9"/>
          <p:cNvSpPr>
            <a:spLocks noChangeArrowheads="1"/>
          </p:cNvSpPr>
          <p:nvPr/>
        </p:nvSpPr>
        <p:spPr bwMode="auto">
          <a:xfrm>
            <a:off x="408954" y="3357769"/>
            <a:ext cx="3351884" cy="801511"/>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nl-NL" i="1">
                <a:solidFill>
                  <a:srgbClr val="333333"/>
                </a:solidFill>
                <a:latin typeface="Calibri Light"/>
                <a:ea typeface="ＭＳ Ｐゴシック" charset="0"/>
              </a:rPr>
              <a:t>Ik heb geen baan op dit moment, zakte voor de laatste test.</a:t>
            </a:r>
          </a:p>
          <a:p>
            <a:pPr fontAlgn="base">
              <a:lnSpc>
                <a:spcPct val="105000"/>
              </a:lnSpc>
              <a:spcBef>
                <a:spcPts val="1999"/>
              </a:spcBef>
              <a:spcAft>
                <a:spcPct val="0"/>
              </a:spcAft>
            </a:pPr>
            <a:endParaRPr lang="de-DE" i="1" dirty="0">
              <a:solidFill>
                <a:srgbClr val="333333"/>
              </a:solidFill>
              <a:latin typeface="Calibri Light"/>
              <a:ea typeface="ＭＳ Ｐゴシック" charset="0"/>
            </a:endParaRPr>
          </a:p>
        </p:txBody>
      </p:sp>
      <p:sp>
        <p:nvSpPr>
          <p:cNvPr id="35" name="AutoShape 10"/>
          <p:cNvSpPr>
            <a:spLocks noChangeArrowheads="1"/>
          </p:cNvSpPr>
          <p:nvPr/>
        </p:nvSpPr>
        <p:spPr bwMode="auto">
          <a:xfrm>
            <a:off x="408953" y="4275110"/>
            <a:ext cx="3351885" cy="1439889"/>
          </a:xfrm>
          <a:prstGeom prst="wedgeRoundRectCallout">
            <a:avLst>
              <a:gd name="adj1" fmla="val 65313"/>
              <a:gd name="adj2" fmla="val -31224"/>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nl-NL" i="1">
                <a:solidFill>
                  <a:srgbClr val="333333"/>
                </a:solidFill>
                <a:latin typeface="Calibri Light"/>
                <a:ea typeface="ＭＳ Ｐゴシック" charset="0"/>
              </a:rPr>
              <a:t>Ik ben tevreden over mijn haar, ik vind mijn ogen mooi, maar ik zou best wat groter willen zijn</a:t>
            </a:r>
            <a:endParaRPr lang="de-DE" i="1" dirty="0">
              <a:solidFill>
                <a:srgbClr val="333333"/>
              </a:solidFill>
              <a:latin typeface="Calibri Light"/>
              <a:ea typeface="ＭＳ Ｐゴシック" charset="0"/>
            </a:endParaRPr>
          </a:p>
        </p:txBody>
      </p:sp>
      <p:sp>
        <p:nvSpPr>
          <p:cNvPr id="36" name="AutoShape 7"/>
          <p:cNvSpPr>
            <a:spLocks noChangeArrowheads="1"/>
          </p:cNvSpPr>
          <p:nvPr/>
        </p:nvSpPr>
        <p:spPr bwMode="auto">
          <a:xfrm>
            <a:off x="8259099" y="3440459"/>
            <a:ext cx="3539611" cy="1333375"/>
          </a:xfrm>
          <a:prstGeom prst="wedgeRoundRectCallout">
            <a:avLst>
              <a:gd name="adj1" fmla="val -60423"/>
              <a:gd name="adj2" fmla="val 37228"/>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nl-NL" i="1">
                <a:solidFill>
                  <a:srgbClr val="333333"/>
                </a:solidFill>
                <a:latin typeface="Calibri Light"/>
                <a:ea typeface="ＭＳ Ｐゴシック" charset="0"/>
              </a:rPr>
              <a:t>Ik houd van koken en ik weet veel over muziek en politiek; ik ben geïnteresseerd in literatuur en films.</a:t>
            </a:r>
            <a:endParaRPr lang="de-DE" i="1" dirty="0">
              <a:solidFill>
                <a:srgbClr val="333333"/>
              </a:solidFill>
              <a:latin typeface="Calibri Light"/>
              <a:ea typeface="ＭＳ Ｐゴシック" charset="0"/>
            </a:endParaRPr>
          </a:p>
        </p:txBody>
      </p:sp>
      <p:sp>
        <p:nvSpPr>
          <p:cNvPr id="37" name="AutoShape 8"/>
          <p:cNvSpPr>
            <a:spLocks noChangeArrowheads="1"/>
          </p:cNvSpPr>
          <p:nvPr/>
        </p:nvSpPr>
        <p:spPr bwMode="auto">
          <a:xfrm>
            <a:off x="408955" y="1813842"/>
            <a:ext cx="3351884" cy="1398305"/>
          </a:xfrm>
          <a:prstGeom prst="wedgeRoundRectCallout">
            <a:avLst>
              <a:gd name="adj1" fmla="val 65608"/>
              <a:gd name="adj2" fmla="val 1296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nl-NL" i="1">
                <a:solidFill>
                  <a:srgbClr val="333333"/>
                </a:solidFill>
                <a:latin typeface="Calibri Light"/>
                <a:ea typeface="ＭＳ Ｐゴシック" charset="0"/>
              </a:rPr>
              <a:t>Ik kan goed luisteren, heel betrouwbaar, houd vriendschappen aan, maak anderen aan het lachen</a:t>
            </a:r>
            <a:endParaRPr lang="de-DE" dirty="0">
              <a:solidFill>
                <a:srgbClr val="333333"/>
              </a:solidFill>
              <a:latin typeface="Calibri Light"/>
              <a:ea typeface="ＭＳ Ｐゴシック" charset="0"/>
            </a:endParaRPr>
          </a:p>
        </p:txBody>
      </p:sp>
      <p:sp>
        <p:nvSpPr>
          <p:cNvPr id="38" name="Textfeld 1"/>
          <p:cNvSpPr txBox="1">
            <a:spLocks noChangeArrowheads="1"/>
          </p:cNvSpPr>
          <p:nvPr/>
        </p:nvSpPr>
        <p:spPr bwMode="auto">
          <a:xfrm>
            <a:off x="4479607"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Relaties</a:t>
            </a:r>
            <a:endParaRPr lang="de-DE" dirty="0">
              <a:solidFill>
                <a:srgbClr val="333333"/>
              </a:solidFill>
              <a:latin typeface="Calibri Light"/>
              <a:cs typeface="Verdana"/>
            </a:endParaRPr>
          </a:p>
        </p:txBody>
      </p:sp>
      <p:sp>
        <p:nvSpPr>
          <p:cNvPr id="39" name="Textfeld 23"/>
          <p:cNvSpPr txBox="1">
            <a:spLocks noChangeArrowheads="1"/>
          </p:cNvSpPr>
          <p:nvPr/>
        </p:nvSpPr>
        <p:spPr bwMode="auto">
          <a:xfrm>
            <a:off x="4670286"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Werk</a:t>
            </a:r>
          </a:p>
        </p:txBody>
      </p:sp>
      <p:sp>
        <p:nvSpPr>
          <p:cNvPr id="40" name="Textfeld 7"/>
          <p:cNvSpPr txBox="1">
            <a:spLocks noChangeArrowheads="1"/>
          </p:cNvSpPr>
          <p:nvPr/>
        </p:nvSpPr>
        <p:spPr bwMode="auto">
          <a:xfrm>
            <a:off x="4480150"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Uiterlijk</a:t>
            </a:r>
            <a:endParaRPr lang="de-DE" dirty="0">
              <a:solidFill>
                <a:srgbClr val="333333"/>
              </a:solidFill>
              <a:latin typeface="Calibri Light"/>
              <a:cs typeface="Verdana"/>
            </a:endParaRPr>
          </a:p>
        </p:txBody>
      </p:sp>
      <p:sp>
        <p:nvSpPr>
          <p:cNvPr id="41" name="Textfeld 25"/>
          <p:cNvSpPr txBox="1">
            <a:spLocks noChangeArrowheads="1"/>
          </p:cNvSpPr>
          <p:nvPr/>
        </p:nvSpPr>
        <p:spPr bwMode="auto">
          <a:xfrm>
            <a:off x="6715760" y="2972453"/>
            <a:ext cx="109728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42" name="Textfeld 10"/>
          <p:cNvSpPr txBox="1">
            <a:spLocks noChangeArrowheads="1"/>
          </p:cNvSpPr>
          <p:nvPr/>
        </p:nvSpPr>
        <p:spPr bwMode="auto">
          <a:xfrm>
            <a:off x="633554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Hobbies</a:t>
            </a:r>
          </a:p>
        </p:txBody>
      </p:sp>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3" name="Slide Number Placeholder 2"/>
          <p:cNvSpPr>
            <a:spLocks noGrp="1"/>
          </p:cNvSpPr>
          <p:nvPr>
            <p:ph type="sldNum" sz="quarter" idx="12"/>
          </p:nvPr>
        </p:nvSpPr>
        <p:spPr/>
        <p:txBody>
          <a:bodyPr/>
          <a:lstStyle/>
          <a:p>
            <a:pPr>
              <a:defRPr/>
            </a:pPr>
            <a:fld id="{FA6740D3-3AD7-4A67-BA83-33BECCF281CD}" type="slidenum">
              <a:rPr lang="de-DE" smtClean="0"/>
              <a:pPr>
                <a:defRPr/>
              </a:pPr>
              <a:t>15</a:t>
            </a:fld>
            <a:endParaRPr lang="de-DE"/>
          </a:p>
        </p:txBody>
      </p:sp>
    </p:spTree>
    <p:extLst>
      <p:ext uri="{BB962C8B-B14F-4D97-AF65-F5344CB8AC3E}">
        <p14:creationId xmlns:p14="http://schemas.microsoft.com/office/powerpoint/2010/main" val="2676218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2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Vergeet niet…</a:t>
            </a:r>
            <a:endParaRPr lang="de-DE" sz="3600" dirty="0">
              <a:latin typeface="Calibri Light"/>
            </a:endParaRPr>
          </a:p>
        </p:txBody>
      </p:sp>
      <p:sp>
        <p:nvSpPr>
          <p:cNvPr id="20" name="Rechteck 2"/>
          <p:cNvSpPr>
            <a:spLocks noChangeArrowheads="1"/>
          </p:cNvSpPr>
          <p:nvPr/>
        </p:nvSpPr>
        <p:spPr bwMode="auto">
          <a:xfrm>
            <a:off x="408955" y="6463614"/>
            <a:ext cx="11376000" cy="400110"/>
          </a:xfrm>
          <a:prstGeom prst="rect">
            <a:avLst/>
          </a:prstGeom>
          <a:noFill/>
          <a:ln w="9525">
            <a:noFill/>
            <a:miter lim="800000"/>
            <a:headEnd/>
            <a:tailEnd/>
          </a:ln>
        </p:spPr>
        <p:txBody>
          <a:bodyPr wrap="square">
            <a:spAutoFit/>
          </a:bodyPr>
          <a:lstStyle/>
          <a:p>
            <a:pPr algn="ctr"/>
            <a:r>
              <a:rPr lang="nl-NL" sz="2000">
                <a:solidFill>
                  <a:srgbClr val="004992"/>
                </a:solidFill>
                <a:latin typeface="Calibri Light"/>
                <a:cs typeface="Verdana"/>
              </a:rPr>
              <a:t>Op welke plank heb jij lang niet gekeken? Welke verborgen schatten zouden daar kunnen liggen?</a:t>
            </a:r>
            <a:endParaRPr lang="de-DE" sz="2000" dirty="0">
              <a:solidFill>
                <a:srgbClr val="004992"/>
              </a:solidFill>
              <a:latin typeface="Calibri Light"/>
              <a:cs typeface="Verdana"/>
            </a:endParaRPr>
          </a:p>
        </p:txBody>
      </p:sp>
      <p:sp>
        <p:nvSpPr>
          <p:cNvPr id="22" name="AutoShape 6"/>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nl-NL" i="1">
                <a:solidFill>
                  <a:srgbClr val="333333"/>
                </a:solidFill>
                <a:latin typeface="Calibri Light"/>
                <a:ea typeface="ＭＳ Ｐゴシック" charset="0"/>
              </a:rPr>
              <a:t>Ik werd het laatst gekozen in het team op school; ik ben niet goed in gooien maar ben een goede danser</a:t>
            </a:r>
            <a:endParaRPr lang="de-DE" i="1" dirty="0">
              <a:solidFill>
                <a:srgbClr val="333333"/>
              </a:solidFill>
              <a:latin typeface="Calibri Light"/>
              <a:ea typeface="ＭＳ Ｐゴシック" charset="0"/>
            </a:endParaRPr>
          </a:p>
        </p:txBody>
      </p:sp>
      <p:sp>
        <p:nvSpPr>
          <p:cNvPr id="34" name="AutoShape 9"/>
          <p:cNvSpPr>
            <a:spLocks noChangeArrowheads="1"/>
          </p:cNvSpPr>
          <p:nvPr/>
        </p:nvSpPr>
        <p:spPr bwMode="auto">
          <a:xfrm>
            <a:off x="408954" y="3357769"/>
            <a:ext cx="3351884" cy="801511"/>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nl-NL" i="1">
                <a:solidFill>
                  <a:srgbClr val="333333"/>
                </a:solidFill>
                <a:latin typeface="Calibri Light"/>
                <a:ea typeface="ＭＳ Ｐゴシック" charset="0"/>
              </a:rPr>
              <a:t>Ik heb geen baan op dit moment, zakte voor de laatste test.</a:t>
            </a:r>
          </a:p>
          <a:p>
            <a:pPr fontAlgn="base">
              <a:lnSpc>
                <a:spcPct val="105000"/>
              </a:lnSpc>
              <a:spcBef>
                <a:spcPts val="1999"/>
              </a:spcBef>
              <a:spcAft>
                <a:spcPct val="0"/>
              </a:spcAft>
            </a:pPr>
            <a:endParaRPr lang="de-DE" i="1" dirty="0">
              <a:solidFill>
                <a:srgbClr val="333333"/>
              </a:solidFill>
              <a:latin typeface="Calibri Light"/>
              <a:ea typeface="ＭＳ Ｐゴシック" charset="0"/>
            </a:endParaRPr>
          </a:p>
        </p:txBody>
      </p:sp>
      <p:sp>
        <p:nvSpPr>
          <p:cNvPr id="35" name="AutoShape 10"/>
          <p:cNvSpPr>
            <a:spLocks noChangeArrowheads="1"/>
          </p:cNvSpPr>
          <p:nvPr/>
        </p:nvSpPr>
        <p:spPr bwMode="auto">
          <a:xfrm>
            <a:off x="408953" y="4275110"/>
            <a:ext cx="3351885" cy="1439889"/>
          </a:xfrm>
          <a:prstGeom prst="wedgeRoundRectCallout">
            <a:avLst>
              <a:gd name="adj1" fmla="val 65313"/>
              <a:gd name="adj2" fmla="val -31224"/>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nl-NL" i="1">
                <a:solidFill>
                  <a:srgbClr val="333333"/>
                </a:solidFill>
                <a:latin typeface="Calibri Light"/>
                <a:ea typeface="ＭＳ Ｐゴシック" charset="0"/>
              </a:rPr>
              <a:t>Ik ben tevreden over mijn haar, ik vind mijn ogen mooi, maar ik zou best wat groter willen zijn</a:t>
            </a:r>
            <a:endParaRPr lang="de-DE" i="1" dirty="0">
              <a:solidFill>
                <a:srgbClr val="333333"/>
              </a:solidFill>
              <a:latin typeface="Calibri Light"/>
              <a:ea typeface="ＭＳ Ｐゴシック" charset="0"/>
            </a:endParaRPr>
          </a:p>
        </p:txBody>
      </p:sp>
      <p:sp>
        <p:nvSpPr>
          <p:cNvPr id="36" name="AutoShape 7"/>
          <p:cNvSpPr>
            <a:spLocks noChangeArrowheads="1"/>
          </p:cNvSpPr>
          <p:nvPr/>
        </p:nvSpPr>
        <p:spPr bwMode="auto">
          <a:xfrm>
            <a:off x="8259099" y="3440459"/>
            <a:ext cx="3539611" cy="1333375"/>
          </a:xfrm>
          <a:prstGeom prst="wedgeRoundRectCallout">
            <a:avLst>
              <a:gd name="adj1" fmla="val -60423"/>
              <a:gd name="adj2" fmla="val 37228"/>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nl-NL" i="1">
                <a:solidFill>
                  <a:srgbClr val="333333"/>
                </a:solidFill>
                <a:latin typeface="Calibri Light"/>
                <a:ea typeface="ＭＳ Ｐゴシック" charset="0"/>
              </a:rPr>
              <a:t>Ik houd van koken en ik weet veel over muziek en politiek; ik ben geïnteresseerd in literatuur en films.</a:t>
            </a:r>
            <a:endParaRPr lang="de-DE" i="1" dirty="0">
              <a:solidFill>
                <a:srgbClr val="333333"/>
              </a:solidFill>
              <a:latin typeface="Calibri Light"/>
              <a:ea typeface="ＭＳ Ｐゴシック" charset="0"/>
            </a:endParaRPr>
          </a:p>
        </p:txBody>
      </p:sp>
      <p:sp>
        <p:nvSpPr>
          <p:cNvPr id="37" name="AutoShape 8"/>
          <p:cNvSpPr>
            <a:spLocks noChangeArrowheads="1"/>
          </p:cNvSpPr>
          <p:nvPr/>
        </p:nvSpPr>
        <p:spPr bwMode="auto">
          <a:xfrm>
            <a:off x="408955" y="1813842"/>
            <a:ext cx="3351884" cy="1398305"/>
          </a:xfrm>
          <a:prstGeom prst="wedgeRoundRectCallout">
            <a:avLst>
              <a:gd name="adj1" fmla="val 65608"/>
              <a:gd name="adj2" fmla="val 1296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nl-NL" i="1">
                <a:solidFill>
                  <a:srgbClr val="333333"/>
                </a:solidFill>
                <a:latin typeface="Calibri Light"/>
                <a:ea typeface="ＭＳ Ｐゴシック" charset="0"/>
              </a:rPr>
              <a:t>Ik kan goed luisteren, heel betrouwbaar, houd vriendschappen aan, maak anderen aan het lachen</a:t>
            </a:r>
            <a:endParaRPr lang="de-DE" dirty="0">
              <a:solidFill>
                <a:srgbClr val="333333"/>
              </a:solidFill>
              <a:latin typeface="Calibri Light"/>
              <a:ea typeface="ＭＳ Ｐゴシック" charset="0"/>
            </a:endParaRPr>
          </a:p>
        </p:txBody>
      </p:sp>
      <p:sp>
        <p:nvSpPr>
          <p:cNvPr id="38" name="Textfeld 1"/>
          <p:cNvSpPr txBox="1">
            <a:spLocks noChangeArrowheads="1"/>
          </p:cNvSpPr>
          <p:nvPr/>
        </p:nvSpPr>
        <p:spPr bwMode="auto">
          <a:xfrm>
            <a:off x="4479607"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Relaties</a:t>
            </a:r>
            <a:endParaRPr lang="de-DE" dirty="0">
              <a:solidFill>
                <a:srgbClr val="333333"/>
              </a:solidFill>
              <a:latin typeface="Calibri Light"/>
              <a:cs typeface="Verdana"/>
            </a:endParaRPr>
          </a:p>
        </p:txBody>
      </p:sp>
      <p:sp>
        <p:nvSpPr>
          <p:cNvPr id="39" name="Textfeld 23"/>
          <p:cNvSpPr txBox="1">
            <a:spLocks noChangeArrowheads="1"/>
          </p:cNvSpPr>
          <p:nvPr/>
        </p:nvSpPr>
        <p:spPr bwMode="auto">
          <a:xfrm>
            <a:off x="4670286"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Werk</a:t>
            </a:r>
          </a:p>
        </p:txBody>
      </p:sp>
      <p:sp>
        <p:nvSpPr>
          <p:cNvPr id="40" name="Textfeld 7"/>
          <p:cNvSpPr txBox="1">
            <a:spLocks noChangeArrowheads="1"/>
          </p:cNvSpPr>
          <p:nvPr/>
        </p:nvSpPr>
        <p:spPr bwMode="auto">
          <a:xfrm>
            <a:off x="4480150"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Uiterlijk</a:t>
            </a:r>
            <a:endParaRPr lang="de-DE" dirty="0">
              <a:solidFill>
                <a:srgbClr val="333333"/>
              </a:solidFill>
              <a:latin typeface="Calibri Light"/>
              <a:cs typeface="Verdana"/>
            </a:endParaRPr>
          </a:p>
        </p:txBody>
      </p:sp>
      <p:sp>
        <p:nvSpPr>
          <p:cNvPr id="41" name="Textfeld 25"/>
          <p:cNvSpPr txBox="1">
            <a:spLocks noChangeArrowheads="1"/>
          </p:cNvSpPr>
          <p:nvPr/>
        </p:nvSpPr>
        <p:spPr bwMode="auto">
          <a:xfrm>
            <a:off x="6715760" y="2972453"/>
            <a:ext cx="109728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42" name="Textfeld 10"/>
          <p:cNvSpPr txBox="1">
            <a:spLocks noChangeArrowheads="1"/>
          </p:cNvSpPr>
          <p:nvPr/>
        </p:nvSpPr>
        <p:spPr bwMode="auto">
          <a:xfrm>
            <a:off x="633554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Hobbies</a:t>
            </a:r>
          </a:p>
        </p:txBody>
      </p:sp>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3" name="Slide Number Placeholder 2"/>
          <p:cNvSpPr>
            <a:spLocks noGrp="1"/>
          </p:cNvSpPr>
          <p:nvPr>
            <p:ph type="sldNum" sz="quarter" idx="12"/>
          </p:nvPr>
        </p:nvSpPr>
        <p:spPr/>
        <p:txBody>
          <a:bodyPr/>
          <a:lstStyle/>
          <a:p>
            <a:pPr>
              <a:defRPr/>
            </a:pPr>
            <a:fld id="{FA6740D3-3AD7-4A67-BA83-33BECCF281CD}" type="slidenum">
              <a:rPr lang="de-DE" smtClean="0"/>
              <a:pPr>
                <a:defRPr/>
              </a:pPr>
              <a:t>16</a:t>
            </a:fld>
            <a:endParaRPr lang="de-DE"/>
          </a:p>
        </p:txBody>
      </p:sp>
    </p:spTree>
    <p:extLst>
      <p:ext uri="{BB962C8B-B14F-4D97-AF65-F5344CB8AC3E}">
        <p14:creationId xmlns:p14="http://schemas.microsoft.com/office/powerpoint/2010/main" val="26829264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kenmerkt mensen met een hoge zelfwaardering?</a:t>
            </a:r>
            <a:endParaRPr lang="de-DE" sz="3600" dirty="0">
              <a:latin typeface="Calibri Light"/>
            </a:endParaRPr>
          </a:p>
        </p:txBody>
      </p:sp>
      <p:sp>
        <p:nvSpPr>
          <p:cNvPr id="5" name="Rectangle 15"/>
          <p:cNvSpPr>
            <a:spLocks noGrp="1" noChangeArrowheads="1"/>
          </p:cNvSpPr>
          <p:nvPr>
            <p:ph idx="1"/>
          </p:nvPr>
        </p:nvSpPr>
        <p:spPr>
          <a:xfrm>
            <a:off x="408955" y="2204864"/>
            <a:ext cx="6858000" cy="4248000"/>
          </a:xfrm>
        </p:spPr>
        <p:txBody>
          <a:bodyPr/>
          <a:lstStyle/>
          <a:p>
            <a:pPr marL="342900" indent="-342900" eaLnBrk="1" hangingPunct="1">
              <a:buClr>
                <a:srgbClr val="000000"/>
              </a:buClr>
              <a:buFont typeface="WingDings"/>
              <a:buChar char=""/>
              <a:defRPr/>
            </a:pPr>
            <a:r>
              <a:rPr lang="de-DE" sz="2400" dirty="0">
                <a:solidFill>
                  <a:srgbClr val="333333"/>
                </a:solidFill>
                <a:latin typeface="Calibri Light"/>
                <a:cs typeface="Verdana"/>
              </a:rPr>
              <a:t>Stem: </a:t>
            </a:r>
            <a:r>
              <a:rPr lang="de-DE" sz="2400" dirty="0">
                <a:solidFill>
                  <a:srgbClr val="004992"/>
                </a:solidFill>
                <a:latin typeface="Calibri Light"/>
                <a:cs typeface="Verdana"/>
              </a:rPr>
              <a:t>???</a:t>
            </a:r>
            <a:r>
              <a:rPr lang="de-DE" sz="2400" dirty="0">
                <a:solidFill>
                  <a:srgbClr val="FFFFFF"/>
                </a:solidFill>
                <a:latin typeface="Calibri Light"/>
                <a:cs typeface="Verdana"/>
              </a:rPr>
              <a:t>helder, duidelijk articulerend, goed volume.</a:t>
            </a:r>
          </a:p>
          <a:p>
            <a:pPr marL="342900" indent="-342900">
              <a:buClr>
                <a:srgbClr val="000000"/>
              </a:buClr>
              <a:buFont typeface="WingDings"/>
              <a:buChar char=""/>
              <a:defRPr/>
            </a:pPr>
            <a:r>
              <a:rPr lang="de-DE" sz="2400" dirty="0">
                <a:solidFill>
                  <a:srgbClr val="333333"/>
                </a:solidFill>
                <a:latin typeface="Calibri Light"/>
                <a:ea typeface="Verdana" panose="020B0604030504040204" pitchFamily="34" charset="0"/>
                <a:cs typeface="Verdana" panose="020B0604030504040204" pitchFamily="34" charset="0"/>
              </a:rPr>
              <a:t>Gezichtsuitdrukking/Gebaren:</a:t>
            </a:r>
            <a:r>
              <a:rPr lang="de-DE" sz="2400" dirty="0">
                <a:solidFill>
                  <a:srgbClr val="333333"/>
                </a:solidFill>
                <a:latin typeface="Calibri Light"/>
                <a:ea typeface="ＭＳ Ｐゴシック"/>
              </a:rPr>
              <a:t> </a:t>
            </a:r>
            <a:r>
              <a:rPr lang="de-DE" sz="2400" dirty="0">
                <a:solidFill>
                  <a:srgbClr val="004992"/>
                </a:solidFill>
                <a:latin typeface="Calibri Light"/>
                <a:cs typeface="Verdana"/>
              </a:rPr>
              <a:t>???</a:t>
            </a:r>
            <a:r>
              <a:rPr lang="de-DE" sz="2400" dirty="0">
                <a:solidFill>
                  <a:srgbClr val="FFFFFF"/>
                </a:solidFill>
                <a:latin typeface="Calibri Light"/>
                <a:cs typeface="Verdana"/>
              </a:rPr>
              <a:t>oogcontact; zelfverzekerd uiterlijk.</a:t>
            </a:r>
          </a:p>
          <a:p>
            <a:pPr marL="342900" indent="-342900" eaLnBrk="1" hangingPunct="1">
              <a:buClr>
                <a:srgbClr val="000000"/>
              </a:buClr>
              <a:buFont typeface="WingDings"/>
              <a:buChar char=""/>
              <a:defRPr/>
            </a:pPr>
            <a:r>
              <a:rPr lang="de-DE" sz="2400" dirty="0">
                <a:solidFill>
                  <a:srgbClr val="333333"/>
                </a:solidFill>
                <a:latin typeface="Calibri Light"/>
                <a:cs typeface="Verdana"/>
              </a:rPr>
              <a:t>Houding: </a:t>
            </a:r>
            <a:r>
              <a:rPr lang="de-DE" sz="2400" dirty="0">
                <a:solidFill>
                  <a:srgbClr val="004992"/>
                </a:solidFill>
                <a:latin typeface="Calibri Light"/>
                <a:cs typeface="Verdana"/>
              </a:rPr>
              <a:t>???</a:t>
            </a:r>
            <a:r>
              <a:rPr lang="de-DE" sz="2400" dirty="0">
                <a:solidFill>
                  <a:srgbClr val="FFFFFF"/>
                </a:solidFill>
                <a:latin typeface="Calibri Light"/>
                <a:cs typeface="Verdana"/>
              </a:rPr>
              <a:t>rechtop.</a:t>
            </a:r>
          </a:p>
          <a:p>
            <a:pPr lvl="0" defTabSz="914400" fontAlgn="base"/>
            <a:r>
              <a:rPr lang="en-US" sz="2400" dirty="0" err="1">
                <a:solidFill>
                  <a:srgbClr val="FFFFFF"/>
                </a:solidFill>
                <a:latin typeface="Calibri Light"/>
                <a:cs typeface="Verdana"/>
              </a:rPr>
              <a:t>Zoals</a:t>
            </a:r>
            <a:r>
              <a:rPr lang="en-US" sz="2400" dirty="0">
                <a:solidFill>
                  <a:srgbClr val="FFFFFF"/>
                </a:solidFill>
                <a:latin typeface="Calibri Light"/>
                <a:cs typeface="Verdana"/>
              </a:rPr>
              <a:t> het met </a:t>
            </a:r>
            <a:r>
              <a:rPr lang="en-US" sz="2400" dirty="0" err="1">
                <a:solidFill>
                  <a:srgbClr val="FFFFFF"/>
                </a:solidFill>
                <a:latin typeface="Calibri Light"/>
                <a:cs typeface="Verdana"/>
              </a:rPr>
              <a:t>alles</a:t>
            </a:r>
            <a:r>
              <a:rPr lang="en-US" sz="2400" dirty="0">
                <a:solidFill>
                  <a:srgbClr val="FFFFFF"/>
                </a:solidFill>
                <a:latin typeface="Calibri Light"/>
                <a:cs typeface="Verdana"/>
              </a:rPr>
              <a:t> is: </a:t>
            </a:r>
            <a:r>
              <a:rPr lang="en-US" sz="2400" dirty="0" err="1">
                <a:solidFill>
                  <a:srgbClr val="FFFFFF"/>
                </a:solidFill>
                <a:latin typeface="Calibri Light"/>
                <a:cs typeface="Verdana"/>
              </a:rPr>
              <a:t>overdrijf</a:t>
            </a:r>
            <a:r>
              <a:rPr lang="en-US" sz="2400" dirty="0">
                <a:solidFill>
                  <a:srgbClr val="FFFFFF"/>
                </a:solidFill>
                <a:latin typeface="Calibri Light"/>
                <a:cs typeface="Verdana"/>
              </a:rPr>
              <a:t> </a:t>
            </a:r>
            <a:r>
              <a:rPr lang="en-US" sz="2400" dirty="0" err="1">
                <a:solidFill>
                  <a:srgbClr val="FFFFFF"/>
                </a:solidFill>
                <a:latin typeface="Calibri Light"/>
                <a:cs typeface="Verdana"/>
              </a:rPr>
              <a:t>niet</a:t>
            </a:r>
            <a:r>
              <a:rPr lang="en-US" sz="2400" dirty="0">
                <a:solidFill>
                  <a:srgbClr val="FFFFFF"/>
                </a:solidFill>
                <a:latin typeface="Calibri Light"/>
                <a:cs typeface="Verdana"/>
              </a:rPr>
              <a:t> (</a:t>
            </a:r>
            <a:r>
              <a:rPr lang="en-US" sz="2400" dirty="0" err="1">
                <a:solidFill>
                  <a:srgbClr val="FFFFFF"/>
                </a:solidFill>
                <a:latin typeface="Calibri Light"/>
                <a:cs typeface="Verdana"/>
              </a:rPr>
              <a:t>b.v</a:t>
            </a:r>
            <a:r>
              <a:rPr lang="en-US" sz="2400" dirty="0">
                <a:solidFill>
                  <a:srgbClr val="FFFFFF"/>
                </a:solidFill>
                <a:latin typeface="Calibri Light"/>
                <a:cs typeface="Verdana"/>
              </a:rPr>
              <a:t>., </a:t>
            </a:r>
            <a:r>
              <a:rPr lang="en-US" sz="2400" dirty="0" err="1">
                <a:solidFill>
                  <a:srgbClr val="FFFFFF"/>
                </a:solidFill>
                <a:latin typeface="Calibri Light"/>
                <a:cs typeface="Verdana"/>
              </a:rPr>
              <a:t>staren</a:t>
            </a:r>
            <a:r>
              <a:rPr lang="en-US" sz="2400" dirty="0">
                <a:solidFill>
                  <a:srgbClr val="FFFFFF"/>
                </a:solidFill>
                <a:latin typeface="Calibri Light"/>
                <a:cs typeface="Verdana"/>
              </a:rPr>
              <a:t> </a:t>
            </a:r>
            <a:r>
              <a:rPr lang="en-US" sz="2400" dirty="0" err="1">
                <a:solidFill>
                  <a:srgbClr val="FFFFFF"/>
                </a:solidFill>
                <a:latin typeface="Calibri Light"/>
                <a:cs typeface="Verdana"/>
              </a:rPr>
              <a:t>naar</a:t>
            </a:r>
            <a:r>
              <a:rPr lang="en-US" sz="2400" dirty="0">
                <a:solidFill>
                  <a:srgbClr val="FFFFFF"/>
                </a:solidFill>
                <a:latin typeface="Calibri Light"/>
                <a:cs typeface="Verdana"/>
              </a:rPr>
              <a:t> </a:t>
            </a:r>
            <a:r>
              <a:rPr lang="en-US" sz="2400" dirty="0" err="1">
                <a:solidFill>
                  <a:srgbClr val="FFFFFF"/>
                </a:solidFill>
                <a:latin typeface="Calibri Light"/>
                <a:cs typeface="Verdana"/>
              </a:rPr>
              <a:t>andere</a:t>
            </a:r>
            <a:r>
              <a:rPr lang="en-US" sz="2400" dirty="0">
                <a:solidFill>
                  <a:srgbClr val="FFFFFF"/>
                </a:solidFill>
                <a:latin typeface="Calibri Light"/>
                <a:cs typeface="Verdana"/>
              </a:rPr>
              <a:t> </a:t>
            </a:r>
            <a:r>
              <a:rPr lang="en-US" sz="2400" dirty="0" err="1">
                <a:solidFill>
                  <a:srgbClr val="FFFFFF"/>
                </a:solidFill>
                <a:latin typeface="Calibri Light"/>
                <a:cs typeface="Verdana"/>
              </a:rPr>
              <a:t>mensen</a:t>
            </a:r>
            <a:r>
              <a:rPr lang="en-US" sz="2400" dirty="0">
                <a:solidFill>
                  <a:srgbClr val="FFFFFF"/>
                </a:solidFill>
                <a:latin typeface="Calibri Light"/>
                <a:cs typeface="Verdana"/>
              </a:rPr>
              <a:t>, steeds </a:t>
            </a:r>
            <a:r>
              <a:rPr lang="en-US" sz="2400" dirty="0" err="1">
                <a:solidFill>
                  <a:srgbClr val="FFFFFF"/>
                </a:solidFill>
                <a:latin typeface="Calibri Light"/>
                <a:cs typeface="Verdana"/>
              </a:rPr>
              <a:t>anderen</a:t>
            </a:r>
            <a:r>
              <a:rPr lang="en-US" sz="2400" dirty="0">
                <a:solidFill>
                  <a:srgbClr val="FFFFFF"/>
                </a:solidFill>
                <a:latin typeface="Calibri Light"/>
                <a:cs typeface="Verdana"/>
              </a:rPr>
              <a:t> </a:t>
            </a:r>
            <a:r>
              <a:rPr lang="en-US" sz="2400" dirty="0" err="1">
                <a:solidFill>
                  <a:srgbClr val="FFFFFF"/>
                </a:solidFill>
                <a:latin typeface="Calibri Light"/>
                <a:cs typeface="Verdana"/>
              </a:rPr>
              <a:t>onderbreken</a:t>
            </a:r>
            <a:r>
              <a:rPr lang="en-US" sz="2400" dirty="0">
                <a:solidFill>
                  <a:srgbClr val="FFFFFF"/>
                </a:solidFill>
                <a:latin typeface="Calibri Light"/>
                <a:cs typeface="Verdana"/>
              </a:rPr>
              <a:t>, </a:t>
            </a:r>
            <a:r>
              <a:rPr lang="en-US" sz="2400" dirty="0" err="1">
                <a:solidFill>
                  <a:srgbClr val="FFFFFF"/>
                </a:solidFill>
                <a:latin typeface="Calibri Light"/>
                <a:cs typeface="Verdana"/>
              </a:rPr>
              <a:t>anderen</a:t>
            </a:r>
            <a:r>
              <a:rPr lang="en-US" sz="2400" dirty="0">
                <a:solidFill>
                  <a:srgbClr val="FFFFFF"/>
                </a:solidFill>
                <a:latin typeface="Calibri Light"/>
                <a:cs typeface="Verdana"/>
              </a:rPr>
              <a:t> </a:t>
            </a:r>
            <a:r>
              <a:rPr lang="en-US" sz="2400" dirty="0" err="1">
                <a:solidFill>
                  <a:srgbClr val="FFFFFF"/>
                </a:solidFill>
                <a:latin typeface="Calibri Light"/>
                <a:cs typeface="Verdana"/>
              </a:rPr>
              <a:t>niet</a:t>
            </a:r>
            <a:r>
              <a:rPr lang="en-US" sz="2400" dirty="0">
                <a:solidFill>
                  <a:srgbClr val="FFFFFF"/>
                </a:solidFill>
                <a:latin typeface="Calibri Light"/>
                <a:cs typeface="Verdana"/>
              </a:rPr>
              <a:t> </a:t>
            </a:r>
            <a:r>
              <a:rPr lang="en-US" sz="2400" dirty="0" err="1">
                <a:solidFill>
                  <a:srgbClr val="FFFFFF"/>
                </a:solidFill>
                <a:latin typeface="Calibri Light"/>
                <a:cs typeface="Verdana"/>
              </a:rPr>
              <a:t>commanderen</a:t>
            </a:r>
            <a:r>
              <a:rPr lang="en-US" sz="2400" dirty="0">
                <a:solidFill>
                  <a:srgbClr val="FFFFFF"/>
                </a:solidFill>
                <a:latin typeface="Calibri Light"/>
                <a:cs typeface="Verdana"/>
              </a:rPr>
              <a:t>).</a:t>
            </a:r>
            <a:endParaRPr lang="de-DE" sz="2400" dirty="0">
              <a:solidFill>
                <a:srgbClr val="FFFFFF"/>
              </a:solidFill>
              <a:latin typeface="Calibri Light"/>
              <a:ea typeface="ＭＳ Ｐゴシック"/>
              <a:cs typeface="Verdana"/>
            </a:endParaRPr>
          </a:p>
        </p:txBody>
      </p:sp>
      <p:pic>
        <p:nvPicPr>
          <p:cNvPr id="11" name="Grafik4"/>
          <p:cNvPicPr>
            <a:picLocks noChangeAspect="1"/>
          </p:cNvPicPr>
          <p:nvPr/>
        </p:nvPicPr>
        <p:blipFill>
          <a:blip r:embed="rId3">
            <a:lum/>
            <a:alphaModFix/>
          </a:blip>
          <a:srcRect/>
          <a:stretch>
            <a:fillRect/>
          </a:stretch>
        </p:blipFill>
        <p:spPr>
          <a:xfrm>
            <a:off x="8138160" y="2203704"/>
            <a:ext cx="3573243" cy="4251960"/>
          </a:xfrm>
          <a:prstGeom prst="rect">
            <a:avLst/>
          </a:prstGeom>
        </p:spPr>
      </p:pic>
      <p:sp>
        <p:nvSpPr>
          <p:cNvPr id="3" name="Footer Placeholder 2"/>
          <p:cNvSpPr>
            <a:spLocks noGrp="1"/>
          </p:cNvSpPr>
          <p:nvPr>
            <p:ph type="ftr" sz="quarter" idx="11"/>
          </p:nvPr>
        </p:nvSpPr>
        <p:spPr/>
        <p:txBody>
          <a:bodyPr/>
          <a:lstStyle/>
          <a:p>
            <a:pPr>
              <a:defRPr/>
            </a:pPr>
            <a:r>
              <a:rPr lang="nl-NL"/>
              <a:t>Metacognitieve Training 9 - Zelfwaardering/ Eigenwaarde</a:t>
            </a:r>
            <a:endParaRPr lang="de-DE"/>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17</a:t>
            </a:fld>
            <a:endParaRPr lang="de-DE"/>
          </a:p>
        </p:txBody>
      </p:sp>
    </p:spTree>
    <p:extLst>
      <p:ext uri="{BB962C8B-B14F-4D97-AF65-F5344CB8AC3E}">
        <p14:creationId xmlns:p14="http://schemas.microsoft.com/office/powerpoint/2010/main" val="636069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kenmerkt mensen met een hoge zelfwaardering?</a:t>
            </a:r>
            <a:endParaRPr lang="de-DE" sz="3600" dirty="0">
              <a:latin typeface="Calibri Light"/>
            </a:endParaRPr>
          </a:p>
        </p:txBody>
      </p:sp>
      <p:sp>
        <p:nvSpPr>
          <p:cNvPr id="5" name="Rectangle 15"/>
          <p:cNvSpPr>
            <a:spLocks noGrp="1" noChangeArrowheads="1"/>
          </p:cNvSpPr>
          <p:nvPr>
            <p:ph idx="1"/>
          </p:nvPr>
        </p:nvSpPr>
        <p:spPr>
          <a:xfrm>
            <a:off x="408955" y="2204864"/>
            <a:ext cx="6858000" cy="4248000"/>
          </a:xfrm>
        </p:spPr>
        <p:txBody>
          <a:bodyPr/>
          <a:lstStyle/>
          <a:p>
            <a:pPr marL="342900" indent="-342900" eaLnBrk="1" hangingPunct="1">
              <a:buClr>
                <a:srgbClr val="000000"/>
              </a:buClr>
              <a:buFont typeface="WingDings"/>
              <a:buChar char=""/>
              <a:defRPr/>
            </a:pPr>
            <a:r>
              <a:rPr lang="de-DE" sz="2400" dirty="0">
                <a:solidFill>
                  <a:srgbClr val="333333"/>
                </a:solidFill>
                <a:latin typeface="Calibri Light"/>
                <a:cs typeface="Verdana"/>
              </a:rPr>
              <a:t>Stem: </a:t>
            </a:r>
            <a:r>
              <a:rPr lang="de-DE" sz="2400" dirty="0">
                <a:solidFill>
                  <a:srgbClr val="004992"/>
                </a:solidFill>
                <a:latin typeface="Calibri Light"/>
                <a:cs typeface="Verdana"/>
              </a:rPr>
              <a:t>helder, duidelijk articulerend, goed volume.</a:t>
            </a:r>
          </a:p>
          <a:p>
            <a:pPr marL="342900" indent="-342900">
              <a:buClr>
                <a:srgbClr val="000000"/>
              </a:buClr>
              <a:buFont typeface="WingDings"/>
              <a:buChar char=""/>
              <a:defRPr/>
            </a:pPr>
            <a:r>
              <a:rPr lang="de-DE" sz="2400" dirty="0">
                <a:solidFill>
                  <a:srgbClr val="333333"/>
                </a:solidFill>
                <a:latin typeface="Calibri Light"/>
                <a:ea typeface="Verdana" panose="020B0604030504040204" pitchFamily="34" charset="0"/>
                <a:cs typeface="Verdana" panose="020B0604030504040204" pitchFamily="34" charset="0"/>
              </a:rPr>
              <a:t>Gezichtsuitdrukking/Gebaren:</a:t>
            </a:r>
            <a:r>
              <a:rPr lang="de-DE" sz="2400" dirty="0">
                <a:solidFill>
                  <a:srgbClr val="333333"/>
                </a:solidFill>
                <a:latin typeface="Calibri Light"/>
                <a:ea typeface="ＭＳ Ｐゴシック"/>
              </a:rPr>
              <a:t> </a:t>
            </a:r>
            <a:r>
              <a:rPr lang="de-DE" sz="2400" dirty="0">
                <a:solidFill>
                  <a:srgbClr val="004992"/>
                </a:solidFill>
                <a:latin typeface="Calibri Light"/>
                <a:cs typeface="Verdana"/>
              </a:rPr>
              <a:t>oogcontact; zelfverzekerd uiterlijk.</a:t>
            </a:r>
          </a:p>
          <a:p>
            <a:pPr marL="342900" indent="-342900" eaLnBrk="1" hangingPunct="1">
              <a:buClr>
                <a:srgbClr val="000000"/>
              </a:buClr>
              <a:buFont typeface="WingDings"/>
              <a:buChar char=""/>
              <a:defRPr/>
            </a:pPr>
            <a:r>
              <a:rPr lang="de-DE" sz="2400" dirty="0">
                <a:solidFill>
                  <a:srgbClr val="333333"/>
                </a:solidFill>
                <a:latin typeface="Calibri Light"/>
                <a:cs typeface="Verdana"/>
              </a:rPr>
              <a:t>Houding: </a:t>
            </a:r>
            <a:r>
              <a:rPr lang="de-DE" sz="2400" dirty="0">
                <a:solidFill>
                  <a:srgbClr val="004992"/>
                </a:solidFill>
                <a:latin typeface="Calibri Light"/>
                <a:cs typeface="Verdana"/>
              </a:rPr>
              <a:t>rechtop.</a:t>
            </a:r>
          </a:p>
          <a:p>
            <a:pPr lvl="0" defTabSz="914400" fontAlgn="base"/>
            <a:r>
              <a:rPr lang="en-US" sz="2400" dirty="0" err="1">
                <a:solidFill>
                  <a:srgbClr val="004992"/>
                </a:solidFill>
                <a:latin typeface="Calibri Light"/>
                <a:cs typeface="Verdana"/>
              </a:rPr>
              <a:t>Zoals</a:t>
            </a:r>
            <a:r>
              <a:rPr lang="en-US" sz="2400" dirty="0">
                <a:solidFill>
                  <a:srgbClr val="004992"/>
                </a:solidFill>
                <a:latin typeface="Calibri Light"/>
                <a:cs typeface="Verdana"/>
              </a:rPr>
              <a:t> het met </a:t>
            </a:r>
            <a:r>
              <a:rPr lang="en-US" sz="2400" dirty="0" err="1">
                <a:solidFill>
                  <a:srgbClr val="004992"/>
                </a:solidFill>
                <a:latin typeface="Calibri Light"/>
                <a:cs typeface="Verdana"/>
              </a:rPr>
              <a:t>alles</a:t>
            </a:r>
            <a:r>
              <a:rPr lang="en-US" sz="2400" dirty="0">
                <a:solidFill>
                  <a:srgbClr val="004992"/>
                </a:solidFill>
                <a:latin typeface="Calibri Light"/>
                <a:cs typeface="Verdana"/>
              </a:rPr>
              <a:t> is: </a:t>
            </a:r>
            <a:r>
              <a:rPr lang="en-US" sz="2400" dirty="0" err="1">
                <a:solidFill>
                  <a:srgbClr val="004992"/>
                </a:solidFill>
                <a:latin typeface="Calibri Light"/>
                <a:cs typeface="Verdana"/>
              </a:rPr>
              <a:t>overdrijf</a:t>
            </a:r>
            <a:r>
              <a:rPr lang="en-US" sz="2400" dirty="0">
                <a:solidFill>
                  <a:srgbClr val="004992"/>
                </a:solidFill>
                <a:latin typeface="Calibri Light"/>
                <a:cs typeface="Verdana"/>
              </a:rPr>
              <a:t> </a:t>
            </a:r>
            <a:r>
              <a:rPr lang="en-US" sz="2400" dirty="0" err="1">
                <a:solidFill>
                  <a:srgbClr val="004992"/>
                </a:solidFill>
                <a:latin typeface="Calibri Light"/>
                <a:cs typeface="Verdana"/>
              </a:rPr>
              <a:t>niet</a:t>
            </a:r>
            <a:r>
              <a:rPr lang="en-US" sz="2400" dirty="0">
                <a:solidFill>
                  <a:srgbClr val="004992"/>
                </a:solidFill>
                <a:latin typeface="Calibri Light"/>
                <a:cs typeface="Verdana"/>
              </a:rPr>
              <a:t> (</a:t>
            </a:r>
            <a:r>
              <a:rPr lang="en-US" sz="2400" dirty="0" err="1">
                <a:solidFill>
                  <a:srgbClr val="004992"/>
                </a:solidFill>
                <a:latin typeface="Calibri Light"/>
                <a:cs typeface="Verdana"/>
              </a:rPr>
              <a:t>b.v</a:t>
            </a:r>
            <a:r>
              <a:rPr lang="en-US" sz="2400" dirty="0">
                <a:solidFill>
                  <a:srgbClr val="004992"/>
                </a:solidFill>
                <a:latin typeface="Calibri Light"/>
                <a:cs typeface="Verdana"/>
              </a:rPr>
              <a:t>., </a:t>
            </a:r>
            <a:r>
              <a:rPr lang="en-US" sz="2400" dirty="0" err="1">
                <a:solidFill>
                  <a:srgbClr val="004992"/>
                </a:solidFill>
                <a:latin typeface="Calibri Light"/>
                <a:cs typeface="Verdana"/>
              </a:rPr>
              <a:t>staren</a:t>
            </a:r>
            <a:r>
              <a:rPr lang="en-US" sz="2400" dirty="0">
                <a:solidFill>
                  <a:srgbClr val="004992"/>
                </a:solidFill>
                <a:latin typeface="Calibri Light"/>
                <a:cs typeface="Verdana"/>
              </a:rPr>
              <a:t> </a:t>
            </a:r>
            <a:r>
              <a:rPr lang="en-US" sz="2400" dirty="0" err="1">
                <a:solidFill>
                  <a:srgbClr val="004992"/>
                </a:solidFill>
                <a:latin typeface="Calibri Light"/>
                <a:cs typeface="Verdana"/>
              </a:rPr>
              <a:t>naar</a:t>
            </a:r>
            <a:r>
              <a:rPr lang="en-US" sz="2400" dirty="0">
                <a:solidFill>
                  <a:srgbClr val="004992"/>
                </a:solidFill>
                <a:latin typeface="Calibri Light"/>
                <a:cs typeface="Verdana"/>
              </a:rPr>
              <a:t> </a:t>
            </a:r>
            <a:r>
              <a:rPr lang="en-US" sz="2400" dirty="0" err="1">
                <a:solidFill>
                  <a:srgbClr val="004992"/>
                </a:solidFill>
                <a:latin typeface="Calibri Light"/>
                <a:cs typeface="Verdana"/>
              </a:rPr>
              <a:t>andere</a:t>
            </a:r>
            <a:r>
              <a:rPr lang="en-US" sz="2400" dirty="0">
                <a:solidFill>
                  <a:srgbClr val="004992"/>
                </a:solidFill>
                <a:latin typeface="Calibri Light"/>
                <a:cs typeface="Verdana"/>
              </a:rPr>
              <a:t> </a:t>
            </a:r>
            <a:r>
              <a:rPr lang="en-US" sz="2400" dirty="0" err="1">
                <a:solidFill>
                  <a:srgbClr val="004992"/>
                </a:solidFill>
                <a:latin typeface="Calibri Light"/>
                <a:cs typeface="Verdana"/>
              </a:rPr>
              <a:t>mensen</a:t>
            </a:r>
            <a:r>
              <a:rPr lang="en-US" sz="2400" dirty="0">
                <a:solidFill>
                  <a:srgbClr val="004992"/>
                </a:solidFill>
                <a:latin typeface="Calibri Light"/>
                <a:cs typeface="Verdana"/>
              </a:rPr>
              <a:t>, steeds </a:t>
            </a:r>
            <a:r>
              <a:rPr lang="en-US" sz="2400" dirty="0" err="1">
                <a:solidFill>
                  <a:srgbClr val="004992"/>
                </a:solidFill>
                <a:latin typeface="Calibri Light"/>
                <a:cs typeface="Verdana"/>
              </a:rPr>
              <a:t>anderen</a:t>
            </a:r>
            <a:r>
              <a:rPr lang="en-US" sz="2400" dirty="0">
                <a:solidFill>
                  <a:srgbClr val="004992"/>
                </a:solidFill>
                <a:latin typeface="Calibri Light"/>
                <a:cs typeface="Verdana"/>
              </a:rPr>
              <a:t> </a:t>
            </a:r>
            <a:r>
              <a:rPr lang="en-US" sz="2400" dirty="0" err="1">
                <a:solidFill>
                  <a:srgbClr val="004992"/>
                </a:solidFill>
                <a:latin typeface="Calibri Light"/>
                <a:cs typeface="Verdana"/>
              </a:rPr>
              <a:t>onderbreken</a:t>
            </a:r>
            <a:r>
              <a:rPr lang="en-US" sz="2400" dirty="0">
                <a:solidFill>
                  <a:srgbClr val="004992"/>
                </a:solidFill>
                <a:latin typeface="Calibri Light"/>
                <a:cs typeface="Verdana"/>
              </a:rPr>
              <a:t>, </a:t>
            </a:r>
            <a:r>
              <a:rPr lang="en-US" sz="2400" dirty="0" err="1">
                <a:solidFill>
                  <a:srgbClr val="004992"/>
                </a:solidFill>
                <a:latin typeface="Calibri Light"/>
                <a:cs typeface="Verdana"/>
              </a:rPr>
              <a:t>anderen</a:t>
            </a:r>
            <a:r>
              <a:rPr lang="en-US" sz="2400" dirty="0">
                <a:solidFill>
                  <a:srgbClr val="004992"/>
                </a:solidFill>
                <a:latin typeface="Calibri Light"/>
                <a:cs typeface="Verdana"/>
              </a:rPr>
              <a:t> </a:t>
            </a:r>
            <a:r>
              <a:rPr lang="en-US" sz="2400" dirty="0" err="1">
                <a:solidFill>
                  <a:srgbClr val="004992"/>
                </a:solidFill>
                <a:latin typeface="Calibri Light"/>
                <a:cs typeface="Verdana"/>
              </a:rPr>
              <a:t>niet</a:t>
            </a:r>
            <a:r>
              <a:rPr lang="en-US" sz="2400" dirty="0">
                <a:solidFill>
                  <a:srgbClr val="004992"/>
                </a:solidFill>
                <a:latin typeface="Calibri Light"/>
                <a:cs typeface="Verdana"/>
              </a:rPr>
              <a:t> </a:t>
            </a:r>
            <a:r>
              <a:rPr lang="en-US" sz="2400" dirty="0" err="1">
                <a:solidFill>
                  <a:srgbClr val="004992"/>
                </a:solidFill>
                <a:latin typeface="Calibri Light"/>
                <a:cs typeface="Verdana"/>
              </a:rPr>
              <a:t>commanderen</a:t>
            </a:r>
            <a:r>
              <a:rPr lang="en-US" sz="2400" dirty="0">
                <a:solidFill>
                  <a:srgbClr val="004992"/>
                </a:solidFill>
                <a:latin typeface="Calibri Light"/>
                <a:cs typeface="Verdana"/>
              </a:rPr>
              <a:t>).</a:t>
            </a:r>
            <a:endParaRPr lang="de-DE" sz="2400" dirty="0">
              <a:solidFill>
                <a:srgbClr val="004992"/>
              </a:solidFill>
              <a:latin typeface="Calibri Light"/>
              <a:ea typeface="ＭＳ Ｐゴシック"/>
              <a:cs typeface="Verdana"/>
            </a:endParaRPr>
          </a:p>
        </p:txBody>
      </p:sp>
      <p:pic>
        <p:nvPicPr>
          <p:cNvPr id="11" name="Grafik4"/>
          <p:cNvPicPr>
            <a:picLocks noChangeAspect="1"/>
          </p:cNvPicPr>
          <p:nvPr/>
        </p:nvPicPr>
        <p:blipFill>
          <a:blip r:embed="rId3">
            <a:lum/>
            <a:alphaModFix/>
          </a:blip>
          <a:srcRect/>
          <a:stretch>
            <a:fillRect/>
          </a:stretch>
        </p:blipFill>
        <p:spPr>
          <a:xfrm>
            <a:off x="8138160" y="2203704"/>
            <a:ext cx="3573243" cy="4251960"/>
          </a:xfrm>
          <a:prstGeom prst="rect">
            <a:avLst/>
          </a:prstGeom>
        </p:spPr>
      </p:pic>
      <p:sp>
        <p:nvSpPr>
          <p:cNvPr id="3" name="Footer Placeholder 2"/>
          <p:cNvSpPr>
            <a:spLocks noGrp="1"/>
          </p:cNvSpPr>
          <p:nvPr>
            <p:ph type="ftr" sz="quarter" idx="11"/>
          </p:nvPr>
        </p:nvSpPr>
        <p:spPr/>
        <p:txBody>
          <a:bodyPr/>
          <a:lstStyle/>
          <a:p>
            <a:pPr>
              <a:defRPr/>
            </a:pPr>
            <a:r>
              <a:rPr lang="nl-NL"/>
              <a:t>Metacognitieve Training 9 - Zelfwaardering/ Eigenwaarde</a:t>
            </a:r>
            <a:endParaRPr lang="de-DE"/>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18</a:t>
            </a:fld>
            <a:endParaRPr lang="de-DE"/>
          </a:p>
        </p:txBody>
      </p:sp>
    </p:spTree>
    <p:extLst>
      <p:ext uri="{BB962C8B-B14F-4D97-AF65-F5344CB8AC3E}">
        <p14:creationId xmlns:p14="http://schemas.microsoft.com/office/powerpoint/2010/main" val="12738075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Kenmerken van een hoge zelfwaardering die niet rechtstreeks zichtbaar zijn.</a:t>
            </a:r>
            <a:endParaRPr lang="de-DE" sz="3600" dirty="0">
              <a:latin typeface="Calibri Light"/>
            </a:endParaRPr>
          </a:p>
        </p:txBody>
      </p:sp>
      <p:sp>
        <p:nvSpPr>
          <p:cNvPr id="5" name="Rectangle 15"/>
          <p:cNvSpPr>
            <a:spLocks noGrp="1" noChangeArrowheads="1"/>
          </p:cNvSpPr>
          <p:nvPr>
            <p:ph idx="1"/>
          </p:nvPr>
        </p:nvSpPr>
        <p:spPr>
          <a:xfrm>
            <a:off x="408955" y="2204864"/>
            <a:ext cx="5669280" cy="4248000"/>
          </a:xfrm>
        </p:spPr>
        <p:txBody>
          <a:bodyPr/>
          <a:lstStyle/>
          <a:p>
            <a:pPr>
              <a:buClr>
                <a:srgbClr val="333333"/>
              </a:buClr>
              <a:defRPr/>
            </a:pPr>
            <a:r>
              <a:rPr lang="en-US" sz="2400" dirty="0">
                <a:solidFill>
                  <a:srgbClr val="333333"/>
                </a:solidFill>
                <a:latin typeface="Calibri Light"/>
                <a:cs typeface="Verdana"/>
              </a:rPr>
              <a:t>???</a:t>
            </a:r>
            <a:endParaRPr lang="de-DE" sz="2400" b="1" kern="1200" dirty="0">
              <a:solidFill>
                <a:srgbClr val="333333"/>
              </a:solidFill>
              <a:latin typeface="Calibri Light"/>
              <a:ea typeface="Verdana" panose="020B0604030504040204" pitchFamily="34" charset="0"/>
              <a:cs typeface="Verdana"/>
            </a:endParaRPr>
          </a:p>
        </p:txBody>
      </p:sp>
      <p:pic>
        <p:nvPicPr>
          <p:cNvPr id="10"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19</a:t>
            </a:fld>
            <a:endParaRPr lang="de-DE"/>
          </a:p>
        </p:txBody>
      </p:sp>
    </p:spTree>
    <p:extLst>
      <p:ext uri="{BB962C8B-B14F-4D97-AF65-F5344CB8AC3E}">
        <p14:creationId xmlns:p14="http://schemas.microsoft.com/office/powerpoint/2010/main" val="1389924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Kenmerken van een hoge zelfwaardering die niet rechtstreeks zichtbaar zijn.</a:t>
            </a:r>
            <a:endParaRPr lang="de-DE" sz="3600" dirty="0">
              <a:latin typeface="Calibri Light"/>
            </a:endParaRPr>
          </a:p>
        </p:txBody>
      </p:sp>
      <p:sp>
        <p:nvSpPr>
          <p:cNvPr id="5" name="Rectangle 15"/>
          <p:cNvSpPr>
            <a:spLocks noGrp="1" noChangeArrowheads="1"/>
          </p:cNvSpPr>
          <p:nvPr>
            <p:ph idx="1"/>
          </p:nvPr>
        </p:nvSpPr>
        <p:spPr>
          <a:xfrm>
            <a:off x="408955" y="2204864"/>
            <a:ext cx="5669280" cy="4248000"/>
          </a:xfrm>
        </p:spPr>
        <p:txBody>
          <a:bodyPr/>
          <a:lstStyle/>
          <a:p>
            <a:pPr marL="342900" indent="-342900">
              <a:buClr>
                <a:srgbClr val="333333"/>
              </a:buClr>
              <a:buFont typeface="WingDings"/>
              <a:buChar char=""/>
              <a:defRPr/>
            </a:pPr>
            <a:r>
              <a:rPr lang="en-US" sz="2400" dirty="0">
                <a:solidFill>
                  <a:srgbClr val="333333"/>
                </a:solidFill>
                <a:latin typeface="Calibri Light"/>
                <a:cs typeface="Verdana"/>
              </a:rPr>
              <a:t>Vertrouwen in je </a:t>
            </a:r>
            <a:r>
              <a:rPr lang="en-US" sz="2400" dirty="0" err="1">
                <a:solidFill>
                  <a:srgbClr val="333333"/>
                </a:solidFill>
                <a:latin typeface="Calibri Light"/>
                <a:cs typeface="Verdana"/>
              </a:rPr>
              <a:t>eigen</a:t>
            </a:r>
            <a:r>
              <a:rPr lang="en-US" sz="2400" dirty="0">
                <a:solidFill>
                  <a:srgbClr val="333333"/>
                </a:solidFill>
                <a:latin typeface="Calibri Light"/>
                <a:cs typeface="Verdana"/>
              </a:rPr>
              <a:t> </a:t>
            </a:r>
            <a:r>
              <a:rPr lang="en-US" sz="2400" dirty="0" err="1">
                <a:solidFill>
                  <a:srgbClr val="333333"/>
                </a:solidFill>
                <a:latin typeface="Calibri Light"/>
                <a:cs typeface="Verdana"/>
              </a:rPr>
              <a:t>vaardigheden</a:t>
            </a:r>
            <a:r>
              <a:rPr lang="en-US" sz="2400" dirty="0">
                <a:solidFill>
                  <a:srgbClr val="333333"/>
                </a:solidFill>
                <a:latin typeface="Calibri Light"/>
                <a:cs typeface="Verdana"/>
              </a:rPr>
              <a:t>.</a:t>
            </a:r>
            <a:endParaRPr lang="de-DE" sz="2400" dirty="0">
              <a:solidFill>
                <a:srgbClr val="333333"/>
              </a:solidFill>
              <a:latin typeface="Calibri Light"/>
              <a:cs typeface="Verdana"/>
            </a:endParaRPr>
          </a:p>
          <a:p>
            <a:pPr marL="342900" indent="-342900">
              <a:buClr>
                <a:srgbClr val="333333"/>
              </a:buClr>
              <a:buFont typeface="WingDings"/>
              <a:buChar char=""/>
              <a:defRPr/>
            </a:pPr>
            <a:r>
              <a:rPr lang="en-US" sz="2400" dirty="0" err="1">
                <a:solidFill>
                  <a:srgbClr val="333333"/>
                </a:solidFill>
                <a:latin typeface="Calibri Light"/>
                <a:cs typeface="Verdana"/>
              </a:rPr>
              <a:t>Accepteer</a:t>
            </a:r>
            <a:r>
              <a:rPr lang="en-US" sz="2400" dirty="0">
                <a:solidFill>
                  <a:srgbClr val="333333"/>
                </a:solidFill>
                <a:latin typeface="Calibri Light"/>
                <a:cs typeface="Verdana"/>
              </a:rPr>
              <a:t> je </a:t>
            </a:r>
            <a:r>
              <a:rPr lang="en-US" sz="2400" dirty="0" err="1">
                <a:solidFill>
                  <a:srgbClr val="333333"/>
                </a:solidFill>
                <a:latin typeface="Calibri Light"/>
                <a:cs typeface="Verdana"/>
              </a:rPr>
              <a:t>fouten</a:t>
            </a:r>
            <a:r>
              <a:rPr lang="en-US" sz="2400" dirty="0">
                <a:solidFill>
                  <a:srgbClr val="333333"/>
                </a:solidFill>
                <a:latin typeface="Calibri Light"/>
                <a:cs typeface="Verdana"/>
              </a:rPr>
              <a:t> en </a:t>
            </a:r>
            <a:r>
              <a:rPr lang="en-US" sz="2400" dirty="0" err="1">
                <a:solidFill>
                  <a:srgbClr val="333333"/>
                </a:solidFill>
                <a:latin typeface="Calibri Light"/>
                <a:cs typeface="Verdana"/>
              </a:rPr>
              <a:t>mislukkingen</a:t>
            </a:r>
            <a:r>
              <a:rPr lang="en-US" sz="2400" dirty="0">
                <a:solidFill>
                  <a:srgbClr val="333333"/>
                </a:solidFill>
                <a:latin typeface="Calibri Light"/>
                <a:cs typeface="Verdana"/>
              </a:rPr>
              <a:t> (</a:t>
            </a:r>
            <a:r>
              <a:rPr lang="en-US" sz="2400" dirty="0" err="1">
                <a:solidFill>
                  <a:srgbClr val="333333"/>
                </a:solidFill>
                <a:latin typeface="Calibri Light"/>
                <a:cs typeface="Verdana"/>
              </a:rPr>
              <a:t>zonder</a:t>
            </a:r>
            <a:r>
              <a:rPr lang="en-US" sz="2400" dirty="0">
                <a:solidFill>
                  <a:srgbClr val="333333"/>
                </a:solidFill>
                <a:latin typeface="Calibri Light"/>
                <a:cs typeface="Verdana"/>
              </a:rPr>
              <a:t> </a:t>
            </a:r>
            <a:r>
              <a:rPr lang="en-US" sz="2400" dirty="0" err="1">
                <a:solidFill>
                  <a:srgbClr val="333333"/>
                </a:solidFill>
                <a:latin typeface="Calibri Light"/>
                <a:cs typeface="Verdana"/>
              </a:rPr>
              <a:t>jezelf</a:t>
            </a:r>
            <a:r>
              <a:rPr lang="en-US" sz="2400" dirty="0">
                <a:solidFill>
                  <a:srgbClr val="333333"/>
                </a:solidFill>
                <a:latin typeface="Calibri Light"/>
                <a:cs typeface="Verdana"/>
              </a:rPr>
              <a:t> </a:t>
            </a:r>
            <a:r>
              <a:rPr lang="en-US" sz="2400" dirty="0" err="1">
                <a:solidFill>
                  <a:srgbClr val="333333"/>
                </a:solidFill>
                <a:latin typeface="Calibri Light"/>
                <a:cs typeface="Verdana"/>
              </a:rPr>
              <a:t>als</a:t>
            </a:r>
            <a:r>
              <a:rPr lang="en-US" sz="2400" dirty="0">
                <a:solidFill>
                  <a:srgbClr val="333333"/>
                </a:solidFill>
                <a:latin typeface="Calibri Light"/>
                <a:cs typeface="Verdana"/>
              </a:rPr>
              <a:t> </a:t>
            </a:r>
            <a:r>
              <a:rPr lang="en-US" sz="2400" dirty="0" err="1">
                <a:solidFill>
                  <a:srgbClr val="333333"/>
                </a:solidFill>
                <a:latin typeface="Calibri Light"/>
                <a:cs typeface="Verdana"/>
              </a:rPr>
              <a:t>minderwaardig</a:t>
            </a:r>
            <a:r>
              <a:rPr lang="en-US" sz="2400" dirty="0">
                <a:solidFill>
                  <a:srgbClr val="333333"/>
                </a:solidFill>
                <a:latin typeface="Calibri Light"/>
                <a:cs typeface="Verdana"/>
              </a:rPr>
              <a:t> </a:t>
            </a:r>
            <a:r>
              <a:rPr lang="en-US" sz="2400" dirty="0" err="1">
                <a:solidFill>
                  <a:srgbClr val="333333"/>
                </a:solidFill>
                <a:latin typeface="Calibri Light"/>
                <a:cs typeface="Verdana"/>
              </a:rPr>
              <a:t>te</a:t>
            </a:r>
            <a:r>
              <a:rPr lang="en-US" sz="2400" dirty="0">
                <a:solidFill>
                  <a:srgbClr val="333333"/>
                </a:solidFill>
                <a:latin typeface="Calibri Light"/>
                <a:cs typeface="Verdana"/>
              </a:rPr>
              <a:t> </a:t>
            </a:r>
            <a:r>
              <a:rPr lang="en-US" sz="2400" dirty="0" err="1">
                <a:solidFill>
                  <a:srgbClr val="333333"/>
                </a:solidFill>
                <a:latin typeface="Calibri Light"/>
                <a:cs typeface="Verdana"/>
              </a:rPr>
              <a:t>zien</a:t>
            </a:r>
            <a:r>
              <a:rPr lang="en-US" sz="2400" dirty="0">
                <a:solidFill>
                  <a:srgbClr val="333333"/>
                </a:solidFill>
                <a:latin typeface="Calibri Light"/>
                <a:cs typeface="Verdana"/>
              </a:rPr>
              <a:t>).</a:t>
            </a:r>
          </a:p>
          <a:p>
            <a:pPr marL="342900" indent="-342900">
              <a:buClr>
                <a:srgbClr val="333333"/>
              </a:buClr>
              <a:buFont typeface="WingDings"/>
              <a:buChar char=""/>
              <a:defRPr/>
            </a:pPr>
            <a:r>
              <a:rPr lang="en-US" sz="2400" dirty="0" err="1">
                <a:solidFill>
                  <a:srgbClr val="333333"/>
                </a:solidFill>
                <a:latin typeface="Calibri Light"/>
                <a:cs typeface="Verdana"/>
              </a:rPr>
              <a:t>Kijk</a:t>
            </a:r>
            <a:r>
              <a:rPr lang="en-US" sz="2400" dirty="0">
                <a:solidFill>
                  <a:srgbClr val="333333"/>
                </a:solidFill>
                <a:latin typeface="Calibri Light"/>
                <a:cs typeface="Verdana"/>
              </a:rPr>
              <a:t> </a:t>
            </a:r>
            <a:r>
              <a:rPr lang="en-US" sz="2400" dirty="0" err="1">
                <a:solidFill>
                  <a:srgbClr val="333333"/>
                </a:solidFill>
                <a:latin typeface="Calibri Light"/>
                <a:cs typeface="Verdana"/>
              </a:rPr>
              <a:t>naar</a:t>
            </a:r>
            <a:r>
              <a:rPr lang="en-US" sz="2400" dirty="0">
                <a:solidFill>
                  <a:srgbClr val="333333"/>
                </a:solidFill>
                <a:latin typeface="Calibri Light"/>
                <a:cs typeface="Verdana"/>
              </a:rPr>
              <a:t> </a:t>
            </a:r>
            <a:r>
              <a:rPr lang="en-US" sz="2400" dirty="0" err="1">
                <a:solidFill>
                  <a:srgbClr val="333333"/>
                </a:solidFill>
                <a:latin typeface="Calibri Light"/>
                <a:cs typeface="Verdana"/>
              </a:rPr>
              <a:t>binnen</a:t>
            </a:r>
            <a:r>
              <a:rPr lang="en-US" sz="2400" dirty="0">
                <a:solidFill>
                  <a:srgbClr val="333333"/>
                </a:solidFill>
                <a:latin typeface="Calibri Light"/>
                <a:cs typeface="Verdana"/>
              </a:rPr>
              <a:t>. </a:t>
            </a:r>
            <a:r>
              <a:rPr lang="en-US" sz="2400" dirty="0" err="1">
                <a:solidFill>
                  <a:srgbClr val="333333"/>
                </a:solidFill>
                <a:latin typeface="Calibri Light"/>
                <a:cs typeface="Verdana"/>
              </a:rPr>
              <a:t>Wees</a:t>
            </a:r>
            <a:r>
              <a:rPr lang="en-US" sz="2400" dirty="0">
                <a:solidFill>
                  <a:srgbClr val="333333"/>
                </a:solidFill>
                <a:latin typeface="Calibri Light"/>
                <a:cs typeface="Verdana"/>
              </a:rPr>
              <a:t> </a:t>
            </a:r>
            <a:r>
              <a:rPr lang="en-US" sz="2400" dirty="0" err="1">
                <a:solidFill>
                  <a:srgbClr val="333333"/>
                </a:solidFill>
                <a:latin typeface="Calibri Light"/>
                <a:cs typeface="Verdana"/>
              </a:rPr>
              <a:t>bereid</a:t>
            </a:r>
            <a:r>
              <a:rPr lang="en-US" sz="2400" dirty="0">
                <a:solidFill>
                  <a:srgbClr val="333333"/>
                </a:solidFill>
                <a:latin typeface="Calibri Light"/>
                <a:cs typeface="Verdana"/>
              </a:rPr>
              <a:t> om van je </a:t>
            </a:r>
            <a:r>
              <a:rPr lang="en-US" sz="2400" dirty="0" err="1">
                <a:solidFill>
                  <a:srgbClr val="333333"/>
                </a:solidFill>
                <a:latin typeface="Calibri Light"/>
                <a:cs typeface="Verdana"/>
              </a:rPr>
              <a:t>eigen</a:t>
            </a:r>
            <a:r>
              <a:rPr lang="en-US" sz="2400" dirty="0">
                <a:solidFill>
                  <a:srgbClr val="333333"/>
                </a:solidFill>
                <a:latin typeface="Calibri Light"/>
                <a:cs typeface="Verdana"/>
              </a:rPr>
              <a:t> </a:t>
            </a:r>
            <a:r>
              <a:rPr lang="en-US" sz="2400" dirty="0" err="1">
                <a:solidFill>
                  <a:srgbClr val="333333"/>
                </a:solidFill>
                <a:latin typeface="Calibri Light"/>
                <a:cs typeface="Verdana"/>
              </a:rPr>
              <a:t>fouten</a:t>
            </a:r>
            <a:r>
              <a:rPr lang="en-US" sz="2400" dirty="0">
                <a:solidFill>
                  <a:srgbClr val="333333"/>
                </a:solidFill>
                <a:latin typeface="Calibri Light"/>
                <a:cs typeface="Verdana"/>
              </a:rPr>
              <a:t>/</a:t>
            </a:r>
            <a:r>
              <a:rPr lang="en-US" sz="2400" dirty="0" err="1">
                <a:solidFill>
                  <a:srgbClr val="333333"/>
                </a:solidFill>
                <a:latin typeface="Calibri Light"/>
                <a:cs typeface="Verdana"/>
              </a:rPr>
              <a:t>mislukkingen</a:t>
            </a:r>
            <a:r>
              <a:rPr lang="en-US" sz="2400" dirty="0">
                <a:solidFill>
                  <a:srgbClr val="333333"/>
                </a:solidFill>
                <a:latin typeface="Calibri Light"/>
                <a:cs typeface="Verdana"/>
              </a:rPr>
              <a:t> </a:t>
            </a:r>
            <a:r>
              <a:rPr lang="en-US" sz="2400" dirty="0" err="1">
                <a:solidFill>
                  <a:srgbClr val="333333"/>
                </a:solidFill>
                <a:latin typeface="Calibri Light"/>
                <a:cs typeface="Verdana"/>
              </a:rPr>
              <a:t>te</a:t>
            </a:r>
            <a:r>
              <a:rPr lang="en-US" sz="2400" dirty="0">
                <a:solidFill>
                  <a:srgbClr val="333333"/>
                </a:solidFill>
                <a:latin typeface="Calibri Light"/>
                <a:cs typeface="Verdana"/>
              </a:rPr>
              <a:t> </a:t>
            </a:r>
            <a:r>
              <a:rPr lang="en-US" sz="2400" dirty="0" err="1">
                <a:solidFill>
                  <a:srgbClr val="333333"/>
                </a:solidFill>
                <a:latin typeface="Calibri Light"/>
                <a:cs typeface="Verdana"/>
              </a:rPr>
              <a:t>leren</a:t>
            </a:r>
            <a:r>
              <a:rPr lang="en-US" sz="2400" dirty="0">
                <a:solidFill>
                  <a:srgbClr val="333333"/>
                </a:solidFill>
                <a:latin typeface="Calibri Light"/>
                <a:cs typeface="Verdana"/>
              </a:rPr>
              <a:t>.</a:t>
            </a:r>
            <a:endParaRPr lang="de-DE" sz="2400" dirty="0">
              <a:solidFill>
                <a:srgbClr val="333333"/>
              </a:solidFill>
              <a:latin typeface="Calibri Light"/>
              <a:cs typeface="Verdana"/>
            </a:endParaRPr>
          </a:p>
          <a:p>
            <a:pPr marL="342900" indent="-342900">
              <a:buClr>
                <a:srgbClr val="333333"/>
              </a:buClr>
              <a:buFont typeface="WingDings"/>
              <a:buChar char=""/>
              <a:defRPr/>
            </a:pPr>
            <a:r>
              <a:rPr lang="en-US" sz="2400" dirty="0" err="1">
                <a:solidFill>
                  <a:srgbClr val="333333"/>
                </a:solidFill>
                <a:latin typeface="Calibri Light"/>
                <a:cs typeface="Verdana"/>
              </a:rPr>
              <a:t>Positieve</a:t>
            </a:r>
            <a:r>
              <a:rPr lang="en-US" sz="2400" dirty="0">
                <a:solidFill>
                  <a:srgbClr val="333333"/>
                </a:solidFill>
                <a:latin typeface="Calibri Light"/>
                <a:cs typeface="Verdana"/>
              </a:rPr>
              <a:t> </a:t>
            </a:r>
            <a:r>
              <a:rPr lang="en-US" sz="2400" dirty="0" err="1">
                <a:solidFill>
                  <a:srgbClr val="333333"/>
                </a:solidFill>
                <a:latin typeface="Calibri Light"/>
                <a:cs typeface="Verdana"/>
              </a:rPr>
              <a:t>houding</a:t>
            </a:r>
            <a:r>
              <a:rPr lang="en-US" sz="2400" dirty="0">
                <a:solidFill>
                  <a:srgbClr val="333333"/>
                </a:solidFill>
                <a:latin typeface="Calibri Light"/>
                <a:cs typeface="Verdana"/>
              </a:rPr>
              <a:t> </a:t>
            </a:r>
            <a:r>
              <a:rPr lang="en-US" sz="2400" dirty="0" err="1">
                <a:solidFill>
                  <a:srgbClr val="333333"/>
                </a:solidFill>
                <a:latin typeface="Calibri Light"/>
                <a:cs typeface="Verdana"/>
              </a:rPr>
              <a:t>tegenover</a:t>
            </a:r>
            <a:r>
              <a:rPr lang="en-US" sz="2400" dirty="0">
                <a:solidFill>
                  <a:srgbClr val="333333"/>
                </a:solidFill>
                <a:latin typeface="Calibri Light"/>
                <a:cs typeface="Verdana"/>
              </a:rPr>
              <a:t> </a:t>
            </a:r>
            <a:r>
              <a:rPr lang="en-US" sz="2400" dirty="0" err="1">
                <a:solidFill>
                  <a:srgbClr val="333333"/>
                </a:solidFill>
                <a:latin typeface="Calibri Light"/>
                <a:cs typeface="Verdana"/>
              </a:rPr>
              <a:t>jezelf</a:t>
            </a:r>
            <a:r>
              <a:rPr lang="en-US" sz="2400" dirty="0">
                <a:solidFill>
                  <a:srgbClr val="333333"/>
                </a:solidFill>
                <a:latin typeface="Calibri Light"/>
                <a:cs typeface="Verdana"/>
              </a:rPr>
              <a:t>, </a:t>
            </a:r>
            <a:r>
              <a:rPr lang="en-US" sz="2400" dirty="0" err="1">
                <a:solidFill>
                  <a:srgbClr val="333333"/>
                </a:solidFill>
                <a:latin typeface="Calibri Light"/>
                <a:cs typeface="Verdana"/>
              </a:rPr>
              <a:t>b.v</a:t>
            </a:r>
            <a:r>
              <a:rPr lang="en-US" sz="2400" dirty="0">
                <a:solidFill>
                  <a:srgbClr val="333333"/>
                </a:solidFill>
                <a:latin typeface="Calibri Light"/>
                <a:cs typeface="Verdana"/>
              </a:rPr>
              <a:t>. </a:t>
            </a:r>
            <a:r>
              <a:rPr lang="en-US" sz="2400" dirty="0" err="1">
                <a:solidFill>
                  <a:srgbClr val="333333"/>
                </a:solidFill>
                <a:latin typeface="Calibri Light"/>
                <a:cs typeface="Verdana"/>
              </a:rPr>
              <a:t>prijs</a:t>
            </a:r>
            <a:r>
              <a:rPr lang="en-US" sz="2400" dirty="0">
                <a:solidFill>
                  <a:srgbClr val="333333"/>
                </a:solidFill>
                <a:latin typeface="Calibri Light"/>
                <a:cs typeface="Verdana"/>
              </a:rPr>
              <a:t> je </a:t>
            </a:r>
            <a:r>
              <a:rPr lang="en-US" sz="2400" dirty="0" err="1">
                <a:solidFill>
                  <a:srgbClr val="333333"/>
                </a:solidFill>
                <a:latin typeface="Calibri Light"/>
                <a:cs typeface="Verdana"/>
              </a:rPr>
              <a:t>zelf</a:t>
            </a:r>
            <a:r>
              <a:rPr lang="en-US" sz="2400" dirty="0">
                <a:solidFill>
                  <a:srgbClr val="333333"/>
                </a:solidFill>
                <a:latin typeface="Calibri Light"/>
                <a:cs typeface="Verdana"/>
              </a:rPr>
              <a:t> </a:t>
            </a:r>
            <a:r>
              <a:rPr lang="en-US" sz="2400" dirty="0" err="1">
                <a:solidFill>
                  <a:srgbClr val="333333"/>
                </a:solidFill>
                <a:latin typeface="Calibri Light"/>
                <a:cs typeface="Verdana"/>
              </a:rPr>
              <a:t>als</a:t>
            </a:r>
            <a:r>
              <a:rPr lang="en-US" sz="2400" dirty="0">
                <a:solidFill>
                  <a:srgbClr val="333333"/>
                </a:solidFill>
                <a:latin typeface="Calibri Light"/>
                <a:cs typeface="Verdana"/>
              </a:rPr>
              <a:t> je </a:t>
            </a:r>
            <a:r>
              <a:rPr lang="en-US" sz="2400" dirty="0" err="1">
                <a:solidFill>
                  <a:srgbClr val="333333"/>
                </a:solidFill>
                <a:latin typeface="Calibri Light"/>
                <a:cs typeface="Verdana"/>
              </a:rPr>
              <a:t>succes</a:t>
            </a:r>
            <a:r>
              <a:rPr lang="en-US" sz="2400" dirty="0">
                <a:solidFill>
                  <a:srgbClr val="333333"/>
                </a:solidFill>
                <a:latin typeface="Calibri Light"/>
                <a:cs typeface="Verdana"/>
              </a:rPr>
              <a:t> </a:t>
            </a:r>
            <a:r>
              <a:rPr lang="en-US" sz="2400" dirty="0" err="1">
                <a:solidFill>
                  <a:srgbClr val="333333"/>
                </a:solidFill>
                <a:latin typeface="Calibri Light"/>
                <a:cs typeface="Verdana"/>
              </a:rPr>
              <a:t>hebt</a:t>
            </a:r>
            <a:r>
              <a:rPr lang="en-US" sz="2400" dirty="0">
                <a:solidFill>
                  <a:srgbClr val="333333"/>
                </a:solidFill>
                <a:latin typeface="Calibri Light"/>
                <a:cs typeface="Verdana"/>
              </a:rPr>
              <a:t>.</a:t>
            </a:r>
            <a:endParaRPr lang="de-DE" sz="2400" b="1" kern="1200" dirty="0">
              <a:solidFill>
                <a:srgbClr val="333333"/>
              </a:solidFill>
              <a:latin typeface="Calibri Light"/>
              <a:ea typeface="Verdana" panose="020B0604030504040204" pitchFamily="34" charset="0"/>
              <a:cs typeface="Verdana"/>
            </a:endParaRPr>
          </a:p>
        </p:txBody>
      </p:sp>
      <p:pic>
        <p:nvPicPr>
          <p:cNvPr id="10"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20</a:t>
            </a:fld>
            <a:endParaRPr lang="de-DE"/>
          </a:p>
        </p:txBody>
      </p:sp>
    </p:spTree>
    <p:extLst>
      <p:ext uri="{BB962C8B-B14F-4D97-AF65-F5344CB8AC3E}">
        <p14:creationId xmlns:p14="http://schemas.microsoft.com/office/powerpoint/2010/main" val="25052108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Realiseren van sterke kanten</a:t>
            </a:r>
            <a:endParaRPr lang="de-DE" sz="3600" dirty="0">
              <a:latin typeface="Calibri Light"/>
            </a:endParaRPr>
          </a:p>
        </p:txBody>
      </p:sp>
      <p:sp>
        <p:nvSpPr>
          <p:cNvPr id="3" name="Inhaltsplatzhalter 2"/>
          <p:cNvSpPr>
            <a:spLocks noGrp="1"/>
          </p:cNvSpPr>
          <p:nvPr>
            <p:ph idx="1"/>
          </p:nvPr>
        </p:nvSpPr>
        <p:spPr/>
        <p:txBody>
          <a:bodyPr wrap="square"/>
          <a:lstStyle/>
          <a:p>
            <a:pPr>
              <a:defRPr/>
            </a:pPr>
            <a:r>
              <a:rPr lang="en-US" sz="2400" dirty="0" err="1">
                <a:solidFill>
                  <a:srgbClr val="004992"/>
                </a:solidFill>
                <a:latin typeface="Calibri Light"/>
                <a:cs typeface="Verdana"/>
              </a:rPr>
              <a:t>Waarom</a:t>
            </a:r>
            <a:r>
              <a:rPr lang="en-US" sz="2400" dirty="0">
                <a:solidFill>
                  <a:srgbClr val="004992"/>
                </a:solidFill>
                <a:latin typeface="Calibri Light"/>
                <a:cs typeface="Verdana"/>
              </a:rPr>
              <a:t> is het </a:t>
            </a:r>
            <a:r>
              <a:rPr lang="en-US" sz="2400" dirty="0" err="1">
                <a:solidFill>
                  <a:srgbClr val="004992"/>
                </a:solidFill>
                <a:latin typeface="Calibri Light"/>
                <a:cs typeface="Verdana"/>
              </a:rPr>
              <a:t>ontdekken</a:t>
            </a:r>
            <a:r>
              <a:rPr lang="en-US" sz="2400" dirty="0">
                <a:solidFill>
                  <a:srgbClr val="004992"/>
                </a:solidFill>
                <a:latin typeface="Calibri Light"/>
                <a:cs typeface="Verdana"/>
              </a:rPr>
              <a:t> van je </a:t>
            </a:r>
            <a:r>
              <a:rPr lang="en-US" sz="2400" dirty="0" err="1">
                <a:solidFill>
                  <a:srgbClr val="004992"/>
                </a:solidFill>
                <a:latin typeface="Calibri Light"/>
                <a:cs typeface="Verdana"/>
              </a:rPr>
              <a:t>eigen</a:t>
            </a:r>
            <a:r>
              <a:rPr lang="en-US" sz="2400" dirty="0">
                <a:solidFill>
                  <a:srgbClr val="004992"/>
                </a:solidFill>
                <a:latin typeface="Calibri Light"/>
                <a:cs typeface="Verdana"/>
              </a:rPr>
              <a:t> </a:t>
            </a:r>
            <a:r>
              <a:rPr lang="en-US" sz="2400" dirty="0" err="1">
                <a:solidFill>
                  <a:srgbClr val="004992"/>
                </a:solidFill>
                <a:latin typeface="Calibri Light"/>
                <a:cs typeface="Verdana"/>
              </a:rPr>
              <a:t>sterke</a:t>
            </a:r>
            <a:r>
              <a:rPr lang="en-US" sz="2400" dirty="0">
                <a:solidFill>
                  <a:srgbClr val="004992"/>
                </a:solidFill>
                <a:latin typeface="Calibri Light"/>
                <a:cs typeface="Verdana"/>
              </a:rPr>
              <a:t> </a:t>
            </a:r>
            <a:r>
              <a:rPr lang="en-US" sz="2400" dirty="0" err="1">
                <a:solidFill>
                  <a:srgbClr val="004992"/>
                </a:solidFill>
                <a:latin typeface="Calibri Light"/>
                <a:cs typeface="Verdana"/>
              </a:rPr>
              <a:t>kanten</a:t>
            </a:r>
            <a:r>
              <a:rPr lang="en-US" sz="2400" dirty="0">
                <a:solidFill>
                  <a:srgbClr val="004992"/>
                </a:solidFill>
                <a:latin typeface="Calibri Light"/>
                <a:cs typeface="Verdana"/>
              </a:rPr>
              <a:t> </a:t>
            </a:r>
            <a:r>
              <a:rPr lang="en-US" sz="2400" dirty="0" err="1">
                <a:solidFill>
                  <a:srgbClr val="004992"/>
                </a:solidFill>
                <a:latin typeface="Calibri Light"/>
                <a:cs typeface="Verdana"/>
              </a:rPr>
              <a:t>soms</a:t>
            </a:r>
            <a:r>
              <a:rPr lang="en-US" sz="2400" dirty="0">
                <a:solidFill>
                  <a:srgbClr val="004992"/>
                </a:solidFill>
                <a:latin typeface="Calibri Light"/>
                <a:cs typeface="Verdana"/>
              </a:rPr>
              <a:t> zo </a:t>
            </a:r>
            <a:r>
              <a:rPr lang="en-US" sz="2400" dirty="0" err="1">
                <a:solidFill>
                  <a:srgbClr val="004992"/>
                </a:solidFill>
                <a:latin typeface="Calibri Light"/>
                <a:cs typeface="Verdana"/>
              </a:rPr>
              <a:t>moeilijk</a:t>
            </a:r>
            <a:r>
              <a:rPr lang="en-US" sz="2400" dirty="0">
                <a:solidFill>
                  <a:srgbClr val="004992"/>
                </a:solidFill>
                <a:latin typeface="Calibri Light"/>
                <a:cs typeface="Verdana"/>
              </a:rPr>
              <a:t>?</a:t>
            </a:r>
          </a:p>
          <a:p>
            <a:pPr marL="342900" lvl="1" indent="-342900">
              <a:spcBef>
                <a:spcPts val="1999"/>
              </a:spcBef>
              <a:spcAft>
                <a:spcPts val="0"/>
              </a:spcAft>
              <a:buClr>
                <a:srgbClr val="333333"/>
              </a:buClr>
              <a:buFont typeface="WingDings"/>
              <a:buChar char=""/>
              <a:tabLst>
                <a:tab pos="82550" algn="l"/>
                <a:tab pos="808038" algn="l"/>
                <a:tab pos="895350" algn="l"/>
              </a:tabLst>
              <a:defRPr/>
            </a:pPr>
            <a:r>
              <a:rPr lang="de-DE" sz="2400" dirty="0">
                <a:solidFill>
                  <a:srgbClr val="333333"/>
                </a:solidFill>
                <a:latin typeface="Calibri Light"/>
                <a:ea typeface="Verdana" panose="020B0604030504040204" pitchFamily="34" charset="0"/>
                <a:cs typeface="Verdana"/>
              </a:rPr>
              <a:t>Algemene opvatting: “Als ik mezelf prijs, dan word ik ijdel”</a:t>
            </a:r>
            <a:r>
              <a:rPr lang="en-US" sz="2400" dirty="0">
                <a:solidFill>
                  <a:srgbClr val="333333"/>
                </a:solidFill>
                <a:latin typeface="Calibri Light"/>
                <a:ea typeface="Verdana" panose="020B0604030504040204" pitchFamily="34" charset="0"/>
                <a:cs typeface="Verdana"/>
              </a:rPr>
              <a:t>.</a:t>
            </a:r>
            <a:endParaRPr lang="de-DE" sz="2400" dirty="0">
              <a:solidFill>
                <a:srgbClr val="333333"/>
              </a:solidFill>
              <a:latin typeface="Calibri Light"/>
              <a:ea typeface="Verdana" panose="020B0604030504040204" pitchFamily="34" charset="0"/>
              <a:cs typeface="Verdana"/>
            </a:endParaRPr>
          </a:p>
          <a:p>
            <a:pPr marL="342900" lvl="1" indent="-342900">
              <a:spcBef>
                <a:spcPts val="1999"/>
              </a:spcBef>
              <a:spcAft>
                <a:spcPts val="0"/>
              </a:spcAft>
              <a:buClr>
                <a:srgbClr val="333333"/>
              </a:buClr>
              <a:buFont typeface="WingDings"/>
              <a:buChar char=""/>
              <a:tabLst>
                <a:tab pos="82550" algn="l"/>
                <a:tab pos="808038" algn="l"/>
                <a:tab pos="895350" algn="l"/>
              </a:tabLst>
              <a:defRPr/>
            </a:pPr>
            <a:r>
              <a:rPr lang="en-US" sz="2400" dirty="0">
                <a:solidFill>
                  <a:srgbClr val="333333"/>
                </a:solidFill>
                <a:latin typeface="Calibri Light"/>
                <a:ea typeface="Verdana" panose="020B0604030504040204" pitchFamily="34" charset="0"/>
                <a:cs typeface="Verdana"/>
              </a:rPr>
              <a:t>In de acute </a:t>
            </a:r>
            <a:r>
              <a:rPr lang="en-US" sz="2400" dirty="0" err="1">
                <a:solidFill>
                  <a:srgbClr val="333333"/>
                </a:solidFill>
                <a:latin typeface="Calibri Light"/>
                <a:ea typeface="Verdana" panose="020B0604030504040204" pitchFamily="34" charset="0"/>
                <a:cs typeface="Verdana"/>
              </a:rPr>
              <a:t>fase</a:t>
            </a:r>
            <a:r>
              <a:rPr lang="en-US" sz="2400" dirty="0">
                <a:solidFill>
                  <a:srgbClr val="333333"/>
                </a:solidFill>
                <a:latin typeface="Calibri Light"/>
                <a:ea typeface="Verdana" panose="020B0604030504040204" pitchFamily="34" charset="0"/>
                <a:cs typeface="Verdana"/>
              </a:rPr>
              <a:t> van je </a:t>
            </a:r>
            <a:r>
              <a:rPr lang="en-US" sz="2400" dirty="0" err="1">
                <a:solidFill>
                  <a:srgbClr val="333333"/>
                </a:solidFill>
                <a:latin typeface="Calibri Light"/>
                <a:ea typeface="Verdana" panose="020B0604030504040204" pitchFamily="34" charset="0"/>
                <a:cs typeface="Verdana"/>
              </a:rPr>
              <a:t>ziekte</a:t>
            </a:r>
            <a:r>
              <a:rPr lang="en-US" sz="2400" dirty="0">
                <a:solidFill>
                  <a:srgbClr val="333333"/>
                </a:solidFill>
                <a:latin typeface="Calibri Light"/>
                <a:ea typeface="Verdana" panose="020B0604030504040204" pitchFamily="34" charset="0"/>
                <a:cs typeface="Verdana"/>
              </a:rPr>
              <a:t> </a:t>
            </a:r>
            <a:r>
              <a:rPr lang="en-US" sz="2400" dirty="0" err="1">
                <a:solidFill>
                  <a:srgbClr val="333333"/>
                </a:solidFill>
                <a:latin typeface="Calibri Light"/>
                <a:ea typeface="Verdana" panose="020B0604030504040204" pitchFamily="34" charset="0"/>
                <a:cs typeface="Verdana"/>
              </a:rPr>
              <a:t>kan</a:t>
            </a:r>
            <a:r>
              <a:rPr lang="en-US" sz="2400" dirty="0">
                <a:solidFill>
                  <a:srgbClr val="333333"/>
                </a:solidFill>
                <a:latin typeface="Calibri Light"/>
                <a:ea typeface="Verdana" panose="020B0604030504040204" pitchFamily="34" charset="0"/>
                <a:cs typeface="Verdana"/>
              </a:rPr>
              <a:t> het </a:t>
            </a:r>
            <a:r>
              <a:rPr lang="en-US" sz="2400" dirty="0" err="1">
                <a:solidFill>
                  <a:srgbClr val="333333"/>
                </a:solidFill>
                <a:latin typeface="Calibri Light"/>
                <a:ea typeface="Verdana" panose="020B0604030504040204" pitchFamily="34" charset="0"/>
                <a:cs typeface="Verdana"/>
              </a:rPr>
              <a:t>moeilijk</a:t>
            </a:r>
            <a:r>
              <a:rPr lang="en-US" sz="2400" dirty="0">
                <a:solidFill>
                  <a:srgbClr val="333333"/>
                </a:solidFill>
                <a:latin typeface="Calibri Light"/>
                <a:ea typeface="Verdana" panose="020B0604030504040204" pitchFamily="34" charset="0"/>
                <a:cs typeface="Verdana"/>
              </a:rPr>
              <a:t> </a:t>
            </a:r>
            <a:r>
              <a:rPr lang="en-US" sz="2400" dirty="0" err="1">
                <a:solidFill>
                  <a:srgbClr val="333333"/>
                </a:solidFill>
                <a:latin typeface="Calibri Light"/>
                <a:ea typeface="Verdana" panose="020B0604030504040204" pitchFamily="34" charset="0"/>
                <a:cs typeface="Verdana"/>
              </a:rPr>
              <a:t>zijn</a:t>
            </a:r>
            <a:r>
              <a:rPr lang="en-US" sz="2400" dirty="0">
                <a:solidFill>
                  <a:srgbClr val="333333"/>
                </a:solidFill>
                <a:latin typeface="Calibri Light"/>
                <a:ea typeface="Verdana" panose="020B0604030504040204" pitchFamily="34" charset="0"/>
                <a:cs typeface="Verdana"/>
              </a:rPr>
              <a:t> om je </a:t>
            </a:r>
            <a:r>
              <a:rPr lang="en-US" sz="2400" dirty="0" err="1">
                <a:solidFill>
                  <a:srgbClr val="333333"/>
                </a:solidFill>
                <a:latin typeface="Calibri Light"/>
                <a:ea typeface="Verdana" panose="020B0604030504040204" pitchFamily="34" charset="0"/>
                <a:cs typeface="Verdana"/>
              </a:rPr>
              <a:t>sterke</a:t>
            </a:r>
            <a:r>
              <a:rPr lang="en-US" sz="2400" dirty="0">
                <a:solidFill>
                  <a:srgbClr val="333333"/>
                </a:solidFill>
                <a:latin typeface="Calibri Light"/>
                <a:ea typeface="Verdana" panose="020B0604030504040204" pitchFamily="34" charset="0"/>
                <a:cs typeface="Verdana"/>
              </a:rPr>
              <a:t> </a:t>
            </a:r>
            <a:r>
              <a:rPr lang="en-US" sz="2400" dirty="0" err="1">
                <a:solidFill>
                  <a:srgbClr val="333333"/>
                </a:solidFill>
                <a:latin typeface="Calibri Light"/>
                <a:ea typeface="Verdana" panose="020B0604030504040204" pitchFamily="34" charset="0"/>
                <a:cs typeface="Verdana"/>
              </a:rPr>
              <a:t>kanten</a:t>
            </a:r>
            <a:r>
              <a:rPr lang="en-US" sz="2400" dirty="0">
                <a:solidFill>
                  <a:srgbClr val="333333"/>
                </a:solidFill>
                <a:latin typeface="Calibri Light"/>
                <a:ea typeface="Verdana" panose="020B0604030504040204" pitchFamily="34" charset="0"/>
                <a:cs typeface="Verdana"/>
              </a:rPr>
              <a:t> </a:t>
            </a:r>
            <a:r>
              <a:rPr lang="en-US" sz="2400" dirty="0" err="1">
                <a:solidFill>
                  <a:srgbClr val="333333"/>
                </a:solidFill>
                <a:latin typeface="Calibri Light"/>
                <a:ea typeface="Verdana" panose="020B0604030504040204" pitchFamily="34" charset="0"/>
                <a:cs typeface="Verdana"/>
              </a:rPr>
              <a:t>te</a:t>
            </a:r>
            <a:r>
              <a:rPr lang="en-US" sz="2400" dirty="0">
                <a:solidFill>
                  <a:srgbClr val="333333"/>
                </a:solidFill>
                <a:latin typeface="Calibri Light"/>
                <a:ea typeface="Verdana" panose="020B0604030504040204" pitchFamily="34" charset="0"/>
                <a:cs typeface="Verdana"/>
              </a:rPr>
              <a:t> </a:t>
            </a:r>
            <a:r>
              <a:rPr lang="en-US" sz="2400" dirty="0" err="1">
                <a:solidFill>
                  <a:srgbClr val="333333"/>
                </a:solidFill>
                <a:latin typeface="Calibri Light"/>
                <a:ea typeface="Verdana" panose="020B0604030504040204" pitchFamily="34" charset="0"/>
                <a:cs typeface="Verdana"/>
              </a:rPr>
              <a:t>zien</a:t>
            </a:r>
            <a:r>
              <a:rPr lang="en-US" sz="2400" dirty="0">
                <a:solidFill>
                  <a:srgbClr val="333333"/>
                </a:solidFill>
                <a:latin typeface="Calibri Light"/>
                <a:ea typeface="Verdana" panose="020B0604030504040204" pitchFamily="34" charset="0"/>
                <a:cs typeface="Verdana"/>
              </a:rPr>
              <a:t>.</a:t>
            </a:r>
            <a:endParaRPr lang="de-DE" sz="2400" dirty="0">
              <a:solidFill>
                <a:srgbClr val="333333"/>
              </a:solidFill>
              <a:latin typeface="Calibri Light"/>
              <a:ea typeface="Verdana" panose="020B0604030504040204" pitchFamily="34" charset="0"/>
              <a:cs typeface="Verdana"/>
            </a:endParaRPr>
          </a:p>
        </p:txBody>
      </p:sp>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21</a:t>
            </a:fld>
            <a:endParaRPr 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Realiseren van sterke kanten</a:t>
            </a:r>
            <a:endParaRPr lang="de-DE" sz="3600" dirty="0">
              <a:latin typeface="Calibri Light"/>
            </a:endParaRPr>
          </a:p>
        </p:txBody>
      </p:sp>
      <p:sp>
        <p:nvSpPr>
          <p:cNvPr id="3" name="Inhaltsplatzhalter 2"/>
          <p:cNvSpPr>
            <a:spLocks noGrp="1"/>
          </p:cNvSpPr>
          <p:nvPr>
            <p:ph idx="1"/>
          </p:nvPr>
        </p:nvSpPr>
        <p:spPr/>
        <p:txBody>
          <a:bodyPr/>
          <a:lstStyle/>
          <a:p>
            <a:r>
              <a:rPr lang="de-DE" sz="2400" dirty="0">
                <a:solidFill>
                  <a:srgbClr val="004992"/>
                </a:solidFill>
                <a:latin typeface="Calibri Light"/>
                <a:ea typeface="ＭＳ Ｐゴシック"/>
                <a:cs typeface="Verdana"/>
              </a:rPr>
              <a:t>Hervind </a:t>
            </a:r>
            <a:r>
              <a:rPr lang="en-US" sz="2400" dirty="0">
                <a:solidFill>
                  <a:srgbClr val="004992"/>
                </a:solidFill>
                <a:latin typeface="Calibri Light"/>
                <a:ea typeface="ＭＳ Ｐゴシック"/>
                <a:cs typeface="Verdana"/>
              </a:rPr>
              <a:t>“</a:t>
            </a:r>
            <a:r>
              <a:rPr lang="en-US" sz="2400" dirty="0" err="1">
                <a:solidFill>
                  <a:srgbClr val="004992"/>
                </a:solidFill>
                <a:latin typeface="Calibri Light"/>
                <a:ea typeface="ＭＳ Ｐゴシック"/>
                <a:cs typeface="Verdana"/>
              </a:rPr>
              <a:t>verloren</a:t>
            </a:r>
            <a:r>
              <a:rPr lang="en-US" sz="2400" dirty="0">
                <a:solidFill>
                  <a:srgbClr val="004992"/>
                </a:solidFill>
                <a:latin typeface="Calibri Light"/>
                <a:ea typeface="ＭＳ Ｐゴシック"/>
                <a:cs typeface="Verdana"/>
              </a:rPr>
              <a:t> </a:t>
            </a:r>
            <a:r>
              <a:rPr lang="en-US" sz="2400" dirty="0" err="1">
                <a:solidFill>
                  <a:srgbClr val="004992"/>
                </a:solidFill>
                <a:latin typeface="Calibri Light"/>
                <a:ea typeface="ＭＳ Ｐゴシック"/>
                <a:cs typeface="Verdana"/>
              </a:rPr>
              <a:t>schatten</a:t>
            </a:r>
            <a:r>
              <a:rPr lang="en-US" sz="2400" dirty="0">
                <a:solidFill>
                  <a:srgbClr val="004992"/>
                </a:solidFill>
                <a:latin typeface="Calibri Light"/>
                <a:ea typeface="ＭＳ Ｐゴシック"/>
                <a:cs typeface="Verdana"/>
              </a:rPr>
              <a:t>”</a:t>
            </a:r>
            <a:r>
              <a:rPr lang="de-DE" sz="2400" dirty="0">
                <a:solidFill>
                  <a:srgbClr val="004992"/>
                </a:solidFill>
                <a:latin typeface="Calibri Light"/>
                <a:ea typeface="ＭＳ Ｐゴシック"/>
                <a:cs typeface="Verdana"/>
              </a:rPr>
              <a:t>:</a:t>
            </a:r>
          </a:p>
          <a:p>
            <a:pPr marL="342900" indent="-342900">
              <a:buClr>
                <a:srgbClr val="333333"/>
              </a:buClr>
              <a:buFont typeface="WingDings"/>
              <a:buChar char=""/>
            </a:pPr>
            <a:r>
              <a:rPr lang="en-US" sz="2400" dirty="0" err="1">
                <a:solidFill>
                  <a:srgbClr val="333333"/>
                </a:solidFill>
                <a:latin typeface="Calibri Light"/>
                <a:ea typeface="ＭＳ Ｐゴシック"/>
                <a:cs typeface="Verdana"/>
              </a:rPr>
              <a:t>Vraag</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aan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vrienden</a:t>
            </a:r>
            <a:r>
              <a:rPr lang="en-US" sz="2400" dirty="0">
                <a:solidFill>
                  <a:srgbClr val="333333"/>
                </a:solidFill>
                <a:latin typeface="Calibri Light"/>
                <a:ea typeface="ＭＳ Ｐゴシック"/>
                <a:cs typeface="Verdana"/>
              </a:rPr>
              <a:t> of </a:t>
            </a:r>
            <a:r>
              <a:rPr lang="en-US" sz="2400" dirty="0" err="1">
                <a:solidFill>
                  <a:srgbClr val="333333"/>
                </a:solidFill>
                <a:latin typeface="Calibri Light"/>
                <a:ea typeface="ＭＳ Ｐゴシック"/>
                <a:cs typeface="Verdana"/>
              </a:rPr>
              <a:t>familie</a:t>
            </a:r>
            <a:r>
              <a:rPr lang="en-US" sz="2400" dirty="0">
                <a:solidFill>
                  <a:srgbClr val="333333"/>
                </a:solidFill>
                <a:latin typeface="Calibri Light"/>
                <a:ea typeface="ＭＳ Ｐゴシック"/>
                <a:cs typeface="Verdana"/>
              </a:rPr>
              <a:t> om </a:t>
            </a:r>
            <a:r>
              <a:rPr lang="en-US" sz="2400" dirty="0" err="1">
                <a:solidFill>
                  <a:srgbClr val="333333"/>
                </a:solidFill>
                <a:latin typeface="Calibri Light"/>
                <a:ea typeface="ＭＳ Ｐゴシック"/>
                <a:cs typeface="Verdana"/>
              </a:rPr>
              <a:t>welke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sterke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kanten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ze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jou</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waarderen</a:t>
            </a:r>
            <a:r>
              <a:rPr lang="en-US" sz="2400" dirty="0">
                <a:solidFill>
                  <a:srgbClr val="333333"/>
                </a:solidFill>
                <a:latin typeface="Calibri Light"/>
                <a:ea typeface="ＭＳ Ｐゴシック"/>
                <a:cs typeface="Verdana"/>
              </a:rPr>
              <a:t>.</a:t>
            </a:r>
          </a:p>
          <a:p>
            <a:pPr marL="342900" indent="-342900">
              <a:buClr>
                <a:srgbClr val="333333"/>
              </a:buClr>
              <a:buFont typeface="WingDings"/>
              <a:buChar char=""/>
            </a:pPr>
            <a:r>
              <a:rPr lang="en-US" sz="2400" dirty="0" err="1">
                <a:solidFill>
                  <a:srgbClr val="333333"/>
                </a:solidFill>
                <a:latin typeface="Calibri Light"/>
                <a:ea typeface="ＭＳ Ｐゴシック"/>
                <a:cs typeface="Verdana"/>
              </a:rPr>
              <a:t>Denk</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aan</a:t>
            </a:r>
            <a:r>
              <a:rPr lang="en-US" sz="2400" dirty="0">
                <a:solidFill>
                  <a:srgbClr val="333333"/>
                </a:solidFill>
                <a:latin typeface="Calibri Light"/>
                <a:ea typeface="ＭＳ Ｐゴシック"/>
                <a:cs typeface="Verdana"/>
              </a:rPr>
              <a:t> </a:t>
            </a:r>
            <a:r>
              <a:rPr lang="en-US" sz="2400" u="sng" dirty="0">
                <a:solidFill>
                  <a:srgbClr val="333333"/>
                </a:solidFill>
                <a:latin typeface="Calibri Light"/>
                <a:ea typeface="ＭＳ Ｐゴシック"/>
                <a:cs typeface="Verdana"/>
              </a:rPr>
              <a:t>concrete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situaties</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waarin</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iets</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goed</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hebt</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gedaan</a:t>
            </a:r>
            <a:r>
              <a:rPr lang="en-US" sz="2400" dirty="0">
                <a:solidFill>
                  <a:srgbClr val="333333"/>
                </a:solidFill>
                <a:latin typeface="Calibri Light"/>
                <a:ea typeface="ＭＳ Ｐゴシック"/>
                <a:cs typeface="Verdana"/>
              </a:rPr>
              <a:t> en </a:t>
            </a:r>
            <a:r>
              <a:rPr lang="en-US" sz="2400" dirty="0" err="1">
                <a:solidFill>
                  <a:srgbClr val="333333"/>
                </a:solidFill>
                <a:latin typeface="Calibri Light"/>
                <a:ea typeface="ＭＳ Ｐゴシック"/>
                <a:cs typeface="Verdana"/>
              </a:rPr>
              <a:t>waarvoor</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misschien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zelfs</a:t>
            </a:r>
            <a:r>
              <a:rPr lang="en-US" sz="2400" dirty="0">
                <a:solidFill>
                  <a:srgbClr val="333333"/>
                </a:solidFill>
                <a:latin typeface="Calibri Light"/>
                <a:ea typeface="ＭＳ Ｐゴシック"/>
                <a:cs typeface="Verdana"/>
              </a:rPr>
              <a:t> bent </a:t>
            </a:r>
            <a:r>
              <a:rPr lang="en-US" sz="2400" dirty="0" err="1">
                <a:solidFill>
                  <a:srgbClr val="333333"/>
                </a:solidFill>
                <a:latin typeface="Calibri Light"/>
                <a:ea typeface="ＭＳ Ｐゴシック"/>
                <a:cs typeface="Verdana"/>
              </a:rPr>
              <a:t>gecomplimenteerd</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ook</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kleine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dingen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tellen</a:t>
            </a:r>
            <a:r>
              <a:rPr lang="en-US" sz="2400" dirty="0">
                <a:solidFill>
                  <a:srgbClr val="333333"/>
                </a:solidFill>
                <a:latin typeface="Calibri Light"/>
                <a:ea typeface="ＭＳ Ｐゴシック"/>
                <a:cs typeface="Verdana"/>
              </a:rPr>
              <a:t>).</a:t>
            </a:r>
          </a:p>
          <a:p>
            <a:pPr marL="342900" indent="-342900">
              <a:buClr>
                <a:srgbClr val="333333"/>
              </a:buClr>
              <a:buFont typeface="WingDings"/>
              <a:buChar char=""/>
            </a:pPr>
            <a:r>
              <a:rPr lang="en-US" sz="2400" dirty="0">
                <a:solidFill>
                  <a:srgbClr val="333333"/>
                </a:solidFill>
                <a:latin typeface="Calibri Light"/>
                <a:ea typeface="ＭＳ Ｐゴシック"/>
                <a:cs typeface="Verdana"/>
              </a:rPr>
              <a:t>... en </a:t>
            </a:r>
            <a:r>
              <a:rPr lang="en-US" sz="2400" dirty="0" err="1">
                <a:solidFill>
                  <a:srgbClr val="333333"/>
                </a:solidFill>
                <a:latin typeface="Calibri Light"/>
                <a:ea typeface="ＭＳ Ｐゴシック"/>
                <a:cs typeface="Verdana"/>
              </a:rPr>
              <a:t>schrijf</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deze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ervaringen</a:t>
            </a:r>
            <a:r>
              <a:rPr lang="en-US" sz="2400" dirty="0">
                <a:solidFill>
                  <a:srgbClr val="333333"/>
                </a:solidFill>
                <a:latin typeface="Calibri Light"/>
                <a:ea typeface="ＭＳ Ｐゴシック"/>
                <a:cs typeface="Verdana"/>
              </a:rPr>
              <a:t> in </a:t>
            </a:r>
            <a:r>
              <a:rPr lang="en-US" sz="2400" dirty="0" err="1">
                <a:solidFill>
                  <a:srgbClr val="333333"/>
                </a:solidFill>
                <a:latin typeface="Calibri Light"/>
                <a:ea typeface="ＭＳ Ｐゴシック"/>
                <a:cs typeface="Verdana"/>
              </a:rPr>
              <a:t>een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positief</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dagboek</a:t>
            </a:r>
            <a:r>
              <a:rPr lang="en-US" sz="2400" dirty="0">
                <a:solidFill>
                  <a:srgbClr val="333333"/>
                </a:solidFill>
                <a:latin typeface="Calibri Light"/>
                <a:ea typeface="ＭＳ Ｐゴシック"/>
                <a:cs typeface="Verdana"/>
              </a:rPr>
              <a:t>/</a:t>
            </a:r>
            <a:r>
              <a:rPr lang="en-US" sz="2400" dirty="0" err="1">
                <a:solidFill>
                  <a:srgbClr val="333333"/>
                </a:solidFill>
                <a:latin typeface="Calibri Light"/>
                <a:ea typeface="ＭＳ Ｐゴシック"/>
                <a:cs typeface="Verdana"/>
              </a:rPr>
              <a:t>witboek</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zodat</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ze</a:t>
            </a:r>
            <a:r>
              <a:rPr lang="en-US" sz="2400" dirty="0">
                <a:solidFill>
                  <a:srgbClr val="333333"/>
                </a:solidFill>
                <a:latin typeface="Calibri Light"/>
                <a:ea typeface="ＭＳ Ｐゴシック"/>
                <a:cs typeface="Verdana"/>
              </a:rPr>
              <a:t> in </a:t>
            </a:r>
            <a:r>
              <a:rPr lang="en-US" sz="2400" dirty="0" err="1">
                <a:solidFill>
                  <a:srgbClr val="333333"/>
                </a:solidFill>
                <a:latin typeface="Calibri Light"/>
                <a:ea typeface="ＭＳ Ｐゴシック"/>
                <a:cs typeface="Verdana"/>
              </a:rPr>
              <a:t>slechte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tijden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kunt</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nalezen</a:t>
            </a:r>
            <a:r>
              <a:rPr lang="en-US" sz="2400" dirty="0">
                <a:solidFill>
                  <a:srgbClr val="333333"/>
                </a:solidFill>
                <a:latin typeface="Calibri Light"/>
                <a:ea typeface="ＭＳ Ｐゴシック"/>
                <a:cs typeface="Verdana"/>
              </a:rPr>
              <a:t>.</a:t>
            </a:r>
            <a:endParaRPr lang="de-DE" sz="2400" dirty="0">
              <a:solidFill>
                <a:srgbClr val="333333"/>
              </a:solidFill>
              <a:latin typeface="Calibri Light"/>
              <a:ea typeface="Verdana" panose="020B0604030504040204" pitchFamily="34" charset="0"/>
              <a:cs typeface="Verdana"/>
            </a:endParaRPr>
          </a:p>
        </p:txBody>
      </p:sp>
      <p:pic>
        <p:nvPicPr>
          <p:cNvPr id="10"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
        <p:nvSpPr>
          <p:cNvPr id="11" name="Textfeld 4"/>
          <p:cNvSpPr txBox="1">
            <a:spLocks noChangeArrowheads="1"/>
          </p:cNvSpPr>
          <p:nvPr/>
        </p:nvSpPr>
        <p:spPr bwMode="auto">
          <a:xfrm>
            <a:off x="408955" y="6145087"/>
            <a:ext cx="11376000" cy="307777"/>
          </a:xfrm>
          <a:prstGeom prst="rect">
            <a:avLst/>
          </a:prstGeom>
          <a:noFill/>
          <a:ln w="9525">
            <a:noFill/>
            <a:miter lim="800000"/>
            <a:headEnd/>
            <a:tailEnd/>
          </a:ln>
        </p:spPr>
        <p:txBody>
          <a:bodyPr>
            <a:spAutoFit/>
          </a:bodyPr>
          <a:lstStyle/>
          <a:p>
            <a:r>
              <a:rPr lang="nl-NL" sz="1400">
                <a:latin typeface="Calibri Light"/>
              </a:rPr>
              <a:t>* Hierin mogen alleen positieve dingen worden opgeschreven.</a:t>
            </a:r>
            <a:endParaRPr lang="de-DE" sz="1400"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22</a:t>
            </a:fld>
            <a:endParaRPr lang="de-DE"/>
          </a:p>
        </p:txBody>
      </p:sp>
    </p:spTree>
    <p:extLst>
      <p:ext uri="{BB962C8B-B14F-4D97-AF65-F5344CB8AC3E}">
        <p14:creationId xmlns:p14="http://schemas.microsoft.com/office/powerpoint/2010/main" val="3038437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Oefening 1</a:t>
            </a:r>
            <a:endParaRPr lang="de-DE" sz="3600" dirty="0">
              <a:latin typeface="Calibri Light"/>
            </a:endParaRPr>
          </a:p>
        </p:txBody>
      </p:sp>
      <p:sp>
        <p:nvSpPr>
          <p:cNvPr id="3" name="Inhaltsplatzhalter 2"/>
          <p:cNvSpPr>
            <a:spLocks noGrp="1"/>
          </p:cNvSpPr>
          <p:nvPr>
            <p:ph idx="1"/>
          </p:nvPr>
        </p:nvSpPr>
        <p:spPr/>
        <p:txBody>
          <a:bodyPr/>
          <a:lstStyle/>
          <a:p>
            <a:pPr algn="ctr">
              <a:defRPr/>
            </a:pPr>
            <a:r>
              <a:rPr lang="de-DE" sz="2400" dirty="0">
                <a:solidFill>
                  <a:srgbClr val="004992"/>
                </a:solidFill>
                <a:latin typeface="Calibri Light"/>
                <a:ea typeface="Verdana" panose="020B0604030504040204" pitchFamily="34" charset="0"/>
                <a:cs typeface="Verdana" panose="020B0604030504040204" pitchFamily="34" charset="0"/>
              </a:rPr>
              <a:t>Wat vind je leuk aan jezelf?</a:t>
            </a:r>
          </a:p>
          <a:p>
            <a:pPr algn="ctr">
              <a:defRPr/>
            </a:pPr>
            <a:r>
              <a:rPr lang="de-DE" sz="2400" dirty="0">
                <a:solidFill>
                  <a:srgbClr val="004992"/>
                </a:solidFill>
                <a:latin typeface="Calibri Light"/>
                <a:ea typeface="Verdana" panose="020B0604030504040204" pitchFamily="34" charset="0"/>
                <a:cs typeface="Verdana" panose="020B0604030504040204" pitchFamily="34" charset="0"/>
              </a:rPr>
              <a:t>Waar ben je goed in?</a:t>
            </a:r>
          </a:p>
          <a:p>
            <a:pPr algn="ctr">
              <a:defRPr/>
            </a:pPr>
            <a:r>
              <a:rPr lang="de-DE" sz="2400" dirty="0">
                <a:solidFill>
                  <a:srgbClr val="333333"/>
                </a:solidFill>
                <a:latin typeface="Calibri Light"/>
                <a:ea typeface="Verdana" panose="020B0604030504040204" pitchFamily="34" charset="0"/>
                <a:cs typeface="Verdana" panose="020B0604030504040204" pitchFamily="34" charset="0"/>
              </a:rPr>
              <a:t>Denk allemaal aan 1 sterke kant!</a:t>
            </a:r>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9 - Zelfwaardering/ 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23</a:t>
            </a:fld>
            <a:endParaRPr 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Oefening 2</a:t>
            </a:r>
            <a:endParaRPr lang="de-DE" sz="3600" dirty="0">
              <a:latin typeface="Calibri Light"/>
            </a:endParaRPr>
          </a:p>
        </p:txBody>
      </p:sp>
      <p:sp>
        <p:nvSpPr>
          <p:cNvPr id="53250" name="Inhaltsplatzhalter 2"/>
          <p:cNvSpPr>
            <a:spLocks noGrp="1"/>
          </p:cNvSpPr>
          <p:nvPr>
            <p:ph idx="1"/>
          </p:nvPr>
        </p:nvSpPr>
        <p:spPr/>
        <p:txBody>
          <a:bodyPr/>
          <a:lstStyle/>
          <a:p>
            <a:pPr marL="342900" indent="-342900">
              <a:buClr>
                <a:srgbClr val="333333"/>
              </a:buClr>
              <a:buFont typeface="WingDings"/>
              <a:buChar char=""/>
            </a:pPr>
            <a:r>
              <a:rPr lang="de-DE" sz="2400" dirty="0" err="1">
                <a:solidFill>
                  <a:srgbClr val="333333"/>
                </a:solidFill>
                <a:latin typeface="Calibri Light"/>
                <a:ea typeface="ＭＳ Ｐゴシック"/>
                <a:cs typeface="Verdana"/>
              </a:rPr>
              <a:t>Ga</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staan</a:t>
            </a:r>
            <a:r>
              <a:rPr lang="de-DE" sz="2400" dirty="0">
                <a:solidFill>
                  <a:srgbClr val="333333"/>
                </a:solidFill>
                <a:latin typeface="Calibri Light"/>
                <a:ea typeface="ＭＳ Ｐゴシック"/>
                <a:cs typeface="Verdana"/>
              </a:rPr>
              <a:t> en </a:t>
            </a:r>
            <a:r>
              <a:rPr lang="de-DE" sz="2400" dirty="0" err="1">
                <a:solidFill>
                  <a:srgbClr val="333333"/>
                </a:solidFill>
                <a:latin typeface="Calibri Light"/>
                <a:ea typeface="ＭＳ Ｐゴシック"/>
                <a:cs typeface="Verdana"/>
              </a:rPr>
              <a:t>laat</a:t>
            </a:r>
            <a:r>
              <a:rPr lang="de-DE" sz="2400" dirty="0">
                <a:solidFill>
                  <a:srgbClr val="333333"/>
                </a:solidFill>
                <a:latin typeface="Calibri Light"/>
                <a:ea typeface="ＭＳ Ｐゴシック"/>
                <a:cs typeface="Verdana"/>
              </a:rPr>
              <a:t> je </a:t>
            </a:r>
            <a:r>
              <a:rPr lang="de-DE" sz="2400" dirty="0" err="1">
                <a:solidFill>
                  <a:srgbClr val="333333"/>
                </a:solidFill>
                <a:latin typeface="Calibri Light"/>
                <a:ea typeface="ＭＳ Ｐゴシック"/>
                <a:cs typeface="Verdana"/>
              </a:rPr>
              <a:t>hoofd</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naar</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beneden</a:t>
            </a:r>
            <a:r>
              <a:rPr lang="de-DE" sz="2400" dirty="0">
                <a:solidFill>
                  <a:srgbClr val="333333"/>
                </a:solidFill>
                <a:latin typeface="Calibri Light"/>
                <a:ea typeface="ＭＳ Ｐゴシック"/>
                <a:cs typeface="Verdana"/>
              </a:rPr>
              <a:t> hangen.</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Kijk naar beneden, laat je schouders en je armen hangen, krom je rug een beetje.</a:t>
            </a:r>
          </a:p>
        </p:txBody>
      </p:sp>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24</a:t>
            </a:fld>
            <a:endParaRPr lang="de-DE"/>
          </a:p>
        </p:txBody>
      </p:sp>
    </p:spTree>
    <p:extLst>
      <p:ext uri="{BB962C8B-B14F-4D97-AF65-F5344CB8AC3E}">
        <p14:creationId xmlns:p14="http://schemas.microsoft.com/office/powerpoint/2010/main" val="15973910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Oefening 2</a:t>
            </a:r>
            <a:endParaRPr lang="de-DE" sz="3600" dirty="0">
              <a:latin typeface="Calibri Light"/>
            </a:endParaRPr>
          </a:p>
        </p:txBody>
      </p:sp>
      <p:sp>
        <p:nvSpPr>
          <p:cNvPr id="53250" name="Inhaltsplatzhalter 2"/>
          <p:cNvSpPr>
            <a:spLocks noGrp="1"/>
          </p:cNvSpPr>
          <p:nvPr>
            <p:ph idx="1"/>
          </p:nvPr>
        </p:nvSpPr>
        <p:spPr/>
        <p:txBody>
          <a:bodyPr/>
          <a:lstStyle/>
          <a:p>
            <a:pPr marL="342900" indent="-342900">
              <a:buClr>
                <a:srgbClr val="333333"/>
              </a:buClr>
              <a:buFont typeface="WingDings"/>
              <a:buChar char=""/>
            </a:pPr>
            <a:r>
              <a:rPr lang="de-DE" sz="2400" dirty="0" err="1">
                <a:solidFill>
                  <a:srgbClr val="333333"/>
                </a:solidFill>
                <a:latin typeface="Calibri Light"/>
                <a:ea typeface="ＭＳ Ｐゴシック"/>
                <a:cs typeface="Verdana"/>
              </a:rPr>
              <a:t>Ga</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staan</a:t>
            </a:r>
            <a:r>
              <a:rPr lang="de-DE" sz="2400" dirty="0">
                <a:solidFill>
                  <a:srgbClr val="333333"/>
                </a:solidFill>
                <a:latin typeface="Calibri Light"/>
                <a:ea typeface="ＭＳ Ｐゴシック"/>
                <a:cs typeface="Verdana"/>
              </a:rPr>
              <a:t> en </a:t>
            </a:r>
            <a:r>
              <a:rPr lang="de-DE" sz="2400" dirty="0" err="1">
                <a:solidFill>
                  <a:srgbClr val="333333"/>
                </a:solidFill>
                <a:latin typeface="Calibri Light"/>
                <a:ea typeface="ＭＳ Ｐゴシック"/>
                <a:cs typeface="Verdana"/>
              </a:rPr>
              <a:t>laat</a:t>
            </a:r>
            <a:r>
              <a:rPr lang="de-DE" sz="2400" dirty="0">
                <a:solidFill>
                  <a:srgbClr val="333333"/>
                </a:solidFill>
                <a:latin typeface="Calibri Light"/>
                <a:ea typeface="ＭＳ Ｐゴシック"/>
                <a:cs typeface="Verdana"/>
              </a:rPr>
              <a:t> je </a:t>
            </a:r>
            <a:r>
              <a:rPr lang="de-DE" sz="2400" dirty="0" err="1">
                <a:solidFill>
                  <a:srgbClr val="333333"/>
                </a:solidFill>
                <a:latin typeface="Calibri Light"/>
                <a:ea typeface="ＭＳ Ｐゴシック"/>
                <a:cs typeface="Verdana"/>
              </a:rPr>
              <a:t>hoofd</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naar</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beneden</a:t>
            </a:r>
            <a:r>
              <a:rPr lang="de-DE" sz="2400" dirty="0">
                <a:solidFill>
                  <a:srgbClr val="333333"/>
                </a:solidFill>
                <a:latin typeface="Calibri Light"/>
                <a:ea typeface="ＭＳ Ｐゴシック"/>
                <a:cs typeface="Verdana"/>
              </a:rPr>
              <a:t> hangen.</a:t>
            </a:r>
          </a:p>
          <a:p>
            <a:pPr marL="342900" indent="-342900">
              <a:buClr>
                <a:srgbClr val="333333"/>
              </a:buClr>
              <a:buFont typeface="WingDings"/>
              <a:buChar char=""/>
            </a:pPr>
            <a:r>
              <a:rPr lang="de-DE" sz="2400" dirty="0" err="1">
                <a:solidFill>
                  <a:srgbClr val="333333"/>
                </a:solidFill>
                <a:latin typeface="Calibri Light"/>
                <a:ea typeface="ＭＳ Ｐゴシック"/>
                <a:cs typeface="Verdana"/>
              </a:rPr>
              <a:t>Kijk</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naar</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beneden</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laat</a:t>
            </a:r>
            <a:r>
              <a:rPr lang="de-DE" sz="2400" dirty="0">
                <a:solidFill>
                  <a:srgbClr val="333333"/>
                </a:solidFill>
                <a:latin typeface="Calibri Light"/>
                <a:ea typeface="ＭＳ Ｐゴシック"/>
                <a:cs typeface="Verdana"/>
              </a:rPr>
              <a:t> je </a:t>
            </a:r>
            <a:r>
              <a:rPr lang="de-DE" sz="2400" dirty="0" err="1">
                <a:solidFill>
                  <a:srgbClr val="333333"/>
                </a:solidFill>
                <a:latin typeface="Calibri Light"/>
                <a:ea typeface="ＭＳ Ｐゴシック"/>
                <a:cs typeface="Verdana"/>
              </a:rPr>
              <a:t>schouders</a:t>
            </a:r>
            <a:r>
              <a:rPr lang="de-DE" sz="2400" dirty="0">
                <a:solidFill>
                  <a:srgbClr val="333333"/>
                </a:solidFill>
                <a:latin typeface="Calibri Light"/>
                <a:ea typeface="ＭＳ Ｐゴシック"/>
                <a:cs typeface="Verdana"/>
              </a:rPr>
              <a:t> en je armen hangen, </a:t>
            </a:r>
            <a:r>
              <a:rPr lang="de-DE" sz="2400" dirty="0" err="1">
                <a:solidFill>
                  <a:srgbClr val="333333"/>
                </a:solidFill>
                <a:latin typeface="Calibri Light"/>
                <a:ea typeface="ＭＳ Ｐゴシック"/>
                <a:cs typeface="Verdana"/>
              </a:rPr>
              <a:t>krom</a:t>
            </a:r>
            <a:r>
              <a:rPr lang="de-DE" sz="2400" dirty="0">
                <a:solidFill>
                  <a:srgbClr val="333333"/>
                </a:solidFill>
                <a:latin typeface="Calibri Light"/>
                <a:ea typeface="ＭＳ Ｐゴシック"/>
                <a:cs typeface="Verdana"/>
              </a:rPr>
              <a:t> je </a:t>
            </a:r>
            <a:r>
              <a:rPr lang="de-DE" sz="2400" dirty="0" err="1">
                <a:solidFill>
                  <a:srgbClr val="333333"/>
                </a:solidFill>
                <a:latin typeface="Calibri Light"/>
                <a:ea typeface="ＭＳ Ｐゴシック"/>
                <a:cs typeface="Verdana"/>
              </a:rPr>
              <a:t>rug</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een</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beetje</a:t>
            </a:r>
            <a:r>
              <a:rPr lang="de-DE" sz="2400" dirty="0">
                <a:solidFill>
                  <a:srgbClr val="333333"/>
                </a:solidFill>
                <a:latin typeface="Calibri Light"/>
                <a:ea typeface="ＭＳ Ｐゴシック"/>
                <a:cs typeface="Verdana"/>
              </a:rPr>
              <a:t>.</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Loop door de kamer in deze houding.</a:t>
            </a:r>
          </a:p>
        </p:txBody>
      </p:sp>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25</a:t>
            </a:fld>
            <a:endParaRPr lang="de-DE"/>
          </a:p>
        </p:txBody>
      </p:sp>
    </p:spTree>
    <p:extLst>
      <p:ext uri="{BB962C8B-B14F-4D97-AF65-F5344CB8AC3E}">
        <p14:creationId xmlns:p14="http://schemas.microsoft.com/office/powerpoint/2010/main" val="28653838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Oefening 2</a:t>
            </a:r>
            <a:endParaRPr lang="de-DE" sz="3600" dirty="0">
              <a:latin typeface="Calibri Light"/>
            </a:endParaRPr>
          </a:p>
        </p:txBody>
      </p:sp>
      <p:sp>
        <p:nvSpPr>
          <p:cNvPr id="53250" name="Inhaltsplatzhalter 2"/>
          <p:cNvSpPr>
            <a:spLocks noGrp="1"/>
          </p:cNvSpPr>
          <p:nvPr>
            <p:ph idx="1"/>
          </p:nvPr>
        </p:nvSpPr>
        <p:spPr/>
        <p:txBody>
          <a:bodyPr/>
          <a:lstStyle/>
          <a:p>
            <a:pPr marL="342900" indent="-342900">
              <a:buClr>
                <a:srgbClr val="333333"/>
              </a:buClr>
              <a:buFont typeface="WingDings"/>
              <a:buChar char=""/>
            </a:pPr>
            <a:r>
              <a:rPr lang="de-DE" sz="2400" dirty="0" err="1">
                <a:solidFill>
                  <a:srgbClr val="333333"/>
                </a:solidFill>
                <a:latin typeface="Calibri Light"/>
                <a:ea typeface="ＭＳ Ｐゴシック"/>
                <a:cs typeface="Verdana"/>
              </a:rPr>
              <a:t>Ga</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staan</a:t>
            </a:r>
            <a:r>
              <a:rPr lang="de-DE" sz="2400" dirty="0">
                <a:solidFill>
                  <a:srgbClr val="333333"/>
                </a:solidFill>
                <a:latin typeface="Calibri Light"/>
                <a:ea typeface="ＭＳ Ｐゴシック"/>
                <a:cs typeface="Verdana"/>
              </a:rPr>
              <a:t> en </a:t>
            </a:r>
            <a:r>
              <a:rPr lang="de-DE" sz="2400" dirty="0" err="1">
                <a:solidFill>
                  <a:srgbClr val="333333"/>
                </a:solidFill>
                <a:latin typeface="Calibri Light"/>
                <a:ea typeface="ＭＳ Ｐゴシック"/>
                <a:cs typeface="Verdana"/>
              </a:rPr>
              <a:t>laat</a:t>
            </a:r>
            <a:r>
              <a:rPr lang="de-DE" sz="2400" dirty="0">
                <a:solidFill>
                  <a:srgbClr val="333333"/>
                </a:solidFill>
                <a:latin typeface="Calibri Light"/>
                <a:ea typeface="ＭＳ Ｐゴシック"/>
                <a:cs typeface="Verdana"/>
              </a:rPr>
              <a:t> je </a:t>
            </a:r>
            <a:r>
              <a:rPr lang="de-DE" sz="2400" dirty="0" err="1">
                <a:solidFill>
                  <a:srgbClr val="333333"/>
                </a:solidFill>
                <a:latin typeface="Calibri Light"/>
                <a:ea typeface="ＭＳ Ｐゴシック"/>
                <a:cs typeface="Verdana"/>
              </a:rPr>
              <a:t>hoofd</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naar</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beneden</a:t>
            </a:r>
            <a:r>
              <a:rPr lang="de-DE" sz="2400" dirty="0">
                <a:solidFill>
                  <a:srgbClr val="333333"/>
                </a:solidFill>
                <a:latin typeface="Calibri Light"/>
                <a:ea typeface="ＭＳ Ｐゴシック"/>
                <a:cs typeface="Verdana"/>
              </a:rPr>
              <a:t> hangen.</a:t>
            </a:r>
          </a:p>
          <a:p>
            <a:pPr marL="342900" indent="-342900">
              <a:buClr>
                <a:srgbClr val="333333"/>
              </a:buClr>
              <a:buFont typeface="WingDings"/>
              <a:buChar char=""/>
            </a:pPr>
            <a:r>
              <a:rPr lang="de-DE" sz="2400" dirty="0" err="1">
                <a:solidFill>
                  <a:srgbClr val="333333"/>
                </a:solidFill>
                <a:latin typeface="Calibri Light"/>
                <a:ea typeface="ＭＳ Ｐゴシック"/>
                <a:cs typeface="Verdana"/>
              </a:rPr>
              <a:t>Kijk</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naar</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beneden</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laat</a:t>
            </a:r>
            <a:r>
              <a:rPr lang="de-DE" sz="2400" dirty="0">
                <a:solidFill>
                  <a:srgbClr val="333333"/>
                </a:solidFill>
                <a:latin typeface="Calibri Light"/>
                <a:ea typeface="ＭＳ Ｐゴシック"/>
                <a:cs typeface="Verdana"/>
              </a:rPr>
              <a:t> je </a:t>
            </a:r>
            <a:r>
              <a:rPr lang="de-DE" sz="2400" dirty="0" err="1">
                <a:solidFill>
                  <a:srgbClr val="333333"/>
                </a:solidFill>
                <a:latin typeface="Calibri Light"/>
                <a:ea typeface="ＭＳ Ｐゴシック"/>
                <a:cs typeface="Verdana"/>
              </a:rPr>
              <a:t>schouders</a:t>
            </a:r>
            <a:r>
              <a:rPr lang="de-DE" sz="2400" dirty="0">
                <a:solidFill>
                  <a:srgbClr val="333333"/>
                </a:solidFill>
                <a:latin typeface="Calibri Light"/>
                <a:ea typeface="ＭＳ Ｐゴシック"/>
                <a:cs typeface="Verdana"/>
              </a:rPr>
              <a:t> en je armen hangen, </a:t>
            </a:r>
            <a:r>
              <a:rPr lang="de-DE" sz="2400" dirty="0" err="1">
                <a:solidFill>
                  <a:srgbClr val="333333"/>
                </a:solidFill>
                <a:latin typeface="Calibri Light"/>
                <a:ea typeface="ＭＳ Ｐゴシック"/>
                <a:cs typeface="Verdana"/>
              </a:rPr>
              <a:t>krom</a:t>
            </a:r>
            <a:r>
              <a:rPr lang="de-DE" sz="2400" dirty="0">
                <a:solidFill>
                  <a:srgbClr val="333333"/>
                </a:solidFill>
                <a:latin typeface="Calibri Light"/>
                <a:ea typeface="ＭＳ Ｐゴシック"/>
                <a:cs typeface="Verdana"/>
              </a:rPr>
              <a:t> je </a:t>
            </a:r>
            <a:r>
              <a:rPr lang="de-DE" sz="2400" dirty="0" err="1">
                <a:solidFill>
                  <a:srgbClr val="333333"/>
                </a:solidFill>
                <a:latin typeface="Calibri Light"/>
                <a:ea typeface="ＭＳ Ｐゴシック"/>
                <a:cs typeface="Verdana"/>
              </a:rPr>
              <a:t>rug</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een</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beetje</a:t>
            </a:r>
            <a:r>
              <a:rPr lang="de-DE" sz="2400" dirty="0">
                <a:solidFill>
                  <a:srgbClr val="333333"/>
                </a:solidFill>
                <a:latin typeface="Calibri Light"/>
                <a:ea typeface="ＭＳ Ｐゴシック"/>
                <a:cs typeface="Verdana"/>
              </a:rPr>
              <a:t>.</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Loop </a:t>
            </a:r>
            <a:r>
              <a:rPr lang="de-DE" sz="2400" dirty="0" err="1">
                <a:solidFill>
                  <a:srgbClr val="333333"/>
                </a:solidFill>
                <a:latin typeface="Calibri Light"/>
                <a:ea typeface="ＭＳ Ｐゴシック"/>
                <a:cs typeface="Verdana"/>
              </a:rPr>
              <a:t>door</a:t>
            </a:r>
            <a:r>
              <a:rPr lang="de-DE" sz="2400" dirty="0">
                <a:solidFill>
                  <a:srgbClr val="333333"/>
                </a:solidFill>
                <a:latin typeface="Calibri Light"/>
                <a:ea typeface="ＭＳ Ｐゴシック"/>
                <a:cs typeface="Verdana"/>
              </a:rPr>
              <a:t> de </a:t>
            </a:r>
            <a:r>
              <a:rPr lang="de-DE" sz="2400" dirty="0" err="1">
                <a:solidFill>
                  <a:srgbClr val="333333"/>
                </a:solidFill>
                <a:latin typeface="Calibri Light"/>
                <a:ea typeface="ＭＳ Ｐゴシック"/>
                <a:cs typeface="Verdana"/>
              </a:rPr>
              <a:t>kamer</a:t>
            </a:r>
            <a:r>
              <a:rPr lang="de-DE" sz="2400" dirty="0">
                <a:solidFill>
                  <a:srgbClr val="333333"/>
                </a:solidFill>
                <a:latin typeface="Calibri Light"/>
                <a:ea typeface="ＭＳ Ｐゴシック"/>
                <a:cs typeface="Verdana"/>
              </a:rPr>
              <a:t> in </a:t>
            </a:r>
            <a:r>
              <a:rPr lang="de-DE" sz="2400" dirty="0" err="1">
                <a:solidFill>
                  <a:srgbClr val="333333"/>
                </a:solidFill>
                <a:latin typeface="Calibri Light"/>
                <a:ea typeface="ＭＳ Ｐゴシック"/>
                <a:cs typeface="Verdana"/>
              </a:rPr>
              <a:t>deze</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houding</a:t>
            </a:r>
            <a:r>
              <a:rPr lang="de-DE" sz="2400" dirty="0">
                <a:solidFill>
                  <a:srgbClr val="333333"/>
                </a:solidFill>
                <a:latin typeface="Calibri Light"/>
                <a:ea typeface="ＭＳ Ｐゴシック"/>
                <a:cs typeface="Verdana"/>
              </a:rPr>
              <a:t>.</a:t>
            </a:r>
          </a:p>
          <a:p>
            <a:pPr algn="ctr"/>
            <a:r>
              <a:rPr lang="de-DE" sz="2400" dirty="0">
                <a:solidFill>
                  <a:srgbClr val="004992"/>
                </a:solidFill>
                <a:latin typeface="Calibri Light"/>
                <a:ea typeface="ＭＳ Ｐゴシック"/>
                <a:cs typeface="Verdana"/>
              </a:rPr>
              <a:t>Hoe voelt dit?</a:t>
            </a:r>
          </a:p>
        </p:txBody>
      </p:sp>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26</a:t>
            </a:fld>
            <a:endParaRPr lang="de-DE"/>
          </a:p>
        </p:txBody>
      </p:sp>
    </p:spTree>
    <p:extLst>
      <p:ext uri="{BB962C8B-B14F-4D97-AF65-F5344CB8AC3E}">
        <p14:creationId xmlns:p14="http://schemas.microsoft.com/office/powerpoint/2010/main" val="13750872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Oefening 2</a:t>
            </a:r>
            <a:endParaRPr lang="de-DE" sz="3600" dirty="0">
              <a:latin typeface="Calibri Light"/>
            </a:endParaRPr>
          </a:p>
        </p:txBody>
      </p:sp>
      <p:sp>
        <p:nvSpPr>
          <p:cNvPr id="59394" name="Inhaltsplatzhalter 2"/>
          <p:cNvSpPr>
            <a:spLocks noGrp="1"/>
          </p:cNvSpPr>
          <p:nvPr>
            <p:ph idx="1"/>
          </p:nvPr>
        </p:nvSpPr>
        <p:spPr/>
        <p:txBody>
          <a:bodyPr/>
          <a:lstStyle/>
          <a:p>
            <a:pPr marL="342900" indent="-342900">
              <a:buClr>
                <a:srgbClr val="333333"/>
              </a:buClr>
              <a:buFont typeface="WingDings"/>
              <a:buChar char=""/>
            </a:pPr>
            <a:r>
              <a:rPr lang="en-US" sz="2400" dirty="0" err="1">
                <a:solidFill>
                  <a:srgbClr val="333333"/>
                </a:solidFill>
                <a:latin typeface="Calibri Light"/>
                <a:ea typeface="ＭＳ Ｐゴシック"/>
                <a:cs typeface="Verdana"/>
              </a:rPr>
              <a:t>Laat</a:t>
            </a:r>
            <a:r>
              <a:rPr lang="en-US" sz="2400" dirty="0">
                <a:solidFill>
                  <a:srgbClr val="333333"/>
                </a:solidFill>
                <a:latin typeface="Calibri Light"/>
                <a:ea typeface="ＭＳ Ｐゴシック"/>
                <a:cs typeface="Verdana"/>
              </a:rPr>
              <a:t> nu je </a:t>
            </a:r>
            <a:r>
              <a:rPr lang="en-US" sz="2400" dirty="0" err="1">
                <a:solidFill>
                  <a:srgbClr val="333333"/>
                </a:solidFill>
                <a:latin typeface="Calibri Light"/>
                <a:ea typeface="ＭＳ Ｐゴシック"/>
                <a:cs typeface="Verdana"/>
              </a:rPr>
              <a:t>bovenlichaam</a:t>
            </a:r>
            <a:r>
              <a:rPr lang="en-US" sz="2400" dirty="0">
                <a:solidFill>
                  <a:srgbClr val="333333"/>
                </a:solidFill>
                <a:latin typeface="Calibri Light"/>
                <a:ea typeface="ＭＳ Ｐゴシック"/>
                <a:cs typeface="Verdana"/>
              </a:rPr>
              <a:t> heel relaxed </a:t>
            </a:r>
            <a:r>
              <a:rPr lang="en-US" sz="2400" dirty="0" err="1">
                <a:solidFill>
                  <a:srgbClr val="333333"/>
                </a:solidFill>
                <a:latin typeface="Calibri Light"/>
                <a:ea typeface="ＭＳ Ｐゴシック"/>
                <a:cs typeface="Verdana"/>
              </a:rPr>
              <a:t>omlaag</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hangen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Kom</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dan</a:t>
            </a:r>
            <a:r>
              <a:rPr lang="en-US" sz="2400" dirty="0">
                <a:solidFill>
                  <a:srgbClr val="333333"/>
                </a:solidFill>
                <a:latin typeface="Calibri Light"/>
                <a:ea typeface="ＭＳ Ｐゴシック"/>
                <a:cs typeface="Verdana"/>
              </a:rPr>
              <a:t> heel </a:t>
            </a:r>
            <a:r>
              <a:rPr lang="en-US" sz="2400" dirty="0" err="1">
                <a:solidFill>
                  <a:srgbClr val="333333"/>
                </a:solidFill>
                <a:latin typeface="Calibri Light"/>
                <a:ea typeface="ＭＳ Ｐゴシック"/>
                <a:cs typeface="Verdana"/>
              </a:rPr>
              <a:t>langzaam</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omhoog</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wervel</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voor</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wervel</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Stel</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voor</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dat</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iemand</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aan</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haren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omhoog</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trekt</a:t>
            </a:r>
            <a:r>
              <a:rPr lang="en-US" sz="2400" dirty="0">
                <a:solidFill>
                  <a:srgbClr val="333333"/>
                </a:solidFill>
                <a:latin typeface="Calibri Light"/>
                <a:ea typeface="ＭＳ Ｐゴシック"/>
                <a:cs typeface="Verdana"/>
              </a:rPr>
              <a:t>.</a:t>
            </a:r>
          </a:p>
        </p:txBody>
      </p:sp>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27</a:t>
            </a:fld>
            <a:endParaRPr lang="de-DE"/>
          </a:p>
        </p:txBody>
      </p:sp>
    </p:spTree>
    <p:extLst>
      <p:ext uri="{BB962C8B-B14F-4D97-AF65-F5344CB8AC3E}">
        <p14:creationId xmlns:p14="http://schemas.microsoft.com/office/powerpoint/2010/main" val="39684003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Oefening 2</a:t>
            </a:r>
            <a:endParaRPr lang="de-DE" sz="3600" dirty="0">
              <a:latin typeface="Calibri Light"/>
            </a:endParaRPr>
          </a:p>
        </p:txBody>
      </p:sp>
      <p:sp>
        <p:nvSpPr>
          <p:cNvPr id="59394" name="Inhaltsplatzhalter 2"/>
          <p:cNvSpPr>
            <a:spLocks noGrp="1"/>
          </p:cNvSpPr>
          <p:nvPr>
            <p:ph idx="1"/>
          </p:nvPr>
        </p:nvSpPr>
        <p:spPr/>
        <p:txBody>
          <a:bodyPr/>
          <a:lstStyle/>
          <a:p>
            <a:pPr marL="342900" indent="-342900">
              <a:buClr>
                <a:srgbClr val="333333"/>
              </a:buClr>
              <a:buFont typeface="WingDings"/>
              <a:buChar char=""/>
            </a:pPr>
            <a:r>
              <a:rPr lang="en-US" sz="2400" dirty="0" err="1">
                <a:solidFill>
                  <a:srgbClr val="333333"/>
                </a:solidFill>
                <a:latin typeface="Calibri Light"/>
                <a:ea typeface="ＭＳ Ｐゴシック"/>
                <a:cs typeface="Verdana"/>
              </a:rPr>
              <a:t>Laat</a:t>
            </a:r>
            <a:r>
              <a:rPr lang="en-US" sz="2400" dirty="0">
                <a:solidFill>
                  <a:srgbClr val="333333"/>
                </a:solidFill>
                <a:latin typeface="Calibri Light"/>
                <a:ea typeface="ＭＳ Ｐゴシック"/>
                <a:cs typeface="Verdana"/>
              </a:rPr>
              <a:t> nu je </a:t>
            </a:r>
            <a:r>
              <a:rPr lang="en-US" sz="2400" dirty="0" err="1">
                <a:solidFill>
                  <a:srgbClr val="333333"/>
                </a:solidFill>
                <a:latin typeface="Calibri Light"/>
                <a:ea typeface="ＭＳ Ｐゴシック"/>
                <a:cs typeface="Verdana"/>
              </a:rPr>
              <a:t>bovenlichaam</a:t>
            </a:r>
            <a:r>
              <a:rPr lang="en-US" sz="2400" dirty="0">
                <a:solidFill>
                  <a:srgbClr val="333333"/>
                </a:solidFill>
                <a:latin typeface="Calibri Light"/>
                <a:ea typeface="ＭＳ Ｐゴシック"/>
                <a:cs typeface="Verdana"/>
              </a:rPr>
              <a:t> heel relaxed </a:t>
            </a:r>
            <a:r>
              <a:rPr lang="en-US" sz="2400" dirty="0" err="1">
                <a:solidFill>
                  <a:srgbClr val="333333"/>
                </a:solidFill>
                <a:latin typeface="Calibri Light"/>
                <a:ea typeface="ＭＳ Ｐゴシック"/>
                <a:cs typeface="Verdana"/>
              </a:rPr>
              <a:t>omlaag</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hangen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Kom</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dan</a:t>
            </a:r>
            <a:r>
              <a:rPr lang="en-US" sz="2400" dirty="0">
                <a:solidFill>
                  <a:srgbClr val="333333"/>
                </a:solidFill>
                <a:latin typeface="Calibri Light"/>
                <a:ea typeface="ＭＳ Ｐゴシック"/>
                <a:cs typeface="Verdana"/>
              </a:rPr>
              <a:t> heel </a:t>
            </a:r>
            <a:r>
              <a:rPr lang="en-US" sz="2400" dirty="0" err="1">
                <a:solidFill>
                  <a:srgbClr val="333333"/>
                </a:solidFill>
                <a:latin typeface="Calibri Light"/>
                <a:ea typeface="ＭＳ Ｐゴシック"/>
                <a:cs typeface="Verdana"/>
              </a:rPr>
              <a:t>langzaam</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omhoog</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wervel</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voor</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wervel</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Stel</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voor</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dat</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iemand</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aan</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haren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omhoog</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trekt</a:t>
            </a:r>
            <a:r>
              <a:rPr lang="en-US" sz="2400" dirty="0">
                <a:solidFill>
                  <a:srgbClr val="333333"/>
                </a:solidFill>
                <a:latin typeface="Calibri Light"/>
                <a:ea typeface="ＭＳ Ｐゴシック"/>
                <a:cs typeface="Verdana"/>
              </a:rPr>
              <a:t>.</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Loop door de kamer in deze houding.</a:t>
            </a:r>
          </a:p>
        </p:txBody>
      </p:sp>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28</a:t>
            </a:fld>
            <a:endParaRPr lang="de-DE"/>
          </a:p>
        </p:txBody>
      </p:sp>
    </p:spTree>
    <p:extLst>
      <p:ext uri="{BB962C8B-B14F-4D97-AF65-F5344CB8AC3E}">
        <p14:creationId xmlns:p14="http://schemas.microsoft.com/office/powerpoint/2010/main" val="20607988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Oefening 2</a:t>
            </a:r>
            <a:endParaRPr lang="de-DE" sz="3600" dirty="0">
              <a:latin typeface="Calibri Light"/>
            </a:endParaRPr>
          </a:p>
        </p:txBody>
      </p:sp>
      <p:sp>
        <p:nvSpPr>
          <p:cNvPr id="59394" name="Inhaltsplatzhalter 2"/>
          <p:cNvSpPr>
            <a:spLocks noGrp="1"/>
          </p:cNvSpPr>
          <p:nvPr>
            <p:ph idx="1"/>
          </p:nvPr>
        </p:nvSpPr>
        <p:spPr/>
        <p:txBody>
          <a:bodyPr/>
          <a:lstStyle/>
          <a:p>
            <a:pPr marL="342900" indent="-342900">
              <a:buClr>
                <a:srgbClr val="333333"/>
              </a:buClr>
              <a:buFont typeface="WingDings"/>
              <a:buChar char=""/>
            </a:pPr>
            <a:r>
              <a:rPr lang="en-US" sz="2400" dirty="0" err="1">
                <a:solidFill>
                  <a:srgbClr val="333333"/>
                </a:solidFill>
                <a:latin typeface="Calibri Light"/>
                <a:ea typeface="ＭＳ Ｐゴシック"/>
                <a:cs typeface="Verdana"/>
              </a:rPr>
              <a:t>Laat</a:t>
            </a:r>
            <a:r>
              <a:rPr lang="en-US" sz="2400" dirty="0">
                <a:solidFill>
                  <a:srgbClr val="333333"/>
                </a:solidFill>
                <a:latin typeface="Calibri Light"/>
                <a:ea typeface="ＭＳ Ｐゴシック"/>
                <a:cs typeface="Verdana"/>
              </a:rPr>
              <a:t> nu je </a:t>
            </a:r>
            <a:r>
              <a:rPr lang="en-US" sz="2400" dirty="0" err="1">
                <a:solidFill>
                  <a:srgbClr val="333333"/>
                </a:solidFill>
                <a:latin typeface="Calibri Light"/>
                <a:ea typeface="ＭＳ Ｐゴシック"/>
                <a:cs typeface="Verdana"/>
              </a:rPr>
              <a:t>bovenlichaam</a:t>
            </a:r>
            <a:r>
              <a:rPr lang="en-US" sz="2400" dirty="0">
                <a:solidFill>
                  <a:srgbClr val="333333"/>
                </a:solidFill>
                <a:latin typeface="Calibri Light"/>
                <a:ea typeface="ＭＳ Ｐゴシック"/>
                <a:cs typeface="Verdana"/>
              </a:rPr>
              <a:t> heel relaxed </a:t>
            </a:r>
            <a:r>
              <a:rPr lang="en-US" sz="2400" dirty="0" err="1">
                <a:solidFill>
                  <a:srgbClr val="333333"/>
                </a:solidFill>
                <a:latin typeface="Calibri Light"/>
                <a:ea typeface="ＭＳ Ｐゴシック"/>
                <a:cs typeface="Verdana"/>
              </a:rPr>
              <a:t>omlaag</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hangen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Kom</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dan</a:t>
            </a:r>
            <a:r>
              <a:rPr lang="en-US" sz="2400" dirty="0">
                <a:solidFill>
                  <a:srgbClr val="333333"/>
                </a:solidFill>
                <a:latin typeface="Calibri Light"/>
                <a:ea typeface="ＭＳ Ｐゴシック"/>
                <a:cs typeface="Verdana"/>
              </a:rPr>
              <a:t> heel </a:t>
            </a:r>
            <a:r>
              <a:rPr lang="en-US" sz="2400" dirty="0" err="1">
                <a:solidFill>
                  <a:srgbClr val="333333"/>
                </a:solidFill>
                <a:latin typeface="Calibri Light"/>
                <a:ea typeface="ＭＳ Ｐゴシック"/>
                <a:cs typeface="Verdana"/>
              </a:rPr>
              <a:t>langzaam</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omhoog</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wervel</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voor</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wervel</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Stel</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voor</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dat</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iemand</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aan</a:t>
            </a:r>
            <a:r>
              <a:rPr lang="en-US" sz="2400" dirty="0">
                <a:solidFill>
                  <a:srgbClr val="333333"/>
                </a:solidFill>
                <a:latin typeface="Calibri Light"/>
                <a:ea typeface="ＭＳ Ｐゴシック"/>
                <a:cs typeface="Verdana"/>
              </a:rPr>
              <a:t> je </a:t>
            </a:r>
            <a:r>
              <a:rPr lang="en-US" sz="2400" dirty="0" err="1">
                <a:solidFill>
                  <a:srgbClr val="333333"/>
                </a:solidFill>
                <a:latin typeface="Calibri Light"/>
                <a:ea typeface="ＭＳ Ｐゴシック"/>
                <a:cs typeface="Verdana"/>
              </a:rPr>
              <a:t>haren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omhoog</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trekt</a:t>
            </a:r>
            <a:r>
              <a:rPr lang="en-US" sz="2400" dirty="0">
                <a:solidFill>
                  <a:srgbClr val="333333"/>
                </a:solidFill>
                <a:latin typeface="Calibri Light"/>
                <a:ea typeface="ＭＳ Ｐゴシック"/>
                <a:cs typeface="Verdana"/>
              </a:rPr>
              <a:t>.</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Loop door de kamer in deze houding.</a:t>
            </a:r>
          </a:p>
          <a:p>
            <a:pPr algn="ctr">
              <a:buClr>
                <a:srgbClr val="333333"/>
              </a:buClr>
            </a:pPr>
            <a:r>
              <a:rPr lang="de-DE" sz="2400" dirty="0">
                <a:solidFill>
                  <a:srgbClr val="004992"/>
                </a:solidFill>
                <a:latin typeface="Calibri Light"/>
                <a:ea typeface="ＭＳ Ｐゴシック"/>
                <a:cs typeface="Verdana"/>
              </a:rPr>
              <a:t>Hoe voelt dit?</a:t>
            </a:r>
          </a:p>
        </p:txBody>
      </p:sp>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29</a:t>
            </a:fld>
            <a:endParaRPr lang="de-DE"/>
          </a:p>
        </p:txBody>
      </p:sp>
    </p:spTree>
    <p:extLst>
      <p:ext uri="{BB962C8B-B14F-4D97-AF65-F5344CB8AC3E}">
        <p14:creationId xmlns:p14="http://schemas.microsoft.com/office/powerpoint/2010/main" val="20124090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Oefening 2</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defRPr/>
            </a:pPr>
            <a:r>
              <a:rPr lang="nl-NL" sz="2400" dirty="0">
                <a:solidFill>
                  <a:srgbClr val="333333"/>
                </a:solidFill>
                <a:latin typeface="Calibri Light"/>
                <a:cs typeface="Verdana"/>
              </a:rPr>
              <a:t>Misschien heb je gemerkt dat toen je rechtop stond je ook steviger stond.</a:t>
            </a:r>
          </a:p>
          <a:p>
            <a:pPr marL="342900" indent="-342900">
              <a:buClr>
                <a:srgbClr val="333333"/>
              </a:buClr>
              <a:buFont typeface="WingDings"/>
              <a:buChar char=""/>
              <a:defRPr/>
            </a:pPr>
            <a:r>
              <a:rPr lang="nl-NL" sz="2400" dirty="0">
                <a:solidFill>
                  <a:srgbClr val="333333"/>
                </a:solidFill>
                <a:latin typeface="Calibri Light"/>
                <a:cs typeface="Verdana"/>
              </a:rPr>
              <a:t>Wanneer je stevig rechtop staat kom je niet alleen zekerder over op andere mensen, zo’n houding heeft ook een positieve uitwerking op je zelfwaardering.</a:t>
            </a:r>
          </a:p>
          <a:p>
            <a:pPr marL="342900" indent="-342900">
              <a:buClr>
                <a:srgbClr val="333333"/>
              </a:buClr>
              <a:buFont typeface="WingDings"/>
              <a:buChar char=""/>
              <a:defRPr/>
            </a:pPr>
            <a:r>
              <a:rPr lang="en-US" sz="2400" dirty="0" err="1">
                <a:solidFill>
                  <a:srgbClr val="333333"/>
                </a:solidFill>
                <a:latin typeface="Calibri Light"/>
                <a:cs typeface="Verdana"/>
              </a:rPr>
              <a:t>Ontwikkel</a:t>
            </a:r>
            <a:r>
              <a:rPr lang="en-US" sz="2400" dirty="0">
                <a:solidFill>
                  <a:srgbClr val="333333"/>
                </a:solidFill>
                <a:latin typeface="Calibri Light"/>
                <a:cs typeface="Verdana"/>
              </a:rPr>
              <a:t> </a:t>
            </a:r>
            <a:r>
              <a:rPr lang="en-US" sz="2400" dirty="0" err="1">
                <a:solidFill>
                  <a:srgbClr val="333333"/>
                </a:solidFill>
                <a:latin typeface="Calibri Light"/>
                <a:cs typeface="Verdana"/>
              </a:rPr>
              <a:t>een</a:t>
            </a:r>
            <a:r>
              <a:rPr lang="en-US" sz="2400" dirty="0">
                <a:solidFill>
                  <a:srgbClr val="333333"/>
                </a:solidFill>
                <a:latin typeface="Calibri Light"/>
                <a:cs typeface="Verdana"/>
              </a:rPr>
              <a:t> </a:t>
            </a:r>
            <a:r>
              <a:rPr lang="en-US" sz="2400" dirty="0" err="1">
                <a:solidFill>
                  <a:srgbClr val="333333"/>
                </a:solidFill>
                <a:latin typeface="Calibri Light"/>
                <a:cs typeface="Verdana"/>
              </a:rPr>
              <a:t>nieuwe</a:t>
            </a:r>
            <a:r>
              <a:rPr lang="en-US" sz="2400" dirty="0">
                <a:solidFill>
                  <a:srgbClr val="333333"/>
                </a:solidFill>
                <a:latin typeface="Calibri Light"/>
                <a:cs typeface="Verdana"/>
              </a:rPr>
              <a:t> </a:t>
            </a:r>
            <a:r>
              <a:rPr lang="en-US" sz="2400" dirty="0" err="1">
                <a:solidFill>
                  <a:srgbClr val="333333"/>
                </a:solidFill>
                <a:latin typeface="Calibri Light"/>
                <a:cs typeface="Verdana"/>
              </a:rPr>
              <a:t>overtuiging</a:t>
            </a:r>
            <a:r>
              <a:rPr lang="en-US" sz="2400" dirty="0">
                <a:solidFill>
                  <a:srgbClr val="333333"/>
                </a:solidFill>
                <a:latin typeface="Calibri Light"/>
                <a:cs typeface="Verdana"/>
              </a:rPr>
              <a:t> met de </a:t>
            </a:r>
            <a:r>
              <a:rPr lang="en-US" sz="2400" dirty="0" err="1">
                <a:solidFill>
                  <a:srgbClr val="333333"/>
                </a:solidFill>
                <a:latin typeface="Calibri Light"/>
                <a:cs typeface="Verdana"/>
              </a:rPr>
              <a:t>juiste</a:t>
            </a:r>
            <a:r>
              <a:rPr lang="en-US" sz="2400" dirty="0">
                <a:solidFill>
                  <a:srgbClr val="333333"/>
                </a:solidFill>
                <a:latin typeface="Calibri Light"/>
                <a:cs typeface="Verdana"/>
              </a:rPr>
              <a:t> </a:t>
            </a:r>
            <a:r>
              <a:rPr lang="en-US" sz="2400" dirty="0" err="1">
                <a:solidFill>
                  <a:srgbClr val="333333"/>
                </a:solidFill>
                <a:latin typeface="Calibri Light"/>
                <a:cs typeface="Verdana"/>
              </a:rPr>
              <a:t>lichaamshouding</a:t>
            </a:r>
            <a:r>
              <a:rPr lang="en-US" sz="2400" dirty="0">
                <a:solidFill>
                  <a:srgbClr val="333333"/>
                </a:solidFill>
                <a:latin typeface="Calibri Light"/>
                <a:cs typeface="Verdana"/>
              </a:rPr>
              <a:t>: </a:t>
            </a:r>
            <a:r>
              <a:rPr lang="en-US" sz="2400" dirty="0" err="1">
                <a:solidFill>
                  <a:srgbClr val="333333"/>
                </a:solidFill>
                <a:latin typeface="Calibri Light"/>
                <a:cs typeface="Verdana"/>
              </a:rPr>
              <a:t>Lichaamstaal</a:t>
            </a:r>
            <a:r>
              <a:rPr lang="en-US" sz="2400" dirty="0">
                <a:solidFill>
                  <a:srgbClr val="333333"/>
                </a:solidFill>
                <a:latin typeface="Calibri Light"/>
                <a:cs typeface="Verdana"/>
              </a:rPr>
              <a:t> die </a:t>
            </a:r>
            <a:r>
              <a:rPr lang="en-US" sz="2400" dirty="0" err="1">
                <a:solidFill>
                  <a:srgbClr val="333333"/>
                </a:solidFill>
                <a:latin typeface="Calibri Light"/>
                <a:cs typeface="Verdana"/>
              </a:rPr>
              <a:t>uitstraalt</a:t>
            </a:r>
            <a:r>
              <a:rPr lang="en-US" sz="2400" dirty="0">
                <a:solidFill>
                  <a:srgbClr val="333333"/>
                </a:solidFill>
                <a:latin typeface="Calibri Light"/>
                <a:cs typeface="Verdana"/>
              </a:rPr>
              <a:t> “</a:t>
            </a:r>
            <a:r>
              <a:rPr lang="en-US" sz="2400" dirty="0" err="1">
                <a:solidFill>
                  <a:srgbClr val="333333"/>
                </a:solidFill>
                <a:latin typeface="Calibri Light"/>
                <a:cs typeface="Verdana"/>
              </a:rPr>
              <a:t>Ik</a:t>
            </a:r>
            <a:r>
              <a:rPr lang="en-US" sz="2400" dirty="0">
                <a:solidFill>
                  <a:srgbClr val="333333"/>
                </a:solidFill>
                <a:latin typeface="Calibri Light"/>
                <a:cs typeface="Verdana"/>
              </a:rPr>
              <a:t> </a:t>
            </a:r>
            <a:r>
              <a:rPr lang="en-US" sz="2400" dirty="0" err="1">
                <a:solidFill>
                  <a:srgbClr val="333333"/>
                </a:solidFill>
                <a:latin typeface="Calibri Light"/>
                <a:cs typeface="Verdana"/>
              </a:rPr>
              <a:t>voel</a:t>
            </a:r>
            <a:r>
              <a:rPr lang="en-US" sz="2400" dirty="0">
                <a:solidFill>
                  <a:srgbClr val="333333"/>
                </a:solidFill>
                <a:latin typeface="Calibri Light"/>
                <a:cs typeface="Verdana"/>
              </a:rPr>
              <a:t> me </a:t>
            </a:r>
            <a:r>
              <a:rPr lang="en-US" sz="2400" dirty="0" err="1">
                <a:solidFill>
                  <a:srgbClr val="333333"/>
                </a:solidFill>
                <a:latin typeface="Calibri Light"/>
                <a:cs typeface="Verdana"/>
              </a:rPr>
              <a:t>zeker</a:t>
            </a:r>
            <a:r>
              <a:rPr lang="en-US" sz="2400" dirty="0">
                <a:solidFill>
                  <a:srgbClr val="333333"/>
                </a:solidFill>
                <a:latin typeface="Calibri Light"/>
                <a:cs typeface="Verdana"/>
              </a:rPr>
              <a:t>” (</a:t>
            </a:r>
            <a:r>
              <a:rPr lang="en-US" sz="2400" dirty="0" err="1">
                <a:solidFill>
                  <a:srgbClr val="333333"/>
                </a:solidFill>
                <a:latin typeface="Calibri Light"/>
                <a:cs typeface="Verdana"/>
              </a:rPr>
              <a:t>krachtige</a:t>
            </a:r>
            <a:r>
              <a:rPr lang="en-US" sz="2400" dirty="0">
                <a:solidFill>
                  <a:srgbClr val="333333"/>
                </a:solidFill>
                <a:latin typeface="Calibri Light"/>
                <a:cs typeface="Verdana"/>
              </a:rPr>
              <a:t> </a:t>
            </a:r>
            <a:r>
              <a:rPr lang="en-US" sz="2400" dirty="0" err="1">
                <a:solidFill>
                  <a:srgbClr val="333333"/>
                </a:solidFill>
                <a:latin typeface="Calibri Light"/>
                <a:cs typeface="Verdana"/>
              </a:rPr>
              <a:t>lichaamshouding</a:t>
            </a:r>
            <a:r>
              <a:rPr lang="en-US" sz="2400" dirty="0">
                <a:solidFill>
                  <a:srgbClr val="333333"/>
                </a:solidFill>
                <a:latin typeface="Calibri Light"/>
                <a:cs typeface="Verdana"/>
              </a:rPr>
              <a:t>, </a:t>
            </a:r>
            <a:r>
              <a:rPr lang="en-US" sz="2400" dirty="0" err="1">
                <a:solidFill>
                  <a:srgbClr val="333333"/>
                </a:solidFill>
                <a:latin typeface="Calibri Light"/>
                <a:cs typeface="Verdana"/>
              </a:rPr>
              <a:t>oogcontact</a:t>
            </a:r>
            <a:r>
              <a:rPr lang="en-US" sz="2400" dirty="0">
                <a:solidFill>
                  <a:srgbClr val="333333"/>
                </a:solidFill>
                <a:latin typeface="Calibri Light"/>
                <a:cs typeface="Verdana"/>
              </a:rPr>
              <a:t>, </a:t>
            </a:r>
            <a:r>
              <a:rPr lang="en-US" sz="2400" dirty="0" err="1">
                <a:solidFill>
                  <a:srgbClr val="333333"/>
                </a:solidFill>
                <a:latin typeface="Calibri Light"/>
                <a:cs typeface="Verdana"/>
              </a:rPr>
              <a:t>duidelijke</a:t>
            </a:r>
            <a:r>
              <a:rPr lang="en-US" sz="2400" dirty="0">
                <a:solidFill>
                  <a:srgbClr val="333333"/>
                </a:solidFill>
                <a:latin typeface="Calibri Light"/>
                <a:cs typeface="Verdana"/>
              </a:rPr>
              <a:t> stem) </a:t>
            </a:r>
            <a:r>
              <a:rPr lang="en-US" sz="2400" dirty="0" err="1">
                <a:solidFill>
                  <a:srgbClr val="333333"/>
                </a:solidFill>
                <a:latin typeface="Calibri Light"/>
                <a:cs typeface="Verdana"/>
              </a:rPr>
              <a:t>bevordert</a:t>
            </a:r>
            <a:r>
              <a:rPr lang="en-US" sz="2400" dirty="0">
                <a:solidFill>
                  <a:srgbClr val="333333"/>
                </a:solidFill>
                <a:latin typeface="Calibri Light"/>
                <a:cs typeface="Verdana"/>
              </a:rPr>
              <a:t> </a:t>
            </a:r>
            <a:r>
              <a:rPr lang="en-US" sz="2400" dirty="0" err="1">
                <a:solidFill>
                  <a:srgbClr val="333333"/>
                </a:solidFill>
                <a:latin typeface="Calibri Light"/>
                <a:cs typeface="Verdana"/>
              </a:rPr>
              <a:t>echte</a:t>
            </a:r>
            <a:r>
              <a:rPr lang="en-US" sz="2400" dirty="0">
                <a:solidFill>
                  <a:srgbClr val="333333"/>
                </a:solidFill>
                <a:latin typeface="Calibri Light"/>
                <a:cs typeface="Verdana"/>
              </a:rPr>
              <a:t> </a:t>
            </a:r>
            <a:r>
              <a:rPr lang="en-US" sz="2400" dirty="0" err="1">
                <a:solidFill>
                  <a:srgbClr val="333333"/>
                </a:solidFill>
                <a:latin typeface="Calibri Light"/>
                <a:cs typeface="Verdana"/>
              </a:rPr>
              <a:t>sterkte</a:t>
            </a:r>
            <a:r>
              <a:rPr lang="en-US" sz="2400" dirty="0">
                <a:solidFill>
                  <a:srgbClr val="333333"/>
                </a:solidFill>
                <a:latin typeface="Calibri Light"/>
                <a:cs typeface="Verdana"/>
              </a:rPr>
              <a:t> </a:t>
            </a:r>
            <a:r>
              <a:rPr lang="en-US" sz="2400" dirty="0" err="1">
                <a:solidFill>
                  <a:srgbClr val="333333"/>
                </a:solidFill>
                <a:latin typeface="Calibri Light"/>
                <a:cs typeface="Verdana"/>
              </a:rPr>
              <a:t>kanten</a:t>
            </a:r>
            <a:r>
              <a:rPr lang="en-US" sz="2400" dirty="0">
                <a:solidFill>
                  <a:srgbClr val="333333"/>
                </a:solidFill>
                <a:latin typeface="Calibri Light"/>
                <a:cs typeface="Verdana"/>
              </a:rPr>
              <a:t> in je en </a:t>
            </a:r>
            <a:r>
              <a:rPr lang="en-US" sz="2400" dirty="0" err="1">
                <a:solidFill>
                  <a:srgbClr val="333333"/>
                </a:solidFill>
                <a:latin typeface="Calibri Light"/>
                <a:cs typeface="Verdana"/>
              </a:rPr>
              <a:t>jouw</a:t>
            </a:r>
            <a:r>
              <a:rPr lang="en-US" sz="2400" dirty="0">
                <a:solidFill>
                  <a:srgbClr val="333333"/>
                </a:solidFill>
                <a:latin typeface="Calibri Light"/>
                <a:cs typeface="Verdana"/>
              </a:rPr>
              <a:t> </a:t>
            </a:r>
            <a:r>
              <a:rPr lang="en-US" sz="2400" dirty="0" err="1">
                <a:solidFill>
                  <a:srgbClr val="333333"/>
                </a:solidFill>
                <a:latin typeface="Calibri Light"/>
                <a:cs typeface="Verdana"/>
              </a:rPr>
              <a:t>zelfvertrouwen</a:t>
            </a:r>
            <a:r>
              <a:rPr lang="en-US" sz="2400" dirty="0">
                <a:solidFill>
                  <a:srgbClr val="333333"/>
                </a:solidFill>
                <a:latin typeface="Calibri Light"/>
                <a:cs typeface="Verdana"/>
              </a:rPr>
              <a:t>.</a:t>
            </a:r>
          </a:p>
          <a:p>
            <a:pPr algn="ctr">
              <a:tabLst>
                <a:tab pos="271463" algn="l"/>
              </a:tabLst>
              <a:defRPr/>
            </a:pPr>
            <a:r>
              <a:rPr lang="en-US" sz="2400" dirty="0">
                <a:solidFill>
                  <a:srgbClr val="004992"/>
                </a:solidFill>
                <a:latin typeface="Calibri Light"/>
                <a:ea typeface="ＭＳ Ｐゴシック"/>
                <a:cs typeface="Verdana"/>
              </a:rPr>
              <a:t>Wat </a:t>
            </a:r>
            <a:r>
              <a:rPr lang="en-US" sz="2400" dirty="0" err="1">
                <a:solidFill>
                  <a:srgbClr val="004992"/>
                </a:solidFill>
                <a:latin typeface="Calibri Light"/>
                <a:ea typeface="ＭＳ Ｐゴシック"/>
                <a:cs typeface="Verdana"/>
              </a:rPr>
              <a:t>begint</a:t>
            </a:r>
            <a:r>
              <a:rPr lang="en-US" sz="2400" dirty="0">
                <a:solidFill>
                  <a:srgbClr val="004992"/>
                </a:solidFill>
                <a:latin typeface="Calibri Light"/>
                <a:ea typeface="ＭＳ Ｐゴシック"/>
                <a:cs typeface="Verdana"/>
              </a:rPr>
              <a:t> met </a:t>
            </a:r>
            <a:r>
              <a:rPr lang="en-US" sz="2400" dirty="0" err="1">
                <a:solidFill>
                  <a:srgbClr val="004992"/>
                </a:solidFill>
                <a:latin typeface="Calibri Light"/>
                <a:ea typeface="ＭＳ Ｐゴシック"/>
                <a:cs typeface="Verdana"/>
              </a:rPr>
              <a:t>een</a:t>
            </a:r>
            <a:r>
              <a:rPr lang="en-US" sz="2400" dirty="0">
                <a:solidFill>
                  <a:srgbClr val="004992"/>
                </a:solidFill>
                <a:latin typeface="Calibri Light"/>
                <a:ea typeface="ＭＳ Ｐゴシック"/>
                <a:cs typeface="Verdana"/>
              </a:rPr>
              <a:t> “</a:t>
            </a:r>
            <a:r>
              <a:rPr lang="en-US" sz="2400" dirty="0" err="1">
                <a:solidFill>
                  <a:srgbClr val="004992"/>
                </a:solidFill>
                <a:latin typeface="Calibri Light"/>
                <a:ea typeface="ＭＳ Ｐゴシック"/>
                <a:cs typeface="Verdana"/>
              </a:rPr>
              <a:t>houding</a:t>
            </a:r>
            <a:r>
              <a:rPr lang="en-US" sz="2400" dirty="0">
                <a:solidFill>
                  <a:srgbClr val="004992"/>
                </a:solidFill>
                <a:latin typeface="Calibri Light"/>
                <a:ea typeface="ＭＳ Ｐゴシック"/>
                <a:cs typeface="Verdana"/>
              </a:rPr>
              <a:t>” </a:t>
            </a:r>
            <a:r>
              <a:rPr lang="en-US" sz="2400" dirty="0" err="1">
                <a:solidFill>
                  <a:srgbClr val="004992"/>
                </a:solidFill>
                <a:latin typeface="Calibri Light"/>
                <a:ea typeface="ＭＳ Ｐゴシック"/>
                <a:cs typeface="Verdana"/>
              </a:rPr>
              <a:t>wordt</a:t>
            </a:r>
            <a:r>
              <a:rPr lang="en-US" sz="2400" dirty="0">
                <a:solidFill>
                  <a:srgbClr val="004992"/>
                </a:solidFill>
                <a:latin typeface="Calibri Light"/>
                <a:ea typeface="ＭＳ Ｐゴシック"/>
                <a:cs typeface="Verdana"/>
              </a:rPr>
              <a:t> </a:t>
            </a:r>
            <a:r>
              <a:rPr lang="en-US" sz="2400" dirty="0" err="1">
                <a:solidFill>
                  <a:srgbClr val="004992"/>
                </a:solidFill>
                <a:latin typeface="Calibri Light"/>
                <a:ea typeface="ＭＳ Ｐゴシック"/>
                <a:cs typeface="Verdana"/>
              </a:rPr>
              <a:t>uiteindelijk</a:t>
            </a:r>
            <a:r>
              <a:rPr lang="en-US" sz="2400" dirty="0">
                <a:solidFill>
                  <a:srgbClr val="004992"/>
                </a:solidFill>
                <a:latin typeface="Calibri Light"/>
                <a:ea typeface="ＭＳ Ｐゴシック"/>
                <a:cs typeface="Verdana"/>
              </a:rPr>
              <a:t> </a:t>
            </a:r>
            <a:r>
              <a:rPr lang="en-US" sz="2400" dirty="0" err="1">
                <a:solidFill>
                  <a:srgbClr val="004992"/>
                </a:solidFill>
                <a:latin typeface="Calibri Light"/>
                <a:ea typeface="ＭＳ Ｐゴシック"/>
                <a:cs typeface="Verdana"/>
              </a:rPr>
              <a:t>een</a:t>
            </a:r>
            <a:r>
              <a:rPr lang="en-US" sz="2400" dirty="0">
                <a:solidFill>
                  <a:srgbClr val="004992"/>
                </a:solidFill>
                <a:latin typeface="Calibri Light"/>
                <a:ea typeface="ＭＳ Ｐゴシック"/>
                <a:cs typeface="Verdana"/>
              </a:rPr>
              <a:t> </a:t>
            </a:r>
            <a:r>
              <a:rPr lang="en-US" sz="2400" dirty="0" err="1">
                <a:solidFill>
                  <a:srgbClr val="004992"/>
                </a:solidFill>
                <a:latin typeface="Calibri Light"/>
                <a:ea typeface="ＭＳ Ｐゴシック"/>
                <a:cs typeface="Verdana"/>
              </a:rPr>
              <a:t>werkelijke</a:t>
            </a:r>
            <a:r>
              <a:rPr lang="en-US" sz="2400" dirty="0">
                <a:solidFill>
                  <a:srgbClr val="004992"/>
                </a:solidFill>
                <a:latin typeface="Calibri Light"/>
                <a:ea typeface="ＭＳ Ｐゴシック"/>
                <a:cs typeface="Verdana"/>
              </a:rPr>
              <a:t> </a:t>
            </a:r>
            <a:r>
              <a:rPr lang="en-US" sz="2400" dirty="0" err="1">
                <a:solidFill>
                  <a:srgbClr val="004992"/>
                </a:solidFill>
                <a:latin typeface="Calibri Light"/>
                <a:ea typeface="ＭＳ Ｐゴシック"/>
                <a:cs typeface="Verdana"/>
              </a:rPr>
              <a:t>overtuiging</a:t>
            </a:r>
            <a:r>
              <a:rPr lang="en-US" sz="2400" dirty="0">
                <a:solidFill>
                  <a:srgbClr val="004992"/>
                </a:solidFill>
                <a:latin typeface="Calibri Light"/>
                <a:ea typeface="ＭＳ Ｐゴシック"/>
                <a:cs typeface="Verdana"/>
              </a:rPr>
              <a:t>.</a:t>
            </a:r>
            <a:endParaRPr lang="de-DE" sz="2400"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30</a:t>
            </a:fld>
            <a:endParaRPr lang="de-DE"/>
          </a:p>
        </p:txBody>
      </p:sp>
    </p:spTree>
    <p:extLst>
      <p:ext uri="{BB962C8B-B14F-4D97-AF65-F5344CB8AC3E}">
        <p14:creationId xmlns:p14="http://schemas.microsoft.com/office/powerpoint/2010/main" val="1689499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Piekeren over het verleden (rumineren): Draaien in cirkels, geen stap vooruitkomen</a:t>
            </a:r>
            <a:endParaRPr lang="de-DE" sz="3600" dirty="0">
              <a:latin typeface="Calibri Light"/>
            </a:endParaRPr>
          </a:p>
        </p:txBody>
      </p:sp>
      <p:sp>
        <p:nvSpPr>
          <p:cNvPr id="5" name="Rectangle 15"/>
          <p:cNvSpPr>
            <a:spLocks noGrp="1" noChangeArrowheads="1"/>
          </p:cNvSpPr>
          <p:nvPr>
            <p:ph idx="1"/>
          </p:nvPr>
        </p:nvSpPr>
        <p:spPr>
          <a:xfrm>
            <a:off x="408955" y="2204864"/>
            <a:ext cx="8229600" cy="4248000"/>
          </a:xfrm>
        </p:spPr>
        <p:txBody>
          <a:bodyPr/>
          <a:lstStyle/>
          <a:p>
            <a:pPr marL="342900" indent="-342900" fontAlgn="auto">
              <a:buClr>
                <a:srgbClr val="000000"/>
              </a:buClr>
              <a:buFont typeface="WingDings"/>
              <a:buChar char=""/>
              <a:defRPr/>
            </a:pPr>
            <a:r>
              <a:rPr lang="en-US" sz="2400" dirty="0" err="1">
                <a:solidFill>
                  <a:srgbClr val="004992"/>
                </a:solidFill>
                <a:latin typeface="Calibri Light"/>
                <a:cs typeface="Verdana"/>
              </a:rPr>
              <a:t>Veel</a:t>
            </a:r>
            <a:r>
              <a:rPr lang="en-US" sz="2400" dirty="0">
                <a:solidFill>
                  <a:srgbClr val="004992"/>
                </a:solidFill>
                <a:latin typeface="Calibri Light"/>
                <a:cs typeface="Verdana"/>
              </a:rPr>
              <a:t> </a:t>
            </a:r>
            <a:r>
              <a:rPr lang="en-US" sz="2400" dirty="0" err="1">
                <a:solidFill>
                  <a:srgbClr val="004992"/>
                </a:solidFill>
                <a:latin typeface="Calibri Light"/>
                <a:cs typeface="Verdana"/>
              </a:rPr>
              <a:t>mensen</a:t>
            </a:r>
            <a:r>
              <a:rPr lang="en-US" sz="2400" dirty="0">
                <a:solidFill>
                  <a:srgbClr val="004992"/>
                </a:solidFill>
                <a:latin typeface="Calibri Light"/>
                <a:cs typeface="Verdana"/>
              </a:rPr>
              <a:t> met </a:t>
            </a:r>
            <a:r>
              <a:rPr lang="en-US" sz="2400" dirty="0" err="1">
                <a:solidFill>
                  <a:srgbClr val="004992"/>
                </a:solidFill>
                <a:latin typeface="Calibri Light"/>
                <a:cs typeface="Verdana"/>
              </a:rPr>
              <a:t>psychische</a:t>
            </a:r>
            <a:r>
              <a:rPr lang="en-US" sz="2400" dirty="0">
                <a:solidFill>
                  <a:srgbClr val="004992"/>
                </a:solidFill>
                <a:latin typeface="Calibri Light"/>
                <a:cs typeface="Verdana"/>
              </a:rPr>
              <a:t> </a:t>
            </a:r>
            <a:r>
              <a:rPr lang="en-US" sz="2400" dirty="0" err="1">
                <a:solidFill>
                  <a:srgbClr val="004992"/>
                </a:solidFill>
                <a:latin typeface="Calibri Light"/>
                <a:cs typeface="Verdana"/>
              </a:rPr>
              <a:t>klachten</a:t>
            </a:r>
            <a:r>
              <a:rPr lang="en-US" sz="2400" dirty="0">
                <a:solidFill>
                  <a:srgbClr val="004992"/>
                </a:solidFill>
                <a:latin typeface="Calibri Light"/>
                <a:cs typeface="Verdana"/>
              </a:rPr>
              <a:t> </a:t>
            </a:r>
            <a:r>
              <a:rPr lang="en-US" sz="2400" dirty="0" err="1">
                <a:solidFill>
                  <a:srgbClr val="004992"/>
                </a:solidFill>
                <a:latin typeface="Calibri Light"/>
                <a:cs typeface="Verdana"/>
              </a:rPr>
              <a:t>lijden</a:t>
            </a:r>
            <a:r>
              <a:rPr lang="en-US" sz="2400" dirty="0">
                <a:solidFill>
                  <a:srgbClr val="004992"/>
                </a:solidFill>
                <a:latin typeface="Calibri Light"/>
                <a:cs typeface="Verdana"/>
              </a:rPr>
              <a:t> </a:t>
            </a:r>
            <a:r>
              <a:rPr lang="en-US" sz="2400" dirty="0" err="1">
                <a:solidFill>
                  <a:srgbClr val="004992"/>
                </a:solidFill>
                <a:latin typeface="Calibri Light"/>
                <a:cs typeface="Verdana"/>
              </a:rPr>
              <a:t>onder</a:t>
            </a:r>
            <a:r>
              <a:rPr lang="en-US" sz="2400" dirty="0">
                <a:solidFill>
                  <a:srgbClr val="004992"/>
                </a:solidFill>
                <a:latin typeface="Calibri Light"/>
                <a:cs typeface="Verdana"/>
              </a:rPr>
              <a:t> het </a:t>
            </a:r>
            <a:r>
              <a:rPr lang="en-US" sz="2400" dirty="0" err="1">
                <a:solidFill>
                  <a:srgbClr val="004992"/>
                </a:solidFill>
                <a:latin typeface="Calibri Light"/>
                <a:cs typeface="Verdana"/>
              </a:rPr>
              <a:t>eindeloze</a:t>
            </a:r>
            <a:r>
              <a:rPr lang="en-US" sz="2400" dirty="0">
                <a:solidFill>
                  <a:srgbClr val="004992"/>
                </a:solidFill>
                <a:latin typeface="Calibri Light"/>
                <a:cs typeface="Verdana"/>
              </a:rPr>
              <a:t> </a:t>
            </a:r>
            <a:r>
              <a:rPr lang="en-US" sz="2400" dirty="0" err="1">
                <a:solidFill>
                  <a:srgbClr val="004992"/>
                </a:solidFill>
                <a:latin typeface="Calibri Light"/>
                <a:cs typeface="Verdana"/>
              </a:rPr>
              <a:t>piekeren</a:t>
            </a:r>
            <a:r>
              <a:rPr lang="en-US" sz="2400" dirty="0">
                <a:solidFill>
                  <a:srgbClr val="004992"/>
                </a:solidFill>
                <a:latin typeface="Calibri Light"/>
                <a:cs typeface="Verdana"/>
              </a:rPr>
              <a:t> en </a:t>
            </a:r>
            <a:r>
              <a:rPr lang="en-US" sz="2400" dirty="0" err="1">
                <a:solidFill>
                  <a:srgbClr val="004992"/>
                </a:solidFill>
                <a:latin typeface="Calibri Light"/>
                <a:cs typeface="Verdana"/>
              </a:rPr>
              <a:t>tobben</a:t>
            </a:r>
            <a:r>
              <a:rPr lang="en-US" sz="2400" dirty="0">
                <a:solidFill>
                  <a:srgbClr val="333333"/>
                </a:solidFill>
                <a:latin typeface="Calibri Light"/>
                <a:cs typeface="Verdana"/>
              </a:rPr>
              <a:t>. </a:t>
            </a:r>
          </a:p>
          <a:p>
            <a:pPr marL="342900" indent="-342900" fontAlgn="auto">
              <a:buClr>
                <a:srgbClr val="333333"/>
              </a:buClr>
              <a:buFont typeface="WingDings"/>
              <a:buChar char=""/>
              <a:defRPr/>
            </a:pPr>
            <a:r>
              <a:rPr lang="de-DE" sz="2400" dirty="0">
                <a:solidFill>
                  <a:srgbClr val="333333"/>
                </a:solidFill>
                <a:latin typeface="Calibri Light"/>
                <a:cs typeface="Verdana"/>
              </a:rPr>
              <a:t>Heb wel eens gemerkt dat je zat te piekeren over het verleden?</a:t>
            </a:r>
            <a:endParaRPr lang="de-DE" sz="2400" b="1" kern="1200" dirty="0">
              <a:solidFill>
                <a:srgbClr val="333333"/>
              </a:solidFill>
              <a:latin typeface="Calibri Light"/>
              <a:ea typeface="Verdana" panose="020B0604030504040204" pitchFamily="34" charset="0"/>
              <a:cs typeface="Verdana"/>
            </a:endParaRPr>
          </a:p>
        </p:txBody>
      </p:sp>
      <p:pic>
        <p:nvPicPr>
          <p:cNvPr id="10"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
        <p:nvSpPr>
          <p:cNvPr id="4" name="Footer Placeholder 3"/>
          <p:cNvSpPr>
            <a:spLocks noGrp="1"/>
          </p:cNvSpPr>
          <p:nvPr>
            <p:ph type="ftr" sz="quarter" idx="11"/>
          </p:nvPr>
        </p:nvSpPr>
        <p:spPr/>
        <p:txBody>
          <a:bodyPr/>
          <a:lstStyle/>
          <a:p>
            <a:pPr>
              <a:defRPr/>
            </a:pPr>
            <a:r>
              <a:rPr lang="nl-NL"/>
              <a:t>Metacognitieve Training 9 - Zelfwaardering/ Eigenwaarde</a:t>
            </a:r>
            <a:endParaRPr lang="de-DE"/>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31</a:t>
            </a:fld>
            <a:endParaRPr 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Problemen</a:t>
            </a:r>
            <a:endParaRPr lang="de-DE" sz="3600" dirty="0">
              <a:latin typeface="Calibri Light"/>
            </a:endParaRPr>
          </a:p>
        </p:txBody>
      </p:sp>
      <p:sp>
        <p:nvSpPr>
          <p:cNvPr id="5" name="Rectangle 15"/>
          <p:cNvSpPr>
            <a:spLocks noGrp="1" noChangeArrowheads="1"/>
          </p:cNvSpPr>
          <p:nvPr>
            <p:ph idx="1"/>
          </p:nvPr>
        </p:nvSpPr>
        <p:spPr>
          <a:xfrm>
            <a:off x="408955" y="2204864"/>
            <a:ext cx="8229600" cy="4248000"/>
          </a:xfrm>
        </p:spPr>
        <p:txBody>
          <a:bodyPr/>
          <a:lstStyle/>
          <a:p>
            <a:pPr fontAlgn="auto">
              <a:defRPr/>
            </a:pPr>
            <a:r>
              <a:rPr lang="de-DE" sz="2400" dirty="0" err="1">
                <a:solidFill>
                  <a:srgbClr val="004992"/>
                </a:solidFill>
                <a:latin typeface="Calibri Light"/>
                <a:cs typeface="Verdana"/>
              </a:rPr>
              <a:t>Piekeren</a:t>
            </a:r>
            <a:r>
              <a:rPr lang="de-DE" sz="2400" dirty="0">
                <a:solidFill>
                  <a:srgbClr val="004992"/>
                </a:solidFill>
                <a:latin typeface="Calibri Light"/>
                <a:cs typeface="Verdana"/>
              </a:rPr>
              <a:t> </a:t>
            </a:r>
            <a:r>
              <a:rPr lang="de-DE" sz="2400" dirty="0" err="1">
                <a:solidFill>
                  <a:srgbClr val="004992"/>
                </a:solidFill>
                <a:latin typeface="Calibri Light"/>
                <a:cs typeface="Verdana"/>
              </a:rPr>
              <a:t>over</a:t>
            </a:r>
            <a:r>
              <a:rPr lang="de-DE" sz="2400" dirty="0">
                <a:solidFill>
                  <a:srgbClr val="004992"/>
                </a:solidFill>
                <a:latin typeface="Calibri Light"/>
                <a:cs typeface="Verdana"/>
              </a:rPr>
              <a:t> </a:t>
            </a:r>
            <a:r>
              <a:rPr lang="de-DE" sz="2400" dirty="0" err="1">
                <a:solidFill>
                  <a:srgbClr val="004992"/>
                </a:solidFill>
                <a:latin typeface="Calibri Light"/>
                <a:cs typeface="Verdana"/>
              </a:rPr>
              <a:t>het</a:t>
            </a:r>
            <a:r>
              <a:rPr lang="de-DE" sz="2400" dirty="0">
                <a:solidFill>
                  <a:srgbClr val="004992"/>
                </a:solidFill>
                <a:latin typeface="Calibri Light"/>
                <a:cs typeface="Verdana"/>
              </a:rPr>
              <a:t> </a:t>
            </a:r>
            <a:r>
              <a:rPr lang="de-DE" sz="2400" dirty="0" err="1">
                <a:solidFill>
                  <a:srgbClr val="004992"/>
                </a:solidFill>
                <a:latin typeface="Calibri Light"/>
                <a:cs typeface="Verdana"/>
              </a:rPr>
              <a:t>verleden</a:t>
            </a:r>
            <a:r>
              <a:rPr lang="de-DE" sz="2400" dirty="0">
                <a:solidFill>
                  <a:srgbClr val="004992"/>
                </a:solidFill>
                <a:latin typeface="Calibri Light"/>
                <a:cs typeface="Verdana"/>
              </a:rPr>
              <a:t> </a:t>
            </a:r>
            <a:r>
              <a:rPr lang="de-DE" sz="2400" dirty="0" err="1">
                <a:solidFill>
                  <a:srgbClr val="004992"/>
                </a:solidFill>
                <a:latin typeface="Calibri Light"/>
                <a:cs typeface="Verdana"/>
              </a:rPr>
              <a:t>is</a:t>
            </a:r>
            <a:r>
              <a:rPr lang="de-DE" sz="2400" dirty="0">
                <a:solidFill>
                  <a:srgbClr val="004992"/>
                </a:solidFill>
                <a:latin typeface="Calibri Light"/>
                <a:cs typeface="Verdana"/>
              </a:rPr>
              <a:t> problematisch </a:t>
            </a:r>
            <a:r>
              <a:rPr lang="de-DE" sz="2400" dirty="0" err="1">
                <a:solidFill>
                  <a:srgbClr val="004992"/>
                </a:solidFill>
                <a:latin typeface="Calibri Light"/>
                <a:cs typeface="Verdana"/>
              </a:rPr>
              <a:t>om</a:t>
            </a:r>
            <a:r>
              <a:rPr lang="de-DE" sz="2400" dirty="0">
                <a:solidFill>
                  <a:srgbClr val="004992"/>
                </a:solidFill>
                <a:latin typeface="Calibri Light"/>
                <a:cs typeface="Verdana"/>
              </a:rPr>
              <a:t> </a:t>
            </a:r>
            <a:r>
              <a:rPr lang="de-DE" sz="2400" dirty="0" err="1">
                <a:solidFill>
                  <a:srgbClr val="004992"/>
                </a:solidFill>
                <a:latin typeface="Calibri Light"/>
                <a:cs typeface="Verdana"/>
              </a:rPr>
              <a:t>verschillende</a:t>
            </a:r>
            <a:r>
              <a:rPr lang="de-DE" sz="2400" dirty="0">
                <a:solidFill>
                  <a:srgbClr val="004992"/>
                </a:solidFill>
                <a:latin typeface="Calibri Light"/>
                <a:cs typeface="Verdana"/>
              </a:rPr>
              <a:t> </a:t>
            </a:r>
            <a:r>
              <a:rPr lang="de-DE" sz="2400" dirty="0" err="1">
                <a:solidFill>
                  <a:srgbClr val="004992"/>
                </a:solidFill>
                <a:latin typeface="Calibri Light"/>
                <a:cs typeface="Verdana"/>
              </a:rPr>
              <a:t>redenen</a:t>
            </a:r>
            <a:r>
              <a:rPr lang="de-DE" sz="2400" dirty="0">
                <a:solidFill>
                  <a:srgbClr val="004992"/>
                </a:solidFill>
                <a:latin typeface="Calibri Light"/>
                <a:cs typeface="Verdana"/>
              </a:rPr>
              <a:t>:</a:t>
            </a:r>
          </a:p>
          <a:p>
            <a:pPr marL="342900" indent="-342900" fontAlgn="auto">
              <a:buClr>
                <a:srgbClr val="333333"/>
              </a:buClr>
              <a:buFont typeface="WingDings"/>
              <a:buChar char=""/>
              <a:defRPr/>
            </a:pPr>
            <a:r>
              <a:rPr lang="de-DE" sz="2400" dirty="0">
                <a:solidFill>
                  <a:srgbClr val="333333"/>
                </a:solidFill>
                <a:latin typeface="Calibri Light"/>
                <a:cs typeface="Verdana"/>
              </a:rPr>
              <a:t>Je gedachten </a:t>
            </a:r>
            <a:r>
              <a:rPr lang="de-DE" sz="2400" dirty="0" err="1">
                <a:solidFill>
                  <a:srgbClr val="333333"/>
                </a:solidFill>
                <a:latin typeface="Calibri Light"/>
                <a:cs typeface="Verdana"/>
              </a:rPr>
              <a:t>draaien</a:t>
            </a:r>
            <a:r>
              <a:rPr lang="de-DE" sz="2400" dirty="0">
                <a:solidFill>
                  <a:srgbClr val="333333"/>
                </a:solidFill>
                <a:latin typeface="Calibri Light"/>
                <a:cs typeface="Verdana"/>
              </a:rPr>
              <a:t> </a:t>
            </a:r>
            <a:r>
              <a:rPr lang="de-DE" sz="2400" dirty="0" err="1">
                <a:solidFill>
                  <a:srgbClr val="333333"/>
                </a:solidFill>
                <a:latin typeface="Calibri Light"/>
                <a:cs typeface="Verdana"/>
              </a:rPr>
              <a:t>rond</a:t>
            </a:r>
            <a:r>
              <a:rPr lang="de-DE" sz="2400" dirty="0">
                <a:solidFill>
                  <a:srgbClr val="333333"/>
                </a:solidFill>
                <a:latin typeface="Calibri Light"/>
                <a:cs typeface="Verdana"/>
              </a:rPr>
              <a:t> in </a:t>
            </a:r>
            <a:r>
              <a:rPr lang="de-DE" sz="2400" dirty="0" err="1">
                <a:solidFill>
                  <a:srgbClr val="333333"/>
                </a:solidFill>
                <a:latin typeface="Calibri Light"/>
                <a:cs typeface="Verdana"/>
              </a:rPr>
              <a:t>cirkels</a:t>
            </a:r>
            <a:r>
              <a:rPr lang="de-DE" sz="2400" dirty="0">
                <a:solidFill>
                  <a:srgbClr val="333333"/>
                </a:solidFill>
                <a:latin typeface="Calibri Light"/>
                <a:cs typeface="Verdana"/>
              </a:rPr>
              <a:t>: </a:t>
            </a:r>
            <a:r>
              <a:rPr lang="de-DE" sz="2400" dirty="0" err="1">
                <a:solidFill>
                  <a:srgbClr val="333333"/>
                </a:solidFill>
                <a:latin typeface="Calibri Light"/>
                <a:cs typeface="Verdana"/>
              </a:rPr>
              <a:t>problemen</a:t>
            </a:r>
            <a:r>
              <a:rPr lang="de-DE" sz="2400" dirty="0">
                <a:solidFill>
                  <a:srgbClr val="333333"/>
                </a:solidFill>
                <a:latin typeface="Calibri Light"/>
                <a:cs typeface="Verdana"/>
              </a:rPr>
              <a:t> </a:t>
            </a:r>
            <a:r>
              <a:rPr lang="de-DE" sz="2400" dirty="0" err="1">
                <a:solidFill>
                  <a:srgbClr val="333333"/>
                </a:solidFill>
                <a:latin typeface="Calibri Light"/>
                <a:cs typeface="Verdana"/>
              </a:rPr>
              <a:t>blijven</a:t>
            </a:r>
            <a:r>
              <a:rPr lang="de-DE" sz="2400" dirty="0">
                <a:solidFill>
                  <a:srgbClr val="333333"/>
                </a:solidFill>
                <a:latin typeface="Calibri Light"/>
                <a:cs typeface="Verdana"/>
              </a:rPr>
              <a:t> </a:t>
            </a:r>
            <a:r>
              <a:rPr lang="de-DE" sz="2400" dirty="0" err="1">
                <a:solidFill>
                  <a:srgbClr val="333333"/>
                </a:solidFill>
                <a:latin typeface="Calibri Light"/>
                <a:cs typeface="Verdana"/>
              </a:rPr>
              <a:t>bestaan</a:t>
            </a:r>
            <a:r>
              <a:rPr lang="de-DE" sz="2400" dirty="0">
                <a:solidFill>
                  <a:srgbClr val="333333"/>
                </a:solidFill>
                <a:latin typeface="Calibri Light"/>
                <a:cs typeface="Verdana"/>
              </a:rPr>
              <a:t> </a:t>
            </a:r>
            <a:r>
              <a:rPr lang="de-DE" sz="2400" dirty="0" err="1">
                <a:solidFill>
                  <a:srgbClr val="333333"/>
                </a:solidFill>
                <a:latin typeface="Calibri Light"/>
                <a:cs typeface="Verdana"/>
              </a:rPr>
              <a:t>zonder</a:t>
            </a:r>
            <a:r>
              <a:rPr lang="de-DE" sz="2400" dirty="0">
                <a:solidFill>
                  <a:srgbClr val="333333"/>
                </a:solidFill>
                <a:latin typeface="Calibri Light"/>
                <a:cs typeface="Verdana"/>
              </a:rPr>
              <a:t> </a:t>
            </a:r>
            <a:r>
              <a:rPr lang="de-DE" sz="2400" dirty="0" err="1">
                <a:solidFill>
                  <a:srgbClr val="333333"/>
                </a:solidFill>
                <a:latin typeface="Calibri Light"/>
                <a:cs typeface="Verdana"/>
              </a:rPr>
              <a:t>dat</a:t>
            </a:r>
            <a:r>
              <a:rPr lang="de-DE" sz="2400" dirty="0">
                <a:solidFill>
                  <a:srgbClr val="333333"/>
                </a:solidFill>
                <a:latin typeface="Calibri Light"/>
                <a:cs typeface="Verdana"/>
              </a:rPr>
              <a:t> er </a:t>
            </a:r>
            <a:r>
              <a:rPr lang="de-DE" sz="2400" dirty="0" err="1">
                <a:solidFill>
                  <a:srgbClr val="333333"/>
                </a:solidFill>
                <a:latin typeface="Calibri Light"/>
                <a:cs typeface="Verdana"/>
              </a:rPr>
              <a:t>een</a:t>
            </a:r>
            <a:r>
              <a:rPr lang="de-DE" sz="2400" dirty="0">
                <a:solidFill>
                  <a:srgbClr val="333333"/>
                </a:solidFill>
                <a:latin typeface="Calibri Light"/>
                <a:cs typeface="Verdana"/>
              </a:rPr>
              <a:t> </a:t>
            </a:r>
            <a:r>
              <a:rPr lang="de-DE" sz="2400" dirty="0" err="1">
                <a:solidFill>
                  <a:srgbClr val="333333"/>
                </a:solidFill>
                <a:latin typeface="Calibri Light"/>
                <a:cs typeface="Verdana"/>
              </a:rPr>
              <a:t>oplossing</a:t>
            </a:r>
            <a:r>
              <a:rPr lang="de-DE" sz="2400" dirty="0">
                <a:solidFill>
                  <a:srgbClr val="333333"/>
                </a:solidFill>
                <a:latin typeface="Calibri Light"/>
                <a:cs typeface="Verdana"/>
              </a:rPr>
              <a:t> </a:t>
            </a:r>
            <a:r>
              <a:rPr lang="de-DE" sz="2400" dirty="0" err="1">
                <a:solidFill>
                  <a:srgbClr val="333333"/>
                </a:solidFill>
                <a:latin typeface="Calibri Light"/>
                <a:cs typeface="Verdana"/>
              </a:rPr>
              <a:t>wordt</a:t>
            </a:r>
            <a:r>
              <a:rPr lang="de-DE" sz="2400" dirty="0">
                <a:solidFill>
                  <a:srgbClr val="333333"/>
                </a:solidFill>
                <a:latin typeface="Calibri Light"/>
                <a:cs typeface="Verdana"/>
              </a:rPr>
              <a:t> </a:t>
            </a:r>
            <a:r>
              <a:rPr lang="de-DE" sz="2400" dirty="0" err="1">
                <a:solidFill>
                  <a:srgbClr val="333333"/>
                </a:solidFill>
                <a:latin typeface="Calibri Light"/>
                <a:cs typeface="Verdana"/>
              </a:rPr>
              <a:t>gevonden</a:t>
            </a:r>
            <a:r>
              <a:rPr lang="de-DE" sz="2400" dirty="0">
                <a:solidFill>
                  <a:srgbClr val="333333"/>
                </a:solidFill>
                <a:latin typeface="Calibri Light"/>
                <a:cs typeface="Verdana"/>
              </a:rPr>
              <a:t>.</a:t>
            </a:r>
          </a:p>
          <a:p>
            <a:pPr marL="342900" indent="-342900" fontAlgn="auto">
              <a:buClr>
                <a:srgbClr val="333333"/>
              </a:buClr>
              <a:buFont typeface="WingDings"/>
              <a:buChar char=""/>
              <a:defRPr/>
            </a:pPr>
            <a:r>
              <a:rPr lang="de-DE" sz="2400" dirty="0" err="1">
                <a:solidFill>
                  <a:srgbClr val="333333"/>
                </a:solidFill>
                <a:latin typeface="Calibri Light"/>
                <a:cs typeface="Verdana"/>
              </a:rPr>
              <a:t>Zelfwaardering</a:t>
            </a:r>
            <a:r>
              <a:rPr lang="de-DE" sz="2400" dirty="0">
                <a:solidFill>
                  <a:srgbClr val="333333"/>
                </a:solidFill>
                <a:latin typeface="Calibri Light"/>
                <a:cs typeface="Verdana"/>
              </a:rPr>
              <a:t> </a:t>
            </a:r>
            <a:r>
              <a:rPr lang="de-DE" sz="2400" dirty="0" err="1">
                <a:solidFill>
                  <a:srgbClr val="333333"/>
                </a:solidFill>
                <a:latin typeface="Calibri Light"/>
                <a:cs typeface="Verdana"/>
              </a:rPr>
              <a:t>wordt</a:t>
            </a:r>
            <a:r>
              <a:rPr lang="de-DE" sz="2400" dirty="0">
                <a:solidFill>
                  <a:srgbClr val="333333"/>
                </a:solidFill>
                <a:latin typeface="Calibri Light"/>
                <a:cs typeface="Verdana"/>
              </a:rPr>
              <a:t> </a:t>
            </a:r>
            <a:r>
              <a:rPr lang="de-DE" sz="2400" dirty="0" err="1">
                <a:solidFill>
                  <a:srgbClr val="333333"/>
                </a:solidFill>
                <a:latin typeface="Calibri Light"/>
                <a:cs typeface="Verdana"/>
              </a:rPr>
              <a:t>ondermijnd</a:t>
            </a:r>
            <a:r>
              <a:rPr lang="de-DE" sz="2400" dirty="0">
                <a:solidFill>
                  <a:srgbClr val="333333"/>
                </a:solidFill>
                <a:latin typeface="Calibri Light"/>
                <a:cs typeface="Verdana"/>
              </a:rPr>
              <a:t> </a:t>
            </a:r>
            <a:r>
              <a:rPr lang="de-DE" sz="2400" dirty="0" err="1">
                <a:solidFill>
                  <a:srgbClr val="333333"/>
                </a:solidFill>
                <a:latin typeface="Calibri Light"/>
                <a:cs typeface="Verdana"/>
              </a:rPr>
              <a:t>omdat</a:t>
            </a:r>
            <a:r>
              <a:rPr lang="de-DE" sz="2400" dirty="0">
                <a:solidFill>
                  <a:srgbClr val="333333"/>
                </a:solidFill>
                <a:latin typeface="Calibri Light"/>
                <a:cs typeface="Verdana"/>
              </a:rPr>
              <a:t> nuttige, </a:t>
            </a:r>
            <a:r>
              <a:rPr lang="de-DE" sz="2400" dirty="0" err="1">
                <a:solidFill>
                  <a:srgbClr val="333333"/>
                </a:solidFill>
                <a:latin typeface="Calibri Light"/>
                <a:cs typeface="Verdana"/>
              </a:rPr>
              <a:t>mooie</a:t>
            </a:r>
            <a:r>
              <a:rPr lang="de-DE" sz="2400" dirty="0">
                <a:solidFill>
                  <a:srgbClr val="333333"/>
                </a:solidFill>
                <a:latin typeface="Calibri Light"/>
                <a:cs typeface="Verdana"/>
              </a:rPr>
              <a:t> gedachten </a:t>
            </a:r>
            <a:r>
              <a:rPr lang="de-DE" sz="2400" dirty="0" err="1">
                <a:solidFill>
                  <a:srgbClr val="333333"/>
                </a:solidFill>
                <a:latin typeface="Calibri Light"/>
                <a:cs typeface="Verdana"/>
              </a:rPr>
              <a:t>of</a:t>
            </a:r>
            <a:r>
              <a:rPr lang="de-DE" sz="2400" dirty="0">
                <a:solidFill>
                  <a:srgbClr val="333333"/>
                </a:solidFill>
                <a:latin typeface="Calibri Light"/>
                <a:cs typeface="Verdana"/>
              </a:rPr>
              <a:t> </a:t>
            </a:r>
            <a:r>
              <a:rPr lang="de-DE" sz="2400" dirty="0" err="1">
                <a:solidFill>
                  <a:srgbClr val="333333"/>
                </a:solidFill>
                <a:latin typeface="Calibri Light"/>
                <a:cs typeface="Verdana"/>
              </a:rPr>
              <a:t>acties</a:t>
            </a:r>
            <a:r>
              <a:rPr lang="de-DE" sz="2400" dirty="0">
                <a:solidFill>
                  <a:srgbClr val="333333"/>
                </a:solidFill>
                <a:latin typeface="Calibri Light"/>
                <a:cs typeface="Verdana"/>
              </a:rPr>
              <a:t> worden </a:t>
            </a:r>
            <a:r>
              <a:rPr lang="de-DE" sz="2400" dirty="0" err="1">
                <a:solidFill>
                  <a:srgbClr val="333333"/>
                </a:solidFill>
                <a:latin typeface="Calibri Light"/>
                <a:cs typeface="Verdana"/>
              </a:rPr>
              <a:t>genegeerd</a:t>
            </a:r>
            <a:r>
              <a:rPr lang="de-DE" sz="2400" dirty="0">
                <a:solidFill>
                  <a:srgbClr val="333333"/>
                </a:solidFill>
                <a:latin typeface="Calibri Light"/>
                <a:cs typeface="Verdana"/>
              </a:rPr>
              <a:t> </a:t>
            </a:r>
            <a:r>
              <a:rPr lang="de-DE" sz="2400" dirty="0" err="1">
                <a:solidFill>
                  <a:srgbClr val="333333"/>
                </a:solidFill>
                <a:latin typeface="Calibri Light"/>
                <a:cs typeface="Verdana"/>
              </a:rPr>
              <a:t>of</a:t>
            </a:r>
            <a:r>
              <a:rPr lang="de-DE" sz="2400" dirty="0">
                <a:solidFill>
                  <a:srgbClr val="333333"/>
                </a:solidFill>
                <a:latin typeface="Calibri Light"/>
                <a:cs typeface="Verdana"/>
              </a:rPr>
              <a:t> </a:t>
            </a:r>
            <a:r>
              <a:rPr lang="de-DE" sz="2400" dirty="0" err="1">
                <a:solidFill>
                  <a:srgbClr val="333333"/>
                </a:solidFill>
                <a:latin typeface="Calibri Light"/>
                <a:cs typeface="Verdana"/>
              </a:rPr>
              <a:t>niet</a:t>
            </a:r>
            <a:r>
              <a:rPr lang="de-DE" sz="2400" dirty="0">
                <a:solidFill>
                  <a:srgbClr val="333333"/>
                </a:solidFill>
                <a:latin typeface="Calibri Light"/>
                <a:cs typeface="Verdana"/>
              </a:rPr>
              <a:t> </a:t>
            </a:r>
            <a:r>
              <a:rPr lang="de-DE" sz="2400" dirty="0" err="1">
                <a:solidFill>
                  <a:srgbClr val="333333"/>
                </a:solidFill>
                <a:latin typeface="Calibri Light"/>
                <a:cs typeface="Verdana"/>
              </a:rPr>
              <a:t>eens</a:t>
            </a:r>
            <a:r>
              <a:rPr lang="de-DE" sz="2400" dirty="0">
                <a:solidFill>
                  <a:srgbClr val="333333"/>
                </a:solidFill>
                <a:latin typeface="Calibri Light"/>
                <a:cs typeface="Verdana"/>
              </a:rPr>
              <a:t> </a:t>
            </a:r>
            <a:r>
              <a:rPr lang="de-DE" sz="2400" dirty="0" err="1">
                <a:solidFill>
                  <a:srgbClr val="333333"/>
                </a:solidFill>
                <a:latin typeface="Calibri Light"/>
                <a:cs typeface="Verdana"/>
              </a:rPr>
              <a:t>opgemerkt</a:t>
            </a:r>
            <a:r>
              <a:rPr lang="de-DE" sz="2400" dirty="0">
                <a:solidFill>
                  <a:srgbClr val="333333"/>
                </a:solidFill>
                <a:latin typeface="Calibri Light"/>
                <a:cs typeface="Verdana"/>
              </a:rPr>
              <a:t>.</a:t>
            </a:r>
          </a:p>
          <a:p>
            <a:pPr marL="342900" indent="-342900" fontAlgn="auto">
              <a:buClr>
                <a:srgbClr val="333333"/>
              </a:buClr>
              <a:buFont typeface="WingDings"/>
              <a:buChar char=""/>
              <a:defRPr/>
            </a:pPr>
            <a:r>
              <a:rPr lang="en-US" sz="2400" dirty="0">
                <a:solidFill>
                  <a:srgbClr val="333333"/>
                </a:solidFill>
                <a:latin typeface="Calibri Light"/>
                <a:cs typeface="Verdana"/>
              </a:rPr>
              <a:t>In </a:t>
            </a:r>
            <a:r>
              <a:rPr lang="en-US" sz="2400" dirty="0" err="1">
                <a:solidFill>
                  <a:srgbClr val="333333"/>
                </a:solidFill>
                <a:latin typeface="Calibri Light"/>
                <a:cs typeface="Verdana"/>
              </a:rPr>
              <a:t>tegenstelling</a:t>
            </a:r>
            <a:r>
              <a:rPr lang="en-US" sz="2400" dirty="0">
                <a:solidFill>
                  <a:srgbClr val="333333"/>
                </a:solidFill>
                <a:latin typeface="Calibri Light"/>
                <a:cs typeface="Verdana"/>
              </a:rPr>
              <a:t> tot </a:t>
            </a:r>
            <a:r>
              <a:rPr lang="en-US" sz="2400" dirty="0" err="1">
                <a:solidFill>
                  <a:srgbClr val="333333"/>
                </a:solidFill>
                <a:latin typeface="Calibri Light"/>
                <a:cs typeface="Verdana"/>
              </a:rPr>
              <a:t>doelgericht</a:t>
            </a:r>
            <a:r>
              <a:rPr lang="en-US" sz="2400" dirty="0">
                <a:solidFill>
                  <a:srgbClr val="333333"/>
                </a:solidFill>
                <a:latin typeface="Calibri Light"/>
                <a:cs typeface="Verdana"/>
              </a:rPr>
              <a:t> </a:t>
            </a:r>
            <a:r>
              <a:rPr lang="en-US" sz="2400" dirty="0" err="1">
                <a:solidFill>
                  <a:srgbClr val="333333"/>
                </a:solidFill>
                <a:latin typeface="Calibri Light"/>
                <a:cs typeface="Verdana"/>
              </a:rPr>
              <a:t>denken</a:t>
            </a:r>
            <a:r>
              <a:rPr lang="en-US" sz="2400" dirty="0">
                <a:solidFill>
                  <a:srgbClr val="333333"/>
                </a:solidFill>
                <a:latin typeface="Calibri Light"/>
                <a:cs typeface="Verdana"/>
              </a:rPr>
              <a:t>, </a:t>
            </a:r>
            <a:r>
              <a:rPr lang="en-US" sz="2400" dirty="0" err="1">
                <a:solidFill>
                  <a:srgbClr val="333333"/>
                </a:solidFill>
                <a:latin typeface="Calibri Light"/>
                <a:cs typeface="Verdana"/>
              </a:rPr>
              <a:t>wordt</a:t>
            </a:r>
            <a:r>
              <a:rPr lang="en-US" sz="2400" dirty="0">
                <a:solidFill>
                  <a:srgbClr val="333333"/>
                </a:solidFill>
                <a:latin typeface="Calibri Light"/>
                <a:cs typeface="Verdana"/>
              </a:rPr>
              <a:t> </a:t>
            </a:r>
            <a:r>
              <a:rPr lang="en-US" sz="2400" dirty="0" err="1">
                <a:solidFill>
                  <a:srgbClr val="333333"/>
                </a:solidFill>
                <a:latin typeface="Calibri Light"/>
                <a:cs typeface="Verdana"/>
              </a:rPr>
              <a:t>piekeren</a:t>
            </a:r>
            <a:r>
              <a:rPr lang="en-US" sz="2400" dirty="0">
                <a:solidFill>
                  <a:srgbClr val="333333"/>
                </a:solidFill>
                <a:latin typeface="Calibri Light"/>
                <a:cs typeface="Verdana"/>
              </a:rPr>
              <a:t> </a:t>
            </a:r>
            <a:r>
              <a:rPr lang="en-US" sz="2400" dirty="0" err="1">
                <a:solidFill>
                  <a:srgbClr val="333333"/>
                </a:solidFill>
                <a:latin typeface="Calibri Light"/>
                <a:cs typeface="Verdana"/>
              </a:rPr>
              <a:t>gekenmerkt</a:t>
            </a:r>
            <a:r>
              <a:rPr lang="en-US" sz="2400" dirty="0">
                <a:solidFill>
                  <a:srgbClr val="333333"/>
                </a:solidFill>
                <a:latin typeface="Calibri Light"/>
                <a:cs typeface="Verdana"/>
              </a:rPr>
              <a:t> door steeds </a:t>
            </a:r>
            <a:r>
              <a:rPr lang="en-US" sz="2400" dirty="0" err="1">
                <a:solidFill>
                  <a:srgbClr val="333333"/>
                </a:solidFill>
                <a:latin typeface="Calibri Light"/>
                <a:cs typeface="Verdana"/>
              </a:rPr>
              <a:t>dezelfde</a:t>
            </a:r>
            <a:r>
              <a:rPr lang="en-US" sz="2400" dirty="0">
                <a:solidFill>
                  <a:srgbClr val="333333"/>
                </a:solidFill>
                <a:latin typeface="Calibri Light"/>
                <a:cs typeface="Verdana"/>
              </a:rPr>
              <a:t> (</a:t>
            </a:r>
            <a:r>
              <a:rPr lang="en-US" sz="2400" dirty="0" err="1">
                <a:solidFill>
                  <a:srgbClr val="333333"/>
                </a:solidFill>
                <a:latin typeface="Calibri Light"/>
                <a:cs typeface="Verdana"/>
              </a:rPr>
              <a:t>niet</a:t>
            </a:r>
            <a:r>
              <a:rPr lang="en-US" sz="2400" dirty="0">
                <a:solidFill>
                  <a:srgbClr val="333333"/>
                </a:solidFill>
                <a:latin typeface="Calibri Light"/>
                <a:cs typeface="Verdana"/>
              </a:rPr>
              <a:t>- </a:t>
            </a:r>
            <a:r>
              <a:rPr lang="en-US" sz="2400" dirty="0" err="1">
                <a:solidFill>
                  <a:srgbClr val="333333"/>
                </a:solidFill>
                <a:latin typeface="Calibri Light"/>
                <a:cs typeface="Verdana"/>
              </a:rPr>
              <a:t>vooruithelpende</a:t>
            </a:r>
            <a:r>
              <a:rPr lang="en-US" sz="2400" dirty="0">
                <a:solidFill>
                  <a:srgbClr val="333333"/>
                </a:solidFill>
                <a:latin typeface="Calibri Light"/>
                <a:cs typeface="Verdana"/>
              </a:rPr>
              <a:t>) </a:t>
            </a:r>
            <a:r>
              <a:rPr lang="en-US" sz="2400" dirty="0" err="1">
                <a:solidFill>
                  <a:srgbClr val="333333"/>
                </a:solidFill>
                <a:latin typeface="Calibri Light"/>
                <a:cs typeface="Verdana"/>
              </a:rPr>
              <a:t>gedachten</a:t>
            </a:r>
            <a:r>
              <a:rPr lang="en-US" sz="2400" dirty="0">
                <a:solidFill>
                  <a:srgbClr val="333333"/>
                </a:solidFill>
                <a:latin typeface="Calibri Light"/>
                <a:cs typeface="Verdana"/>
              </a:rPr>
              <a:t> en </a:t>
            </a:r>
            <a:r>
              <a:rPr lang="en-US" sz="2400" dirty="0" err="1">
                <a:solidFill>
                  <a:srgbClr val="333333"/>
                </a:solidFill>
                <a:latin typeface="Calibri Light"/>
                <a:cs typeface="Verdana"/>
              </a:rPr>
              <a:t>zelfverwijten</a:t>
            </a:r>
            <a:r>
              <a:rPr lang="en-US" sz="2400" dirty="0">
                <a:solidFill>
                  <a:srgbClr val="333333"/>
                </a:solidFill>
                <a:latin typeface="Calibri Light"/>
                <a:cs typeface="Verdana"/>
              </a:rPr>
              <a:t>.</a:t>
            </a:r>
            <a:endParaRPr lang="de-DE" sz="2400" b="1" kern="1200" dirty="0">
              <a:solidFill>
                <a:srgbClr val="333333"/>
              </a:solidFill>
              <a:latin typeface="Calibri Light"/>
              <a:ea typeface="Verdana" panose="020B0604030504040204" pitchFamily="34" charset="0"/>
              <a:cs typeface="Verdana"/>
            </a:endParaRPr>
          </a:p>
        </p:txBody>
      </p:sp>
      <p:pic>
        <p:nvPicPr>
          <p:cNvPr id="10"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32</a:t>
            </a:fld>
            <a:endParaRPr lang="de-DE"/>
          </a:p>
        </p:txBody>
      </p:sp>
    </p:spTree>
    <p:extLst>
      <p:ext uri="{BB962C8B-B14F-4D97-AF65-F5344CB8AC3E}">
        <p14:creationId xmlns:p14="http://schemas.microsoft.com/office/powerpoint/2010/main" val="13831343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kun je er aan doen?</a:t>
            </a:r>
            <a:endParaRPr lang="de-DE" sz="3600" dirty="0">
              <a:latin typeface="Calibri Light"/>
            </a:endParaRPr>
          </a:p>
        </p:txBody>
      </p:sp>
      <p:sp>
        <p:nvSpPr>
          <p:cNvPr id="3" name="Content Placeholder 2"/>
          <p:cNvSpPr>
            <a:spLocks noGrp="1"/>
          </p:cNvSpPr>
          <p:nvPr>
            <p:ph idx="1"/>
          </p:nvPr>
        </p:nvSpPr>
        <p:spPr/>
        <p:txBody>
          <a:bodyPr/>
          <a:lstStyle/>
          <a:p>
            <a:pPr lvl="0" defTabSz="914400">
              <a:defRPr/>
            </a:pPr>
            <a:r>
              <a:rPr lang="de-DE" sz="2400" dirty="0">
                <a:solidFill>
                  <a:srgbClr val="333333"/>
                </a:solidFill>
                <a:latin typeface="Calibri Light"/>
                <a:cs typeface="Verdana"/>
              </a:rPr>
              <a:t>De eerste, allerbelangrijkste stap is dat je accepteert dat piekeren/rumineren een probleem is en geen behulpzame strategie. Piekeren leidt duidelijk tot meer problemen dan tot oplossingen.</a:t>
            </a:r>
          </a:p>
          <a:p>
            <a:pPr marL="342900" lvl="0" indent="-342900" defTabSz="914400">
              <a:buClr>
                <a:srgbClr val="333333"/>
              </a:buClr>
              <a:buFont typeface="WingDings"/>
              <a:buChar char=""/>
              <a:defRPr/>
            </a:pPr>
            <a:r>
              <a:rPr lang="de-DE" sz="2400" dirty="0">
                <a:solidFill>
                  <a:srgbClr val="004992"/>
                </a:solidFill>
                <a:latin typeface="Calibri Light"/>
                <a:cs typeface="Verdana"/>
              </a:rPr>
              <a:t>Piekergedachten zijn slechts gedachten…, </a:t>
            </a:r>
            <a:r>
              <a:rPr lang="de-DE" sz="2400" dirty="0">
                <a:solidFill>
                  <a:srgbClr val="333333"/>
                </a:solidFill>
                <a:latin typeface="Calibri Light"/>
                <a:cs typeface="Verdana"/>
              </a:rPr>
              <a:t>ze zijn niet de realiteit!</a:t>
            </a:r>
          </a:p>
          <a:p>
            <a:pPr marL="342900" lvl="0" indent="-342900" defTabSz="914400">
              <a:buClr>
                <a:srgbClr val="333333"/>
              </a:buClr>
              <a:buFont typeface="WingDings"/>
              <a:buChar char=""/>
              <a:defRPr/>
            </a:pPr>
            <a:r>
              <a:rPr lang="de-DE" sz="2400" dirty="0">
                <a:solidFill>
                  <a:srgbClr val="333333"/>
                </a:solidFill>
                <a:latin typeface="Calibri Light"/>
                <a:cs typeface="Verdana"/>
              </a:rPr>
              <a:t>Probeer ze op te merken, maar maak deze gedachten niet al te belangrijk.</a:t>
            </a:r>
            <a:endParaRPr lang="en-US" sz="240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9 - Zelfwaardering/ 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33</a:t>
            </a:fld>
            <a:endParaRPr 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Anti-pieker Oefening 1: Probeer de gedachten te scheiden</a:t>
            </a:r>
            <a:endParaRPr lang="de-DE" sz="3600" dirty="0">
              <a:latin typeface="Calibri Light"/>
            </a:endParaRPr>
          </a:p>
        </p:txBody>
      </p:sp>
      <p:sp>
        <p:nvSpPr>
          <p:cNvPr id="2" name="Content Placeholder 1"/>
          <p:cNvSpPr>
            <a:spLocks noGrp="1"/>
          </p:cNvSpPr>
          <p:nvPr>
            <p:ph idx="1"/>
          </p:nvPr>
        </p:nvSpPr>
        <p:spPr>
          <a:xfrm>
            <a:off x="408955" y="2204864"/>
            <a:ext cx="5669280" cy="4248000"/>
          </a:xfrm>
        </p:spPr>
        <p:txBody>
          <a:bodyPr/>
          <a:lstStyle/>
          <a:p>
            <a:pPr marL="342900" lvl="0" indent="-342900" defTabSz="914400">
              <a:buClr>
                <a:srgbClr val="333333"/>
              </a:buClr>
              <a:buFont typeface="WingDings"/>
              <a:buChar char=""/>
              <a:defRPr/>
            </a:pPr>
            <a:r>
              <a:rPr lang="de-DE" sz="2000" dirty="0">
                <a:solidFill>
                  <a:srgbClr val="333333"/>
                </a:solidFill>
                <a:latin typeface="Calibri Light"/>
                <a:cs typeface="Verdana"/>
              </a:rPr>
              <a:t>Onderzoek wat er gebeurt als je niet de hele tijd jezelf (negatief) beoordeelt (</a:t>
            </a:r>
            <a:r>
              <a:rPr lang="en-US" sz="2000" dirty="0">
                <a:solidFill>
                  <a:srgbClr val="333333"/>
                </a:solidFill>
                <a:latin typeface="Calibri Light"/>
                <a:ea typeface="Verdana" pitchFamily="34" charset="0"/>
                <a:cs typeface="Verdana"/>
              </a:rPr>
              <a:t>“Wat ben </a:t>
            </a:r>
            <a:r>
              <a:rPr lang="en-US" sz="2000" dirty="0" err="1">
                <a:solidFill>
                  <a:srgbClr val="333333"/>
                </a:solidFill>
                <a:latin typeface="Calibri Light"/>
                <a:ea typeface="Verdana" pitchFamily="34" charset="0"/>
                <a:cs typeface="Verdana"/>
              </a:rPr>
              <a:t>ik</a:t>
            </a:r>
            <a:r>
              <a:rPr lang="en-US" sz="2000" dirty="0">
                <a:solidFill>
                  <a:srgbClr val="333333"/>
                </a:solidFill>
                <a:latin typeface="Calibri Light"/>
                <a:ea typeface="Verdana" pitchFamily="34" charset="0"/>
                <a:cs typeface="Verdana"/>
              </a:rPr>
              <a:t> </a:t>
            </a:r>
            <a:r>
              <a:rPr lang="en-US" sz="2000" dirty="0" err="1">
                <a:solidFill>
                  <a:srgbClr val="333333"/>
                </a:solidFill>
                <a:latin typeface="Calibri Light"/>
                <a:ea typeface="Verdana" pitchFamily="34" charset="0"/>
                <a:cs typeface="Verdana"/>
              </a:rPr>
              <a:t>een</a:t>
            </a:r>
            <a:r>
              <a:rPr lang="en-US" sz="2000" dirty="0">
                <a:solidFill>
                  <a:srgbClr val="333333"/>
                </a:solidFill>
                <a:latin typeface="Calibri Light"/>
                <a:ea typeface="Verdana" pitchFamily="34" charset="0"/>
                <a:cs typeface="Verdana"/>
              </a:rPr>
              <a:t> </a:t>
            </a:r>
            <a:r>
              <a:rPr lang="en-US" sz="2000" dirty="0" err="1">
                <a:solidFill>
                  <a:srgbClr val="333333"/>
                </a:solidFill>
                <a:latin typeface="Calibri Light"/>
                <a:ea typeface="Verdana" pitchFamily="34" charset="0"/>
                <a:cs typeface="Verdana"/>
              </a:rPr>
              <a:t>idioot</a:t>
            </a:r>
            <a:r>
              <a:rPr lang="en-US" sz="2000" dirty="0">
                <a:solidFill>
                  <a:srgbClr val="333333"/>
                </a:solidFill>
                <a:latin typeface="Calibri Light"/>
                <a:ea typeface="Verdana" pitchFamily="34" charset="0"/>
                <a:cs typeface="Verdana"/>
              </a:rPr>
              <a:t>, </a:t>
            </a:r>
            <a:r>
              <a:rPr lang="en-US" sz="2000" dirty="0" err="1">
                <a:solidFill>
                  <a:srgbClr val="333333"/>
                </a:solidFill>
                <a:latin typeface="Calibri Light"/>
                <a:ea typeface="Verdana" pitchFamily="34" charset="0"/>
                <a:cs typeface="Verdana"/>
              </a:rPr>
              <a:t>ik</a:t>
            </a:r>
            <a:r>
              <a:rPr lang="en-US" sz="2000" dirty="0">
                <a:solidFill>
                  <a:srgbClr val="333333"/>
                </a:solidFill>
                <a:latin typeface="Calibri Light"/>
                <a:ea typeface="Verdana" pitchFamily="34" charset="0"/>
                <a:cs typeface="Verdana"/>
              </a:rPr>
              <a:t> </a:t>
            </a:r>
            <a:r>
              <a:rPr lang="en-US" sz="2000" dirty="0" err="1">
                <a:solidFill>
                  <a:srgbClr val="333333"/>
                </a:solidFill>
                <a:latin typeface="Calibri Light"/>
                <a:ea typeface="Verdana" pitchFamily="34" charset="0"/>
                <a:cs typeface="Verdana"/>
              </a:rPr>
              <a:t>kan</a:t>
            </a:r>
            <a:r>
              <a:rPr lang="en-US" sz="2000" dirty="0">
                <a:solidFill>
                  <a:srgbClr val="333333"/>
                </a:solidFill>
                <a:latin typeface="Calibri Light"/>
                <a:ea typeface="Verdana" pitchFamily="34" charset="0"/>
                <a:cs typeface="Verdana"/>
              </a:rPr>
              <a:t> </a:t>
            </a:r>
            <a:r>
              <a:rPr lang="en-US" sz="2000" dirty="0" err="1">
                <a:solidFill>
                  <a:srgbClr val="333333"/>
                </a:solidFill>
                <a:latin typeface="Calibri Light"/>
                <a:ea typeface="Verdana" pitchFamily="34" charset="0"/>
                <a:cs typeface="Verdana"/>
              </a:rPr>
              <a:t>niet</a:t>
            </a:r>
            <a:r>
              <a:rPr lang="en-US" sz="2000" dirty="0">
                <a:solidFill>
                  <a:srgbClr val="333333"/>
                </a:solidFill>
                <a:latin typeface="Calibri Light"/>
                <a:ea typeface="Verdana" pitchFamily="34" charset="0"/>
                <a:cs typeface="Verdana"/>
              </a:rPr>
              <a:t> </a:t>
            </a:r>
            <a:r>
              <a:rPr lang="en-US" sz="2000" dirty="0" err="1">
                <a:solidFill>
                  <a:srgbClr val="333333"/>
                </a:solidFill>
                <a:latin typeface="Calibri Light"/>
                <a:ea typeface="Verdana" pitchFamily="34" charset="0"/>
                <a:cs typeface="Verdana"/>
              </a:rPr>
              <a:t>stoppen</a:t>
            </a:r>
            <a:r>
              <a:rPr lang="en-US" sz="2000" dirty="0">
                <a:solidFill>
                  <a:srgbClr val="333333"/>
                </a:solidFill>
                <a:latin typeface="Calibri Light"/>
                <a:ea typeface="Verdana" pitchFamily="34" charset="0"/>
                <a:cs typeface="Verdana"/>
              </a:rPr>
              <a:t> met </a:t>
            </a:r>
            <a:r>
              <a:rPr lang="en-US" sz="2000" dirty="0" err="1">
                <a:solidFill>
                  <a:srgbClr val="333333"/>
                </a:solidFill>
                <a:latin typeface="Calibri Light"/>
                <a:ea typeface="Verdana" pitchFamily="34" charset="0"/>
                <a:cs typeface="Verdana"/>
              </a:rPr>
              <a:t>piekeren</a:t>
            </a:r>
            <a:r>
              <a:rPr lang="en-US" sz="2000" dirty="0">
                <a:solidFill>
                  <a:srgbClr val="333333"/>
                </a:solidFill>
                <a:latin typeface="Calibri Light"/>
                <a:ea typeface="Verdana" pitchFamily="34" charset="0"/>
                <a:cs typeface="Verdana"/>
              </a:rPr>
              <a:t>”. Of: “</a:t>
            </a:r>
            <a:r>
              <a:rPr lang="en-US" sz="2000" dirty="0" err="1">
                <a:solidFill>
                  <a:srgbClr val="333333"/>
                </a:solidFill>
                <a:latin typeface="Calibri Light"/>
                <a:ea typeface="Verdana" pitchFamily="34" charset="0"/>
                <a:cs typeface="Verdana"/>
              </a:rPr>
              <a:t>waarom</a:t>
            </a:r>
            <a:r>
              <a:rPr lang="en-US" sz="2000" dirty="0">
                <a:solidFill>
                  <a:srgbClr val="333333"/>
                </a:solidFill>
                <a:latin typeface="Calibri Light"/>
                <a:ea typeface="Verdana" pitchFamily="34" charset="0"/>
                <a:cs typeface="Verdana"/>
              </a:rPr>
              <a:t> </a:t>
            </a:r>
            <a:r>
              <a:rPr lang="en-US" sz="2000" dirty="0" err="1">
                <a:solidFill>
                  <a:srgbClr val="333333"/>
                </a:solidFill>
                <a:latin typeface="Calibri Light"/>
                <a:ea typeface="Verdana" pitchFamily="34" charset="0"/>
                <a:cs typeface="Verdana"/>
              </a:rPr>
              <a:t>heb</a:t>
            </a:r>
            <a:r>
              <a:rPr lang="en-US" sz="2000" dirty="0">
                <a:solidFill>
                  <a:srgbClr val="333333"/>
                </a:solidFill>
                <a:latin typeface="Calibri Light"/>
                <a:ea typeface="Verdana" pitchFamily="34" charset="0"/>
                <a:cs typeface="Verdana"/>
              </a:rPr>
              <a:t> </a:t>
            </a:r>
            <a:r>
              <a:rPr lang="en-US" sz="2000" dirty="0" err="1">
                <a:solidFill>
                  <a:srgbClr val="333333"/>
                </a:solidFill>
                <a:latin typeface="Calibri Light"/>
                <a:ea typeface="Verdana" pitchFamily="34" charset="0"/>
                <a:cs typeface="Verdana"/>
              </a:rPr>
              <a:t>ik</a:t>
            </a:r>
            <a:r>
              <a:rPr lang="en-US" sz="2000" dirty="0">
                <a:solidFill>
                  <a:srgbClr val="333333"/>
                </a:solidFill>
                <a:latin typeface="Calibri Light"/>
                <a:ea typeface="Verdana" pitchFamily="34" charset="0"/>
                <a:cs typeface="Verdana"/>
              </a:rPr>
              <a:t> </a:t>
            </a:r>
            <a:r>
              <a:rPr lang="en-US" sz="2000" dirty="0" err="1">
                <a:solidFill>
                  <a:srgbClr val="333333"/>
                </a:solidFill>
                <a:latin typeface="Calibri Light"/>
                <a:ea typeface="Verdana" pitchFamily="34" charset="0"/>
                <a:cs typeface="Verdana"/>
              </a:rPr>
              <a:t>dit</a:t>
            </a:r>
            <a:r>
              <a:rPr lang="en-US" sz="2000" dirty="0">
                <a:solidFill>
                  <a:srgbClr val="333333"/>
                </a:solidFill>
                <a:latin typeface="Calibri Light"/>
                <a:ea typeface="Verdana" pitchFamily="34" charset="0"/>
                <a:cs typeface="Verdana"/>
              </a:rPr>
              <a:t> </a:t>
            </a:r>
            <a:r>
              <a:rPr lang="en-US" sz="2000" dirty="0" err="1">
                <a:solidFill>
                  <a:srgbClr val="333333"/>
                </a:solidFill>
                <a:latin typeface="Calibri Light"/>
                <a:ea typeface="Verdana" pitchFamily="34" charset="0"/>
                <a:cs typeface="Verdana"/>
              </a:rPr>
              <a:t>probleem</a:t>
            </a:r>
            <a:r>
              <a:rPr lang="en-US" sz="2000" dirty="0">
                <a:solidFill>
                  <a:srgbClr val="333333"/>
                </a:solidFill>
                <a:latin typeface="Calibri Light"/>
                <a:ea typeface="Verdana" pitchFamily="34" charset="0"/>
                <a:cs typeface="Verdana"/>
              </a:rPr>
              <a:t>?”).</a:t>
            </a:r>
          </a:p>
          <a:p>
            <a:pPr marL="342900" lvl="0" indent="-342900" defTabSz="914400">
              <a:buClr>
                <a:srgbClr val="333333"/>
              </a:buClr>
              <a:buFont typeface="WingDings"/>
              <a:buChar char=""/>
              <a:defRPr/>
            </a:pPr>
            <a:r>
              <a:rPr lang="de-DE" sz="2000" dirty="0">
                <a:solidFill>
                  <a:srgbClr val="333333"/>
                </a:solidFill>
                <a:latin typeface="Calibri Light"/>
                <a:cs typeface="Verdana"/>
              </a:rPr>
              <a:t>Kijk naar je gedachten als vertrekkende treinen op het station, voorbij drijvende wolken in de lucht, of bladeren die door de wind worden meegenomen.</a:t>
            </a:r>
          </a:p>
          <a:p>
            <a:pPr lvl="0" defTabSz="914400" eaLnBrk="0" fontAlgn="base" hangingPunct="0">
              <a:buClr>
                <a:srgbClr val="006699"/>
              </a:buClr>
              <a:tabLst>
                <a:tab pos="84137" algn="l"/>
              </a:tabLst>
              <a:defRPr/>
            </a:pPr>
            <a:r>
              <a:rPr lang="de-DE" sz="2000" kern="0" dirty="0">
                <a:solidFill>
                  <a:srgbClr val="004992"/>
                </a:solidFill>
                <a:latin typeface="Calibri Light"/>
                <a:ea typeface="ＭＳ Ｐゴシック" charset="0"/>
                <a:cs typeface="Verdana"/>
              </a:rPr>
              <a:t>Problematische gedachten blijven niet terugkomen omdat ze waar zijn, maar omdat ze je bang maken! Daarom moet je er elke keer aan denken.</a:t>
            </a:r>
            <a:endParaRPr lang="en-US" sz="2000" dirty="0">
              <a:solidFill>
                <a:srgbClr val="004992"/>
              </a:solidFill>
              <a:latin typeface="Calibri Light"/>
            </a:endParaRPr>
          </a:p>
        </p:txBody>
      </p:sp>
      <p:pic>
        <p:nvPicPr>
          <p:cNvPr id="1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
        <p:nvSpPr>
          <p:cNvPr id="3" name="Footer Placeholder 2"/>
          <p:cNvSpPr>
            <a:spLocks noGrp="1"/>
          </p:cNvSpPr>
          <p:nvPr>
            <p:ph type="ftr" sz="quarter" idx="11"/>
          </p:nvPr>
        </p:nvSpPr>
        <p:spPr/>
        <p:txBody>
          <a:bodyPr/>
          <a:lstStyle/>
          <a:p>
            <a:pPr>
              <a:defRPr/>
            </a:pPr>
            <a:r>
              <a:rPr lang="nl-NL"/>
              <a:t>Metacognitieve Training 9 - Zelfwaardering/ Eigenwaarde</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34</a:t>
            </a:fld>
            <a:endParaRPr lang="de-DE"/>
          </a:p>
        </p:txBody>
      </p:sp>
    </p:spTree>
    <p:extLst>
      <p:ext uri="{BB962C8B-B14F-4D97-AF65-F5344CB8AC3E}">
        <p14:creationId xmlns:p14="http://schemas.microsoft.com/office/powerpoint/2010/main" val="7065254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Anti-pieker Oefening 2: Fysieke afleiding</a:t>
            </a:r>
            <a:endParaRPr lang="de-DE" sz="3600" dirty="0">
              <a:latin typeface="Calibri Light"/>
            </a:endParaRPr>
          </a:p>
        </p:txBody>
      </p:sp>
      <p:sp>
        <p:nvSpPr>
          <p:cNvPr id="3" name="Inhaltsplatzhalter 2"/>
          <p:cNvSpPr>
            <a:spLocks noGrp="1"/>
          </p:cNvSpPr>
          <p:nvPr>
            <p:ph idx="1"/>
          </p:nvPr>
        </p:nvSpPr>
        <p:spPr/>
        <p:txBody>
          <a:bodyPr/>
          <a:lstStyle/>
          <a:p>
            <a:pPr>
              <a:buClr>
                <a:srgbClr val="333333"/>
              </a:buClr>
              <a:defRPr/>
            </a:pPr>
            <a:r>
              <a:rPr lang="de-DE" sz="2400" dirty="0" err="1">
                <a:solidFill>
                  <a:srgbClr val="333333"/>
                </a:solidFill>
                <a:latin typeface="Calibri Light"/>
              </a:rPr>
              <a:t>Lichamelijke</a:t>
            </a:r>
            <a:r>
              <a:rPr lang="de-DE" sz="2400" dirty="0">
                <a:solidFill>
                  <a:srgbClr val="333333"/>
                </a:solidFill>
                <a:latin typeface="Calibri Light"/>
              </a:rPr>
              <a:t> </a:t>
            </a:r>
            <a:r>
              <a:rPr lang="de-DE" sz="2400" dirty="0" err="1">
                <a:solidFill>
                  <a:srgbClr val="333333"/>
                </a:solidFill>
                <a:latin typeface="Calibri Light"/>
              </a:rPr>
              <a:t>oefening</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err="1">
                <a:solidFill>
                  <a:srgbClr val="333333"/>
                </a:solidFill>
                <a:latin typeface="Calibri Light"/>
              </a:rPr>
              <a:t>Sta</a:t>
            </a:r>
            <a:r>
              <a:rPr lang="de-DE" sz="2400" dirty="0">
                <a:solidFill>
                  <a:srgbClr val="333333"/>
                </a:solidFill>
                <a:latin typeface="Calibri Light"/>
              </a:rPr>
              <a:t> </a:t>
            </a:r>
            <a:r>
              <a:rPr lang="de-DE" sz="2400" dirty="0" err="1">
                <a:solidFill>
                  <a:srgbClr val="333333"/>
                </a:solidFill>
                <a:latin typeface="Calibri Light"/>
              </a:rPr>
              <a:t>op</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a:solidFill>
                  <a:srgbClr val="333333"/>
                </a:solidFill>
                <a:latin typeface="Calibri Light"/>
              </a:rPr>
              <a:t>Leg je linkerhand </a:t>
            </a:r>
            <a:r>
              <a:rPr lang="de-DE" sz="2400" dirty="0" err="1">
                <a:solidFill>
                  <a:srgbClr val="333333"/>
                </a:solidFill>
                <a:latin typeface="Calibri Light"/>
              </a:rPr>
              <a:t>op</a:t>
            </a:r>
            <a:r>
              <a:rPr lang="de-DE" sz="2400" dirty="0">
                <a:solidFill>
                  <a:srgbClr val="333333"/>
                </a:solidFill>
                <a:latin typeface="Calibri Light"/>
              </a:rPr>
              <a:t> je </a:t>
            </a:r>
            <a:r>
              <a:rPr lang="de-DE" sz="2400" dirty="0" err="1">
                <a:solidFill>
                  <a:srgbClr val="333333"/>
                </a:solidFill>
                <a:latin typeface="Calibri Light"/>
              </a:rPr>
              <a:t>rechterschouder</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a:solidFill>
                  <a:srgbClr val="333333"/>
                </a:solidFill>
                <a:latin typeface="Calibri Light"/>
              </a:rPr>
              <a:t>Leg je rechterhand </a:t>
            </a:r>
            <a:r>
              <a:rPr lang="de-DE" sz="2400" dirty="0" err="1">
                <a:solidFill>
                  <a:srgbClr val="333333"/>
                </a:solidFill>
                <a:latin typeface="Calibri Light"/>
              </a:rPr>
              <a:t>op</a:t>
            </a:r>
            <a:r>
              <a:rPr lang="de-DE" sz="2400" dirty="0">
                <a:solidFill>
                  <a:srgbClr val="333333"/>
                </a:solidFill>
                <a:latin typeface="Calibri Light"/>
              </a:rPr>
              <a:t> je </a:t>
            </a:r>
            <a:r>
              <a:rPr lang="de-DE" sz="2400" dirty="0" err="1">
                <a:solidFill>
                  <a:srgbClr val="333333"/>
                </a:solidFill>
                <a:latin typeface="Calibri Light"/>
              </a:rPr>
              <a:t>linkerschouder</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a:solidFill>
                  <a:srgbClr val="333333"/>
                </a:solidFill>
                <a:latin typeface="Calibri Light"/>
              </a:rPr>
              <a:t>Til 1 </a:t>
            </a:r>
            <a:r>
              <a:rPr lang="de-DE" sz="2400" dirty="0" err="1">
                <a:solidFill>
                  <a:srgbClr val="333333"/>
                </a:solidFill>
                <a:latin typeface="Calibri Light"/>
              </a:rPr>
              <a:t>been</a:t>
            </a:r>
            <a:r>
              <a:rPr lang="de-DE" sz="2400" dirty="0">
                <a:solidFill>
                  <a:srgbClr val="333333"/>
                </a:solidFill>
                <a:latin typeface="Calibri Light"/>
              </a:rPr>
              <a:t> </a:t>
            </a:r>
            <a:r>
              <a:rPr lang="de-DE" sz="2400" dirty="0" err="1">
                <a:solidFill>
                  <a:srgbClr val="333333"/>
                </a:solidFill>
                <a:latin typeface="Calibri Light"/>
              </a:rPr>
              <a:t>op</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a:solidFill>
                  <a:srgbClr val="333333"/>
                </a:solidFill>
                <a:latin typeface="Calibri Light"/>
              </a:rPr>
              <a:t>… en draai rondjes met je onderbeen</a:t>
            </a:r>
          </a:p>
        </p:txBody>
      </p:sp>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35</a:t>
            </a:fld>
            <a:endParaRPr 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Anti-pieker Oefening 2: Fysieke afleiding</a:t>
            </a:r>
            <a:endParaRPr lang="de-DE" sz="3600" dirty="0">
              <a:latin typeface="Calibri Light"/>
            </a:endParaRPr>
          </a:p>
        </p:txBody>
      </p:sp>
      <p:sp>
        <p:nvSpPr>
          <p:cNvPr id="3" name="Inhaltsplatzhalter 2"/>
          <p:cNvSpPr>
            <a:spLocks noGrp="1"/>
          </p:cNvSpPr>
          <p:nvPr>
            <p:ph idx="1"/>
          </p:nvPr>
        </p:nvSpPr>
        <p:spPr/>
        <p:txBody>
          <a:bodyPr/>
          <a:lstStyle/>
          <a:p>
            <a:pPr>
              <a:buClr>
                <a:srgbClr val="333333"/>
              </a:buClr>
              <a:defRPr/>
            </a:pPr>
            <a:r>
              <a:rPr lang="de-DE" sz="2400" dirty="0" err="1">
                <a:solidFill>
                  <a:srgbClr val="333333"/>
                </a:solidFill>
                <a:latin typeface="Calibri Light"/>
              </a:rPr>
              <a:t>Lichamelijke</a:t>
            </a:r>
            <a:r>
              <a:rPr lang="de-DE" sz="2400" dirty="0">
                <a:solidFill>
                  <a:srgbClr val="333333"/>
                </a:solidFill>
                <a:latin typeface="Calibri Light"/>
              </a:rPr>
              <a:t> </a:t>
            </a:r>
            <a:r>
              <a:rPr lang="de-DE" sz="2400" dirty="0" err="1">
                <a:solidFill>
                  <a:srgbClr val="333333"/>
                </a:solidFill>
                <a:latin typeface="Calibri Light"/>
              </a:rPr>
              <a:t>oefening</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err="1">
                <a:solidFill>
                  <a:srgbClr val="333333"/>
                </a:solidFill>
                <a:latin typeface="Calibri Light"/>
              </a:rPr>
              <a:t>Sta</a:t>
            </a:r>
            <a:r>
              <a:rPr lang="de-DE" sz="2400" dirty="0">
                <a:solidFill>
                  <a:srgbClr val="333333"/>
                </a:solidFill>
                <a:latin typeface="Calibri Light"/>
              </a:rPr>
              <a:t> </a:t>
            </a:r>
            <a:r>
              <a:rPr lang="de-DE" sz="2400" dirty="0" err="1">
                <a:solidFill>
                  <a:srgbClr val="333333"/>
                </a:solidFill>
                <a:latin typeface="Calibri Light"/>
              </a:rPr>
              <a:t>op</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a:solidFill>
                  <a:srgbClr val="333333"/>
                </a:solidFill>
                <a:latin typeface="Calibri Light"/>
              </a:rPr>
              <a:t>Leg je linkerhand </a:t>
            </a:r>
            <a:r>
              <a:rPr lang="de-DE" sz="2400" dirty="0" err="1">
                <a:solidFill>
                  <a:srgbClr val="333333"/>
                </a:solidFill>
                <a:latin typeface="Calibri Light"/>
              </a:rPr>
              <a:t>op</a:t>
            </a:r>
            <a:r>
              <a:rPr lang="de-DE" sz="2400" dirty="0">
                <a:solidFill>
                  <a:srgbClr val="333333"/>
                </a:solidFill>
                <a:latin typeface="Calibri Light"/>
              </a:rPr>
              <a:t> je </a:t>
            </a:r>
            <a:r>
              <a:rPr lang="de-DE" sz="2400" dirty="0" err="1">
                <a:solidFill>
                  <a:srgbClr val="333333"/>
                </a:solidFill>
                <a:latin typeface="Calibri Light"/>
              </a:rPr>
              <a:t>rechterschouder</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a:solidFill>
                  <a:srgbClr val="333333"/>
                </a:solidFill>
                <a:latin typeface="Calibri Light"/>
              </a:rPr>
              <a:t>Leg je rechterhand </a:t>
            </a:r>
            <a:r>
              <a:rPr lang="de-DE" sz="2400" dirty="0" err="1">
                <a:solidFill>
                  <a:srgbClr val="333333"/>
                </a:solidFill>
                <a:latin typeface="Calibri Light"/>
              </a:rPr>
              <a:t>op</a:t>
            </a:r>
            <a:r>
              <a:rPr lang="de-DE" sz="2400" dirty="0">
                <a:solidFill>
                  <a:srgbClr val="333333"/>
                </a:solidFill>
                <a:latin typeface="Calibri Light"/>
              </a:rPr>
              <a:t> je </a:t>
            </a:r>
            <a:r>
              <a:rPr lang="de-DE" sz="2400" dirty="0" err="1">
                <a:solidFill>
                  <a:srgbClr val="333333"/>
                </a:solidFill>
                <a:latin typeface="Calibri Light"/>
              </a:rPr>
              <a:t>linkerschouder</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a:solidFill>
                  <a:srgbClr val="333333"/>
                </a:solidFill>
                <a:latin typeface="Calibri Light"/>
              </a:rPr>
              <a:t>Til 1 </a:t>
            </a:r>
            <a:r>
              <a:rPr lang="de-DE" sz="2400" dirty="0" err="1">
                <a:solidFill>
                  <a:srgbClr val="333333"/>
                </a:solidFill>
                <a:latin typeface="Calibri Light"/>
              </a:rPr>
              <a:t>been</a:t>
            </a:r>
            <a:r>
              <a:rPr lang="de-DE" sz="2400" dirty="0">
                <a:solidFill>
                  <a:srgbClr val="333333"/>
                </a:solidFill>
                <a:latin typeface="Calibri Light"/>
              </a:rPr>
              <a:t> </a:t>
            </a:r>
            <a:r>
              <a:rPr lang="de-DE" sz="2400" dirty="0" err="1">
                <a:solidFill>
                  <a:srgbClr val="333333"/>
                </a:solidFill>
                <a:latin typeface="Calibri Light"/>
              </a:rPr>
              <a:t>op</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a:solidFill>
                  <a:srgbClr val="333333"/>
                </a:solidFill>
                <a:latin typeface="Calibri Light"/>
              </a:rPr>
              <a:t>… en </a:t>
            </a:r>
            <a:r>
              <a:rPr lang="de-DE" sz="2400" dirty="0" err="1">
                <a:solidFill>
                  <a:srgbClr val="333333"/>
                </a:solidFill>
                <a:latin typeface="Calibri Light"/>
              </a:rPr>
              <a:t>draai</a:t>
            </a:r>
            <a:r>
              <a:rPr lang="de-DE" sz="2400" dirty="0">
                <a:solidFill>
                  <a:srgbClr val="333333"/>
                </a:solidFill>
                <a:latin typeface="Calibri Light"/>
              </a:rPr>
              <a:t> </a:t>
            </a:r>
            <a:r>
              <a:rPr lang="de-DE" sz="2400" dirty="0" err="1">
                <a:solidFill>
                  <a:srgbClr val="333333"/>
                </a:solidFill>
                <a:latin typeface="Calibri Light"/>
              </a:rPr>
              <a:t>rondjes</a:t>
            </a:r>
            <a:r>
              <a:rPr lang="de-DE" sz="2400" dirty="0">
                <a:solidFill>
                  <a:srgbClr val="333333"/>
                </a:solidFill>
                <a:latin typeface="Calibri Light"/>
              </a:rPr>
              <a:t> </a:t>
            </a:r>
            <a:r>
              <a:rPr lang="de-DE" sz="2400" dirty="0" err="1">
                <a:solidFill>
                  <a:srgbClr val="333333"/>
                </a:solidFill>
                <a:latin typeface="Calibri Light"/>
              </a:rPr>
              <a:t>met</a:t>
            </a:r>
            <a:r>
              <a:rPr lang="de-DE" sz="2400" dirty="0">
                <a:solidFill>
                  <a:srgbClr val="333333"/>
                </a:solidFill>
                <a:latin typeface="Calibri Light"/>
              </a:rPr>
              <a:t> je </a:t>
            </a:r>
            <a:r>
              <a:rPr lang="de-DE" sz="2400" dirty="0" err="1">
                <a:solidFill>
                  <a:srgbClr val="333333"/>
                </a:solidFill>
                <a:latin typeface="Calibri Light"/>
              </a:rPr>
              <a:t>onderbeen</a:t>
            </a:r>
            <a:endParaRPr lang="de-DE" sz="2400" dirty="0">
              <a:solidFill>
                <a:srgbClr val="333333"/>
              </a:solidFill>
              <a:latin typeface="Calibri Light"/>
            </a:endParaRPr>
          </a:p>
          <a:p>
            <a:pPr algn="ctr">
              <a:buClr>
                <a:srgbClr val="333333"/>
              </a:buClr>
              <a:defRPr/>
            </a:pPr>
            <a:r>
              <a:rPr lang="de-DE" sz="2400" dirty="0">
                <a:solidFill>
                  <a:srgbClr val="004992"/>
                </a:solidFill>
                <a:latin typeface="Calibri Light"/>
              </a:rPr>
              <a:t>Waar denk je aan?</a:t>
            </a:r>
          </a:p>
        </p:txBody>
      </p:sp>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36</a:t>
            </a:fld>
            <a:endParaRPr lang="de-DE"/>
          </a:p>
        </p:txBody>
      </p:sp>
    </p:spTree>
    <p:extLst>
      <p:ext uri="{BB962C8B-B14F-4D97-AF65-F5344CB8AC3E}">
        <p14:creationId xmlns:p14="http://schemas.microsoft.com/office/powerpoint/2010/main" val="22509130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Anti-pieker Oefening 2: Fysieke afleiding</a:t>
            </a:r>
            <a:endParaRPr lang="de-DE" sz="3600" dirty="0">
              <a:latin typeface="Calibri Light"/>
            </a:endParaRPr>
          </a:p>
        </p:txBody>
      </p:sp>
      <p:sp>
        <p:nvSpPr>
          <p:cNvPr id="3" name="Inhaltsplatzhalter 2"/>
          <p:cNvSpPr>
            <a:spLocks noGrp="1"/>
          </p:cNvSpPr>
          <p:nvPr>
            <p:ph idx="1"/>
          </p:nvPr>
        </p:nvSpPr>
        <p:spPr/>
        <p:txBody>
          <a:bodyPr/>
          <a:lstStyle/>
          <a:p>
            <a:pPr>
              <a:buClr>
                <a:srgbClr val="333333"/>
              </a:buClr>
              <a:defRPr/>
            </a:pPr>
            <a:r>
              <a:rPr lang="de-DE" sz="2400" dirty="0" err="1">
                <a:solidFill>
                  <a:srgbClr val="333333"/>
                </a:solidFill>
                <a:latin typeface="Calibri Light"/>
              </a:rPr>
              <a:t>Lichamelijke</a:t>
            </a:r>
            <a:r>
              <a:rPr lang="de-DE" sz="2400" dirty="0">
                <a:solidFill>
                  <a:srgbClr val="333333"/>
                </a:solidFill>
                <a:latin typeface="Calibri Light"/>
              </a:rPr>
              <a:t> </a:t>
            </a:r>
            <a:r>
              <a:rPr lang="de-DE" sz="2400" dirty="0" err="1">
                <a:solidFill>
                  <a:srgbClr val="333333"/>
                </a:solidFill>
                <a:latin typeface="Calibri Light"/>
              </a:rPr>
              <a:t>oefening</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err="1">
                <a:solidFill>
                  <a:srgbClr val="333333"/>
                </a:solidFill>
                <a:latin typeface="Calibri Light"/>
              </a:rPr>
              <a:t>Sta</a:t>
            </a:r>
            <a:r>
              <a:rPr lang="de-DE" sz="2400" dirty="0">
                <a:solidFill>
                  <a:srgbClr val="333333"/>
                </a:solidFill>
                <a:latin typeface="Calibri Light"/>
              </a:rPr>
              <a:t> </a:t>
            </a:r>
            <a:r>
              <a:rPr lang="de-DE" sz="2400" dirty="0" err="1">
                <a:solidFill>
                  <a:srgbClr val="333333"/>
                </a:solidFill>
                <a:latin typeface="Calibri Light"/>
              </a:rPr>
              <a:t>op</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a:solidFill>
                  <a:srgbClr val="333333"/>
                </a:solidFill>
                <a:latin typeface="Calibri Light"/>
              </a:rPr>
              <a:t>Leg je linkerhand </a:t>
            </a:r>
            <a:r>
              <a:rPr lang="de-DE" sz="2400" dirty="0" err="1">
                <a:solidFill>
                  <a:srgbClr val="333333"/>
                </a:solidFill>
                <a:latin typeface="Calibri Light"/>
              </a:rPr>
              <a:t>op</a:t>
            </a:r>
            <a:r>
              <a:rPr lang="de-DE" sz="2400" dirty="0">
                <a:solidFill>
                  <a:srgbClr val="333333"/>
                </a:solidFill>
                <a:latin typeface="Calibri Light"/>
              </a:rPr>
              <a:t> je </a:t>
            </a:r>
            <a:r>
              <a:rPr lang="de-DE" sz="2400" dirty="0" err="1">
                <a:solidFill>
                  <a:srgbClr val="333333"/>
                </a:solidFill>
                <a:latin typeface="Calibri Light"/>
              </a:rPr>
              <a:t>rechterschouder</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a:solidFill>
                  <a:srgbClr val="333333"/>
                </a:solidFill>
                <a:latin typeface="Calibri Light"/>
              </a:rPr>
              <a:t>Leg je rechterhand </a:t>
            </a:r>
            <a:r>
              <a:rPr lang="de-DE" sz="2400" dirty="0" err="1">
                <a:solidFill>
                  <a:srgbClr val="333333"/>
                </a:solidFill>
                <a:latin typeface="Calibri Light"/>
              </a:rPr>
              <a:t>op</a:t>
            </a:r>
            <a:r>
              <a:rPr lang="de-DE" sz="2400" dirty="0">
                <a:solidFill>
                  <a:srgbClr val="333333"/>
                </a:solidFill>
                <a:latin typeface="Calibri Light"/>
              </a:rPr>
              <a:t> je </a:t>
            </a:r>
            <a:r>
              <a:rPr lang="de-DE" sz="2400" dirty="0" err="1">
                <a:solidFill>
                  <a:srgbClr val="333333"/>
                </a:solidFill>
                <a:latin typeface="Calibri Light"/>
              </a:rPr>
              <a:t>linkerschouder</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a:solidFill>
                  <a:srgbClr val="333333"/>
                </a:solidFill>
                <a:latin typeface="Calibri Light"/>
              </a:rPr>
              <a:t>Til 1 </a:t>
            </a:r>
            <a:r>
              <a:rPr lang="de-DE" sz="2400" dirty="0" err="1">
                <a:solidFill>
                  <a:srgbClr val="333333"/>
                </a:solidFill>
                <a:latin typeface="Calibri Light"/>
              </a:rPr>
              <a:t>been</a:t>
            </a:r>
            <a:r>
              <a:rPr lang="de-DE" sz="2400" dirty="0">
                <a:solidFill>
                  <a:srgbClr val="333333"/>
                </a:solidFill>
                <a:latin typeface="Calibri Light"/>
              </a:rPr>
              <a:t> </a:t>
            </a:r>
            <a:r>
              <a:rPr lang="de-DE" sz="2400" dirty="0" err="1">
                <a:solidFill>
                  <a:srgbClr val="333333"/>
                </a:solidFill>
                <a:latin typeface="Calibri Light"/>
              </a:rPr>
              <a:t>op</a:t>
            </a:r>
            <a:endParaRPr lang="de-DE" sz="2400" dirty="0">
              <a:solidFill>
                <a:srgbClr val="333333"/>
              </a:solidFill>
              <a:latin typeface="Calibri Light"/>
            </a:endParaRPr>
          </a:p>
          <a:p>
            <a:pPr marL="457200" indent="-457200">
              <a:buClr>
                <a:srgbClr val="333333"/>
              </a:buClr>
              <a:buFont typeface="+mj-lt"/>
              <a:buAutoNum type="arabicPeriod"/>
              <a:defRPr/>
            </a:pPr>
            <a:r>
              <a:rPr lang="de-DE" sz="2400" dirty="0">
                <a:solidFill>
                  <a:srgbClr val="333333"/>
                </a:solidFill>
                <a:latin typeface="Calibri Light"/>
              </a:rPr>
              <a:t>… en </a:t>
            </a:r>
            <a:r>
              <a:rPr lang="de-DE" sz="2400" dirty="0" err="1">
                <a:solidFill>
                  <a:srgbClr val="333333"/>
                </a:solidFill>
                <a:latin typeface="Calibri Light"/>
              </a:rPr>
              <a:t>draai</a:t>
            </a:r>
            <a:r>
              <a:rPr lang="de-DE" sz="2400" dirty="0">
                <a:solidFill>
                  <a:srgbClr val="333333"/>
                </a:solidFill>
                <a:latin typeface="Calibri Light"/>
              </a:rPr>
              <a:t> </a:t>
            </a:r>
            <a:r>
              <a:rPr lang="de-DE" sz="2400" dirty="0" err="1">
                <a:solidFill>
                  <a:srgbClr val="333333"/>
                </a:solidFill>
                <a:latin typeface="Calibri Light"/>
              </a:rPr>
              <a:t>rondjes</a:t>
            </a:r>
            <a:r>
              <a:rPr lang="de-DE" sz="2400" dirty="0">
                <a:solidFill>
                  <a:srgbClr val="333333"/>
                </a:solidFill>
                <a:latin typeface="Calibri Light"/>
              </a:rPr>
              <a:t> </a:t>
            </a:r>
            <a:r>
              <a:rPr lang="de-DE" sz="2400" dirty="0" err="1">
                <a:solidFill>
                  <a:srgbClr val="333333"/>
                </a:solidFill>
                <a:latin typeface="Calibri Light"/>
              </a:rPr>
              <a:t>met</a:t>
            </a:r>
            <a:r>
              <a:rPr lang="de-DE" sz="2400" dirty="0">
                <a:solidFill>
                  <a:srgbClr val="333333"/>
                </a:solidFill>
                <a:latin typeface="Calibri Light"/>
              </a:rPr>
              <a:t> je </a:t>
            </a:r>
            <a:r>
              <a:rPr lang="de-DE" sz="2400" dirty="0" err="1">
                <a:solidFill>
                  <a:srgbClr val="333333"/>
                </a:solidFill>
                <a:latin typeface="Calibri Light"/>
              </a:rPr>
              <a:t>onderbeen</a:t>
            </a:r>
            <a:endParaRPr lang="de-DE" sz="2400" dirty="0">
              <a:solidFill>
                <a:srgbClr val="333333"/>
              </a:solidFill>
              <a:latin typeface="Calibri Light"/>
            </a:endParaRPr>
          </a:p>
          <a:p>
            <a:pPr algn="ctr">
              <a:buClr>
                <a:srgbClr val="333333"/>
              </a:buClr>
              <a:defRPr/>
            </a:pPr>
            <a:r>
              <a:rPr lang="nl-NL" sz="2400" dirty="0">
                <a:solidFill>
                  <a:srgbClr val="004992"/>
                </a:solidFill>
                <a:latin typeface="Calibri Light"/>
              </a:rPr>
              <a:t>Omdat je je moet concentreren op deze oefening kan de piekercirkel worden doorbroken.</a:t>
            </a: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37</a:t>
            </a:fld>
            <a:endParaRPr lang="de-DE"/>
          </a:p>
        </p:txBody>
      </p:sp>
    </p:spTree>
    <p:extLst>
      <p:ext uri="{BB962C8B-B14F-4D97-AF65-F5344CB8AC3E}">
        <p14:creationId xmlns:p14="http://schemas.microsoft.com/office/powerpoint/2010/main" val="23059788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Tips om zelfwaardering te verhogen</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ＭＳ Ｐゴシック"/>
                <a:cs typeface="Verdana"/>
              </a:rPr>
              <a:t>Maak je eigen wensen duidelijk aan anderen.</a:t>
            </a:r>
          </a:p>
        </p:txBody>
      </p:sp>
      <p:sp>
        <p:nvSpPr>
          <p:cNvPr id="4" name="Footer Placeholder 3"/>
          <p:cNvSpPr>
            <a:spLocks noGrp="1"/>
          </p:cNvSpPr>
          <p:nvPr>
            <p:ph type="ftr" sz="quarter" idx="11"/>
          </p:nvPr>
        </p:nvSpPr>
        <p:spPr/>
        <p:txBody>
          <a:bodyPr/>
          <a:lstStyle/>
          <a:p>
            <a:pPr>
              <a:defRPr/>
            </a:pPr>
            <a:r>
              <a:rPr lang="nl-NL"/>
              <a:t>Metacognitieve Training 9 - Zelfwaardering/ 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38</a:t>
            </a:fld>
            <a:endParaRPr lang="de-DE"/>
          </a:p>
        </p:txBody>
      </p:sp>
    </p:spTree>
    <p:extLst>
      <p:ext uri="{BB962C8B-B14F-4D97-AF65-F5344CB8AC3E}">
        <p14:creationId xmlns:p14="http://schemas.microsoft.com/office/powerpoint/2010/main" val="26254117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Tips om zelfwaardering te verhogen</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err="1">
                <a:solidFill>
                  <a:srgbClr val="333333"/>
                </a:solidFill>
                <a:latin typeface="Calibri Light"/>
                <a:ea typeface="ＭＳ Ｐゴシック"/>
                <a:cs typeface="Verdana"/>
              </a:rPr>
              <a:t>Maak</a:t>
            </a:r>
            <a:r>
              <a:rPr lang="de-DE" sz="2400" dirty="0">
                <a:solidFill>
                  <a:srgbClr val="333333"/>
                </a:solidFill>
                <a:latin typeface="Calibri Light"/>
                <a:ea typeface="ＭＳ Ｐゴシック"/>
                <a:cs typeface="Verdana"/>
              </a:rPr>
              <a:t> je eigen </a:t>
            </a:r>
            <a:r>
              <a:rPr lang="de-DE" sz="2400" dirty="0" err="1">
                <a:solidFill>
                  <a:srgbClr val="333333"/>
                </a:solidFill>
                <a:latin typeface="Calibri Light"/>
                <a:ea typeface="ＭＳ Ｐゴシック"/>
                <a:cs typeface="Verdana"/>
              </a:rPr>
              <a:t>wensen</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duidelijk</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aan</a:t>
            </a:r>
            <a:r>
              <a:rPr lang="de-DE" sz="2400" dirty="0">
                <a:solidFill>
                  <a:srgbClr val="333333"/>
                </a:solidFill>
                <a:latin typeface="Calibri Light"/>
                <a:ea typeface="ＭＳ Ｐゴシック"/>
                <a:cs typeface="Verdana"/>
              </a:rPr>
              <a:t> anderen.</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Probeer luid en duidelijk te spreken.</a:t>
            </a:r>
          </a:p>
        </p:txBody>
      </p:sp>
      <p:sp>
        <p:nvSpPr>
          <p:cNvPr id="4" name="Footer Placeholder 3"/>
          <p:cNvSpPr>
            <a:spLocks noGrp="1"/>
          </p:cNvSpPr>
          <p:nvPr>
            <p:ph type="ftr" sz="quarter" idx="11"/>
          </p:nvPr>
        </p:nvSpPr>
        <p:spPr/>
        <p:txBody>
          <a:bodyPr/>
          <a:lstStyle/>
          <a:p>
            <a:pPr>
              <a:defRPr/>
            </a:pPr>
            <a:r>
              <a:rPr lang="nl-NL"/>
              <a:t>Metacognitieve Training 9 - Zelfwaardering/ 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39</a:t>
            </a:fld>
            <a:endParaRPr lang="de-DE"/>
          </a:p>
        </p:txBody>
      </p:sp>
    </p:spTree>
    <p:extLst>
      <p:ext uri="{BB962C8B-B14F-4D97-AF65-F5344CB8AC3E}">
        <p14:creationId xmlns:p14="http://schemas.microsoft.com/office/powerpoint/2010/main" val="34900135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Tips om zelfwaardering te verhogen</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err="1">
                <a:solidFill>
                  <a:srgbClr val="333333"/>
                </a:solidFill>
                <a:latin typeface="Calibri Light"/>
                <a:ea typeface="ＭＳ Ｐゴシック"/>
                <a:cs typeface="Verdana"/>
              </a:rPr>
              <a:t>Maak</a:t>
            </a:r>
            <a:r>
              <a:rPr lang="de-DE" sz="2400" dirty="0">
                <a:solidFill>
                  <a:srgbClr val="333333"/>
                </a:solidFill>
                <a:latin typeface="Calibri Light"/>
                <a:ea typeface="ＭＳ Ｐゴシック"/>
                <a:cs typeface="Verdana"/>
              </a:rPr>
              <a:t> je eigen </a:t>
            </a:r>
            <a:r>
              <a:rPr lang="de-DE" sz="2400" dirty="0" err="1">
                <a:solidFill>
                  <a:srgbClr val="333333"/>
                </a:solidFill>
                <a:latin typeface="Calibri Light"/>
                <a:ea typeface="ＭＳ Ｐゴシック"/>
                <a:cs typeface="Verdana"/>
              </a:rPr>
              <a:t>wensen</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duidelijk</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aan</a:t>
            </a:r>
            <a:r>
              <a:rPr lang="de-DE" sz="2400" dirty="0">
                <a:solidFill>
                  <a:srgbClr val="333333"/>
                </a:solidFill>
                <a:latin typeface="Calibri Light"/>
                <a:ea typeface="ＭＳ Ｐゴシック"/>
                <a:cs typeface="Verdana"/>
              </a:rPr>
              <a:t> anderen.</a:t>
            </a:r>
          </a:p>
          <a:p>
            <a:pPr marL="342900" indent="-342900">
              <a:buClr>
                <a:srgbClr val="333333"/>
              </a:buClr>
              <a:buFont typeface="WingDings"/>
              <a:buChar char=""/>
            </a:pPr>
            <a:r>
              <a:rPr lang="de-DE" sz="2400" dirty="0" err="1">
                <a:solidFill>
                  <a:srgbClr val="333333"/>
                </a:solidFill>
                <a:latin typeface="Calibri Light"/>
                <a:ea typeface="ＭＳ Ｐゴシック"/>
                <a:cs typeface="Verdana"/>
              </a:rPr>
              <a:t>Probeer</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luid</a:t>
            </a:r>
            <a:r>
              <a:rPr lang="de-DE" sz="2400" dirty="0">
                <a:solidFill>
                  <a:srgbClr val="333333"/>
                </a:solidFill>
                <a:latin typeface="Calibri Light"/>
                <a:ea typeface="ＭＳ Ｐゴシック"/>
                <a:cs typeface="Verdana"/>
              </a:rPr>
              <a:t> en </a:t>
            </a:r>
            <a:r>
              <a:rPr lang="de-DE" sz="2400" dirty="0" err="1">
                <a:solidFill>
                  <a:srgbClr val="333333"/>
                </a:solidFill>
                <a:latin typeface="Calibri Light"/>
                <a:ea typeface="ＭＳ Ｐゴシック"/>
                <a:cs typeface="Verdana"/>
              </a:rPr>
              <a:t>duidelijk</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te</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spreken</a:t>
            </a:r>
            <a:r>
              <a:rPr lang="de-DE" sz="2400" dirty="0">
                <a:solidFill>
                  <a:srgbClr val="333333"/>
                </a:solidFill>
                <a:latin typeface="Calibri Light"/>
                <a:ea typeface="ＭＳ Ｐゴシック"/>
                <a:cs typeface="Verdana"/>
              </a:rPr>
              <a:t>.</a:t>
            </a:r>
          </a:p>
          <a:p>
            <a:pPr marL="342900" indent="-342900">
              <a:buClr>
                <a:srgbClr val="333333"/>
              </a:buClr>
              <a:buFont typeface="WingDings"/>
              <a:buChar char=""/>
            </a:pPr>
            <a:r>
              <a:rPr lang="nl-NL" sz="2400" dirty="0">
                <a:solidFill>
                  <a:srgbClr val="333333"/>
                </a:solidFill>
                <a:latin typeface="Calibri Light"/>
                <a:ea typeface="ＭＳ Ｐゴシック"/>
                <a:cs typeface="Verdana"/>
              </a:rPr>
              <a:t>Maak oogcontact. Probeer dit eerst uit bij mensen die je kent, je kunt dan verder gaan met vreemden.</a:t>
            </a:r>
          </a:p>
        </p:txBody>
      </p:sp>
      <p:sp>
        <p:nvSpPr>
          <p:cNvPr id="4" name="Footer Placeholder 3"/>
          <p:cNvSpPr>
            <a:spLocks noGrp="1"/>
          </p:cNvSpPr>
          <p:nvPr>
            <p:ph type="ftr" sz="quarter" idx="11"/>
          </p:nvPr>
        </p:nvSpPr>
        <p:spPr/>
        <p:txBody>
          <a:bodyPr/>
          <a:lstStyle/>
          <a:p>
            <a:pPr>
              <a:defRPr/>
            </a:pPr>
            <a:r>
              <a:rPr lang="nl-NL"/>
              <a:t>Metacognitieve Training 9 - Zelfwaardering/ 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40</a:t>
            </a:fld>
            <a:endParaRPr lang="de-DE"/>
          </a:p>
        </p:txBody>
      </p:sp>
    </p:spTree>
    <p:extLst>
      <p:ext uri="{BB962C8B-B14F-4D97-AF65-F5344CB8AC3E}">
        <p14:creationId xmlns:p14="http://schemas.microsoft.com/office/powerpoint/2010/main" val="29458284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Tips om zelfwaardering te verhogen</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err="1">
                <a:solidFill>
                  <a:srgbClr val="333333"/>
                </a:solidFill>
                <a:latin typeface="Calibri Light"/>
                <a:ea typeface="ＭＳ Ｐゴシック"/>
                <a:cs typeface="Verdana"/>
              </a:rPr>
              <a:t>Maak</a:t>
            </a:r>
            <a:r>
              <a:rPr lang="de-DE" sz="2400" dirty="0">
                <a:solidFill>
                  <a:srgbClr val="333333"/>
                </a:solidFill>
                <a:latin typeface="Calibri Light"/>
                <a:ea typeface="ＭＳ Ｐゴシック"/>
                <a:cs typeface="Verdana"/>
              </a:rPr>
              <a:t> je eigen </a:t>
            </a:r>
            <a:r>
              <a:rPr lang="de-DE" sz="2400" dirty="0" err="1">
                <a:solidFill>
                  <a:srgbClr val="333333"/>
                </a:solidFill>
                <a:latin typeface="Calibri Light"/>
                <a:ea typeface="ＭＳ Ｐゴシック"/>
                <a:cs typeface="Verdana"/>
              </a:rPr>
              <a:t>wensen</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duidelijk</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aan</a:t>
            </a:r>
            <a:r>
              <a:rPr lang="de-DE" sz="2400" dirty="0">
                <a:solidFill>
                  <a:srgbClr val="333333"/>
                </a:solidFill>
                <a:latin typeface="Calibri Light"/>
                <a:ea typeface="ＭＳ Ｐゴシック"/>
                <a:cs typeface="Verdana"/>
              </a:rPr>
              <a:t> anderen.</a:t>
            </a:r>
          </a:p>
          <a:p>
            <a:pPr marL="342900" indent="-342900">
              <a:buClr>
                <a:srgbClr val="333333"/>
              </a:buClr>
              <a:buFont typeface="WingDings"/>
              <a:buChar char=""/>
            </a:pPr>
            <a:r>
              <a:rPr lang="de-DE" sz="2400" dirty="0" err="1">
                <a:solidFill>
                  <a:srgbClr val="333333"/>
                </a:solidFill>
                <a:latin typeface="Calibri Light"/>
                <a:ea typeface="ＭＳ Ｐゴシック"/>
                <a:cs typeface="Verdana"/>
              </a:rPr>
              <a:t>Probeer</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luid</a:t>
            </a:r>
            <a:r>
              <a:rPr lang="de-DE" sz="2400" dirty="0">
                <a:solidFill>
                  <a:srgbClr val="333333"/>
                </a:solidFill>
                <a:latin typeface="Calibri Light"/>
                <a:ea typeface="ＭＳ Ｐゴシック"/>
                <a:cs typeface="Verdana"/>
              </a:rPr>
              <a:t> en </a:t>
            </a:r>
            <a:r>
              <a:rPr lang="de-DE" sz="2400" dirty="0" err="1">
                <a:solidFill>
                  <a:srgbClr val="333333"/>
                </a:solidFill>
                <a:latin typeface="Calibri Light"/>
                <a:ea typeface="ＭＳ Ｐゴシック"/>
                <a:cs typeface="Verdana"/>
              </a:rPr>
              <a:t>duidelijk</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te</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spreken</a:t>
            </a:r>
            <a:r>
              <a:rPr lang="de-DE" sz="2400" dirty="0">
                <a:solidFill>
                  <a:srgbClr val="333333"/>
                </a:solidFill>
                <a:latin typeface="Calibri Light"/>
                <a:ea typeface="ＭＳ Ｐゴシック"/>
                <a:cs typeface="Verdana"/>
              </a:rPr>
              <a:t>.</a:t>
            </a:r>
          </a:p>
          <a:p>
            <a:pPr marL="342900" indent="-342900">
              <a:buClr>
                <a:srgbClr val="333333"/>
              </a:buClr>
              <a:buFont typeface="WingDings"/>
              <a:buChar char=""/>
            </a:pPr>
            <a:r>
              <a:rPr lang="nl-NL" sz="2400" dirty="0">
                <a:solidFill>
                  <a:srgbClr val="333333"/>
                </a:solidFill>
                <a:latin typeface="Calibri Light"/>
                <a:ea typeface="ＭＳ Ｐゴシック"/>
                <a:cs typeface="Verdana"/>
              </a:rPr>
              <a:t>Maak oogcontact. Probeer dit eerst uit bij mensen die je kent, je kunt dan verder gaan met vreemden.</a:t>
            </a:r>
          </a:p>
          <a:p>
            <a:pPr marL="342900" indent="-342900">
              <a:buClr>
                <a:srgbClr val="333333"/>
              </a:buClr>
              <a:buFont typeface="WingDings"/>
              <a:buChar char=""/>
            </a:pPr>
            <a:r>
              <a:rPr lang="de-DE" sz="2400" dirty="0" err="1">
                <a:solidFill>
                  <a:srgbClr val="333333"/>
                </a:solidFill>
                <a:latin typeface="Calibri Light"/>
                <a:ea typeface="ＭＳ Ｐゴシック"/>
                <a:cs typeface="Verdana"/>
              </a:rPr>
              <a:t>Sta</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rechtop</a:t>
            </a:r>
            <a:r>
              <a:rPr lang="de-DE" sz="2400" dirty="0">
                <a:solidFill>
                  <a:srgbClr val="333333"/>
                </a:solidFill>
                <a:latin typeface="Calibri Light"/>
                <a:ea typeface="ＭＳ Ｐゴシック"/>
                <a:cs typeface="Verdana"/>
              </a:rPr>
              <a:t>: Denk </a:t>
            </a:r>
            <a:r>
              <a:rPr lang="de-DE" sz="2400" dirty="0" err="1">
                <a:solidFill>
                  <a:srgbClr val="333333"/>
                </a:solidFill>
                <a:latin typeface="Calibri Light"/>
                <a:ea typeface="ＭＳ Ｐゴシック"/>
                <a:cs typeface="Verdana"/>
              </a:rPr>
              <a:t>aan</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het</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effect</a:t>
            </a:r>
            <a:r>
              <a:rPr lang="de-DE" sz="2400" dirty="0">
                <a:solidFill>
                  <a:srgbClr val="333333"/>
                </a:solidFill>
                <a:latin typeface="Calibri Light"/>
                <a:ea typeface="ＭＳ Ｐゴシック"/>
                <a:cs typeface="Verdana"/>
              </a:rPr>
              <a:t> van </a:t>
            </a:r>
            <a:r>
              <a:rPr lang="de-DE" sz="2400" dirty="0" err="1">
                <a:solidFill>
                  <a:srgbClr val="333333"/>
                </a:solidFill>
                <a:latin typeface="Calibri Light"/>
                <a:ea typeface="ＭＳ Ｐゴシック"/>
                <a:cs typeface="Verdana"/>
              </a:rPr>
              <a:t>een</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rechtopstaande</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houding</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op</a:t>
            </a:r>
            <a:r>
              <a:rPr lang="de-DE" sz="2400" dirty="0">
                <a:solidFill>
                  <a:srgbClr val="333333"/>
                </a:solidFill>
                <a:latin typeface="Calibri Light"/>
                <a:ea typeface="ＭＳ Ｐゴシック"/>
                <a:cs typeface="Verdana"/>
              </a:rPr>
              <a:t> je </a:t>
            </a:r>
            <a:r>
              <a:rPr lang="de-DE" sz="2400" dirty="0" err="1">
                <a:solidFill>
                  <a:srgbClr val="333333"/>
                </a:solidFill>
                <a:latin typeface="Calibri Light"/>
                <a:ea typeface="ＭＳ Ｐゴシック"/>
                <a:cs typeface="Verdana"/>
              </a:rPr>
              <a:t>zelfwaardering</a:t>
            </a:r>
            <a:r>
              <a:rPr lang="de-DE" sz="2400" dirty="0">
                <a:solidFill>
                  <a:srgbClr val="333333"/>
                </a:solidFill>
                <a:latin typeface="Calibri Light"/>
                <a:ea typeface="ＭＳ Ｐゴシック"/>
                <a:cs typeface="Verdana"/>
              </a:rPr>
              <a:t> en </a:t>
            </a:r>
            <a:r>
              <a:rPr lang="de-DE" sz="2400" dirty="0" err="1">
                <a:solidFill>
                  <a:srgbClr val="333333"/>
                </a:solidFill>
                <a:latin typeface="Calibri Light"/>
                <a:ea typeface="ＭＳ Ｐゴシック"/>
                <a:cs typeface="Verdana"/>
              </a:rPr>
              <a:t>op</a:t>
            </a:r>
            <a:r>
              <a:rPr lang="de-DE" sz="2400" dirty="0">
                <a:solidFill>
                  <a:srgbClr val="333333"/>
                </a:solidFill>
                <a:latin typeface="Calibri Light"/>
                <a:ea typeface="ＭＳ Ｐゴシック"/>
                <a:cs typeface="Verdana"/>
              </a:rPr>
              <a:t> de </a:t>
            </a:r>
            <a:r>
              <a:rPr lang="de-DE" sz="2400" dirty="0" err="1">
                <a:solidFill>
                  <a:srgbClr val="333333"/>
                </a:solidFill>
                <a:latin typeface="Calibri Light"/>
                <a:ea typeface="ＭＳ Ｐゴシック"/>
                <a:cs typeface="Verdana"/>
              </a:rPr>
              <a:t>mensen</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om</a:t>
            </a:r>
            <a:r>
              <a:rPr lang="de-DE" sz="2400" dirty="0">
                <a:solidFill>
                  <a:srgbClr val="333333"/>
                </a:solidFill>
                <a:latin typeface="Calibri Light"/>
                <a:ea typeface="ＭＳ Ｐゴシック"/>
                <a:cs typeface="Verdana"/>
              </a:rPr>
              <a:t> je </a:t>
            </a:r>
            <a:r>
              <a:rPr lang="de-DE" sz="2400" dirty="0" err="1">
                <a:solidFill>
                  <a:srgbClr val="333333"/>
                </a:solidFill>
                <a:latin typeface="Calibri Light"/>
                <a:ea typeface="ＭＳ Ｐゴシック"/>
                <a:cs typeface="Verdana"/>
              </a:rPr>
              <a:t>heen</a:t>
            </a:r>
            <a:r>
              <a:rPr lang="de-DE" sz="2400" dirty="0">
                <a:solidFill>
                  <a:srgbClr val="333333"/>
                </a:solidFill>
                <a:latin typeface="Calibri Light"/>
                <a:ea typeface="ＭＳ Ｐゴシック"/>
                <a:cs typeface="Verdana"/>
              </a:rPr>
              <a:t>.</a:t>
            </a:r>
            <a:endParaRPr lang="de-DE" sz="2400" dirty="0">
              <a:solidFill>
                <a:srgbClr val="333333"/>
              </a:solidFill>
              <a:latin typeface="Calibri Light"/>
              <a:cs typeface="Verdana"/>
            </a:endParaRPr>
          </a:p>
        </p:txBody>
      </p:sp>
      <p:sp>
        <p:nvSpPr>
          <p:cNvPr id="4" name="Footer Placeholder 3"/>
          <p:cNvSpPr>
            <a:spLocks noGrp="1"/>
          </p:cNvSpPr>
          <p:nvPr>
            <p:ph type="ftr" sz="quarter" idx="11"/>
          </p:nvPr>
        </p:nvSpPr>
        <p:spPr/>
        <p:txBody>
          <a:bodyPr/>
          <a:lstStyle/>
          <a:p>
            <a:pPr>
              <a:defRPr/>
            </a:pPr>
            <a:r>
              <a:rPr lang="nl-NL"/>
              <a:t>Metacognitieve Training 9 - Zelfwaardering/ 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41</a:t>
            </a:fld>
            <a:endParaRPr lang="de-DE"/>
          </a:p>
        </p:txBody>
      </p:sp>
    </p:spTree>
    <p:extLst>
      <p:ext uri="{BB962C8B-B14F-4D97-AF65-F5344CB8AC3E}">
        <p14:creationId xmlns:p14="http://schemas.microsoft.com/office/powerpoint/2010/main" val="21033767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Huiswerk</a:t>
            </a:r>
            <a:endParaRPr lang="de-DE" sz="3600" dirty="0">
              <a:latin typeface="Calibri Light"/>
            </a:endParaRPr>
          </a:p>
        </p:txBody>
      </p:sp>
      <p:sp>
        <p:nvSpPr>
          <p:cNvPr id="3" name="Inhaltsplatzhalter 2"/>
          <p:cNvSpPr>
            <a:spLocks noGrp="1"/>
          </p:cNvSpPr>
          <p:nvPr>
            <p:ph idx="1"/>
          </p:nvPr>
        </p:nvSpPr>
        <p:spPr/>
        <p:txBody>
          <a:bodyPr/>
          <a:lstStyle/>
          <a:p>
            <a:pPr>
              <a:defRPr/>
            </a:pPr>
            <a:r>
              <a:rPr lang="de-DE" sz="2000" dirty="0" err="1">
                <a:solidFill>
                  <a:srgbClr val="333333"/>
                </a:solidFill>
                <a:latin typeface="Calibri Light"/>
                <a:ea typeface="Verdana" panose="020B0604030504040204" pitchFamily="34" charset="0"/>
                <a:cs typeface="Verdana"/>
              </a:rPr>
              <a:t>Tips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om</a:t>
            </a:r>
            <a:r>
              <a:rPr lang="de-DE" sz="2000" dirty="0">
                <a:solidFill>
                  <a:srgbClr val="333333"/>
                </a:solidFill>
                <a:latin typeface="Calibri Light"/>
                <a:ea typeface="Verdana" panose="020B0604030504040204" pitchFamily="34" charset="0"/>
                <a:cs typeface="Verdana"/>
              </a:rPr>
              <a:t> de </a:t>
            </a:r>
            <a:r>
              <a:rPr lang="de-DE" sz="2000" dirty="0" err="1">
                <a:solidFill>
                  <a:srgbClr val="333333"/>
                </a:solidFill>
                <a:latin typeface="Calibri Light"/>
                <a:ea typeface="Verdana" panose="020B0604030504040204" pitchFamily="34" charset="0"/>
                <a:cs typeface="Verdana"/>
              </a:rPr>
              <a:t>positieve</a:t>
            </a:r>
            <a:r>
              <a:rPr lang="de-DE" sz="2000" dirty="0">
                <a:solidFill>
                  <a:srgbClr val="333333"/>
                </a:solidFill>
                <a:latin typeface="Calibri Light"/>
                <a:ea typeface="Verdana" panose="020B0604030504040204" pitchFamily="34" charset="0"/>
                <a:cs typeface="Verdana"/>
              </a:rPr>
              <a:t> dingen in je </a:t>
            </a:r>
            <a:r>
              <a:rPr lang="de-DE" sz="2000" dirty="0" err="1">
                <a:solidFill>
                  <a:srgbClr val="333333"/>
                </a:solidFill>
                <a:latin typeface="Calibri Light"/>
                <a:ea typeface="Verdana" panose="020B0604030504040204" pitchFamily="34" charset="0"/>
                <a:cs typeface="Verdana"/>
              </a:rPr>
              <a:t>dagelijks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leven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te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waarderen</a:t>
            </a:r>
            <a:r>
              <a:rPr lang="de-DE" sz="2000" dirty="0">
                <a:solidFill>
                  <a:srgbClr val="333333"/>
                </a:solidFill>
                <a:latin typeface="Calibri Light"/>
                <a:ea typeface="Verdana" panose="020B0604030504040204" pitchFamily="34" charset="0"/>
                <a:cs typeface="Verdana"/>
              </a:rPr>
              <a:t>.</a:t>
            </a:r>
          </a:p>
          <a:p>
            <a:pPr marL="342900" indent="-342900">
              <a:buClr>
                <a:srgbClr val="333333"/>
              </a:buClr>
              <a:buFont typeface="WingDings"/>
              <a:buChar char=""/>
              <a:defRPr/>
            </a:pPr>
            <a:r>
              <a:rPr lang="de-DE" sz="2000" dirty="0" err="1">
                <a:solidFill>
                  <a:srgbClr val="333333"/>
                </a:solidFill>
                <a:latin typeface="Calibri Light"/>
                <a:ea typeface="Verdana" panose="020B0604030504040204" pitchFamily="34" charset="0"/>
                <a:cs typeface="Verdana"/>
              </a:rPr>
              <a:t>Stop</a:t>
            </a:r>
            <a:r>
              <a:rPr lang="de-DE" sz="2000" dirty="0">
                <a:solidFill>
                  <a:srgbClr val="333333"/>
                </a:solidFill>
                <a:latin typeface="Calibri Light"/>
                <a:ea typeface="Verdana" panose="020B0604030504040204" pitchFamily="34" charset="0"/>
                <a:cs typeface="Verdana"/>
              </a:rPr>
              <a:t> als je van </a:t>
            </a:r>
            <a:r>
              <a:rPr lang="de-DE" sz="2000" dirty="0" err="1">
                <a:solidFill>
                  <a:srgbClr val="333333"/>
                </a:solidFill>
                <a:latin typeface="Calibri Light"/>
                <a:ea typeface="Verdana" panose="020B0604030504040204" pitchFamily="34" charset="0"/>
                <a:cs typeface="Verdana"/>
              </a:rPr>
              <a:t>huis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gaat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een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handjevol</a:t>
            </a:r>
            <a:r>
              <a:rPr lang="de-DE" sz="2000" dirty="0">
                <a:solidFill>
                  <a:srgbClr val="333333"/>
                </a:solidFill>
                <a:latin typeface="Calibri Light"/>
                <a:ea typeface="Verdana" panose="020B0604030504040204" pitchFamily="34" charset="0"/>
                <a:cs typeface="Verdana"/>
              </a:rPr>
              <a:t> kleine </a:t>
            </a:r>
            <a:r>
              <a:rPr lang="de-DE" sz="2000" dirty="0" err="1">
                <a:solidFill>
                  <a:srgbClr val="333333"/>
                </a:solidFill>
                <a:latin typeface="Calibri Light"/>
                <a:ea typeface="Verdana" panose="020B0604030504040204" pitchFamily="34" charset="0"/>
                <a:cs typeface="Verdana"/>
              </a:rPr>
              <a:t>kraaltjes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of</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knikkers</a:t>
            </a:r>
            <a:r>
              <a:rPr lang="de-DE" sz="2000" dirty="0">
                <a:solidFill>
                  <a:srgbClr val="333333"/>
                </a:solidFill>
                <a:latin typeface="Calibri Light"/>
                <a:ea typeface="Verdana" panose="020B0604030504040204" pitchFamily="34" charset="0"/>
                <a:cs typeface="Verdana"/>
              </a:rPr>
              <a:t>) in je linker </a:t>
            </a:r>
            <a:r>
              <a:rPr lang="de-DE" sz="2000" dirty="0" err="1">
                <a:solidFill>
                  <a:srgbClr val="333333"/>
                </a:solidFill>
                <a:latin typeface="Calibri Light"/>
                <a:ea typeface="Verdana" panose="020B0604030504040204" pitchFamily="34" charset="0"/>
                <a:cs typeface="Verdana"/>
              </a:rPr>
              <a:t>jaszak</a:t>
            </a:r>
            <a:r>
              <a:rPr lang="de-DE" sz="2000" dirty="0">
                <a:solidFill>
                  <a:srgbClr val="333333"/>
                </a:solidFill>
                <a:latin typeface="Calibri Light"/>
                <a:ea typeface="Verdana" panose="020B0604030504040204" pitchFamily="34" charset="0"/>
                <a:cs typeface="Verdana"/>
              </a:rPr>
              <a:t>.</a:t>
            </a:r>
          </a:p>
          <a:p>
            <a:pPr marL="342900" indent="-342900">
              <a:buClr>
                <a:srgbClr val="333333"/>
              </a:buClr>
              <a:buFont typeface="WingDings"/>
              <a:buChar char=""/>
              <a:defRPr/>
            </a:pPr>
            <a:r>
              <a:rPr lang="de-DE" sz="2000" dirty="0">
                <a:solidFill>
                  <a:srgbClr val="333333"/>
                </a:solidFill>
                <a:latin typeface="Calibri Light"/>
                <a:ea typeface="Verdana" panose="020B0604030504040204" pitchFamily="34" charset="0"/>
                <a:cs typeface="Verdana"/>
              </a:rPr>
              <a:t>Elke </a:t>
            </a:r>
            <a:r>
              <a:rPr lang="de-DE" sz="2000" dirty="0" err="1">
                <a:solidFill>
                  <a:srgbClr val="333333"/>
                </a:solidFill>
                <a:latin typeface="Calibri Light"/>
                <a:ea typeface="Verdana" panose="020B0604030504040204" pitchFamily="34" charset="0"/>
                <a:cs typeface="Verdana"/>
              </a:rPr>
              <a:t>keer</a:t>
            </a:r>
            <a:r>
              <a:rPr lang="de-DE" sz="2000" dirty="0">
                <a:solidFill>
                  <a:srgbClr val="333333"/>
                </a:solidFill>
                <a:latin typeface="Calibri Light"/>
                <a:ea typeface="Verdana" panose="020B0604030504040204" pitchFamily="34" charset="0"/>
                <a:cs typeface="Verdana"/>
              </a:rPr>
              <a:t> als er </a:t>
            </a:r>
            <a:r>
              <a:rPr lang="de-DE" sz="2000" dirty="0" err="1">
                <a:solidFill>
                  <a:srgbClr val="333333"/>
                </a:solidFill>
                <a:latin typeface="Calibri Light"/>
                <a:ea typeface="Verdana" panose="020B0604030504040204" pitchFamily="34" charset="0"/>
                <a:cs typeface="Verdana"/>
              </a:rPr>
              <a:t>iets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positiefs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gebeurt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b.v</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een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vriend</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glimlacht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naar</a:t>
            </a:r>
            <a:r>
              <a:rPr lang="de-DE" sz="2000" dirty="0">
                <a:solidFill>
                  <a:srgbClr val="333333"/>
                </a:solidFill>
                <a:latin typeface="Calibri Light"/>
                <a:ea typeface="Verdana" panose="020B0604030504040204" pitchFamily="34" charset="0"/>
                <a:cs typeface="Verdana"/>
              </a:rPr>
              <a:t> je, je hebt </a:t>
            </a:r>
            <a:r>
              <a:rPr lang="de-DE" sz="2000" dirty="0" err="1">
                <a:solidFill>
                  <a:srgbClr val="333333"/>
                </a:solidFill>
                <a:latin typeface="Calibri Light"/>
                <a:ea typeface="Verdana" panose="020B0604030504040204" pitchFamily="34" charset="0"/>
                <a:cs typeface="Verdana"/>
              </a:rPr>
              <a:t>een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leuk</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gesprek</a:t>
            </a:r>
            <a:r>
              <a:rPr lang="de-DE" sz="2000" dirty="0">
                <a:solidFill>
                  <a:srgbClr val="333333"/>
                </a:solidFill>
                <a:latin typeface="Calibri Light"/>
                <a:ea typeface="Verdana" panose="020B0604030504040204" pitchFamily="34" charset="0"/>
                <a:cs typeface="Verdana"/>
              </a:rPr>
              <a:t>, je </a:t>
            </a:r>
            <a:r>
              <a:rPr lang="de-DE" sz="2000" dirty="0" err="1">
                <a:solidFill>
                  <a:srgbClr val="333333"/>
                </a:solidFill>
                <a:latin typeface="Calibri Light"/>
                <a:ea typeface="Verdana" panose="020B0604030504040204" pitchFamily="34" charset="0"/>
                <a:cs typeface="Verdana"/>
              </a:rPr>
              <a:t>eet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een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overheerlijke</a:t>
            </a:r>
            <a:r>
              <a:rPr lang="de-DE" sz="2000" dirty="0">
                <a:solidFill>
                  <a:srgbClr val="333333"/>
                </a:solidFill>
                <a:latin typeface="Calibri Light"/>
                <a:ea typeface="Verdana" panose="020B0604030504040204" pitchFamily="34" charset="0"/>
                <a:cs typeface="Verdana"/>
              </a:rPr>
              <a:t> lunch etc…) </a:t>
            </a:r>
            <a:r>
              <a:rPr lang="de-DE" sz="2000" dirty="0" err="1">
                <a:solidFill>
                  <a:srgbClr val="333333"/>
                </a:solidFill>
                <a:latin typeface="Calibri Light"/>
                <a:ea typeface="Verdana" panose="020B0604030504040204" pitchFamily="34" charset="0"/>
                <a:cs typeface="Verdana"/>
              </a:rPr>
              <a:t>dan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verplaats</a:t>
            </a:r>
            <a:r>
              <a:rPr lang="de-DE" sz="2000" dirty="0">
                <a:solidFill>
                  <a:srgbClr val="333333"/>
                </a:solidFill>
                <a:latin typeface="Calibri Light"/>
                <a:ea typeface="Verdana" panose="020B0604030504040204" pitchFamily="34" charset="0"/>
                <a:cs typeface="Verdana"/>
              </a:rPr>
              <a:t> je </a:t>
            </a:r>
            <a:r>
              <a:rPr lang="de-DE" sz="2000" dirty="0" err="1">
                <a:solidFill>
                  <a:srgbClr val="333333"/>
                </a:solidFill>
                <a:latin typeface="Calibri Light"/>
                <a:ea typeface="Verdana" panose="020B0604030504040204" pitchFamily="34" charset="0"/>
                <a:cs typeface="Verdana"/>
              </a:rPr>
              <a:t>zo‘n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kraalje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of</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knikkertje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naar</a:t>
            </a:r>
            <a:r>
              <a:rPr lang="de-DE" sz="2000" dirty="0">
                <a:solidFill>
                  <a:srgbClr val="333333"/>
                </a:solidFill>
                <a:latin typeface="Calibri Light"/>
                <a:ea typeface="Verdana" panose="020B0604030504040204" pitchFamily="34" charset="0"/>
                <a:cs typeface="Verdana"/>
              </a:rPr>
              <a:t> je rechter </a:t>
            </a:r>
            <a:r>
              <a:rPr lang="de-DE" sz="2000" dirty="0" err="1">
                <a:solidFill>
                  <a:srgbClr val="333333"/>
                </a:solidFill>
                <a:latin typeface="Calibri Light"/>
                <a:ea typeface="Verdana" panose="020B0604030504040204" pitchFamily="34" charset="0"/>
                <a:cs typeface="Verdana"/>
              </a:rPr>
              <a:t>jaszak</a:t>
            </a:r>
            <a:r>
              <a:rPr lang="de-DE" sz="2000" dirty="0">
                <a:solidFill>
                  <a:srgbClr val="333333"/>
                </a:solidFill>
                <a:latin typeface="Calibri Light"/>
                <a:ea typeface="Verdana" panose="020B0604030504040204" pitchFamily="34" charset="0"/>
                <a:cs typeface="Verdana"/>
              </a:rPr>
              <a:t>.</a:t>
            </a:r>
          </a:p>
          <a:p>
            <a:pPr marL="342900" indent="-342900">
              <a:buClr>
                <a:srgbClr val="333333"/>
              </a:buClr>
              <a:buFont typeface="WingDings"/>
              <a:buChar char=""/>
              <a:defRPr/>
            </a:pPr>
            <a:r>
              <a:rPr lang="de-DE" sz="2000" dirty="0">
                <a:solidFill>
                  <a:srgbClr val="333333"/>
                </a:solidFill>
                <a:latin typeface="Calibri Light"/>
                <a:ea typeface="Verdana" panose="020B0604030504040204" pitchFamily="34" charset="0"/>
                <a:cs typeface="Verdana"/>
              </a:rPr>
              <a:t>Als je `s </a:t>
            </a:r>
            <a:r>
              <a:rPr lang="de-DE" sz="2000" dirty="0" err="1">
                <a:solidFill>
                  <a:srgbClr val="333333"/>
                </a:solidFill>
                <a:latin typeface="Calibri Light"/>
                <a:ea typeface="Verdana" panose="020B0604030504040204" pitchFamily="34" charset="0"/>
                <a:cs typeface="Verdana"/>
              </a:rPr>
              <a:t>avonds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thuiskomt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haal</a:t>
            </a:r>
            <a:r>
              <a:rPr lang="de-DE" sz="2000" dirty="0">
                <a:solidFill>
                  <a:srgbClr val="333333"/>
                </a:solidFill>
                <a:latin typeface="Calibri Light"/>
                <a:ea typeface="Verdana" panose="020B0604030504040204" pitchFamily="34" charset="0"/>
                <a:cs typeface="Verdana"/>
              </a:rPr>
              <a:t> je de </a:t>
            </a:r>
            <a:r>
              <a:rPr lang="de-DE" sz="2000" dirty="0" err="1">
                <a:solidFill>
                  <a:srgbClr val="333333"/>
                </a:solidFill>
                <a:latin typeface="Calibri Light"/>
                <a:ea typeface="Verdana" panose="020B0604030504040204" pitchFamily="34" charset="0"/>
                <a:cs typeface="Verdana"/>
              </a:rPr>
              <a:t>kraaltjes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of</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knikkertjes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uit</a:t>
            </a:r>
            <a:r>
              <a:rPr lang="de-DE" sz="2000" dirty="0">
                <a:solidFill>
                  <a:srgbClr val="333333"/>
                </a:solidFill>
                <a:latin typeface="Calibri Light"/>
                <a:ea typeface="Verdana" panose="020B0604030504040204" pitchFamily="34" charset="0"/>
                <a:cs typeface="Verdana"/>
              </a:rPr>
              <a:t> je </a:t>
            </a:r>
            <a:r>
              <a:rPr lang="de-DE" sz="2000" dirty="0" err="1">
                <a:solidFill>
                  <a:srgbClr val="333333"/>
                </a:solidFill>
                <a:latin typeface="Calibri Light"/>
                <a:ea typeface="Verdana" panose="020B0604030504040204" pitchFamily="34" charset="0"/>
                <a:cs typeface="Verdana"/>
              </a:rPr>
              <a:t>rechterjaszak</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tevoorschijn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zo</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word</a:t>
            </a:r>
            <a:r>
              <a:rPr lang="de-DE" sz="2000" dirty="0">
                <a:solidFill>
                  <a:srgbClr val="333333"/>
                </a:solidFill>
                <a:latin typeface="Calibri Light"/>
                <a:ea typeface="Verdana" panose="020B0604030504040204" pitchFamily="34" charset="0"/>
                <a:cs typeface="Verdana"/>
              </a:rPr>
              <a:t> je </a:t>
            </a:r>
            <a:r>
              <a:rPr lang="de-DE" sz="2000" dirty="0" err="1">
                <a:solidFill>
                  <a:srgbClr val="333333"/>
                </a:solidFill>
                <a:latin typeface="Calibri Light"/>
                <a:ea typeface="Verdana" panose="020B0604030504040204" pitchFamily="34" charset="0"/>
                <a:cs typeface="Verdana"/>
              </a:rPr>
              <a:t>weer</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herinnerd</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aan</a:t>
            </a:r>
            <a:r>
              <a:rPr lang="de-DE" sz="2000" dirty="0">
                <a:solidFill>
                  <a:srgbClr val="333333"/>
                </a:solidFill>
                <a:latin typeface="Calibri Light"/>
                <a:ea typeface="Verdana" panose="020B0604030504040204" pitchFamily="34" charset="0"/>
                <a:cs typeface="Verdana"/>
              </a:rPr>
              <a:t> alle </a:t>
            </a:r>
            <a:r>
              <a:rPr lang="de-DE" sz="2000" dirty="0" err="1">
                <a:solidFill>
                  <a:srgbClr val="333333"/>
                </a:solidFill>
                <a:latin typeface="Calibri Light"/>
                <a:ea typeface="Verdana" panose="020B0604030504040204" pitchFamily="34" charset="0"/>
                <a:cs typeface="Verdana"/>
              </a:rPr>
              <a:t>leuke</a:t>
            </a:r>
            <a:r>
              <a:rPr lang="de-DE" sz="2000" dirty="0">
                <a:solidFill>
                  <a:srgbClr val="333333"/>
                </a:solidFill>
                <a:latin typeface="Calibri Light"/>
                <a:ea typeface="Verdana" panose="020B0604030504040204" pitchFamily="34" charset="0"/>
                <a:cs typeface="Verdana"/>
              </a:rPr>
              <a:t> dingen die je die </a:t>
            </a:r>
            <a:r>
              <a:rPr lang="de-DE" sz="2000" dirty="0" err="1">
                <a:solidFill>
                  <a:srgbClr val="333333"/>
                </a:solidFill>
                <a:latin typeface="Calibri Light"/>
                <a:ea typeface="Verdana" panose="020B0604030504040204" pitchFamily="34" charset="0"/>
                <a:cs typeface="Verdana"/>
              </a:rPr>
              <a:t>dag</a:t>
            </a:r>
            <a:r>
              <a:rPr lang="de-DE" sz="2000" dirty="0">
                <a:solidFill>
                  <a:srgbClr val="333333"/>
                </a:solidFill>
                <a:latin typeface="Calibri Light"/>
                <a:ea typeface="Verdana" panose="020B0604030504040204" pitchFamily="34" charset="0"/>
                <a:cs typeface="Verdana"/>
              </a:rPr>
              <a:t> hebt </a:t>
            </a:r>
            <a:r>
              <a:rPr lang="de-DE" sz="2000" dirty="0" err="1">
                <a:solidFill>
                  <a:srgbClr val="333333"/>
                </a:solidFill>
                <a:latin typeface="Calibri Light"/>
                <a:ea typeface="Verdana" panose="020B0604030504040204" pitchFamily="34" charset="0"/>
                <a:cs typeface="Verdana"/>
              </a:rPr>
              <a:t>meegemaakt</a:t>
            </a:r>
            <a:r>
              <a:rPr lang="de-DE" sz="2000" dirty="0">
                <a:solidFill>
                  <a:srgbClr val="333333"/>
                </a:solidFill>
                <a:latin typeface="Calibri Light"/>
                <a:ea typeface="Verdana" panose="020B0604030504040204" pitchFamily="34" charset="0"/>
                <a:cs typeface="Verdana"/>
              </a:rPr>
              <a:t>!</a:t>
            </a:r>
          </a:p>
          <a:p>
            <a:pPr marL="342900" indent="-342900">
              <a:buClr>
                <a:srgbClr val="333333"/>
              </a:buClr>
              <a:buFont typeface="WingDings"/>
              <a:buChar char=""/>
              <a:defRPr/>
            </a:pPr>
            <a:r>
              <a:rPr lang="de-DE" sz="2000" dirty="0">
                <a:solidFill>
                  <a:srgbClr val="333333"/>
                </a:solidFill>
                <a:latin typeface="Calibri Light"/>
                <a:ea typeface="Verdana" panose="020B0604030504040204" pitchFamily="34" charset="0"/>
                <a:cs typeface="Verdana"/>
              </a:rPr>
              <a:t>Als je </a:t>
            </a:r>
            <a:r>
              <a:rPr lang="de-DE" sz="2000" dirty="0" err="1">
                <a:solidFill>
                  <a:srgbClr val="333333"/>
                </a:solidFill>
                <a:latin typeface="Calibri Light"/>
                <a:ea typeface="Verdana" panose="020B0604030504040204" pitchFamily="34" charset="0"/>
                <a:cs typeface="Verdana"/>
              </a:rPr>
              <a:t>dit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doet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blijven</a:t>
            </a:r>
            <a:r>
              <a:rPr lang="de-DE" sz="2000" dirty="0">
                <a:solidFill>
                  <a:srgbClr val="333333"/>
                </a:solidFill>
                <a:latin typeface="Calibri Light"/>
                <a:ea typeface="Verdana" panose="020B0604030504040204" pitchFamily="34" charset="0"/>
                <a:cs typeface="Verdana"/>
              </a:rPr>
              <a:t> de </a:t>
            </a:r>
            <a:r>
              <a:rPr lang="de-DE" sz="2000" dirty="0" err="1">
                <a:solidFill>
                  <a:srgbClr val="333333"/>
                </a:solidFill>
                <a:latin typeface="Calibri Light"/>
                <a:ea typeface="Verdana" panose="020B0604030504040204" pitchFamily="34" charset="0"/>
                <a:cs typeface="Verdana"/>
              </a:rPr>
              <a:t>positieve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mooie</a:t>
            </a:r>
            <a:r>
              <a:rPr lang="de-DE" sz="2000" dirty="0">
                <a:solidFill>
                  <a:srgbClr val="333333"/>
                </a:solidFill>
                <a:latin typeface="Calibri Light"/>
                <a:ea typeface="Verdana" panose="020B0604030504040204" pitchFamily="34" charset="0"/>
                <a:cs typeface="Verdana"/>
              </a:rPr>
              <a:t> dingen die je hebt </a:t>
            </a:r>
            <a:r>
              <a:rPr lang="de-DE" sz="2000" dirty="0" err="1">
                <a:solidFill>
                  <a:srgbClr val="333333"/>
                </a:solidFill>
                <a:latin typeface="Calibri Light"/>
                <a:ea typeface="Verdana" panose="020B0604030504040204" pitchFamily="34" charset="0"/>
                <a:cs typeface="Verdana"/>
              </a:rPr>
              <a:t>ervaren</a:t>
            </a:r>
            <a:r>
              <a:rPr lang="de-DE" sz="2000" dirty="0">
                <a:solidFill>
                  <a:srgbClr val="333333"/>
                </a:solidFill>
                <a:latin typeface="Calibri Light"/>
                <a:ea typeface="Verdana" panose="020B0604030504040204" pitchFamily="34" charset="0"/>
                <a:cs typeface="Verdana"/>
              </a:rPr>
              <a:t> je </a:t>
            </a:r>
            <a:r>
              <a:rPr lang="de-DE" sz="2000" dirty="0" err="1">
                <a:solidFill>
                  <a:srgbClr val="333333"/>
                </a:solidFill>
                <a:latin typeface="Calibri Light"/>
                <a:ea typeface="Verdana" panose="020B0604030504040204" pitchFamily="34" charset="0"/>
                <a:cs typeface="Verdana"/>
              </a:rPr>
              <a:t>bij</a:t>
            </a:r>
            <a:r>
              <a:rPr lang="de-DE" sz="2000" dirty="0">
                <a:solidFill>
                  <a:srgbClr val="333333"/>
                </a:solidFill>
                <a:latin typeface="Calibri Light"/>
                <a:ea typeface="Verdana" panose="020B0604030504040204" pitchFamily="34" charset="0"/>
                <a:cs typeface="Verdana"/>
              </a:rPr>
              <a:t> en </a:t>
            </a:r>
            <a:r>
              <a:rPr lang="de-DE" sz="2000" dirty="0" err="1">
                <a:solidFill>
                  <a:srgbClr val="333333"/>
                </a:solidFill>
                <a:latin typeface="Calibri Light"/>
                <a:ea typeface="Verdana" panose="020B0604030504040204" pitchFamily="34" charset="0"/>
                <a:cs typeface="Verdana"/>
              </a:rPr>
              <a:t>kun</a:t>
            </a:r>
            <a:r>
              <a:rPr lang="de-DE" sz="2000" dirty="0">
                <a:solidFill>
                  <a:srgbClr val="333333"/>
                </a:solidFill>
                <a:latin typeface="Calibri Light"/>
                <a:ea typeface="Verdana" panose="020B0604030504040204" pitchFamily="34" charset="0"/>
                <a:cs typeface="Verdana"/>
              </a:rPr>
              <a:t> je van </a:t>
            </a:r>
            <a:r>
              <a:rPr lang="de-DE" sz="2000" dirty="0" err="1">
                <a:solidFill>
                  <a:srgbClr val="333333"/>
                </a:solidFill>
                <a:latin typeface="Calibri Light"/>
                <a:ea typeface="Verdana" panose="020B0604030504040204" pitchFamily="34" charset="0"/>
                <a:cs typeface="Verdana"/>
              </a:rPr>
              <a:t>het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moment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blijven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genieten</a:t>
            </a:r>
            <a:r>
              <a:rPr lang="de-DE" sz="2000" dirty="0">
                <a:solidFill>
                  <a:srgbClr val="333333"/>
                </a:solidFill>
                <a:latin typeface="Calibri Light"/>
                <a:ea typeface="Verdana" panose="020B0604030504040204" pitchFamily="34" charset="0"/>
                <a:cs typeface="Verdana"/>
              </a:rPr>
              <a:t>. Helaas laten we maar al te vaak de plezierige dingen onopgemerkt of laten we deze te snel passeren.</a:t>
            </a:r>
          </a:p>
        </p:txBody>
      </p:sp>
      <p:sp>
        <p:nvSpPr>
          <p:cNvPr id="4" name="Footer Placeholder 3"/>
          <p:cNvSpPr>
            <a:spLocks noGrp="1"/>
          </p:cNvSpPr>
          <p:nvPr>
            <p:ph type="ftr" sz="quarter" idx="11"/>
          </p:nvPr>
        </p:nvSpPr>
        <p:spPr/>
        <p:txBody>
          <a:bodyPr/>
          <a:lstStyle/>
          <a:p>
            <a:pPr>
              <a:defRPr/>
            </a:pPr>
            <a:r>
              <a:rPr lang="nl-NL"/>
              <a:t>Metacognitieve Training 9 - Zelfwaardering/ 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42</a:t>
            </a:fld>
            <a:endParaRPr lang="de-DE"/>
          </a:p>
        </p:txBody>
      </p:sp>
    </p:spTree>
    <p:extLst>
      <p:ext uri="{BB962C8B-B14F-4D97-AF65-F5344CB8AC3E}">
        <p14:creationId xmlns:p14="http://schemas.microsoft.com/office/powerpoint/2010/main" val="1242376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Huiswerk</a:t>
            </a:r>
            <a:endParaRPr lang="de-DE" sz="3600" dirty="0">
              <a:latin typeface="Calibri Light"/>
            </a:endParaRPr>
          </a:p>
        </p:txBody>
      </p:sp>
      <p:sp>
        <p:nvSpPr>
          <p:cNvPr id="3" name="Inhaltsplatzhalter 2"/>
          <p:cNvSpPr>
            <a:spLocks noGrp="1"/>
          </p:cNvSpPr>
          <p:nvPr>
            <p:ph idx="1"/>
          </p:nvPr>
        </p:nvSpPr>
        <p:spPr/>
        <p:txBody>
          <a:bodyPr/>
          <a:lstStyle/>
          <a:p>
            <a:pPr>
              <a:defRPr/>
            </a:pPr>
            <a:r>
              <a:rPr lang="de-DE" sz="2000" dirty="0" err="1">
                <a:solidFill>
                  <a:srgbClr val="333333"/>
                </a:solidFill>
                <a:latin typeface="Calibri Light"/>
                <a:ea typeface="Verdana" panose="020B0604030504040204" pitchFamily="34" charset="0"/>
                <a:cs typeface="Verdana"/>
              </a:rPr>
              <a:t>Tips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om</a:t>
            </a:r>
            <a:r>
              <a:rPr lang="de-DE" sz="2000" dirty="0">
                <a:solidFill>
                  <a:srgbClr val="333333"/>
                </a:solidFill>
                <a:latin typeface="Calibri Light"/>
                <a:ea typeface="Verdana" panose="020B0604030504040204" pitchFamily="34" charset="0"/>
                <a:cs typeface="Verdana"/>
              </a:rPr>
              <a:t> de </a:t>
            </a:r>
            <a:r>
              <a:rPr lang="de-DE" sz="2000" dirty="0" err="1">
                <a:solidFill>
                  <a:srgbClr val="333333"/>
                </a:solidFill>
                <a:latin typeface="Calibri Light"/>
                <a:ea typeface="Verdana" panose="020B0604030504040204" pitchFamily="34" charset="0"/>
                <a:cs typeface="Verdana"/>
              </a:rPr>
              <a:t>positieve</a:t>
            </a:r>
            <a:r>
              <a:rPr lang="de-DE" sz="2000" dirty="0">
                <a:solidFill>
                  <a:srgbClr val="333333"/>
                </a:solidFill>
                <a:latin typeface="Calibri Light"/>
                <a:ea typeface="Verdana" panose="020B0604030504040204" pitchFamily="34" charset="0"/>
                <a:cs typeface="Verdana"/>
              </a:rPr>
              <a:t> dingen in je </a:t>
            </a:r>
            <a:r>
              <a:rPr lang="de-DE" sz="2000" dirty="0" err="1">
                <a:solidFill>
                  <a:srgbClr val="333333"/>
                </a:solidFill>
                <a:latin typeface="Calibri Light"/>
                <a:ea typeface="Verdana" panose="020B0604030504040204" pitchFamily="34" charset="0"/>
                <a:cs typeface="Verdana"/>
              </a:rPr>
              <a:t>dagelijks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leven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te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waarderen</a:t>
            </a:r>
            <a:r>
              <a:rPr lang="de-DE" sz="2000" dirty="0">
                <a:solidFill>
                  <a:srgbClr val="333333"/>
                </a:solidFill>
                <a:latin typeface="Calibri Light"/>
                <a:ea typeface="Verdana" panose="020B0604030504040204" pitchFamily="34" charset="0"/>
                <a:cs typeface="Verdana"/>
              </a:rPr>
              <a:t>.</a:t>
            </a:r>
          </a:p>
          <a:p>
            <a:pPr marL="342900" indent="-342900">
              <a:buClr>
                <a:srgbClr val="333333"/>
              </a:buClr>
              <a:buFont typeface="WingDings"/>
              <a:buChar char=""/>
              <a:defRPr/>
            </a:pPr>
            <a:r>
              <a:rPr lang="de-DE" sz="2000" dirty="0" err="1">
                <a:solidFill>
                  <a:srgbClr val="333333"/>
                </a:solidFill>
                <a:latin typeface="Calibri Light"/>
                <a:ea typeface="Verdana" panose="020B0604030504040204" pitchFamily="34" charset="0"/>
                <a:cs typeface="Verdana"/>
              </a:rPr>
              <a:t>Stop</a:t>
            </a:r>
            <a:r>
              <a:rPr lang="de-DE" sz="2000" dirty="0">
                <a:solidFill>
                  <a:srgbClr val="333333"/>
                </a:solidFill>
                <a:latin typeface="Calibri Light"/>
                <a:ea typeface="Verdana" panose="020B0604030504040204" pitchFamily="34" charset="0"/>
                <a:cs typeface="Verdana"/>
              </a:rPr>
              <a:t> als je van </a:t>
            </a:r>
            <a:r>
              <a:rPr lang="de-DE" sz="2000" dirty="0" err="1">
                <a:solidFill>
                  <a:srgbClr val="333333"/>
                </a:solidFill>
                <a:latin typeface="Calibri Light"/>
                <a:ea typeface="Verdana" panose="020B0604030504040204" pitchFamily="34" charset="0"/>
                <a:cs typeface="Verdana"/>
              </a:rPr>
              <a:t>huis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gaat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een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handjevol</a:t>
            </a:r>
            <a:r>
              <a:rPr lang="de-DE" sz="2000" dirty="0">
                <a:solidFill>
                  <a:srgbClr val="333333"/>
                </a:solidFill>
                <a:latin typeface="Calibri Light"/>
                <a:ea typeface="Verdana" panose="020B0604030504040204" pitchFamily="34" charset="0"/>
                <a:cs typeface="Verdana"/>
              </a:rPr>
              <a:t> kleine </a:t>
            </a:r>
            <a:r>
              <a:rPr lang="de-DE" sz="2000" dirty="0" err="1">
                <a:solidFill>
                  <a:srgbClr val="333333"/>
                </a:solidFill>
                <a:latin typeface="Calibri Light"/>
                <a:ea typeface="Verdana" panose="020B0604030504040204" pitchFamily="34" charset="0"/>
                <a:cs typeface="Verdana"/>
              </a:rPr>
              <a:t>kraaltjes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of</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knikkers</a:t>
            </a:r>
            <a:r>
              <a:rPr lang="de-DE" sz="2000" dirty="0">
                <a:solidFill>
                  <a:srgbClr val="333333"/>
                </a:solidFill>
                <a:latin typeface="Calibri Light"/>
                <a:ea typeface="Verdana" panose="020B0604030504040204" pitchFamily="34" charset="0"/>
                <a:cs typeface="Verdana"/>
              </a:rPr>
              <a:t>) in je linker </a:t>
            </a:r>
            <a:r>
              <a:rPr lang="de-DE" sz="2000" dirty="0" err="1">
                <a:solidFill>
                  <a:srgbClr val="333333"/>
                </a:solidFill>
                <a:latin typeface="Calibri Light"/>
                <a:ea typeface="Verdana" panose="020B0604030504040204" pitchFamily="34" charset="0"/>
                <a:cs typeface="Verdana"/>
              </a:rPr>
              <a:t>jaszak</a:t>
            </a:r>
            <a:r>
              <a:rPr lang="de-DE" sz="2000" dirty="0">
                <a:solidFill>
                  <a:srgbClr val="333333"/>
                </a:solidFill>
                <a:latin typeface="Calibri Light"/>
                <a:ea typeface="Verdana" panose="020B0604030504040204" pitchFamily="34" charset="0"/>
                <a:cs typeface="Verdana"/>
              </a:rPr>
              <a:t>.</a:t>
            </a:r>
          </a:p>
          <a:p>
            <a:pPr marL="342900" indent="-342900">
              <a:buClr>
                <a:srgbClr val="333333"/>
              </a:buClr>
              <a:buFont typeface="WingDings"/>
              <a:buChar char=""/>
              <a:defRPr/>
            </a:pPr>
            <a:r>
              <a:rPr lang="de-DE" sz="2000" dirty="0">
                <a:solidFill>
                  <a:srgbClr val="333333"/>
                </a:solidFill>
                <a:latin typeface="Calibri Light"/>
                <a:ea typeface="Verdana" panose="020B0604030504040204" pitchFamily="34" charset="0"/>
                <a:cs typeface="Verdana"/>
              </a:rPr>
              <a:t>Elke </a:t>
            </a:r>
            <a:r>
              <a:rPr lang="de-DE" sz="2000" dirty="0" err="1">
                <a:solidFill>
                  <a:srgbClr val="333333"/>
                </a:solidFill>
                <a:latin typeface="Calibri Light"/>
                <a:ea typeface="Verdana" panose="020B0604030504040204" pitchFamily="34" charset="0"/>
                <a:cs typeface="Verdana"/>
              </a:rPr>
              <a:t>keer</a:t>
            </a:r>
            <a:r>
              <a:rPr lang="de-DE" sz="2000" dirty="0">
                <a:solidFill>
                  <a:srgbClr val="333333"/>
                </a:solidFill>
                <a:latin typeface="Calibri Light"/>
                <a:ea typeface="Verdana" panose="020B0604030504040204" pitchFamily="34" charset="0"/>
                <a:cs typeface="Verdana"/>
              </a:rPr>
              <a:t> als er </a:t>
            </a:r>
            <a:r>
              <a:rPr lang="de-DE" sz="2000" dirty="0" err="1">
                <a:solidFill>
                  <a:srgbClr val="333333"/>
                </a:solidFill>
                <a:latin typeface="Calibri Light"/>
                <a:ea typeface="Verdana" panose="020B0604030504040204" pitchFamily="34" charset="0"/>
                <a:cs typeface="Verdana"/>
              </a:rPr>
              <a:t>iets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positiefs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gebeurt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b.v</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een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vriend</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glimlacht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naar</a:t>
            </a:r>
            <a:r>
              <a:rPr lang="de-DE" sz="2000" dirty="0">
                <a:solidFill>
                  <a:srgbClr val="333333"/>
                </a:solidFill>
                <a:latin typeface="Calibri Light"/>
                <a:ea typeface="Verdana" panose="020B0604030504040204" pitchFamily="34" charset="0"/>
                <a:cs typeface="Verdana"/>
              </a:rPr>
              <a:t> je, je hebt </a:t>
            </a:r>
            <a:r>
              <a:rPr lang="de-DE" sz="2000" dirty="0" err="1">
                <a:solidFill>
                  <a:srgbClr val="333333"/>
                </a:solidFill>
                <a:latin typeface="Calibri Light"/>
                <a:ea typeface="Verdana" panose="020B0604030504040204" pitchFamily="34" charset="0"/>
                <a:cs typeface="Verdana"/>
              </a:rPr>
              <a:t>een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leuk</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gesprek</a:t>
            </a:r>
            <a:r>
              <a:rPr lang="de-DE" sz="2000" dirty="0">
                <a:solidFill>
                  <a:srgbClr val="333333"/>
                </a:solidFill>
                <a:latin typeface="Calibri Light"/>
                <a:ea typeface="Verdana" panose="020B0604030504040204" pitchFamily="34" charset="0"/>
                <a:cs typeface="Verdana"/>
              </a:rPr>
              <a:t>, je </a:t>
            </a:r>
            <a:r>
              <a:rPr lang="de-DE" sz="2000" dirty="0" err="1">
                <a:solidFill>
                  <a:srgbClr val="333333"/>
                </a:solidFill>
                <a:latin typeface="Calibri Light"/>
                <a:ea typeface="Verdana" panose="020B0604030504040204" pitchFamily="34" charset="0"/>
                <a:cs typeface="Verdana"/>
              </a:rPr>
              <a:t>eet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een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overheerlijke</a:t>
            </a:r>
            <a:r>
              <a:rPr lang="de-DE" sz="2000" dirty="0">
                <a:solidFill>
                  <a:srgbClr val="333333"/>
                </a:solidFill>
                <a:latin typeface="Calibri Light"/>
                <a:ea typeface="Verdana" panose="020B0604030504040204" pitchFamily="34" charset="0"/>
                <a:cs typeface="Verdana"/>
              </a:rPr>
              <a:t> lunch etc…) </a:t>
            </a:r>
            <a:r>
              <a:rPr lang="de-DE" sz="2000" dirty="0" err="1">
                <a:solidFill>
                  <a:srgbClr val="333333"/>
                </a:solidFill>
                <a:latin typeface="Calibri Light"/>
                <a:ea typeface="Verdana" panose="020B0604030504040204" pitchFamily="34" charset="0"/>
                <a:cs typeface="Verdana"/>
              </a:rPr>
              <a:t>dan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verplaats</a:t>
            </a:r>
            <a:r>
              <a:rPr lang="de-DE" sz="2000" dirty="0">
                <a:solidFill>
                  <a:srgbClr val="333333"/>
                </a:solidFill>
                <a:latin typeface="Calibri Light"/>
                <a:ea typeface="Verdana" panose="020B0604030504040204" pitchFamily="34" charset="0"/>
                <a:cs typeface="Verdana"/>
              </a:rPr>
              <a:t> je </a:t>
            </a:r>
            <a:r>
              <a:rPr lang="de-DE" sz="2000" dirty="0" err="1">
                <a:solidFill>
                  <a:srgbClr val="333333"/>
                </a:solidFill>
                <a:latin typeface="Calibri Light"/>
                <a:ea typeface="Verdana" panose="020B0604030504040204" pitchFamily="34" charset="0"/>
                <a:cs typeface="Verdana"/>
              </a:rPr>
              <a:t>zo‘n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kraalje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of</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knikkertje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naar</a:t>
            </a:r>
            <a:r>
              <a:rPr lang="de-DE" sz="2000" dirty="0">
                <a:solidFill>
                  <a:srgbClr val="333333"/>
                </a:solidFill>
                <a:latin typeface="Calibri Light"/>
                <a:ea typeface="Verdana" panose="020B0604030504040204" pitchFamily="34" charset="0"/>
                <a:cs typeface="Verdana"/>
              </a:rPr>
              <a:t> je rechter </a:t>
            </a:r>
            <a:r>
              <a:rPr lang="de-DE" sz="2000" dirty="0" err="1">
                <a:solidFill>
                  <a:srgbClr val="333333"/>
                </a:solidFill>
                <a:latin typeface="Calibri Light"/>
                <a:ea typeface="Verdana" panose="020B0604030504040204" pitchFamily="34" charset="0"/>
                <a:cs typeface="Verdana"/>
              </a:rPr>
              <a:t>jaszak</a:t>
            </a:r>
            <a:r>
              <a:rPr lang="de-DE" sz="2000" dirty="0">
                <a:solidFill>
                  <a:srgbClr val="333333"/>
                </a:solidFill>
                <a:latin typeface="Calibri Light"/>
                <a:ea typeface="Verdana" panose="020B0604030504040204" pitchFamily="34" charset="0"/>
                <a:cs typeface="Verdana"/>
              </a:rPr>
              <a:t>.</a:t>
            </a:r>
          </a:p>
          <a:p>
            <a:pPr marL="342900" indent="-342900">
              <a:buClr>
                <a:srgbClr val="333333"/>
              </a:buClr>
              <a:buFont typeface="WingDings"/>
              <a:buChar char=""/>
              <a:defRPr/>
            </a:pPr>
            <a:r>
              <a:rPr lang="de-DE" sz="2000" dirty="0">
                <a:solidFill>
                  <a:srgbClr val="333333"/>
                </a:solidFill>
                <a:latin typeface="Calibri Light"/>
                <a:ea typeface="Verdana" panose="020B0604030504040204" pitchFamily="34" charset="0"/>
                <a:cs typeface="Verdana"/>
              </a:rPr>
              <a:t>Als je `s </a:t>
            </a:r>
            <a:r>
              <a:rPr lang="de-DE" sz="2000" dirty="0" err="1">
                <a:solidFill>
                  <a:srgbClr val="333333"/>
                </a:solidFill>
                <a:latin typeface="Calibri Light"/>
                <a:ea typeface="Verdana" panose="020B0604030504040204" pitchFamily="34" charset="0"/>
                <a:cs typeface="Verdana"/>
              </a:rPr>
              <a:t>avonds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thuiskomt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haal</a:t>
            </a:r>
            <a:r>
              <a:rPr lang="de-DE" sz="2000" dirty="0">
                <a:solidFill>
                  <a:srgbClr val="333333"/>
                </a:solidFill>
                <a:latin typeface="Calibri Light"/>
                <a:ea typeface="Verdana" panose="020B0604030504040204" pitchFamily="34" charset="0"/>
                <a:cs typeface="Verdana"/>
              </a:rPr>
              <a:t> je de </a:t>
            </a:r>
            <a:r>
              <a:rPr lang="de-DE" sz="2000" dirty="0" err="1">
                <a:solidFill>
                  <a:srgbClr val="333333"/>
                </a:solidFill>
                <a:latin typeface="Calibri Light"/>
                <a:ea typeface="Verdana" panose="020B0604030504040204" pitchFamily="34" charset="0"/>
                <a:cs typeface="Verdana"/>
              </a:rPr>
              <a:t>kraaltjes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of</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knikkertjes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uit</a:t>
            </a:r>
            <a:r>
              <a:rPr lang="de-DE" sz="2000" dirty="0">
                <a:solidFill>
                  <a:srgbClr val="333333"/>
                </a:solidFill>
                <a:latin typeface="Calibri Light"/>
                <a:ea typeface="Verdana" panose="020B0604030504040204" pitchFamily="34" charset="0"/>
                <a:cs typeface="Verdana"/>
              </a:rPr>
              <a:t> je </a:t>
            </a:r>
            <a:r>
              <a:rPr lang="de-DE" sz="2000" dirty="0" err="1">
                <a:solidFill>
                  <a:srgbClr val="333333"/>
                </a:solidFill>
                <a:latin typeface="Calibri Light"/>
                <a:ea typeface="Verdana" panose="020B0604030504040204" pitchFamily="34" charset="0"/>
                <a:cs typeface="Verdana"/>
              </a:rPr>
              <a:t>rechterjaszak</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tevoorschijn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zo</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word</a:t>
            </a:r>
            <a:r>
              <a:rPr lang="de-DE" sz="2000" dirty="0">
                <a:solidFill>
                  <a:srgbClr val="333333"/>
                </a:solidFill>
                <a:latin typeface="Calibri Light"/>
                <a:ea typeface="Verdana" panose="020B0604030504040204" pitchFamily="34" charset="0"/>
                <a:cs typeface="Verdana"/>
              </a:rPr>
              <a:t> je </a:t>
            </a:r>
            <a:r>
              <a:rPr lang="de-DE" sz="2000" dirty="0" err="1">
                <a:solidFill>
                  <a:srgbClr val="333333"/>
                </a:solidFill>
                <a:latin typeface="Calibri Light"/>
                <a:ea typeface="Verdana" panose="020B0604030504040204" pitchFamily="34" charset="0"/>
                <a:cs typeface="Verdana"/>
              </a:rPr>
              <a:t>weer</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herinnerd</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aan</a:t>
            </a:r>
            <a:r>
              <a:rPr lang="de-DE" sz="2000" dirty="0">
                <a:solidFill>
                  <a:srgbClr val="333333"/>
                </a:solidFill>
                <a:latin typeface="Calibri Light"/>
                <a:ea typeface="Verdana" panose="020B0604030504040204" pitchFamily="34" charset="0"/>
                <a:cs typeface="Verdana"/>
              </a:rPr>
              <a:t> alle </a:t>
            </a:r>
            <a:r>
              <a:rPr lang="de-DE" sz="2000" dirty="0" err="1">
                <a:solidFill>
                  <a:srgbClr val="333333"/>
                </a:solidFill>
                <a:latin typeface="Calibri Light"/>
                <a:ea typeface="Verdana" panose="020B0604030504040204" pitchFamily="34" charset="0"/>
                <a:cs typeface="Verdana"/>
              </a:rPr>
              <a:t>leuke</a:t>
            </a:r>
            <a:r>
              <a:rPr lang="de-DE" sz="2000" dirty="0">
                <a:solidFill>
                  <a:srgbClr val="333333"/>
                </a:solidFill>
                <a:latin typeface="Calibri Light"/>
                <a:ea typeface="Verdana" panose="020B0604030504040204" pitchFamily="34" charset="0"/>
                <a:cs typeface="Verdana"/>
              </a:rPr>
              <a:t> dingen die je die </a:t>
            </a:r>
            <a:r>
              <a:rPr lang="de-DE" sz="2000" dirty="0" err="1">
                <a:solidFill>
                  <a:srgbClr val="333333"/>
                </a:solidFill>
                <a:latin typeface="Calibri Light"/>
                <a:ea typeface="Verdana" panose="020B0604030504040204" pitchFamily="34" charset="0"/>
                <a:cs typeface="Verdana"/>
              </a:rPr>
              <a:t>dag</a:t>
            </a:r>
            <a:r>
              <a:rPr lang="de-DE" sz="2000" dirty="0">
                <a:solidFill>
                  <a:srgbClr val="333333"/>
                </a:solidFill>
                <a:latin typeface="Calibri Light"/>
                <a:ea typeface="Verdana" panose="020B0604030504040204" pitchFamily="34" charset="0"/>
                <a:cs typeface="Verdana"/>
              </a:rPr>
              <a:t> hebt </a:t>
            </a:r>
            <a:r>
              <a:rPr lang="de-DE" sz="2000" dirty="0" err="1">
                <a:solidFill>
                  <a:srgbClr val="333333"/>
                </a:solidFill>
                <a:latin typeface="Calibri Light"/>
                <a:ea typeface="Verdana" panose="020B0604030504040204" pitchFamily="34" charset="0"/>
                <a:cs typeface="Verdana"/>
              </a:rPr>
              <a:t>meegemaakt</a:t>
            </a:r>
            <a:r>
              <a:rPr lang="de-DE" sz="2000" dirty="0">
                <a:solidFill>
                  <a:srgbClr val="333333"/>
                </a:solidFill>
                <a:latin typeface="Calibri Light"/>
                <a:ea typeface="Verdana" panose="020B0604030504040204" pitchFamily="34" charset="0"/>
                <a:cs typeface="Verdana"/>
              </a:rPr>
              <a:t>!</a:t>
            </a:r>
          </a:p>
          <a:p>
            <a:pPr marL="342900" indent="-342900">
              <a:buClr>
                <a:srgbClr val="333333"/>
              </a:buClr>
              <a:buFont typeface="WingDings"/>
              <a:buChar char=""/>
              <a:defRPr/>
            </a:pPr>
            <a:r>
              <a:rPr lang="de-DE" sz="2000" dirty="0">
                <a:solidFill>
                  <a:srgbClr val="333333"/>
                </a:solidFill>
                <a:latin typeface="Calibri Light"/>
                <a:ea typeface="Verdana" panose="020B0604030504040204" pitchFamily="34" charset="0"/>
                <a:cs typeface="Verdana"/>
              </a:rPr>
              <a:t>Als je </a:t>
            </a:r>
            <a:r>
              <a:rPr lang="de-DE" sz="2000" dirty="0" err="1">
                <a:solidFill>
                  <a:srgbClr val="333333"/>
                </a:solidFill>
                <a:latin typeface="Calibri Light"/>
                <a:ea typeface="Verdana" panose="020B0604030504040204" pitchFamily="34" charset="0"/>
                <a:cs typeface="Verdana"/>
              </a:rPr>
              <a:t>dit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doet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blijven</a:t>
            </a:r>
            <a:r>
              <a:rPr lang="de-DE" sz="2000" dirty="0">
                <a:solidFill>
                  <a:srgbClr val="333333"/>
                </a:solidFill>
                <a:latin typeface="Calibri Light"/>
                <a:ea typeface="Verdana" panose="020B0604030504040204" pitchFamily="34" charset="0"/>
                <a:cs typeface="Verdana"/>
              </a:rPr>
              <a:t> de </a:t>
            </a:r>
            <a:r>
              <a:rPr lang="de-DE" sz="2000" dirty="0" err="1">
                <a:solidFill>
                  <a:srgbClr val="333333"/>
                </a:solidFill>
                <a:latin typeface="Calibri Light"/>
                <a:ea typeface="Verdana" panose="020B0604030504040204" pitchFamily="34" charset="0"/>
                <a:cs typeface="Verdana"/>
              </a:rPr>
              <a:t>positieve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mooie</a:t>
            </a:r>
            <a:r>
              <a:rPr lang="de-DE" sz="2000" dirty="0">
                <a:solidFill>
                  <a:srgbClr val="333333"/>
                </a:solidFill>
                <a:latin typeface="Calibri Light"/>
                <a:ea typeface="Verdana" panose="020B0604030504040204" pitchFamily="34" charset="0"/>
                <a:cs typeface="Verdana"/>
              </a:rPr>
              <a:t> dingen die je hebt </a:t>
            </a:r>
            <a:r>
              <a:rPr lang="de-DE" sz="2000" dirty="0" err="1">
                <a:solidFill>
                  <a:srgbClr val="333333"/>
                </a:solidFill>
                <a:latin typeface="Calibri Light"/>
                <a:ea typeface="Verdana" panose="020B0604030504040204" pitchFamily="34" charset="0"/>
                <a:cs typeface="Verdana"/>
              </a:rPr>
              <a:t>ervaren</a:t>
            </a:r>
            <a:r>
              <a:rPr lang="de-DE" sz="2000" dirty="0">
                <a:solidFill>
                  <a:srgbClr val="333333"/>
                </a:solidFill>
                <a:latin typeface="Calibri Light"/>
                <a:ea typeface="Verdana" panose="020B0604030504040204" pitchFamily="34" charset="0"/>
                <a:cs typeface="Verdana"/>
              </a:rPr>
              <a:t> je </a:t>
            </a:r>
            <a:r>
              <a:rPr lang="de-DE" sz="2000" dirty="0" err="1">
                <a:solidFill>
                  <a:srgbClr val="333333"/>
                </a:solidFill>
                <a:latin typeface="Calibri Light"/>
                <a:ea typeface="Verdana" panose="020B0604030504040204" pitchFamily="34" charset="0"/>
                <a:cs typeface="Verdana"/>
              </a:rPr>
              <a:t>bij</a:t>
            </a:r>
            <a:r>
              <a:rPr lang="de-DE" sz="2000" dirty="0">
                <a:solidFill>
                  <a:srgbClr val="333333"/>
                </a:solidFill>
                <a:latin typeface="Calibri Light"/>
                <a:ea typeface="Verdana" panose="020B0604030504040204" pitchFamily="34" charset="0"/>
                <a:cs typeface="Verdana"/>
              </a:rPr>
              <a:t> en </a:t>
            </a:r>
            <a:r>
              <a:rPr lang="de-DE" sz="2000" dirty="0" err="1">
                <a:solidFill>
                  <a:srgbClr val="333333"/>
                </a:solidFill>
                <a:latin typeface="Calibri Light"/>
                <a:ea typeface="Verdana" panose="020B0604030504040204" pitchFamily="34" charset="0"/>
                <a:cs typeface="Verdana"/>
              </a:rPr>
              <a:t>kun</a:t>
            </a:r>
            <a:r>
              <a:rPr lang="de-DE" sz="2000" dirty="0">
                <a:solidFill>
                  <a:srgbClr val="333333"/>
                </a:solidFill>
                <a:latin typeface="Calibri Light"/>
                <a:ea typeface="Verdana" panose="020B0604030504040204" pitchFamily="34" charset="0"/>
                <a:cs typeface="Verdana"/>
              </a:rPr>
              <a:t> je van </a:t>
            </a:r>
            <a:r>
              <a:rPr lang="de-DE" sz="2000" dirty="0" err="1">
                <a:solidFill>
                  <a:srgbClr val="333333"/>
                </a:solidFill>
                <a:latin typeface="Calibri Light"/>
                <a:ea typeface="Verdana" panose="020B0604030504040204" pitchFamily="34" charset="0"/>
                <a:cs typeface="Verdana"/>
              </a:rPr>
              <a:t>het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moment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blijven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genieten</a:t>
            </a:r>
            <a:r>
              <a:rPr lang="de-DE" sz="2000" dirty="0">
                <a:solidFill>
                  <a:srgbClr val="333333"/>
                </a:solidFill>
                <a:latin typeface="Calibri Light"/>
                <a:ea typeface="Verdana" panose="020B0604030504040204" pitchFamily="34" charset="0"/>
                <a:cs typeface="Verdana"/>
              </a:rPr>
              <a:t>. Helaas laten we maar al te vaak de plezierige dingen onopgemerkt of laten we deze te snel passeren.</a:t>
            </a:r>
          </a:p>
          <a:p>
            <a:pPr algn="ctr">
              <a:defRPr/>
            </a:pPr>
            <a:r>
              <a:rPr lang="de-DE" sz="2000" dirty="0">
                <a:solidFill>
                  <a:srgbClr val="004992"/>
                </a:solidFill>
                <a:latin typeface="Calibri Light"/>
                <a:cs typeface="Verdana"/>
              </a:rPr>
              <a:t>Weet je ook nog andere manieren waardoor je van leuke dingen kunt genieten en deze ook kunt onthouden?</a:t>
            </a:r>
          </a:p>
        </p:txBody>
      </p:sp>
      <p:sp>
        <p:nvSpPr>
          <p:cNvPr id="4" name="Footer Placeholder 3"/>
          <p:cNvSpPr>
            <a:spLocks noGrp="1"/>
          </p:cNvSpPr>
          <p:nvPr>
            <p:ph type="ftr" sz="quarter" idx="11"/>
          </p:nvPr>
        </p:nvSpPr>
        <p:spPr/>
        <p:txBody>
          <a:bodyPr/>
          <a:lstStyle/>
          <a:p>
            <a:pPr>
              <a:defRPr/>
            </a:pPr>
            <a:r>
              <a:rPr lang="nl-NL"/>
              <a:t>Metacognitieve Training 9 - Zelfwaardering/ Eigenwaarde</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43</a:t>
            </a:fld>
            <a:endParaRPr lang="de-DE"/>
          </a:p>
        </p:txBody>
      </p:sp>
    </p:spTree>
    <p:extLst>
      <p:ext uri="{BB962C8B-B14F-4D97-AF65-F5344CB8AC3E}">
        <p14:creationId xmlns:p14="http://schemas.microsoft.com/office/powerpoint/2010/main" val="21052447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el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Toepassen op het dagelijks leven</a:t>
            </a:r>
            <a:endParaRPr lang="de-DE" sz="3600" dirty="0">
              <a:latin typeface="Calibri Light"/>
            </a:endParaRPr>
          </a:p>
        </p:txBody>
      </p:sp>
      <p:sp>
        <p:nvSpPr>
          <p:cNvPr id="3" name="Inhaltsplatzhalter 2"/>
          <p:cNvSpPr>
            <a:spLocks noGrp="1"/>
          </p:cNvSpPr>
          <p:nvPr>
            <p:ph idx="1"/>
          </p:nvPr>
        </p:nvSpPr>
        <p:spPr/>
        <p:txBody>
          <a:bodyPr/>
          <a:lstStyle/>
          <a:p>
            <a:pPr>
              <a:defRPr/>
            </a:pPr>
            <a:r>
              <a:rPr lang="de-DE" sz="2400" b="1" dirty="0" err="1">
                <a:solidFill>
                  <a:srgbClr val="333333"/>
                </a:solidFill>
                <a:latin typeface="Calibri Light"/>
                <a:ea typeface="Verdana" panose="020B0604030504040204" pitchFamily="34" charset="0"/>
                <a:cs typeface="Verdana"/>
              </a:rPr>
              <a:t>Leerdoelen</a:t>
            </a:r>
            <a:r>
              <a:rPr lang="de-DE" sz="2400" b="1" dirty="0">
                <a:solidFill>
                  <a:srgbClr val="333333"/>
                </a:solidFill>
                <a:latin typeface="Calibri Light"/>
                <a:ea typeface="Verdana" panose="020B0604030504040204" pitchFamily="34" charset="0"/>
                <a:cs typeface="Verdana"/>
              </a:rPr>
              <a:t>:</a:t>
            </a:r>
          </a:p>
          <a:p>
            <a:pPr marL="342900" indent="-342900">
              <a:buClr>
                <a:srgbClr val="333333"/>
              </a:buClr>
              <a:buFont typeface="WingDings"/>
              <a:buChar char=""/>
              <a:defRPr/>
            </a:pPr>
            <a:r>
              <a:rPr lang="nl-NL" sz="2400" dirty="0">
                <a:solidFill>
                  <a:srgbClr val="333333"/>
                </a:solidFill>
                <a:latin typeface="Calibri Light"/>
                <a:ea typeface="Verdana" panose="020B0604030504040204" pitchFamily="34" charset="0"/>
                <a:cs typeface="Verdana"/>
              </a:rPr>
              <a:t>Zelfwaardering is de waarde die je aan jezelf toekent.</a:t>
            </a:r>
          </a:p>
          <a:p>
            <a:pPr marL="342900" indent="-342900">
              <a:buClr>
                <a:srgbClr val="333333"/>
              </a:buClr>
              <a:buFont typeface="WingDings"/>
              <a:buChar char=""/>
              <a:defRPr/>
            </a:pPr>
            <a:r>
              <a:rPr lang="de-DE" sz="2400" dirty="0">
                <a:solidFill>
                  <a:srgbClr val="333333"/>
                </a:solidFill>
                <a:latin typeface="Calibri Light"/>
                <a:ea typeface="Verdana" panose="020B0604030504040204" pitchFamily="34" charset="0"/>
                <a:cs typeface="Verdana"/>
              </a:rPr>
              <a:t>Word je </a:t>
            </a:r>
            <a:r>
              <a:rPr lang="de-DE" sz="2400" dirty="0" err="1">
                <a:solidFill>
                  <a:srgbClr val="333333"/>
                </a:solidFill>
                <a:latin typeface="Calibri Light"/>
                <a:ea typeface="Verdana" panose="020B0604030504040204" pitchFamily="34" charset="0"/>
                <a:cs typeface="Verdana"/>
              </a:rPr>
              <a:t>bewust</a:t>
            </a:r>
            <a:r>
              <a:rPr lang="de-DE" sz="2400" dirty="0">
                <a:solidFill>
                  <a:srgbClr val="333333"/>
                </a:solidFill>
                <a:latin typeface="Calibri Light"/>
                <a:ea typeface="Verdana" panose="020B0604030504040204" pitchFamily="34" charset="0"/>
                <a:cs typeface="Verdana"/>
              </a:rPr>
              <a:t> van je </a:t>
            </a:r>
            <a:r>
              <a:rPr lang="de-DE" sz="2400" dirty="0" err="1">
                <a:solidFill>
                  <a:srgbClr val="333333"/>
                </a:solidFill>
                <a:latin typeface="Calibri Light"/>
                <a:ea typeface="Verdana" panose="020B0604030504040204" pitchFamily="34" charset="0"/>
                <a:cs typeface="Verdana"/>
              </a:rPr>
              <a:t>sterke</a:t>
            </a:r>
            <a:r>
              <a:rPr lang="de-DE" sz="2400" dirty="0">
                <a:solidFill>
                  <a:srgbClr val="333333"/>
                </a:solidFill>
                <a:latin typeface="Calibri Light"/>
                <a:ea typeface="Verdana" panose="020B0604030504040204" pitchFamily="34" charset="0"/>
                <a:cs typeface="Verdana"/>
              </a:rPr>
              <a:t> kanten </a:t>
            </a:r>
            <a:r>
              <a:rPr lang="de-DE" sz="2400" dirty="0" err="1">
                <a:solidFill>
                  <a:srgbClr val="333333"/>
                </a:solidFill>
                <a:latin typeface="Calibri Light"/>
                <a:ea typeface="Verdana" panose="020B0604030504040204" pitchFamily="34" charset="0"/>
                <a:cs typeface="Verdana"/>
              </a:rPr>
              <a:t>op</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verschillende</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levensgebieden</a:t>
            </a:r>
            <a:r>
              <a:rPr lang="de-DE" sz="2400" dirty="0">
                <a:solidFill>
                  <a:srgbClr val="333333"/>
                </a:solidFill>
                <a:latin typeface="Calibri Light"/>
                <a:ea typeface="Verdana" panose="020B0604030504040204" pitchFamily="34" charset="0"/>
                <a:cs typeface="Verdana"/>
              </a:rPr>
              <a:t> en </a:t>
            </a:r>
            <a:r>
              <a:rPr lang="de-DE" sz="2400" dirty="0" err="1">
                <a:solidFill>
                  <a:srgbClr val="333333"/>
                </a:solidFill>
                <a:latin typeface="Calibri Light"/>
                <a:ea typeface="Verdana" panose="020B0604030504040204" pitchFamily="34" charset="0"/>
                <a:cs typeface="Verdana"/>
              </a:rPr>
              <a:t>probeer</a:t>
            </a:r>
            <a:r>
              <a:rPr lang="de-DE" sz="2400" dirty="0">
                <a:solidFill>
                  <a:srgbClr val="333333"/>
                </a:solidFill>
                <a:latin typeface="Calibri Light"/>
                <a:ea typeface="Verdana" panose="020B0604030504040204" pitchFamily="34" charset="0"/>
                <a:cs typeface="Verdana"/>
              </a:rPr>
              <a:t> je </a:t>
            </a:r>
            <a:r>
              <a:rPr lang="de-DE" sz="2400" dirty="0" err="1">
                <a:solidFill>
                  <a:srgbClr val="333333"/>
                </a:solidFill>
                <a:latin typeface="Calibri Light"/>
                <a:ea typeface="Verdana" panose="020B0604030504040204" pitchFamily="34" charset="0"/>
                <a:cs typeface="Verdana"/>
              </a:rPr>
              <a:t>zelfwaardering</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te</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vergroten</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door</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het</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toepassen</a:t>
            </a:r>
            <a:r>
              <a:rPr lang="de-DE" sz="2400" dirty="0">
                <a:solidFill>
                  <a:srgbClr val="333333"/>
                </a:solidFill>
                <a:latin typeface="Calibri Light"/>
                <a:ea typeface="Verdana" panose="020B0604030504040204" pitchFamily="34" charset="0"/>
                <a:cs typeface="Verdana"/>
              </a:rPr>
              <a:t> van de </a:t>
            </a:r>
            <a:r>
              <a:rPr lang="de-DE" sz="2400" dirty="0" err="1">
                <a:solidFill>
                  <a:srgbClr val="333333"/>
                </a:solidFill>
                <a:latin typeface="Calibri Light"/>
                <a:ea typeface="Verdana" panose="020B0604030504040204" pitchFamily="34" charset="0"/>
                <a:cs typeface="Verdana"/>
              </a:rPr>
              <a:t>strategieën</a:t>
            </a:r>
            <a:r>
              <a:rPr lang="de-DE" sz="2400" dirty="0">
                <a:solidFill>
                  <a:srgbClr val="333333"/>
                </a:solidFill>
                <a:latin typeface="Calibri Light"/>
                <a:ea typeface="Verdana" panose="020B0604030504040204" pitchFamily="34" charset="0"/>
                <a:cs typeface="Verdana"/>
              </a:rPr>
              <a:t> die </a:t>
            </a:r>
            <a:r>
              <a:rPr lang="de-DE" sz="2400" dirty="0" err="1">
                <a:solidFill>
                  <a:srgbClr val="333333"/>
                </a:solidFill>
                <a:latin typeface="Calibri Light"/>
                <a:ea typeface="Verdana" panose="020B0604030504040204" pitchFamily="34" charset="0"/>
                <a:cs typeface="Verdana"/>
              </a:rPr>
              <a:t>we</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hebben</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besproken</a:t>
            </a:r>
            <a:r>
              <a:rPr lang="de-DE" sz="2400" dirty="0">
                <a:solidFill>
                  <a:srgbClr val="333333"/>
                </a:solidFill>
                <a:latin typeface="Calibri Light"/>
                <a:ea typeface="Verdana" panose="020B0604030504040204" pitchFamily="34" charset="0"/>
                <a:cs typeface="Verdana"/>
              </a:rPr>
              <a:t>.</a:t>
            </a:r>
          </a:p>
          <a:p>
            <a:pPr marL="342900" indent="-342900">
              <a:buClr>
                <a:srgbClr val="333333"/>
              </a:buClr>
              <a:buFont typeface="WingDings"/>
              <a:buChar char=""/>
              <a:defRPr/>
            </a:pPr>
            <a:r>
              <a:rPr lang="en-US" sz="2400" dirty="0" err="1">
                <a:solidFill>
                  <a:srgbClr val="333333"/>
                </a:solidFill>
                <a:latin typeface="Calibri Light"/>
                <a:cs typeface="Verdana"/>
              </a:rPr>
              <a:t>Zoek</a:t>
            </a:r>
            <a:r>
              <a:rPr lang="en-US" sz="2400" dirty="0">
                <a:solidFill>
                  <a:srgbClr val="333333"/>
                </a:solidFill>
                <a:latin typeface="Calibri Light"/>
                <a:cs typeface="Verdana"/>
              </a:rPr>
              <a:t> </a:t>
            </a:r>
            <a:r>
              <a:rPr lang="en-US" sz="2400" dirty="0" err="1">
                <a:solidFill>
                  <a:srgbClr val="333333"/>
                </a:solidFill>
                <a:latin typeface="Calibri Light"/>
                <a:cs typeface="Verdana"/>
              </a:rPr>
              <a:t>naar</a:t>
            </a:r>
            <a:r>
              <a:rPr lang="en-US" sz="2400" dirty="0">
                <a:solidFill>
                  <a:srgbClr val="333333"/>
                </a:solidFill>
                <a:latin typeface="Calibri Light"/>
                <a:cs typeface="Verdana"/>
              </a:rPr>
              <a:t> je </a:t>
            </a:r>
            <a:r>
              <a:rPr lang="en-US" sz="2400" dirty="0" err="1">
                <a:solidFill>
                  <a:srgbClr val="333333"/>
                </a:solidFill>
                <a:latin typeface="Calibri Light"/>
                <a:cs typeface="Verdana"/>
              </a:rPr>
              <a:t>vergeten</a:t>
            </a:r>
            <a:r>
              <a:rPr lang="en-US" sz="2400" dirty="0">
                <a:solidFill>
                  <a:srgbClr val="333333"/>
                </a:solidFill>
                <a:latin typeface="Calibri Light"/>
                <a:cs typeface="Verdana"/>
              </a:rPr>
              <a:t> </a:t>
            </a:r>
            <a:r>
              <a:rPr lang="en-US" sz="2400" dirty="0" err="1">
                <a:solidFill>
                  <a:srgbClr val="333333"/>
                </a:solidFill>
                <a:latin typeface="Calibri Light"/>
                <a:cs typeface="Verdana"/>
              </a:rPr>
              <a:t>krachten</a:t>
            </a:r>
            <a:r>
              <a:rPr lang="en-US" sz="2400" dirty="0">
                <a:solidFill>
                  <a:srgbClr val="333333"/>
                </a:solidFill>
                <a:latin typeface="Calibri Light"/>
                <a:cs typeface="Verdana"/>
              </a:rPr>
              <a:t> (</a:t>
            </a:r>
            <a:r>
              <a:rPr lang="en-US" sz="2400" kern="1200" dirty="0">
                <a:solidFill>
                  <a:srgbClr val="333333"/>
                </a:solidFill>
                <a:latin typeface="Calibri Light"/>
                <a:ea typeface="Verdana" pitchFamily="34" charset="0"/>
                <a:cs typeface="Verdana"/>
              </a:rPr>
              <a:t>“</a:t>
            </a:r>
            <a:r>
              <a:rPr lang="en-US" sz="2400" kern="1200" dirty="0" err="1">
                <a:solidFill>
                  <a:srgbClr val="333333"/>
                </a:solidFill>
                <a:latin typeface="Calibri Light"/>
                <a:ea typeface="Verdana" pitchFamily="34" charset="0"/>
                <a:cs typeface="Verdana"/>
              </a:rPr>
              <a:t>verborgen</a:t>
            </a:r>
            <a:r>
              <a:rPr lang="en-US" sz="2400" kern="1200" dirty="0">
                <a:solidFill>
                  <a:srgbClr val="333333"/>
                </a:solidFill>
                <a:latin typeface="Calibri Light"/>
                <a:ea typeface="Verdana" pitchFamily="34" charset="0"/>
                <a:cs typeface="Verdana"/>
              </a:rPr>
              <a:t> </a:t>
            </a:r>
            <a:r>
              <a:rPr lang="en-US" sz="2400" kern="1200" dirty="0" err="1">
                <a:solidFill>
                  <a:srgbClr val="333333"/>
                </a:solidFill>
                <a:latin typeface="Calibri Light"/>
                <a:ea typeface="Verdana" pitchFamily="34" charset="0"/>
                <a:cs typeface="Verdana"/>
              </a:rPr>
              <a:t>schatten</a:t>
            </a:r>
            <a:r>
              <a:rPr lang="en-US" sz="2400" kern="1200" dirty="0">
                <a:solidFill>
                  <a:srgbClr val="333333"/>
                </a:solidFill>
                <a:latin typeface="Calibri Light"/>
                <a:ea typeface="Verdana" pitchFamily="34" charset="0"/>
                <a:cs typeface="Verdana"/>
              </a:rPr>
              <a:t>”</a:t>
            </a:r>
            <a:r>
              <a:rPr lang="en-US" sz="2400" dirty="0">
                <a:solidFill>
                  <a:srgbClr val="333333"/>
                </a:solidFill>
                <a:latin typeface="Calibri Light"/>
                <a:cs typeface="Verdana"/>
              </a:rPr>
              <a:t>) door </a:t>
            </a:r>
            <a:r>
              <a:rPr lang="en-US" sz="2400" dirty="0" err="1">
                <a:solidFill>
                  <a:srgbClr val="333333"/>
                </a:solidFill>
                <a:latin typeface="Calibri Light"/>
                <a:cs typeface="Verdana"/>
              </a:rPr>
              <a:t>dit</a:t>
            </a:r>
            <a:r>
              <a:rPr lang="en-US" sz="2400" dirty="0">
                <a:solidFill>
                  <a:srgbClr val="333333"/>
                </a:solidFill>
                <a:latin typeface="Calibri Light"/>
                <a:cs typeface="Verdana"/>
              </a:rPr>
              <a:t> </a:t>
            </a:r>
            <a:r>
              <a:rPr lang="en-US" sz="2400" dirty="0" err="1">
                <a:solidFill>
                  <a:srgbClr val="333333"/>
                </a:solidFill>
                <a:latin typeface="Calibri Light"/>
                <a:cs typeface="Verdana"/>
              </a:rPr>
              <a:t>aan</a:t>
            </a:r>
            <a:r>
              <a:rPr lang="en-US" sz="2400" dirty="0">
                <a:solidFill>
                  <a:srgbClr val="333333"/>
                </a:solidFill>
                <a:latin typeface="Calibri Light"/>
                <a:cs typeface="Verdana"/>
              </a:rPr>
              <a:t> je </a:t>
            </a:r>
            <a:r>
              <a:rPr lang="en-US" sz="2400" dirty="0" err="1">
                <a:solidFill>
                  <a:srgbClr val="333333"/>
                </a:solidFill>
                <a:latin typeface="Calibri Light"/>
                <a:cs typeface="Verdana"/>
              </a:rPr>
              <a:t>vrienden</a:t>
            </a:r>
            <a:r>
              <a:rPr lang="en-US" sz="2400" dirty="0">
                <a:solidFill>
                  <a:srgbClr val="333333"/>
                </a:solidFill>
                <a:latin typeface="Calibri Light"/>
                <a:cs typeface="Verdana"/>
              </a:rPr>
              <a:t> </a:t>
            </a:r>
            <a:r>
              <a:rPr lang="en-US" sz="2400" dirty="0" err="1">
                <a:solidFill>
                  <a:srgbClr val="333333"/>
                </a:solidFill>
                <a:latin typeface="Calibri Light"/>
                <a:cs typeface="Verdana"/>
              </a:rPr>
              <a:t>te</a:t>
            </a:r>
            <a:r>
              <a:rPr lang="en-US" sz="2400" dirty="0">
                <a:solidFill>
                  <a:srgbClr val="333333"/>
                </a:solidFill>
                <a:latin typeface="Calibri Light"/>
                <a:cs typeface="Verdana"/>
              </a:rPr>
              <a:t> </a:t>
            </a:r>
            <a:r>
              <a:rPr lang="en-US" sz="2400" dirty="0" err="1">
                <a:solidFill>
                  <a:srgbClr val="333333"/>
                </a:solidFill>
                <a:latin typeface="Calibri Light"/>
                <a:cs typeface="Verdana"/>
              </a:rPr>
              <a:t>vragen</a:t>
            </a:r>
            <a:r>
              <a:rPr lang="en-US" sz="2400" dirty="0">
                <a:solidFill>
                  <a:srgbClr val="333333"/>
                </a:solidFill>
                <a:latin typeface="Calibri Light"/>
                <a:cs typeface="Verdana"/>
              </a:rPr>
              <a:t> of door het </a:t>
            </a:r>
            <a:r>
              <a:rPr lang="en-US" sz="2400" dirty="0" err="1">
                <a:solidFill>
                  <a:srgbClr val="333333"/>
                </a:solidFill>
                <a:latin typeface="Calibri Light"/>
                <a:cs typeface="Verdana"/>
              </a:rPr>
              <a:t>bijhouden</a:t>
            </a:r>
            <a:r>
              <a:rPr lang="en-US" sz="2400" dirty="0">
                <a:solidFill>
                  <a:srgbClr val="333333"/>
                </a:solidFill>
                <a:latin typeface="Calibri Light"/>
                <a:cs typeface="Verdana"/>
              </a:rPr>
              <a:t> van </a:t>
            </a:r>
            <a:r>
              <a:rPr lang="en-US" sz="2400" dirty="0" err="1">
                <a:solidFill>
                  <a:srgbClr val="333333"/>
                </a:solidFill>
                <a:latin typeface="Calibri Light"/>
                <a:cs typeface="Verdana"/>
              </a:rPr>
              <a:t>een</a:t>
            </a:r>
            <a:r>
              <a:rPr lang="en-US" sz="2400" dirty="0">
                <a:solidFill>
                  <a:srgbClr val="333333"/>
                </a:solidFill>
                <a:latin typeface="Calibri Light"/>
                <a:cs typeface="Verdana"/>
              </a:rPr>
              <a:t> </a:t>
            </a:r>
            <a:r>
              <a:rPr lang="en-US" sz="2400" dirty="0" err="1">
                <a:solidFill>
                  <a:srgbClr val="333333"/>
                </a:solidFill>
                <a:latin typeface="Calibri Light"/>
                <a:cs typeface="Verdana"/>
              </a:rPr>
              <a:t>positief</a:t>
            </a:r>
            <a:r>
              <a:rPr lang="en-US" sz="2400" dirty="0">
                <a:solidFill>
                  <a:srgbClr val="333333"/>
                </a:solidFill>
                <a:latin typeface="Calibri Light"/>
                <a:cs typeface="Verdana"/>
              </a:rPr>
              <a:t> </a:t>
            </a:r>
            <a:r>
              <a:rPr lang="en-US" sz="2400" dirty="0" err="1">
                <a:solidFill>
                  <a:srgbClr val="333333"/>
                </a:solidFill>
                <a:latin typeface="Calibri Light"/>
                <a:cs typeface="Verdana"/>
              </a:rPr>
              <a:t>dagboek</a:t>
            </a:r>
            <a:r>
              <a:rPr lang="en-US" sz="2400" dirty="0">
                <a:solidFill>
                  <a:srgbClr val="333333"/>
                </a:solidFill>
                <a:latin typeface="Calibri Light"/>
                <a:cs typeface="Verdana"/>
              </a:rPr>
              <a:t>/</a:t>
            </a:r>
            <a:r>
              <a:rPr lang="en-US" sz="2400" dirty="0" err="1">
                <a:solidFill>
                  <a:srgbClr val="333333"/>
                </a:solidFill>
                <a:latin typeface="Calibri Light"/>
                <a:cs typeface="Verdana"/>
              </a:rPr>
              <a:t>witboek</a:t>
            </a:r>
            <a:r>
              <a:rPr lang="en-US" sz="2400" dirty="0">
                <a:solidFill>
                  <a:srgbClr val="333333"/>
                </a:solidFill>
                <a:latin typeface="Calibri Light"/>
                <a:cs typeface="Verdana"/>
              </a:rPr>
              <a:t>.</a:t>
            </a:r>
            <a:endParaRPr lang="de-DE" sz="2400" dirty="0">
              <a:solidFill>
                <a:srgbClr val="333333"/>
              </a:solidFill>
              <a:latin typeface="Calibri Light"/>
              <a:ea typeface="Verdana" panose="020B0604030504040204" pitchFamily="34" charset="0"/>
              <a:cs typeface="Verdana"/>
            </a:endParaRPr>
          </a:p>
          <a:p>
            <a:pPr marL="342900" indent="-342900">
              <a:buClr>
                <a:srgbClr val="333333"/>
              </a:buClr>
              <a:buFont typeface="WingDings"/>
              <a:buChar char=""/>
              <a:defRPr/>
            </a:pPr>
            <a:r>
              <a:rPr lang="de-DE" sz="2400" dirty="0">
                <a:solidFill>
                  <a:srgbClr val="333333"/>
                </a:solidFill>
                <a:latin typeface="Calibri Light"/>
                <a:ea typeface="Verdana" panose="020B0604030504040204" pitchFamily="34" charset="0"/>
                <a:cs typeface="Verdana"/>
              </a:rPr>
              <a:t>Wees je bewust van je dagelijkse positieve ervaringen.</a:t>
            </a:r>
          </a:p>
        </p:txBody>
      </p:sp>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44</a:t>
            </a:fld>
            <a:endParaRPr lang="de-DE"/>
          </a:p>
        </p:txBody>
      </p:sp>
    </p:spTree>
    <p:extLst>
      <p:ext uri="{BB962C8B-B14F-4D97-AF65-F5344CB8AC3E}">
        <p14:creationId xmlns:p14="http://schemas.microsoft.com/office/powerpoint/2010/main" val="23880204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de-DE" sz="3600" dirty="0">
              <a:latin typeface="Calibri Light"/>
            </a:endParaRPr>
          </a:p>
        </p:txBody>
      </p:sp>
      <p:sp>
        <p:nvSpPr>
          <p:cNvPr id="3" name="Inhaltsplatzhalter 2"/>
          <p:cNvSpPr>
            <a:spLocks noGrp="1"/>
          </p:cNvSpPr>
          <p:nvPr>
            <p:ph idx="1"/>
          </p:nvPr>
        </p:nvSpPr>
        <p:spPr/>
        <p:txBody>
          <a:bodyPr/>
          <a:lstStyle/>
          <a:p>
            <a:r>
              <a:rPr lang="de-DE" sz="2000" dirty="0">
                <a:solidFill>
                  <a:srgbClr val="333333"/>
                </a:solidFill>
                <a:latin typeface="Calibri Light"/>
                <a:ea typeface="Verdana" panose="020B0604030504040204" pitchFamily="34" charset="0"/>
              </a:rPr>
              <a:t>Veel (maar niet alle!) mensen met een psychotische kwetsbaarheid hebben een laag zelfbeeld en hebben negatieve denkpatronen (bijvoorbeeld een neiging tot piekeren), die hun zelfbeeld verder kunnen verminderen.</a:t>
            </a:r>
          </a:p>
        </p:txBody>
      </p:sp>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45</a:t>
            </a:fld>
            <a:endParaRPr lang="de-DE"/>
          </a:p>
        </p:txBody>
      </p:sp>
    </p:spTree>
    <p:extLst>
      <p:ext uri="{BB962C8B-B14F-4D97-AF65-F5344CB8AC3E}">
        <p14:creationId xmlns:p14="http://schemas.microsoft.com/office/powerpoint/2010/main" val="17589223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de-DE" sz="3600" dirty="0">
              <a:latin typeface="Calibri Light"/>
            </a:endParaRPr>
          </a:p>
        </p:txBody>
      </p:sp>
      <p:sp>
        <p:nvSpPr>
          <p:cNvPr id="3" name="Inhaltsplatzhalter 2"/>
          <p:cNvSpPr>
            <a:spLocks noGrp="1"/>
          </p:cNvSpPr>
          <p:nvPr>
            <p:ph idx="1"/>
          </p:nvPr>
        </p:nvSpPr>
        <p:spPr/>
        <p:txBody>
          <a:bodyPr/>
          <a:lstStyle/>
          <a:p>
            <a:r>
              <a:rPr lang="de-DE" sz="2000" dirty="0" err="1">
                <a:solidFill>
                  <a:srgbClr val="333333"/>
                </a:solidFill>
                <a:latin typeface="Calibri Light"/>
                <a:ea typeface="Verdana" panose="020B0604030504040204" pitchFamily="34" charset="0"/>
              </a:rPr>
              <a:t>Veel</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maar</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niet</a:t>
            </a:r>
            <a:r>
              <a:rPr lang="de-DE" sz="2000" dirty="0">
                <a:solidFill>
                  <a:srgbClr val="333333"/>
                </a:solidFill>
                <a:latin typeface="Calibri Light"/>
                <a:ea typeface="Verdana" panose="020B0604030504040204" pitchFamily="34" charset="0"/>
              </a:rPr>
              <a:t> alle!) </a:t>
            </a:r>
            <a:r>
              <a:rPr lang="de-DE" sz="2000" dirty="0" err="1">
                <a:solidFill>
                  <a:srgbClr val="333333"/>
                </a:solidFill>
                <a:latin typeface="Calibri Light"/>
                <a:ea typeface="Verdana" panose="020B0604030504040204" pitchFamily="34" charset="0"/>
              </a:rPr>
              <a:t>mensen</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met</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een</a:t>
            </a:r>
            <a:r>
              <a:rPr lang="de-DE" sz="2000" dirty="0">
                <a:solidFill>
                  <a:srgbClr val="333333"/>
                </a:solidFill>
                <a:latin typeface="Calibri Light"/>
                <a:ea typeface="Verdana" panose="020B0604030504040204" pitchFamily="34" charset="0"/>
              </a:rPr>
              <a:t> psychotische </a:t>
            </a:r>
            <a:r>
              <a:rPr lang="de-DE" sz="2000" dirty="0" err="1">
                <a:solidFill>
                  <a:srgbClr val="333333"/>
                </a:solidFill>
                <a:latin typeface="Calibri Light"/>
                <a:ea typeface="Verdana" panose="020B0604030504040204" pitchFamily="34" charset="0"/>
              </a:rPr>
              <a:t>kwetsbaarheid</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hebben</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een</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laag</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zelfbeeld</a:t>
            </a:r>
            <a:r>
              <a:rPr lang="de-DE" sz="2000" dirty="0">
                <a:solidFill>
                  <a:srgbClr val="333333"/>
                </a:solidFill>
                <a:latin typeface="Calibri Light"/>
                <a:ea typeface="Verdana" panose="020B0604030504040204" pitchFamily="34" charset="0"/>
              </a:rPr>
              <a:t> en </a:t>
            </a:r>
            <a:r>
              <a:rPr lang="de-DE" sz="2000" dirty="0" err="1">
                <a:solidFill>
                  <a:srgbClr val="333333"/>
                </a:solidFill>
                <a:latin typeface="Calibri Light"/>
                <a:ea typeface="Verdana" panose="020B0604030504040204" pitchFamily="34" charset="0"/>
              </a:rPr>
              <a:t>hebben</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negatieve</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denkpatronen</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bijvoorbeeld</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een</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neiging</a:t>
            </a:r>
            <a:r>
              <a:rPr lang="de-DE" sz="2000" dirty="0">
                <a:solidFill>
                  <a:srgbClr val="333333"/>
                </a:solidFill>
                <a:latin typeface="Calibri Light"/>
                <a:ea typeface="Verdana" panose="020B0604030504040204" pitchFamily="34" charset="0"/>
              </a:rPr>
              <a:t> tot </a:t>
            </a:r>
            <a:r>
              <a:rPr lang="de-DE" sz="2000" dirty="0" err="1">
                <a:solidFill>
                  <a:srgbClr val="333333"/>
                </a:solidFill>
                <a:latin typeface="Calibri Light"/>
                <a:ea typeface="Verdana" panose="020B0604030504040204" pitchFamily="34" charset="0"/>
              </a:rPr>
              <a:t>piekeren</a:t>
            </a:r>
            <a:r>
              <a:rPr lang="de-DE" sz="2000" dirty="0">
                <a:solidFill>
                  <a:srgbClr val="333333"/>
                </a:solidFill>
                <a:latin typeface="Calibri Light"/>
                <a:ea typeface="Verdana" panose="020B0604030504040204" pitchFamily="34" charset="0"/>
              </a:rPr>
              <a:t>), die </a:t>
            </a:r>
            <a:r>
              <a:rPr lang="de-DE" sz="2000" dirty="0" err="1">
                <a:solidFill>
                  <a:srgbClr val="333333"/>
                </a:solidFill>
                <a:latin typeface="Calibri Light"/>
                <a:ea typeface="Verdana" panose="020B0604030504040204" pitchFamily="34" charset="0"/>
              </a:rPr>
              <a:t>hun</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zelfbeeld</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verder</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kunnen</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verminderen</a:t>
            </a:r>
            <a:r>
              <a:rPr lang="de-DE" sz="2000" dirty="0">
                <a:solidFill>
                  <a:srgbClr val="333333"/>
                </a:solidFill>
                <a:latin typeface="Calibri Light"/>
                <a:ea typeface="Verdana" panose="020B0604030504040204" pitchFamily="34" charset="0"/>
              </a:rPr>
              <a:t>.</a:t>
            </a:r>
          </a:p>
          <a:p>
            <a:r>
              <a:rPr lang="de-DE" sz="2000" dirty="0" err="1">
                <a:solidFill>
                  <a:srgbClr val="004992"/>
                </a:solidFill>
                <a:latin typeface="Calibri Light"/>
              </a:rPr>
              <a:t>Voorbeeld</a:t>
            </a:r>
            <a:r>
              <a:rPr lang="de-DE" sz="2000" dirty="0">
                <a:solidFill>
                  <a:srgbClr val="004992"/>
                </a:solidFill>
                <a:latin typeface="Calibri Light"/>
              </a:rPr>
              <a:t>: </a:t>
            </a:r>
            <a:r>
              <a:rPr lang="de-DE" sz="2000" dirty="0">
                <a:solidFill>
                  <a:srgbClr val="333333"/>
                </a:solidFill>
                <a:latin typeface="Calibri Light"/>
              </a:rPr>
              <a:t>Harry </a:t>
            </a:r>
            <a:r>
              <a:rPr lang="de-DE" sz="2000" dirty="0" err="1">
                <a:solidFill>
                  <a:srgbClr val="333333"/>
                </a:solidFill>
                <a:latin typeface="Calibri Light"/>
              </a:rPr>
              <a:t>krijgt</a:t>
            </a:r>
            <a:r>
              <a:rPr lang="de-DE" sz="2000" dirty="0">
                <a:solidFill>
                  <a:srgbClr val="333333"/>
                </a:solidFill>
                <a:latin typeface="Calibri Light"/>
              </a:rPr>
              <a:t> </a:t>
            </a:r>
            <a:r>
              <a:rPr lang="de-DE" sz="2000" dirty="0" err="1">
                <a:solidFill>
                  <a:srgbClr val="333333"/>
                </a:solidFill>
                <a:latin typeface="Calibri Light"/>
              </a:rPr>
              <a:t>een</a:t>
            </a:r>
            <a:r>
              <a:rPr lang="de-DE" sz="2000" dirty="0">
                <a:solidFill>
                  <a:srgbClr val="333333"/>
                </a:solidFill>
                <a:latin typeface="Calibri Light"/>
              </a:rPr>
              <a:t> </a:t>
            </a:r>
            <a:r>
              <a:rPr lang="de-DE" sz="2000" dirty="0" err="1">
                <a:solidFill>
                  <a:srgbClr val="333333"/>
                </a:solidFill>
                <a:latin typeface="Calibri Light"/>
              </a:rPr>
              <a:t>slechte</a:t>
            </a:r>
            <a:r>
              <a:rPr lang="de-DE" sz="2000" dirty="0">
                <a:solidFill>
                  <a:srgbClr val="333333"/>
                </a:solidFill>
                <a:latin typeface="Calibri Light"/>
              </a:rPr>
              <a:t> </a:t>
            </a:r>
            <a:r>
              <a:rPr lang="de-DE" sz="2000" dirty="0" err="1">
                <a:solidFill>
                  <a:srgbClr val="333333"/>
                </a:solidFill>
                <a:latin typeface="Calibri Light"/>
              </a:rPr>
              <a:t>beoordeling</a:t>
            </a:r>
            <a:r>
              <a:rPr lang="de-DE" sz="2000" dirty="0">
                <a:solidFill>
                  <a:srgbClr val="333333"/>
                </a:solidFill>
                <a:latin typeface="Calibri Light"/>
              </a:rPr>
              <a:t> in </a:t>
            </a:r>
            <a:r>
              <a:rPr lang="de-DE" sz="2000" dirty="0" err="1">
                <a:solidFill>
                  <a:srgbClr val="333333"/>
                </a:solidFill>
                <a:latin typeface="Calibri Light"/>
              </a:rPr>
              <a:t>een</a:t>
            </a:r>
            <a:r>
              <a:rPr lang="de-DE" sz="2000" dirty="0">
                <a:solidFill>
                  <a:srgbClr val="333333"/>
                </a:solidFill>
                <a:latin typeface="Calibri Light"/>
              </a:rPr>
              <a:t> </a:t>
            </a:r>
            <a:r>
              <a:rPr lang="de-DE" sz="2000" dirty="0" err="1">
                <a:solidFill>
                  <a:srgbClr val="333333"/>
                </a:solidFill>
                <a:latin typeface="Calibri Light"/>
              </a:rPr>
              <a:t>examen</a:t>
            </a:r>
            <a:r>
              <a:rPr lang="de-DE" sz="2000" dirty="0">
                <a:solidFill>
                  <a:srgbClr val="333333"/>
                </a:solidFill>
                <a:latin typeface="Calibri Light"/>
              </a:rPr>
              <a:t> </a:t>
            </a:r>
            <a:r>
              <a:rPr lang="de-DE" sz="2000" dirty="0" err="1">
                <a:solidFill>
                  <a:srgbClr val="333333"/>
                </a:solidFill>
                <a:latin typeface="Calibri Light"/>
              </a:rPr>
              <a:t>aan</a:t>
            </a:r>
            <a:r>
              <a:rPr lang="de-DE" sz="2000" dirty="0">
                <a:solidFill>
                  <a:srgbClr val="333333"/>
                </a:solidFill>
                <a:latin typeface="Calibri Light"/>
              </a:rPr>
              <a:t> </a:t>
            </a:r>
            <a:r>
              <a:rPr lang="de-DE" sz="2000" dirty="0" err="1">
                <a:solidFill>
                  <a:srgbClr val="333333"/>
                </a:solidFill>
                <a:latin typeface="Calibri Light"/>
              </a:rPr>
              <a:t>het</a:t>
            </a:r>
            <a:r>
              <a:rPr lang="de-DE" sz="2000" dirty="0">
                <a:solidFill>
                  <a:srgbClr val="333333"/>
                </a:solidFill>
                <a:latin typeface="Calibri Light"/>
              </a:rPr>
              <a:t> </a:t>
            </a:r>
            <a:r>
              <a:rPr lang="de-DE" sz="2000" dirty="0" err="1">
                <a:solidFill>
                  <a:srgbClr val="333333"/>
                </a:solidFill>
                <a:latin typeface="Calibri Light"/>
              </a:rPr>
              <a:t>einde</a:t>
            </a:r>
            <a:r>
              <a:rPr lang="de-DE" sz="2000" dirty="0">
                <a:solidFill>
                  <a:srgbClr val="333333"/>
                </a:solidFill>
                <a:latin typeface="Calibri Light"/>
              </a:rPr>
              <a:t> van </a:t>
            </a:r>
            <a:r>
              <a:rPr lang="de-DE" sz="2000" dirty="0" err="1">
                <a:solidFill>
                  <a:srgbClr val="333333"/>
                </a:solidFill>
                <a:latin typeface="Calibri Light"/>
              </a:rPr>
              <a:t>zijn</a:t>
            </a:r>
            <a:r>
              <a:rPr lang="de-DE" sz="2000" dirty="0">
                <a:solidFill>
                  <a:srgbClr val="333333"/>
                </a:solidFill>
                <a:latin typeface="Calibri Light"/>
              </a:rPr>
              <a:t> </a:t>
            </a:r>
            <a:r>
              <a:rPr lang="de-DE" sz="2000" dirty="0" err="1">
                <a:solidFill>
                  <a:srgbClr val="333333"/>
                </a:solidFill>
                <a:latin typeface="Calibri Light"/>
              </a:rPr>
              <a:t>training</a:t>
            </a:r>
            <a:r>
              <a:rPr lang="de-DE" sz="2000" dirty="0">
                <a:solidFill>
                  <a:srgbClr val="333333"/>
                </a:solidFill>
                <a:latin typeface="Calibri Light"/>
              </a:rPr>
              <a:t>.</a:t>
            </a:r>
          </a:p>
          <a:p>
            <a:r>
              <a:rPr lang="de-DE" sz="2000" dirty="0" err="1">
                <a:solidFill>
                  <a:srgbClr val="004992"/>
                </a:solidFill>
                <a:latin typeface="Calibri Light"/>
              </a:rPr>
              <a:t>Evaluatie</a:t>
            </a:r>
            <a:r>
              <a:rPr lang="de-DE" sz="2000" dirty="0">
                <a:solidFill>
                  <a:srgbClr val="004992"/>
                </a:solidFill>
                <a:latin typeface="Calibri Light"/>
              </a:rPr>
              <a:t>: </a:t>
            </a:r>
            <a:r>
              <a:rPr lang="de-DE" sz="2000" dirty="0">
                <a:solidFill>
                  <a:srgbClr val="333333"/>
                </a:solidFill>
                <a:latin typeface="Calibri Light"/>
              </a:rPr>
              <a:t>In </a:t>
            </a:r>
            <a:r>
              <a:rPr lang="de-DE" sz="2000" dirty="0" err="1">
                <a:solidFill>
                  <a:srgbClr val="333333"/>
                </a:solidFill>
                <a:latin typeface="Calibri Light"/>
              </a:rPr>
              <a:t>eerste</a:t>
            </a:r>
            <a:r>
              <a:rPr lang="de-DE" sz="2000" dirty="0">
                <a:solidFill>
                  <a:srgbClr val="333333"/>
                </a:solidFill>
                <a:latin typeface="Calibri Light"/>
              </a:rPr>
              <a:t> </a:t>
            </a:r>
            <a:r>
              <a:rPr lang="de-DE" sz="2000" dirty="0" err="1">
                <a:solidFill>
                  <a:srgbClr val="333333"/>
                </a:solidFill>
                <a:latin typeface="Calibri Light"/>
              </a:rPr>
              <a:t>instantie</a:t>
            </a:r>
            <a:r>
              <a:rPr lang="de-DE" sz="2000" dirty="0">
                <a:solidFill>
                  <a:srgbClr val="333333"/>
                </a:solidFill>
                <a:latin typeface="Calibri Light"/>
              </a:rPr>
              <a:t> </a:t>
            </a:r>
            <a:r>
              <a:rPr lang="de-DE" sz="2000" dirty="0" err="1">
                <a:solidFill>
                  <a:srgbClr val="333333"/>
                </a:solidFill>
                <a:latin typeface="Calibri Light"/>
              </a:rPr>
              <a:t>stelt</a:t>
            </a:r>
            <a:r>
              <a:rPr lang="de-DE" sz="2000" dirty="0">
                <a:solidFill>
                  <a:srgbClr val="333333"/>
                </a:solidFill>
                <a:latin typeface="Calibri Light"/>
              </a:rPr>
              <a:t> </a:t>
            </a:r>
            <a:r>
              <a:rPr lang="de-DE" sz="2000" dirty="0" err="1">
                <a:solidFill>
                  <a:srgbClr val="333333"/>
                </a:solidFill>
                <a:latin typeface="Calibri Light"/>
              </a:rPr>
              <a:t>hij</a:t>
            </a:r>
            <a:r>
              <a:rPr lang="de-DE" sz="2000" dirty="0">
                <a:solidFill>
                  <a:srgbClr val="333333"/>
                </a:solidFill>
                <a:latin typeface="Calibri Light"/>
              </a:rPr>
              <a:t> </a:t>
            </a:r>
            <a:r>
              <a:rPr lang="de-DE" sz="2000" dirty="0" err="1">
                <a:solidFill>
                  <a:srgbClr val="333333"/>
                </a:solidFill>
                <a:latin typeface="Calibri Light"/>
              </a:rPr>
              <a:t>zichzelf</a:t>
            </a:r>
            <a:r>
              <a:rPr lang="de-DE" sz="2000" dirty="0">
                <a:solidFill>
                  <a:srgbClr val="333333"/>
                </a:solidFill>
                <a:latin typeface="Calibri Light"/>
              </a:rPr>
              <a:t> </a:t>
            </a:r>
            <a:r>
              <a:rPr lang="de-DE" sz="2000" dirty="0" err="1">
                <a:solidFill>
                  <a:srgbClr val="333333"/>
                </a:solidFill>
                <a:latin typeface="Calibri Light"/>
              </a:rPr>
              <a:t>vragen</a:t>
            </a:r>
            <a:r>
              <a:rPr lang="de-DE" sz="2000" dirty="0">
                <a:solidFill>
                  <a:srgbClr val="333333"/>
                </a:solidFill>
                <a:latin typeface="Calibri Light"/>
              </a:rPr>
              <a:t> als </a:t>
            </a:r>
            <a:r>
              <a:rPr lang="de-DE" sz="2000" dirty="0" err="1">
                <a:solidFill>
                  <a:srgbClr val="333333"/>
                </a:solidFill>
                <a:latin typeface="Calibri Light"/>
              </a:rPr>
              <a:t>werknemer</a:t>
            </a:r>
            <a:r>
              <a:rPr lang="de-DE" sz="2000" dirty="0">
                <a:solidFill>
                  <a:srgbClr val="333333"/>
                </a:solidFill>
                <a:latin typeface="Calibri Light"/>
              </a:rPr>
              <a:t>, </a:t>
            </a:r>
            <a:r>
              <a:rPr lang="de-DE" sz="2000" dirty="0" err="1">
                <a:solidFill>
                  <a:srgbClr val="333333"/>
                </a:solidFill>
                <a:latin typeface="Calibri Light"/>
              </a:rPr>
              <a:t>maar</a:t>
            </a:r>
            <a:r>
              <a:rPr lang="de-DE" sz="2000" dirty="0">
                <a:solidFill>
                  <a:srgbClr val="333333"/>
                </a:solidFill>
                <a:latin typeface="Calibri Light"/>
              </a:rPr>
              <a:t> in </a:t>
            </a:r>
            <a:r>
              <a:rPr lang="de-DE" sz="2000" dirty="0" err="1">
                <a:solidFill>
                  <a:srgbClr val="333333"/>
                </a:solidFill>
                <a:latin typeface="Calibri Light"/>
              </a:rPr>
              <a:t>toenemende</a:t>
            </a:r>
            <a:r>
              <a:rPr lang="de-DE" sz="2000" dirty="0">
                <a:solidFill>
                  <a:srgbClr val="333333"/>
                </a:solidFill>
                <a:latin typeface="Calibri Light"/>
              </a:rPr>
              <a:t> </a:t>
            </a:r>
            <a:r>
              <a:rPr lang="de-DE" sz="2000" dirty="0" err="1">
                <a:solidFill>
                  <a:srgbClr val="333333"/>
                </a:solidFill>
                <a:latin typeface="Calibri Light"/>
              </a:rPr>
              <a:t>mate</a:t>
            </a:r>
            <a:r>
              <a:rPr lang="de-DE" sz="2000" dirty="0">
                <a:solidFill>
                  <a:srgbClr val="333333"/>
                </a:solidFill>
                <a:latin typeface="Calibri Light"/>
              </a:rPr>
              <a:t> </a:t>
            </a:r>
            <a:r>
              <a:rPr lang="de-DE" sz="2000" dirty="0" err="1">
                <a:solidFill>
                  <a:srgbClr val="333333"/>
                </a:solidFill>
                <a:latin typeface="Calibri Light"/>
              </a:rPr>
              <a:t>devalueert</a:t>
            </a:r>
            <a:r>
              <a:rPr lang="de-DE" sz="2000" dirty="0">
                <a:solidFill>
                  <a:srgbClr val="333333"/>
                </a:solidFill>
                <a:latin typeface="Calibri Light"/>
              </a:rPr>
              <a:t> </a:t>
            </a:r>
            <a:r>
              <a:rPr lang="de-DE" sz="2000" dirty="0" err="1">
                <a:solidFill>
                  <a:srgbClr val="333333"/>
                </a:solidFill>
                <a:latin typeface="Calibri Light"/>
              </a:rPr>
              <a:t>hij</a:t>
            </a:r>
            <a:r>
              <a:rPr lang="de-DE" sz="2000" dirty="0">
                <a:solidFill>
                  <a:srgbClr val="333333"/>
                </a:solidFill>
                <a:latin typeface="Calibri Light"/>
              </a:rPr>
              <a:t> </a:t>
            </a:r>
            <a:r>
              <a:rPr lang="de-DE" sz="2000" dirty="0" err="1">
                <a:solidFill>
                  <a:srgbClr val="333333"/>
                </a:solidFill>
                <a:latin typeface="Calibri Light"/>
              </a:rPr>
              <a:t>zichzelf</a:t>
            </a:r>
            <a:r>
              <a:rPr lang="de-DE" sz="2000" dirty="0">
                <a:solidFill>
                  <a:srgbClr val="333333"/>
                </a:solidFill>
                <a:latin typeface="Calibri Light"/>
              </a:rPr>
              <a:t> </a:t>
            </a:r>
            <a:r>
              <a:rPr lang="de-DE" sz="2000" dirty="0" err="1">
                <a:solidFill>
                  <a:srgbClr val="333333"/>
                </a:solidFill>
                <a:latin typeface="Calibri Light"/>
              </a:rPr>
              <a:t>ook</a:t>
            </a:r>
            <a:r>
              <a:rPr lang="de-DE" sz="2000" dirty="0">
                <a:solidFill>
                  <a:srgbClr val="333333"/>
                </a:solidFill>
                <a:latin typeface="Calibri Light"/>
              </a:rPr>
              <a:t> als </a:t>
            </a:r>
            <a:r>
              <a:rPr lang="de-DE" sz="2000" dirty="0" err="1">
                <a:solidFill>
                  <a:srgbClr val="333333"/>
                </a:solidFill>
                <a:latin typeface="Calibri Light"/>
              </a:rPr>
              <a:t>persoon</a:t>
            </a:r>
            <a:r>
              <a:rPr lang="de-DE" sz="2000" dirty="0">
                <a:solidFill>
                  <a:srgbClr val="333333"/>
                </a:solidFill>
                <a:latin typeface="Calibri Light"/>
              </a:rPr>
              <a:t>. </a:t>
            </a:r>
            <a:r>
              <a:rPr lang="de-DE" sz="2000" dirty="0" err="1">
                <a:solidFill>
                  <a:srgbClr val="333333"/>
                </a:solidFill>
                <a:latin typeface="Calibri Light"/>
              </a:rPr>
              <a:t>Hij</a:t>
            </a:r>
            <a:r>
              <a:rPr lang="de-DE" sz="2000" dirty="0">
                <a:solidFill>
                  <a:srgbClr val="333333"/>
                </a:solidFill>
                <a:latin typeface="Calibri Light"/>
              </a:rPr>
              <a:t> </a:t>
            </a:r>
            <a:r>
              <a:rPr lang="de-DE" sz="2000" dirty="0" err="1">
                <a:solidFill>
                  <a:srgbClr val="333333"/>
                </a:solidFill>
                <a:latin typeface="Calibri Light"/>
              </a:rPr>
              <a:t>voelt</a:t>
            </a:r>
            <a:r>
              <a:rPr lang="de-DE" sz="2000" dirty="0">
                <a:solidFill>
                  <a:srgbClr val="333333"/>
                </a:solidFill>
                <a:latin typeface="Calibri Light"/>
              </a:rPr>
              <a:t> </a:t>
            </a:r>
            <a:r>
              <a:rPr lang="de-DE" sz="2000" dirty="0" err="1">
                <a:solidFill>
                  <a:srgbClr val="333333"/>
                </a:solidFill>
                <a:latin typeface="Calibri Light"/>
              </a:rPr>
              <a:t>zich</a:t>
            </a:r>
            <a:r>
              <a:rPr lang="de-DE" sz="2000" dirty="0">
                <a:solidFill>
                  <a:srgbClr val="333333"/>
                </a:solidFill>
                <a:latin typeface="Calibri Light"/>
              </a:rPr>
              <a:t> </a:t>
            </a:r>
            <a:r>
              <a:rPr lang="de-DE" sz="2000" dirty="0" err="1">
                <a:solidFill>
                  <a:srgbClr val="333333"/>
                </a:solidFill>
                <a:latin typeface="Calibri Light"/>
              </a:rPr>
              <a:t>depressief</a:t>
            </a:r>
            <a:r>
              <a:rPr lang="de-DE" sz="2000" dirty="0">
                <a:solidFill>
                  <a:srgbClr val="333333"/>
                </a:solidFill>
                <a:latin typeface="Calibri Light"/>
              </a:rPr>
              <a:t> en </a:t>
            </a:r>
            <a:r>
              <a:rPr lang="de-DE" sz="2000" dirty="0" err="1">
                <a:solidFill>
                  <a:srgbClr val="333333"/>
                </a:solidFill>
                <a:latin typeface="Calibri Light"/>
              </a:rPr>
              <a:t>twijfelt</a:t>
            </a:r>
            <a:r>
              <a:rPr lang="de-DE" sz="2000" dirty="0">
                <a:solidFill>
                  <a:srgbClr val="333333"/>
                </a:solidFill>
                <a:latin typeface="Calibri Light"/>
              </a:rPr>
              <a:t> </a:t>
            </a:r>
            <a:r>
              <a:rPr lang="de-DE" sz="2000" dirty="0" err="1">
                <a:solidFill>
                  <a:srgbClr val="333333"/>
                </a:solidFill>
                <a:latin typeface="Calibri Light"/>
              </a:rPr>
              <a:t>aan</a:t>
            </a:r>
            <a:r>
              <a:rPr lang="de-DE" sz="2000" dirty="0">
                <a:solidFill>
                  <a:srgbClr val="333333"/>
                </a:solidFill>
                <a:latin typeface="Calibri Light"/>
              </a:rPr>
              <a:t> </a:t>
            </a:r>
            <a:r>
              <a:rPr lang="de-DE" sz="2000" dirty="0" err="1">
                <a:solidFill>
                  <a:srgbClr val="333333"/>
                </a:solidFill>
                <a:latin typeface="Calibri Light"/>
              </a:rPr>
              <a:t>zichzelf</a:t>
            </a:r>
            <a:r>
              <a:rPr lang="de-DE" sz="2000" dirty="0">
                <a:solidFill>
                  <a:srgbClr val="333333"/>
                </a:solidFill>
                <a:latin typeface="Calibri Light"/>
              </a:rPr>
              <a:t>.</a:t>
            </a:r>
          </a:p>
          <a:p>
            <a:r>
              <a:rPr lang="de-DE" sz="2000" dirty="0">
                <a:solidFill>
                  <a:srgbClr val="004992"/>
                </a:solidFill>
                <a:latin typeface="Calibri Light"/>
              </a:rPr>
              <a:t>Maar: </a:t>
            </a:r>
            <a:r>
              <a:rPr lang="de-DE" sz="2000" dirty="0" err="1">
                <a:solidFill>
                  <a:srgbClr val="333333"/>
                </a:solidFill>
                <a:latin typeface="Calibri Light"/>
              </a:rPr>
              <a:t>vrienden</a:t>
            </a:r>
            <a:r>
              <a:rPr lang="de-DE" sz="2000" dirty="0">
                <a:solidFill>
                  <a:srgbClr val="333333"/>
                </a:solidFill>
                <a:latin typeface="Calibri Light"/>
              </a:rPr>
              <a:t> </a:t>
            </a:r>
            <a:r>
              <a:rPr lang="de-DE" sz="2000" dirty="0" err="1">
                <a:solidFill>
                  <a:srgbClr val="333333"/>
                </a:solidFill>
                <a:latin typeface="Calibri Light"/>
              </a:rPr>
              <a:t>helpen</a:t>
            </a:r>
            <a:r>
              <a:rPr lang="de-DE" sz="2000" dirty="0">
                <a:solidFill>
                  <a:srgbClr val="333333"/>
                </a:solidFill>
                <a:latin typeface="Calibri Light"/>
              </a:rPr>
              <a:t> Harry de </a:t>
            </a:r>
            <a:r>
              <a:rPr lang="de-DE" sz="2000" dirty="0" err="1">
                <a:solidFill>
                  <a:srgbClr val="333333"/>
                </a:solidFill>
                <a:latin typeface="Calibri Light"/>
              </a:rPr>
              <a:t>volgende</a:t>
            </a:r>
            <a:r>
              <a:rPr lang="de-DE" sz="2000" dirty="0">
                <a:solidFill>
                  <a:srgbClr val="333333"/>
                </a:solidFill>
                <a:latin typeface="Calibri Light"/>
              </a:rPr>
              <a:t> </a:t>
            </a:r>
            <a:r>
              <a:rPr lang="de-DE" sz="2000" dirty="0" err="1">
                <a:solidFill>
                  <a:srgbClr val="333333"/>
                </a:solidFill>
                <a:latin typeface="Calibri Light"/>
              </a:rPr>
              <a:t>dagen</a:t>
            </a:r>
            <a:r>
              <a:rPr lang="de-DE" sz="2000" dirty="0">
                <a:solidFill>
                  <a:srgbClr val="333333"/>
                </a:solidFill>
                <a:latin typeface="Calibri Light"/>
              </a:rPr>
              <a:t> </a:t>
            </a:r>
            <a:r>
              <a:rPr lang="de-DE" sz="2000" dirty="0" err="1">
                <a:solidFill>
                  <a:srgbClr val="333333"/>
                </a:solidFill>
                <a:latin typeface="Calibri Light"/>
              </a:rPr>
              <a:t>door</a:t>
            </a:r>
            <a:r>
              <a:rPr lang="de-DE" sz="2000" dirty="0">
                <a:solidFill>
                  <a:srgbClr val="333333"/>
                </a:solidFill>
                <a:latin typeface="Calibri Light"/>
              </a:rPr>
              <a:t> hem </a:t>
            </a:r>
            <a:r>
              <a:rPr lang="de-DE" sz="2000" dirty="0" err="1">
                <a:solidFill>
                  <a:srgbClr val="333333"/>
                </a:solidFill>
                <a:latin typeface="Calibri Light"/>
              </a:rPr>
              <a:t>duidelijk</a:t>
            </a:r>
            <a:r>
              <a:rPr lang="de-DE" sz="2000" dirty="0">
                <a:solidFill>
                  <a:srgbClr val="333333"/>
                </a:solidFill>
                <a:latin typeface="Calibri Light"/>
              </a:rPr>
              <a:t> </a:t>
            </a:r>
            <a:r>
              <a:rPr lang="de-DE" sz="2000" dirty="0" err="1">
                <a:solidFill>
                  <a:srgbClr val="333333"/>
                </a:solidFill>
                <a:latin typeface="Calibri Light"/>
              </a:rPr>
              <a:t>te</a:t>
            </a:r>
            <a:r>
              <a:rPr lang="de-DE" sz="2000" dirty="0">
                <a:solidFill>
                  <a:srgbClr val="333333"/>
                </a:solidFill>
                <a:latin typeface="Calibri Light"/>
              </a:rPr>
              <a:t> </a:t>
            </a:r>
            <a:r>
              <a:rPr lang="de-DE" sz="2000" dirty="0" err="1">
                <a:solidFill>
                  <a:srgbClr val="333333"/>
                </a:solidFill>
                <a:latin typeface="Calibri Light"/>
              </a:rPr>
              <a:t>maken</a:t>
            </a:r>
            <a:r>
              <a:rPr lang="de-DE" sz="2000" dirty="0">
                <a:solidFill>
                  <a:srgbClr val="333333"/>
                </a:solidFill>
                <a:latin typeface="Calibri Light"/>
              </a:rPr>
              <a:t> </a:t>
            </a:r>
            <a:r>
              <a:rPr lang="de-DE" sz="2000" dirty="0" err="1">
                <a:solidFill>
                  <a:srgbClr val="333333"/>
                </a:solidFill>
                <a:latin typeface="Calibri Light"/>
              </a:rPr>
              <a:t>dat</a:t>
            </a:r>
            <a:r>
              <a:rPr lang="de-DE" sz="2000" dirty="0">
                <a:solidFill>
                  <a:srgbClr val="333333"/>
                </a:solidFill>
                <a:latin typeface="Calibri Light"/>
              </a:rPr>
              <a:t> de </a:t>
            </a:r>
            <a:r>
              <a:rPr lang="de-DE" sz="2000" dirty="0" err="1">
                <a:solidFill>
                  <a:srgbClr val="333333"/>
                </a:solidFill>
                <a:latin typeface="Calibri Light"/>
              </a:rPr>
              <a:t>test</a:t>
            </a:r>
            <a:r>
              <a:rPr lang="de-DE" sz="2000" dirty="0">
                <a:solidFill>
                  <a:srgbClr val="333333"/>
                </a:solidFill>
                <a:latin typeface="Calibri Light"/>
              </a:rPr>
              <a:t> hem </a:t>
            </a:r>
            <a:r>
              <a:rPr lang="de-DE" sz="2000" dirty="0" err="1">
                <a:solidFill>
                  <a:srgbClr val="333333"/>
                </a:solidFill>
                <a:latin typeface="Calibri Light"/>
              </a:rPr>
              <a:t>niet</a:t>
            </a:r>
            <a:r>
              <a:rPr lang="de-DE" sz="2000" dirty="0">
                <a:solidFill>
                  <a:srgbClr val="333333"/>
                </a:solidFill>
                <a:latin typeface="Calibri Light"/>
              </a:rPr>
              <a:t> als </a:t>
            </a:r>
            <a:r>
              <a:rPr lang="de-DE" sz="2000" dirty="0" err="1">
                <a:solidFill>
                  <a:srgbClr val="333333"/>
                </a:solidFill>
                <a:latin typeface="Calibri Light"/>
              </a:rPr>
              <a:t>persoon</a:t>
            </a:r>
            <a:r>
              <a:rPr lang="de-DE" sz="2000" dirty="0">
                <a:solidFill>
                  <a:srgbClr val="333333"/>
                </a:solidFill>
                <a:latin typeface="Calibri Light"/>
              </a:rPr>
              <a:t> </a:t>
            </a:r>
            <a:r>
              <a:rPr lang="de-DE" sz="2000" dirty="0" err="1">
                <a:solidFill>
                  <a:srgbClr val="333333"/>
                </a:solidFill>
                <a:latin typeface="Calibri Light"/>
              </a:rPr>
              <a:t>beoordeelt</a:t>
            </a:r>
            <a:r>
              <a:rPr lang="de-DE" sz="2000" dirty="0">
                <a:solidFill>
                  <a:srgbClr val="333333"/>
                </a:solidFill>
                <a:latin typeface="Calibri Light"/>
              </a:rPr>
              <a:t>, </a:t>
            </a:r>
            <a:r>
              <a:rPr lang="de-DE" sz="2000" dirty="0" err="1">
                <a:solidFill>
                  <a:srgbClr val="333333"/>
                </a:solidFill>
                <a:latin typeface="Calibri Light"/>
              </a:rPr>
              <a:t>maar</a:t>
            </a:r>
            <a:r>
              <a:rPr lang="de-DE" sz="2000" dirty="0">
                <a:solidFill>
                  <a:srgbClr val="333333"/>
                </a:solidFill>
                <a:latin typeface="Calibri Light"/>
              </a:rPr>
              <a:t> </a:t>
            </a:r>
            <a:r>
              <a:rPr lang="de-DE" sz="2000" dirty="0" err="1">
                <a:solidFill>
                  <a:srgbClr val="333333"/>
                </a:solidFill>
                <a:latin typeface="Calibri Light"/>
              </a:rPr>
              <a:t>een</a:t>
            </a:r>
            <a:r>
              <a:rPr lang="de-DE" sz="2000" dirty="0">
                <a:solidFill>
                  <a:srgbClr val="333333"/>
                </a:solidFill>
                <a:latin typeface="Calibri Light"/>
              </a:rPr>
              <a:t> </a:t>
            </a:r>
            <a:r>
              <a:rPr lang="de-DE" sz="2000" dirty="0" err="1">
                <a:solidFill>
                  <a:srgbClr val="333333"/>
                </a:solidFill>
                <a:latin typeface="Calibri Light"/>
              </a:rPr>
              <a:t>momentopname</a:t>
            </a:r>
            <a:r>
              <a:rPr lang="de-DE" sz="2000" dirty="0">
                <a:solidFill>
                  <a:srgbClr val="333333"/>
                </a:solidFill>
                <a:latin typeface="Calibri Light"/>
              </a:rPr>
              <a:t> </a:t>
            </a:r>
            <a:r>
              <a:rPr lang="de-DE" sz="2000" dirty="0" err="1">
                <a:solidFill>
                  <a:srgbClr val="333333"/>
                </a:solidFill>
                <a:latin typeface="Calibri Light"/>
              </a:rPr>
              <a:t>is</a:t>
            </a:r>
            <a:r>
              <a:rPr lang="de-DE" sz="2000" dirty="0">
                <a:solidFill>
                  <a:srgbClr val="333333"/>
                </a:solidFill>
                <a:latin typeface="Calibri Light"/>
              </a:rPr>
              <a:t> van </a:t>
            </a:r>
            <a:r>
              <a:rPr lang="de-DE" sz="2000" dirty="0" err="1">
                <a:solidFill>
                  <a:srgbClr val="333333"/>
                </a:solidFill>
                <a:latin typeface="Calibri Light"/>
              </a:rPr>
              <a:t>zijn</a:t>
            </a:r>
            <a:r>
              <a:rPr lang="de-DE" sz="2000" dirty="0">
                <a:solidFill>
                  <a:srgbClr val="333333"/>
                </a:solidFill>
                <a:latin typeface="Calibri Light"/>
              </a:rPr>
              <a:t> </a:t>
            </a:r>
            <a:r>
              <a:rPr lang="de-DE" sz="2000" dirty="0" err="1">
                <a:solidFill>
                  <a:srgbClr val="333333"/>
                </a:solidFill>
                <a:latin typeface="Calibri Light"/>
              </a:rPr>
              <a:t>prestaties</a:t>
            </a:r>
            <a:r>
              <a:rPr lang="de-DE" sz="2000" dirty="0">
                <a:solidFill>
                  <a:srgbClr val="333333"/>
                </a:solidFill>
                <a:latin typeface="Calibri Light"/>
              </a:rPr>
              <a:t> </a:t>
            </a:r>
            <a:r>
              <a:rPr lang="de-DE" sz="2000" dirty="0" err="1">
                <a:solidFill>
                  <a:srgbClr val="333333"/>
                </a:solidFill>
                <a:latin typeface="Calibri Light"/>
              </a:rPr>
              <a:t>op</a:t>
            </a:r>
            <a:r>
              <a:rPr lang="de-DE" sz="2000" dirty="0">
                <a:solidFill>
                  <a:srgbClr val="333333"/>
                </a:solidFill>
                <a:latin typeface="Calibri Light"/>
              </a:rPr>
              <a:t> </a:t>
            </a:r>
            <a:r>
              <a:rPr lang="de-DE" sz="2000" dirty="0" err="1">
                <a:solidFill>
                  <a:srgbClr val="333333"/>
                </a:solidFill>
                <a:latin typeface="Calibri Light"/>
              </a:rPr>
              <a:t>slechts</a:t>
            </a:r>
            <a:r>
              <a:rPr lang="de-DE" sz="2000" dirty="0">
                <a:solidFill>
                  <a:srgbClr val="333333"/>
                </a:solidFill>
                <a:latin typeface="Calibri Light"/>
              </a:rPr>
              <a:t> </a:t>
            </a:r>
            <a:r>
              <a:rPr lang="de-DE" sz="2000" dirty="0" err="1">
                <a:solidFill>
                  <a:srgbClr val="333333"/>
                </a:solidFill>
                <a:latin typeface="Calibri Light"/>
              </a:rPr>
              <a:t>een</a:t>
            </a:r>
            <a:r>
              <a:rPr lang="de-DE" sz="2000" dirty="0">
                <a:solidFill>
                  <a:srgbClr val="333333"/>
                </a:solidFill>
                <a:latin typeface="Calibri Light"/>
              </a:rPr>
              <a:t> van de </a:t>
            </a:r>
            <a:r>
              <a:rPr lang="de-DE" sz="2000" dirty="0" err="1">
                <a:solidFill>
                  <a:srgbClr val="333333"/>
                </a:solidFill>
                <a:latin typeface="Calibri Light"/>
              </a:rPr>
              <a:t>vele</a:t>
            </a:r>
            <a:r>
              <a:rPr lang="de-DE" sz="2000" dirty="0">
                <a:solidFill>
                  <a:srgbClr val="333333"/>
                </a:solidFill>
                <a:latin typeface="Calibri Light"/>
              </a:rPr>
              <a:t> </a:t>
            </a:r>
            <a:r>
              <a:rPr lang="de-DE" sz="2000" dirty="0" err="1">
                <a:solidFill>
                  <a:srgbClr val="333333"/>
                </a:solidFill>
                <a:latin typeface="Calibri Light"/>
              </a:rPr>
              <a:t>gebieden</a:t>
            </a:r>
            <a:r>
              <a:rPr lang="de-DE" sz="2000" dirty="0">
                <a:solidFill>
                  <a:srgbClr val="333333"/>
                </a:solidFill>
                <a:latin typeface="Calibri Light"/>
              </a:rPr>
              <a:t>. </a:t>
            </a:r>
            <a:r>
              <a:rPr lang="de-DE" sz="2000" dirty="0" err="1">
                <a:solidFill>
                  <a:srgbClr val="333333"/>
                </a:solidFill>
                <a:latin typeface="Calibri Light"/>
              </a:rPr>
              <a:t>Hij</a:t>
            </a:r>
            <a:r>
              <a:rPr lang="de-DE" sz="2000" dirty="0">
                <a:solidFill>
                  <a:srgbClr val="333333"/>
                </a:solidFill>
                <a:latin typeface="Calibri Light"/>
              </a:rPr>
              <a:t> </a:t>
            </a:r>
            <a:r>
              <a:rPr lang="de-DE" sz="2000" dirty="0" err="1">
                <a:solidFill>
                  <a:srgbClr val="333333"/>
                </a:solidFill>
                <a:latin typeface="Calibri Light"/>
              </a:rPr>
              <a:t>moet</a:t>
            </a:r>
            <a:r>
              <a:rPr lang="de-DE" sz="2000" dirty="0">
                <a:solidFill>
                  <a:srgbClr val="333333"/>
                </a:solidFill>
                <a:latin typeface="Calibri Light"/>
              </a:rPr>
              <a:t> de </a:t>
            </a:r>
            <a:r>
              <a:rPr lang="de-DE" sz="2000" dirty="0" err="1">
                <a:solidFill>
                  <a:srgbClr val="333333"/>
                </a:solidFill>
                <a:latin typeface="Calibri Light"/>
              </a:rPr>
              <a:t>resultaten</a:t>
            </a:r>
            <a:r>
              <a:rPr lang="de-DE" sz="2000" dirty="0">
                <a:solidFill>
                  <a:srgbClr val="333333"/>
                </a:solidFill>
                <a:latin typeface="Calibri Light"/>
              </a:rPr>
              <a:t> </a:t>
            </a:r>
            <a:r>
              <a:rPr lang="de-DE" sz="2000" dirty="0" err="1">
                <a:solidFill>
                  <a:srgbClr val="333333"/>
                </a:solidFill>
                <a:latin typeface="Calibri Light"/>
              </a:rPr>
              <a:t>niet</a:t>
            </a:r>
            <a:r>
              <a:rPr lang="de-DE" sz="2000" dirty="0">
                <a:solidFill>
                  <a:srgbClr val="333333"/>
                </a:solidFill>
                <a:latin typeface="Calibri Light"/>
              </a:rPr>
              <a:t> </a:t>
            </a:r>
            <a:r>
              <a:rPr lang="de-DE" sz="2000" dirty="0" err="1">
                <a:solidFill>
                  <a:srgbClr val="333333"/>
                </a:solidFill>
                <a:latin typeface="Calibri Light"/>
              </a:rPr>
              <a:t>lichtvaardig</a:t>
            </a:r>
            <a:r>
              <a:rPr lang="de-DE" sz="2000" dirty="0">
                <a:solidFill>
                  <a:srgbClr val="333333"/>
                </a:solidFill>
                <a:latin typeface="Calibri Light"/>
              </a:rPr>
              <a:t> </a:t>
            </a:r>
            <a:r>
              <a:rPr lang="de-DE" sz="2000" dirty="0" err="1">
                <a:solidFill>
                  <a:srgbClr val="333333"/>
                </a:solidFill>
                <a:latin typeface="Calibri Light"/>
              </a:rPr>
              <a:t>opnemen</a:t>
            </a:r>
            <a:r>
              <a:rPr lang="de-DE" sz="2000" dirty="0">
                <a:solidFill>
                  <a:srgbClr val="333333"/>
                </a:solidFill>
                <a:latin typeface="Calibri Light"/>
              </a:rPr>
              <a:t>, </a:t>
            </a:r>
            <a:r>
              <a:rPr lang="de-DE" sz="2000" dirty="0" err="1">
                <a:solidFill>
                  <a:srgbClr val="333333"/>
                </a:solidFill>
                <a:latin typeface="Calibri Light"/>
              </a:rPr>
              <a:t>maar</a:t>
            </a:r>
            <a:r>
              <a:rPr lang="de-DE" sz="2000" dirty="0">
                <a:solidFill>
                  <a:srgbClr val="333333"/>
                </a:solidFill>
                <a:latin typeface="Calibri Light"/>
              </a:rPr>
              <a:t> </a:t>
            </a:r>
            <a:r>
              <a:rPr lang="de-DE" sz="2000" dirty="0" err="1">
                <a:solidFill>
                  <a:srgbClr val="333333"/>
                </a:solidFill>
                <a:latin typeface="Calibri Light"/>
              </a:rPr>
              <a:t>het</a:t>
            </a:r>
            <a:r>
              <a:rPr lang="de-DE" sz="2000" dirty="0">
                <a:solidFill>
                  <a:srgbClr val="333333"/>
                </a:solidFill>
                <a:latin typeface="Calibri Light"/>
              </a:rPr>
              <a:t> </a:t>
            </a:r>
            <a:r>
              <a:rPr lang="de-DE" sz="2000" dirty="0" err="1">
                <a:solidFill>
                  <a:srgbClr val="333333"/>
                </a:solidFill>
                <a:latin typeface="Calibri Light"/>
              </a:rPr>
              <a:t>is</a:t>
            </a:r>
            <a:r>
              <a:rPr lang="de-DE" sz="2000" dirty="0">
                <a:solidFill>
                  <a:srgbClr val="333333"/>
                </a:solidFill>
                <a:latin typeface="Calibri Light"/>
              </a:rPr>
              <a:t> </a:t>
            </a:r>
            <a:r>
              <a:rPr lang="de-DE" sz="2000" dirty="0" err="1">
                <a:solidFill>
                  <a:srgbClr val="333333"/>
                </a:solidFill>
                <a:latin typeface="Calibri Light"/>
              </a:rPr>
              <a:t>ook</a:t>
            </a:r>
            <a:r>
              <a:rPr lang="de-DE" sz="2000" dirty="0">
                <a:solidFill>
                  <a:srgbClr val="333333"/>
                </a:solidFill>
                <a:latin typeface="Calibri Light"/>
              </a:rPr>
              <a:t> </a:t>
            </a:r>
            <a:r>
              <a:rPr lang="de-DE" sz="2000" dirty="0" err="1">
                <a:solidFill>
                  <a:srgbClr val="333333"/>
                </a:solidFill>
                <a:latin typeface="Calibri Light"/>
              </a:rPr>
              <a:t>belangrijk</a:t>
            </a:r>
            <a:r>
              <a:rPr lang="de-DE" sz="2000" dirty="0">
                <a:solidFill>
                  <a:srgbClr val="333333"/>
                </a:solidFill>
                <a:latin typeface="Calibri Light"/>
              </a:rPr>
              <a:t> </a:t>
            </a:r>
            <a:r>
              <a:rPr lang="de-DE" sz="2000" dirty="0" err="1">
                <a:solidFill>
                  <a:srgbClr val="333333"/>
                </a:solidFill>
                <a:latin typeface="Calibri Light"/>
              </a:rPr>
              <a:t>dat</a:t>
            </a:r>
            <a:r>
              <a:rPr lang="de-DE" sz="2000" dirty="0">
                <a:solidFill>
                  <a:srgbClr val="333333"/>
                </a:solidFill>
                <a:latin typeface="Calibri Light"/>
              </a:rPr>
              <a:t> </a:t>
            </a:r>
            <a:r>
              <a:rPr lang="de-DE" sz="2000" dirty="0" err="1">
                <a:solidFill>
                  <a:srgbClr val="333333"/>
                </a:solidFill>
                <a:latin typeface="Calibri Light"/>
              </a:rPr>
              <a:t>hij</a:t>
            </a:r>
            <a:r>
              <a:rPr lang="de-DE" sz="2000" dirty="0">
                <a:solidFill>
                  <a:srgbClr val="333333"/>
                </a:solidFill>
                <a:latin typeface="Calibri Light"/>
              </a:rPr>
              <a:t> </a:t>
            </a:r>
            <a:r>
              <a:rPr lang="de-DE" sz="2000" dirty="0" err="1">
                <a:solidFill>
                  <a:srgbClr val="333333"/>
                </a:solidFill>
                <a:latin typeface="Calibri Light"/>
              </a:rPr>
              <a:t>zijn</a:t>
            </a:r>
            <a:r>
              <a:rPr lang="de-DE" sz="2000" dirty="0">
                <a:solidFill>
                  <a:srgbClr val="333333"/>
                </a:solidFill>
                <a:latin typeface="Calibri Light"/>
              </a:rPr>
              <a:t> </a:t>
            </a:r>
            <a:r>
              <a:rPr lang="de-DE" sz="2000" dirty="0" err="1">
                <a:solidFill>
                  <a:srgbClr val="333333"/>
                </a:solidFill>
                <a:latin typeface="Calibri Light"/>
              </a:rPr>
              <a:t>sterke</a:t>
            </a:r>
            <a:r>
              <a:rPr lang="de-DE" sz="2000" dirty="0">
                <a:solidFill>
                  <a:srgbClr val="333333"/>
                </a:solidFill>
                <a:latin typeface="Calibri Light"/>
              </a:rPr>
              <a:t> </a:t>
            </a:r>
            <a:r>
              <a:rPr lang="de-DE" sz="2000" dirty="0" err="1">
                <a:solidFill>
                  <a:srgbClr val="333333"/>
                </a:solidFill>
                <a:latin typeface="Calibri Light"/>
              </a:rPr>
              <a:t>punten</a:t>
            </a:r>
            <a:r>
              <a:rPr lang="de-DE" sz="2000" dirty="0">
                <a:solidFill>
                  <a:srgbClr val="333333"/>
                </a:solidFill>
                <a:latin typeface="Calibri Light"/>
              </a:rPr>
              <a:t> (</a:t>
            </a:r>
            <a:r>
              <a:rPr lang="de-DE" sz="2000" dirty="0" err="1">
                <a:solidFill>
                  <a:srgbClr val="333333"/>
                </a:solidFill>
                <a:latin typeface="Calibri Light"/>
              </a:rPr>
              <a:t>zowel</a:t>
            </a:r>
            <a:r>
              <a:rPr lang="de-DE" sz="2000" dirty="0">
                <a:solidFill>
                  <a:srgbClr val="333333"/>
                </a:solidFill>
                <a:latin typeface="Calibri Light"/>
              </a:rPr>
              <a:t> </a:t>
            </a:r>
            <a:r>
              <a:rPr lang="de-DE" sz="2000" dirty="0" err="1">
                <a:solidFill>
                  <a:srgbClr val="333333"/>
                </a:solidFill>
                <a:latin typeface="Calibri Light"/>
              </a:rPr>
              <a:t>op</a:t>
            </a:r>
            <a:r>
              <a:rPr lang="de-DE" sz="2000" dirty="0">
                <a:solidFill>
                  <a:srgbClr val="333333"/>
                </a:solidFill>
                <a:latin typeface="Calibri Light"/>
              </a:rPr>
              <a:t> </a:t>
            </a:r>
            <a:r>
              <a:rPr lang="de-DE" sz="2000" dirty="0" err="1">
                <a:solidFill>
                  <a:srgbClr val="333333"/>
                </a:solidFill>
                <a:latin typeface="Calibri Light"/>
              </a:rPr>
              <a:t>het</a:t>
            </a:r>
            <a:r>
              <a:rPr lang="de-DE" sz="2000" dirty="0">
                <a:solidFill>
                  <a:srgbClr val="333333"/>
                </a:solidFill>
                <a:latin typeface="Calibri Light"/>
              </a:rPr>
              <a:t> werk als </a:t>
            </a:r>
            <a:r>
              <a:rPr lang="de-DE" sz="2000" dirty="0" err="1">
                <a:solidFill>
                  <a:srgbClr val="333333"/>
                </a:solidFill>
                <a:latin typeface="Calibri Light"/>
              </a:rPr>
              <a:t>op</a:t>
            </a:r>
            <a:r>
              <a:rPr lang="de-DE" sz="2000" dirty="0">
                <a:solidFill>
                  <a:srgbClr val="333333"/>
                </a:solidFill>
                <a:latin typeface="Calibri Light"/>
              </a:rPr>
              <a:t> andere </a:t>
            </a:r>
            <a:r>
              <a:rPr lang="de-DE" sz="2000" dirty="0" err="1">
                <a:solidFill>
                  <a:srgbClr val="333333"/>
                </a:solidFill>
                <a:latin typeface="Calibri Light"/>
              </a:rPr>
              <a:t>gebieden</a:t>
            </a:r>
            <a:r>
              <a:rPr lang="de-DE" sz="2000" dirty="0">
                <a:solidFill>
                  <a:srgbClr val="333333"/>
                </a:solidFill>
                <a:latin typeface="Calibri Light"/>
              </a:rPr>
              <a:t>) in gedachten </a:t>
            </a:r>
            <a:r>
              <a:rPr lang="de-DE" sz="2000" dirty="0" err="1">
                <a:solidFill>
                  <a:srgbClr val="333333"/>
                </a:solidFill>
                <a:latin typeface="Calibri Light"/>
              </a:rPr>
              <a:t>houdt</a:t>
            </a:r>
            <a:r>
              <a:rPr lang="de-DE" sz="2000" dirty="0">
                <a:solidFill>
                  <a:srgbClr val="333333"/>
                </a:solidFill>
                <a:latin typeface="Calibri Light"/>
              </a:rPr>
              <a:t> en </a:t>
            </a:r>
            <a:r>
              <a:rPr lang="de-DE" sz="2000" dirty="0" err="1">
                <a:solidFill>
                  <a:srgbClr val="333333"/>
                </a:solidFill>
                <a:latin typeface="Calibri Light"/>
              </a:rPr>
              <a:t>niet</a:t>
            </a:r>
            <a:r>
              <a:rPr lang="de-DE" sz="2000" dirty="0">
                <a:solidFill>
                  <a:srgbClr val="333333"/>
                </a:solidFill>
                <a:latin typeface="Calibri Light"/>
              </a:rPr>
              <a:t> </a:t>
            </a:r>
            <a:r>
              <a:rPr lang="de-DE" sz="2000" dirty="0" err="1">
                <a:solidFill>
                  <a:srgbClr val="333333"/>
                </a:solidFill>
                <a:latin typeface="Calibri Light"/>
              </a:rPr>
              <a:t>te</a:t>
            </a:r>
            <a:r>
              <a:rPr lang="de-DE" sz="2000" dirty="0">
                <a:solidFill>
                  <a:srgbClr val="333333"/>
                </a:solidFill>
                <a:latin typeface="Calibri Light"/>
              </a:rPr>
              <a:t> </a:t>
            </a:r>
            <a:r>
              <a:rPr lang="de-DE" sz="2000" dirty="0" err="1">
                <a:solidFill>
                  <a:srgbClr val="333333"/>
                </a:solidFill>
                <a:latin typeface="Calibri Light"/>
              </a:rPr>
              <a:t>hard</a:t>
            </a:r>
            <a:r>
              <a:rPr lang="de-DE" sz="2000" dirty="0">
                <a:solidFill>
                  <a:srgbClr val="333333"/>
                </a:solidFill>
                <a:latin typeface="Calibri Light"/>
              </a:rPr>
              <a:t> </a:t>
            </a:r>
            <a:r>
              <a:rPr lang="de-DE" sz="2000" dirty="0" err="1">
                <a:solidFill>
                  <a:srgbClr val="333333"/>
                </a:solidFill>
                <a:latin typeface="Calibri Light"/>
              </a:rPr>
              <a:t>voor</a:t>
            </a:r>
            <a:r>
              <a:rPr lang="de-DE" sz="2000" dirty="0">
                <a:solidFill>
                  <a:srgbClr val="333333"/>
                </a:solidFill>
                <a:latin typeface="Calibri Light"/>
              </a:rPr>
              <a:t> </a:t>
            </a:r>
            <a:r>
              <a:rPr lang="de-DE" sz="2000" dirty="0" err="1">
                <a:solidFill>
                  <a:srgbClr val="333333"/>
                </a:solidFill>
                <a:latin typeface="Calibri Light"/>
              </a:rPr>
              <a:t>zichzelf</a:t>
            </a:r>
            <a:r>
              <a:rPr lang="de-DE" sz="2000" dirty="0">
                <a:solidFill>
                  <a:srgbClr val="333333"/>
                </a:solidFill>
                <a:latin typeface="Calibri Light"/>
              </a:rPr>
              <a:t> </a:t>
            </a:r>
            <a:r>
              <a:rPr lang="de-DE" sz="2000" dirty="0" err="1">
                <a:solidFill>
                  <a:srgbClr val="333333"/>
                </a:solidFill>
                <a:latin typeface="Calibri Light"/>
              </a:rPr>
              <a:t>is</a:t>
            </a:r>
            <a:r>
              <a:rPr lang="de-DE" sz="2000" dirty="0">
                <a:solidFill>
                  <a:srgbClr val="333333"/>
                </a:solidFill>
                <a:latin typeface="Calibri Light"/>
              </a:rPr>
              <a:t>.</a:t>
            </a:r>
          </a:p>
          <a:p>
            <a:pPr algn="ctr"/>
            <a:r>
              <a:rPr lang="de-DE" sz="2000" dirty="0">
                <a:solidFill>
                  <a:srgbClr val="004992"/>
                </a:solidFill>
                <a:latin typeface="Calibri Light"/>
              </a:rPr>
              <a:t>Belangrijk: zelfs als je een mislukking ervaart, moet je nooit de dingen negeren die goed gaan in je leven.</a:t>
            </a:r>
            <a:endParaRPr lang="de-DE" sz="2000"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46</a:t>
            </a:fld>
            <a:endParaRPr lang="de-DE"/>
          </a:p>
        </p:txBody>
      </p:sp>
    </p:spTree>
    <p:extLst>
      <p:ext uri="{BB962C8B-B14F-4D97-AF65-F5344CB8AC3E}">
        <p14:creationId xmlns:p14="http://schemas.microsoft.com/office/powerpoint/2010/main" val="10546357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47</a:t>
            </a:fld>
            <a:endParaRPr lang="de-DE"/>
          </a:p>
        </p:txBody>
      </p:sp>
    </p:spTree>
    <p:extLst>
      <p:ext uri="{BB962C8B-B14F-4D97-AF65-F5344CB8AC3E}">
        <p14:creationId xmlns:p14="http://schemas.microsoft.com/office/powerpoint/2010/main" val="38045367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1135350801"/>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effectLst/>
                          <a:latin typeface="Calibri Light"/>
                          <a:ea typeface="Verdana" panose="020B0604030504040204" pitchFamily="34" charset="0"/>
                          <a:cs typeface="Verdana" panose="020B0604030504040204" pitchFamily="34" charset="0"/>
                        </a:rPr>
                        <a:t>Money from around the world</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banknotes/Geldscheine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stop sign/Stoppschild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effectLst/>
                          <a:latin typeface="Calibri Light"/>
                          <a:ea typeface="Verdana" panose="020B0604030504040204" pitchFamily="34" charset="0"/>
                          <a:cs typeface="Verdana" panose="020B0604030504040204" pitchFamily="34" charset="0"/>
                        </a:rPr>
                        <a:t>Michael 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effectLst/>
                          <a:latin typeface="Calibri Light"/>
                          <a:ea typeface="Verdana" panose="020B0604030504040204" pitchFamily="34" charset="0"/>
                          <a:cs typeface="Verdana" panose="020B0604030504040204" pitchFamily="34" charset="0"/>
                        </a:rPr>
                        <a:t>Neues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bookshelf/Bücherregal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kern="1200">
                          <a:solidFill>
                            <a:srgbClr val="333333"/>
                          </a:solidFill>
                          <a:effectLst/>
                          <a:latin typeface="Calibri Light"/>
                          <a:ea typeface="Verdana" panose="020B0604030504040204" pitchFamily="34" charset="0"/>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Calibri Light"/>
                          <a:ea typeface="Verdana" panose="020B0604030504040204" pitchFamily="34" charset="0"/>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a:solidFill>
                            <a:srgbClr val="333333"/>
                          </a:solidFill>
                          <a:effectLst/>
                          <a:latin typeface="Calibri Light"/>
                          <a:ea typeface="Verdana" panose="020B0604030504040204" pitchFamily="34" charset="0"/>
                          <a:cs typeface="Verdana" panose="020B0604030504040204" pitchFamily="34" charset="0"/>
                        </a:rPr>
                        <a:t>businesswoman/Geschäftsfrau</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Calibri Light"/>
                        </a:rPr>
                        <a:t>Steve Wilson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a:solidFill>
                            <a:srgbClr val="333333"/>
                          </a:solidFill>
                          <a:effectLst/>
                          <a:latin typeface="Calibri Light"/>
                          <a:ea typeface="Verdana" panose="020B0604030504040204" pitchFamily="34" charset="0"/>
                          <a:cs typeface="Verdana" panose="020B0604030504040204" pitchFamily="34" charset="0"/>
                        </a:rPr>
                        <a:t>Smiling businessman</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portrait of a smiling man/Portrait eines lächelnden Mannes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a:solidFill>
                            <a:srgbClr val="333333"/>
                          </a:solidFill>
                          <a:effectLst/>
                          <a:latin typeface="Calibri Light"/>
                          <a:ea typeface="Verdana" panose="020B0604030504040204" pitchFamily="34" charset="0"/>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a:solidFill>
                            <a:srgbClr val="333333"/>
                          </a:solidFill>
                          <a:effectLst/>
                          <a:latin typeface="Calibri Light"/>
                          <a:ea typeface="Verdana" panose="020B0604030504040204" pitchFamily="34" charset="0"/>
                          <a:cs typeface="Verdana" panose="020B0604030504040204" pitchFamily="34" charset="0"/>
                        </a:rPr>
                        <a:t>Old Jewelry Box</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a:solidFill>
                            <a:srgbClr val="333333"/>
                          </a:solidFill>
                          <a:effectLst/>
                          <a:latin typeface="Calibri Light"/>
                          <a:ea typeface="Verdana" panose="020B0604030504040204" pitchFamily="34" charset="0"/>
                          <a:cs typeface="Verdana" panose="020B0604030504040204" pitchFamily="34" charset="0"/>
                        </a:rPr>
                        <a:t>old jewelry box/Alter Schmuckkasten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a:solidFill>
                            <a:srgbClr val="333333"/>
                          </a:solidFill>
                          <a:effectLst/>
                          <a:latin typeface="Calibri Light"/>
                          <a:ea typeface="Verdana" panose="020B0604030504040204" pitchFamily="34" charset="0"/>
                          <a:cs typeface="Verdana" panose="020B0604030504040204" pitchFamily="34" charset="0"/>
                        </a:rPr>
                        <a:t>Beatrice Murch</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a:solidFill>
                            <a:srgbClr val="333333"/>
                          </a:solidFill>
                          <a:effectLst/>
                          <a:latin typeface="Calibri Light"/>
                          <a:ea typeface="Verdana" panose="020B0604030504040204" pitchFamily="34" charset="0"/>
                          <a:cs typeface="Verdana" panose="020B0604030504040204" pitchFamily="34" charset="0"/>
                        </a:rPr>
                        <a:t>El pensador</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the thinker/Der Denker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a:solidFill>
                            <a:srgbClr val="333333"/>
                          </a:solidFill>
                          <a:effectLst/>
                          <a:latin typeface="Calibri Light"/>
                          <a:ea typeface="Verdana" panose="020B0604030504040204" pitchFamily="34" charset="0"/>
                          <a:cs typeface="Verdana" panose="020B0604030504040204" pitchFamily="34" charset="0"/>
                        </a:rPr>
                        <a:t>gianni del buffalo</a:t>
                      </a:r>
                      <a:endParaRPr kumimoji="0" lang="de-DE" sz="1000" b="1"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kern="1200">
                          <a:solidFill>
                            <a:srgbClr val="333333"/>
                          </a:solidFill>
                          <a:effectLst/>
                          <a:latin typeface="Calibri Light"/>
                          <a:ea typeface="Verdana" panose="020B0604030504040204" pitchFamily="34" charset="0"/>
                          <a:cs typeface="Verdana" panose="020B0604030504040204" pitchFamily="34" charset="0"/>
                        </a:rPr>
                        <a:t>Ancona, Marche, Italy - Clouds 4</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clouded sky/Wolkenhimmel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pPr>
              <a:defRPr/>
            </a:pPr>
            <a:r>
              <a:rPr lang="nl-NL"/>
              <a:t>Metacognitieve Training 9 - Zelfwaardering/ Eigenwaarde</a:t>
            </a:r>
            <a:endParaRPr lang="de-DE"/>
          </a:p>
        </p:txBody>
      </p:sp>
      <p:sp>
        <p:nvSpPr>
          <p:cNvPr id="3" name="Slide Number Placeholder 2"/>
          <p:cNvSpPr>
            <a:spLocks noGrp="1"/>
          </p:cNvSpPr>
          <p:nvPr>
            <p:ph type="sldNum" sz="quarter" idx="12"/>
          </p:nvPr>
        </p:nvSpPr>
        <p:spPr/>
        <p:txBody>
          <a:bodyPr/>
          <a:lstStyle/>
          <a:p>
            <a:pPr>
              <a:defRPr/>
            </a:pPr>
            <a:fld id="{2944132C-884D-4D58-A037-B33015F71617}" type="slidenum">
              <a:rPr lang="de-DE" smtClean="0"/>
              <a:pPr>
                <a:defRPr/>
              </a:pPr>
              <a:t>48</a:t>
            </a:fld>
            <a:endParaRPr lang="de-DE"/>
          </a:p>
        </p:txBody>
      </p:sp>
    </p:spTree>
    <p:extLst>
      <p:ext uri="{BB962C8B-B14F-4D97-AF65-F5344CB8AC3E}">
        <p14:creationId xmlns:p14="http://schemas.microsoft.com/office/powerpoint/2010/main" val="168123836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3440</Words>
  <Application>Microsoft Office PowerPoint</Application>
  <PresentationFormat>Benutzerdefiniert</PresentationFormat>
  <Paragraphs>425</Paragraphs>
  <Slides>48</Slides>
  <Notes>48</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48</vt:i4>
      </vt:variant>
    </vt:vector>
  </HeadingPairs>
  <TitlesOfParts>
    <vt:vector size="56" baseType="lpstr">
      <vt:lpstr>Arial</vt:lpstr>
      <vt:lpstr>Calibri</vt:lpstr>
      <vt:lpstr>Calibri Light</vt:lpstr>
      <vt:lpstr>Symbol</vt:lpstr>
      <vt:lpstr>Times New Roman</vt:lpstr>
      <vt:lpstr>Wingdings</vt:lpstr>
      <vt:lpstr>Wingdings</vt:lpstr>
      <vt:lpstr>UKE_PPT-Vorlage_16zu9</vt:lpstr>
      <vt:lpstr>MCT 9 I – Zelfwaardering/ Eigenwaarde</vt:lpstr>
      <vt:lpstr>Wat is Zelfwaardering?</vt:lpstr>
      <vt:lpstr>Wat is Zelfwaardering?</vt:lpstr>
      <vt:lpstr>Wat is Zelfwaardering?</vt:lpstr>
      <vt:lpstr>Wat is Zelfwaardering?</vt:lpstr>
      <vt:lpstr>Lage eigenwaarde kan je geestelijk welbevinden beïnvloeden.</vt:lpstr>
      <vt:lpstr>Verschil tussen overschatte en gezonde zelfwaardering</vt:lpstr>
      <vt:lpstr>Maar…</vt:lpstr>
      <vt:lpstr>Waarom doen we dit?</vt:lpstr>
      <vt:lpstr>Bronnen van zelfwaardering</vt:lpstr>
      <vt:lpstr>Bronnen van zelfwaardering</vt:lpstr>
      <vt:lpstr>Mensen met een lage zelfwaardering…</vt:lpstr>
      <vt:lpstr>Mensen met een lage zelfwaardering…</vt:lpstr>
      <vt:lpstr>Mensen met een lage zelfwaardering…</vt:lpstr>
      <vt:lpstr>Vergeet niet…</vt:lpstr>
      <vt:lpstr>Vergeet niet…</vt:lpstr>
      <vt:lpstr>Wat kenmerkt mensen met een hoge zelfwaardering?</vt:lpstr>
      <vt:lpstr>Wat kenmerkt mensen met een hoge zelfwaardering?</vt:lpstr>
      <vt:lpstr>Kenmerken van een hoge zelfwaardering die niet rechtstreeks zichtbaar zijn.</vt:lpstr>
      <vt:lpstr>Kenmerken van een hoge zelfwaardering die niet rechtstreeks zichtbaar zijn.</vt:lpstr>
      <vt:lpstr>Realiseren van sterke kanten</vt:lpstr>
      <vt:lpstr>Realiseren van sterke kanten</vt:lpstr>
      <vt:lpstr>Oefening 1</vt:lpstr>
      <vt:lpstr>Oefening 2</vt:lpstr>
      <vt:lpstr>Oefening 2</vt:lpstr>
      <vt:lpstr>Oefening 2</vt:lpstr>
      <vt:lpstr>Oefening 2</vt:lpstr>
      <vt:lpstr>Oefening 2</vt:lpstr>
      <vt:lpstr>Oefening 2</vt:lpstr>
      <vt:lpstr>Oefening 2</vt:lpstr>
      <vt:lpstr>Piekeren over het verleden (rumineren): Draaien in cirkels, geen stap vooruitkomen</vt:lpstr>
      <vt:lpstr>Problemen</vt:lpstr>
      <vt:lpstr>Wat kun je er aan doen?</vt:lpstr>
      <vt:lpstr>Anti-pieker Oefening 1: Probeer de gedachten te scheiden</vt:lpstr>
      <vt:lpstr>Anti-pieker Oefening 2: Fysieke afleiding</vt:lpstr>
      <vt:lpstr>Anti-pieker Oefening 2: Fysieke afleiding</vt:lpstr>
      <vt:lpstr>Anti-pieker Oefening 2: Fysieke afleiding</vt:lpstr>
      <vt:lpstr>Tips om zelfwaardering te verhogen</vt:lpstr>
      <vt:lpstr>Tips om zelfwaardering te verhogen</vt:lpstr>
      <vt:lpstr>Tips om zelfwaardering te verhogen</vt:lpstr>
      <vt:lpstr>Tips om zelfwaardering te verhogen</vt:lpstr>
      <vt:lpstr>Huiswerk</vt:lpstr>
      <vt:lpstr>Huiswerk</vt:lpstr>
      <vt:lpstr>Toepassen op het dagelijks leven</vt:lpstr>
      <vt:lpstr>Wat heeft dit met psychose te maken?</vt:lpstr>
      <vt:lpstr>Wat heeft dit met psychose te maken?</vt:lpstr>
      <vt:lpstr>Bedankt voor je aandacht!</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340</cp:revision>
  <dcterms:created xsi:type="dcterms:W3CDTF">2015-06-01T16:15:11Z</dcterms:created>
  <dcterms:modified xsi:type="dcterms:W3CDTF">2021-08-09T08:24:30Z</dcterms:modified>
</cp:coreProperties>
</file>