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82"/>
  </p:notesMasterIdLst>
  <p:handoutMasterIdLst>
    <p:handoutMasterId r:id="rId83"/>
  </p:handoutMasterIdLst>
  <p:sldIdLst>
    <p:sldId id="615" r:id="rId2"/>
    <p:sldId id="587" r:id="rId3"/>
    <p:sldId id="594" r:id="rId4"/>
    <p:sldId id="595" r:id="rId5"/>
    <p:sldId id="543" r:id="rId6"/>
    <p:sldId id="544" r:id="rId7"/>
    <p:sldId id="549" r:id="rId8"/>
    <p:sldId id="576" r:id="rId9"/>
    <p:sldId id="596" r:id="rId10"/>
    <p:sldId id="597" r:id="rId11"/>
    <p:sldId id="598" r:id="rId12"/>
    <p:sldId id="599" r:id="rId13"/>
    <p:sldId id="600" r:id="rId14"/>
    <p:sldId id="301" r:id="rId15"/>
    <p:sldId id="581" r:id="rId16"/>
    <p:sldId id="602" r:id="rId17"/>
    <p:sldId id="603" r:id="rId18"/>
    <p:sldId id="601" r:id="rId19"/>
    <p:sldId id="540" r:id="rId20"/>
    <p:sldId id="557" r:id="rId21"/>
    <p:sldId id="560" r:id="rId22"/>
    <p:sldId id="541" r:id="rId23"/>
    <p:sldId id="506" r:id="rId24"/>
    <p:sldId id="604" r:id="rId25"/>
    <p:sldId id="605" r:id="rId26"/>
    <p:sldId id="606" r:id="rId27"/>
    <p:sldId id="561" r:id="rId28"/>
    <p:sldId id="562" r:id="rId29"/>
    <p:sldId id="563" r:id="rId30"/>
    <p:sldId id="564" r:id="rId31"/>
    <p:sldId id="565" r:id="rId32"/>
    <p:sldId id="308" r:id="rId33"/>
    <p:sldId id="309" r:id="rId34"/>
    <p:sldId id="310" r:id="rId35"/>
    <p:sldId id="390" r:id="rId36"/>
    <p:sldId id="312" r:id="rId37"/>
    <p:sldId id="313" r:id="rId38"/>
    <p:sldId id="522" r:id="rId39"/>
    <p:sldId id="582" r:id="rId40"/>
    <p:sldId id="316" r:id="rId41"/>
    <p:sldId id="317" r:id="rId42"/>
    <p:sldId id="318" r:id="rId43"/>
    <p:sldId id="319" r:id="rId44"/>
    <p:sldId id="320" r:id="rId45"/>
    <p:sldId id="321" r:id="rId46"/>
    <p:sldId id="322" r:id="rId47"/>
    <p:sldId id="323" r:id="rId48"/>
    <p:sldId id="607" r:id="rId49"/>
    <p:sldId id="456" r:id="rId50"/>
    <p:sldId id="457" r:id="rId51"/>
    <p:sldId id="458" r:id="rId52"/>
    <p:sldId id="459" r:id="rId53"/>
    <p:sldId id="566" r:id="rId54"/>
    <p:sldId id="567" r:id="rId55"/>
    <p:sldId id="568" r:id="rId56"/>
    <p:sldId id="569" r:id="rId57"/>
    <p:sldId id="460" r:id="rId58"/>
    <p:sldId id="461" r:id="rId59"/>
    <p:sldId id="523" r:id="rId60"/>
    <p:sldId id="463" r:id="rId61"/>
    <p:sldId id="570" r:id="rId62"/>
    <p:sldId id="571" r:id="rId63"/>
    <p:sldId id="572" r:id="rId64"/>
    <p:sldId id="573" r:id="rId65"/>
    <p:sldId id="480" r:id="rId66"/>
    <p:sldId id="481" r:id="rId67"/>
    <p:sldId id="482" r:id="rId68"/>
    <p:sldId id="483" r:id="rId69"/>
    <p:sldId id="476" r:id="rId70"/>
    <p:sldId id="477" r:id="rId71"/>
    <p:sldId id="479" r:id="rId72"/>
    <p:sldId id="478" r:id="rId73"/>
    <p:sldId id="590" r:id="rId74"/>
    <p:sldId id="608" r:id="rId75"/>
    <p:sldId id="609" r:id="rId76"/>
    <p:sldId id="611" r:id="rId77"/>
    <p:sldId id="612" r:id="rId78"/>
    <p:sldId id="613" r:id="rId79"/>
    <p:sldId id="614" r:id="rId80"/>
    <p:sldId id="545" r:id="rId81"/>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536">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76"/>
      </p:cViewPr>
      <p:guideLst>
        <p:guide orient="horz" pos="1536"/>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F2B81D5-E5A2-4624-9FB4-81728B0A84DC}" type="slidenum">
              <a:rPr lang="en-GB" altLang="de-DE"/>
              <a:pPr/>
              <a:t>‹Nr.›</a:t>
            </a:fld>
            <a:endParaRPr lang="en-GB" altLang="de-DE"/>
          </a:p>
        </p:txBody>
      </p:sp>
    </p:spTree>
    <p:extLst>
      <p:ext uri="{BB962C8B-B14F-4D97-AF65-F5344CB8AC3E}">
        <p14:creationId xmlns:p14="http://schemas.microsoft.com/office/powerpoint/2010/main" val="3992268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8397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9F01CA5-C21E-406E-8EF4-2CE8047FF65B}" type="slidenum">
              <a:rPr lang="en-US" altLang="de-DE"/>
              <a:pPr/>
              <a:t>‹Nr.›</a:t>
            </a:fld>
            <a:endParaRPr lang="en-US" altLang="de-DE"/>
          </a:p>
        </p:txBody>
      </p:sp>
    </p:spTree>
    <p:extLst>
      <p:ext uri="{BB962C8B-B14F-4D97-AF65-F5344CB8AC3E}">
        <p14:creationId xmlns:p14="http://schemas.microsoft.com/office/powerpoint/2010/main" val="34249568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0E0A96-1E00-40D4-9573-817AF93D81E5}" type="slidenum">
              <a:rPr lang="en-US" altLang="de-DE" sz="1300"/>
              <a:pPr eaLnBrk="1" hangingPunct="1">
                <a:spcBef>
                  <a:spcPct val="0"/>
                </a:spcBef>
              </a:pPr>
              <a:t>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331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0E0A96-1E00-40D4-9573-817AF93D81E5}" type="slidenum">
              <a:rPr lang="en-US" altLang="de-DE" sz="1300"/>
              <a:pPr eaLnBrk="1" hangingPunct="1">
                <a:spcBef>
                  <a:spcPct val="0"/>
                </a:spcBef>
              </a:pPr>
              <a:t>3</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331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0E0A96-1E00-40D4-9573-817AF93D81E5}" type="slidenum">
              <a:rPr lang="en-US" altLang="de-DE" sz="1300"/>
              <a:pPr eaLnBrk="1" hangingPunct="1">
                <a:spcBef>
                  <a:spcPct val="0"/>
                </a:spcBef>
              </a:pPr>
              <a:t>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331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9</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10</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11</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12</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13</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470CEC9-4CB6-4CAD-98E5-23715D4E2125}" type="slidenum">
              <a:rPr lang="en-US" altLang="de-DE" sz="1300"/>
              <a:pPr eaLnBrk="1" hangingPunct="1">
                <a:spcBef>
                  <a:spcPct val="0"/>
                </a:spcBef>
              </a:pPr>
              <a:t>14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6095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15</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16</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17</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18</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FAB7A9C-BDB5-4017-B07A-A6AEE5F5073F}" type="slidenum">
              <a:rPr lang="en-US" altLang="de-DE" sz="1300"/>
              <a:pPr eaLnBrk="1" hangingPunct="1">
                <a:spcBef>
                  <a:spcPct val="0"/>
                </a:spcBef>
              </a:pPr>
              <a:t>19</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041556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83CE53-F38F-41D1-8DF7-0D2426234B46}" type="slidenum">
              <a:rPr lang="en-US" altLang="de-DE" sz="1300"/>
              <a:pPr eaLnBrk="1" hangingPunct="1">
                <a:spcBef>
                  <a:spcPct val="0"/>
                </a:spcBef>
              </a:pPr>
              <a:t>20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3661507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0C134C-ED5E-4321-9807-A4F1914BB697}" type="slidenum">
              <a:rPr lang="en-US" altLang="de-DE" sz="1300"/>
              <a:pPr eaLnBrk="1" hangingPunct="1">
                <a:spcBef>
                  <a:spcPct val="0"/>
                </a:spcBef>
              </a:pPr>
              <a:t>21</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2645980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2C64AE6-924C-4F7B-A107-B6E386D89388}" type="slidenum">
              <a:rPr lang="en-US" altLang="de-DE" sz="1300"/>
              <a:pPr eaLnBrk="1" hangingPunct="1">
                <a:spcBef>
                  <a:spcPct val="0"/>
                </a:spcBef>
              </a:pPr>
              <a:t>22</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4081638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989B2-89A0-42DD-BA1D-089D8BF86D6E}" type="slidenum">
              <a:rPr lang="en-US" altLang="de-DE" sz="1300"/>
              <a:pPr eaLnBrk="1" hangingPunct="1">
                <a:spcBef>
                  <a:spcPct val="0"/>
                </a:spcBef>
              </a:pPr>
              <a:t>23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170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989B2-89A0-42DD-BA1D-089D8BF86D6E}" type="slidenum">
              <a:rPr lang="en-US" altLang="de-DE" sz="1300"/>
              <a:pPr eaLnBrk="1" hangingPunct="1">
                <a:spcBef>
                  <a:spcPct val="0"/>
                </a:spcBef>
              </a:pPr>
              <a:t>24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170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989B2-89A0-42DD-BA1D-089D8BF86D6E}" type="slidenum">
              <a:rPr lang="en-US" altLang="de-DE" sz="1300"/>
              <a:pPr eaLnBrk="1" hangingPunct="1">
                <a:spcBef>
                  <a:spcPct val="0"/>
                </a:spcBef>
              </a:pPr>
              <a:t>25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170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989B2-89A0-42DD-BA1D-089D8BF86D6E}" type="slidenum">
              <a:rPr lang="en-US" altLang="de-DE" sz="1300"/>
              <a:pPr eaLnBrk="1" hangingPunct="1">
                <a:spcBef>
                  <a:spcPct val="0"/>
                </a:spcBef>
              </a:pPr>
              <a:t>26</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170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EA1606-3151-4DF5-AA7B-814E69D6EA28}" type="slidenum">
              <a:rPr lang="en-US" altLang="de-DE" sz="1300">
                <a:solidFill>
                  <a:srgbClr val="000000"/>
                </a:solidFill>
              </a:rPr>
              <a:pPr eaLnBrk="1" hangingPunct="1">
                <a:spcBef>
                  <a:spcPct val="0"/>
                </a:spcBef>
              </a:pPr>
              <a:t>27</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1220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6FDF19-C0BE-46EA-82D3-B59161E0DFD4}"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3115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E27245-7E59-47F7-80A1-3CEA13AE854B}"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47734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B017762-76E0-4AD8-8C53-C5B5595C987A}"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44720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199A4DE-D7B3-4D4C-8D99-2E992DCDAFC2}"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7690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17EDC0-BB26-478E-88C5-BFCF4E555FB9}" type="slidenum">
              <a:rPr lang="en-US" altLang="de-DE" sz="1300"/>
              <a:pPr eaLnBrk="1" hangingPunct="1">
                <a:spcBef>
                  <a:spcPct val="0"/>
                </a:spcBef>
              </a:pPr>
              <a:t>32</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3105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2F6C55-4CE1-4DD7-BCEF-1A914429E850}" type="slidenum">
              <a:rPr lang="en-US" altLang="de-DE" sz="1300"/>
              <a:pPr eaLnBrk="1" hangingPunct="1">
                <a:spcBef>
                  <a:spcPct val="0"/>
                </a:spcBef>
              </a:pPr>
              <a:t>33</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463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FC40F5-EA74-4419-836C-4412749C6547}" type="slidenum">
              <a:rPr lang="en-US" altLang="de-DE" sz="1300"/>
              <a:pPr eaLnBrk="1" hangingPunct="1">
                <a:spcBef>
                  <a:spcPct val="0"/>
                </a:spcBef>
              </a:pPr>
              <a:t>34</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1351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724B51-5D25-46C1-A086-82B43BB34A34}" type="slidenum">
              <a:rPr lang="en-US" altLang="de-DE" sz="1300"/>
              <a:pPr eaLnBrk="1" hangingPunct="1">
                <a:spcBef>
                  <a:spcPct val="0"/>
                </a:spcBef>
              </a:pPr>
              <a:t>35</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9720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3A31621-E115-457D-8D80-1126E2D942DD}" type="slidenum">
              <a:rPr lang="en-US" altLang="de-DE" sz="1300"/>
              <a:pPr eaLnBrk="1" hangingPunct="1">
                <a:spcBef>
                  <a:spcPct val="0"/>
                </a:spcBef>
              </a:pPr>
              <a:t>36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51175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C42667-82D2-4DBC-8CDB-376E3CD5E80E}" type="slidenum">
              <a:rPr lang="en-US" altLang="de-DE" sz="1300"/>
              <a:pPr eaLnBrk="1" hangingPunct="1">
                <a:spcBef>
                  <a:spcPct val="0"/>
                </a:spcBef>
              </a:pPr>
              <a:t>37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95850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9E8DD5-AB92-462C-B222-C0AF57C44201}" type="slidenum">
              <a:rPr lang="en-US" altLang="de-DE" sz="1300"/>
              <a:pPr eaLnBrk="1" hangingPunct="1">
                <a:spcBef>
                  <a:spcPct val="0"/>
                </a:spcBef>
              </a:pPr>
              <a:t>38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8295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B815574-45DE-44C4-B18F-2125092D5076}" type="slidenum">
              <a:rPr lang="en-US" altLang="de-DE" sz="1300"/>
              <a:pPr eaLnBrk="1" hangingPunct="1">
                <a:spcBef>
                  <a:spcPct val="0"/>
                </a:spcBef>
              </a:pPr>
              <a:t>39</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32285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60642E2-FF27-4604-B674-BC145D3BE939}" type="slidenum">
              <a:rPr lang="en-US" altLang="de-DE" sz="1300"/>
              <a:pPr eaLnBrk="1" hangingPunct="1">
                <a:spcBef>
                  <a:spcPct val="0"/>
                </a:spcBef>
              </a:pPr>
              <a:t>40</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35136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6E0BF4-B046-42E6-B3F9-683FCF3A1450}" type="slidenum">
              <a:rPr lang="en-US" altLang="de-DE" sz="1300"/>
              <a:pPr eaLnBrk="1" hangingPunct="1">
                <a:spcBef>
                  <a:spcPct val="0"/>
                </a:spcBef>
              </a:pPr>
              <a:t>41</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47604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7AA365-93C8-45C2-AE85-DA725B1F92DC}" type="slidenum">
              <a:rPr lang="en-US" altLang="de-DE" sz="1300"/>
              <a:pPr eaLnBrk="1" hangingPunct="1">
                <a:spcBef>
                  <a:spcPct val="0"/>
                </a:spcBef>
              </a:pPr>
              <a:t>42</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61629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DE0903-DFDB-4EE6-ACA9-BAF0A96E2272}" type="slidenum">
              <a:rPr lang="en-US" altLang="de-DE" sz="1300"/>
              <a:pPr eaLnBrk="1" hangingPunct="1">
                <a:spcBef>
                  <a:spcPct val="0"/>
                </a:spcBef>
              </a:pPr>
              <a:t>43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41596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B5AF48-0994-47D3-9953-476BA55EF28E}" type="slidenum">
              <a:rPr lang="en-US" altLang="de-DE" sz="1300"/>
              <a:pPr eaLnBrk="1" hangingPunct="1">
                <a:spcBef>
                  <a:spcPct val="0"/>
                </a:spcBef>
              </a:pPr>
              <a:t>44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51484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5767CA6-1A70-481A-8B1D-CF2D7239734E}" type="slidenum">
              <a:rPr lang="en-US" altLang="de-DE" sz="1300"/>
              <a:pPr eaLnBrk="1" hangingPunct="1">
                <a:spcBef>
                  <a:spcPct val="0"/>
                </a:spcBef>
              </a:pPr>
              <a:t>45</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42507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218EA93-BD65-4D03-ADFA-A393A28E166A}" type="slidenum">
              <a:rPr lang="en-US" altLang="de-DE" sz="1300"/>
              <a:pPr eaLnBrk="1" hangingPunct="1">
                <a:spcBef>
                  <a:spcPct val="0"/>
                </a:spcBef>
              </a:pPr>
              <a:t>46</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05956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B23D7FC-C536-42EE-8675-60C1C6DBFE71}" type="slidenum">
              <a:rPr lang="en-US" altLang="de-DE" sz="1300"/>
              <a:pPr eaLnBrk="1" hangingPunct="1">
                <a:spcBef>
                  <a:spcPct val="0"/>
                </a:spcBef>
              </a:pPr>
              <a:t>47</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16465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48</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51AF8D-8C95-43DF-A87E-9F43B4722234}" type="slidenum">
              <a:rPr lang="en-US" altLang="de-DE" sz="1300"/>
              <a:pPr eaLnBrk="1" hangingPunct="1">
                <a:spcBef>
                  <a:spcPct val="0"/>
                </a:spcBef>
              </a:pPr>
              <a:t>49</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474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6A465B7-CAD9-4B0E-9D24-37AF485E47DA}" type="slidenum">
              <a:rPr lang="en-US" altLang="de-DE" sz="1300"/>
              <a:pPr eaLnBrk="1" hangingPunct="1">
                <a:spcBef>
                  <a:spcPct val="0"/>
                </a:spcBef>
              </a:pPr>
              <a:t>50</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77806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DD2132D-343C-483F-B823-F233EC715B22}" type="slidenum">
              <a:rPr lang="en-US" altLang="de-DE" sz="1300"/>
              <a:pPr eaLnBrk="1" hangingPunct="1">
                <a:spcBef>
                  <a:spcPct val="0"/>
                </a:spcBef>
              </a:pPr>
              <a:t>51</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87154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4718F4-BA43-47B2-B685-026D40B31229}" type="slidenum">
              <a:rPr lang="en-US" altLang="de-DE" sz="1300"/>
              <a:pPr eaLnBrk="1" hangingPunct="1">
                <a:spcBef>
                  <a:spcPct val="0"/>
                </a:spcBef>
              </a:pPr>
              <a:t>52</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0270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4CF48F6-0553-461B-8E52-45D2A2B86EAF}"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31265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47DAE2E-6819-4118-B8C2-0A493C0E164A}"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05534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3604150-A02E-4A94-B851-326C1FFC08EB}"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98309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620A6-041F-4476-AD19-C65775980B67}"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72776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306FFE3-2EB2-4FCF-9E52-C3AC2C6BEEAC}" type="slidenum">
              <a:rPr lang="en-US" altLang="de-DE" sz="1300"/>
              <a:pPr eaLnBrk="1" hangingPunct="1">
                <a:spcBef>
                  <a:spcPct val="0"/>
                </a:spcBef>
              </a:pPr>
              <a:t>57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10481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993E69A-51BC-4BDA-8290-4D6C5E4CF454}" type="slidenum">
              <a:rPr lang="en-US" altLang="de-DE" sz="1300"/>
              <a:pPr eaLnBrk="1" hangingPunct="1">
                <a:spcBef>
                  <a:spcPct val="0"/>
                </a:spcBef>
              </a:pPr>
              <a:t>58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5463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5643F2-ECAF-4DEF-99B5-C994154E1B16}" type="slidenum">
              <a:rPr lang="en-US" altLang="de-DE" sz="1300"/>
              <a:pPr eaLnBrk="1" hangingPunct="1">
                <a:spcBef>
                  <a:spcPct val="0"/>
                </a:spcBef>
              </a:pPr>
              <a:t>59</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21936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E3E3D93-CE44-4184-B183-0A576CDA1F7D}" type="slidenum">
              <a:rPr lang="en-US" altLang="de-DE" sz="1300"/>
              <a:pPr eaLnBrk="1" hangingPunct="1">
                <a:spcBef>
                  <a:spcPct val="0"/>
                </a:spcBef>
              </a:pPr>
              <a:t>60</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8449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5B8566-8FB7-49C8-B713-B83816FBE8ED}"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52519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B3E6AF-F25C-4766-8833-F4432CAB620E}"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83616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9DE80FF-BF48-4E98-8EFA-D28F224793DC}"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0125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F97DA77-5312-4D8B-A1DC-2CEF83D995BB}"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2226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1F9EE4-610D-49F6-A274-8017D18AE9FC}" type="slidenum">
              <a:rPr lang="en-US" altLang="de-DE" sz="1300"/>
              <a:pPr eaLnBrk="1" hangingPunct="1">
                <a:spcBef>
                  <a:spcPct val="0"/>
                </a:spcBef>
              </a:pPr>
              <a:t>65</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0518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436F5D-7DD8-41D0-9425-1F0D56D5ACAC}" type="slidenum">
              <a:rPr lang="en-US" altLang="de-DE" sz="1300"/>
              <a:pPr eaLnBrk="1" hangingPunct="1">
                <a:spcBef>
                  <a:spcPct val="0"/>
                </a:spcBef>
              </a:pPr>
              <a:t>66</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01664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76A1CA4-C0C2-4ECC-82C3-2816DD2F5A4C}" type="slidenum">
              <a:rPr lang="en-US" altLang="de-DE" sz="1300"/>
              <a:pPr eaLnBrk="1" hangingPunct="1">
                <a:spcBef>
                  <a:spcPct val="0"/>
                </a:spcBef>
              </a:pPr>
              <a:t>67</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6766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EC6249-583B-42B9-B3A7-A18F282A6362}" type="slidenum">
              <a:rPr lang="en-US" altLang="de-DE" sz="1300"/>
              <a:pPr eaLnBrk="1" hangingPunct="1">
                <a:spcBef>
                  <a:spcPct val="0"/>
                </a:spcBef>
              </a:pPr>
              <a:t>68</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80665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7C2378-CA04-4DF7-A9EA-39F6EF3B6EAE}" type="slidenum">
              <a:rPr lang="en-US" altLang="de-DE" sz="1300"/>
              <a:pPr eaLnBrk="1" hangingPunct="1">
                <a:spcBef>
                  <a:spcPct val="0"/>
                </a:spcBef>
              </a:pPr>
              <a:t>69</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35335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758BD4-4C9C-44D9-92ED-6C42A8F792BC}" type="slidenum">
              <a:rPr lang="en-US" altLang="de-DE" sz="1300"/>
              <a:pPr eaLnBrk="1" hangingPunct="1">
                <a:spcBef>
                  <a:spcPct val="0"/>
                </a:spcBef>
              </a:pPr>
              <a:t>70</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32129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966788-C670-4694-893D-EA9D9D2214FA}" type="slidenum">
              <a:rPr lang="en-US" altLang="de-DE" sz="1300"/>
              <a:pPr eaLnBrk="1" hangingPunct="1">
                <a:spcBef>
                  <a:spcPct val="0"/>
                </a:spcBef>
              </a:pPr>
              <a:t>71</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54485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C97B03C-0169-4642-B755-29FD4580F262}" type="slidenum">
              <a:rPr lang="en-US" altLang="de-DE" sz="1300"/>
              <a:pPr eaLnBrk="1" hangingPunct="1">
                <a:spcBef>
                  <a:spcPct val="0"/>
                </a:spcBef>
              </a:pPr>
              <a:t>72</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1661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948792B-63ED-481A-8B8B-CF46C4351462}" type="slidenum">
              <a:rPr lang="en-US" altLang="de-DE" sz="1300"/>
              <a:pPr eaLnBrk="1" hangingPunct="1">
                <a:spcBef>
                  <a:spcPct val="0"/>
                </a:spcBef>
              </a:pPr>
              <a:t>73</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090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948792B-63ED-481A-8B8B-CF46C4351462}" type="slidenum">
              <a:rPr lang="en-US" altLang="de-DE" sz="1300"/>
              <a:pPr eaLnBrk="1" hangingPunct="1">
                <a:spcBef>
                  <a:spcPct val="0"/>
                </a:spcBef>
              </a:pPr>
              <a:t>74</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090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948792B-63ED-481A-8B8B-CF46C4351462}" type="slidenum">
              <a:rPr lang="en-US" altLang="de-DE" sz="1300"/>
              <a:pPr eaLnBrk="1" hangingPunct="1">
                <a:spcBef>
                  <a:spcPct val="0"/>
                </a:spcBef>
              </a:pPr>
              <a:t>75</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0907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17355C-EB07-4E30-ABCB-ACAECB9AF89F}" type="slidenum">
              <a:rPr lang="en-US" altLang="de-DE" sz="1300"/>
              <a:pPr eaLnBrk="1" hangingPunct="1">
                <a:spcBef>
                  <a:spcPct val="0"/>
                </a:spcBef>
              </a:pPr>
              <a:t>76</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2759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17355C-EB07-4E30-ABCB-ACAECB9AF89F}" type="slidenum">
              <a:rPr lang="en-US" altLang="de-DE" sz="1300"/>
              <a:pPr eaLnBrk="1" hangingPunct="1">
                <a:spcBef>
                  <a:spcPct val="0"/>
                </a:spcBef>
              </a:pPr>
              <a:t>77</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2759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17355C-EB07-4E30-ABCB-ACAECB9AF89F}" type="slidenum">
              <a:rPr lang="en-US" altLang="de-DE" sz="1300"/>
              <a:pPr eaLnBrk="1" hangingPunct="1">
                <a:spcBef>
                  <a:spcPct val="0"/>
                </a:spcBef>
              </a:pPr>
              <a:t>78</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2759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xfrm>
            <a:off x="139700" y="768350"/>
            <a:ext cx="6821488" cy="3836988"/>
          </a:xfrm>
          <a:ln/>
        </p:spPr>
      </p:sp>
      <p:sp>
        <p:nvSpPr>
          <p:cNvPr id="162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3325784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84DD04C1-E658-4CB9-929A-B18C8E4A805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3 - Veranderen van overtuiging</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4DD04C1-E658-4CB9-929A-B18C8E4A805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3.jpeg"/></Relationships>
</file>

<file path=ppt/slides/_rels/slide48.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5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7.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2.jpeg"/></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5.jpeg"/></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1.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5.jpeg"/></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3.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7.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8.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9.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6.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3 A – </a:t>
            </a:r>
            <a:r>
              <a:rPr lang="nl-NL" dirty="0"/>
              <a:t>Veranderen van overtuiging</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a:t>
            </a:r>
            <a:r>
              <a:rPr lang="nl-NL" sz="1600">
                <a:solidFill>
                  <a:srgbClr val="004992"/>
                </a:solidFill>
                <a:latin typeface="+mj-lt"/>
              </a:rPr>
              <a:t>(4|21</a:t>
            </a:r>
            <a:r>
              <a:rPr lang="nl-NL" sz="1600" dirty="0">
                <a:solidFill>
                  <a:srgbClr val="004992"/>
                </a:solidFill>
                <a:latin typeface="+mj-lt"/>
              </a:rPr>
              <a:t>)</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133059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eerste indruk is de beste</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eerste indruk is de beste</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altLang="de-DE" sz="2400" dirty="0">
                <a:latin typeface="Calibri Light"/>
                <a:ea typeface="MS PGothic" panose="020B0600070205080204" pitchFamily="34" charset="-128"/>
              </a:rPr>
              <a:t>Oorzaken: </a:t>
            </a:r>
            <a:r>
              <a:rPr lang="nl-NL" altLang="de-DE" sz="2400" dirty="0">
                <a:solidFill>
                  <a:srgbClr val="333333"/>
                </a:solidFill>
                <a:latin typeface="Calibri Light"/>
                <a:ea typeface="MS PGothic" panose="020B0600070205080204" pitchFamily="34" charset="-128"/>
              </a:rPr>
              <a:t>neiging tot bevestiging te zoeken; het is gemakkelijk; onnadenkendheid; trots; vergemakkelijkt onze oriëntatie in een complexe wereld.</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3</a:t>
            </a:fld>
            <a:endParaRPr lang="de-DE" altLang="de-DE"/>
          </a:p>
        </p:txBody>
      </p:sp>
    </p:spTree>
    <p:extLst>
      <p:ext uri="{BB962C8B-B14F-4D97-AF65-F5344CB8AC3E}">
        <p14:creationId xmlns:p14="http://schemas.microsoft.com/office/powerpoint/2010/main" val="3020054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eerste indruk is de beste</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altLang="de-DE" sz="2400" dirty="0">
                <a:latin typeface="Calibri Light"/>
                <a:ea typeface="MS PGothic" panose="020B0600070205080204" pitchFamily="34" charset="-128"/>
              </a:rPr>
              <a:t>Oorzaken: </a:t>
            </a:r>
            <a:r>
              <a:rPr lang="nl-NL" altLang="de-DE" sz="2400" dirty="0">
                <a:solidFill>
                  <a:srgbClr val="333333"/>
                </a:solidFill>
                <a:latin typeface="Calibri Light"/>
                <a:ea typeface="MS PGothic" panose="020B0600070205080204" pitchFamily="34" charset="-128"/>
              </a:rPr>
              <a:t>neiging tot bevestiging te zoeken; het is gemakkelijk; onnadenkendheid; trots; vergemakkelijkt onze oriëntatie in een complexe wereld.</a:t>
            </a:r>
          </a:p>
          <a:p>
            <a:pPr marL="342900" lvl="0" indent="-342900" defTabSz="914400" fontAlgn="base">
              <a:buClr>
                <a:srgbClr val="333333"/>
              </a:buClr>
              <a:buFont typeface="WingDings"/>
              <a:buChar char=""/>
              <a:defRPr/>
            </a:pPr>
            <a:r>
              <a:rPr lang="nl-NL" altLang="de-DE" sz="2400" dirty="0">
                <a:solidFill>
                  <a:srgbClr val="004992"/>
                </a:solidFill>
                <a:latin typeface="Calibri Light"/>
                <a:ea typeface="MS PGothic" panose="020B0600070205080204" pitchFamily="34" charset="-128"/>
              </a:rPr>
              <a:t>Problemen:</a:t>
            </a:r>
            <a:r>
              <a:rPr lang="nl-NL" altLang="de-DE" sz="2400" dirty="0">
                <a:solidFill>
                  <a:srgbClr val="333333"/>
                </a:solidFill>
                <a:latin typeface="Calibri Light"/>
                <a:ea typeface="MS PGothic" panose="020B0600070205080204" pitchFamily="34" charset="-128"/>
              </a:rPr>
              <a:t> beoordelingsfouten, bv. Racistische vooroordelen worden in stand gehouden door snel generaliseren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het is allemaal één pot nat</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 Hoewel iemand een tweede kans verdient krijgt hij deze niet.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4</a:t>
            </a:fld>
            <a:endParaRPr lang="de-DE" altLang="de-DE"/>
          </a:p>
        </p:txBody>
      </p:sp>
    </p:spTree>
    <p:extLst>
      <p:ext uri="{BB962C8B-B14F-4D97-AF65-F5344CB8AC3E}">
        <p14:creationId xmlns:p14="http://schemas.microsoft.com/office/powerpoint/2010/main" val="3898107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noFill/>
        </p:spPr>
        <p:txBody>
          <a:bodyPr/>
          <a:lstStyle/>
          <a:p>
            <a:pPr eaLnBrk="1" hangingPunct="1"/>
            <a:r>
              <a:rPr lang="de-DE" altLang="de-DE" sz="3600">
                <a:solidFill>
                  <a:schemeClr val="accent1"/>
                </a:solidFill>
                <a:latin typeface="Calibri Light"/>
              </a:rPr>
              <a:t>Als voorspellingen niet uitkomen</a:t>
            </a:r>
          </a:p>
        </p:txBody>
      </p:sp>
      <p:sp>
        <p:nvSpPr>
          <p:cNvPr id="6146" name="Rectangle 2"/>
          <p:cNvSpPr>
            <a:spLocks noGrp="1" noChangeArrowheads="1"/>
          </p:cNvSpPr>
          <p:nvPr>
            <p:ph idx="1"/>
          </p:nvPr>
        </p:nvSpPr>
        <p:spPr/>
        <p:txBody>
          <a:bodyPr/>
          <a:lstStyle/>
          <a:p>
            <a:pPr eaLnBrk="1" hangingPunct="1"/>
            <a:r>
              <a:rPr lang="nl-NL" altLang="de-DE" sz="2000" dirty="0">
                <a:solidFill>
                  <a:srgbClr val="333333"/>
                </a:solidFill>
                <a:latin typeface="Calibri Light"/>
              </a:rPr>
              <a:t>Marion Keech, leider van een sekte in Salt Lake City (USA), beweerde dat ze berichten ontving vanuit de ruimte. Haar was geopenbaard dat de wereld op 21 december 1954 voor zonsopgang zou eindigen door een vloedgolf. Keech en haar volgelingen zouden worden gespaard en gered door een ruimteschip.</a:t>
            </a:r>
          </a:p>
          <a:p>
            <a:pPr eaLnBrk="1" hangingPunct="1"/>
            <a:r>
              <a:rPr lang="nl-NL" altLang="de-DE" sz="2000" dirty="0">
                <a:solidFill>
                  <a:srgbClr val="333333"/>
                </a:solidFill>
                <a:latin typeface="Calibri Light"/>
              </a:rPr>
              <a:t>In de vroege avond verzamelde de groep zich in de huiskamer van Keech en wachtte op het uitkomen van de voorspelling.</a:t>
            </a:r>
          </a:p>
          <a:p>
            <a:pPr eaLnBrk="1" hangingPunct="1"/>
            <a:r>
              <a:rPr lang="nl-NL" altLang="de-DE" sz="2000" dirty="0">
                <a:solidFill>
                  <a:srgbClr val="333333"/>
                </a:solidFill>
                <a:latin typeface="Calibri Light"/>
              </a:rPr>
              <a:t>Middernacht verstreek en … er gebeurde niets. Geen vloedgolf, geen ruimteschip, niets.</a:t>
            </a:r>
          </a:p>
          <a:p>
            <a:pPr algn="ctr" eaLnBrk="1" hangingPunct="1"/>
            <a:r>
              <a:rPr lang="nl-NL" altLang="de-DE" sz="2000" dirty="0">
                <a:solidFill>
                  <a:srgbClr val="004992"/>
                </a:solidFill>
                <a:latin typeface="Calibri Light"/>
              </a:rPr>
              <a:t>Hoe verklaarde de sekte deze situatie?</a:t>
            </a:r>
          </a:p>
          <a:p>
            <a:pPr algn="ctr" eaLnBrk="1" hangingPunct="1"/>
            <a:r>
              <a:rPr lang="nl-NL" altLang="de-DE" sz="2000" dirty="0">
                <a:solidFill>
                  <a:srgbClr val="004992"/>
                </a:solidFill>
                <a:latin typeface="Calibri Light"/>
              </a:rPr>
              <a:t>Gaven ze hun geloof op? Wat denk je?</a:t>
            </a:r>
          </a:p>
        </p:txBody>
      </p:sp>
      <p:pic>
        <p:nvPicPr>
          <p:cNvPr id="7"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3" name="Slide Number Placeholder 2"/>
          <p:cNvSpPr>
            <a:spLocks noGrp="1"/>
          </p:cNvSpPr>
          <p:nvPr>
            <p:ph type="sldNum" sz="quarter" idx="12"/>
          </p:nvPr>
        </p:nvSpPr>
        <p:spPr/>
        <p:txBody>
          <a:bodyPr/>
          <a:lstStyle/>
          <a:p>
            <a:fld id="{84DD04C1-E658-4CB9-929A-B18C8E4A805B}"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Als voorspellingen niet uitkomen</a:t>
            </a:r>
          </a:p>
        </p:txBody>
      </p:sp>
      <p:sp>
        <p:nvSpPr>
          <p:cNvPr id="7170" name="Rectangle 3"/>
          <p:cNvSpPr>
            <a:spLocks noGrp="1" noChangeArrowheads="1"/>
          </p:cNvSpPr>
          <p:nvPr>
            <p:ph idx="1"/>
          </p:nvPr>
        </p:nvSpPr>
        <p:spPr/>
        <p:txBody>
          <a:bodyPr/>
          <a:lstStyle/>
          <a:p>
            <a:pPr eaLnBrk="1" hangingPunct="1"/>
            <a:r>
              <a:rPr lang="nl-NL" altLang="de-DE" sz="2000" dirty="0">
                <a:solidFill>
                  <a:srgbClr val="333333"/>
                </a:solidFill>
                <a:latin typeface="Calibri Light"/>
              </a:rPr>
              <a:t>Toen duidelijk werd dat de voorspelling niet uitkwam was Keech aanvankelijk verbijsterd en huilde zij.</a:t>
            </a:r>
          </a:p>
          <a:p>
            <a:pPr eaLnBrk="1" hangingPunct="1"/>
            <a:r>
              <a:rPr lang="nl-NL" altLang="de-DE" sz="2000" dirty="0">
                <a:solidFill>
                  <a:srgbClr val="333333"/>
                </a:solidFill>
                <a:latin typeface="Calibri Light"/>
              </a:rPr>
              <a:t>De volgende ochtend verkondigde zij dat God zodanig onder de indruk was geraakt van hun groepje dat hij daarom van de vloedgolf had afgezien en de wereld had gespaard.</a:t>
            </a:r>
            <a:endParaRPr lang="de-DE" altLang="de-DE" sz="1200" dirty="0">
              <a:solidFill>
                <a:srgbClr val="333333"/>
              </a:solidFill>
              <a:latin typeface="Calibri Light"/>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Als voorspellingen niet uitkomen</a:t>
            </a:r>
          </a:p>
        </p:txBody>
      </p:sp>
      <p:sp>
        <p:nvSpPr>
          <p:cNvPr id="8194" name="Rectangle 3"/>
          <p:cNvSpPr>
            <a:spLocks noGrp="1" noChangeArrowheads="1"/>
          </p:cNvSpPr>
          <p:nvPr>
            <p:ph idx="1"/>
          </p:nvPr>
        </p:nvSpPr>
        <p:spPr/>
        <p:txBody>
          <a:bodyPr/>
          <a:lstStyle/>
          <a:p>
            <a:pPr eaLnBrk="1" hangingPunct="1"/>
            <a:r>
              <a:rPr lang="nl-NL" altLang="de-DE" sz="2000" dirty="0">
                <a:solidFill>
                  <a:srgbClr val="333333"/>
                </a:solidFill>
                <a:latin typeface="Calibri Light"/>
              </a:rPr>
              <a:t>Toen duidelijk werd dat de voorspelling niet uitkwam was Keech aanvankelijk verbijsterd en huilde zij.</a:t>
            </a:r>
          </a:p>
          <a:p>
            <a:pPr eaLnBrk="1" hangingPunct="1"/>
            <a:r>
              <a:rPr lang="nl-NL" altLang="de-DE" sz="2000" dirty="0">
                <a:solidFill>
                  <a:srgbClr val="333333"/>
                </a:solidFill>
                <a:latin typeface="Calibri Light"/>
              </a:rPr>
              <a:t>De volgende ochtend verkondigde zij dat God zodanig onder de indruk was geraakt van hun groepje dat hij daarom van de vloedgolf had afgezien en de wereld had gespaard.</a:t>
            </a:r>
          </a:p>
          <a:p>
            <a:pPr algn="ctr" eaLnBrk="1" hangingPunct="1"/>
            <a:r>
              <a:rPr lang="nl-NL" altLang="de-DE" sz="2000" dirty="0">
                <a:solidFill>
                  <a:srgbClr val="004992"/>
                </a:solidFill>
                <a:latin typeface="Calibri Light"/>
              </a:rPr>
              <a:t>Deze verklaring is een voorbeeld van hoe sommige mensen omgaan met voorspellingen die niet uitkomen:</a:t>
            </a:r>
          </a:p>
          <a:p>
            <a:pPr algn="ctr" eaLnBrk="1" hangingPunct="1"/>
            <a:r>
              <a:rPr lang="nl-NL" altLang="nl-NL" sz="2000" dirty="0">
                <a:solidFill>
                  <a:srgbClr val="004992"/>
                </a:solidFill>
                <a:latin typeface="Calibri Light"/>
              </a:rPr>
              <a:t>“</a:t>
            </a:r>
            <a:r>
              <a:rPr lang="nl-NL" altLang="de-DE" sz="2000" dirty="0">
                <a:solidFill>
                  <a:srgbClr val="004992"/>
                </a:solidFill>
                <a:latin typeface="Calibri Light"/>
              </a:rPr>
              <a:t>Als het niet kan zoals het moet, dan moet het maar zoals het kan!</a:t>
            </a:r>
            <a:r>
              <a:rPr lang="nl-NL" altLang="nl-NL" sz="2000" dirty="0">
                <a:solidFill>
                  <a:srgbClr val="004992"/>
                </a:solidFill>
                <a:latin typeface="Calibri Light"/>
              </a:rPr>
              <a:t>”</a:t>
            </a:r>
            <a:endParaRPr lang="de-DE" altLang="de-DE" sz="2000" dirty="0">
              <a:solidFill>
                <a:srgbClr val="004992"/>
              </a:solidFill>
              <a:latin typeface="Calibri Light"/>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1796429255"/>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aardrijkskunde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maatschappij</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rampen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2677327580"/>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aardrijkskunde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maatschappij</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rampen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9</a:t>
            </a:fld>
            <a:endParaRPr lang="de-DE" altLang="de-DE"/>
          </a:p>
        </p:txBody>
      </p:sp>
    </p:spTree>
    <p:extLst>
      <p:ext uri="{BB962C8B-B14F-4D97-AF65-F5344CB8AC3E}">
        <p14:creationId xmlns:p14="http://schemas.microsoft.com/office/powerpoint/2010/main" val="2721380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3816157509"/>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aardrijkskunde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maatschappij</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rampen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10</a:t>
            </a:fld>
            <a:endParaRPr lang="de-DE" altLang="de-DE"/>
          </a:p>
        </p:txBody>
      </p:sp>
    </p:spTree>
    <p:extLst>
      <p:ext uri="{BB962C8B-B14F-4D97-AF65-F5344CB8AC3E}">
        <p14:creationId xmlns:p14="http://schemas.microsoft.com/office/powerpoint/2010/main" val="3303283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2641977075"/>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aardrijkskunde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maatschappij</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De verheerlijking van een regime, ondanks het bewijs van slechtheid, bruutheid en mislukking (bv. fascisme, Stalinisme).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rampen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11</a:t>
            </a:fld>
            <a:endParaRPr lang="de-DE" altLang="de-DE"/>
          </a:p>
        </p:txBody>
      </p:sp>
    </p:spTree>
    <p:extLst>
      <p:ext uri="{BB962C8B-B14F-4D97-AF65-F5344CB8AC3E}">
        <p14:creationId xmlns:p14="http://schemas.microsoft.com/office/powerpoint/2010/main" val="3000537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879476396"/>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aardrijkskunde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maatschappij</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De verheerlijking van een regime, ondanks het bewijs van slechtheid, bruutheid en mislukking (bv. fascisme, Stalinisme).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rampen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12</a:t>
            </a:fld>
            <a:endParaRPr lang="de-DE" altLang="de-DE"/>
          </a:p>
        </p:txBody>
      </p:sp>
    </p:spTree>
    <p:extLst>
      <p:ext uri="{BB962C8B-B14F-4D97-AF65-F5344CB8AC3E}">
        <p14:creationId xmlns:p14="http://schemas.microsoft.com/office/powerpoint/2010/main" val="3662563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2658708367"/>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aardrijkskunde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maatschappij</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De verheerlijking van een regime, ondanks het bewijs van slechtheid, bruutheid en mislukking (bv. fascisme, Stalinisme).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rampen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Het negeren van waarschuwingssignalen draagt bij aan ongelukken die te voorkomen waren geweest (bv. lawines: slachtoffers zijn vaak vooraf gewaarschuwd voor gevaar).</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De ramp met de Titanic: door de reputatie van onzinkbaar schip, zijn waarschuwingen in de wind geslagen.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13</a:t>
            </a:fld>
            <a:endParaRPr lang="de-DE" altLang="de-DE"/>
          </a:p>
        </p:txBody>
      </p:sp>
    </p:spTree>
    <p:extLst>
      <p:ext uri="{BB962C8B-B14F-4D97-AF65-F5344CB8AC3E}">
        <p14:creationId xmlns:p14="http://schemas.microsoft.com/office/powerpoint/2010/main" val="280734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nl-NL"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blijven vasthouden aan hun mening of overtuiging, zelfs als ze met informatie worden geconfronteerd die deze mening of overtuiging in twijfel trekt.</a:t>
            </a:r>
          </a:p>
          <a:p>
            <a:pPr lvl="0" defTabSz="914400" fontAlgn="base">
              <a:defRPr/>
            </a:pPr>
            <a:r>
              <a:rPr lang="nl-NL" sz="2400" dirty="0">
                <a:solidFill>
                  <a:srgbClr val="004992"/>
                </a:solidFill>
                <a:latin typeface="Calibri Light"/>
                <a:ea typeface="MS PGothic" panose="020B0600070205080204" pitchFamily="34" charset="-128"/>
              </a:rPr>
              <a:t>Dit kan leiden tot problemen met anderen en een realistische kijk op de wereld in de weg staan.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p>
        </p:txBody>
      </p:sp>
      <p:sp>
        <p:nvSpPr>
          <p:cNvPr id="6" name="Footer Placeholder 5"/>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p>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Mensen die het oneens zijn met jouw overtuiging worden beschouwd als vijanden of achtervolgers. </a:t>
            </a:r>
          </a:p>
        </p:txBody>
      </p:sp>
      <p:sp>
        <p:nvSpPr>
          <p:cNvPr id="6" name="Footer Placeholder 5"/>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16</a:t>
            </a:fld>
            <a:endParaRPr lang="de-DE" altLang="de-DE"/>
          </a:p>
        </p:txBody>
      </p:sp>
    </p:spTree>
    <p:extLst>
      <p:ext uri="{BB962C8B-B14F-4D97-AF65-F5344CB8AC3E}">
        <p14:creationId xmlns:p14="http://schemas.microsoft.com/office/powerpoint/2010/main" val="3598145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Mensen </a:t>
            </a:r>
            <a:r>
              <a:rPr lang="nl-NL" altLang="de-DE" sz="2400" dirty="0">
                <a:solidFill>
                  <a:srgbClr val="333333"/>
                </a:solidFill>
                <a:latin typeface="Calibri Light"/>
                <a:ea typeface="+mj-ea"/>
                <a:cs typeface="+mj-cs"/>
              </a:rPr>
              <a:t>die het oneens zijn met jouw overtuiging worden beschouwd als vijanden of achtervolgers</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Informatie </a:t>
            </a:r>
            <a:r>
              <a:rPr lang="nl-NL" altLang="de-DE" sz="2400" dirty="0">
                <a:solidFill>
                  <a:srgbClr val="333333"/>
                </a:solidFill>
                <a:latin typeface="Calibri Light"/>
                <a:ea typeface="+mj-ea"/>
                <a:cs typeface="+mj-cs"/>
              </a:rPr>
              <a:t>is slechts afkomstig uit één bron (bv. internetsites over samenzweringen). Andere serieuze media (bv. nieuwswebsites, kranten, journaal) worden niet meer geraadpleegd.</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17</a:t>
            </a:fld>
            <a:endParaRPr lang="de-DE" altLang="de-DE"/>
          </a:p>
        </p:txBody>
      </p:sp>
    </p:spTree>
    <p:extLst>
      <p:ext uri="{BB962C8B-B14F-4D97-AF65-F5344CB8AC3E}">
        <p14:creationId xmlns:p14="http://schemas.microsoft.com/office/powerpoint/2010/main" val="962893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Mensen </a:t>
            </a:r>
            <a:r>
              <a:rPr lang="nl-NL" altLang="de-DE" sz="2400" dirty="0">
                <a:solidFill>
                  <a:srgbClr val="333333"/>
                </a:solidFill>
                <a:latin typeface="Calibri Light"/>
                <a:ea typeface="+mj-ea"/>
                <a:cs typeface="+mj-cs"/>
              </a:rPr>
              <a:t>die het oneens zijn met jouw overtuiging worden beschouwd als vijanden of achtervolgers</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Informatie </a:t>
            </a:r>
            <a:r>
              <a:rPr lang="nl-NL" altLang="de-DE" sz="2400" dirty="0">
                <a:solidFill>
                  <a:srgbClr val="333333"/>
                </a:solidFill>
                <a:latin typeface="Calibri Light"/>
                <a:ea typeface="+mj-ea"/>
                <a:cs typeface="+mj-cs"/>
              </a:rPr>
              <a:t>is slechts afkomstig uit één bron (bv. internetsites over samenzweringen). Andere serieuze media (bv. nieuwswebsites, kranten, journaal) worden niet meer geraadpleegd.</a:t>
            </a:r>
            <a:endParaRPr lang="en-US" sz="2400" dirty="0">
              <a:solidFill>
                <a:srgbClr val="333333"/>
              </a:solidFill>
              <a:latin typeface="Calibri Light"/>
            </a:endParaRPr>
          </a:p>
        </p:txBody>
      </p:sp>
      <p:sp>
        <p:nvSpPr>
          <p:cNvPr id="19461" name="Rechteck 2"/>
          <p:cNvSpPr>
            <a:spLocks noChangeArrowheads="1"/>
          </p:cNvSpPr>
          <p:nvPr/>
        </p:nvSpPr>
        <p:spPr bwMode="auto">
          <a:xfrm>
            <a:off x="408955" y="6021288"/>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n-US" altLang="de-DE" sz="2400" b="0" dirty="0" err="1">
                <a:solidFill>
                  <a:srgbClr val="004992"/>
                </a:solidFill>
                <a:latin typeface="Calibri Light"/>
                <a:cs typeface="Times New Roman" panose="02020603050405020304" pitchFamily="18" charset="0"/>
              </a:rPr>
              <a:t>Heeft</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iemand</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een</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vergelijkbare</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situatie</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meegemaakt</a:t>
            </a:r>
            <a:r>
              <a:rPr lang="en-US" altLang="de-DE" sz="2400" b="0" dirty="0">
                <a:solidFill>
                  <a:srgbClr val="004992"/>
                </a:solidFill>
                <a:latin typeface="Calibri Light"/>
                <a:cs typeface="Times New Roman" panose="02020603050405020304" pitchFamily="18" charset="0"/>
              </a:rPr>
              <a:t>? </a:t>
            </a:r>
            <a:endParaRPr lang="de-DE" altLang="de-DE" sz="2400" b="0" dirty="0">
              <a:solidFill>
                <a:srgbClr val="004992"/>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18</a:t>
            </a:fld>
            <a:endParaRPr lang="de-DE" altLang="de-DE"/>
          </a:p>
        </p:txBody>
      </p:sp>
    </p:spTree>
    <p:extLst>
      <p:ext uri="{BB962C8B-B14F-4D97-AF65-F5344CB8AC3E}">
        <p14:creationId xmlns:p14="http://schemas.microsoft.com/office/powerpoint/2010/main" val="1939739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Oefening 1</a:t>
            </a:r>
          </a:p>
        </p:txBody>
      </p:sp>
      <p:sp>
        <p:nvSpPr>
          <p:cNvPr id="2" name="Content Placeholder 1"/>
          <p:cNvSpPr>
            <a:spLocks noGrp="1"/>
          </p:cNvSpPr>
          <p:nvPr>
            <p:ph idx="1"/>
          </p:nvPr>
        </p:nvSpPr>
        <p:spPr>
          <a:xfrm>
            <a:off x="408955" y="4293096"/>
            <a:ext cx="11340000" cy="2159768"/>
          </a:xfrm>
        </p:spPr>
        <p:txBody>
          <a:bodyPr/>
          <a:lstStyle/>
          <a:p>
            <a:pPr lvl="0" algn="ctr" defTabSz="914400" fontAlgn="base">
              <a:lnSpc>
                <a:spcPct val="100000"/>
              </a:lnSpc>
              <a:spcBef>
                <a:spcPts val="1200"/>
              </a:spcBef>
              <a:defRPr/>
            </a:pPr>
            <a:r>
              <a:rPr lang="de-DE" sz="2000" kern="0" dirty="0">
                <a:solidFill>
                  <a:srgbClr val="333333"/>
                </a:solidFill>
                <a:latin typeface="Calibri Light"/>
                <a:ea typeface="MS PGothic" panose="020B0600070205080204" pitchFamily="34" charset="-128"/>
              </a:rPr>
              <a:t>Onderstaande drie plaatjes behoren tot een bepaalde categorie. Welke categorie is dat?</a:t>
            </a:r>
          </a:p>
          <a:p>
            <a:pPr lvl="0" algn="ctr" defTabSz="914400" fontAlgn="base">
              <a:lnSpc>
                <a:spcPct val="100000"/>
              </a:lnSpc>
              <a:spcBef>
                <a:spcPts val="1200"/>
              </a:spcBef>
            </a:pPr>
            <a:r>
              <a:rPr lang="de-DE" altLang="de-DE" sz="2000" dirty="0">
                <a:solidFill>
                  <a:srgbClr val="333333"/>
                </a:solidFill>
                <a:latin typeface="Calibri Light"/>
                <a:ea typeface="MS PGothic" panose="020B0600070205080204" pitchFamily="34" charset="-128"/>
              </a:rPr>
              <a:t>Wanneer je zeker bent over de onderliggende categorie, geef dan je antwoord.</a:t>
            </a:r>
          </a:p>
          <a:p>
            <a:pPr lvl="0" algn="ctr" defTabSz="914400" fontAlgn="base">
              <a:lnSpc>
                <a:spcPct val="100000"/>
              </a:lnSpc>
              <a:spcBef>
                <a:spcPts val="1200"/>
              </a:spcBef>
            </a:pPr>
            <a:r>
              <a:rPr lang="de-DE" altLang="de-DE" sz="2000" dirty="0">
                <a:solidFill>
                  <a:srgbClr val="333333"/>
                </a:solidFill>
                <a:latin typeface="Calibri Light"/>
                <a:ea typeface="MS PGothic" panose="020B0600070205080204" pitchFamily="34" charset="-128"/>
              </a:rPr>
              <a:t>Je krijgt daarna feedback</a:t>
            </a:r>
            <a:r>
              <a:rPr lang="nl-NL" altLang="de-DE" sz="2000" dirty="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pPr>
            <a:r>
              <a:rPr lang="de-DE" altLang="de-DE" sz="2000" dirty="0">
                <a:solidFill>
                  <a:srgbClr val="333333"/>
                </a:solidFill>
                <a:latin typeface="Calibri Light"/>
                <a:ea typeface="MS PGothic" panose="020B0600070205080204" pitchFamily="34" charset="-128"/>
              </a:rPr>
              <a:t>Stel andere items voor om je veronderstelling te toetsen.</a:t>
            </a:r>
            <a:endParaRPr lang="en-US" sz="2000" dirty="0">
              <a:solidFill>
                <a:srgbClr val="333333"/>
              </a:solidFill>
              <a:latin typeface="Calibri Light"/>
            </a:endParaRPr>
          </a:p>
        </p:txBody>
      </p:sp>
      <p:pic>
        <p:nvPicPr>
          <p:cNvPr id="10"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3"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a:t>
            </a:r>
          </a:p>
        </p:txBody>
      </p:sp>
      <p:pic>
        <p:nvPicPr>
          <p:cNvPr id="12"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pic>
        <p:nvPicPr>
          <p:cNvPr id="16"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3" name="Slide Number Placeholder 2"/>
          <p:cNvSpPr>
            <a:spLocks noGrp="1"/>
          </p:cNvSpPr>
          <p:nvPr>
            <p:ph type="sldNum" sz="quarter" idx="12"/>
          </p:nvPr>
        </p:nvSpPr>
        <p:spPr/>
        <p:txBody>
          <a:bodyPr/>
          <a:lstStyle/>
          <a:p>
            <a:fld id="{84DD04C1-E658-4CB9-929A-B18C8E4A805B}"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7"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levende wezens</a:t>
            </a:r>
          </a:p>
        </p:txBody>
      </p:sp>
      <p:pic>
        <p:nvPicPr>
          <p:cNvPr id="12"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0"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3" name="Slide Number Placeholder 2"/>
          <p:cNvSpPr>
            <a:spLocks noGrp="1"/>
          </p:cNvSpPr>
          <p:nvPr>
            <p:ph type="sldNum" sz="quarter" idx="12"/>
          </p:nvPr>
        </p:nvSpPr>
        <p:spPr/>
        <p:txBody>
          <a:bodyPr/>
          <a:lstStyle/>
          <a:p>
            <a:fld id="{84DD04C1-E658-4CB9-929A-B18C8E4A805B}"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2"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Categorie: levende wezens</a:t>
            </a:r>
          </a:p>
        </p:txBody>
      </p:sp>
      <p:sp>
        <p:nvSpPr>
          <p:cNvPr id="23557" name="Text Box 5"/>
          <p:cNvSpPr>
            <a:spLocks noGrp="1" noChangeArrowheads="1"/>
          </p:cNvSpPr>
          <p:nvPr>
            <p:ph idx="1"/>
          </p:nvPr>
        </p:nvSpPr>
        <p:spPr>
          <a:xfrm>
            <a:off x="408955" y="3789040"/>
            <a:ext cx="11340000" cy="2663824"/>
          </a:xfrm>
          <a:noFill/>
        </p:spPr>
        <p:txBody>
          <a:bodyPr/>
          <a:lstStyle/>
          <a:p>
            <a:pPr eaLnBrk="1" hangingPunct="1">
              <a:lnSpc>
                <a:spcPct val="100000"/>
              </a:lnSpc>
              <a:spcBef>
                <a:spcPts val="1200"/>
              </a:spcBef>
            </a:pPr>
            <a:r>
              <a:rPr lang="de-DE" altLang="de-DE" sz="2000" b="1" dirty="0">
                <a:solidFill>
                  <a:srgbClr val="333333"/>
                </a:solidFill>
                <a:latin typeface="Calibri Light"/>
              </a:rPr>
              <a:t>Gangbare </a:t>
            </a:r>
            <a:r>
              <a:rPr lang="de-DE" altLang="de-DE" sz="2000" b="1" dirty="0" err="1">
                <a:solidFill>
                  <a:srgbClr val="333333"/>
                </a:solidFill>
                <a:latin typeface="Calibri Light"/>
              </a:rPr>
              <a:t>fout</a:t>
            </a:r>
            <a:r>
              <a:rPr lang="de-DE" altLang="de-DE" sz="2000" b="1" dirty="0">
                <a:solidFill>
                  <a:srgbClr val="333333"/>
                </a:solidFill>
                <a:latin typeface="Calibri Light"/>
              </a:rPr>
              <a:t>: </a:t>
            </a:r>
            <a:r>
              <a:rPr lang="de-DE" altLang="de-DE" sz="2000" dirty="0">
                <a:solidFill>
                  <a:srgbClr val="333333"/>
                </a:solidFill>
                <a:latin typeface="Calibri Light"/>
              </a:rPr>
              <a:t>De </a:t>
            </a:r>
            <a:r>
              <a:rPr lang="de-DE" altLang="de-DE" sz="2000" dirty="0" err="1">
                <a:solidFill>
                  <a:srgbClr val="333333"/>
                </a:solidFill>
                <a:latin typeface="Calibri Light"/>
              </a:rPr>
              <a:t>meeste</a:t>
            </a:r>
            <a:r>
              <a:rPr lang="de-DE" altLang="de-DE" sz="2000" dirty="0">
                <a:solidFill>
                  <a:srgbClr val="333333"/>
                </a:solidFill>
                <a:latin typeface="Calibri Light"/>
              </a:rPr>
              <a:t> </a:t>
            </a:r>
            <a:r>
              <a:rPr lang="de-DE" altLang="de-DE" sz="2000" dirty="0" err="1">
                <a:solidFill>
                  <a:srgbClr val="333333"/>
                </a:solidFill>
                <a:latin typeface="Calibri Light"/>
              </a:rPr>
              <a:t>mensen</a:t>
            </a:r>
            <a:r>
              <a:rPr lang="de-DE" altLang="de-DE" sz="2000" dirty="0">
                <a:solidFill>
                  <a:srgbClr val="333333"/>
                </a:solidFill>
                <a:latin typeface="Calibri Light"/>
              </a:rPr>
              <a:t> </a:t>
            </a:r>
            <a:r>
              <a:rPr lang="de-DE" altLang="de-DE" sz="2000" dirty="0" err="1">
                <a:solidFill>
                  <a:srgbClr val="333333"/>
                </a:solidFill>
                <a:latin typeface="Calibri Light"/>
              </a:rPr>
              <a:t>zoeken</a:t>
            </a:r>
            <a:r>
              <a:rPr lang="de-DE" altLang="de-DE" sz="2000" b="1" dirty="0">
                <a:solidFill>
                  <a:srgbClr val="333333"/>
                </a:solidFill>
                <a:latin typeface="Calibri Light"/>
              </a:rPr>
              <a:t> </a:t>
            </a:r>
            <a:r>
              <a:rPr lang="de-DE" altLang="de-DE" sz="2000" dirty="0" err="1">
                <a:solidFill>
                  <a:srgbClr val="333333"/>
                </a:solidFill>
                <a:latin typeface="Calibri Light"/>
              </a:rPr>
              <a:t>alleen</a:t>
            </a:r>
            <a:r>
              <a:rPr lang="de-DE" altLang="de-DE" sz="2000" dirty="0">
                <a:solidFill>
                  <a:srgbClr val="333333"/>
                </a:solidFill>
                <a:latin typeface="Calibri Light"/>
              </a:rPr>
              <a:t> </a:t>
            </a:r>
            <a:r>
              <a:rPr lang="de-DE" altLang="de-DE" sz="2000" dirty="0" err="1">
                <a:solidFill>
                  <a:srgbClr val="333333"/>
                </a:solidFill>
                <a:latin typeface="Calibri Light"/>
              </a:rPr>
              <a:t>naar</a:t>
            </a:r>
            <a:r>
              <a:rPr lang="de-DE" altLang="de-DE" sz="2000" dirty="0">
                <a:solidFill>
                  <a:srgbClr val="333333"/>
                </a:solidFill>
                <a:latin typeface="Calibri Light"/>
              </a:rPr>
              <a:t> </a:t>
            </a:r>
            <a:r>
              <a:rPr lang="de-DE" altLang="de-DE" sz="2000" dirty="0" err="1">
                <a:solidFill>
                  <a:srgbClr val="333333"/>
                </a:solidFill>
                <a:latin typeface="Calibri Light"/>
              </a:rPr>
              <a:t>ondersteunende</a:t>
            </a:r>
            <a:r>
              <a:rPr lang="de-DE" altLang="de-DE" sz="2000" dirty="0">
                <a:solidFill>
                  <a:srgbClr val="333333"/>
                </a:solidFill>
                <a:latin typeface="Calibri Light"/>
              </a:rPr>
              <a:t> </a:t>
            </a:r>
            <a:r>
              <a:rPr lang="de-DE" altLang="de-DE" sz="2000" dirty="0" err="1">
                <a:solidFill>
                  <a:srgbClr val="333333"/>
                </a:solidFill>
                <a:latin typeface="Calibri Light"/>
              </a:rPr>
              <a:t>informatie</a:t>
            </a:r>
            <a:r>
              <a:rPr lang="de-DE" altLang="de-DE" sz="2000" dirty="0">
                <a:solidFill>
                  <a:srgbClr val="333333"/>
                </a:solidFill>
                <a:latin typeface="Calibri Light"/>
              </a:rPr>
              <a:t> </a:t>
            </a:r>
            <a:r>
              <a:rPr lang="de-DE" altLang="de-DE" sz="2000" dirty="0" err="1">
                <a:solidFill>
                  <a:srgbClr val="333333"/>
                </a:solidFill>
                <a:latin typeface="Calibri Light"/>
              </a:rPr>
              <a:t>bij</a:t>
            </a:r>
            <a:r>
              <a:rPr lang="de-DE" altLang="de-DE" sz="2000" dirty="0">
                <a:solidFill>
                  <a:srgbClr val="333333"/>
                </a:solidFill>
                <a:latin typeface="Calibri Light"/>
              </a:rPr>
              <a:t> </a:t>
            </a:r>
            <a:r>
              <a:rPr lang="de-DE" altLang="de-DE" sz="2000" dirty="0" err="1">
                <a:solidFill>
                  <a:srgbClr val="333333"/>
                </a:solidFill>
                <a:latin typeface="Calibri Light"/>
              </a:rPr>
              <a:t>hun</a:t>
            </a:r>
            <a:r>
              <a:rPr lang="de-DE" altLang="de-DE" sz="2000" dirty="0">
                <a:solidFill>
                  <a:srgbClr val="333333"/>
                </a:solidFill>
                <a:latin typeface="Calibri Light"/>
              </a:rPr>
              <a:t> </a:t>
            </a:r>
            <a:r>
              <a:rPr lang="de-DE" altLang="de-DE" sz="2000" dirty="0" err="1">
                <a:solidFill>
                  <a:srgbClr val="333333"/>
                </a:solidFill>
                <a:latin typeface="Calibri Light"/>
              </a:rPr>
              <a:t>veronderstelling</a:t>
            </a:r>
            <a:r>
              <a:rPr lang="de-DE" altLang="de-DE" sz="2000" dirty="0">
                <a:solidFill>
                  <a:srgbClr val="333333"/>
                </a:solidFill>
                <a:latin typeface="Calibri Light"/>
              </a:rPr>
              <a:t> en </a:t>
            </a:r>
            <a:r>
              <a:rPr lang="de-DE" altLang="de-DE" sz="2000" dirty="0" err="1">
                <a:solidFill>
                  <a:srgbClr val="333333"/>
                </a:solidFill>
                <a:latin typeface="Calibri Light"/>
              </a:rPr>
              <a:t>niet</a:t>
            </a:r>
            <a:r>
              <a:rPr lang="de-DE" altLang="de-DE" sz="2000" dirty="0">
                <a:solidFill>
                  <a:srgbClr val="333333"/>
                </a:solidFill>
                <a:latin typeface="Calibri Light"/>
              </a:rPr>
              <a:t> </a:t>
            </a:r>
            <a:r>
              <a:rPr lang="de-DE" altLang="de-DE" sz="2000" dirty="0" err="1">
                <a:solidFill>
                  <a:srgbClr val="333333"/>
                </a:solidFill>
                <a:latin typeface="Calibri Light"/>
              </a:rPr>
              <a:t>naar</a:t>
            </a:r>
            <a:r>
              <a:rPr lang="de-DE" altLang="de-DE" sz="2000" dirty="0">
                <a:solidFill>
                  <a:srgbClr val="333333"/>
                </a:solidFill>
                <a:latin typeface="Calibri Light"/>
              </a:rPr>
              <a:t> </a:t>
            </a:r>
            <a:r>
              <a:rPr lang="de-DE" altLang="de-DE" sz="2000" dirty="0" err="1">
                <a:solidFill>
                  <a:srgbClr val="333333"/>
                </a:solidFill>
                <a:latin typeface="Calibri Light"/>
              </a:rPr>
              <a:t>informatie</a:t>
            </a:r>
            <a:r>
              <a:rPr lang="de-DE" altLang="de-DE" sz="2000" dirty="0">
                <a:solidFill>
                  <a:srgbClr val="333333"/>
                </a:solidFill>
                <a:latin typeface="Calibri Light"/>
              </a:rPr>
              <a:t> die </a:t>
            </a:r>
            <a:r>
              <a:rPr lang="de-DE" altLang="de-DE" sz="2000" dirty="0" err="1">
                <a:solidFill>
                  <a:srgbClr val="333333"/>
                </a:solidFill>
                <a:latin typeface="Calibri Light"/>
              </a:rPr>
              <a:t>deze</a:t>
            </a:r>
            <a:r>
              <a:rPr lang="de-DE" altLang="de-DE" sz="2000" dirty="0">
                <a:solidFill>
                  <a:srgbClr val="333333"/>
                </a:solidFill>
                <a:latin typeface="Calibri Light"/>
              </a:rPr>
              <a:t> </a:t>
            </a:r>
            <a:r>
              <a:rPr lang="de-DE" altLang="de-DE" sz="2000" dirty="0" err="1">
                <a:solidFill>
                  <a:srgbClr val="333333"/>
                </a:solidFill>
                <a:latin typeface="Calibri Light"/>
              </a:rPr>
              <a:t>tegenspreekt</a:t>
            </a:r>
            <a:r>
              <a:rPr lang="de-DE" altLang="de-DE" sz="2000" dirty="0">
                <a:solidFill>
                  <a:srgbClr val="333333"/>
                </a:solidFill>
                <a:latin typeface="Calibri Light"/>
              </a:rPr>
              <a:t> (</a:t>
            </a:r>
            <a:r>
              <a:rPr lang="de-DE" altLang="de-DE" sz="2000" dirty="0" err="1">
                <a:solidFill>
                  <a:srgbClr val="333333"/>
                </a:solidFill>
                <a:latin typeface="Calibri Light"/>
              </a:rPr>
              <a:t>neiging</a:t>
            </a:r>
            <a:r>
              <a:rPr lang="de-DE" altLang="de-DE" sz="2000" dirty="0">
                <a:solidFill>
                  <a:srgbClr val="333333"/>
                </a:solidFill>
                <a:latin typeface="Calibri Light"/>
              </a:rPr>
              <a:t> tot </a:t>
            </a:r>
            <a:r>
              <a:rPr lang="de-DE" altLang="de-DE" sz="2000" dirty="0" err="1">
                <a:solidFill>
                  <a:srgbClr val="333333"/>
                </a:solidFill>
                <a:latin typeface="Calibri Light"/>
              </a:rPr>
              <a:t>zoeken</a:t>
            </a:r>
            <a:r>
              <a:rPr lang="de-DE" altLang="de-DE" sz="2000" dirty="0">
                <a:solidFill>
                  <a:srgbClr val="333333"/>
                </a:solidFill>
                <a:latin typeface="Calibri Light"/>
              </a:rPr>
              <a:t> </a:t>
            </a:r>
            <a:r>
              <a:rPr lang="de-DE" altLang="de-DE" sz="2000" dirty="0" err="1">
                <a:solidFill>
                  <a:srgbClr val="333333"/>
                </a:solidFill>
                <a:latin typeface="Calibri Light"/>
              </a:rPr>
              <a:t>naar</a:t>
            </a:r>
            <a:r>
              <a:rPr lang="de-DE" altLang="de-DE" sz="2000" dirty="0">
                <a:solidFill>
                  <a:srgbClr val="333333"/>
                </a:solidFill>
                <a:latin typeface="Calibri Light"/>
              </a:rPr>
              <a:t> </a:t>
            </a:r>
            <a:r>
              <a:rPr lang="de-DE" altLang="de-DE" sz="2000" dirty="0" err="1">
                <a:solidFill>
                  <a:srgbClr val="333333"/>
                </a:solidFill>
                <a:latin typeface="Calibri Light"/>
              </a:rPr>
              <a:t>bevestiging</a:t>
            </a:r>
            <a:r>
              <a:rPr lang="de-DE" altLang="de-DE" sz="2000" dirty="0">
                <a:solidFill>
                  <a:srgbClr val="333333"/>
                </a:solidFill>
                <a:latin typeface="Calibri Light"/>
              </a:rPr>
              <a:t>). In </a:t>
            </a:r>
            <a:r>
              <a:rPr lang="de-DE" altLang="de-DE" sz="2000" dirty="0" err="1">
                <a:solidFill>
                  <a:srgbClr val="333333"/>
                </a:solidFill>
                <a:latin typeface="Calibri Light"/>
              </a:rPr>
              <a:t>dit</a:t>
            </a:r>
            <a:r>
              <a:rPr lang="de-DE" altLang="de-DE" sz="2000" dirty="0">
                <a:solidFill>
                  <a:srgbClr val="333333"/>
                </a:solidFill>
                <a:latin typeface="Calibri Light"/>
              </a:rPr>
              <a:t> </a:t>
            </a:r>
            <a:r>
              <a:rPr lang="de-DE" altLang="de-DE" sz="2000" dirty="0" err="1">
                <a:solidFill>
                  <a:srgbClr val="333333"/>
                </a:solidFill>
                <a:latin typeface="Calibri Light"/>
              </a:rPr>
              <a:t>geval</a:t>
            </a:r>
            <a:r>
              <a:rPr lang="de-DE" altLang="de-DE" sz="2000" dirty="0">
                <a:solidFill>
                  <a:srgbClr val="333333"/>
                </a:solidFill>
                <a:latin typeface="Calibri Light"/>
              </a:rPr>
              <a:t>: de </a:t>
            </a:r>
            <a:r>
              <a:rPr lang="de-DE" altLang="de-DE" sz="2000" dirty="0" err="1">
                <a:solidFill>
                  <a:srgbClr val="333333"/>
                </a:solidFill>
                <a:latin typeface="Calibri Light"/>
              </a:rPr>
              <a:t>op</a:t>
            </a:r>
            <a:r>
              <a:rPr lang="de-DE" altLang="de-DE" sz="2000" dirty="0">
                <a:solidFill>
                  <a:srgbClr val="333333"/>
                </a:solidFill>
                <a:latin typeface="Calibri Light"/>
              </a:rPr>
              <a:t> </a:t>
            </a:r>
            <a:r>
              <a:rPr lang="de-DE" altLang="de-DE" sz="2000" dirty="0" err="1">
                <a:solidFill>
                  <a:srgbClr val="333333"/>
                </a:solidFill>
                <a:latin typeface="Calibri Light"/>
              </a:rPr>
              <a:t>het</a:t>
            </a:r>
            <a:r>
              <a:rPr lang="de-DE" altLang="de-DE" sz="2000" dirty="0">
                <a:solidFill>
                  <a:srgbClr val="333333"/>
                </a:solidFill>
                <a:latin typeface="Calibri Light"/>
              </a:rPr>
              <a:t> </a:t>
            </a:r>
            <a:r>
              <a:rPr lang="de-DE" altLang="de-DE" sz="2000" dirty="0" err="1">
                <a:solidFill>
                  <a:srgbClr val="333333"/>
                </a:solidFill>
                <a:latin typeface="Calibri Light"/>
              </a:rPr>
              <a:t>eerste</a:t>
            </a:r>
            <a:r>
              <a:rPr lang="de-DE" altLang="de-DE" sz="2000" dirty="0">
                <a:solidFill>
                  <a:srgbClr val="333333"/>
                </a:solidFill>
                <a:latin typeface="Calibri Light"/>
              </a:rPr>
              <a:t> </a:t>
            </a:r>
            <a:r>
              <a:rPr lang="de-DE" altLang="de-DE" sz="2000" dirty="0" err="1">
                <a:solidFill>
                  <a:srgbClr val="333333"/>
                </a:solidFill>
                <a:latin typeface="Calibri Light"/>
              </a:rPr>
              <a:t>oog</a:t>
            </a:r>
            <a:r>
              <a:rPr lang="de-DE" altLang="de-DE" sz="2000" dirty="0">
                <a:solidFill>
                  <a:srgbClr val="333333"/>
                </a:solidFill>
                <a:latin typeface="Calibri Light"/>
              </a:rPr>
              <a:t> </a:t>
            </a:r>
            <a:r>
              <a:rPr lang="de-DE" altLang="de-DE" sz="2000" dirty="0" err="1">
                <a:solidFill>
                  <a:srgbClr val="333333"/>
                </a:solidFill>
                <a:latin typeface="Calibri Light"/>
              </a:rPr>
              <a:t>juiste</a:t>
            </a:r>
            <a:r>
              <a:rPr lang="de-DE" altLang="de-DE" sz="2000" dirty="0">
                <a:solidFill>
                  <a:srgbClr val="333333"/>
                </a:solidFill>
                <a:latin typeface="Calibri Light"/>
              </a:rPr>
              <a:t> </a:t>
            </a:r>
            <a:r>
              <a:rPr lang="de-DE" altLang="de-DE" sz="2000" dirty="0" err="1">
                <a:solidFill>
                  <a:srgbClr val="333333"/>
                </a:solidFill>
                <a:latin typeface="Calibri Light"/>
              </a:rPr>
              <a:t>categorie</a:t>
            </a:r>
            <a:r>
              <a:rPr lang="de-DE" altLang="de-DE" sz="2000" dirty="0">
                <a:solidFill>
                  <a:srgbClr val="333333"/>
                </a:solidFill>
                <a:latin typeface="Calibri Light"/>
              </a:rPr>
              <a:t> = planten. Vaak wordt geen rekening gehouden met alternatieven.</a:t>
            </a:r>
          </a:p>
          <a:p>
            <a:pPr eaLnBrk="1" hangingPunct="1">
              <a:lnSpc>
                <a:spcPct val="100000"/>
              </a:lnSpc>
              <a:spcBef>
                <a:spcPts val="1200"/>
              </a:spcBef>
            </a:pPr>
            <a:r>
              <a:rPr lang="de-DE" altLang="de-DE" sz="2000" dirty="0">
                <a:solidFill>
                  <a:srgbClr val="333333"/>
                </a:solidFill>
                <a:latin typeface="Calibri Light"/>
              </a:rPr>
              <a:t>Uit het dagelijks leven:</a:t>
            </a:r>
          </a:p>
          <a:p>
            <a:pPr marL="342900" indent="-342900" eaLnBrk="1" hangingPunct="1">
              <a:lnSpc>
                <a:spcPct val="100000"/>
              </a:lnSpc>
              <a:spcBef>
                <a:spcPts val="600"/>
              </a:spcBef>
              <a:buClr>
                <a:srgbClr val="333333"/>
              </a:buClr>
              <a:buFont typeface="WingDings"/>
              <a:buChar char=""/>
            </a:pPr>
            <a:r>
              <a:rPr lang="de-DE" altLang="de-DE" sz="2000" dirty="0">
                <a:solidFill>
                  <a:srgbClr val="333333"/>
                </a:solidFill>
                <a:latin typeface="Calibri Light"/>
              </a:rPr>
              <a:t>men leest alleen kranten die overeenkomen met de eigen opinie.</a:t>
            </a:r>
          </a:p>
          <a:p>
            <a:pPr marL="342900" indent="-342900" eaLnBrk="1" hangingPunct="1">
              <a:lnSpc>
                <a:spcPct val="100000"/>
              </a:lnSpc>
              <a:spcBef>
                <a:spcPts val="600"/>
              </a:spcBef>
              <a:buClr>
                <a:srgbClr val="333333"/>
              </a:buClr>
              <a:buFont typeface="WingDings"/>
              <a:buChar char=""/>
            </a:pPr>
            <a:r>
              <a:rPr lang="de-DE" altLang="de-DE" sz="2000" dirty="0">
                <a:solidFill>
                  <a:srgbClr val="333333"/>
                </a:solidFill>
                <a:latin typeface="Calibri Light"/>
              </a:rPr>
              <a:t>men vermijdt contact met andersdenkenden in plaats van te discussiëren over tegengestelde meningen.</a:t>
            </a:r>
          </a:p>
          <a:p>
            <a:pPr eaLnBrk="1" hangingPunct="1">
              <a:lnSpc>
                <a:spcPct val="100000"/>
              </a:lnSpc>
              <a:spcBef>
                <a:spcPts val="1200"/>
              </a:spcBef>
            </a:pPr>
            <a:r>
              <a:rPr lang="de-DE" altLang="de-DE" sz="2000" dirty="0" err="1">
                <a:solidFill>
                  <a:srgbClr val="004992"/>
                </a:solidFill>
                <a:latin typeface="Calibri Light"/>
              </a:rPr>
              <a:t>Dit</a:t>
            </a:r>
            <a:r>
              <a:rPr lang="de-DE" altLang="de-DE" sz="2000" dirty="0">
                <a:solidFill>
                  <a:srgbClr val="004992"/>
                </a:solidFill>
                <a:latin typeface="Calibri Light"/>
              </a:rPr>
              <a:t> </a:t>
            </a:r>
            <a:r>
              <a:rPr lang="de-DE" altLang="de-DE" sz="2000" dirty="0" err="1">
                <a:solidFill>
                  <a:srgbClr val="004992"/>
                </a:solidFill>
                <a:latin typeface="Calibri Light"/>
              </a:rPr>
              <a:t>kan</a:t>
            </a:r>
            <a:r>
              <a:rPr lang="de-DE" altLang="de-DE" sz="2000" dirty="0">
                <a:solidFill>
                  <a:srgbClr val="004992"/>
                </a:solidFill>
                <a:latin typeface="Calibri Light"/>
              </a:rPr>
              <a:t> leiden tot </a:t>
            </a:r>
            <a:r>
              <a:rPr lang="de-DE" altLang="de-DE" sz="2000" dirty="0" err="1">
                <a:solidFill>
                  <a:srgbClr val="004992"/>
                </a:solidFill>
                <a:latin typeface="Calibri Light"/>
              </a:rPr>
              <a:t>eenzijdige</a:t>
            </a:r>
            <a:r>
              <a:rPr lang="de-DE" altLang="de-DE" sz="2000" dirty="0">
                <a:solidFill>
                  <a:srgbClr val="004992"/>
                </a:solidFill>
                <a:latin typeface="Calibri Light"/>
              </a:rPr>
              <a:t> </a:t>
            </a:r>
            <a:r>
              <a:rPr lang="de-DE" altLang="de-DE" sz="2000" dirty="0" err="1">
                <a:solidFill>
                  <a:srgbClr val="004992"/>
                </a:solidFill>
                <a:latin typeface="Calibri Light"/>
              </a:rPr>
              <a:t>opvattingen</a:t>
            </a:r>
            <a:r>
              <a:rPr lang="de-DE" altLang="de-DE" sz="2000" dirty="0">
                <a:solidFill>
                  <a:srgbClr val="004992"/>
                </a:solidFill>
                <a:latin typeface="Calibri Light"/>
              </a:rPr>
              <a:t> en </a:t>
            </a:r>
            <a:r>
              <a:rPr lang="de-DE" altLang="de-DE" sz="2000" dirty="0" err="1">
                <a:solidFill>
                  <a:srgbClr val="004992"/>
                </a:solidFill>
                <a:latin typeface="Calibri Light"/>
              </a:rPr>
              <a:t>kan</a:t>
            </a:r>
            <a:r>
              <a:rPr lang="de-DE" altLang="de-DE" sz="2000" dirty="0">
                <a:solidFill>
                  <a:srgbClr val="004992"/>
                </a:solidFill>
                <a:latin typeface="Calibri Light"/>
              </a:rPr>
              <a:t> </a:t>
            </a:r>
            <a:r>
              <a:rPr lang="de-DE" altLang="de-DE" sz="2000" dirty="0" err="1">
                <a:solidFill>
                  <a:srgbClr val="004992"/>
                </a:solidFill>
                <a:latin typeface="Calibri Light"/>
              </a:rPr>
              <a:t>zelfs</a:t>
            </a:r>
            <a:r>
              <a:rPr lang="de-DE" altLang="de-DE" sz="2000" dirty="0">
                <a:solidFill>
                  <a:srgbClr val="004992"/>
                </a:solidFill>
                <a:latin typeface="Calibri Light"/>
              </a:rPr>
              <a:t> </a:t>
            </a:r>
            <a:r>
              <a:rPr lang="de-DE" altLang="de-DE" sz="2000" dirty="0" err="1">
                <a:solidFill>
                  <a:srgbClr val="004992"/>
                </a:solidFill>
                <a:latin typeface="Calibri Light"/>
              </a:rPr>
              <a:t>onjuiste</a:t>
            </a:r>
            <a:r>
              <a:rPr lang="de-DE" altLang="de-DE" sz="2000" dirty="0">
                <a:solidFill>
                  <a:srgbClr val="004992"/>
                </a:solidFill>
                <a:latin typeface="Calibri Light"/>
              </a:rPr>
              <a:t> </a:t>
            </a:r>
            <a:r>
              <a:rPr lang="de-DE" altLang="de-DE" sz="2000" dirty="0" err="1">
                <a:solidFill>
                  <a:srgbClr val="004992"/>
                </a:solidFill>
                <a:latin typeface="Calibri Light"/>
              </a:rPr>
              <a:t>oordelen</a:t>
            </a:r>
            <a:r>
              <a:rPr lang="de-DE" altLang="de-DE" sz="2000" dirty="0">
                <a:solidFill>
                  <a:srgbClr val="004992"/>
                </a:solidFill>
                <a:latin typeface="Calibri Light"/>
              </a:rPr>
              <a:t> </a:t>
            </a:r>
            <a:r>
              <a:rPr lang="de-DE" altLang="de-DE" sz="2000" dirty="0" err="1">
                <a:solidFill>
                  <a:srgbClr val="004992"/>
                </a:solidFill>
                <a:latin typeface="Calibri Light"/>
              </a:rPr>
              <a:t>versterken</a:t>
            </a:r>
            <a:r>
              <a:rPr lang="de-DE" altLang="de-DE" sz="2000" dirty="0">
                <a:solidFill>
                  <a:srgbClr val="004992"/>
                </a:solidFill>
                <a:latin typeface="Calibri Light"/>
              </a:rPr>
              <a:t>.</a:t>
            </a:r>
          </a:p>
        </p:txBody>
      </p:sp>
      <p:pic>
        <p:nvPicPr>
          <p:cNvPr id="13"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1"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3" name="Slide Number Placeholder 2"/>
          <p:cNvSpPr>
            <a:spLocks noGrp="1"/>
          </p:cNvSpPr>
          <p:nvPr>
            <p:ph type="sldNum" sz="quarter" idx="12"/>
          </p:nvPr>
        </p:nvSpPr>
        <p:spPr/>
        <p:txBody>
          <a:bodyPr/>
          <a:lstStyle/>
          <a:p>
            <a:fld id="{84DD04C1-E658-4CB9-929A-B18C8E4A805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24</a:t>
            </a:fld>
            <a:endParaRPr lang="de-DE" altLang="de-DE"/>
          </a:p>
        </p:txBody>
      </p:sp>
    </p:spTree>
    <p:extLst>
      <p:ext uri="{BB962C8B-B14F-4D97-AF65-F5344CB8AC3E}">
        <p14:creationId xmlns:p14="http://schemas.microsoft.com/office/powerpoint/2010/main" val="1897296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Geef na elke afbeelding een inschatting van de waarschijnlijkheid van elk antwoord.</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25</a:t>
            </a:fld>
            <a:endParaRPr lang="de-DE" altLang="de-DE"/>
          </a:p>
        </p:txBody>
      </p:sp>
    </p:spTree>
    <p:extLst>
      <p:ext uri="{BB962C8B-B14F-4D97-AF65-F5344CB8AC3E}">
        <p14:creationId xmlns:p14="http://schemas.microsoft.com/office/powerpoint/2010/main" val="2800440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Geef na elke afbeelding een inschatting van de waarschijnlijkheid van elk antwoord.</a:t>
            </a:r>
          </a:p>
          <a:p>
            <a:pPr marL="342900" lvl="0" indent="-342900" defTabSz="914400" fontAlgn="base">
              <a:buClr>
                <a:srgbClr val="333333"/>
              </a:buClr>
              <a:buFont typeface="WingDings"/>
              <a:buChar char=""/>
              <a:tabLst>
                <a:tab pos="361950" algn="l"/>
              </a:tabLst>
              <a:defRPr/>
            </a:pPr>
            <a:r>
              <a:rPr lang="nl-NL" altLang="ko-KR" sz="2400" dirty="0">
                <a:solidFill>
                  <a:srgbClr val="333333"/>
                </a:solidFill>
                <a:latin typeface="Calibri Light"/>
                <a:ea typeface="굴림" charset="-127"/>
              </a:rPr>
              <a:t>Bespreek in de groep hoe zeker je bent over je oordeel.</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26</a:t>
            </a:fld>
            <a:endParaRPr lang="de-DE" altLang="de-DE"/>
          </a:p>
        </p:txBody>
      </p:sp>
    </p:spTree>
    <p:extLst>
      <p:ext uri="{BB962C8B-B14F-4D97-AF65-F5344CB8AC3E}">
        <p14:creationId xmlns:p14="http://schemas.microsoft.com/office/powerpoint/2010/main" val="2749447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kan er gebeurd zijn?</a:t>
            </a:r>
            <a:endParaRPr lang="en-US" sz="3600">
              <a:latin typeface="Calibri Light"/>
            </a:endParaRPr>
          </a:p>
        </p:txBody>
      </p:sp>
      <p:sp>
        <p:nvSpPr>
          <p:cNvPr id="9"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27</a:t>
            </a:fld>
            <a:endParaRPr lang="de-DE" altLang="de-DE"/>
          </a:p>
        </p:txBody>
      </p:sp>
      <p:pic>
        <p:nvPicPr>
          <p:cNvPr id="1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10" name="Text Box 5"/>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is blij omdat hij eindelijk </a:t>
            </a:r>
            <a:r>
              <a:rPr lang="nl-NL" altLang="de-DE" sz="2000" b="0">
                <a:solidFill>
                  <a:srgbClr val="333333"/>
                </a:solidFill>
                <a:latin typeface="Calibri Light"/>
              </a:rPr>
              <a:t>is geadopteerd</a:t>
            </a:r>
            <a:endParaRPr lang="en-CA" altLang="de-DE" sz="200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ouders prijzen hun zoon omdat deze melding heeft gemaakt van een brand, zodat deze op tijd kon worden </a:t>
            </a:r>
            <a:r>
              <a:rPr lang="nl-NL" altLang="de-DE" sz="2000" b="0">
                <a:solidFill>
                  <a:srgbClr val="333333"/>
                </a:solidFill>
                <a:latin typeface="Calibri Light"/>
              </a:rPr>
              <a:t>geblust.</a:t>
            </a:r>
            <a:endParaRPr lang="en-CA" altLang="de-DE" sz="2000" b="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jongen heeft een goed cijfer gekregen op school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sticht een brand zonder te worden gepakt.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14" name="Slide Number Placeholder 13"/>
          <p:cNvSpPr>
            <a:spLocks noGrp="1"/>
          </p:cNvSpPr>
          <p:nvPr>
            <p:ph type="sldNum" sz="quarter" idx="12"/>
          </p:nvPr>
        </p:nvSpPr>
        <p:spPr/>
        <p:txBody>
          <a:bodyPr/>
          <a:lstStyle/>
          <a:p>
            <a:fld id="{84DD04C1-E658-4CB9-929A-B18C8E4A805B}" type="slidenum">
              <a:rPr lang="de-DE" altLang="de-DE" smtClean="0"/>
              <a:pPr/>
              <a:t>28</a:t>
            </a:fld>
            <a:endParaRPr lang="de-DE" altLang="de-DE"/>
          </a:p>
        </p:txBody>
      </p:sp>
      <p:pic>
        <p:nvPicPr>
          <p:cNvPr id="20"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6" name="Text Box 5"/>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is blij omdat hij eindelijk </a:t>
            </a:r>
            <a:r>
              <a:rPr lang="nl-NL" altLang="de-DE" sz="2000" b="0">
                <a:solidFill>
                  <a:srgbClr val="333333"/>
                </a:solidFill>
                <a:latin typeface="Calibri Light"/>
              </a:rPr>
              <a:t>is geadopteerd</a:t>
            </a:r>
            <a:endParaRPr lang="en-CA" altLang="de-DE" sz="200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ouders prijzen hun zoon omdat deze melding heeft gemaakt van een brand, zodat deze op tijd kon worden </a:t>
            </a:r>
            <a:r>
              <a:rPr lang="nl-NL" altLang="de-DE" sz="2000" b="0">
                <a:solidFill>
                  <a:srgbClr val="333333"/>
                </a:solidFill>
                <a:latin typeface="Calibri Light"/>
              </a:rPr>
              <a:t>geblust.</a:t>
            </a:r>
            <a:endParaRPr lang="en-CA" altLang="de-DE" sz="2000" b="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jongen heeft een goed cijfer gekregen op school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sticht een brand zonder te worden gepakt.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3"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29</a:t>
            </a:fld>
            <a:endParaRPr lang="de-DE" altLang="de-DE"/>
          </a:p>
        </p:txBody>
      </p:sp>
      <p:pic>
        <p:nvPicPr>
          <p:cNvPr id="3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61" name="Text Box 5"/>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is blij omdat hij eindelijk is geadopteerd</a:t>
            </a:r>
            <a:endParaRPr lang="en-CA" altLang="de-DE" sz="200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ouders prijzen hun zoon omdat deze melding heeft gemaakt van een brand, zodat deze op tijd kon worden geblust.</a:t>
            </a:r>
            <a:endParaRPr lang="en-CA" altLang="de-DE" sz="2000" b="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een goed cijfer gekregen op school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sticht een brand zonder te worden gepakt.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6"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7"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30</a:t>
            </a:fld>
            <a:endParaRPr lang="de-DE" altLang="de-DE"/>
          </a:p>
        </p:txBody>
      </p:sp>
      <p:pic>
        <p:nvPicPr>
          <p:cNvPr id="4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4" name="Text Box 5"/>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is blij omdat hij eindelijk is geadopteerd</a:t>
            </a:r>
            <a:endParaRPr lang="en-CA" altLang="de-DE" sz="2000" dirty="0">
              <a:solidFill>
                <a:srgbClr val="333333"/>
              </a:solidFill>
              <a:latin typeface="Calibri Light"/>
            </a:endParaRP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ouders prijzen hun zoon omdat deze melding heeft gemaakt van een brand, zodat deze op tijd kon worden geblust.</a:t>
            </a:r>
            <a:endParaRPr lang="en-CA" altLang="de-DE" sz="2000" b="0" dirty="0">
              <a:solidFill>
                <a:srgbClr val="004992"/>
              </a:solidFill>
              <a:latin typeface="Calibri Light"/>
            </a:endParaRP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heeft een goed cijfer gekregen op school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sticht een brand zonder te worden gepakt.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5"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6"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7"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31</a:t>
            </a:fld>
            <a:endParaRPr lang="de-DE" altLang="de-DE"/>
          </a:p>
        </p:txBody>
      </p:sp>
      <p:pic>
        <p:nvPicPr>
          <p:cNvPr id="4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7"/>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staan te ruziën over de parkeerplek in de schaduw.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ene man geeft de andere een uitbrander, omdat hij twee parkeerplekken bezet houdt.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bestuurder van de grijze auto wordt ten onrechte bekritiseerd.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zijn het oneens over de prijs van de auto.</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32</a:t>
            </a:fld>
            <a:endParaRPr lang="de-DE" altLang="de-DE"/>
          </a:p>
        </p:txBody>
      </p:sp>
      <p:pic>
        <p:nvPicPr>
          <p:cNvPr id="19"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1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staan te ruziën over de parkeerplek in de schaduw.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ene man geeft de andere een uitbrander, omdat hij twee parkeerplekken bezet houdt.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bestuurder van de grijze auto wordt ten onrechte bekritiseerd.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zijn het oneens over de prijs van de auto.</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3"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33</a:t>
            </a:fld>
            <a:endParaRPr lang="de-DE" altLang="de-DE"/>
          </a:p>
        </p:txBody>
      </p:sp>
      <p:pic>
        <p:nvPicPr>
          <p:cNvPr id="32"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Text Box 19"/>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staan te ruziën over de parkeerplek in de schaduw.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ene man geeft de andere een uitbrander, omdat hij twee parkeerplekken bezet houdt.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bestuurder van de grijze auto wordt ten onrechte bekritiseerd.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zijn het oneens over de prijs van de auto.</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34</a:t>
            </a:fld>
            <a:endParaRPr lang="de-DE" altLang="de-DE"/>
          </a:p>
        </p:txBody>
      </p:sp>
      <p:pic>
        <p:nvPicPr>
          <p:cNvPr id="45" name="Picture 44"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1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staan te ruziën over de parkeerplek in de schaduw.</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ene man geeft de andere een uitbrander, omdat hij twee parkeerplekken bezet houdt.</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bestuurder van de grijze auto wordt ten onrechte bekritiseerd.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zijn het oneens over de prijs van de auto.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6"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35</a:t>
            </a:fld>
            <a:endParaRPr lang="de-DE" altLang="de-DE"/>
          </a:p>
        </p:txBody>
      </p:sp>
      <p:pic>
        <p:nvPicPr>
          <p:cNvPr id="45"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0"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8"/>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wordt afgeleid door de telefoon en de pizzabodem die hij net de lucht in gooide landt op zijn hoofd.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roept om hulp omdat een buitenaards wezen op zijn hoofd is geland.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een meisje aan het lachen te maken door een gekke hoed op te zetten.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vergeten hoe hij een cake moet bakken dus belt hij zijn moeder voor het recept.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36</a:t>
            </a:fld>
            <a:endParaRPr lang="de-DE" altLang="de-DE"/>
          </a:p>
        </p:txBody>
      </p:sp>
      <p:pic>
        <p:nvPicPr>
          <p:cNvPr id="19"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38922" name="Text Box 22"/>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wordt afgeleid door de telefoon en de pizzabodem die hij net de lucht in gooide landt op zijn hoofd.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roept om hulp omdat een buitenaards wezen op zijn hoofd is geland.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een meisje aan het lachen te maken door een gekke hoed op te zetten.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vergeten hoe hij een cake moet bakken dus belt hij zijn moeder voor het recept.</a:t>
            </a:r>
          </a:p>
        </p:txBody>
      </p:sp>
      <p:sp>
        <p:nvSpPr>
          <p:cNvPr id="12"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37</a:t>
            </a:fld>
            <a:endParaRPr lang="de-DE" altLang="de-DE"/>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39945" name="Text Box 12"/>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wordt afgeleid door de telefoon en de pizzabodem die hij net de lucht in gooide landt op zijn hoofd.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roept om hulp omdat een buitenaards wezen op zijn hoofd is geland.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een meisje aan het lachen te maken door een gekke hoed op te zetten.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vergeten hoe hij een cake moet bakken dus belt hij zijn moeder voor het recept.</a:t>
            </a:r>
          </a:p>
        </p:txBody>
      </p:sp>
      <p:sp>
        <p:nvSpPr>
          <p:cNvPr id="15"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38</a:t>
            </a:fld>
            <a:endParaRPr lang="de-DE" altLang="de-DE"/>
          </a:p>
        </p:txBody>
      </p:sp>
      <p:pic>
        <p:nvPicPr>
          <p:cNvPr id="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1</a:t>
            </a:r>
          </a:p>
        </p:txBody>
      </p:sp>
      <p:sp>
        <p:nvSpPr>
          <p:cNvPr id="40969" name="Text Box 12"/>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man wordt afgeleid door de telefoon en de pizzabodem die hij net de lucht in gooide landt op zijn hoofd.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roept om hulp omdat een buitenaards wezen op zijn hoofd is geland.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probeert een meisje aan het lachen te maken door een gekke hoed op te zetten.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is vergeten hoe hij een cake moet bakken dus belt hij zijn moeder voor het recept.</a:t>
            </a:r>
          </a:p>
        </p:txBody>
      </p:sp>
      <p:sp>
        <p:nvSpPr>
          <p:cNvPr id="15"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39</a:t>
            </a:fld>
            <a:endParaRPr lang="de-DE" altLang="de-DE"/>
          </a:p>
        </p:txBody>
      </p:sp>
      <p:pic>
        <p:nvPicPr>
          <p:cNvPr id="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5"/>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politicus zet zich in voor de belangen van benadeelden.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communistische politicus spoort zijn medewerkers aan harder te werken.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spreker verkondigt het einde van de wereld.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baas kondigt aan dat er geen geld is voor een salarisverhoging, terwijl hij zelf in luxe leeft.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40</a:t>
            </a:fld>
            <a:endParaRPr lang="de-DE" altLang="de-DE"/>
          </a:p>
        </p:txBody>
      </p:sp>
      <p:pic>
        <p:nvPicPr>
          <p:cNvPr id="19"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Text Box 10"/>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politicus zet zich in voor de belangen van benadeelden.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communistische politicus spoort zijn medewerkers aan harder te werken.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spreker verkondigt het einde van de wereld.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baas kondigt aan dat er geen geld is voor een salarisverhoging, terwijl hij zelf in luxe leeft.</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3"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41</a:t>
            </a:fld>
            <a:endParaRPr lang="de-DE" altLang="de-DE"/>
          </a:p>
        </p:txBody>
      </p:sp>
      <p:pic>
        <p:nvPicPr>
          <p:cNvPr id="25"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Rechteck 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27"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1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politicus zet zich in voor de belangen van benadeelden.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communistische politicus spoort zijn medewerkers aan harder te werken.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spreker verkondigt het einde van de wereld.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baas kondigt aan dat er geen geld is voor een salarisverhoging, terwijl hij zelf in luxe leeft.</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7"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8"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42</a:t>
            </a:fld>
            <a:endParaRPr lang="de-DE" altLang="de-DE"/>
          </a:p>
        </p:txBody>
      </p:sp>
      <p:pic>
        <p:nvPicPr>
          <p:cNvPr id="35"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 descr="Gala3E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51"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4" name="Text Box 18"/>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politicus zet zich in voor de belangen van benadeelden.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communistische politicus spoort zijn medewerkers aan harder te werken.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spreker verkondigt het einde van de wereld.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baas kondigt aan dat er geen geld is voor een salarisverhoging, terwijl hij zelf in luxe leeft.</a:t>
            </a:r>
            <a:endParaRPr lang="en-CA"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1</a:t>
            </a:r>
          </a:p>
        </p:txBody>
      </p:sp>
      <p:sp>
        <p:nvSpPr>
          <p:cNvPr id="17"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8"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43</a:t>
            </a:fld>
            <a:endParaRPr lang="de-DE" altLang="de-DE"/>
          </a:p>
        </p:txBody>
      </p:sp>
      <p:pic>
        <p:nvPicPr>
          <p:cNvPr id="35"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 descr="Gala3E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51"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46085" name="Text Box 8"/>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te ontkomen aan de politie.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past voor de grap de zwemkleding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de persoonlijke bodyguard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kleren van de man zijn nat, daarom steelt hij de kleren van de vrouw.</a:t>
            </a:r>
          </a:p>
        </p:txBody>
      </p:sp>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44</a:t>
            </a:fld>
            <a:endParaRPr lang="de-DE" altLang="de-DE"/>
          </a:p>
        </p:txBody>
      </p:sp>
      <p:pic>
        <p:nvPicPr>
          <p:cNvPr id="19"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2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Text Box 13"/>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te ontkomen aan de politie.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past voor de grap de zwemkleding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de persoonlijke bodyguard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kleren van de man zijn nat, daarom steelt hij de kleren van de vrouw.</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45</a:t>
            </a:fld>
            <a:endParaRPr lang="de-DE" altLang="de-DE"/>
          </a:p>
        </p:txBody>
      </p:sp>
      <p:pic>
        <p:nvPicPr>
          <p:cNvPr id="32"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3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9" name="Text Box 23"/>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te ontkomen aan de politie.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past voor de grap de zwemkleding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de persoonlijke bodyguard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kleren van de man zijn nat, daarom steelt hij de kleren van de vrouw.</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46</a:t>
            </a:fld>
            <a:endParaRPr lang="de-DE" altLang="de-DE"/>
          </a:p>
        </p:txBody>
      </p:sp>
      <p:pic>
        <p:nvPicPr>
          <p:cNvPr id="47"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48"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1</a:t>
            </a:r>
          </a:p>
        </p:txBody>
      </p:sp>
      <p:sp>
        <p:nvSpPr>
          <p:cNvPr id="49163" name="Text Box 15"/>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man probeert te ontkomen aan de politie.</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past voor de grap de zwemkleding van de vrouw.</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is de persoonlijke bodyguard van de vrouw.</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kleren van de man zijn nat, daarom steelt hij de kleren van de vrouw.</a:t>
            </a:r>
            <a:endParaRPr lang="de-DE" altLang="de-DE" sz="2000" b="0" dirty="0">
              <a:solidFill>
                <a:srgbClr val="333333"/>
              </a:solidFill>
              <a:latin typeface="Calibri Light"/>
            </a:endParaRPr>
          </a:p>
        </p:txBody>
      </p:sp>
      <p:sp>
        <p:nvSpPr>
          <p:cNvPr id="15"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47</a:t>
            </a:fld>
            <a:endParaRPr lang="de-DE" altLang="de-DE"/>
          </a:p>
        </p:txBody>
      </p:sp>
      <p:pic>
        <p:nvPicPr>
          <p:cNvPr id="45"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47"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48</a:t>
            </a:fld>
            <a:endParaRPr lang="de-DE" altLang="de-DE"/>
          </a:p>
        </p:txBody>
      </p:sp>
    </p:spTree>
    <p:extLst>
      <p:ext uri="{BB962C8B-B14F-4D97-AF65-F5344CB8AC3E}">
        <p14:creationId xmlns:p14="http://schemas.microsoft.com/office/powerpoint/2010/main" val="15031707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geniet van de mooie dag.</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is er bij het tuinieren tussenuit geglipt om te gaan vissen.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wil zijn moeder blij maken door een vis voor haar te </a:t>
            </a:r>
            <a:r>
              <a:rPr lang="nl-NL" altLang="de-DE" sz="2000" b="0">
                <a:solidFill>
                  <a:srgbClr val="333333"/>
                </a:solidFill>
                <a:latin typeface="Calibri Light"/>
              </a:rPr>
              <a:t>vangen.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jongen heeft wormen gestolen om te gebruiken bij het vissen.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49</a:t>
            </a:fld>
            <a:endParaRPr lang="de-DE" altLang="de-DE"/>
          </a:p>
        </p:txBody>
      </p:sp>
      <p:pic>
        <p:nvPicPr>
          <p:cNvPr id="1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geniet van de mooie dag.</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is er bij het tuinieren tussenuit geglipt om te gaan vissen.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wil zijn moeder blij maken door een vis voor haar te vangen.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wormen gestolen om te gebruiken bij het vissen.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50</a:t>
            </a:fld>
            <a:endParaRPr lang="de-DE" altLang="de-DE"/>
          </a:p>
        </p:txBody>
      </p:sp>
      <p:pic>
        <p:nvPicPr>
          <p:cNvPr id="3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7"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geniet van de mooie dag.</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is er bij het tuinieren tussenuit geglipt om te gaan vissen.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wil zijn moeder blij maken door een vis voor haar te vangen.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wormen gestolen om te gebruiken bij het vissen.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6"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51</a:t>
            </a:fld>
            <a:endParaRPr lang="de-DE" altLang="de-DE"/>
          </a:p>
        </p:txBody>
      </p:sp>
      <p:pic>
        <p:nvPicPr>
          <p:cNvPr id="45"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0"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geniet van de mooie dag.</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jongen is er bij het tuinieren tussenuit geglipt om te gaan vissen.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wil zijn moeder blij maken door een vis voor haar te vangen.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heeft wormen gestolen om te gebruiken bij het vissen.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5"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52</a:t>
            </a:fld>
            <a:endParaRPr lang="de-DE" altLang="de-DE"/>
          </a:p>
        </p:txBody>
      </p:sp>
      <p:pic>
        <p:nvPicPr>
          <p:cNvPr id="45"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twee mannen communiceren door middel van </a:t>
            </a:r>
            <a:r>
              <a:rPr lang="nl-NL" altLang="de-DE" sz="2000" b="0">
                <a:solidFill>
                  <a:srgbClr val="333333"/>
                </a:solidFill>
                <a:latin typeface="Calibri Light"/>
              </a:rPr>
              <a:t>telepathie.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is verrast dat de andere man de deur open </a:t>
            </a:r>
            <a:r>
              <a:rPr lang="nl-NL" altLang="de-DE" sz="2000" b="0">
                <a:solidFill>
                  <a:srgbClr val="333333"/>
                </a:solidFill>
                <a:latin typeface="Calibri Light"/>
              </a:rPr>
              <a:t>doet.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draait zich om want de andere man komt hem bekend voor.</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verbaasd om omdat de andere man een onbeleefde opmerking </a:t>
            </a:r>
            <a:r>
              <a:rPr lang="nl-NL" altLang="de-DE" sz="2000" b="0">
                <a:solidFill>
                  <a:srgbClr val="333333"/>
                </a:solidFill>
                <a:latin typeface="Calibri Light"/>
              </a:rPr>
              <a:t>maakt.</a:t>
            </a:r>
            <a:endParaRPr lang="nl-NL"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53</a:t>
            </a:fld>
            <a:endParaRPr lang="de-DE" altLang="de-DE"/>
          </a:p>
        </p:txBody>
      </p:sp>
      <p:pic>
        <p:nvPicPr>
          <p:cNvPr id="1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twee mannen communiceren door middel van </a:t>
            </a:r>
            <a:r>
              <a:rPr lang="nl-NL" altLang="de-DE" sz="2000" b="0">
                <a:solidFill>
                  <a:srgbClr val="333333"/>
                </a:solidFill>
                <a:latin typeface="Calibri Light"/>
              </a:rPr>
              <a:t>telepathie.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is verrast dat de andere man de deur open </a:t>
            </a:r>
            <a:r>
              <a:rPr lang="nl-NL" altLang="de-DE" sz="2000" b="0">
                <a:solidFill>
                  <a:srgbClr val="333333"/>
                </a:solidFill>
                <a:latin typeface="Calibri Light"/>
              </a:rPr>
              <a:t>doet.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draait zich om want de andere man komt hem bekend voor.</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verbaasd om omdat de andere man een onbeleefde opmerking </a:t>
            </a:r>
            <a:r>
              <a:rPr lang="nl-NL" altLang="de-DE" sz="2000" b="0">
                <a:solidFill>
                  <a:srgbClr val="333333"/>
                </a:solidFill>
                <a:latin typeface="Calibri Light"/>
              </a:rPr>
              <a:t>maakt.</a:t>
            </a:r>
            <a:endParaRPr lang="nl-NL"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3"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54</a:t>
            </a:fld>
            <a:endParaRPr lang="de-DE" altLang="de-DE"/>
          </a:p>
        </p:txBody>
      </p:sp>
      <p:pic>
        <p:nvPicPr>
          <p:cNvPr id="3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3"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twee mannen communiceren door middel van </a:t>
            </a:r>
            <a:r>
              <a:rPr lang="nl-NL" altLang="de-DE" sz="2000" b="0">
                <a:solidFill>
                  <a:srgbClr val="333333"/>
                </a:solidFill>
                <a:latin typeface="Calibri Light"/>
              </a:rPr>
              <a:t>telepathie.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is verrast dat de andere man de deur open </a:t>
            </a:r>
            <a:r>
              <a:rPr lang="nl-NL" altLang="de-DE" sz="2000" b="0">
                <a:solidFill>
                  <a:srgbClr val="333333"/>
                </a:solidFill>
                <a:latin typeface="Calibri Light"/>
              </a:rPr>
              <a:t>doet.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draait zich om want de andere man komt hem bekend voor.</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verbaasd om omdat de andere man een onbeleefde opmerking </a:t>
            </a:r>
            <a:r>
              <a:rPr lang="nl-NL" altLang="de-DE" sz="2000" b="0">
                <a:solidFill>
                  <a:srgbClr val="333333"/>
                </a:solidFill>
                <a:latin typeface="Calibri Light"/>
              </a:rPr>
              <a:t>maakt.</a:t>
            </a:r>
            <a:endParaRPr lang="nl-NL"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55</a:t>
            </a:fld>
            <a:endParaRPr lang="de-DE" altLang="de-DE"/>
          </a:p>
        </p:txBody>
      </p:sp>
      <p:pic>
        <p:nvPicPr>
          <p:cNvPr id="4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twee mannen communiceren door middel van telepathie.</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man is verrast dat de andere man de deur open doet.</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om want de andere man komt hem bekend voor.</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verbaasd om omdat de andere man een onbeleefde opmerking maakt.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5"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6"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56</a:t>
            </a:fld>
            <a:endParaRPr lang="de-DE" altLang="de-DE"/>
          </a:p>
        </p:txBody>
      </p:sp>
      <p:pic>
        <p:nvPicPr>
          <p:cNvPr id="4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4"/>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oefenen hun vastbindvaardigheden bij het vangen van </a:t>
            </a:r>
            <a:r>
              <a:rPr lang="nl-NL" altLang="de-DE" sz="2000" b="0">
                <a:solidFill>
                  <a:srgbClr val="333333"/>
                </a:solidFill>
                <a:latin typeface="Calibri Light"/>
              </a:rPr>
              <a:t>rundvee.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cowboy wil een lasso kopen.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cowboy gebruikt een touw van de winkel om de winkelbediende mee vast te binden en er vandoor te gaan met het </a:t>
            </a:r>
            <a:r>
              <a:rPr lang="nl-NL" altLang="de-DE" sz="2000" b="0">
                <a:solidFill>
                  <a:srgbClr val="333333"/>
                </a:solidFill>
                <a:latin typeface="Calibri Light"/>
              </a:rPr>
              <a:t>geld.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wil een nieuwe hoed kopen.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57</a:t>
            </a:fld>
            <a:endParaRPr lang="de-DE" altLang="de-DE"/>
          </a:p>
        </p:txBody>
      </p:sp>
      <p:pic>
        <p:nvPicPr>
          <p:cNvPr id="19" name="Picture 18"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4"/>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oefenen hun vastbindvaardigheden bij het vangen van </a:t>
            </a:r>
            <a:r>
              <a:rPr lang="nl-NL" altLang="de-DE" sz="2000" b="0">
                <a:solidFill>
                  <a:srgbClr val="333333"/>
                </a:solidFill>
                <a:latin typeface="Calibri Light"/>
              </a:rPr>
              <a:t>rundvee.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cowboy wil een lasso kopen.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cowboy gebruikt een touw van de winkel om de winkelbediende mee vast te binden en er vandoor te gaan met het </a:t>
            </a:r>
            <a:r>
              <a:rPr lang="nl-NL" altLang="de-DE" sz="2000" b="0">
                <a:solidFill>
                  <a:srgbClr val="333333"/>
                </a:solidFill>
                <a:latin typeface="Calibri Light"/>
              </a:rPr>
              <a:t>geld.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wil een nieuwe hoed kopen.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58</a:t>
            </a:fld>
            <a:endParaRPr lang="de-DE" altLang="de-DE"/>
          </a:p>
        </p:txBody>
      </p:sp>
      <p:pic>
        <p:nvPicPr>
          <p:cNvPr id="32"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4"/>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oefenen hun vastbindvaardigheden bij het vangen van </a:t>
            </a:r>
            <a:r>
              <a:rPr lang="nl-NL" altLang="de-DE" sz="2000" b="0">
                <a:solidFill>
                  <a:srgbClr val="333333"/>
                </a:solidFill>
                <a:latin typeface="Calibri Light"/>
              </a:rPr>
              <a:t>rundvee.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cowboy wil een lasso kopen.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cowboy gebruikt een touw van de winkel om de winkelbediende mee vast te binden en er vandoor te gaan met het </a:t>
            </a:r>
            <a:r>
              <a:rPr lang="nl-NL" altLang="de-DE" sz="2000" b="0">
                <a:solidFill>
                  <a:srgbClr val="333333"/>
                </a:solidFill>
                <a:latin typeface="Calibri Light"/>
              </a:rPr>
              <a:t>geld.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wil een nieuwe hoed kopen.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59</a:t>
            </a:fld>
            <a:endParaRPr lang="de-DE" altLang="de-DE"/>
          </a:p>
        </p:txBody>
      </p:sp>
      <p:pic>
        <p:nvPicPr>
          <p:cNvPr id="45"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4"/>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oefenen hun vastbindvaardigheden bij het vangen van rundvee.</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cowboy wil een lasso kopen.</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cowboy gebruikt een touw van de winkel om de winkelbediende mee vast te binden en er vandoor te gaan met het geld.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wil een nieuwe hoed kopen.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6"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60</a:t>
            </a:fld>
            <a:endParaRPr lang="de-DE" altLang="de-DE"/>
          </a:p>
        </p:txBody>
      </p:sp>
      <p:pic>
        <p:nvPicPr>
          <p:cNvPr id="45"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0"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Politiehonden proberen de diefstal van de boot te voorkomen.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viel in het water omdat de honden een kat achterna zaten.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probeert de kat te redden voor deze met boot en al wegdrijft.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is in het water gesprongen om aan de honden te ontkomen.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61</a:t>
            </a:fld>
            <a:endParaRPr lang="de-DE" altLang="de-DE"/>
          </a:p>
        </p:txBody>
      </p:sp>
      <p:pic>
        <p:nvPicPr>
          <p:cNvPr id="12"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8"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Politiehonden proberen de diefstal van de boot te voorkomen.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viel in het water omdat de honden een kat achterna zaten.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probeert de kat te redden voor deze met boot en al wegdrijft.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is in het water gesprongen om aan de honden te ontkomen.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62</a:t>
            </a:fld>
            <a:endParaRPr lang="de-DE" altLang="de-DE"/>
          </a:p>
        </p:txBody>
      </p:sp>
      <p:pic>
        <p:nvPicPr>
          <p:cNvPr id="1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57"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Politiehonden proberen de diefstal van de boot te voorkomen.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viel in het water omdat de honden een kat achterna zaten.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probeert de kat te redden voor deze met boot en al wegdrijft.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is in het water gesprongen om aan de honden te ontkomen.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63</a:t>
            </a:fld>
            <a:endParaRPr lang="de-DE" altLang="de-DE"/>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81"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Politiehonden proberen de diefstal van de boot te voorkomen.</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Het meisje viel in het water omdat de honden een kat achterna zaten.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Het meisje probeert de kat te redden voor deze met boot en al wegdrijft.</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Het meisje is in het water gesprongen om aan de honden te ontkomen.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5"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64</a:t>
            </a:fld>
            <a:endParaRPr lang="de-DE" altLang="de-DE"/>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gered van een overval.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helpt een dronken man.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per ongeluk geraakt met een tafel.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Twee oude vrienden komen elkaar tegen op straat.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65</a:t>
            </a:fld>
            <a:endParaRPr lang="de-DE" altLang="de-DE"/>
          </a:p>
        </p:txBody>
      </p:sp>
      <p:pic>
        <p:nvPicPr>
          <p:cNvPr id="19"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gered van een overval.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helpt een dronken man.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per ongeluk geraakt met een tafel.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Twee oude vrienden komen elkaar tegen op straat.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66</a:t>
            </a:fld>
            <a:endParaRPr lang="de-DE" altLang="de-DE"/>
          </a:p>
        </p:txBody>
      </p:sp>
      <p:pic>
        <p:nvPicPr>
          <p:cNvPr id="3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0"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gered van een overval.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helpt een dronken man.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per ongeluk geraakt met een tafel.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Twee oude vrienden komen elkaar tegen op straat.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67</a:t>
            </a:fld>
            <a:endParaRPr lang="de-DE" altLang="de-DE"/>
          </a:p>
        </p:txBody>
      </p:sp>
      <p:pic>
        <p:nvPicPr>
          <p:cNvPr id="45"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3" name="Text Box 8"/>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heeft de man gered van een overval.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helpt een dronken man.</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jongen heeft de man per ongeluk geraakt met een tafel.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Twee oude vrienden komen elkaar tegen op straat.</a:t>
            </a:r>
            <a:endParaRPr lang="en-CA"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68</a:t>
            </a:fld>
            <a:endParaRPr lang="de-DE" altLang="de-DE"/>
          </a:p>
        </p:txBody>
      </p:sp>
      <p:pic>
        <p:nvPicPr>
          <p:cNvPr id="45"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rijdt met zijn date naar de bioscoop.</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zit in de auto met zijn minnares en hoopt dat niemand hem ziet.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in de auto vervoert een etalagepop naar zijn winkel.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en de vrouw stelen de auto.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69</a:t>
            </a:fld>
            <a:endParaRPr lang="de-DE" altLang="de-DE"/>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72717" name="Text Box 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rijdt met zijn date naar de bioscoop.</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zit in de auto met zijn minnares en hoopt dat niemand hem ziet.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in de auto vervoert een etalagepop naar zijn winkel.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en de vrouw stelen de auto.</a:t>
            </a:r>
          </a:p>
        </p:txBody>
      </p:sp>
      <p:sp>
        <p:nvSpPr>
          <p:cNvPr id="12"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70</a:t>
            </a:fld>
            <a:endParaRPr lang="de-DE" altLang="de-DE"/>
          </a:p>
        </p:txBody>
      </p:sp>
      <p:pic>
        <p:nvPicPr>
          <p:cNvPr id="3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73742" name="Text Box 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rijdt met zijn date naar de bioscoop.</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zit in de auto met zijn minnares en hoopt dat niemand hem ziet.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in de auto vervoert een etalagepop naar zijn winkel.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en de vrouw stelen de auto.</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71</a:t>
            </a:fld>
            <a:endParaRPr lang="de-DE" altLang="de-DE"/>
          </a:p>
        </p:txBody>
      </p:sp>
      <p:sp>
        <p:nvSpPr>
          <p:cNvPr id="27"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5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6" name="Text Box 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rijdt met zijn date naar de bioscoop.</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zit in de auto met zijn minnares en hoopt dat niemand hem ziet.</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man in de auto vervoert een etalagepop naar zijn winkel.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en de vrouw stelen de auto.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72</a:t>
            </a:fld>
            <a:endParaRPr lang="de-DE" altLang="de-DE"/>
          </a:p>
        </p:txBody>
      </p:sp>
      <p:pic>
        <p:nvPicPr>
          <p:cNvPr id="4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 snelle beslissingen leiden vaak tot foute conclusies.</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 snelle beslissingen leiden vaak tot foute conclusies.</a:t>
            </a:r>
          </a:p>
          <a:p>
            <a:pPr lvl="0" defTabSz="914400" fontAlgn="base">
              <a:buClr>
                <a:srgbClr val="006699"/>
              </a:buClr>
              <a:defRPr/>
            </a:pPr>
            <a:r>
              <a:rPr lang="nl-NL" sz="2400" dirty="0">
                <a:solidFill>
                  <a:srgbClr val="004992"/>
                </a:solidFill>
                <a:latin typeface="Calibri Light"/>
                <a:ea typeface="MS PGothic" panose="020B0600070205080204" pitchFamily="34" charset="-128"/>
                <a:cs typeface="Times New Roman" pitchFamily="18" charset="0"/>
              </a:rPr>
              <a:t>Maar:</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cs typeface="Times New Roman" pitchFamily="18" charset="0"/>
              </a:rPr>
              <a:t>Overweeg altijd meerdere interpretaties, blijf flexibel en pas onhoudbare overtuigingen aan.</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74</a:t>
            </a:fld>
            <a:endParaRPr lang="de-DE" altLang="de-DE"/>
          </a:p>
        </p:txBody>
      </p:sp>
    </p:spTree>
    <p:extLst>
      <p:ext uri="{BB962C8B-B14F-4D97-AF65-F5344CB8AC3E}">
        <p14:creationId xmlns:p14="http://schemas.microsoft.com/office/powerpoint/2010/main" val="11474137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 snelle beslissingen leiden vaak tot foute conclusies.</a:t>
            </a:r>
          </a:p>
          <a:p>
            <a:pPr lvl="0" defTabSz="914400" fontAlgn="base">
              <a:buClr>
                <a:srgbClr val="006699"/>
              </a:buClr>
              <a:defRPr/>
            </a:pPr>
            <a:r>
              <a:rPr lang="nl-NL" sz="2400" dirty="0">
                <a:solidFill>
                  <a:srgbClr val="004992"/>
                </a:solidFill>
                <a:latin typeface="Calibri Light"/>
                <a:ea typeface="MS PGothic" panose="020B0600070205080204" pitchFamily="34" charset="-128"/>
                <a:cs typeface="Times New Roman" pitchFamily="18" charset="0"/>
              </a:rPr>
              <a:t>Maar:</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cs typeface="Times New Roman" pitchFamily="18" charset="0"/>
              </a:rPr>
              <a:t>Overweeg altijd meerdere interpretaties, blijf flexibel en pas onhoudbare overtuigingen aan.</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rPr>
              <a:t>Zoek zoveel mogelijk informatie om je oordeel aan te toetsen.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75</a:t>
            </a:fld>
            <a:endParaRPr lang="de-DE" altLang="de-DE"/>
          </a:p>
        </p:txBody>
      </p:sp>
    </p:spTree>
    <p:extLst>
      <p:ext uri="{BB962C8B-B14F-4D97-AF65-F5344CB8AC3E}">
        <p14:creationId xmlns:p14="http://schemas.microsoft.com/office/powerpoint/2010/main" val="39019767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76</a:t>
            </a:fld>
            <a:endParaRPr lang="de-DE" altLang="de-DE"/>
          </a:p>
        </p:txBody>
      </p:sp>
    </p:spTree>
    <p:extLst>
      <p:ext uri="{BB962C8B-B14F-4D97-AF65-F5344CB8AC3E}">
        <p14:creationId xmlns:p14="http://schemas.microsoft.com/office/powerpoint/2010/main" val="40050595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Raphaël viel zijn vader aan. Hij was er van overtuigd dat zijn vader lang geleden was gestorven en dat robots bezit van vaders lichaam hadden genomen. Hij bleef achterdochtig, ondanks het feit dat zijn vader gewond raakte door Raphaëls aanval en bloedde, een bewijs dat tegen zijn overtuiging pleitte.</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Vader gedroeg zich vreemd, niet zo vriendelijk als normaal.</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Mensen veranderen wanneer ze ouder worden; misschien had de vader zelf problemen of was hij gespannen. De familie van Raphaël</a:t>
            </a:r>
            <a:r>
              <a:rPr lang="nl-NL" altLang="de-DE" sz="2000" b="1" dirty="0">
                <a:solidFill>
                  <a:srgbClr val="333333"/>
                </a:solidFill>
                <a:latin typeface="Calibri Light"/>
                <a:ea typeface="MS PGothic" panose="020B0600070205080204" pitchFamily="34" charset="-128"/>
              </a:rPr>
              <a:t> </a:t>
            </a:r>
            <a:r>
              <a:rPr lang="nl-NL" altLang="de-DE" sz="2000" dirty="0">
                <a:solidFill>
                  <a:srgbClr val="333333"/>
                </a:solidFill>
                <a:latin typeface="Calibri Light"/>
                <a:ea typeface="MS PGothic" panose="020B0600070205080204" pitchFamily="34" charset="-128"/>
              </a:rPr>
              <a:t>kon hem niet overtuigen dat er niets met zijn vader aan de hand was.</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77</a:t>
            </a:fld>
            <a:endParaRPr lang="de-DE" altLang="de-DE"/>
          </a:p>
        </p:txBody>
      </p:sp>
    </p:spTree>
    <p:extLst>
      <p:ext uri="{BB962C8B-B14F-4D97-AF65-F5344CB8AC3E}">
        <p14:creationId xmlns:p14="http://schemas.microsoft.com/office/powerpoint/2010/main" val="42733061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a:solidFill>
                  <a:srgbClr val="333333"/>
                </a:solidFill>
                <a:latin typeface="Calibri Light"/>
                <a:ea typeface="MS PGothic" panose="020B0600070205080204" pitchFamily="34" charset="-128"/>
              </a:rPr>
              <a:t>Tijdens een psychose houden mensen vast aan hun overtuigingen, ondanks steekhoudende tegenargumenten. </a:t>
            </a:r>
            <a:r>
              <a:rPr lang="nl-NL" altLang="de-DE" sz="2000" dirty="0">
                <a:solidFill>
                  <a:srgbClr val="333333"/>
                </a:solidFill>
                <a:latin typeface="Calibri Light"/>
                <a:ea typeface="MS PGothic" panose="020B0600070205080204" pitchFamily="34" charset="-128"/>
              </a:rPr>
              <a:t>Dat kan dramatische gevolgen hebben.</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Raphaël viel zijn vader aan. Hij was er van overtuigd dat zijn vader lang geleden was gestorven en dat robots bezit van vaders lichaam hadden genomen. Hij bleef achterdochtig, ondanks het feit dat zijn vader gewond raakte door Raphaëls aanval en bloedde, een bewijs dat tegen zijn overtuiging pleitte.</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Vader gedroeg zich vreemd, niet zo vriendelijk als normaal.</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Mensen veranderen wanneer ze ouder worden; misschien had de vader zelf problemen of was hij gespannen. De familie van Raphaël</a:t>
            </a:r>
            <a:r>
              <a:rPr lang="nl-NL" altLang="de-DE" sz="2000" b="1" dirty="0">
                <a:solidFill>
                  <a:srgbClr val="333333"/>
                </a:solidFill>
                <a:latin typeface="Calibri Light"/>
                <a:ea typeface="MS PGothic" panose="020B0600070205080204" pitchFamily="34" charset="-128"/>
              </a:rPr>
              <a:t> </a:t>
            </a:r>
            <a:r>
              <a:rPr lang="nl-NL" altLang="de-DE" sz="2000" dirty="0">
                <a:solidFill>
                  <a:srgbClr val="333333"/>
                </a:solidFill>
                <a:latin typeface="Calibri Light"/>
                <a:ea typeface="MS PGothic" panose="020B0600070205080204" pitchFamily="34" charset="-128"/>
              </a:rPr>
              <a:t>kon hem niet overtuigen dat er niets met zijn vader aan de hand was.</a:t>
            </a:r>
          </a:p>
          <a:p>
            <a:pPr lvl="0" defTabSz="914400" fontAlgn="base"/>
            <a:r>
              <a:rPr lang="nl-NL" altLang="de-DE" sz="2000" dirty="0">
                <a:solidFill>
                  <a:srgbClr val="333333"/>
                </a:solidFill>
                <a:latin typeface="Calibri Light"/>
                <a:ea typeface="MS PGothic" panose="020B0600070205080204" pitchFamily="34" charset="-128"/>
              </a:rPr>
              <a:t>Het is moeilijk om helder te denken als je je bedreigd voelt. Wees daarom voorzichtig met je oordeel en vraag mensen die je vertrouwt om advies.</a:t>
            </a:r>
            <a:endParaRPr lang="en-US" sz="20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fld id="{84DD04C1-E658-4CB9-929A-B18C8E4A805B}" type="slidenum">
              <a:rPr lang="de-DE" altLang="de-DE" smtClean="0"/>
              <a:pPr/>
              <a:t>78</a:t>
            </a:fld>
            <a:endParaRPr lang="de-DE" altLang="de-DE"/>
          </a:p>
        </p:txBody>
      </p:sp>
    </p:spTree>
    <p:extLst>
      <p:ext uri="{BB962C8B-B14F-4D97-AF65-F5344CB8AC3E}">
        <p14:creationId xmlns:p14="http://schemas.microsoft.com/office/powerpoint/2010/main" val="10722795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p:txBody>
          <a:bodyPr/>
          <a:lstStyle/>
          <a:p>
            <a:fld id="{84DD04C1-E658-4CB9-929A-B18C8E4A805B}" type="slidenum">
              <a:rPr lang="de-DE" altLang="de-DE" smtClean="0"/>
              <a:pPr/>
              <a:t>79</a:t>
            </a:fld>
            <a:endParaRPr lang="de-DE" altLang="de-DE"/>
          </a:p>
        </p:txBody>
      </p:sp>
    </p:spTree>
    <p:extLst>
      <p:ext uri="{BB962C8B-B14F-4D97-AF65-F5344CB8AC3E}">
        <p14:creationId xmlns:p14="http://schemas.microsoft.com/office/powerpoint/2010/main" val="34706412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613392956"/>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Picrture sequence parking space is adapted from the Wechser Intelligence Scale/Bildersequenz Parkplatz, Motiv ist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9" name="Slide Number Placeholder 8"/>
          <p:cNvSpPr>
            <a:spLocks noGrp="1"/>
          </p:cNvSpPr>
          <p:nvPr>
            <p:ph type="sldNum" sz="quarter" idx="12"/>
          </p:nvPr>
        </p:nvSpPr>
        <p:spPr/>
        <p:txBody>
          <a:bodyPr/>
          <a:lstStyle/>
          <a:p>
            <a:fld id="{84DD04C1-E658-4CB9-929A-B18C8E4A805B}" type="slidenum">
              <a:rPr lang="de-DE" altLang="de-DE" smtClean="0"/>
              <a:pPr/>
              <a:t>80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5915</Words>
  <Application>Microsoft Office PowerPoint</Application>
  <PresentationFormat>Benutzerdefiniert</PresentationFormat>
  <Paragraphs>774</Paragraphs>
  <Slides>80</Slides>
  <Notes>77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80</vt:i4>
      </vt:variant>
    </vt:vector>
  </HeadingPairs>
  <TitlesOfParts>
    <vt:vector size="87" baseType="lpstr">
      <vt:lpstr>Arial</vt:lpstr>
      <vt:lpstr>Calibri</vt:lpstr>
      <vt:lpstr>Calibri Light</vt:lpstr>
      <vt:lpstr>Symbol</vt:lpstr>
      <vt:lpstr>Verdana</vt:lpstr>
      <vt:lpstr>WingDings</vt:lpstr>
      <vt:lpstr>UKE_PPT-Vorlage_16zu9</vt:lpstr>
      <vt:lpstr>MCT 3 A – Veranderen van overtuiging</vt:lpstr>
      <vt:lpstr>Veranderen van overtuiging</vt:lpstr>
      <vt:lpstr>Veranderen van overtuiging</vt:lpstr>
      <vt:lpstr>Veranderen van overtuiging</vt:lpstr>
      <vt:lpstr>Als voorspellingen niet uitkomen</vt:lpstr>
      <vt:lpstr>Als voorspellingen niet uitkomen</vt:lpstr>
      <vt:lpstr>Als voorspellingen niet uitkomen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Waarom doen we dit?</vt:lpstr>
      <vt:lpstr>Hoe het onvoldoende bijstellen van overtuigingen misinterpretaties bevordert - voorbeelden</vt:lpstr>
      <vt:lpstr>Hoe het onvoldoende bijstellen van overtuigingen misinterpretaties bevordert - voorbeelden</vt:lpstr>
      <vt:lpstr>Hoe het onvoldoende bijstellen van overtuigingen misinterpretaties bevordert - voorbeelden</vt:lpstr>
      <vt:lpstr>Hoe het onvoldoende bijstellen van overtuigingen misinterpretaties bevordert - voorbeelden</vt:lpstr>
      <vt:lpstr>Oefening 1</vt:lpstr>
      <vt:lpstr>Categorie: ?</vt:lpstr>
      <vt:lpstr>Categorie: levende wezens</vt:lpstr>
      <vt:lpstr>Categorie: levende wezens</vt:lpstr>
      <vt:lpstr>Oefening 2</vt:lpstr>
      <vt:lpstr>Oefening 2</vt:lpstr>
      <vt:lpstr>Oefening 2</vt:lpstr>
      <vt:lpstr>Oefening 2</vt:lpstr>
      <vt:lpstr>Wat kan er gebeurd zijn?</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1</vt:lpstr>
      <vt:lpstr>Hoe waarschijnlijk vind je elke mogelijkheid?</vt:lpstr>
      <vt:lpstr>Is je beoordeling veranderd door het nieuwe plaatje?</vt:lpstr>
      <vt:lpstr>Beoordeel de waarschijnlijkheid alsjeblieft opnieuw!</vt:lpstr>
      <vt:lpstr>Antwoord: 1</vt:lpstr>
      <vt:lpstr>Hoe waarschijnlijk vind je elke mogelijkheid?</vt:lpstr>
      <vt:lpstr>Is je beoordeling veranderd door het nieuwe plaatje?</vt:lpstr>
      <vt:lpstr>Beoordeel de waarschijnlijkheid alsjeblieft opnieuw!</vt:lpstr>
      <vt:lpstr>Antwoord: 1</vt:lpstr>
      <vt:lpstr>optioneel: videoclip</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3</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336</cp:revision>
  <dcterms:created xsi:type="dcterms:W3CDTF">2004-06-30T16:15:23Z</dcterms:created>
  <dcterms:modified xsi:type="dcterms:W3CDTF">2021-09-09T15:36:30Z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