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75" r:id="rId1"/>
  </p:sldMasterIdLst>
  <p:notesMasterIdLst>
    <p:notesMasterId r:id="rId62"/>
  </p:notesMasterIdLst>
  <p:handoutMasterIdLst>
    <p:handoutMasterId r:id="rId63"/>
  </p:handoutMasterIdLst>
  <p:sldIdLst>
    <p:sldId id="543" r:id="rId2"/>
    <p:sldId id="416" r:id="rId3"/>
    <p:sldId id="417" r:id="rId4"/>
    <p:sldId id="418" r:id="rId5"/>
    <p:sldId id="419" r:id="rId6"/>
    <p:sldId id="388" r:id="rId7"/>
    <p:sldId id="499" r:id="rId8"/>
    <p:sldId id="360" r:id="rId9"/>
    <p:sldId id="500" r:id="rId10"/>
    <p:sldId id="501" r:id="rId11"/>
    <p:sldId id="361" r:id="rId12"/>
    <p:sldId id="502" r:id="rId13"/>
    <p:sldId id="503" r:id="rId14"/>
    <p:sldId id="452" r:id="rId15"/>
    <p:sldId id="504" r:id="rId16"/>
    <p:sldId id="363" r:id="rId17"/>
    <p:sldId id="505" r:id="rId18"/>
    <p:sldId id="332" r:id="rId19"/>
    <p:sldId id="493" r:id="rId20"/>
    <p:sldId id="506" r:id="rId21"/>
    <p:sldId id="507" r:id="rId22"/>
    <p:sldId id="508" r:id="rId23"/>
    <p:sldId id="517" r:id="rId24"/>
    <p:sldId id="519" r:id="rId25"/>
    <p:sldId id="527" r:id="rId26"/>
    <p:sldId id="520" r:id="rId27"/>
    <p:sldId id="521" r:id="rId28"/>
    <p:sldId id="518" r:id="rId29"/>
    <p:sldId id="528" r:id="rId30"/>
    <p:sldId id="522" r:id="rId31"/>
    <p:sldId id="523" r:id="rId32"/>
    <p:sldId id="526" r:id="rId33"/>
    <p:sldId id="336" r:id="rId34"/>
    <p:sldId id="529" r:id="rId35"/>
    <p:sldId id="530" r:id="rId36"/>
    <p:sldId id="531" r:id="rId37"/>
    <p:sldId id="461" r:id="rId38"/>
    <p:sldId id="532" r:id="rId39"/>
    <p:sldId id="462" r:id="rId40"/>
    <p:sldId id="340" r:id="rId41"/>
    <p:sldId id="464" r:id="rId42"/>
    <p:sldId id="533" r:id="rId43"/>
    <p:sldId id="534" r:id="rId44"/>
    <p:sldId id="467" r:id="rId45"/>
    <p:sldId id="535" r:id="rId46"/>
    <p:sldId id="536" r:id="rId47"/>
    <p:sldId id="537" r:id="rId48"/>
    <p:sldId id="474" r:id="rId49"/>
    <p:sldId id="538" r:id="rId50"/>
    <p:sldId id="539" r:id="rId51"/>
    <p:sldId id="475" r:id="rId52"/>
    <p:sldId id="540" r:id="rId53"/>
    <p:sldId id="476" r:id="rId54"/>
    <p:sldId id="473" r:id="rId55"/>
    <p:sldId id="477" r:id="rId56"/>
    <p:sldId id="496" r:id="rId57"/>
    <p:sldId id="541" r:id="rId58"/>
    <p:sldId id="497" r:id="rId59"/>
    <p:sldId id="542" r:id="rId60"/>
    <p:sldId id="427" r:id="rId61"/>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CC"/>
    <a:srgbClr val="3333CC"/>
    <a:srgbClr val="66FF33"/>
    <a:srgbClr val="FFFF00"/>
    <a:srgbClr val="FF0000"/>
    <a:srgbClr val="ADC0CB"/>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94660"/>
  </p:normalViewPr>
  <p:slideViewPr>
    <p:cSldViewPr>
      <p:cViewPr varScale="1">
        <p:scale>
          <a:sx n="62" d="100"/>
          <a:sy n="62" d="100"/>
        </p:scale>
        <p:origin x="788" y="76"/>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56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7CE7643-3271-4A97-A5E0-F6FF90F616BD}" type="slidenum">
              <a:rPr lang="en-US" altLang="de-DE"/>
              <a:pPr>
                <a:defRPr/>
              </a:pPr>
              <a:t>‹Nr.›</a:t>
            </a:fld>
            <a:endParaRPr lang="en-US" altLang="de-DE"/>
          </a:p>
        </p:txBody>
      </p:sp>
    </p:spTree>
    <p:extLst>
      <p:ext uri="{BB962C8B-B14F-4D97-AF65-F5344CB8AC3E}">
        <p14:creationId xmlns:p14="http://schemas.microsoft.com/office/powerpoint/2010/main" val="414089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D34A498-7DA2-41E0-A896-11EDC0F2809E}" type="slidenum">
              <a:rPr lang="en-US" altLang="de-DE"/>
              <a:pPr>
                <a:defRPr/>
              </a:pPr>
              <a:t>‹Nr.›</a:t>
            </a:fld>
            <a:endParaRPr lang="en-US" altLang="de-DE"/>
          </a:p>
        </p:txBody>
      </p:sp>
    </p:spTree>
    <p:extLst>
      <p:ext uri="{BB962C8B-B14F-4D97-AF65-F5344CB8AC3E}">
        <p14:creationId xmlns:p14="http://schemas.microsoft.com/office/powerpoint/2010/main" val="15997175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A27D76-5E17-40AA-B0CD-24E426B230F3}" type="slidenum">
              <a:rPr lang="en-US" altLang="de-DE" sz="1300" smtClean="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6879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C014372-50EA-4A48-AB33-D88F85600A9E}"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0372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C6D56F7-5071-437E-A597-70602CE4B88A}"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152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D8AEF16-AA20-4D8C-80EA-8E103E4537C5}"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8998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63F31D1-0A0F-4096-8FAF-234494F0927A}"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894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8</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9</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F1F90C9-1D52-412A-9069-82B1509D1FD3}" type="slidenum">
              <a:rPr lang="en-US" altLang="de-DE" sz="1300" smtClean="0"/>
              <a:pPr>
                <a:spcBef>
                  <a:spcPct val="0"/>
                </a:spcBef>
              </a:pPr>
              <a:t>10</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8659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F58F784-6C29-4F4F-941E-3AAC027F1060}" type="slidenum">
              <a:rPr lang="en-US" altLang="de-DE" sz="1300" smtClean="0"/>
              <a:pPr>
                <a:spcBef>
                  <a:spcPct val="0"/>
                </a:spcBef>
              </a:pPr>
              <a:t>11</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5110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F58F784-6C29-4F4F-941E-3AAC027F1060}" type="slidenum">
              <a:rPr lang="en-US" altLang="de-DE" sz="1300" smtClean="0"/>
              <a:pPr>
                <a:spcBef>
                  <a:spcPct val="0"/>
                </a:spcBef>
              </a:pPr>
              <a:t>12</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5110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F58F784-6C29-4F4F-941E-3AAC027F1060}" type="slidenum">
              <a:rPr lang="en-US" altLang="de-DE" sz="1300" smtClean="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5110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5278FE-CF14-4A2E-8643-7EADDBECAA35}" type="slidenum">
              <a:rPr lang="en-US" altLang="de-DE" sz="1300" smtClean="0"/>
              <a:pPr>
                <a:spcBef>
                  <a:spcPct val="0"/>
                </a:spcBef>
              </a:pPr>
              <a:t>14</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3038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5278FE-CF14-4A2E-8643-7EADDBECAA35}"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3038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2E084E3-7AD7-45EE-8AE8-D8CFB55B18A5}" type="slidenum">
              <a:rPr lang="en-US" altLang="de-DE" sz="1300" smtClean="0"/>
              <a:pPr>
                <a:spcBef>
                  <a:spcPct val="0"/>
                </a:spcBef>
              </a:pPr>
              <a:t>16</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395061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2E084E3-7AD7-45EE-8AE8-D8CFB55B18A5}"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395061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5A4B83-0F77-4F42-82C0-F431DC0BB2D3}"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6899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19</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20</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21</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81493E-DFE7-48F4-9668-0089B1DAD285}"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7777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23</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24</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25</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26</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27</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28</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29</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31</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31B3AF5-3E86-41EF-86F2-003E020CCFFD}" type="slidenum">
              <a:rPr lang="en-US" altLang="de-DE" sz="1300" smtClean="0"/>
              <a:pPr>
                <a:spcBef>
                  <a:spcPct val="0"/>
                </a:spcBef>
              </a:pPr>
              <a:t>32</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347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33</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0BE99-3A4A-4D5A-A943-3615406FE248}" type="slidenum">
              <a:rPr lang="en-US" altLang="de-DE" sz="1300" smtClean="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2752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FA7050A-00B9-4A8F-9BBE-4770766EB49B}" type="slidenum">
              <a:rPr lang="en-US" altLang="de-DE" sz="1300" smtClean="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51208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FA7050A-00B9-4A8F-9BBE-4770766EB49B}"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51208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D71F304-4AF4-46B0-8558-40B5D44456C9}" type="slidenum">
              <a:rPr lang="en-US" altLang="de-DE" sz="1300" smtClean="0"/>
              <a:pPr>
                <a:spcBef>
                  <a:spcPct val="0"/>
                </a:spcBef>
              </a:pPr>
              <a:t>39</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25371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B74A035-33D8-4E38-AB11-7ACB216DC608}"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91361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9747F0-3863-4619-ACFF-F223E05B4E8B}"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3118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9747F0-3863-4619-ACFF-F223E05B4E8B}" type="slidenum">
              <a:rPr lang="en-US" altLang="de-DE" sz="1300" smtClean="0"/>
              <a:pPr>
                <a:spcBef>
                  <a:spcPct val="0"/>
                </a:spcBef>
              </a:pPr>
              <a:t>42</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3118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9747F0-3863-4619-ACFF-F223E05B4E8B}" type="slidenum">
              <a:rPr lang="en-US" altLang="de-DE" sz="1300" smtClean="0"/>
              <a:pPr>
                <a:spcBef>
                  <a:spcPct val="0"/>
                </a:spcBef>
              </a:pPr>
              <a:t>43</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3118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8F8B62B-E7CC-463D-B1C1-339B51DB8918}"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6824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8F8B62B-E7CC-463D-B1C1-339B51DB8918}" type="slidenum">
              <a:rPr lang="en-US" altLang="de-DE" sz="1300" smtClean="0"/>
              <a:pPr>
                <a:spcBef>
                  <a:spcPct val="0"/>
                </a:spcBef>
              </a:pPr>
              <a:t>45</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6824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8F8B62B-E7CC-463D-B1C1-339B51DB8918}" type="slidenum">
              <a:rPr lang="en-US" altLang="de-DE" sz="1300" smtClean="0"/>
              <a:pPr>
                <a:spcBef>
                  <a:spcPct val="0"/>
                </a:spcBef>
              </a:pPr>
              <a:t>46</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6824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8F8B62B-E7CC-463D-B1C1-339B51DB8918}" type="slidenum">
              <a:rPr lang="en-US" altLang="de-DE" sz="1300" smtClean="0"/>
              <a:pPr>
                <a:spcBef>
                  <a:spcPct val="0"/>
                </a:spcBef>
              </a:pPr>
              <a:t>47</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6824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E853870-A6AA-48D3-9D5C-5223D583D2F4}" type="slidenum">
              <a:rPr lang="en-US" altLang="de-DE" sz="1300" smtClean="0"/>
              <a:pPr>
                <a:spcBef>
                  <a:spcPct val="0"/>
                </a:spcBef>
              </a:pPr>
              <a:t>48</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64616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E853870-A6AA-48D3-9D5C-5223D583D2F4}" type="slidenum">
              <a:rPr lang="en-US" altLang="de-DE" sz="1300" smtClean="0"/>
              <a:pPr>
                <a:spcBef>
                  <a:spcPct val="0"/>
                </a:spcBef>
              </a:pPr>
              <a:t>49</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64616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4AC162-4B9F-4C6F-9931-A1E5B8012A74}" type="slidenum">
              <a:rPr lang="en-US" altLang="de-DE" sz="1300" smtClean="0"/>
              <a:pPr>
                <a:spcBef>
                  <a:spcPct val="0"/>
                </a:spcBef>
              </a:pPr>
              <a:t>50</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44447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4AC162-4B9F-4C6F-9931-A1E5B8012A74}" type="slidenum">
              <a:rPr lang="en-US" altLang="de-DE" sz="1300" smtClean="0"/>
              <a:pPr>
                <a:spcBef>
                  <a:spcPct val="0"/>
                </a:spcBef>
              </a:pPr>
              <a:t>51</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44447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52</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DAB52BC-4D95-4D83-9970-82E656DB9842}" type="slidenum">
              <a:rPr lang="en-US" altLang="de-DE" sz="1300" smtClean="0"/>
              <a:pPr>
                <a:spcBef>
                  <a:spcPct val="0"/>
                </a:spcBef>
              </a:pPr>
              <a:t>53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244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2D12BCB-9DF5-46BA-961A-7772183B7902}" type="slidenum">
              <a:rPr lang="en-US" altLang="de-DE" sz="1300" smtClean="0"/>
              <a:pPr>
                <a:spcBef>
                  <a:spcPct val="0"/>
                </a:spcBef>
              </a:pPr>
              <a:t>54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23484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7C8F88-5112-41E5-B877-7A7F6739B419}" type="slidenum">
              <a:rPr lang="en-US" altLang="de-DE" sz="1300" smtClean="0"/>
              <a:pPr>
                <a:spcBef>
                  <a:spcPct val="0"/>
                </a:spcBef>
              </a:pPr>
              <a:t>55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51693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4F9BF6E-2D25-403E-B398-1D6F66F46E78}" type="slidenum">
              <a:rPr lang="en-US" altLang="de-DE" sz="1300" smtClean="0"/>
              <a:pPr>
                <a:spcBef>
                  <a:spcPct val="0"/>
                </a:spcBef>
              </a:pPr>
              <a:t>56</a:t>
            </a:fld>
            <a:endParaRPr lang="en-US" altLang="de-DE" sz="1300"/>
          </a:p>
        </p:txBody>
      </p:sp>
      <p:sp>
        <p:nvSpPr>
          <p:cNvPr id="132099" name="Rectangle 1026"/>
          <p:cNvSpPr>
            <a:spLocks noGrp="1" noRot="1" noChangeAspect="1" noChangeArrowheads="1" noTextEdit="1"/>
          </p:cNvSpPr>
          <p:nvPr>
            <p:ph type="sldImg"/>
          </p:nvPr>
        </p:nvSpPr>
        <p:spPr>
          <a:xfrm>
            <a:off x="138113" y="768350"/>
            <a:ext cx="6823075" cy="3836988"/>
          </a:xfrm>
          <a:ln/>
        </p:spPr>
      </p:sp>
      <p:sp>
        <p:nvSpPr>
          <p:cNvPr id="1321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2942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4F9BF6E-2D25-403E-B398-1D6F66F46E78}" type="slidenum">
              <a:rPr lang="en-US" altLang="de-DE" sz="1300" smtClean="0"/>
              <a:pPr>
                <a:spcBef>
                  <a:spcPct val="0"/>
                </a:spcBef>
              </a:pPr>
              <a:t>57</a:t>
            </a:fld>
            <a:endParaRPr lang="en-US" altLang="de-DE" sz="1300"/>
          </a:p>
        </p:txBody>
      </p:sp>
      <p:sp>
        <p:nvSpPr>
          <p:cNvPr id="132099" name="Rectangle 1026"/>
          <p:cNvSpPr>
            <a:spLocks noGrp="1" noRot="1" noChangeAspect="1" noChangeArrowheads="1" noTextEdit="1"/>
          </p:cNvSpPr>
          <p:nvPr>
            <p:ph type="sldImg"/>
          </p:nvPr>
        </p:nvSpPr>
        <p:spPr>
          <a:xfrm>
            <a:off x="138113" y="768350"/>
            <a:ext cx="6823075" cy="3836988"/>
          </a:xfrm>
          <a:ln/>
        </p:spPr>
      </p:sp>
      <p:sp>
        <p:nvSpPr>
          <p:cNvPr id="1321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2942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433366B-6C7C-48FB-A518-D8C8DE3721E2}" type="slidenum">
              <a:rPr lang="en-US" altLang="de-DE" sz="1300" smtClean="0"/>
              <a:pPr>
                <a:spcBef>
                  <a:spcPct val="0"/>
                </a:spcBef>
              </a:pPr>
              <a:t>58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4386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7E638A-94B9-4D3C-8CDA-0F485229A10F}" type="slidenum">
              <a:rPr lang="en-US" altLang="de-DE" sz="1300" smtClean="0"/>
              <a:pPr>
                <a:spcBef>
                  <a:spcPct val="0"/>
                </a:spcBef>
              </a:pPr>
              <a:t>60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928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Metacognitieve Training 6 - Theory of Mind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Metacognitieve Training 6 - Theory of Mind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31A960F-7AA3-4F35-A7B1-0322261120F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Metacognitieve Training 6 - Theory of Mind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31A960F-7AA3-4F35-A7B1-0322261120F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8.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9.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6 A BADE – </a:t>
            </a:r>
            <a:r>
              <a:rPr lang="nl-NL" dirty="0"/>
              <a:t>Theory of Mind II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4269066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8" name="Title 7"/>
          <p:cNvSpPr>
            <a:spLocks noGrp="1"/>
          </p:cNvSpPr>
          <p:nvPr>
            <p:ph type="title"/>
          </p:nvPr>
        </p:nvSpPr>
        <p:spPr/>
        <p:txBody>
          <a:bodyPr/>
          <a:lstStyle/>
          <a:p>
            <a:r>
              <a:rPr lang="nl-NL" sz="3600" dirty="0">
                <a:solidFill>
                  <a:srgbClr val="004992"/>
                </a:solidFill>
                <a:latin typeface="Calibri Light"/>
              </a:rPr>
              <a:t>Als je iemand voor het eerst ontmoet: op welke uiterlijke kenmerken let je dan?</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Uiterlijke</a:t>
            </a:r>
            <a:r>
              <a:rPr lang="en-US" sz="3600" dirty="0">
                <a:solidFill>
                  <a:srgbClr val="004992"/>
                </a:solidFill>
                <a:latin typeface="Calibri Light"/>
              </a:rPr>
              <a:t> </a:t>
            </a:r>
            <a:r>
              <a:rPr lang="en-US" sz="3600" dirty="0" err="1">
                <a:solidFill>
                  <a:srgbClr val="004992"/>
                </a:solidFill>
                <a:latin typeface="Calibri Light"/>
              </a:rPr>
              <a:t>kenmerken</a:t>
            </a:r>
            <a:br>
              <a:rPr lang="en-US" sz="3600" dirty="0">
                <a:solidFill>
                  <a:srgbClr val="004992"/>
                </a:solidFill>
                <a:latin typeface="Calibri Light"/>
              </a:rPr>
            </a:br>
            <a:r>
              <a:rPr lang="nl-NL" dirty="0">
                <a:solidFill>
                  <a:srgbClr val="004992"/>
                </a:solidFill>
                <a:latin typeface="Calibri Light"/>
              </a:rPr>
              <a:t>Hoe betrouwbaar is dit om een juiste indruk te krijgen?</a:t>
            </a:r>
            <a:endParaRPr lang="en-US" dirty="0">
              <a:solidFill>
                <a:srgbClr val="004992"/>
              </a:solidFill>
              <a:latin typeface="Calibri Light"/>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3"/>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dirty="0" err="1">
                <a:latin typeface="Calibri Light"/>
                <a:cs typeface="Verdana"/>
              </a:rPr>
              <a:t>verder</a:t>
            </a:r>
            <a:r>
              <a:rPr lang="en-US" i="1" spc="-5" dirty="0">
                <a:latin typeface="Calibri Light"/>
                <a:cs typeface="Verdana"/>
              </a:rPr>
              <a:t>?...</a:t>
            </a:r>
            <a:endParaRPr dirty="0">
              <a:latin typeface="Calibri Light"/>
              <a:cs typeface="Verdana"/>
            </a:endParaRPr>
          </a:p>
        </p:txBody>
      </p:sp>
      <p:sp>
        <p:nvSpPr>
          <p:cNvPr id="15" name="Text Box 5"/>
          <p:cNvSpPr txBox="1">
            <a:spLocks noChangeArrowheads="1"/>
          </p:cNvSpPr>
          <p:nvPr/>
        </p:nvSpPr>
        <p:spPr bwMode="auto">
          <a:xfrm>
            <a:off x="1964531" y="4077072"/>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lichaamstaal/</a:t>
            </a:r>
            <a:br>
              <a:rPr lang="de-DE" altLang="de-DE" sz="2000">
                <a:latin typeface="Calibri Light"/>
              </a:rPr>
            </a:br>
            <a:r>
              <a:rPr lang="de-DE" altLang="de-DE" sz="2000">
                <a:latin typeface="Calibri Light"/>
              </a:rPr>
              <a:t>houding?</a:t>
            </a:r>
            <a:endParaRPr lang="de-DE" altLang="de-DE" sz="2000" dirty="0">
              <a:latin typeface="Calibri Light"/>
            </a:endParaRPr>
          </a:p>
        </p:txBody>
      </p:sp>
      <p:sp>
        <p:nvSpPr>
          <p:cNvPr id="16" name="Text Box 7"/>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ogen?</a:t>
            </a:r>
            <a:endParaRPr lang="de-DE" altLang="de-DE" sz="2000" dirty="0">
              <a:latin typeface="Calibri Light"/>
            </a:endParaRPr>
          </a:p>
        </p:txBody>
      </p:sp>
      <p:sp>
        <p:nvSpPr>
          <p:cNvPr id="17" name="Text Box 11"/>
          <p:cNvSpPr txBox="1">
            <a:spLocks noChangeArrowheads="1"/>
          </p:cNvSpPr>
          <p:nvPr/>
        </p:nvSpPr>
        <p:spPr bwMode="auto">
          <a:xfrm>
            <a:off x="8185819" y="3645024"/>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solidFill>
                  <a:srgbClr val="333333"/>
                </a:solidFill>
                <a:latin typeface="Calibri Light"/>
              </a:rPr>
              <a:t>taalgebruik?</a:t>
            </a:r>
            <a:endParaRPr lang="de-DE" altLang="de-DE" sz="2000" dirty="0">
              <a:solidFill>
                <a:srgbClr val="333333"/>
              </a:solidFill>
              <a:latin typeface="Calibri Light"/>
            </a:endParaRPr>
          </a:p>
        </p:txBody>
      </p:sp>
      <p:sp>
        <p:nvSpPr>
          <p:cNvPr id="18" name="Text Box 13"/>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kleding?</a:t>
            </a:r>
            <a:endParaRPr lang="de-DE" altLang="de-DE" sz="2000" dirty="0">
              <a:solidFill>
                <a:srgbClr val="333333"/>
              </a:solidFill>
              <a:latin typeface="Calibri Light"/>
            </a:endParaRPr>
          </a:p>
        </p:txBody>
      </p:sp>
      <p:sp>
        <p:nvSpPr>
          <p:cNvPr id="19" name="Line 6"/>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Line 10"/>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Line 8"/>
          <p:cNvSpPr>
            <a:spLocks noChangeShapeType="1"/>
          </p:cNvSpPr>
          <p:nvPr/>
        </p:nvSpPr>
        <p:spPr bwMode="auto">
          <a:xfrm flipH="1">
            <a:off x="7105699" y="3043028"/>
            <a:ext cx="244827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Text Box 9"/>
          <p:cNvSpPr txBox="1">
            <a:spLocks noChangeArrowheads="1"/>
          </p:cNvSpPr>
          <p:nvPr/>
        </p:nvSpPr>
        <p:spPr bwMode="auto">
          <a:xfrm>
            <a:off x="8185819"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handen?</a:t>
            </a:r>
            <a:endParaRPr lang="de-DE" altLang="de-DE" sz="2000" dirty="0">
              <a:solidFill>
                <a:srgbClr val="333333"/>
              </a:solidFill>
              <a:latin typeface="Calibri Light"/>
            </a:endParaRPr>
          </a:p>
        </p:txBody>
      </p:sp>
      <p:sp>
        <p:nvSpPr>
          <p:cNvPr id="24" name="Line 4"/>
          <p:cNvSpPr>
            <a:spLocks noChangeShapeType="1"/>
          </p:cNvSpPr>
          <p:nvPr/>
        </p:nvSpPr>
        <p:spPr bwMode="auto">
          <a:xfrm flipV="1">
            <a:off x="1993131" y="476468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sz="3600" dirty="0">
                <a:solidFill>
                  <a:srgbClr val="004992"/>
                </a:solidFill>
                <a:latin typeface="Calibri Light"/>
              </a:rPr>
              <a:t>Welke andere informatiebronnen kun je bedenken?</a:t>
            </a:r>
            <a:br>
              <a:rPr lang="nl-NL" sz="3600" dirty="0">
                <a:solidFill>
                  <a:srgbClr val="004992"/>
                </a:solidFill>
                <a:latin typeface="Calibri Light"/>
              </a:rPr>
            </a:br>
            <a:r>
              <a:rPr lang="nl-NL" dirty="0">
                <a:solidFill>
                  <a:srgbClr val="004992"/>
                </a:solidFill>
                <a:latin typeface="Calibri Light"/>
              </a:rPr>
              <a:t>Hoe betrouwbaar zijn deze?</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4</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5604" name="Rectangle 4"/>
          <p:cNvSpPr>
            <a:spLocks noChangeArrowheads="1"/>
          </p:cNvSpPr>
          <p:nvPr/>
        </p:nvSpPr>
        <p:spPr bwMode="auto">
          <a:xfrm>
            <a:off x="6578197" y="5734051"/>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Andere</a:t>
            </a:r>
            <a:r>
              <a:rPr lang="en-US" sz="3600" dirty="0">
                <a:solidFill>
                  <a:srgbClr val="004992"/>
                </a:solidFill>
                <a:latin typeface="Calibri Light"/>
              </a:rPr>
              <a:t> </a:t>
            </a:r>
            <a:r>
              <a:rPr lang="en-US" sz="3600" dirty="0" err="1">
                <a:solidFill>
                  <a:srgbClr val="004992"/>
                </a:solidFill>
                <a:latin typeface="Calibri Light"/>
              </a:rPr>
              <a:t>informatiebronnen</a:t>
            </a:r>
            <a:endParaRPr lang="en-US" sz="3600" dirty="0">
              <a:solidFill>
                <a:srgbClr val="004992"/>
              </a:solidFill>
              <a:latin typeface="Calibri Light"/>
            </a:endParaRPr>
          </a:p>
        </p:txBody>
      </p:sp>
      <p:sp>
        <p:nvSpPr>
          <p:cNvPr id="3" name="Content Placeholder 2"/>
          <p:cNvSpPr>
            <a:spLocks noGrp="1"/>
          </p:cNvSpPr>
          <p:nvPr>
            <p:ph idx="1"/>
          </p:nvPr>
        </p:nvSpPr>
        <p:spPr>
          <a:xfrm>
            <a:off x="408955" y="2204864"/>
            <a:ext cx="6704898" cy="4248000"/>
          </a:xfrm>
        </p:spPr>
        <p:txBody>
          <a:bodyPr/>
          <a:lstStyle/>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een persoon: bijvoorbeeld, uitlatingen van een vriend</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soortgelijke mensen/groepen: bijvoorbeeld, rappers</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onderbuikgevoel</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intuïti</a:t>
            </a:r>
            <a:r>
              <a:rPr lang="de-DE" altLang="de-DE" sz="2400" dirty="0">
                <a:solidFill>
                  <a:srgbClr val="333333"/>
                </a:solidFill>
                <a:latin typeface="Calibri Light"/>
                <a:ea typeface="MS PGothic" panose="020B0600070205080204" pitchFamily="34" charset="-128"/>
              </a:rPr>
              <a:t>e</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geschreven tekst: bv. e-mails, facebook, chats of tweets</a:t>
            </a:r>
          </a:p>
          <a:p>
            <a:pPr lvl="0" defTabSz="914400" fontAlgn="base">
              <a:buClr>
                <a:srgbClr val="000000"/>
              </a:buClr>
              <a:defRPr/>
            </a:pPr>
            <a:r>
              <a:rPr lang="de-DE" altLang="de-DE" sz="2400" dirty="0">
                <a:solidFill>
                  <a:srgbClr val="333333"/>
                </a:solidFill>
                <a:latin typeface="Calibri Light"/>
                <a:ea typeface="MS PGothic" panose="020B0600070205080204" pitchFamily="34" charset="-128"/>
              </a:rPr>
              <a:t>Hoe betrouwbaar zijn deze bronnen?</a:t>
            </a:r>
            <a:endParaRPr lang="en-US" sz="2400" dirty="0">
              <a:latin typeface="Calibri Light"/>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nl-NL" sz="3600" dirty="0">
                <a:solidFill>
                  <a:srgbClr val="004992"/>
                </a:solidFill>
                <a:latin typeface="Calibri Light"/>
              </a:rPr>
              <a:t>Voor- en nadelen van bepaalde informatiebronnen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r>
              <a:rPr lang="nl-NL" sz="2400" dirty="0">
                <a:solidFill>
                  <a:srgbClr val="333333"/>
                </a:solidFill>
                <a:latin typeface="Calibri Light"/>
                <a:ea typeface="+mj-ea"/>
                <a:cs typeface="+mj-cs"/>
              </a:rPr>
              <a:t>Na de discussie over aspecten die meespelen bij het beoordelen van een ander, richten we ons nu op de sterke en zwakke kanten van dit soort informatiebronnen.</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en-US"/>
              <a:t>Metacognitieve Training 6 - Theory of Mind II</a:t>
            </a:r>
            <a:endParaRPr lang="de-DE"/>
          </a:p>
        </p:txBody>
      </p:sp>
      <p:sp>
        <p:nvSpPr>
          <p:cNvPr id="8" name="Slide Number Placeholder 7"/>
          <p:cNvSpPr>
            <a:spLocks noGrp="1"/>
          </p:cNvSpPr>
          <p:nvPr>
            <p:ph type="sldNum" sz="quarter" idx="12"/>
          </p:nvPr>
        </p:nvSpPr>
        <p:spPr/>
        <p:txBody>
          <a:bodyPr/>
          <a:lstStyle/>
          <a:p>
            <a:pPr>
              <a:defRPr/>
            </a:pPr>
            <a:fld id="{031A960F-7AA3-4F35-A7B1-0322261120F5}"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81081713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7</a:t>
            </a:fld>
            <a:endParaRPr lang="de-DE" altLang="de-DE"/>
          </a:p>
        </p:txBody>
      </p:sp>
    </p:spTree>
    <p:extLst>
      <p:ext uri="{BB962C8B-B14F-4D97-AF65-F5344CB8AC3E}">
        <p14:creationId xmlns:p14="http://schemas.microsoft.com/office/powerpoint/2010/main" val="831780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7026976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Taal is erg belangrijk voor rechtstreekse communicatie.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Intonatie (sarcastisch, bravig) en woordkeus (arrogant, feitelijk enz.) kan veel over iemand zeggen.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86486448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Taal is erg belangrijk voor rechtstreekse communicatie.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Intonatie (sarcastisch, bravig) en woordkeus (arrogant, feitelijk enz.) kan veel over iemand zeggen.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Voorbeeld</a:t>
                      </a:r>
                      <a:r>
                        <a:rPr lang="en-US" altLang="de-DE" sz="2000" b="1" dirty="0">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nl-NL" altLang="de-DE" sz="2000" dirty="0">
                          <a:latin typeface="Calibri Light"/>
                        </a:rPr>
                        <a:t>Als je op je werk een stapel papier laat vallen zegt een collega:</a:t>
                      </a: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13"/>
          <p:cNvSpPr>
            <a:spLocks noChangeArrowheads="1"/>
          </p:cNvSpPr>
          <p:nvPr/>
        </p:nvSpPr>
        <p:spPr bwMode="auto">
          <a:xfrm>
            <a:off x="768995" y="5540829"/>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nl-NL" altLang="de-DE" sz="1600" b="1">
                <a:solidFill>
                  <a:srgbClr val="333333"/>
                </a:solidFill>
                <a:latin typeface="Calibri Light"/>
              </a:rPr>
              <a:t>Nou, dat gaat wel weer lekker vandaag!</a:t>
            </a:r>
            <a:endParaRPr lang="en-US" altLang="de-DE" sz="16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9</a:t>
            </a:fld>
            <a:endParaRPr lang="de-DE" altLang="de-DE"/>
          </a:p>
        </p:txBody>
      </p:sp>
    </p:spTree>
    <p:extLst>
      <p:ext uri="{BB962C8B-B14F-4D97-AF65-F5344CB8AC3E}">
        <p14:creationId xmlns:p14="http://schemas.microsoft.com/office/powerpoint/2010/main" val="4047134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74364282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Taal</a:t>
                      </a: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Wat iemand vertelt en op welke toon.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Taal is erg belangrijk voor rechtstreekse communicatie.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Intonatie (sarcastisch, bravig) en woordkeus (arrogant, feitelijk enz.) kan veel over iemand zeggen.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Voorbeeld</a:t>
                      </a:r>
                      <a:r>
                        <a:rPr lang="en-US" altLang="de-DE" sz="2000" b="1" dirty="0">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nl-NL" altLang="de-DE" sz="2000" dirty="0">
                          <a:latin typeface="Calibri Light"/>
                        </a:rPr>
                        <a:t>Als je op je werk een stapel papier laat vallen zegt een collega:</a:t>
                      </a: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Inhoud:</a:t>
                      </a:r>
                      <a:r>
                        <a:rPr kumimoji="0" lang="nl-NL" sz="2000" b="0" i="0" u="none" strike="noStrike" cap="none" normalizeH="0" baseline="0" dirty="0">
                          <a:ln>
                            <a:noFill/>
                          </a:ln>
                          <a:solidFill>
                            <a:srgbClr val="333333"/>
                          </a:solidFill>
                          <a:effectLst/>
                          <a:latin typeface="Calibri Light"/>
                        </a:rPr>
                        <a:t> Bij een ironische opmerking zeg je eigenlijk het tegendeel van wat je wil zeggen. De ironie hoor je in de intonatie.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1" i="0" u="none" strike="noStrike" cap="none" normalizeH="0" baseline="0" dirty="0">
                          <a:ln>
                            <a:noFill/>
                          </a:ln>
                          <a:solidFill>
                            <a:srgbClr val="333333"/>
                          </a:solidFill>
                          <a:effectLst/>
                          <a:latin typeface="Calibri Light"/>
                        </a:rPr>
                        <a:t>Toon:</a:t>
                      </a:r>
                      <a:r>
                        <a:rPr kumimoji="0" lang="nl-NL" sz="2000" b="0" i="0" u="none" strike="noStrike" cap="none" normalizeH="0" baseline="0" dirty="0">
                          <a:ln>
                            <a:noFill/>
                          </a:ln>
                          <a:solidFill>
                            <a:srgbClr val="333333"/>
                          </a:solidFill>
                          <a:effectLst/>
                          <a:latin typeface="Calibri Light"/>
                        </a:rPr>
                        <a:t> Sommige mensen leggen weinig emotie in hun stem – toch kunnen ze daarbij best emotioneel zijn (“droge humor”; vervlakking bij schizofrenie).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13"/>
          <p:cNvSpPr>
            <a:spLocks noChangeArrowheads="1"/>
          </p:cNvSpPr>
          <p:nvPr/>
        </p:nvSpPr>
        <p:spPr bwMode="auto">
          <a:xfrm>
            <a:off x="768995" y="5540829"/>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nl-NL" altLang="de-DE" sz="1600" b="1">
                <a:solidFill>
                  <a:srgbClr val="333333"/>
                </a:solidFill>
                <a:latin typeface="Calibri Light"/>
              </a:rPr>
              <a:t>Nou, dat gaat wel weer lekker vandaag!</a:t>
            </a:r>
            <a:endParaRPr lang="en-US" altLang="de-DE" sz="16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10</a:t>
            </a:fld>
            <a:endParaRPr lang="de-DE" altLang="de-DE"/>
          </a:p>
        </p:txBody>
      </p:sp>
    </p:spTree>
    <p:extLst>
      <p:ext uri="{BB962C8B-B14F-4D97-AF65-F5344CB8AC3E}">
        <p14:creationId xmlns:p14="http://schemas.microsoft.com/office/powerpoint/2010/main" val="2186761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11</a:t>
            </a:fld>
            <a:endParaRPr lang="de-DE" altLang="de-DE"/>
          </a:p>
        </p:txBody>
      </p:sp>
      <p:graphicFrame>
        <p:nvGraphicFramePr>
          <p:cNvPr id="8" name="Group 2"/>
          <p:cNvGraphicFramePr>
            <a:graphicFrameLocks noGrp="1"/>
          </p:cNvGraphicFramePr>
          <p:nvPr>
            <p:extLst>
              <p:ext uri="{D42A27DB-BD31-4B8C-83A1-F6EECF244321}">
                <p14:modId xmlns:p14="http://schemas.microsoft.com/office/powerpoint/2010/main" val="1900960966"/>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Voorkennis over een bepaalde persoon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12</a:t>
            </a:fld>
            <a:endParaRPr lang="de-DE" altLang="de-DE"/>
          </a:p>
        </p:txBody>
      </p:sp>
      <p:graphicFrame>
        <p:nvGraphicFramePr>
          <p:cNvPr id="8" name="Group 2"/>
          <p:cNvGraphicFramePr>
            <a:graphicFrameLocks noGrp="1"/>
          </p:cNvGraphicFramePr>
          <p:nvPr>
            <p:extLst>
              <p:ext uri="{D42A27DB-BD31-4B8C-83A1-F6EECF244321}">
                <p14:modId xmlns:p14="http://schemas.microsoft.com/office/powerpoint/2010/main" val="2359747548"/>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Voorkennis over een bepaalde persoon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Bestaande kennis kan helpen bij de oordeelsvorming over iemand, met name als je deze persoon al in een vergelijkbare situatie hebt meegemaakt.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8430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2"/>
          <p:cNvGraphicFramePr>
            <a:graphicFrameLocks noGrp="1"/>
          </p:cNvGraphicFramePr>
          <p:nvPr>
            <p:extLst>
              <p:ext uri="{D42A27DB-BD31-4B8C-83A1-F6EECF244321}">
                <p14:modId xmlns:p14="http://schemas.microsoft.com/office/powerpoint/2010/main" val="1651230409"/>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Voorkennis over een bepaalde persoon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Bestaande kennis kan helpen bij de oordeelsvorming over iemand, met name als je deze persoon al in een vergelijkbare situatie hebt meegemaakt.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Iemand gedraagt zich soms anders, afhankelijk van de situatie, stemming of toeval. Bijna niemand is altijd en overal gelukkig of altijd en overal gemeen. Iemand kan heel uitbundig zijn in zijn gezin en tegelijkertijd heel verlegen bij vrienden – of omgekeerd. Soms kun je zelfs versteld staan van jezelf.</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9"/>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13</a:t>
            </a:fld>
            <a:endParaRPr lang="de-DE" altLang="de-DE"/>
          </a:p>
        </p:txBody>
      </p:sp>
    </p:spTree>
    <p:extLst>
      <p:ext uri="{BB962C8B-B14F-4D97-AF65-F5344CB8AC3E}">
        <p14:creationId xmlns:p14="http://schemas.microsoft.com/office/powerpoint/2010/main" val="92372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22888080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Intuïtie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Iets aanvoelen zonder erover na te denken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3501008"/>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14</a:t>
            </a:fld>
            <a:endParaRPr lang="de-DE" altLang="de-DE"/>
          </a:p>
        </p:txBody>
      </p:sp>
      <p:sp>
        <p:nvSpPr>
          <p:cNvPr id="7" name="Title 6"/>
          <p:cNvSpPr>
            <a:spLocks noGrp="1"/>
          </p:cNvSpPr>
          <p:nvPr>
            <p:ph type="title"/>
          </p:nvPr>
        </p:nvSpPr>
        <p:spPr/>
        <p:txBody>
          <a:bodyPr/>
          <a:lstStyle/>
          <a:p>
            <a:r>
              <a:rPr lang="en-US" altLang="de-DE" sz="3600" dirty="0" err="1">
                <a:solidFill>
                  <a:srgbClr val="004992"/>
                </a:solidFill>
                <a:latin typeface="Calibri Light"/>
                <a:ea typeface="MS PGothic" panose="020B0600070205080204" pitchFamily="34" charset="-128"/>
              </a:rPr>
              <a:t>Bespreek</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voor</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en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nadelen</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deze</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informatiebron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bij</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beoordeling</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iemand</a:t>
            </a:r>
            <a:endParaRPr lang="en-US" sz="3600" dirty="0">
              <a:solidFill>
                <a:srgbClr val="004992"/>
              </a:solidFill>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91967964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Intuïtie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Iets aanvoelen zonder erover na te denken</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Honden beschikken over goede mensenkennis: ze voelen aan wanneer mensen een bedreiging vormen.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Intuïtie wordt opgevat als kennis door ervaring. Soms werkt onze intuïtie beter dan ons verstand.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3501008"/>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15</a:t>
            </a:fld>
            <a:endParaRPr lang="de-DE" altLang="de-DE"/>
          </a:p>
        </p:txBody>
      </p:sp>
      <p:sp>
        <p:nvSpPr>
          <p:cNvPr id="7" name="Title 6"/>
          <p:cNvSpPr>
            <a:spLocks noGrp="1"/>
          </p:cNvSpPr>
          <p:nvPr>
            <p:ph type="title"/>
          </p:nvPr>
        </p:nvSpPr>
        <p:spPr/>
        <p:txBody>
          <a:bodyPr/>
          <a:lstStyle/>
          <a:p>
            <a:r>
              <a:rPr lang="en-US" altLang="de-DE" sz="3600" dirty="0" err="1">
                <a:solidFill>
                  <a:srgbClr val="004992"/>
                </a:solidFill>
                <a:latin typeface="Calibri Light"/>
                <a:ea typeface="MS PGothic" panose="020B0600070205080204" pitchFamily="34" charset="-128"/>
              </a:rPr>
              <a:t>Bespreek</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voor</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en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nadelen</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deze</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informatiebron</a:t>
            </a:r>
            <a:r>
              <a:rPr lang="en-US" altLang="de-DE" sz="3600" dirty="0">
                <a:solidFill>
                  <a:srgbClr val="004992"/>
                </a:solidFill>
                <a:latin typeface="Calibri Light"/>
                <a:ea typeface="MS PGothic" panose="020B0600070205080204" pitchFamily="34" charset="-128"/>
              </a:rPr>
              <a:t> </a:t>
            </a:r>
            <a:r>
              <a:rPr lang="en-US" altLang="de-DE" sz="3600" dirty="0" err="1">
                <a:solidFill>
                  <a:srgbClr val="004992"/>
                </a:solidFill>
                <a:latin typeface="Calibri Light"/>
                <a:ea typeface="MS PGothic" panose="020B0600070205080204" pitchFamily="34" charset="-128"/>
              </a:rPr>
              <a:t>bij</a:t>
            </a:r>
            <a:r>
              <a:rPr lang="en-US" altLang="de-DE" sz="3600" dirty="0">
                <a:solidFill>
                  <a:srgbClr val="004992"/>
                </a:solidFill>
                <a:latin typeface="Calibri Light"/>
                <a:ea typeface="MS PGothic" panose="020B0600070205080204" pitchFamily="34" charset="-128"/>
              </a:rPr>
              <a:t> de </a:t>
            </a:r>
            <a:r>
              <a:rPr lang="en-US" altLang="de-DE" sz="3600" dirty="0" err="1">
                <a:solidFill>
                  <a:srgbClr val="004992"/>
                </a:solidFill>
                <a:latin typeface="Calibri Light"/>
                <a:ea typeface="MS PGothic" panose="020B0600070205080204" pitchFamily="34" charset="-128"/>
              </a:rPr>
              <a:t>beoordeling</a:t>
            </a:r>
            <a:r>
              <a:rPr lang="en-US" altLang="de-DE" sz="3600" dirty="0">
                <a:solidFill>
                  <a:srgbClr val="004992"/>
                </a:solidFill>
                <a:latin typeface="Calibri Light"/>
                <a:ea typeface="MS PGothic" panose="020B0600070205080204" pitchFamily="34" charset="-128"/>
              </a:rPr>
              <a:t> van </a:t>
            </a:r>
            <a:r>
              <a:rPr lang="en-US" altLang="de-DE" sz="3600" dirty="0" err="1">
                <a:solidFill>
                  <a:srgbClr val="004992"/>
                </a:solidFill>
                <a:latin typeface="Calibri Light"/>
                <a:ea typeface="MS PGothic" panose="020B0600070205080204" pitchFamily="34" charset="-128"/>
              </a:rPr>
              <a:t>iemand</a:t>
            </a:r>
            <a:endParaRPr lang="en-US" sz="3600" dirty="0">
              <a:solidFill>
                <a:srgbClr val="004992"/>
              </a:solidFill>
              <a:latin typeface="Calibri Light"/>
            </a:endParaRPr>
          </a:p>
        </p:txBody>
      </p:sp>
    </p:spTree>
    <p:extLst>
      <p:ext uri="{BB962C8B-B14F-4D97-AF65-F5344CB8AC3E}">
        <p14:creationId xmlns:p14="http://schemas.microsoft.com/office/powerpoint/2010/main" val="777564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2"/>
          <p:cNvGraphicFramePr>
            <a:graphicFrameLocks noGrp="1"/>
          </p:cNvGraphicFramePr>
          <p:nvPr>
            <p:extLst>
              <p:ext uri="{D42A27DB-BD31-4B8C-83A1-F6EECF244321}">
                <p14:modId xmlns:p14="http://schemas.microsoft.com/office/powerpoint/2010/main" val="429231279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de-DE" sz="2000" b="0" i="0" u="none" strike="noStrike" cap="none" normalizeH="0" baseline="0" dirty="0">
                          <a:ln>
                            <a:noFill/>
                          </a:ln>
                          <a:solidFill>
                            <a:srgbClr val="333333"/>
                          </a:solidFill>
                          <a:effectLst/>
                          <a:latin typeface="Calibri Light"/>
                        </a:rPr>
                        <a:t>Intuïtie, </a:t>
                      </a:r>
                      <a:r>
                        <a:rPr kumimoji="0" lang="en-US" altLang="de-DE" sz="2000" b="0" i="0" u="none" strike="noStrike" cap="none" normalizeH="0" baseline="0" dirty="0" err="1">
                          <a:ln>
                            <a:noFill/>
                          </a:ln>
                          <a:solidFill>
                            <a:srgbClr val="333333"/>
                          </a:solidFill>
                          <a:effectLst/>
                          <a:latin typeface="Calibri Light"/>
                          <a:ea typeface="MS PGothic" pitchFamily="34" charset="-128"/>
                        </a:rPr>
                        <a:t>Voorbeeld</a:t>
                      </a:r>
                      <a:r>
                        <a:rPr kumimoji="0" lang="en-US" altLang="de-DE" sz="2000" b="0" i="0" u="none" strike="noStrike" cap="none" normalizeH="0" baseline="0" dirty="0">
                          <a:ln>
                            <a:noFill/>
                          </a:ln>
                          <a:solidFill>
                            <a:srgbClr val="333333"/>
                          </a:solidFill>
                          <a:effectLst/>
                          <a:latin typeface="Calibri Light"/>
                          <a:ea typeface="MS PGothic" pitchFamily="34" charset="-128"/>
                        </a:rPr>
                        <a:t>:</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Intuïtie wordt opgevat als kennis door ervaring. Soms werkt onze intuïtie beter dan ons verstand.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Stemmingen kunnen onze waarneming en gedachten beïnvloeden. Voorbeelden: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Boosheid: neiging zich miskend te voelen; wantrouwen.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Depressie: alles wordt negatief waargenomen.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Bang</a:t>
            </a:r>
          </a:p>
        </p:txBody>
      </p:sp>
      <p:sp>
        <p:nvSpPr>
          <p:cNvPr id="23"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a:t>
            </a:r>
            <a:r>
              <a:rPr lang="en-US" altLang="de-DE" sz="1400" dirty="0" err="1">
                <a:latin typeface="Calibri Light"/>
              </a:rPr>
              <a:t>Blij</a:t>
            </a:r>
            <a:endParaRPr lang="en-US" altLang="de-DE" sz="1400" dirty="0">
              <a:latin typeface="Calibri Light"/>
            </a:endParaRPr>
          </a:p>
        </p:txBody>
      </p:sp>
      <p:sp>
        <p:nvSpPr>
          <p:cNvPr id="24"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bv. griezelfilm</a:t>
            </a:r>
            <a:br>
              <a:rPr lang="pt-BR" altLang="de-DE" sz="1200">
                <a:latin typeface="Calibri Light"/>
              </a:rPr>
            </a:br>
            <a:r>
              <a:rPr lang="pt-BR" altLang="de-DE" sz="1200">
                <a:latin typeface="Calibri Light"/>
              </a:rPr>
              <a:t>(Steven King)</a:t>
            </a:r>
            <a:endParaRPr lang="en-US" altLang="de-DE" sz="1200" dirty="0">
              <a:latin typeface="Calibri Light"/>
            </a:endParaRPr>
          </a:p>
        </p:txBody>
      </p:sp>
      <p:sp>
        <p:nvSpPr>
          <p:cNvPr id="25" name="Caption_19"/>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Herinnering</a:t>
            </a:r>
            <a:br>
              <a:rPr lang="en-US" altLang="de-DE" sz="1200">
                <a:latin typeface="Calibri Light"/>
              </a:rPr>
            </a:br>
            <a:r>
              <a:rPr lang="en-US" altLang="de-DE" sz="1200">
                <a:latin typeface="Calibri Light"/>
              </a:rPr>
              <a:t>aan circus</a:t>
            </a:r>
            <a:endParaRPr lang="en-US" altLang="de-DE" sz="1200" dirty="0">
              <a:latin typeface="Calibri Light"/>
            </a:endParaRPr>
          </a:p>
        </p:txBody>
      </p:sp>
      <p:sp>
        <p:nvSpPr>
          <p:cNvPr id="2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nl-NL" altLang="de-DE" sz="1400" b="1" dirty="0">
                <a:latin typeface="Calibri Light"/>
              </a:rPr>
              <a:t>Grappig, eng?</a:t>
            </a:r>
          </a:p>
          <a:p>
            <a:pPr lvl="0" algn="ctr" eaLnBrk="1" hangingPunct="1">
              <a:spcBef>
                <a:spcPts val="0"/>
              </a:spcBef>
              <a:spcAft>
                <a:spcPts val="0"/>
              </a:spcAft>
              <a:buNone/>
            </a:pPr>
            <a:r>
              <a:rPr lang="nl-NL" altLang="de-DE" sz="1400" dirty="0">
                <a:latin typeface="Calibri Light"/>
              </a:rPr>
              <a:t>Hangt van je stemming af!</a:t>
            </a:r>
            <a:endParaRPr lang="en-GB" altLang="de-DE" sz="1400" dirty="0">
              <a:solidFill>
                <a:srgbClr val="333333"/>
              </a:solidFill>
              <a:latin typeface="Calibri Light"/>
            </a:endParaRPr>
          </a:p>
        </p:txBody>
      </p:sp>
      <p:sp>
        <p:nvSpPr>
          <p:cNvPr id="2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pic>
        <p:nvPicPr>
          <p:cNvPr id="28" name="Picture 15" descr="storm_gal - flickr - Wolf Dog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736" y="2780928"/>
            <a:ext cx="1151313" cy="86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16</a:t>
            </a:fld>
            <a:endParaRPr lang="de-DE" altLang="de-DE"/>
          </a:p>
        </p:txBody>
      </p:sp>
      <p:sp>
        <p:nvSpPr>
          <p:cNvPr id="7" name="Title 6"/>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2"/>
          <p:cNvGraphicFramePr>
            <a:graphicFrameLocks noGrp="1"/>
          </p:cNvGraphicFramePr>
          <p:nvPr>
            <p:extLst>
              <p:ext uri="{D42A27DB-BD31-4B8C-83A1-F6EECF244321}">
                <p14:modId xmlns:p14="http://schemas.microsoft.com/office/powerpoint/2010/main" val="82820612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de-DE" sz="2000" b="0" i="0" u="none" strike="noStrike" cap="none" normalizeH="0" baseline="0" dirty="0">
                          <a:ln>
                            <a:noFill/>
                          </a:ln>
                          <a:solidFill>
                            <a:srgbClr val="333333"/>
                          </a:solidFill>
                          <a:effectLst/>
                          <a:latin typeface="Calibri Light"/>
                        </a:rPr>
                        <a:t>Intuïtie, </a:t>
                      </a:r>
                      <a:r>
                        <a:rPr kumimoji="0" lang="en-US" altLang="de-DE" sz="2000" b="0" i="0" u="none" strike="noStrike" cap="none" normalizeH="0" baseline="0" dirty="0" err="1">
                          <a:ln>
                            <a:noFill/>
                          </a:ln>
                          <a:solidFill>
                            <a:srgbClr val="333333"/>
                          </a:solidFill>
                          <a:effectLst/>
                          <a:latin typeface="Calibri Light"/>
                          <a:ea typeface="MS PGothic" pitchFamily="34" charset="-128"/>
                        </a:rPr>
                        <a:t>Voorbeeld</a:t>
                      </a:r>
                      <a:r>
                        <a:rPr kumimoji="0" lang="en-US" altLang="de-DE" sz="2000" b="0" i="0" u="none" strike="noStrike" cap="none" normalizeH="0" baseline="0" dirty="0">
                          <a:ln>
                            <a:noFill/>
                          </a:ln>
                          <a:solidFill>
                            <a:srgbClr val="333333"/>
                          </a:solidFill>
                          <a:effectLst/>
                          <a:latin typeface="Calibri Light"/>
                          <a:ea typeface="MS PGothic" pitchFamily="34" charset="-128"/>
                        </a:rPr>
                        <a:t>:</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Belang: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nl-NL" sz="2000" b="0" i="0" u="none" strike="noStrike" cap="none" normalizeH="0" baseline="0" dirty="0">
                          <a:ln>
                            <a:noFill/>
                          </a:ln>
                          <a:solidFill>
                            <a:srgbClr val="333333"/>
                          </a:solidFill>
                          <a:effectLst/>
                          <a:latin typeface="Calibri Light"/>
                        </a:rPr>
                        <a:t>Intuïtie wordt opgevat als kennis door ervaring. Soms werkt onze intuïtie beter dan ons verstand.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Stemmingen kunnen onze waarneming en gedachten beïnvloeden. Voorbeelden: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Boosheid: neiging zich miskend te voelen; wantrouwen.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2000" b="0" i="0" u="none" strike="noStrike" cap="none" normalizeH="0" baseline="0" dirty="0">
                          <a:ln>
                            <a:noFill/>
                          </a:ln>
                          <a:solidFill>
                            <a:srgbClr val="333333"/>
                          </a:solidFill>
                          <a:effectLst/>
                          <a:latin typeface="Calibri Light"/>
                        </a:rPr>
                        <a:t>Depressie: alles wordt negatief waargenomen.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Het is verstandig om je intuïtie te volgen, maar vertrouw er niet blindelings op.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Bang</a:t>
            </a:r>
          </a:p>
        </p:txBody>
      </p:sp>
      <p:sp>
        <p:nvSpPr>
          <p:cNvPr id="23"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a:t>
            </a:r>
            <a:r>
              <a:rPr lang="en-US" altLang="de-DE" sz="1400" dirty="0" err="1">
                <a:latin typeface="Calibri Light"/>
              </a:rPr>
              <a:t>Blij</a:t>
            </a:r>
            <a:endParaRPr lang="en-US" altLang="de-DE" sz="1400" dirty="0">
              <a:latin typeface="Calibri Light"/>
            </a:endParaRPr>
          </a:p>
        </p:txBody>
      </p:sp>
      <p:sp>
        <p:nvSpPr>
          <p:cNvPr id="24"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bv. griezelfilm</a:t>
            </a:r>
            <a:br>
              <a:rPr lang="pt-BR" altLang="de-DE" sz="1200">
                <a:latin typeface="Calibri Light"/>
              </a:rPr>
            </a:br>
            <a:r>
              <a:rPr lang="pt-BR" altLang="de-DE" sz="1200">
                <a:latin typeface="Calibri Light"/>
              </a:rPr>
              <a:t>(Steven King)</a:t>
            </a:r>
            <a:endParaRPr lang="en-US" altLang="de-DE" sz="1200" dirty="0">
              <a:latin typeface="Calibri Light"/>
            </a:endParaRPr>
          </a:p>
        </p:txBody>
      </p:sp>
      <p:sp>
        <p:nvSpPr>
          <p:cNvPr id="25" name="Caption_19"/>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Herinnering</a:t>
            </a:r>
            <a:br>
              <a:rPr lang="en-US" altLang="de-DE" sz="1200">
                <a:latin typeface="Calibri Light"/>
              </a:rPr>
            </a:br>
            <a:r>
              <a:rPr lang="en-US" altLang="de-DE" sz="1200">
                <a:latin typeface="Calibri Light"/>
              </a:rPr>
              <a:t>aan circus</a:t>
            </a:r>
            <a:endParaRPr lang="en-US" altLang="de-DE" sz="1200" dirty="0">
              <a:latin typeface="Calibri Light"/>
            </a:endParaRPr>
          </a:p>
        </p:txBody>
      </p:sp>
      <p:sp>
        <p:nvSpPr>
          <p:cNvPr id="2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nl-NL" altLang="de-DE" sz="1400" b="1" dirty="0">
                <a:latin typeface="Calibri Light"/>
              </a:rPr>
              <a:t>Grappig, eng?</a:t>
            </a:r>
          </a:p>
          <a:p>
            <a:pPr lvl="0" algn="ctr" eaLnBrk="1" hangingPunct="1">
              <a:spcBef>
                <a:spcPts val="0"/>
              </a:spcBef>
              <a:spcAft>
                <a:spcPts val="0"/>
              </a:spcAft>
              <a:buNone/>
            </a:pPr>
            <a:r>
              <a:rPr lang="nl-NL" altLang="de-DE" sz="1400" dirty="0">
                <a:latin typeface="Calibri Light"/>
              </a:rPr>
              <a:t>Hangt van je stemming af!</a:t>
            </a:r>
            <a:endParaRPr lang="en-GB" altLang="de-DE" sz="1400" dirty="0">
              <a:solidFill>
                <a:srgbClr val="333333"/>
              </a:solidFill>
              <a:latin typeface="Calibri Light"/>
            </a:endParaRPr>
          </a:p>
        </p:txBody>
      </p:sp>
      <p:sp>
        <p:nvSpPr>
          <p:cNvPr id="2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pic>
        <p:nvPicPr>
          <p:cNvPr id="28" name="Picture 15" descr="storm_gal - flickr - Wolf Dog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736" y="2780928"/>
            <a:ext cx="1151313" cy="86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17</a:t>
            </a:fld>
            <a:endParaRPr lang="de-DE" altLang="de-DE"/>
          </a:p>
        </p:txBody>
      </p:sp>
      <p:sp>
        <p:nvSpPr>
          <p:cNvPr id="7" name="Title 6"/>
          <p:cNvSpPr>
            <a:spLocks noGrp="1"/>
          </p:cNvSpPr>
          <p:nvPr>
            <p:ph type="title"/>
          </p:nvPr>
        </p:nvSpPr>
        <p:spPr/>
        <p:txBody>
          <a:bodyPr/>
          <a:lstStyle/>
          <a:p>
            <a:r>
              <a:rPr lang="nl-NL" sz="3600" dirty="0">
                <a:solidFill>
                  <a:srgbClr val="004992"/>
                </a:solidFill>
                <a:latin typeface="Calibri Light"/>
              </a:rPr>
              <a:t>Bespreek de voor- en nadelen van deze informatiebron bij de beoordeling van iemand</a:t>
            </a:r>
            <a:endParaRPr lang="en-US" sz="3600" dirty="0">
              <a:solidFill>
                <a:srgbClr val="004992"/>
              </a:solidFill>
              <a:latin typeface="Calibri Light"/>
            </a:endParaRPr>
          </a:p>
        </p:txBody>
      </p:sp>
    </p:spTree>
    <p:extLst>
      <p:ext uri="{BB962C8B-B14F-4D97-AF65-F5344CB8AC3E}">
        <p14:creationId xmlns:p14="http://schemas.microsoft.com/office/powerpoint/2010/main" val="1671287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Schijn</a:t>
            </a:r>
            <a:r>
              <a:rPr lang="en-US" sz="3600" dirty="0">
                <a:latin typeface="Calibri Light"/>
              </a:rPr>
              <a:t> </a:t>
            </a:r>
            <a:r>
              <a:rPr lang="en-US" sz="3600" dirty="0" err="1">
                <a:latin typeface="Calibri Light"/>
              </a:rPr>
              <a:t>en</a:t>
            </a:r>
            <a:r>
              <a:rPr lang="en-US" sz="3600" dirty="0">
                <a:latin typeface="Calibri Light"/>
              </a:rPr>
              <a:t> </a:t>
            </a:r>
            <a:r>
              <a:rPr lang="en-US" sz="3600" dirty="0" err="1">
                <a:latin typeface="Calibri Light"/>
              </a:rPr>
              <a:t>werkelijkheid</a:t>
            </a:r>
            <a:endParaRPr lang="en-US" sz="3600" dirty="0">
              <a:latin typeface="Calibri Light"/>
            </a:endParaRPr>
          </a:p>
        </p:txBody>
      </p:sp>
      <p:sp>
        <p:nvSpPr>
          <p:cNvPr id="3" name="Content Placeholder 2"/>
          <p:cNvSpPr>
            <a:spLocks noGrp="1"/>
          </p:cNvSpPr>
          <p:nvPr>
            <p:ph idx="1"/>
          </p:nvPr>
        </p:nvSpPr>
        <p:spPr/>
        <p:txBody>
          <a:bodyPr/>
          <a:lstStyle/>
          <a:p>
            <a:pPr marL="342900" indent="-342900">
              <a:buClr>
                <a:srgbClr val="004992"/>
              </a:buClr>
              <a:buFont typeface="WingDings"/>
              <a:buChar char=""/>
            </a:pPr>
            <a:r>
              <a:rPr lang="nl-NL" sz="2400" dirty="0">
                <a:solidFill>
                  <a:srgbClr val="004992"/>
                </a:solidFill>
                <a:latin typeface="Calibri Light"/>
              </a:rPr>
              <a:t>Geen van de besproken elementen (uitspraken op papier en voorkennis) kun je afzonderlijk volkomen vertrouwen.</a:t>
            </a:r>
          </a:p>
          <a:p>
            <a:pPr marL="342900" indent="-342900">
              <a:buClr>
                <a:srgbClr val="333333"/>
              </a:buClr>
              <a:buFont typeface="WingDings"/>
              <a:buChar char=""/>
            </a:pPr>
            <a:r>
              <a:rPr lang="nl-NL" sz="2400" dirty="0">
                <a:solidFill>
                  <a:srgbClr val="333333"/>
                </a:solidFill>
                <a:latin typeface="Calibri Light"/>
              </a:rPr>
              <a:t>Beschouw alle elementen in samenhang!</a:t>
            </a:r>
          </a:p>
          <a:p>
            <a:pPr marL="342900" indent="-342900">
              <a:buClr>
                <a:srgbClr val="333333"/>
              </a:buClr>
              <a:buFont typeface="WingDings"/>
              <a:buChar char=""/>
            </a:pPr>
            <a:r>
              <a:rPr lang="nl-NL" sz="2400" dirty="0">
                <a:solidFill>
                  <a:srgbClr val="333333"/>
                </a:solidFill>
                <a:latin typeface="Calibri Light"/>
              </a:rPr>
              <a:t>Samen helpen ze bij het beoordelen van personen en ingewikkelde situaties.</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20</a:t>
            </a:fld>
            <a:endParaRPr lang="de-DE" altLang="de-DE"/>
          </a:p>
        </p:txBody>
      </p:sp>
    </p:spTree>
    <p:extLst>
      <p:ext uri="{BB962C8B-B14F-4D97-AF65-F5344CB8AC3E}">
        <p14:creationId xmlns:p14="http://schemas.microsoft.com/office/powerpoint/2010/main" val="3717613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21</a:t>
            </a:fld>
            <a:endParaRPr lang="de-DE" altLang="de-DE"/>
          </a:p>
        </p:txBody>
      </p:sp>
    </p:spTree>
    <p:extLst>
      <p:ext uri="{BB962C8B-B14F-4D97-AF65-F5344CB8AC3E}">
        <p14:creationId xmlns:p14="http://schemas.microsoft.com/office/powerpoint/2010/main" val="1278830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Verdana" pitchFamily="34" charset="0"/>
                <a:cs typeface="Verdana" pitchFamily="34" charset="0"/>
              </a:rPr>
              <a:t>Voorspellingen</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doen</a:t>
            </a:r>
            <a:r>
              <a:rPr lang="en-US" sz="2400" dirty="0">
                <a:solidFill>
                  <a:srgbClr val="004992"/>
                </a:solidFill>
                <a:latin typeface="Calibri Light"/>
                <a:ea typeface="Verdana" pitchFamily="34" charset="0"/>
                <a:cs typeface="Verdana" pitchFamily="34" charset="0"/>
              </a:rPr>
              <a:t> op basis van </a:t>
            </a:r>
            <a:r>
              <a:rPr lang="en-US" sz="2400" dirty="0" err="1">
                <a:solidFill>
                  <a:srgbClr val="004992"/>
                </a:solidFill>
                <a:latin typeface="Calibri Light"/>
                <a:ea typeface="Verdana" pitchFamily="34" charset="0"/>
                <a:cs typeface="Verdana" pitchFamily="34" charset="0"/>
              </a:rPr>
              <a:t>andermans</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lichaamstaal</a:t>
            </a:r>
            <a:r>
              <a:rPr lang="en-US" sz="2400" dirty="0">
                <a:solidFill>
                  <a:srgbClr val="004992"/>
                </a:solidFill>
                <a:latin typeface="Calibri Light"/>
                <a:ea typeface="Verdana" pitchFamily="34" charset="0"/>
                <a:cs typeface="Verdana" pitchFamily="34" charset="0"/>
              </a:rPr>
              <a:t>.</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6" name="Slide Number Placeholder 5"/>
          <p:cNvSpPr>
            <a:spLocks noGrp="1"/>
          </p:cNvSpPr>
          <p:nvPr>
            <p:ph type="sldNum" sz="quarter" idx="12"/>
          </p:nvPr>
        </p:nvSpPr>
        <p:spPr/>
        <p:txBody>
          <a:bodyPr/>
          <a:lstStyle/>
          <a:p>
            <a:pPr>
              <a:defRPr/>
            </a:pPr>
            <a:fld id="{031A960F-7AA3-4F35-A7B1-0322261120F5}" type="slidenum">
              <a:rPr lang="de-DE" altLang="de-DE" smtClean="0"/>
              <a:pPr>
                <a:defRPr/>
              </a:pPr>
              <a:t>22</a:t>
            </a:fld>
            <a:endParaRPr lang="de-DE" altLang="de-DE"/>
          </a:p>
        </p:txBody>
      </p:sp>
    </p:spTree>
    <p:extLst>
      <p:ext uri="{BB962C8B-B14F-4D97-AF65-F5344CB8AC3E}">
        <p14:creationId xmlns:p14="http://schemas.microsoft.com/office/powerpoint/2010/main" val="4172627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281067024"/>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23</a:t>
            </a:fld>
            <a:endParaRPr lang="de-DE" altLang="de-DE"/>
          </a:p>
        </p:txBody>
      </p:sp>
    </p:spTree>
    <p:extLst>
      <p:ext uri="{BB962C8B-B14F-4D97-AF65-F5344CB8AC3E}">
        <p14:creationId xmlns:p14="http://schemas.microsoft.com/office/powerpoint/2010/main" val="3638014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888589242"/>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24</a:t>
            </a:fld>
            <a:endParaRPr lang="de-DE" altLang="de-DE"/>
          </a:p>
        </p:txBody>
      </p:sp>
    </p:spTree>
    <p:extLst>
      <p:ext uri="{BB962C8B-B14F-4D97-AF65-F5344CB8AC3E}">
        <p14:creationId xmlns:p14="http://schemas.microsoft.com/office/powerpoint/2010/main" val="1780413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733882283"/>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25</a:t>
            </a:fld>
            <a:endParaRPr lang="de-DE" altLang="de-DE"/>
          </a:p>
        </p:txBody>
      </p:sp>
    </p:spTree>
    <p:extLst>
      <p:ext uri="{BB962C8B-B14F-4D97-AF65-F5344CB8AC3E}">
        <p14:creationId xmlns:p14="http://schemas.microsoft.com/office/powerpoint/2010/main" val="213436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674781359"/>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26</a:t>
            </a:fld>
            <a:endParaRPr lang="de-DE" altLang="de-DE"/>
          </a:p>
        </p:txBody>
      </p:sp>
    </p:spTree>
    <p:extLst>
      <p:ext uri="{BB962C8B-B14F-4D97-AF65-F5344CB8AC3E}">
        <p14:creationId xmlns:p14="http://schemas.microsoft.com/office/powerpoint/2010/main" val="139770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603164368"/>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27</a:t>
            </a:fld>
            <a:endParaRPr lang="de-DE" altLang="de-DE"/>
          </a:p>
        </p:txBody>
      </p:sp>
    </p:spTree>
    <p:extLst>
      <p:ext uri="{BB962C8B-B14F-4D97-AF65-F5344CB8AC3E}">
        <p14:creationId xmlns:p14="http://schemas.microsoft.com/office/powerpoint/2010/main" val="1414864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193859439"/>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28</a:t>
            </a:fld>
            <a:endParaRPr lang="de-DE" altLang="de-DE"/>
          </a:p>
        </p:txBody>
      </p:sp>
    </p:spTree>
    <p:extLst>
      <p:ext uri="{BB962C8B-B14F-4D97-AF65-F5344CB8AC3E}">
        <p14:creationId xmlns:p14="http://schemas.microsoft.com/office/powerpoint/2010/main" val="1664894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624243705"/>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29</a:t>
            </a:fld>
            <a:endParaRPr lang="de-DE" altLang="de-DE"/>
          </a:p>
        </p:txBody>
      </p:sp>
    </p:spTree>
    <p:extLst>
      <p:ext uri="{BB962C8B-B14F-4D97-AF65-F5344CB8AC3E}">
        <p14:creationId xmlns:p14="http://schemas.microsoft.com/office/powerpoint/2010/main" val="33807551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288803538"/>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Hij maakt een toespeling op de slechte schoolcijfers die ik als kind kreeg.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30</a:t>
            </a:fld>
            <a:endParaRPr lang="de-DE" altLang="de-DE"/>
          </a:p>
        </p:txBody>
      </p:sp>
    </p:spTree>
    <p:extLst>
      <p:ext uri="{BB962C8B-B14F-4D97-AF65-F5344CB8AC3E}">
        <p14:creationId xmlns:p14="http://schemas.microsoft.com/office/powerpoint/2010/main" val="11329196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4258399196"/>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Hij maakt een toespeling op de slechte schoolcijfers die ik als kind kreeg.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 mijn vriend is geïnteresseerd in het nieuws, hij weet niet van mijn problemen op school.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31</a:t>
            </a:fld>
            <a:endParaRPr lang="de-DE" altLang="de-DE"/>
          </a:p>
        </p:txBody>
      </p:sp>
    </p:spTree>
    <p:extLst>
      <p:ext uri="{BB962C8B-B14F-4D97-AF65-F5344CB8AC3E}">
        <p14:creationId xmlns:p14="http://schemas.microsoft.com/office/powerpoint/2010/main" val="611999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7" name="Rechteck 1"/>
          <p:cNvSpPr>
            <a:spLocks noChangeArrowheads="1"/>
          </p:cNvSpPr>
          <p:nvPr/>
        </p:nvSpPr>
        <p:spPr bwMode="auto">
          <a:xfrm>
            <a:off x="408955" y="6341258"/>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nl-NL" altLang="de-DE" sz="2000" dirty="0">
                <a:solidFill>
                  <a:srgbClr val="004992"/>
                </a:solidFill>
                <a:latin typeface="Calibri Light"/>
                <a:cs typeface="Times New Roman" panose="02020603050405020304" pitchFamily="18" charset="0"/>
              </a:rPr>
              <a:t>Heeft iemand een vergelijkbare situatie meegemaakt? </a:t>
            </a:r>
            <a:endParaRPr lang="pt-PT" altLang="de-DE" sz="2000" dirty="0">
              <a:solidFill>
                <a:srgbClr val="004992"/>
              </a:solidFill>
              <a:latin typeface="Calibri Light"/>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561240329"/>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man kijkt langdurig naar je in de metro.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Mijn achtervolger verraadt zich eindelijk.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Door mijn eigen gedrag (bv. dragen van zonnebril), lok ik de blikken zelf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baas heeft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er van overtuigd dat ik elk moment ontslag krijg.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Baas reageert nogal sterk maar is niet van plan mij te ontslaan - hij is over het algemeen nogal brommerig.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Je vriend leest een krantenartikel over slechte schoolprestaties.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Hij maakt een toespeling op de slechte schoolcijfers die ik als kind kreeg.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 mijn vriend is geïnteresseerd in het nieuws, hij weet niet van mijn problemen op school.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32</a:t>
            </a:fld>
            <a:endParaRPr lang="de-DE" altLang="de-DE"/>
          </a:p>
        </p:txBody>
      </p:sp>
    </p:spTree>
    <p:extLst>
      <p:ext uri="{BB962C8B-B14F-4D97-AF65-F5344CB8AC3E}">
        <p14:creationId xmlns:p14="http://schemas.microsoft.com/office/powerpoint/2010/main" val="34987829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34</a:t>
            </a:fld>
            <a:endParaRPr lang="de-DE" altLang="de-DE"/>
          </a:p>
        </p:txBody>
      </p:sp>
    </p:spTree>
    <p:extLst>
      <p:ext uri="{BB962C8B-B14F-4D97-AF65-F5344CB8AC3E}">
        <p14:creationId xmlns:p14="http://schemas.microsoft.com/office/powerpoint/2010/main" val="1812015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wat de personages over elkaar weten.</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35</a:t>
            </a:fld>
            <a:endParaRPr lang="de-DE" altLang="de-DE"/>
          </a:p>
        </p:txBody>
      </p:sp>
    </p:spTree>
    <p:extLst>
      <p:ext uri="{BB962C8B-B14F-4D97-AF65-F5344CB8AC3E}">
        <p14:creationId xmlns:p14="http://schemas.microsoft.com/office/powerpoint/2010/main" val="9558519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wat de personages over elkaar weten.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Welke aanvullende informatie is nodig om tot een definitief antwoord te komen?</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36</a:t>
            </a:fld>
            <a:endParaRPr lang="de-DE" altLang="de-DE"/>
          </a:p>
        </p:txBody>
      </p:sp>
    </p:spTree>
    <p:extLst>
      <p:ext uri="{BB962C8B-B14F-4D97-AF65-F5344CB8AC3E}">
        <p14:creationId xmlns:p14="http://schemas.microsoft.com/office/powerpoint/2010/main" val="507350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Caption_10"/>
          <p:cNvSpPr txBox="1">
            <a:spLocks noChangeArrowheads="1"/>
          </p:cNvSpPr>
          <p:nvPr/>
        </p:nvSpPr>
        <p:spPr bwMode="auto">
          <a:xfrm>
            <a:off x="1583679" y="5251280"/>
            <a:ext cx="9039879" cy="13542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1200"/>
              </a:spcBef>
              <a:buFontTx/>
              <a:buNone/>
            </a:pPr>
            <a:r>
              <a:rPr lang="de-DE" altLang="de-DE" sz="2400" dirty="0">
                <a:solidFill>
                  <a:srgbClr val="004992"/>
                </a:solidFill>
                <a:latin typeface="Calibri Light"/>
              </a:rPr>
              <a:t>Welk kadootje zal het meisje waarschijnlijk meenemen </a:t>
            </a:r>
            <a:br>
              <a:rPr lang="de-DE" altLang="de-DE" sz="2400" dirty="0">
                <a:solidFill>
                  <a:srgbClr val="004992"/>
                </a:solidFill>
                <a:latin typeface="Calibri Light"/>
              </a:rPr>
            </a:br>
            <a:r>
              <a:rPr lang="de-DE" altLang="de-DE" sz="2400" dirty="0">
                <a:solidFill>
                  <a:srgbClr val="004992"/>
                </a:solidFill>
                <a:latin typeface="Calibri Light"/>
              </a:rPr>
              <a:t>voor de volgende verjaardag van haar oma?</a:t>
            </a:r>
          </a:p>
          <a:p>
            <a:pPr algn="ctr" eaLnBrk="1" hangingPunct="1">
              <a:spcBef>
                <a:spcPts val="1200"/>
              </a:spcBef>
              <a:buFontTx/>
              <a:buNone/>
            </a:pPr>
            <a:r>
              <a:rPr lang="de-DE" altLang="de-DE" sz="2400" dirty="0">
                <a:solidFill>
                  <a:srgbClr val="004992"/>
                </a:solidFill>
                <a:latin typeface="Calibri Light"/>
              </a:rPr>
              <a:t>Zal oma blij zijn?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Oma‘s verjaardag</a:t>
            </a:r>
          </a:p>
        </p:txBody>
      </p:sp>
      <p:pic>
        <p:nvPicPr>
          <p:cNvPr id="9"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Bonbons! Dank je wel!</a:t>
            </a:r>
            <a:endParaRPr lang="de-DE" altLang="de-DE" sz="1400" b="1" dirty="0">
              <a:solidFill>
                <a:srgbClr val="000000"/>
              </a:solidFill>
              <a:latin typeface="Calibri Light"/>
            </a:endParaRPr>
          </a:p>
        </p:txBody>
      </p:sp>
      <p:sp>
        <p:nvSpPr>
          <p:cNvPr id="13" name="Text Box 12"/>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Ik vind </a:t>
            </a:r>
            <a:br>
              <a:rPr lang="de-DE" altLang="de-DE" sz="1400" b="1">
                <a:solidFill>
                  <a:srgbClr val="000000"/>
                </a:solidFill>
                <a:latin typeface="Calibri Light"/>
              </a:rPr>
            </a:br>
            <a:r>
              <a:rPr lang="de-DE" altLang="de-DE" sz="1400" b="1">
                <a:solidFill>
                  <a:srgbClr val="000000"/>
                </a:solidFill>
                <a:latin typeface="Calibri Light"/>
              </a:rPr>
              <a:t>bonbons </a:t>
            </a:r>
          </a:p>
          <a:p>
            <a:pPr algn="ctr" eaLnBrk="1" hangingPunct="1">
              <a:spcBef>
                <a:spcPct val="0"/>
              </a:spcBef>
              <a:buFontTx/>
              <a:buNone/>
            </a:pPr>
            <a:r>
              <a:rPr lang="de-DE" altLang="de-DE" sz="1400" b="1">
                <a:solidFill>
                  <a:srgbClr val="000000"/>
                </a:solidFill>
                <a:latin typeface="Calibri Light"/>
              </a:rPr>
              <a:t>smerig!</a:t>
            </a:r>
            <a:endParaRPr lang="de-DE" altLang="de-DE" sz="1400" b="1" dirty="0">
              <a:solidFill>
                <a:srgbClr val="000000"/>
              </a:solidFill>
              <a:latin typeface="Calibri Light"/>
            </a:endParaRPr>
          </a:p>
        </p:txBody>
      </p:sp>
      <p:sp>
        <p:nvSpPr>
          <p:cNvPr id="14" name="Rectangle 60"/>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Caption_10"/>
          <p:cNvSpPr txBox="1">
            <a:spLocks noChangeArrowheads="1"/>
          </p:cNvSpPr>
          <p:nvPr/>
        </p:nvSpPr>
        <p:spPr bwMode="auto">
          <a:xfrm>
            <a:off x="1583679" y="5251280"/>
            <a:ext cx="9039879" cy="13542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1200"/>
              </a:spcBef>
              <a:buFontTx/>
              <a:buNone/>
            </a:pPr>
            <a:r>
              <a:rPr lang="de-DE" altLang="de-DE" sz="2400" dirty="0">
                <a:solidFill>
                  <a:srgbClr val="004992"/>
                </a:solidFill>
                <a:latin typeface="Calibri Light"/>
              </a:rPr>
              <a:t>Welk kadootje zal het meisje waarschijnlijk meenemen </a:t>
            </a:r>
            <a:br>
              <a:rPr lang="de-DE" altLang="de-DE" sz="2400" dirty="0">
                <a:solidFill>
                  <a:srgbClr val="004992"/>
                </a:solidFill>
                <a:latin typeface="Calibri Light"/>
              </a:rPr>
            </a:br>
            <a:r>
              <a:rPr lang="de-DE" altLang="de-DE" sz="2400" dirty="0">
                <a:solidFill>
                  <a:srgbClr val="004992"/>
                </a:solidFill>
                <a:latin typeface="Calibri Light"/>
              </a:rPr>
              <a:t>voor de volgende verjaardag van haar oma?</a:t>
            </a:r>
          </a:p>
          <a:p>
            <a:pPr algn="ctr" eaLnBrk="1" hangingPunct="1">
              <a:spcBef>
                <a:spcPts val="1200"/>
              </a:spcBef>
              <a:buFontTx/>
              <a:buNone/>
            </a:pPr>
            <a:r>
              <a:rPr lang="de-DE" altLang="de-DE" sz="2400" dirty="0">
                <a:solidFill>
                  <a:srgbClr val="004992"/>
                </a:solidFill>
                <a:latin typeface="Calibri Light"/>
              </a:rPr>
              <a:t>Zal oma blij zijn?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Oma‘s verjaardag</a:t>
            </a:r>
          </a:p>
        </p:txBody>
      </p:sp>
      <p:pic>
        <p:nvPicPr>
          <p:cNvPr id="9"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Bonbons! Dank je wel!</a:t>
            </a:r>
            <a:endParaRPr lang="de-DE" altLang="de-DE" sz="1400" b="1" dirty="0">
              <a:solidFill>
                <a:srgbClr val="000000"/>
              </a:solidFill>
              <a:latin typeface="Calibri Light"/>
            </a:endParaRPr>
          </a:p>
        </p:txBody>
      </p:sp>
      <p:sp>
        <p:nvSpPr>
          <p:cNvPr id="13" name="Text Box 12"/>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Ik vind </a:t>
            </a:r>
            <a:br>
              <a:rPr lang="de-DE" altLang="de-DE" sz="1400" b="1">
                <a:solidFill>
                  <a:srgbClr val="000000"/>
                </a:solidFill>
                <a:latin typeface="Calibri Light"/>
              </a:rPr>
            </a:br>
            <a:r>
              <a:rPr lang="de-DE" altLang="de-DE" sz="1400" b="1">
                <a:solidFill>
                  <a:srgbClr val="000000"/>
                </a:solidFill>
                <a:latin typeface="Calibri Light"/>
              </a:rPr>
              <a:t>bonbons </a:t>
            </a:r>
          </a:p>
          <a:p>
            <a:pPr algn="ctr" eaLnBrk="1" hangingPunct="1">
              <a:spcBef>
                <a:spcPct val="0"/>
              </a:spcBef>
              <a:buFontTx/>
              <a:buNone/>
            </a:pPr>
            <a:r>
              <a:rPr lang="de-DE" altLang="de-DE" sz="1400" b="1">
                <a:solidFill>
                  <a:srgbClr val="000000"/>
                </a:solidFill>
                <a:latin typeface="Calibri Light"/>
              </a:rPr>
              <a:t>smerig!</a:t>
            </a:r>
            <a:endParaRPr lang="de-DE" altLang="de-DE" sz="1400" b="1" dirty="0">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38</a:t>
            </a:fld>
            <a:endParaRPr lang="de-DE" altLang="de-DE"/>
          </a:p>
        </p:txBody>
      </p:sp>
    </p:spTree>
    <p:extLst>
      <p:ext uri="{BB962C8B-B14F-4D97-AF65-F5344CB8AC3E}">
        <p14:creationId xmlns:p14="http://schemas.microsoft.com/office/powerpoint/2010/main" val="15732560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42" name="Caption_11"/>
          <p:cNvSpPr txBox="1">
            <a:spLocks noChangeArrowheads="1"/>
          </p:cNvSpPr>
          <p:nvPr/>
        </p:nvSpPr>
        <p:spPr bwMode="auto">
          <a:xfrm>
            <a:off x="1571618" y="5251280"/>
            <a:ext cx="9051941" cy="14773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None/>
            </a:pPr>
            <a:r>
              <a:rPr lang="de-DE" altLang="de-DE" sz="2000" b="1" dirty="0">
                <a:solidFill>
                  <a:srgbClr val="004992"/>
                </a:solidFill>
                <a:latin typeface="Calibri Light"/>
              </a:rPr>
              <a:t>Waarschijnlijk:</a:t>
            </a:r>
            <a:r>
              <a:rPr lang="de-DE" altLang="de-DE" sz="2000" dirty="0">
                <a:solidFill>
                  <a:srgbClr val="004992"/>
                </a:solidFill>
                <a:latin typeface="Calibri Light"/>
              </a:rPr>
              <a:t> </a:t>
            </a:r>
            <a:r>
              <a:rPr lang="de-DE" altLang="de-DE" sz="2000" dirty="0">
                <a:latin typeface="Calibri Light"/>
              </a:rPr>
              <a:t>Opnieuw een doos bonbons omdat oma de laatste keer zo enthousiast reageerde.</a:t>
            </a:r>
          </a:p>
          <a:p>
            <a:pPr eaLnBrk="1" hangingPunct="1">
              <a:spcBef>
                <a:spcPts val="1200"/>
              </a:spcBef>
              <a:spcAft>
                <a:spcPts val="0"/>
              </a:spcAft>
              <a:buNone/>
            </a:pPr>
            <a:r>
              <a:rPr lang="de-DE" altLang="de-DE" sz="2000" b="1" dirty="0">
                <a:solidFill>
                  <a:srgbClr val="004992"/>
                </a:solidFill>
                <a:latin typeface="Calibri Light"/>
              </a:rPr>
              <a:t>Onwaarschijnlijk: </a:t>
            </a:r>
            <a:r>
              <a:rPr lang="de-DE" altLang="de-DE" sz="2000" dirty="0">
                <a:latin typeface="Calibri Light"/>
              </a:rPr>
              <a:t>Het meisje heeft gemerkt dat oma niet van bonbons houdt en ze geeft haar volgend jaar iets anders.</a:t>
            </a:r>
            <a:endParaRPr lang="en-US" altLang="de-DE" sz="2000" dirty="0">
              <a:latin typeface="Calibri Light"/>
            </a:endParaRPr>
          </a:p>
        </p:txBody>
      </p:sp>
      <p:sp>
        <p:nvSpPr>
          <p:cNvPr id="3" name="Title 2"/>
          <p:cNvSpPr>
            <a:spLocks noGrp="1"/>
          </p:cNvSpPr>
          <p:nvPr>
            <p:ph type="title"/>
          </p:nvPr>
        </p:nvSpPr>
        <p:spPr/>
        <p:txBody>
          <a:bodyPr/>
          <a:lstStyle/>
          <a:p>
            <a:r>
              <a:rPr lang="nl-NL" sz="3600" dirty="0">
                <a:solidFill>
                  <a:srgbClr val="004992"/>
                </a:solidFill>
                <a:latin typeface="Calibri Light"/>
              </a:rPr>
              <a:t>Oma‘s verjaardag</a:t>
            </a:r>
            <a:br>
              <a:rPr lang="nl-NL" sz="3600" dirty="0">
                <a:solidFill>
                  <a:srgbClr val="004992"/>
                </a:solidFill>
                <a:latin typeface="Calibri Light"/>
              </a:rPr>
            </a:br>
            <a:r>
              <a:rPr lang="nl-NL" dirty="0">
                <a:solidFill>
                  <a:srgbClr val="004992"/>
                </a:solidFill>
                <a:latin typeface="Calibri Light"/>
              </a:rPr>
              <a:t>Wat zal het meisje haar oma volgend jaar geven?</a:t>
            </a:r>
            <a:endParaRPr lang="en-US" dirty="0">
              <a:solidFill>
                <a:srgbClr val="004992"/>
              </a:solidFill>
              <a:latin typeface="Calibri Light"/>
            </a:endParaRPr>
          </a:p>
        </p:txBody>
      </p:sp>
      <p:pic>
        <p:nvPicPr>
          <p:cNvPr id="10"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Bonbons! Dank je wel!</a:t>
            </a:r>
            <a:endParaRPr lang="de-DE" altLang="de-DE" sz="1400" b="1" dirty="0">
              <a:solidFill>
                <a:srgbClr val="000000"/>
              </a:solidFill>
              <a:latin typeface="Calibri Light"/>
            </a:endParaRPr>
          </a:p>
        </p:txBody>
      </p:sp>
      <p:sp>
        <p:nvSpPr>
          <p:cNvPr id="14" name="Text Box 12"/>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Ik vind </a:t>
            </a:r>
            <a:br>
              <a:rPr lang="de-DE" altLang="de-DE" sz="1400" b="1">
                <a:solidFill>
                  <a:srgbClr val="000000"/>
                </a:solidFill>
                <a:latin typeface="Calibri Light"/>
              </a:rPr>
            </a:br>
            <a:r>
              <a:rPr lang="de-DE" altLang="de-DE" sz="1400" b="1">
                <a:solidFill>
                  <a:srgbClr val="000000"/>
                </a:solidFill>
                <a:latin typeface="Calibri Light"/>
              </a:rPr>
              <a:t>bonbons </a:t>
            </a:r>
          </a:p>
          <a:p>
            <a:pPr algn="ctr" eaLnBrk="1" hangingPunct="1">
              <a:spcBef>
                <a:spcPct val="0"/>
              </a:spcBef>
              <a:buFontTx/>
              <a:buNone/>
            </a:pPr>
            <a:r>
              <a:rPr lang="de-DE" altLang="de-DE" sz="1400" b="1">
                <a:solidFill>
                  <a:srgbClr val="000000"/>
                </a:solidFill>
                <a:latin typeface="Calibri Light"/>
              </a:rPr>
              <a:t>smerig!</a:t>
            </a:r>
            <a:endParaRPr lang="de-DE" altLang="de-DE" sz="1400" b="1" dirty="0">
              <a:solidFill>
                <a:srgbClr val="000000"/>
              </a:solidFill>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Daar gaan we!</a:t>
            </a:r>
            <a:endParaRPr lang="en-US" sz="36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nl-NL" sz="2400" spc="-10">
                <a:solidFill>
                  <a:srgbClr val="004992"/>
                </a:solidFill>
                <a:latin typeface="Calibri Light"/>
                <a:cs typeface="Verdana"/>
              </a:rPr>
              <a:t>Is de baas te streng? Hebben we meer informatie nodig om hierover te beslissen?</a:t>
            </a:r>
            <a:endParaRPr sz="2400" dirty="0">
              <a:solidFill>
                <a:srgbClr val="004992"/>
              </a:solidFill>
              <a:latin typeface="Calibri Light"/>
              <a:cs typeface="Verdana"/>
            </a:endParaRPr>
          </a:p>
        </p:txBody>
      </p:sp>
      <p:sp>
        <p:nvSpPr>
          <p:cNvPr id="20"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Het spijt me erg</a:t>
            </a:r>
            <a:endParaRPr sz="1200" dirty="0">
              <a:latin typeface="Calibri Light"/>
              <a:cs typeface="Verdana"/>
            </a:endParaRPr>
          </a:p>
        </p:txBody>
      </p:sp>
      <p:sp>
        <p:nvSpPr>
          <p:cNvPr id="21"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nl-NL" altLang="de-DE" sz="1200">
                <a:latin typeface="Calibri Light"/>
                <a:ea typeface="Verdana" panose="020B0604030504040204" pitchFamily="34" charset="0"/>
                <a:cs typeface="Verdana" panose="020B0604030504040204" pitchFamily="34" charset="0"/>
              </a:rPr>
              <a:t>Hoe kan ik in vredesnaam nu werken?</a:t>
            </a:r>
            <a:endParaRPr lang="de-DE" altLang="de-DE" sz="1200" dirty="0">
              <a:latin typeface="Calibri Light"/>
              <a:ea typeface="Verdana" panose="020B0604030504040204" pitchFamily="34" charset="0"/>
              <a:cs typeface="Verdana" panose="020B0604030504040204" pitchFamily="34" charset="0"/>
            </a:endParaRPr>
          </a:p>
        </p:txBody>
      </p:sp>
      <p:sp>
        <p:nvSpPr>
          <p:cNvPr id="22"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Dit is onacceptabel</a:t>
            </a:r>
            <a:endParaRPr lang="de-DE" altLang="de-DE" sz="1200" dirty="0">
              <a:latin typeface="Calibri Light"/>
              <a:ea typeface="Verdana" panose="020B0604030504040204" pitchFamily="34" charset="0"/>
              <a:cs typeface="Verdana" panose="020B0604030504040204" pitchFamily="34" charset="0"/>
            </a:endParaRPr>
          </a:p>
        </p:txBody>
      </p:sp>
      <p:sp>
        <p:nvSpPr>
          <p:cNvPr id="23" name="Rectangle 60"/>
          <p:cNvSpPr>
            <a:spLocks noChangeArrowheads="1"/>
          </p:cNvSpPr>
          <p:nvPr/>
        </p:nvSpPr>
        <p:spPr bwMode="auto">
          <a:xfrm>
            <a:off x="2624328" y="3328416"/>
            <a:ext cx="3447288" cy="238658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4"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5"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5" name="Slide Number Placeholder 4"/>
          <p:cNvSpPr>
            <a:spLocks noGrp="1"/>
          </p:cNvSpPr>
          <p:nvPr>
            <p:ph type="sldNum" sz="quarter" idx="12"/>
          </p:nvPr>
        </p:nvSpPr>
        <p:spPr/>
        <p:txBody>
          <a:bodyPr/>
          <a:lstStyle/>
          <a:p>
            <a:pPr>
              <a:defRPr/>
            </a:pPr>
            <a:fld id="{031A960F-7AA3-4F35-A7B1-0322261120F5}"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nl-NL" sz="2400" spc="-10">
                <a:solidFill>
                  <a:srgbClr val="004992"/>
                </a:solidFill>
                <a:latin typeface="Calibri Light"/>
                <a:cs typeface="Verdana"/>
              </a:rPr>
              <a:t>Is de baas te streng? Hebben we meer informatie nodig om hierover te beslissen?</a:t>
            </a:r>
            <a:endParaRPr sz="2400" dirty="0">
              <a:solidFill>
                <a:srgbClr val="004992"/>
              </a:solidFill>
              <a:latin typeface="Calibri Light"/>
              <a:cs typeface="Verdana"/>
            </a:endParaRPr>
          </a:p>
        </p:txBody>
      </p:sp>
      <p:sp>
        <p:nvSpPr>
          <p:cNvPr id="20"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Het spijt me erg</a:t>
            </a:r>
            <a:endParaRPr sz="1200" dirty="0">
              <a:latin typeface="Calibri Light"/>
              <a:cs typeface="Verdana"/>
            </a:endParaRPr>
          </a:p>
        </p:txBody>
      </p:sp>
      <p:sp>
        <p:nvSpPr>
          <p:cNvPr id="21"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nl-NL" altLang="de-DE" sz="1200">
                <a:latin typeface="Calibri Light"/>
                <a:ea typeface="Verdana" panose="020B0604030504040204" pitchFamily="34" charset="0"/>
                <a:cs typeface="Verdana" panose="020B0604030504040204" pitchFamily="34" charset="0"/>
              </a:rPr>
              <a:t>Hoe kan ik in vredesnaam nu werken?</a:t>
            </a:r>
            <a:endParaRPr lang="de-DE" altLang="de-DE" sz="1200" dirty="0">
              <a:latin typeface="Calibri Light"/>
              <a:ea typeface="Verdana" panose="020B0604030504040204" pitchFamily="34" charset="0"/>
              <a:cs typeface="Verdana" panose="020B0604030504040204" pitchFamily="34" charset="0"/>
            </a:endParaRPr>
          </a:p>
        </p:txBody>
      </p:sp>
      <p:sp>
        <p:nvSpPr>
          <p:cNvPr id="22"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Dit is onacceptabel</a:t>
            </a:r>
            <a:endParaRPr lang="de-DE" altLang="de-DE" sz="1200" dirty="0">
              <a:latin typeface="Calibri Light"/>
              <a:ea typeface="Verdana" panose="020B0604030504040204" pitchFamily="34" charset="0"/>
              <a:cs typeface="Verdana" panose="020B0604030504040204" pitchFamily="34" charset="0"/>
            </a:endParaRPr>
          </a:p>
        </p:txBody>
      </p:sp>
      <p:sp>
        <p:nvSpPr>
          <p:cNvPr id="24"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5"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42</a:t>
            </a:fld>
            <a:endParaRPr lang="de-DE" altLang="de-DE"/>
          </a:p>
        </p:txBody>
      </p:sp>
    </p:spTree>
    <p:extLst>
      <p:ext uri="{BB962C8B-B14F-4D97-AF65-F5344CB8AC3E}">
        <p14:creationId xmlns:p14="http://schemas.microsoft.com/office/powerpoint/2010/main" val="659713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nl-NL" sz="2400" spc="-10">
                <a:solidFill>
                  <a:srgbClr val="004992"/>
                </a:solidFill>
                <a:latin typeface="Calibri Light"/>
                <a:cs typeface="Verdana"/>
              </a:rPr>
              <a:t>Is de baas te streng? Hebben we meer informatie nodig om hierover te beslissen?</a:t>
            </a:r>
            <a:endParaRPr sz="2400" dirty="0">
              <a:solidFill>
                <a:srgbClr val="004992"/>
              </a:solidFill>
              <a:latin typeface="Calibri Light"/>
              <a:cs typeface="Verdana"/>
            </a:endParaRPr>
          </a:p>
        </p:txBody>
      </p:sp>
      <p:sp>
        <p:nvSpPr>
          <p:cNvPr id="20"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Het spijt me erg</a:t>
            </a:r>
            <a:endParaRPr sz="1200" dirty="0">
              <a:latin typeface="Calibri Light"/>
              <a:cs typeface="Verdana"/>
            </a:endParaRPr>
          </a:p>
        </p:txBody>
      </p:sp>
      <p:sp>
        <p:nvSpPr>
          <p:cNvPr id="21"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nl-NL" altLang="de-DE" sz="1200">
                <a:latin typeface="Calibri Light"/>
                <a:ea typeface="Verdana" panose="020B0604030504040204" pitchFamily="34" charset="0"/>
                <a:cs typeface="Verdana" panose="020B0604030504040204" pitchFamily="34" charset="0"/>
              </a:rPr>
              <a:t>Hoe kan ik in vredesnaam nu werken?</a:t>
            </a:r>
            <a:endParaRPr lang="de-DE" altLang="de-DE" sz="1200" dirty="0">
              <a:latin typeface="Calibri Light"/>
              <a:ea typeface="Verdana" panose="020B0604030504040204" pitchFamily="34" charset="0"/>
              <a:cs typeface="Verdana" panose="020B0604030504040204" pitchFamily="34" charset="0"/>
            </a:endParaRPr>
          </a:p>
        </p:txBody>
      </p:sp>
      <p:sp>
        <p:nvSpPr>
          <p:cNvPr id="22"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Dit is onacceptabel</a:t>
            </a:r>
            <a:endParaRPr lang="de-DE" altLang="de-DE" sz="1200" dirty="0">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43</a:t>
            </a:fld>
            <a:endParaRPr lang="de-DE" altLang="de-DE"/>
          </a:p>
        </p:txBody>
      </p:sp>
    </p:spTree>
    <p:extLst>
      <p:ext uri="{BB962C8B-B14F-4D97-AF65-F5344CB8AC3E}">
        <p14:creationId xmlns:p14="http://schemas.microsoft.com/office/powerpoint/2010/main" val="10953701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2857227" y="3429000"/>
            <a:ext cx="2084832" cy="229514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l-NL" altLang="de-DE" sz="2400">
                <a:solidFill>
                  <a:srgbClr val="004992"/>
                </a:solidFill>
                <a:latin typeface="Calibri Light"/>
              </a:rPr>
              <a:t>Wat zou de politieagent kunnen denken? </a:t>
            </a:r>
          </a:p>
          <a:p>
            <a:pPr algn="ctr" eaLnBrk="1" hangingPunct="1">
              <a:spcBef>
                <a:spcPts val="0"/>
              </a:spcBef>
              <a:spcAft>
                <a:spcPts val="0"/>
              </a:spcAft>
              <a:buNone/>
            </a:pPr>
            <a:r>
              <a:rPr lang="nl-NL" altLang="de-DE" sz="2400">
                <a:solidFill>
                  <a:srgbClr val="004992"/>
                </a:solidFill>
                <a:latin typeface="Calibri Light"/>
              </a:rPr>
              <a:t>In hoeverre heeft hij dan gelijk?</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l-NL" altLang="de-DE" sz="2400">
                <a:solidFill>
                  <a:srgbClr val="004992"/>
                </a:solidFill>
                <a:latin typeface="Calibri Light"/>
              </a:rPr>
              <a:t>Wat zou de politieagent kunnen denken? </a:t>
            </a:r>
          </a:p>
          <a:p>
            <a:pPr algn="ctr" eaLnBrk="1" hangingPunct="1">
              <a:spcBef>
                <a:spcPts val="0"/>
              </a:spcBef>
              <a:spcAft>
                <a:spcPts val="0"/>
              </a:spcAft>
              <a:buNone/>
            </a:pPr>
            <a:r>
              <a:rPr lang="nl-NL" altLang="de-DE" sz="2400">
                <a:solidFill>
                  <a:srgbClr val="004992"/>
                </a:solidFill>
                <a:latin typeface="Calibri Light"/>
              </a:rPr>
              <a:t>In hoeverre heeft hij dan gelijk?</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45</a:t>
            </a:fld>
            <a:endParaRPr lang="de-DE" altLang="de-DE"/>
          </a:p>
        </p:txBody>
      </p:sp>
    </p:spTree>
    <p:extLst>
      <p:ext uri="{BB962C8B-B14F-4D97-AF65-F5344CB8AC3E}">
        <p14:creationId xmlns:p14="http://schemas.microsoft.com/office/powerpoint/2010/main" val="29886947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l-NL" altLang="de-DE" sz="2400">
                <a:solidFill>
                  <a:srgbClr val="004992"/>
                </a:solidFill>
                <a:latin typeface="Calibri Light"/>
              </a:rPr>
              <a:t>Wat zou de politieagent kunnen denken? </a:t>
            </a:r>
          </a:p>
          <a:p>
            <a:pPr algn="ctr" eaLnBrk="1" hangingPunct="1">
              <a:spcBef>
                <a:spcPts val="0"/>
              </a:spcBef>
              <a:spcAft>
                <a:spcPts val="0"/>
              </a:spcAft>
              <a:buNone/>
            </a:pPr>
            <a:r>
              <a:rPr lang="nl-NL" altLang="de-DE" sz="2400">
                <a:solidFill>
                  <a:srgbClr val="004992"/>
                </a:solidFill>
                <a:latin typeface="Calibri Light"/>
              </a:rPr>
              <a:t>In hoeverre heeft hij dan gelijk?</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46</a:t>
            </a:fld>
            <a:endParaRPr lang="de-DE" altLang="de-DE"/>
          </a:p>
        </p:txBody>
      </p:sp>
    </p:spTree>
    <p:extLst>
      <p:ext uri="{BB962C8B-B14F-4D97-AF65-F5344CB8AC3E}">
        <p14:creationId xmlns:p14="http://schemas.microsoft.com/office/powerpoint/2010/main" val="1667663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l-NL" altLang="de-DE" sz="2400">
                <a:solidFill>
                  <a:srgbClr val="004992"/>
                </a:solidFill>
                <a:latin typeface="Calibri Light"/>
              </a:rPr>
              <a:t>Wat zou de politieagent kunnen denken? </a:t>
            </a:r>
          </a:p>
          <a:p>
            <a:pPr algn="ctr" eaLnBrk="1" hangingPunct="1">
              <a:spcBef>
                <a:spcPts val="0"/>
              </a:spcBef>
              <a:spcAft>
                <a:spcPts val="0"/>
              </a:spcAft>
              <a:buNone/>
            </a:pPr>
            <a:r>
              <a:rPr lang="nl-NL" altLang="de-DE" sz="2400">
                <a:solidFill>
                  <a:srgbClr val="004992"/>
                </a:solidFill>
                <a:latin typeface="Calibri Light"/>
              </a:rPr>
              <a:t>In hoeverre heeft hij dan gelijk?</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47</a:t>
            </a:fld>
            <a:endParaRPr lang="de-DE" altLang="de-DE"/>
          </a:p>
        </p:txBody>
      </p:sp>
    </p:spTree>
    <p:extLst>
      <p:ext uri="{BB962C8B-B14F-4D97-AF65-F5344CB8AC3E}">
        <p14:creationId xmlns:p14="http://schemas.microsoft.com/office/powerpoint/2010/main" val="3917442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t-BR" sz="2400" spc="-10">
                <a:solidFill>
                  <a:srgbClr val="004992"/>
                </a:solidFill>
                <a:latin typeface="Calibri Light"/>
                <a:cs typeface="Verdana"/>
              </a:rPr>
              <a:t>Is de bankbediende angstig?</a:t>
            </a:r>
            <a:endParaRPr sz="2400" dirty="0">
              <a:solidFill>
                <a:srgbClr val="004992"/>
              </a:solidFill>
              <a:latin typeface="Calibri Light"/>
              <a:cs typeface="Verdana"/>
            </a:endParaRPr>
          </a:p>
        </p:txBody>
      </p:sp>
      <p:sp>
        <p:nvSpPr>
          <p:cNvPr id="14"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a:latin typeface="Calibri Light"/>
            </a:endParaRPr>
          </a:p>
          <a:p>
            <a:pPr algn="ctr" eaLnBrk="1" hangingPunct="1">
              <a:spcBef>
                <a:spcPct val="0"/>
              </a:spcBef>
              <a:buFontTx/>
              <a:buNone/>
            </a:pPr>
            <a:r>
              <a:rPr lang="en-US" altLang="de-DE" sz="900" b="1">
                <a:latin typeface="Calibri Light"/>
              </a:rPr>
              <a:t>B</a:t>
            </a:r>
          </a:p>
          <a:p>
            <a:pPr algn="ctr" eaLnBrk="1" hangingPunct="1">
              <a:spcBef>
                <a:spcPct val="0"/>
              </a:spcBef>
              <a:buFontTx/>
              <a:buNone/>
            </a:pPr>
            <a:r>
              <a:rPr lang="en-US" altLang="de-DE" sz="900" b="1">
                <a:latin typeface="Calibri Light"/>
              </a:rPr>
              <a:t>A</a:t>
            </a:r>
          </a:p>
          <a:p>
            <a:pPr algn="ctr" eaLnBrk="1" hangingPunct="1">
              <a:spcBef>
                <a:spcPct val="0"/>
              </a:spcBef>
              <a:buFontTx/>
              <a:buNone/>
            </a:pPr>
            <a:r>
              <a:rPr lang="en-US" altLang="de-DE" sz="900" b="1">
                <a:latin typeface="Calibri Light"/>
              </a:rPr>
              <a:t>N</a:t>
            </a:r>
          </a:p>
          <a:p>
            <a:pPr algn="ctr" eaLnBrk="1" hangingPunct="1">
              <a:spcBef>
                <a:spcPct val="0"/>
              </a:spcBef>
              <a:buFontTx/>
              <a:buNone/>
            </a:pPr>
            <a:r>
              <a:rPr lang="en-US" altLang="de-DE" sz="900" b="1">
                <a:latin typeface="Calibri Light"/>
              </a:rPr>
              <a:t>C</a:t>
            </a:r>
          </a:p>
          <a:p>
            <a:pPr algn="ctr" eaLnBrk="1" hangingPunct="1">
              <a:spcBef>
                <a:spcPct val="0"/>
              </a:spcBef>
              <a:buFontTx/>
              <a:buNone/>
            </a:pPr>
            <a:r>
              <a:rPr lang="en-US" altLang="de-DE" sz="900" b="1">
                <a:latin typeface="Calibri Light"/>
              </a:rPr>
              <a:t>O</a:t>
            </a:r>
            <a:endParaRPr lang="en-US" altLang="de-DE" sz="1100" b="1">
              <a:latin typeface="Calibri Light"/>
            </a:endParaRPr>
          </a:p>
        </p:txBody>
      </p:sp>
      <p:sp>
        <p:nvSpPr>
          <p:cNvPr id="18"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nl-NL" altLang="de-DE" sz="1100" b="1">
                <a:latin typeface="Calibri Light"/>
                <a:cs typeface="Arial" panose="020B0604020202020204" pitchFamily="34" charset="0"/>
              </a:rPr>
              <a:t>Geef me het geld of ik schiet</a:t>
            </a:r>
            <a:endParaRPr lang="de-DE" altLang="de-DE" sz="1100" dirty="0">
              <a:latin typeface="Calibri Light"/>
              <a:cs typeface="Arial" panose="020B0604020202020204" pitchFamily="34" charset="0"/>
            </a:endParaRPr>
          </a:p>
        </p:txBody>
      </p:sp>
      <p:pic>
        <p:nvPicPr>
          <p:cNvPr id="20"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20"/>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2" name="Rectangle 21"/>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Toys</a:t>
            </a:r>
            <a:endParaRPr lang="en-US" sz="1600" b="1" spc="600" dirty="0">
              <a:ln w="19050">
                <a:solidFill>
                  <a:srgbClr val="000000"/>
                </a:solidFill>
              </a:ln>
              <a:solidFill>
                <a:schemeClr val="tx1"/>
              </a:solidFill>
              <a:latin typeface="+mj-lt"/>
            </a:endParaRPr>
          </a:p>
        </p:txBody>
      </p:sp>
      <p:sp>
        <p:nvSpPr>
          <p:cNvPr id="24"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5" name="Rectangle 24"/>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900" b="1"/>
              <a:t>WOW!</a:t>
            </a:r>
            <a:endParaRPr lang="en-US" sz="900" b="1" dirty="0"/>
          </a:p>
        </p:txBody>
      </p:sp>
      <p:sp>
        <p:nvSpPr>
          <p:cNvPr id="27"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8" name="Oval Callout 27"/>
          <p:cNvSpPr/>
          <p:nvPr/>
        </p:nvSpPr>
        <p:spPr bwMode="gray">
          <a:xfrm>
            <a:off x="7088187" y="1063752"/>
            <a:ext cx="1097632"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Veel plezier, jongeman!</a:t>
            </a:r>
            <a:endParaRPr lang="en-GB" altLang="de-DE" sz="1100" b="1" dirty="0">
              <a:solidFill>
                <a:sysClr val="windowText" lastClr="000000"/>
              </a:solidFill>
              <a:latin typeface="Calibri Light"/>
            </a:endParaRPr>
          </a:p>
        </p:txBody>
      </p:sp>
      <p:sp>
        <p:nvSpPr>
          <p:cNvPr id="29"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t-BR" sz="2400" spc="-10">
                <a:solidFill>
                  <a:srgbClr val="004992"/>
                </a:solidFill>
                <a:latin typeface="Calibri Light"/>
                <a:cs typeface="Verdana"/>
              </a:rPr>
              <a:t>Is de bankbediende angstig?</a:t>
            </a:r>
            <a:endParaRPr sz="2400" dirty="0">
              <a:solidFill>
                <a:srgbClr val="004992"/>
              </a:solidFill>
              <a:latin typeface="Calibri Light"/>
              <a:cs typeface="Verdana"/>
            </a:endParaRPr>
          </a:p>
        </p:txBody>
      </p:sp>
      <p:sp>
        <p:nvSpPr>
          <p:cNvPr id="14"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a:latin typeface="Calibri Light"/>
            </a:endParaRPr>
          </a:p>
          <a:p>
            <a:pPr algn="ctr" eaLnBrk="1" hangingPunct="1">
              <a:spcBef>
                <a:spcPct val="0"/>
              </a:spcBef>
              <a:buFontTx/>
              <a:buNone/>
            </a:pPr>
            <a:r>
              <a:rPr lang="en-US" altLang="de-DE" sz="900" b="1">
                <a:latin typeface="Calibri Light"/>
              </a:rPr>
              <a:t>B</a:t>
            </a:r>
          </a:p>
          <a:p>
            <a:pPr algn="ctr" eaLnBrk="1" hangingPunct="1">
              <a:spcBef>
                <a:spcPct val="0"/>
              </a:spcBef>
              <a:buFontTx/>
              <a:buNone/>
            </a:pPr>
            <a:r>
              <a:rPr lang="en-US" altLang="de-DE" sz="900" b="1">
                <a:latin typeface="Calibri Light"/>
              </a:rPr>
              <a:t>A</a:t>
            </a:r>
          </a:p>
          <a:p>
            <a:pPr algn="ctr" eaLnBrk="1" hangingPunct="1">
              <a:spcBef>
                <a:spcPct val="0"/>
              </a:spcBef>
              <a:buFontTx/>
              <a:buNone/>
            </a:pPr>
            <a:r>
              <a:rPr lang="en-US" altLang="de-DE" sz="900" b="1">
                <a:latin typeface="Calibri Light"/>
              </a:rPr>
              <a:t>N</a:t>
            </a:r>
          </a:p>
          <a:p>
            <a:pPr algn="ctr" eaLnBrk="1" hangingPunct="1">
              <a:spcBef>
                <a:spcPct val="0"/>
              </a:spcBef>
              <a:buFontTx/>
              <a:buNone/>
            </a:pPr>
            <a:r>
              <a:rPr lang="en-US" altLang="de-DE" sz="900" b="1">
                <a:latin typeface="Calibri Light"/>
              </a:rPr>
              <a:t>C</a:t>
            </a:r>
          </a:p>
          <a:p>
            <a:pPr algn="ctr" eaLnBrk="1" hangingPunct="1">
              <a:spcBef>
                <a:spcPct val="0"/>
              </a:spcBef>
              <a:buFontTx/>
              <a:buNone/>
            </a:pPr>
            <a:r>
              <a:rPr lang="en-US" altLang="de-DE" sz="900" b="1">
                <a:latin typeface="Calibri Light"/>
              </a:rPr>
              <a:t>O</a:t>
            </a:r>
            <a:endParaRPr lang="en-US" altLang="de-DE" sz="1100" b="1">
              <a:latin typeface="Calibri Light"/>
            </a:endParaRPr>
          </a:p>
        </p:txBody>
      </p:sp>
      <p:sp>
        <p:nvSpPr>
          <p:cNvPr id="18"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nl-NL" altLang="de-DE" sz="1100" b="1">
                <a:latin typeface="Calibri Light"/>
                <a:cs typeface="Arial" panose="020B0604020202020204" pitchFamily="34" charset="0"/>
              </a:rPr>
              <a:t>Geef me het geld of ik schiet</a:t>
            </a:r>
            <a:endParaRPr lang="de-DE" altLang="de-DE" sz="1100" dirty="0">
              <a:latin typeface="Calibri Light"/>
              <a:cs typeface="Arial" panose="020B0604020202020204" pitchFamily="34" charset="0"/>
            </a:endParaRPr>
          </a:p>
        </p:txBody>
      </p:sp>
      <p:sp>
        <p:nvSpPr>
          <p:cNvPr id="19" name="Oval Callout 18"/>
          <p:cNvSpPr/>
          <p:nvPr/>
        </p:nvSpPr>
        <p:spPr bwMode="gray">
          <a:xfrm>
            <a:off x="7088187" y="1063752"/>
            <a:ext cx="1097632"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Veel plezier, jongeman!</a:t>
            </a:r>
            <a:endParaRPr lang="en-GB" altLang="de-DE" sz="1100" b="1" dirty="0">
              <a:solidFill>
                <a:sysClr val="windowText" lastClr="000000"/>
              </a:solidFill>
              <a:latin typeface="Calibri Light"/>
            </a:endParaRPr>
          </a:p>
        </p:txBody>
      </p:sp>
      <p:pic>
        <p:nvPicPr>
          <p:cNvPr id="20"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20"/>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2" name="Rectangle 21"/>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Toys</a:t>
            </a:r>
            <a:endParaRPr lang="en-US" sz="1600" b="1" spc="600" dirty="0">
              <a:ln w="19050">
                <a:solidFill>
                  <a:srgbClr val="000000"/>
                </a:solidFill>
              </a:ln>
              <a:solidFill>
                <a:schemeClr val="tx1"/>
              </a:solidFill>
              <a:latin typeface="+mj-lt"/>
            </a:endParaRPr>
          </a:p>
        </p:txBody>
      </p:sp>
      <p:sp>
        <p:nvSpPr>
          <p:cNvPr id="25" name="Rectangle 24"/>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900" b="1"/>
              <a:t>WOW!</a:t>
            </a:r>
            <a:endParaRPr lang="en-US" sz="900" b="1" dirty="0"/>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49</a:t>
            </a:fld>
            <a:endParaRPr lang="de-DE" altLang="de-DE"/>
          </a:p>
        </p:txBody>
      </p:sp>
    </p:spTree>
    <p:extLst>
      <p:ext uri="{BB962C8B-B14F-4D97-AF65-F5344CB8AC3E}">
        <p14:creationId xmlns:p14="http://schemas.microsoft.com/office/powerpoint/2010/main" val="3211385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TextBox 7"/>
          <p:cNvSpPr txBox="1">
            <a:spLocks noChangeArrowheads="1"/>
          </p:cNvSpPr>
          <p:nvPr/>
        </p:nvSpPr>
        <p:spPr bwMode="auto">
          <a:xfrm>
            <a:off x="1969013" y="6605589"/>
            <a:ext cx="4223850" cy="231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nl-NL" altLang="de-DE" sz="900">
                <a:solidFill>
                  <a:schemeClr val="bg1"/>
                </a:solidFill>
                <a:latin typeface="Calibri Light"/>
              </a:rPr>
              <a:t>mmmmmmmmmmmmmmm</a:t>
            </a:r>
          </a:p>
        </p:txBody>
      </p:sp>
      <p:pic>
        <p:nvPicPr>
          <p:cNvPr id="8"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nl-NL" sz="2400" spc="-5">
                <a:solidFill>
                  <a:srgbClr val="004992"/>
                </a:solidFill>
                <a:latin typeface="Calibri Light"/>
                <a:cs typeface="Verdana"/>
              </a:rPr>
              <a:t>Gaan vader en zoon bootje varen?</a:t>
            </a:r>
            <a:endParaRPr sz="2400" dirty="0">
              <a:solidFill>
                <a:srgbClr val="004992"/>
              </a:solidFill>
              <a:latin typeface="Calibri Light"/>
              <a:cs typeface="Verdana"/>
            </a:endParaRPr>
          </a:p>
        </p:txBody>
      </p:sp>
      <p:sp>
        <p:nvSpPr>
          <p:cNvPr id="10"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1"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pt-BR" sz="1100" b="1" spc="-5" dirty="0">
                <a:solidFill>
                  <a:srgbClr val="333333"/>
                </a:solidFill>
                <a:latin typeface="Calibri Light"/>
                <a:cs typeface="Arial"/>
              </a:rPr>
              <a:t>Waarschuwing! Een stormfront nadert de kust! Verlaat het strand</a:t>
            </a:r>
            <a:endParaRPr lang="en-US" sz="1100" b="1" spc="-5" dirty="0">
              <a:solidFill>
                <a:srgbClr val="333333"/>
              </a:solidFill>
              <a:latin typeface="Calibri Light"/>
              <a:cs typeface="Arial"/>
            </a:endParaRPr>
          </a:p>
        </p:txBody>
      </p:sp>
      <p:sp>
        <p:nvSpPr>
          <p:cNvPr id="14"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50</a:t>
            </a:fld>
            <a:endParaRPr lang="de-DE" altLang="de-DE"/>
          </a:p>
        </p:txBody>
      </p:sp>
    </p:spTree>
    <p:extLst>
      <p:ext uri="{BB962C8B-B14F-4D97-AF65-F5344CB8AC3E}">
        <p14:creationId xmlns:p14="http://schemas.microsoft.com/office/powerpoint/2010/main" val="41423789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TextBox 7"/>
          <p:cNvSpPr txBox="1">
            <a:spLocks noChangeArrowheads="1"/>
          </p:cNvSpPr>
          <p:nvPr/>
        </p:nvSpPr>
        <p:spPr bwMode="auto">
          <a:xfrm>
            <a:off x="1969013" y="6605589"/>
            <a:ext cx="4223850" cy="231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nl-NL" altLang="de-DE" sz="900">
                <a:solidFill>
                  <a:schemeClr val="bg1"/>
                </a:solidFill>
                <a:latin typeface="Calibri Light"/>
              </a:rPr>
              <a:t>mmmmmmmmmmmmmmm</a:t>
            </a:r>
          </a:p>
        </p:txBody>
      </p:sp>
      <p:pic>
        <p:nvPicPr>
          <p:cNvPr id="8"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nl-NL" sz="2400" spc="-5">
                <a:solidFill>
                  <a:srgbClr val="004992"/>
                </a:solidFill>
                <a:latin typeface="Calibri Light"/>
                <a:cs typeface="Verdana"/>
              </a:rPr>
              <a:t>Gaan vader en zoon bootje varen?</a:t>
            </a:r>
            <a:endParaRPr sz="2400" dirty="0">
              <a:solidFill>
                <a:srgbClr val="004992"/>
              </a:solidFill>
              <a:latin typeface="Calibri Light"/>
              <a:cs typeface="Verdana"/>
            </a:endParaRPr>
          </a:p>
        </p:txBody>
      </p:sp>
      <p:sp>
        <p:nvSpPr>
          <p:cNvPr id="10"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1"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nl-NL" sz="1100" b="1" spc="-5">
                <a:solidFill>
                  <a:srgbClr val="333333"/>
                </a:solidFill>
                <a:latin typeface="Calibri Light"/>
                <a:cs typeface="Arial"/>
              </a:rPr>
              <a:t>Waarschuwing! Een stormfront nadert de kust! Verlaat het strand</a:t>
            </a:r>
            <a:endParaRPr lang="en-US" sz="1100" b="1" spc="-5" dirty="0">
              <a:solidFill>
                <a:srgbClr val="333333"/>
              </a:solidFill>
              <a:latin typeface="Calibri Light"/>
              <a:cs typeface="Arial"/>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voor</a:t>
            </a:r>
            <a:r>
              <a:rPr lang="en-US" i="1" spc="-5" dirty="0">
                <a:solidFill>
                  <a:srgbClr val="333333"/>
                </a:solidFill>
                <a:latin typeface="Calibri Light"/>
                <a:ea typeface="ＭＳ Ｐゴシック" panose="020B0600070205080204" pitchFamily="34" charset="-128"/>
                <a:cs typeface="Verdana"/>
              </a:rPr>
              <a:t>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52</a:t>
            </a:fld>
            <a:endParaRPr lang="de-DE" altLang="de-DE"/>
          </a:p>
        </p:txBody>
      </p:sp>
    </p:spTree>
    <p:extLst>
      <p:ext uri="{BB962C8B-B14F-4D97-AF65-F5344CB8AC3E}">
        <p14:creationId xmlns:p14="http://schemas.microsoft.com/office/powerpoint/2010/main" val="66508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bject 3"/>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nl-NL" sz="2400" spc="-5">
                <a:solidFill>
                  <a:srgbClr val="004992"/>
                </a:solidFill>
                <a:latin typeface="Calibri Light"/>
                <a:cs typeface="Verdana"/>
              </a:rPr>
              <a:t>Waar heeft Rowina volgens Aart de ijskar het laatst gezien? Bij de schommel of bij de kerk?</a:t>
            </a:r>
            <a:endParaRPr sz="2400" dirty="0">
              <a:solidFill>
                <a:srgbClr val="004992"/>
              </a:solidFill>
              <a:latin typeface="Calibri Light"/>
              <a:cs typeface="Verdana"/>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9" name="Slide Number Placeholder 8"/>
          <p:cNvSpPr>
            <a:spLocks noGrp="1"/>
          </p:cNvSpPr>
          <p:nvPr>
            <p:ph type="sldNum" sz="quarter" idx="12"/>
          </p:nvPr>
        </p:nvSpPr>
        <p:spPr/>
        <p:txBody>
          <a:bodyPr/>
          <a:lstStyle/>
          <a:p>
            <a:pPr>
              <a:defRPr/>
            </a:pPr>
            <a:fld id="{031A960F-7AA3-4F35-A7B1-0322261120F5}"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nl-NL" altLang="de-DE" sz="2400">
                <a:solidFill>
                  <a:srgbClr val="004992"/>
                </a:solidFill>
                <a:latin typeface="Calibri Light"/>
              </a:rPr>
              <a:t>Wat denkt de moeder? Heeft ze gelijk?</a:t>
            </a:r>
            <a:endParaRPr lang="de-DE" altLang="de-DE" sz="2400" dirty="0">
              <a:solidFill>
                <a:srgbClr val="004992"/>
              </a:solidFill>
              <a:latin typeface="Calibri Light"/>
            </a:endParaRPr>
          </a:p>
        </p:txBody>
      </p:sp>
      <p:sp>
        <p:nvSpPr>
          <p:cNvPr id="9" name="object 5"/>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t-BR" altLang="de-DE" sz="1200" b="1" dirty="0">
                <a:latin typeface="Calibri Light"/>
                <a:cs typeface="Arial" panose="020B0604020202020204" pitchFamily="34" charset="0"/>
              </a:rPr>
              <a:t>Gaan we eten. Ma...Ik verga van de honger!</a:t>
            </a:r>
            <a:endParaRPr lang="de-DE" altLang="de-DE" sz="1200" dirty="0">
              <a:latin typeface="Calibri Light"/>
              <a:cs typeface="Arial" panose="020B0604020202020204" pitchFamily="34" charset="0"/>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10" name="Slide Number Placeholder 9"/>
          <p:cNvSpPr>
            <a:spLocks noGrp="1"/>
          </p:cNvSpPr>
          <p:nvPr>
            <p:ph type="sldNum" sz="quarter" idx="12"/>
          </p:nvPr>
        </p:nvSpPr>
        <p:spPr/>
        <p:txBody>
          <a:bodyPr/>
          <a:lstStyle/>
          <a:p>
            <a:pPr>
              <a:defRPr/>
            </a:pPr>
            <a:fld id="{031A960F-7AA3-4F35-A7B1-0322261120F5}"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2"/>
          <p:cNvSpPr txBox="1">
            <a:spLocks noChangeArrowheads="1"/>
          </p:cNvSpPr>
          <p:nvPr/>
        </p:nvSpPr>
        <p:spPr bwMode="auto">
          <a:xfrm>
            <a:off x="2359152" y="5884164"/>
            <a:ext cx="7416824"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nl-NL" altLang="de-DE" sz="2400">
                <a:solidFill>
                  <a:srgbClr val="004992"/>
                </a:solidFill>
                <a:latin typeface="Calibri Light"/>
                <a:ea typeface="Verdana" panose="020B0604030504040204" pitchFamily="34" charset="0"/>
                <a:cs typeface="Verdana" panose="020B0604030504040204" pitchFamily="34" charset="0"/>
              </a:rPr>
              <a:t>Waarom was de accu de 1e keer leeg? En de 2e keer? Welke verklaring kan de autobezitter hiervoor hebben?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10" name="object 11"/>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dirty="0" err="1">
                <a:latin typeface="Calibri Light"/>
                <a:cs typeface="Arial"/>
              </a:rPr>
              <a:t>Accu</a:t>
            </a:r>
            <a:endParaRPr sz="1000" dirty="0">
              <a:latin typeface="Calibri Light"/>
              <a:cs typeface="Arial"/>
            </a:endParaRPr>
          </a:p>
        </p:txBody>
      </p:sp>
      <p:sp>
        <p:nvSpPr>
          <p:cNvPr id="12" name="object 12"/>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dirty="0" err="1">
                <a:latin typeface="Calibri Light"/>
                <a:cs typeface="Arial"/>
              </a:rPr>
              <a:t>Accu</a:t>
            </a:r>
            <a:endParaRPr sz="1000" dirty="0">
              <a:latin typeface="Calibri Light"/>
              <a:cs typeface="Arial"/>
            </a:endParaRPr>
          </a:p>
        </p:txBody>
      </p:sp>
      <p:sp>
        <p:nvSpPr>
          <p:cNvPr id="13" name="Rectangle 12"/>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dirty="0">
                <a:solidFill>
                  <a:srgbClr val="333333"/>
                </a:solidFill>
                <a:latin typeface="Calibri Light"/>
                <a:ea typeface="Verdana" panose="020B0604030504040204" pitchFamily="34" charset="0"/>
                <a:cs typeface="Verdana" panose="020B0604030504040204" pitchFamily="34" charset="0"/>
              </a:rPr>
              <a:t>Klacht Boven buurman</a:t>
            </a:r>
            <a:endParaRPr lang="en-US" sz="1000" b="1" dirty="0">
              <a:solidFill>
                <a:srgbClr val="333333"/>
              </a:solidFill>
            </a:endParaRPr>
          </a:p>
        </p:txBody>
      </p:sp>
      <p:sp>
        <p:nvSpPr>
          <p:cNvPr id="14" name="Rectangle 13"/>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pPr algn="ctr"/>
            <a:r>
              <a:rPr lang="pt-BR" altLang="de-DE" sz="1100" b="1" spc="-30" dirty="0">
                <a:solidFill>
                  <a:srgbClr val="333333"/>
                </a:solidFill>
                <a:latin typeface="Calibri Light"/>
                <a:ea typeface="Verdana" panose="020B0604030504040204" pitchFamily="34" charset="0"/>
                <a:cs typeface="Verdana" panose="020B0604030504040204" pitchFamily="34" charset="0"/>
              </a:rPr>
              <a:t>Aan de huismeestel</a:t>
            </a:r>
            <a:endParaRPr lang="en-US" sz="1100" b="1" spc="-30" dirty="0">
              <a:solidFill>
                <a:srgbClr val="333333"/>
              </a:solidFill>
            </a:endParaRPr>
          </a:p>
        </p:txBody>
      </p:sp>
      <p:sp>
        <p:nvSpPr>
          <p:cNvPr id="15" name="object 5"/>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16" name="object 5"/>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pt-BR" sz="1000" b="1" dirty="0">
                <a:latin typeface="Calibri Light"/>
                <a:cs typeface="Arial"/>
              </a:rPr>
              <a:t>Twee weken later, na verhuizing naar een andere flat</a:t>
            </a:r>
            <a:endParaRPr sz="1000" dirty="0">
              <a:latin typeface="Calibri Light"/>
              <a:cs typeface="Arial"/>
            </a:endParaRPr>
          </a:p>
        </p:txBody>
      </p:sp>
      <p:sp>
        <p:nvSpPr>
          <p:cNvPr id="17"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18"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19"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20"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004992"/>
              </a:buClr>
              <a:buFont typeface="WingDings"/>
              <a:buChar char=""/>
              <a:defRPr/>
            </a:pPr>
            <a:r>
              <a:rPr lang="de-DE" sz="2400" dirty="0">
                <a:solidFill>
                  <a:srgbClr val="004992"/>
                </a:solidFill>
                <a:latin typeface="Calibri Light"/>
                <a:ea typeface="MS PGothic" panose="020B0600070205080204" pitchFamily="34" charset="-128"/>
                <a:cs typeface="Times New Roman" pitchFamily="18" charset="0"/>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004992"/>
              </a:buClr>
              <a:buFont typeface="WingDings"/>
              <a:buChar char=""/>
              <a:defRPr/>
            </a:pPr>
            <a:r>
              <a:rPr lang="de-DE" sz="2400" dirty="0">
                <a:solidFill>
                  <a:srgbClr val="004992"/>
                </a:solidFill>
                <a:latin typeface="Calibri Light"/>
                <a:ea typeface="MS PGothic" panose="020B0600070205080204" pitchFamily="34" charset="-128"/>
                <a:cs typeface="Times New Roman" pitchFamily="18" charset="0"/>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cs typeface="Times New Roman" pitchFamily="18" charset="0"/>
              </a:rPr>
              <a:t>Probeer ingewikkelde sociale situaties te beoordelen vanuit verschillende gezichtspunten en overweeg alle beschikbare informatie. Hoe meer informatie je meeneemt, hoe meer kans je hebt dat je tot een betrouwbaar oordeel komt.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57</a:t>
            </a:fld>
            <a:endParaRPr lang="de-DE" altLang="de-DE"/>
          </a:p>
        </p:txBody>
      </p:sp>
    </p:spTree>
    <p:extLst>
      <p:ext uri="{BB962C8B-B14F-4D97-AF65-F5344CB8AC3E}">
        <p14:creationId xmlns:p14="http://schemas.microsoft.com/office/powerpoint/2010/main" val="10811789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Tijdens een psychose lopen</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mensen </a:t>
            </a:r>
            <a:r>
              <a:rPr lang="en-US" altLang="de-DE" sz="2400" dirty="0">
                <a:solidFill>
                  <a:srgbClr val="333333"/>
                </a:solidFill>
                <a:latin typeface="Calibri Light"/>
                <a:ea typeface="MS PGothic" panose="020B0600070205080204" pitchFamily="34" charset="-128"/>
              </a:rPr>
              <a:t>(maar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 het risico gezichtsuitdrukkingen en gedrag verkeerd te beoordelen.</a:t>
            </a:r>
          </a:p>
          <a:p>
            <a:pPr lvl="0" defTabSz="914400" fontAlgn="base">
              <a:lnSpc>
                <a:spcPct val="100000"/>
              </a:lnSpc>
              <a:spcBef>
                <a:spcPts val="1200"/>
              </a:spcBef>
            </a:pPr>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Klaas denkt dat mensen hem belachelijk vinden en bespotten.</a:t>
            </a:r>
          </a:p>
          <a:p>
            <a:pPr lvl="0" defTabSz="914400" fontAlgn="base">
              <a:lnSpc>
                <a:spcPct val="100000"/>
              </a:lnSpc>
              <a:spcBef>
                <a:spcPts val="1200"/>
              </a:spcBef>
            </a:pPr>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Klaas komt op het vliegveld, de ontvangsthal binnen; wachtende mensen kijken in zijn richting en twee mensen beginnen luid te lachen.</a:t>
            </a:r>
          </a:p>
          <a:p>
            <a:pPr lvl="0" defTabSz="914400" fontAlgn="base">
              <a:lnSpc>
                <a:spcPct val="100000"/>
              </a:lnSpc>
              <a:spcBef>
                <a:spcPts val="1200"/>
              </a:spcBef>
            </a:pPr>
            <a:r>
              <a:rPr lang="nl-NL" altLang="de-DE" sz="2000" dirty="0">
                <a:solidFill>
                  <a:srgbClr val="004992"/>
                </a:solidFill>
                <a:latin typeface="Calibri Light"/>
                <a:ea typeface="MS PGothic" panose="020B0600070205080204" pitchFamily="34" charset="-128"/>
              </a:rPr>
              <a:t>Echter: </a:t>
            </a:r>
            <a:r>
              <a:rPr lang="nl-NL" altLang="de-DE" sz="2000" dirty="0">
                <a:solidFill>
                  <a:srgbClr val="333333"/>
                </a:solidFill>
                <a:latin typeface="Calibri Light"/>
                <a:ea typeface="MS PGothic" panose="020B0600070205080204" pitchFamily="34" charset="-128"/>
              </a:rPr>
              <a:t>Alle wachtende mensen scannen uiteraard binnenkomende passagiers, omdat ze vrienden of klanten ophalen. De twee lachende personen hebben elkaar waarschijnlijk lange tijd niet gezien en wisselen vakantieherinneringen uit. Of misschien draagt Klaas nog steeds die maffe sombrero die hij mee heeft genomen uit Mexico.</a:t>
            </a:r>
          </a:p>
          <a:p>
            <a:pPr lvl="0" defTabSz="914400" fontAlgn="base"/>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Vergissen is menselijk</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 – neem altijd andere gezichtspunten in overweging.</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en-US"/>
              <a:t>Metacognitieve Training 6 - Theory of Mind II</a:t>
            </a:r>
            <a:endParaRPr lang="de-DE"/>
          </a:p>
        </p:txBody>
      </p:sp>
      <p:sp>
        <p:nvSpPr>
          <p:cNvPr id="7" name="Slide Number Placeholder 6"/>
          <p:cNvSpPr>
            <a:spLocks noGrp="1"/>
          </p:cNvSpPr>
          <p:nvPr>
            <p:ph type="sldNum" sz="quarter" idx="12"/>
          </p:nvPr>
        </p:nvSpPr>
        <p:spPr/>
        <p:txBody>
          <a:bodyPr/>
          <a:lstStyle/>
          <a:p>
            <a:pPr>
              <a:defRPr/>
            </a:pPr>
            <a:fld id="{031A960F-7AA3-4F35-A7B1-0322261120F5}"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4" name="Slide Number Placeholder 3"/>
          <p:cNvSpPr>
            <a:spLocks noGrp="1"/>
          </p:cNvSpPr>
          <p:nvPr>
            <p:ph type="sldNum" sz="quarter" idx="12"/>
          </p:nvPr>
        </p:nvSpPr>
        <p:spPr/>
        <p:txBody>
          <a:bodyPr/>
          <a:lstStyle/>
          <a:p>
            <a:pPr>
              <a:defRPr/>
            </a:pPr>
            <a:fld id="{031A960F-7AA3-4F35-A7B1-0322261120F5}" type="slidenum">
              <a:rPr lang="de-DE" altLang="de-DE" smtClean="0"/>
              <a:pPr>
                <a:defRPr/>
              </a:pPr>
              <a:t>59</a:t>
            </a:fld>
            <a:endParaRPr lang="de-DE" altLang="de-DE"/>
          </a:p>
        </p:txBody>
      </p:sp>
    </p:spTree>
    <p:extLst>
      <p:ext uri="{BB962C8B-B14F-4D97-AF65-F5344CB8AC3E}">
        <p14:creationId xmlns:p14="http://schemas.microsoft.com/office/powerpoint/2010/main" val="22960356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3123815029"/>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en-US"/>
              <a:t>Metacognitieve Training 6 - Theory of Mind II</a:t>
            </a:r>
            <a:endParaRPr lang="de-DE"/>
          </a:p>
        </p:txBody>
      </p:sp>
      <p:sp>
        <p:nvSpPr>
          <p:cNvPr id="3" name="Slide Number Placeholder 2"/>
          <p:cNvSpPr>
            <a:spLocks noGrp="1"/>
          </p:cNvSpPr>
          <p:nvPr>
            <p:ph type="sldNum" sz="quarter" idx="12"/>
          </p:nvPr>
        </p:nvSpPr>
        <p:spPr/>
        <p:txBody>
          <a:bodyPr/>
          <a:lstStyle/>
          <a:p>
            <a:pPr>
              <a:defRPr/>
            </a:pPr>
            <a:fld id="{031A960F-7AA3-4F35-A7B1-0322261120F5}" type="slidenum">
              <a:rPr lang="de-DE" altLang="de-DE" smtClean="0"/>
              <a:pPr>
                <a:defRPr/>
              </a:pPr>
              <a:t>60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4077</Words>
  <Application>Microsoft Office PowerPoint</Application>
  <PresentationFormat>Benutzerdefiniert</PresentationFormat>
  <Paragraphs>639</Paragraphs>
  <Slides>60</Slides>
  <Notes>60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60</vt:i4>
      </vt:variant>
    </vt:vector>
  </HeadingPairs>
  <TitlesOfParts>
    <vt:vector size="67" baseType="lpstr">
      <vt:lpstr>Arial</vt:lpstr>
      <vt:lpstr>Calibri</vt:lpstr>
      <vt:lpstr>Calibri Light</vt:lpstr>
      <vt:lpstr>Symbol</vt:lpstr>
      <vt:lpstr>Verdana</vt:lpstr>
      <vt:lpstr>WingDings</vt:lpstr>
      <vt:lpstr>UKE_PPT-Vorlage_16zu9</vt:lpstr>
      <vt:lpstr>MCT 6 A BADE – Theory of Mind II</vt:lpstr>
      <vt:lpstr>Als je iemand voor het eerst ontmoet: op welke uiterlijke kenmerken let je dan?</vt:lpstr>
      <vt:lpstr>Uiterlijke kenmerken Hoe betrouwbaar is dit om een juiste indruk te krijgen?</vt:lpstr>
      <vt:lpstr>Welke andere informatiebronnen kun je bedenken? Hoe betrouwbaar zijn deze?</vt:lpstr>
      <vt:lpstr>Andere informatiebronnen</vt:lpstr>
      <vt:lpstr>Voor- en nadelen van bepaalde informatiebronnen</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Schijn en werkelijkheid</vt:lpstr>
      <vt:lpstr>Waarom doen we dit?</vt:lpstr>
      <vt:lpstr>Waarom doen we dit?</vt:lpstr>
      <vt:lpstr>Waarom doen we dit?</vt:lpstr>
      <vt:lpstr>Waarom doen we dit?</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Oefening 1</vt:lpstr>
      <vt:lpstr>Oefening 1</vt:lpstr>
      <vt:lpstr>Oefening 1</vt:lpstr>
      <vt:lpstr>Oefening 1</vt:lpstr>
      <vt:lpstr>Oma‘s verjaardag</vt:lpstr>
      <vt:lpstr>Oma‘s verjaardag</vt:lpstr>
      <vt:lpstr>Oma‘s verjaardag Wat zal het meisje haar oma volgend jaar geven?</vt:lpstr>
      <vt:lpstr>Oefening 1</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optioneel: videoclip</vt:lpstr>
      <vt:lpstr>PowerPoint-Präsentation</vt:lpstr>
      <vt:lpstr>PowerPoint-Präsentation</vt:lpstr>
      <vt:lpstr>PowerPoint-Präsentation</vt:lpstr>
      <vt:lpstr>Betekenis voor het dagelijks leven</vt:lpstr>
      <vt:lpstr>Betekenis voor het dagelijks leven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327</cp:revision>
  <dcterms:created xsi:type="dcterms:W3CDTF">2004-06-30T16:15:23Z</dcterms:created>
  <dcterms:modified xsi:type="dcterms:W3CDTF">2021-08-02T09:17:32Z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