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 id="2147483680" r:id="rId2"/>
  </p:sldMasterIdLst>
  <p:notesMasterIdLst>
    <p:notesMasterId r:id="rId66"/>
  </p:notesMasterIdLst>
  <p:handoutMasterIdLst>
    <p:handoutMasterId r:id="rId67"/>
  </p:handoutMasterIdLst>
  <p:sldIdLst>
    <p:sldId id="571" r:id="rId3"/>
    <p:sldId id="461" r:id="rId4"/>
    <p:sldId id="551" r:id="rId5"/>
    <p:sldId id="522" r:id="rId6"/>
    <p:sldId id="550" r:id="rId7"/>
    <p:sldId id="549" r:id="rId8"/>
    <p:sldId id="547" r:id="rId9"/>
    <p:sldId id="548" r:id="rId10"/>
    <p:sldId id="467" r:id="rId11"/>
    <p:sldId id="376" r:id="rId12"/>
    <p:sldId id="375" r:id="rId13"/>
    <p:sldId id="374" r:id="rId14"/>
    <p:sldId id="338" r:id="rId15"/>
    <p:sldId id="357" r:id="rId16"/>
    <p:sldId id="339" r:id="rId17"/>
    <p:sldId id="361" r:id="rId18"/>
    <p:sldId id="358" r:id="rId19"/>
    <p:sldId id="433" r:id="rId20"/>
    <p:sldId id="509" r:id="rId21"/>
    <p:sldId id="552" r:id="rId22"/>
    <p:sldId id="437" r:id="rId23"/>
    <p:sldId id="438" r:id="rId24"/>
    <p:sldId id="309" r:id="rId25"/>
    <p:sldId id="504" r:id="rId26"/>
    <p:sldId id="553" r:id="rId27"/>
    <p:sldId id="554" r:id="rId28"/>
    <p:sldId id="555" r:id="rId29"/>
    <p:sldId id="556" r:id="rId30"/>
    <p:sldId id="557" r:id="rId31"/>
    <p:sldId id="558" r:id="rId32"/>
    <p:sldId id="518" r:id="rId33"/>
    <p:sldId id="525" r:id="rId34"/>
    <p:sldId id="561" r:id="rId35"/>
    <p:sldId id="559" r:id="rId36"/>
    <p:sldId id="560" r:id="rId37"/>
    <p:sldId id="279" r:id="rId38"/>
    <p:sldId id="471" r:id="rId39"/>
    <p:sldId id="527" r:id="rId40"/>
    <p:sldId id="544" r:id="rId41"/>
    <p:sldId id="532" r:id="rId42"/>
    <p:sldId id="562" r:id="rId43"/>
    <p:sldId id="563" r:id="rId44"/>
    <p:sldId id="564" r:id="rId45"/>
    <p:sldId id="441" r:id="rId46"/>
    <p:sldId id="313" r:id="rId47"/>
    <p:sldId id="495" r:id="rId48"/>
    <p:sldId id="496" r:id="rId49"/>
    <p:sldId id="497" r:id="rId50"/>
    <p:sldId id="565" r:id="rId51"/>
    <p:sldId id="566" r:id="rId52"/>
    <p:sldId id="482" r:id="rId53"/>
    <p:sldId id="567" r:id="rId54"/>
    <p:sldId id="539" r:id="rId55"/>
    <p:sldId id="568" r:id="rId56"/>
    <p:sldId id="488" r:id="rId57"/>
    <p:sldId id="540" r:id="rId58"/>
    <p:sldId id="541" r:id="rId59"/>
    <p:sldId id="569" r:id="rId60"/>
    <p:sldId id="317" r:id="rId61"/>
    <p:sldId id="520" r:id="rId62"/>
    <p:sldId id="516" r:id="rId63"/>
    <p:sldId id="570" r:id="rId64"/>
    <p:sldId id="491" r:id="rId65"/>
  </p:sldIdLst>
  <p:sldSz cx="12195175" cy="6858000"/>
  <p:notesSz cx="7099300" cy="10234613"/>
  <p:custDataLst>
    <p:tags r:id="rId68"/>
  </p:custDataLst>
  <p:defaultTextStyle>
    <a:defPPr>
      <a:defRPr lang="de-DE"/>
    </a:defPPr>
    <a:lvl1pPr marL="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5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01" autoAdjust="0"/>
    <p:restoredTop sz="95915" autoAdjust="0"/>
  </p:normalViewPr>
  <p:slideViewPr>
    <p:cSldViewPr>
      <p:cViewPr varScale="1">
        <p:scale>
          <a:sx n="62" d="100"/>
          <a:sy n="62" d="100"/>
        </p:scale>
        <p:origin x="632" y="56"/>
      </p:cViewPr>
      <p:guideLst>
        <p:guide orient="horz" pos="2160"/>
        <p:guide pos="2880"/>
        <p:guide pos="3841"/>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gs" Target="tags/tag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Ziekte</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Voor</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oordelen</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Zelfbeeld</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daalt</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11731"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AFD7830E-28A9-48E8-9D29-91D8274C089B}" type="presOf" srcId="{90182C8E-0A3D-411B-A654-821F546FC078}" destId="{AC268F96-0D5D-4B9A-A307-62DE90494B18}" srcOrd="0" destOrd="0" presId="urn:microsoft.com/office/officeart/2005/8/layout/cycle1"/>
    <dgm:cxn modelId="{6626F30E-DAAB-4E19-85CB-74BABC07FDFF}" type="presOf" srcId="{6459B721-636D-4D51-9601-6B4E5788A266}" destId="{818239DA-8F7F-4917-8EB0-77B4EE5EAA94}"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0A68588F-6D55-4046-9CB5-13368B781A3C}" type="presOf" srcId="{B390256F-280B-40CB-BD31-09509749AC6C}" destId="{95978D0C-A8C9-4FB8-8DFC-2906FAA59983}" srcOrd="0" destOrd="0" presId="urn:microsoft.com/office/officeart/2005/8/layout/cycle1"/>
    <dgm:cxn modelId="{790A1EA0-F6F9-40B8-AC92-E4B6590844EA}" type="presOf" srcId="{EFA2980D-718B-4FC8-9FF6-15C1C35CF177}" destId="{8816A1BD-E3E1-4456-9298-4B3407C622F7}" srcOrd="0" destOrd="0" presId="urn:microsoft.com/office/officeart/2005/8/layout/cycle1"/>
    <dgm:cxn modelId="{83BEBAAF-4CF1-4D3C-9B7E-4B98918B5832}" type="presOf" srcId="{3F4E915D-4700-4542-A7C1-CEF728AB432D}" destId="{0332A1E0-1C13-4723-960F-9019466D281A}" srcOrd="0" destOrd="0" presId="urn:microsoft.com/office/officeart/2005/8/layout/cycle1"/>
    <dgm:cxn modelId="{0E2304D8-7715-4F44-A8A7-5A255F8E452E}" type="presOf" srcId="{11E49AD0-DCE6-49A3-A921-184F5EB9A5C6}" destId="{79E1ED89-3D58-4688-A48D-428AB1CD95FE}" srcOrd="0" destOrd="0" presId="urn:microsoft.com/office/officeart/2005/8/layout/cycle1"/>
    <dgm:cxn modelId="{4A21A0F0-3B1B-4CD5-B9B3-655C620926F6}"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69165710-513B-4097-8383-92055A1E8B46}" type="presParOf" srcId="{8816A1BD-E3E1-4456-9298-4B3407C622F7}" destId="{682C883B-3E72-41CB-97EB-93B061717596}" srcOrd="0" destOrd="0" presId="urn:microsoft.com/office/officeart/2005/8/layout/cycle1"/>
    <dgm:cxn modelId="{2A1577F4-040A-4580-B068-2B94D530BF0C}" type="presParOf" srcId="{8816A1BD-E3E1-4456-9298-4B3407C622F7}" destId="{79E1ED89-3D58-4688-A48D-428AB1CD95FE}" srcOrd="1" destOrd="0" presId="urn:microsoft.com/office/officeart/2005/8/layout/cycle1"/>
    <dgm:cxn modelId="{B7B044E8-794D-44A0-8543-79D415597B3D}" type="presParOf" srcId="{8816A1BD-E3E1-4456-9298-4B3407C622F7}" destId="{0332A1E0-1C13-4723-960F-9019466D281A}" srcOrd="2" destOrd="0" presId="urn:microsoft.com/office/officeart/2005/8/layout/cycle1"/>
    <dgm:cxn modelId="{105FED24-4276-41CE-88DA-7F8EBA43B83B}" type="presParOf" srcId="{8816A1BD-E3E1-4456-9298-4B3407C622F7}" destId="{788C7A12-E6C7-4DB4-9A7F-209CA41AE316}" srcOrd="3" destOrd="0" presId="urn:microsoft.com/office/officeart/2005/8/layout/cycle1"/>
    <dgm:cxn modelId="{2AE0C35A-D2F3-4572-A3DE-383D78BF3D4A}" type="presParOf" srcId="{8816A1BD-E3E1-4456-9298-4B3407C622F7}" destId="{95978D0C-A8C9-4FB8-8DFC-2906FAA59983}" srcOrd="4" destOrd="0" presId="urn:microsoft.com/office/officeart/2005/8/layout/cycle1"/>
    <dgm:cxn modelId="{85148AD9-F032-4F47-82BD-DE9BD478669D}" type="presParOf" srcId="{8816A1BD-E3E1-4456-9298-4B3407C622F7}" destId="{818239DA-8F7F-4917-8EB0-77B4EE5EAA94}" srcOrd="5" destOrd="0" presId="urn:microsoft.com/office/officeart/2005/8/layout/cycle1"/>
    <dgm:cxn modelId="{83354BD5-1B79-42ED-B691-431A6397D566}" type="presParOf" srcId="{8816A1BD-E3E1-4456-9298-4B3407C622F7}" destId="{F48D0065-C1C5-41DE-80DC-9649E256CF0F}" srcOrd="6" destOrd="0" presId="urn:microsoft.com/office/officeart/2005/8/layout/cycle1"/>
    <dgm:cxn modelId="{A66B87A3-BBAA-47B9-A371-36C9D290977E}" type="presParOf" srcId="{8816A1BD-E3E1-4456-9298-4B3407C622F7}" destId="{D559A818-7D53-4BBD-8633-917FB032314D}" srcOrd="7" destOrd="0" presId="urn:microsoft.com/office/officeart/2005/8/layout/cycle1"/>
    <dgm:cxn modelId="{E9C773C6-AFE6-4F38-BD7A-1A84F0F48EB7}"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Ziekte</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8606" y="195740"/>
          <a:ext cx="3621046" cy="3621046"/>
        </a:xfrm>
        <a:prstGeom prst="circularArrow">
          <a:avLst>
            <a:gd name="adj1" fmla="val 8252"/>
            <a:gd name="adj2" fmla="val 576412"/>
            <a:gd name="adj3" fmla="val 2127895"/>
            <a:gd name="adj4" fmla="val 150262"/>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17055" y="2795841"/>
          <a:ext cx="171209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Voor</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oordelen</a:t>
          </a:r>
          <a:endParaRPr lang="en-US" sz="2400" kern="1200" dirty="0">
            <a:latin typeface="+mj-lt"/>
            <a:ea typeface="Verdana" pitchFamily="34" charset="0"/>
            <a:cs typeface="Verdana" pitchFamily="34" charset="0"/>
          </a:endParaRPr>
        </a:p>
      </dsp:txBody>
      <dsp:txXfrm>
        <a:off x="3217055" y="2795841"/>
        <a:ext cx="1712094" cy="1097275"/>
      </dsp:txXfrm>
    </dsp:sp>
    <dsp:sp modelId="{818239DA-8F7F-4917-8EB0-77B4EE5EAA94}">
      <dsp:nvSpPr>
        <dsp:cNvPr id="0" name=""/>
        <dsp:cNvSpPr/>
      </dsp:nvSpPr>
      <dsp:spPr>
        <a:xfrm>
          <a:off x="2355498" y="103803"/>
          <a:ext cx="3621046" cy="3621046"/>
        </a:xfrm>
        <a:prstGeom prst="circularArrow">
          <a:avLst>
            <a:gd name="adj1" fmla="val 8252"/>
            <a:gd name="adj2" fmla="val 576412"/>
            <a:gd name="adj3" fmla="val 9860134"/>
            <a:gd name="adj4" fmla="val 777970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Zelfbeeld</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daalt</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5"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6"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7"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itchFamily="34"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fld id="{F3D0622C-C2EA-415F-8BA9-F8152BA464E4}" type="slidenum">
              <a:rPr kumimoji="0" lang="en-GB"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‹Nr.›</a:t>
            </a:fld>
            <a:endParaRPr kumimoji="0" lang="en-GB"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41524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1" name="Rectangle 3"/>
          <p:cNvSpPr>
            <a:spLocks noGrp="1" noChangeArrowheads="1"/>
          </p:cNvSpPr>
          <p:nvPr>
            <p:ph type="dt"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2" name="Rectangle 4"/>
          <p:cNvSpPr>
            <a:spLocks noGrp="1" noRot="1" noChangeAspect="1" noTextEdit="1"/>
          </p:cNvSpPr>
          <p:nvPr>
            <p:ph type="sldImg" idx="2"/>
          </p:nvPr>
        </p:nvSpPr>
        <p:spPr>
          <a:xfrm>
            <a:off x="138113" y="768350"/>
            <a:ext cx="6823075" cy="3836988"/>
          </a:xfrm>
          <a:prstGeom prst="rect">
            <a:avLst/>
          </a:prstGeom>
          <a:noFill/>
          <a:ln>
            <a:solidFill>
              <a:prstClr val="black"/>
            </a:solidFill>
            <a:miter lim="800000"/>
          </a:ln>
        </p:spPr>
      </p:sp>
      <p:sp>
        <p:nvSpPr>
          <p:cNvPr id="2053" name="Rectangle 5"/>
          <p:cNvSpPr>
            <a:spLocks noGrp="1" noChangeArrowheads="1"/>
          </p:cNvSpPr>
          <p:nvPr>
            <p:ph type="body" sz="quarter" idx="3"/>
          </p:nvPr>
        </p:nvSpPr>
        <p:spPr bwMode="auto">
          <a:xfrm>
            <a:off x="946150" y="4860925"/>
            <a:ext cx="5207000" cy="4605338"/>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Klicken Sie, um die Formate des Vorlagentextes zu bearbeiten</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Zweite Ebene</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Dritte Ebene</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Vierte Ebene</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Fünfte Ebene</a:t>
            </a:r>
          </a:p>
        </p:txBody>
      </p:sp>
      <p:sp>
        <p:nvSpPr>
          <p:cNvPr id="2054" name="Rectangle 6"/>
          <p:cNvSpPr>
            <a:spLocks noGrp="1" noChangeArrowheads="1"/>
          </p:cNvSpPr>
          <p:nvPr>
            <p:ph type="ftr" sz="quarter" idx="4"/>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5" name="Rectangle 7"/>
          <p:cNvSpPr>
            <a:spLocks noGrp="1" noChangeArrowheads="1"/>
          </p:cNvSpPr>
          <p:nvPr>
            <p:ph type="sldNum" sz="quarter" idx="5"/>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itchFamily="34"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‹Nr.›</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87400761"/>
      </p:ext>
    </p:extLst>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F2B2853-5876-4250-87A2-62F4849D5444}" type="slidenum">
              <a:rPr lang="de-DE" altLang="en-US" sz="1300" b="1"/>
              <a:t>2</a:t>
            </a:fld>
            <a:endParaRPr lang="de-DE" altLang="en-US" sz="1300" b="1"/>
          </a:p>
        </p:txBody>
      </p:sp>
      <p:sp>
        <p:nvSpPr>
          <p:cNvPr id="7171" name="Rectangle 2"/>
          <p:cNvSpPr>
            <a:spLocks noGrp="1" noRot="1" noChangeAspect="1" noTextEdit="1"/>
          </p:cNvSpPr>
          <p:nvPr>
            <p:ph type="sldImg" idx="2"/>
          </p:nvPr>
        </p:nvSpPr>
        <p:spPr>
          <a:xfrm>
            <a:off x="138113" y="768350"/>
            <a:ext cx="6823075" cy="3836988"/>
          </a:xfrm>
          <a:noFill/>
          <a:ln>
            <a:miter lim="800000"/>
          </a:ln>
        </p:spPr>
      </p:sp>
      <p:sp>
        <p:nvSpPr>
          <p:cNvPr id="7172"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F2B2853-5876-4250-87A2-62F4849D5444}" type="slidenum">
              <a:rPr lang="de-DE" altLang="en-US" sz="1300" b="1"/>
              <a:t>3</a:t>
            </a:fld>
            <a:endParaRPr lang="de-DE" altLang="en-US" sz="1300" b="1"/>
          </a:p>
        </p:txBody>
      </p:sp>
      <p:sp>
        <p:nvSpPr>
          <p:cNvPr id="7171" name="Rectangle 2"/>
          <p:cNvSpPr>
            <a:spLocks noGrp="1" noRot="1" noChangeAspect="1" noTextEdit="1"/>
          </p:cNvSpPr>
          <p:nvPr>
            <p:ph type="sldImg" idx="2"/>
          </p:nvPr>
        </p:nvSpPr>
        <p:spPr>
          <a:xfrm>
            <a:off x="138113" y="768350"/>
            <a:ext cx="6823075" cy="3836988"/>
          </a:xfrm>
          <a:noFill/>
          <a:ln>
            <a:miter lim="800000"/>
          </a:ln>
        </p:spPr>
      </p:sp>
      <p:sp>
        <p:nvSpPr>
          <p:cNvPr id="7172"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4</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5</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6</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7</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8</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idx="2"/>
          </p:nvPr>
        </p:nvSpPr>
        <p:spPr>
          <a:xfrm>
            <a:off x="138113" y="768350"/>
            <a:ext cx="6823075" cy="3836988"/>
          </a:xfrm>
          <a:noFill/>
          <a:ln>
            <a:miter lim="800000"/>
          </a:ln>
        </p:spPr>
      </p:sp>
      <p:sp>
        <p:nvSpPr>
          <p:cNvPr id="2150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a:p>
        </p:txBody>
      </p:sp>
      <p:sp>
        <p:nvSpPr>
          <p:cNvPr id="2150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943B271-191C-4D34-9903-6313987AB3BA}" type="slidenum">
              <a:rPr lang="de-DE" altLang="en-US" sz="1300" b="1"/>
              <a:t>9</a:t>
            </a:fld>
            <a:endParaRPr lang="de-DE" altLang="en-US" sz="1300"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idx="2"/>
          </p:nvPr>
        </p:nvSpPr>
        <p:spPr>
          <a:xfrm>
            <a:off x="138113" y="768350"/>
            <a:ext cx="6823075" cy="3836988"/>
          </a:xfrm>
          <a:noFill/>
          <a:ln>
            <a:miter lim="800000"/>
          </a:ln>
        </p:spPr>
      </p:sp>
      <p:sp>
        <p:nvSpPr>
          <p:cNvPr id="2355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2355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AD83A796-1724-414B-8614-5AF79946412D}" type="slidenum">
              <a:rPr lang="de-DE" altLang="en-US" sz="1300" b="1"/>
              <a:t>10</a:t>
            </a:fld>
            <a:endParaRPr lang="de-DE" altLang="en-US" sz="1300"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11</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278628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12</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92933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13</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655667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14</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6058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15</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21761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24563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63519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1130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57526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20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875134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idx="2"/>
          </p:nvPr>
        </p:nvSpPr>
        <p:spPr>
          <a:xfrm>
            <a:off x="138113" y="768350"/>
            <a:ext cx="6823075" cy="3836988"/>
          </a:xfrm>
          <a:noFill/>
          <a:ln>
            <a:miter lim="800000"/>
          </a:ln>
        </p:spPr>
      </p:sp>
      <p:sp>
        <p:nvSpPr>
          <p:cNvPr id="3584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3584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5526917-A714-4C5B-85E6-D7F341B543CC}" type="slidenum">
              <a:rPr lang="de-DE" altLang="en-US" sz="1300" b="1"/>
              <a:t>21</a:t>
            </a:fld>
            <a:endParaRPr lang="de-DE" altLang="en-US" sz="1300"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idx="2"/>
          </p:nvPr>
        </p:nvSpPr>
        <p:spPr>
          <a:xfrm>
            <a:off x="138113" y="768350"/>
            <a:ext cx="6823075" cy="3836988"/>
          </a:xfrm>
          <a:noFill/>
          <a:ln>
            <a:miter lim="800000"/>
          </a:ln>
        </p:spPr>
      </p:sp>
      <p:sp>
        <p:nvSpPr>
          <p:cNvPr id="3789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3789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DE3659AA-001B-4E6A-B2A7-B7041775D775}" type="slidenum">
              <a:rPr lang="de-DE" altLang="en-US" sz="1300" b="1"/>
              <a:t>22</a:t>
            </a:fld>
            <a:endParaRPr lang="de-DE" altLang="en-US" sz="1300" b="1"/>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23</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319024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24</a:t>
            </a:fld>
            <a:endParaRPr lang="de-DE" altLang="en-US" sz="1300" b="1"/>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25</a:t>
            </a:fld>
            <a:endParaRPr lang="de-DE" altLang="en-US" sz="1300" b="1"/>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26</a:t>
            </a:fld>
            <a:endParaRPr lang="de-DE" altLang="en-US" sz="1300" b="1"/>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27</a:t>
            </a:fld>
            <a:endParaRPr lang="de-DE" altLang="en-US" sz="1300"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28</a:t>
            </a:fld>
            <a:endParaRPr lang="de-DE" altLang="en-US" sz="1300"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29</a:t>
            </a:fld>
            <a:endParaRPr lang="de-DE" altLang="en-US" sz="1300"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30</a:t>
            </a:fld>
            <a:endParaRPr lang="de-DE" altLang="en-US" sz="1300"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idx="2"/>
          </p:nvPr>
        </p:nvSpPr>
        <p:spPr>
          <a:xfrm>
            <a:off x="138113" y="768350"/>
            <a:ext cx="6823075" cy="3836988"/>
          </a:xfrm>
          <a:noFill/>
          <a:ln>
            <a:miter lim="800000"/>
          </a:ln>
        </p:spPr>
      </p:sp>
      <p:sp>
        <p:nvSpPr>
          <p:cNvPr id="5529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lang="en-US" altLang="en-US">
              <a:solidFill>
                <a:srgbClr val="FF0000"/>
              </a:solidFill>
            </a:endParaRPr>
          </a:p>
        </p:txBody>
      </p:sp>
      <p:sp>
        <p:nvSpPr>
          <p:cNvPr id="5530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BE03A6C9-7993-4C97-BBDE-845ACEBB7408}" type="slidenum">
              <a:rPr lang="de-DE" altLang="en-US" sz="1300" b="1"/>
              <a:t>31</a:t>
            </a:fld>
            <a:endParaRPr lang="de-DE" altLang="en-US" sz="1300" b="1"/>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32</a:t>
            </a:fld>
            <a:endParaRPr lang="de-DE" altLang="en-US" sz="1300" b="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33</a:t>
            </a:fld>
            <a:endParaRPr lang="de-DE" altLang="en-US" sz="1300" b="1"/>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34</a:t>
            </a:fld>
            <a:endParaRPr lang="de-DE" altLang="en-US" sz="1300"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35</a:t>
            </a:fld>
            <a:endParaRPr lang="de-DE" altLang="en-US" sz="1300" b="1"/>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748294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086900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833501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283082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6344807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41</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361146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42</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747911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idx="2"/>
          </p:nvPr>
        </p:nvSpPr>
        <p:spPr>
          <a:xfrm>
            <a:off x="138113" y="768350"/>
            <a:ext cx="6823075" cy="3836988"/>
          </a:xfrm>
          <a:noFill/>
          <a:ln>
            <a:miter lim="800000"/>
          </a:ln>
        </p:spPr>
      </p:sp>
      <p:sp>
        <p:nvSpPr>
          <p:cNvPr id="7373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7373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18F885F-90AD-44C9-9491-E153216FDBB6}" type="slidenum">
              <a:rPr lang="de-DE" altLang="en-US" sz="1300" b="1"/>
              <a:t>43</a:t>
            </a:fld>
            <a:endParaRPr lang="de-DE" altLang="en-US" sz="1300" b="1"/>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idx="2"/>
          </p:nvPr>
        </p:nvSpPr>
        <p:spPr>
          <a:xfrm>
            <a:off x="138113" y="768350"/>
            <a:ext cx="6823075" cy="3836988"/>
          </a:xfrm>
          <a:noFill/>
          <a:ln>
            <a:miter lim="800000"/>
          </a:ln>
        </p:spPr>
      </p:sp>
      <p:sp>
        <p:nvSpPr>
          <p:cNvPr id="7373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7373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18F885F-90AD-44C9-9491-E153216FDBB6}" type="slidenum">
              <a:rPr lang="de-DE" altLang="en-US" sz="1300" b="1"/>
              <a:t>44</a:t>
            </a:fld>
            <a:endParaRPr lang="de-DE" altLang="en-US" sz="1300"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45</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20458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35243283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984161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054673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91217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50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2646433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idx="2"/>
          </p:nvPr>
        </p:nvSpPr>
        <p:spPr>
          <a:xfrm>
            <a:off x="138113" y="768350"/>
            <a:ext cx="6823075" cy="3836988"/>
          </a:xfrm>
          <a:noFill/>
          <a:ln>
            <a:miter lim="800000"/>
          </a:ln>
        </p:spPr>
      </p:sp>
      <p:sp>
        <p:nvSpPr>
          <p:cNvPr id="8192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192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F41A7CF-8EE5-4F58-AE29-D36D7C6367FD}" type="slidenum">
              <a:rPr lang="de-DE" altLang="en-US" sz="1300" b="1"/>
              <a:t>51</a:t>
            </a:fld>
            <a:endParaRPr lang="de-DE" altLang="en-US" sz="1300" b="1"/>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idx="2"/>
          </p:nvPr>
        </p:nvSpPr>
        <p:spPr>
          <a:xfrm>
            <a:off x="138113" y="768350"/>
            <a:ext cx="6823075" cy="3836988"/>
          </a:xfrm>
          <a:noFill/>
          <a:ln>
            <a:miter lim="800000"/>
          </a:ln>
        </p:spPr>
      </p:sp>
      <p:sp>
        <p:nvSpPr>
          <p:cNvPr id="8192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192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F41A7CF-8EE5-4F58-AE29-D36D7C6367FD}" type="slidenum">
              <a:rPr lang="de-DE" altLang="en-US" sz="1300" b="1"/>
              <a:t>52</a:t>
            </a:fld>
            <a:endParaRPr lang="de-DE" altLang="en-US" sz="1300" b="1"/>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idx="2"/>
          </p:nvPr>
        </p:nvSpPr>
        <p:spPr>
          <a:xfrm>
            <a:off x="138113" y="768350"/>
            <a:ext cx="6823075" cy="3836988"/>
          </a:xfrm>
          <a:noFill/>
          <a:ln>
            <a:miter lim="800000"/>
          </a:ln>
        </p:spPr>
      </p:sp>
      <p:sp>
        <p:nvSpPr>
          <p:cNvPr id="8601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602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892238B2-B537-4159-8152-ACBBDAF1B94C}" type="slidenum">
              <a:rPr lang="de-DE" altLang="en-US" sz="1300" b="1"/>
              <a:t>53</a:t>
            </a:fld>
            <a:endParaRPr lang="de-DE" altLang="en-US" sz="1300" b="1"/>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idx="2"/>
          </p:nvPr>
        </p:nvSpPr>
        <p:spPr>
          <a:xfrm>
            <a:off x="138113" y="768350"/>
            <a:ext cx="6823075" cy="3836988"/>
          </a:xfrm>
          <a:noFill/>
          <a:ln>
            <a:miter lim="800000"/>
          </a:ln>
        </p:spPr>
      </p:sp>
      <p:sp>
        <p:nvSpPr>
          <p:cNvPr id="8601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602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892238B2-B537-4159-8152-ACBBDAF1B94C}" type="slidenum">
              <a:rPr lang="de-DE" altLang="en-US" sz="1300" b="1"/>
              <a:t>54</a:t>
            </a:fld>
            <a:endParaRPr lang="de-DE" altLang="en-US" sz="1300" b="1"/>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idx="2"/>
          </p:nvPr>
        </p:nvSpPr>
        <p:spPr>
          <a:xfrm>
            <a:off x="138113" y="768350"/>
            <a:ext cx="6823075" cy="3836988"/>
          </a:xfrm>
          <a:noFill/>
          <a:ln>
            <a:miter lim="800000"/>
          </a:ln>
        </p:spPr>
      </p:sp>
      <p:sp>
        <p:nvSpPr>
          <p:cNvPr id="9011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011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0D55895E-B8FB-4C16-98AA-DA22464C3890}" type="slidenum">
              <a:rPr lang="de-DE" altLang="en-US" sz="1300" b="1"/>
              <a:t>55</a:t>
            </a:fld>
            <a:endParaRPr lang="de-DE" altLang="en-US" sz="1300" b="1"/>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lienbildplatzhalter 1"/>
          <p:cNvSpPr>
            <a:spLocks noGrp="1" noRot="1" noChangeAspect="1" noTextEdit="1"/>
          </p:cNvSpPr>
          <p:nvPr>
            <p:ph type="sldImg" idx="2"/>
          </p:nvPr>
        </p:nvSpPr>
        <p:spPr>
          <a:xfrm>
            <a:off x="138113" y="768350"/>
            <a:ext cx="6823075" cy="3836988"/>
          </a:xfrm>
          <a:noFill/>
          <a:ln>
            <a:miter lim="800000"/>
          </a:ln>
        </p:spPr>
      </p:sp>
      <p:sp>
        <p:nvSpPr>
          <p:cNvPr id="9216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216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01A8B88-72FE-4201-911E-B8BB18FA1C19}" type="slidenum">
              <a:rPr lang="de-DE" altLang="en-US" sz="1300" b="1"/>
              <a:t>56</a:t>
            </a:fld>
            <a:endParaRPr lang="de-DE" altLang="en-US" sz="1300" b="1"/>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idx="2"/>
          </p:nvPr>
        </p:nvSpPr>
        <p:spPr>
          <a:xfrm>
            <a:off x="138113" y="768350"/>
            <a:ext cx="6823075" cy="3836988"/>
          </a:xfrm>
          <a:noFill/>
          <a:ln>
            <a:miter lim="800000"/>
          </a:ln>
        </p:spPr>
      </p:sp>
      <p:sp>
        <p:nvSpPr>
          <p:cNvPr id="9625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626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BBA4EF-0DB3-4FC7-87C6-4EC62E2974C6}" type="slidenum">
              <a:rPr lang="de-DE" altLang="en-US" sz="1300" b="1"/>
              <a:t>57</a:t>
            </a:fld>
            <a:endParaRPr lang="de-DE" altLang="en-US" sz="1300" b="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idx="2"/>
          </p:nvPr>
        </p:nvSpPr>
        <p:spPr>
          <a:xfrm>
            <a:off x="138113" y="768350"/>
            <a:ext cx="6823075" cy="3836988"/>
          </a:xfrm>
          <a:noFill/>
          <a:ln>
            <a:miter lim="800000"/>
          </a:ln>
        </p:spPr>
      </p:sp>
      <p:sp>
        <p:nvSpPr>
          <p:cNvPr id="9625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626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BBA4EF-0DB3-4FC7-87C6-4EC62E2974C6}" type="slidenum">
              <a:rPr lang="de-DE" altLang="en-US" sz="1300" b="1"/>
              <a:t>58</a:t>
            </a:fld>
            <a:endParaRPr lang="de-DE" altLang="en-US" sz="1300" b="1"/>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59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7280019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60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6415718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idx="2"/>
          </p:nvPr>
        </p:nvSpPr>
        <p:spPr>
          <a:xfrm>
            <a:off x="138113" y="768350"/>
            <a:ext cx="6823075" cy="3836988"/>
          </a:xfrm>
          <a:noFill/>
          <a:ln>
            <a:miter lim="800000"/>
          </a:ln>
        </p:spPr>
      </p:sp>
      <p:sp>
        <p:nvSpPr>
          <p:cNvPr id="10035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a:p>
        </p:txBody>
      </p:sp>
      <p:sp>
        <p:nvSpPr>
          <p:cNvPr id="10035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08AE4D15-60F7-466D-8AF9-E620583B287F}" type="slidenum">
              <a:rPr lang="de-DE" altLang="en-US" sz="1300" b="1"/>
              <a:t>61</a:t>
            </a:fld>
            <a:endParaRPr lang="de-DE" altLang="en-US" sz="1300" b="1"/>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marL="0" marR="0" lvl="0" indent="0" algn="r" defTabSz="1035187" rtl="0" eaLnBrk="1" fontAlgn="base" latinLnBrk="0" hangingPunct="1">
              <a:lnSpc>
                <a:spcPct val="100000"/>
              </a:lnSpc>
              <a:spcBef>
                <a:spcPct val="0"/>
              </a:spcBef>
              <a:spcAft>
                <a:spcPct val="0"/>
              </a:spcAft>
              <a:buClrTx/>
              <a:buSzTx/>
              <a:buFontTx/>
              <a:buNone/>
              <a:tabLst/>
              <a:defRPr/>
            </a:pPr>
            <a:fld id="{3F03D2BD-0335-48E0-840A-27807DA198B6}" type="slidenum">
              <a:rPr kumimoji="0" lang="en-US" altLang="de-DE" sz="1400" b="1" i="0" u="none" strike="noStrike" kern="1200" cap="none" spc="0" normalizeH="0" baseline="0" noProof="0">
                <a:ln>
                  <a:noFill/>
                </a:ln>
                <a:solidFill>
                  <a:srgbClr val="000000"/>
                </a:solidFill>
                <a:effectLst/>
                <a:uLnTx/>
                <a:uFillTx/>
                <a:latin typeface="Verdana" panose="020B0604030504040204" pitchFamily="34" charset="0"/>
                <a:ea typeface="ＭＳ Ｐゴシック" charset="0"/>
                <a:cs typeface="Times New Roman" panose="02020603050405020304" pitchFamily="18" charset="0"/>
              </a:rPr>
              <a:pPr marL="0" marR="0" lvl="0" indent="0" algn="r" defTabSz="1035187" rtl="0" eaLnBrk="1" fontAlgn="base" latinLnBrk="0" hangingPunct="1">
                <a:lnSpc>
                  <a:spcPct val="100000"/>
                </a:lnSpc>
                <a:spcBef>
                  <a:spcPct val="0"/>
                </a:spcBef>
                <a:spcAft>
                  <a:spcPct val="0"/>
                </a:spcAft>
                <a:buClrTx/>
                <a:buSzTx/>
                <a:buFontTx/>
                <a:buNone/>
                <a:tabLst/>
                <a:defRPr/>
              </a:pPr>
              <a:t>63</a:t>
            </a:fld>
            <a:endParaRPr kumimoji="0" lang="en-US" altLang="de-DE" sz="1400" b="1" i="0" u="none" strike="noStrike" kern="1200" cap="none" spc="0" normalizeH="0" baseline="0" noProof="0">
              <a:ln>
                <a:noFill/>
              </a:ln>
              <a:solidFill>
                <a:srgbClr val="000000"/>
              </a:solidFill>
              <a:effectLst/>
              <a:uLnTx/>
              <a:uFillTx/>
              <a:latin typeface="Verdana" panose="020B0604030504040204" pitchFamily="34" charset="0"/>
              <a:ea typeface="ＭＳ Ｐゴシック" charset="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bwMode="gray"/>
        <p:txBody>
          <a:bodyPr>
            <a:noAutofit/>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508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4434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318506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4199861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10 - Umgang mit Vorurteilen (Stigma)</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pPr/>
              <a:t>‹Nr.›</a:t>
            </a:fld>
            <a:endParaRPr lang="de-DE"/>
          </a:p>
        </p:txBody>
      </p:sp>
    </p:spTree>
    <p:extLst>
      <p:ext uri="{BB962C8B-B14F-4D97-AF65-F5344CB8AC3E}">
        <p14:creationId xmlns:p14="http://schemas.microsoft.com/office/powerpoint/2010/main" val="1359308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3079693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pPr/>
              <a:t>‹Nr.›</a:t>
            </a:fld>
            <a:endParaRPr lang="de-DE"/>
          </a:p>
        </p:txBody>
      </p:sp>
    </p:spTree>
    <p:extLst>
      <p:ext uri="{BB962C8B-B14F-4D97-AF65-F5344CB8AC3E}">
        <p14:creationId xmlns:p14="http://schemas.microsoft.com/office/powerpoint/2010/main" val="503356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129277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10 - Umgang mit Vorurteilen (Stigma)</a:t>
            </a:r>
          </a:p>
        </p:txBody>
      </p:sp>
      <p:sp>
        <p:nvSpPr>
          <p:cNvPr id="7" name="Slide Number Placeholder 6"/>
          <p:cNvSpPr>
            <a:spLocks noGrp="1"/>
          </p:cNvSpPr>
          <p:nvPr>
            <p:ph type="sldNum" sz="quarter" idx="12"/>
          </p:nvPr>
        </p:nvSpPr>
        <p:spPr bwMode="gray"/>
        <p:txBody>
          <a:body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49075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10 - Umgang mit Vorurteilen (Stigma)</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pPr/>
              <a:t>‹Nr.›</a:t>
            </a:fld>
            <a:endParaRPr lang="de-DE"/>
          </a:p>
        </p:txBody>
      </p:sp>
    </p:spTree>
    <p:extLst>
      <p:ext uri="{BB962C8B-B14F-4D97-AF65-F5344CB8AC3E}">
        <p14:creationId xmlns:p14="http://schemas.microsoft.com/office/powerpoint/2010/main" val="1697556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10 - Umgang mit Vorurteilen (Stigma)</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pPr/>
              <a:t>‹Nr.›</a:t>
            </a:fld>
            <a:endParaRPr lang="de-DE"/>
          </a:p>
        </p:txBody>
      </p:sp>
    </p:spTree>
    <p:extLst>
      <p:ext uri="{BB962C8B-B14F-4D97-AF65-F5344CB8AC3E}">
        <p14:creationId xmlns:p14="http://schemas.microsoft.com/office/powerpoint/2010/main" val="1768200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00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10 - Umgang mit Vorurteilen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54F5DE16-5F41-0F46-AF59-1046535EA871}" type="slidenum">
              <a:rPr lang="de-DE" smtClean="0"/>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5883733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10 II – </a:t>
            </a:r>
            <a:r>
              <a:rPr lang="nl-NL" dirty="0"/>
              <a:t>Omgaan met Vooroordelen (Stigma)</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46346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ＭＳ Ｐゴシック" charset="0"/>
              </a:rPr>
              <a:t>Epke</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Zonderland</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16 april 1986)</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charset="0"/>
              </a:rPr>
              <a:t>Johan </a:t>
            </a:r>
            <a:r>
              <a:rPr lang="en-US" sz="2000" dirty="0" err="1">
                <a:solidFill>
                  <a:srgbClr val="333333"/>
                </a:solidFill>
                <a:latin typeface="Calibri Light"/>
                <a:ea typeface="ＭＳ Ｐゴシック" charset="0"/>
              </a:rPr>
              <a:t>Cruijff</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25 april 1947)</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ＭＳ Ｐゴシック" charset="0"/>
              </a:rPr>
              <a:t>Georginio</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Wijnaldum</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11 november 1990)</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charset="0"/>
              </a:rPr>
              <a:t>Richard </a:t>
            </a:r>
            <a:r>
              <a:rPr lang="en-US" sz="2000" dirty="0" err="1">
                <a:solidFill>
                  <a:srgbClr val="333333"/>
                </a:solidFill>
                <a:latin typeface="Calibri Light"/>
                <a:ea typeface="ＭＳ Ｐゴシック" charset="0"/>
              </a:rPr>
              <a:t>Krajicek</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6 december 1971)</a:t>
            </a:r>
            <a:endParaRPr lang="de-DE" sz="2000" dirty="0">
              <a:solidFill>
                <a:srgbClr val="333333"/>
              </a:solidFill>
              <a:latin typeface="Calibri Light"/>
              <a:ea typeface="ＭＳ Ｐゴシック" charset="0"/>
            </a:endParaRPr>
          </a:p>
          <a:p>
            <a:pPr lvl="0" defTabSz="914400" fontAlgn="base">
              <a:lnSpc>
                <a:spcPct val="100000"/>
              </a:lnSpc>
              <a:spcBef>
                <a:spcPts val="1200"/>
              </a:spcBef>
              <a:buClr>
                <a:srgbClr val="333333"/>
              </a:buClr>
              <a:defRPr/>
            </a:pPr>
            <a:r>
              <a:rPr lang="de-DE" sz="2000" dirty="0">
                <a:solidFill>
                  <a:srgbClr val="004992"/>
                </a:solidFill>
                <a:latin typeface="Calibri Light"/>
                <a:ea typeface="ＭＳ Ｐゴシック" charset="0"/>
              </a:rPr>
              <a:t>???</a:t>
            </a:r>
            <a:endParaRPr lang="en-US" sz="2000" dirty="0">
              <a:solidFill>
                <a:srgbClr val="004992"/>
              </a:solidFill>
              <a:latin typeface="Calibri Light"/>
            </a:endParaRPr>
          </a:p>
        </p:txBody>
      </p:sp>
      <p:pic>
        <p:nvPicPr>
          <p:cNvPr id="8" name="Grafik 1"/>
          <p:cNvPicPr>
            <a:picLocks noChangeAspect="1"/>
          </p:cNvPicPr>
          <p:nvPr/>
        </p:nvPicPr>
        <p:blipFill>
          <a:blip r:embed="rId3"/>
          <a:stretch>
            <a:fillRect/>
          </a:stretch>
        </p:blipFill>
        <p:spPr>
          <a:xfrm>
            <a:off x="8966418" y="3629243"/>
            <a:ext cx="3228757" cy="3228757"/>
          </a:xfrm>
          <a:prstGeom prst="rect">
            <a:avLst/>
          </a:prstGeom>
          <a:noFill/>
          <a:ln>
            <a:noFill/>
            <a:miter lim="800000"/>
          </a:ln>
        </p:spPr>
      </p:pic>
      <p:sp>
        <p:nvSpPr>
          <p:cNvPr id="14" name="Footer Placeholder 1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5" name="Slide Number Placeholder 1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a:t>
            </a:fld>
            <a:endParaRPr lang="de-DE" altLang="de-DE" kern="1200">
              <a:latin typeface="Arial" pitchFamily="34" charset="0"/>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ＭＳ Ｐゴシック" charset="0"/>
              </a:rPr>
              <a:t>Epke</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Zonderland</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16 april 1986)</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charset="0"/>
              </a:rPr>
              <a:t>Johan </a:t>
            </a:r>
            <a:r>
              <a:rPr lang="en-US" sz="2000" dirty="0" err="1">
                <a:solidFill>
                  <a:srgbClr val="333333"/>
                </a:solidFill>
                <a:latin typeface="Calibri Light"/>
                <a:ea typeface="ＭＳ Ｐゴシック" charset="0"/>
              </a:rPr>
              <a:t>Cruijff</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25 april 1947)</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ＭＳ Ｐゴシック" charset="0"/>
              </a:rPr>
              <a:t>Georginio</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Wijnaldum</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11 november 1990)</a:t>
            </a:r>
            <a:endParaRPr lang="en-US" sz="2000" dirty="0">
              <a:solidFill>
                <a:srgbClr val="333333"/>
              </a:solidFill>
              <a:latin typeface="Calibri Light"/>
              <a:ea typeface="ＭＳ Ｐゴシック" charset="0"/>
            </a:endParaRPr>
          </a:p>
          <a:p>
            <a:pPr marL="342900" lvl="0" indent="-34290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ea typeface="ＭＳ Ｐゴシック" charset="0"/>
              </a:rPr>
              <a:t>Richard </a:t>
            </a:r>
            <a:r>
              <a:rPr lang="en-US" sz="2000" dirty="0" err="1">
                <a:solidFill>
                  <a:srgbClr val="333333"/>
                </a:solidFill>
                <a:latin typeface="Calibri Light"/>
                <a:ea typeface="ＭＳ Ｐゴシック" charset="0"/>
              </a:rPr>
              <a:t>Krajicek</a:t>
            </a:r>
            <a:r>
              <a:rPr lang="en-US" sz="2000" dirty="0">
                <a:solidFill>
                  <a:srgbClr val="333333"/>
                </a:solidFill>
                <a:latin typeface="Calibri Light"/>
                <a:ea typeface="ＭＳ Ｐゴシック" charset="0"/>
              </a:rPr>
              <a:t> (</a:t>
            </a:r>
            <a:r>
              <a:rPr lang="en-US" sz="2000" dirty="0" err="1">
                <a:solidFill>
                  <a:srgbClr val="333333"/>
                </a:solidFill>
                <a:latin typeface="Calibri Light"/>
                <a:ea typeface="ＭＳ Ｐゴシック" charset="0"/>
              </a:rPr>
              <a:t>geboren</a:t>
            </a:r>
            <a:r>
              <a:rPr lang="en-US" sz="2000" dirty="0">
                <a:solidFill>
                  <a:srgbClr val="333333"/>
                </a:solidFill>
                <a:latin typeface="Calibri Light"/>
                <a:ea typeface="ＭＳ Ｐゴシック" charset="0"/>
              </a:rPr>
              <a:t> </a:t>
            </a:r>
            <a:r>
              <a:rPr lang="nl-NL" sz="2000" dirty="0">
                <a:solidFill>
                  <a:srgbClr val="333333"/>
                </a:solidFill>
                <a:latin typeface="Calibri Light"/>
                <a:ea typeface="ＭＳ Ｐゴシック" pitchFamily="34" charset="-128"/>
              </a:rPr>
              <a:t>6 december 1971)</a:t>
            </a:r>
            <a:endParaRPr lang="de-DE" sz="2000" dirty="0">
              <a:solidFill>
                <a:srgbClr val="333333"/>
              </a:solidFill>
              <a:latin typeface="Calibri Light"/>
              <a:ea typeface="ＭＳ Ｐゴシック" charset="0"/>
            </a:endParaRPr>
          </a:p>
          <a:p>
            <a:pPr lvl="0" defTabSz="914400" fontAlgn="base">
              <a:lnSpc>
                <a:spcPct val="100000"/>
              </a:lnSpc>
              <a:spcBef>
                <a:spcPts val="1200"/>
              </a:spcBef>
              <a:buClr>
                <a:srgbClr val="333333"/>
              </a:buClr>
              <a:defRPr/>
            </a:pPr>
            <a:r>
              <a:rPr lang="nl-NL" sz="2000" dirty="0">
                <a:solidFill>
                  <a:srgbClr val="004992"/>
                </a:solidFill>
                <a:latin typeface="Calibri Light"/>
                <a:ea typeface="ＭＳ Ｐゴシック" charset="0"/>
              </a:rPr>
              <a:t>Mannen, Nederlanders, beroemde sporters, levend …</a:t>
            </a:r>
          </a:p>
        </p:txBody>
      </p:sp>
      <p:pic>
        <p:nvPicPr>
          <p:cNvPr id="8" name="Grafik 1"/>
          <p:cNvPicPr>
            <a:picLocks noChangeAspect="1"/>
          </p:cNvPicPr>
          <p:nvPr/>
        </p:nvPicPr>
        <p:blipFill>
          <a:blip r:embed="rId3"/>
          <a:stretch>
            <a:fillRect/>
          </a:stretch>
        </p:blipFill>
        <p:spPr>
          <a:xfrm>
            <a:off x="8966418" y="3629243"/>
            <a:ext cx="3228757" cy="3228757"/>
          </a:xfrm>
          <a:prstGeom prst="rect">
            <a:avLst/>
          </a:prstGeom>
          <a:noFill/>
          <a:ln>
            <a:noFill/>
            <a:miter lim="800000"/>
          </a:ln>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a:t>
            </a:fld>
            <a:endParaRPr lang="de-DE" altLang="de-DE" kern="1200">
              <a:latin typeface="Arial" pitchFamily="34" charset="0"/>
              <a:cs typeface="+mn-cs"/>
            </a:endParaRPr>
          </a:p>
        </p:txBody>
      </p:sp>
    </p:spTree>
    <p:extLst>
      <p:ext uri="{BB962C8B-B14F-4D97-AF65-F5344CB8AC3E}">
        <p14:creationId xmlns:p14="http://schemas.microsoft.com/office/powerpoint/2010/main" val="2058767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a:t>
            </a:r>
          </a:p>
        </p:txBody>
      </p:sp>
      <p:sp>
        <p:nvSpPr>
          <p:cNvPr id="14" name="Footer Placeholder 1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5" name="Slide Number Placeholder 1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a:t>
            </a:fld>
            <a:endParaRPr lang="de-DE" altLang="de-DE" kern="1200">
              <a:latin typeface="Arial" pitchFamily="34" charset="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a:t>
            </a:fld>
            <a:endParaRPr lang="de-DE" altLang="de-DE" kern="1200">
              <a:latin typeface="Arial" pitchFamily="34" charset="0"/>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933733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6037565"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a:t>
            </a:fld>
            <a:endParaRPr lang="de-DE" altLang="de-DE" kern="1200">
              <a:latin typeface="Arial" pitchFamily="34" charset="0"/>
              <a:cs typeface="+mn-cs"/>
            </a:endParaRPr>
          </a:p>
        </p:txBody>
      </p:sp>
    </p:spTree>
    <p:extLst>
      <p:ext uri="{BB962C8B-B14F-4D97-AF65-F5344CB8AC3E}">
        <p14:creationId xmlns:p14="http://schemas.microsoft.com/office/powerpoint/2010/main" val="234537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6037565"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Nog meer?</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7</a:t>
            </a:fld>
            <a:endParaRPr lang="de-DE" altLang="de-DE" kern="1200">
              <a:latin typeface="Arial" pitchFamily="34" charset="0"/>
              <a:cs typeface="+mn-cs"/>
            </a:endParaRPr>
          </a:p>
        </p:txBody>
      </p:sp>
    </p:spTree>
    <p:extLst>
      <p:ext uri="{BB962C8B-B14F-4D97-AF65-F5344CB8AC3E}">
        <p14:creationId xmlns:p14="http://schemas.microsoft.com/office/powerpoint/2010/main" val="808577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6037565"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Nog meer?</a:t>
            </a:r>
          </a:p>
          <a:p>
            <a:pPr lvl="0" defTabSz="914400" fontAlgn="base">
              <a:lnSpc>
                <a:spcPct val="100000"/>
              </a:lnSpc>
              <a:spcBef>
                <a:spcPts val="1200"/>
              </a:spcBef>
              <a:buClr>
                <a:srgbClr val="006699"/>
              </a:buClr>
              <a:defRPr/>
            </a:pPr>
            <a:r>
              <a:rPr lang="nl-NL" sz="2000" dirty="0">
                <a:solidFill>
                  <a:srgbClr val="004992"/>
                </a:solidFill>
                <a:latin typeface="Calibri Light"/>
                <a:ea typeface="ＭＳ Ｐゴシック" charset="0"/>
              </a:rPr>
              <a:t>Al deze schrijvers zijn gediagnosticeerd met psychische stoornissen, twee van hen hadden symptomen van een psychose.</a:t>
            </a:r>
            <a:endParaRPr lang="en-US" sz="2000" dirty="0">
              <a:solidFill>
                <a:srgbClr val="004992"/>
              </a:solidFill>
              <a:latin typeface="Calibri Light"/>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8</a:t>
            </a:fld>
            <a:endParaRPr lang="de-DE" altLang="de-DE" kern="1200">
              <a:latin typeface="Arial" pitchFamily="34" charset="0"/>
              <a:cs typeface="+mn-cs"/>
            </a:endParaRPr>
          </a:p>
        </p:txBody>
      </p:sp>
    </p:spTree>
    <p:extLst>
      <p:ext uri="{BB962C8B-B14F-4D97-AF65-F5344CB8AC3E}">
        <p14:creationId xmlns:p14="http://schemas.microsoft.com/office/powerpoint/2010/main" val="229661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Beroemd = Perfect?</a:t>
            </a:r>
          </a:p>
        </p:txBody>
      </p:sp>
      <p:graphicFrame>
        <p:nvGraphicFramePr>
          <p:cNvPr id="6" name="Group 41"/>
          <p:cNvGraphicFramePr>
            <a:graphicFrameLocks/>
          </p:cNvGraphicFramePr>
          <p:nvPr>
            <p:extLst>
              <p:ext uri="{D42A27DB-BD31-4B8C-83A1-F6EECF244321}">
                <p14:modId xmlns:p14="http://schemas.microsoft.com/office/powerpoint/2010/main" val="709364564"/>
              </p:ext>
            </p:extLst>
          </p:nvPr>
        </p:nvGraphicFramePr>
        <p:xfrm>
          <a:off x="408955" y="2132857"/>
          <a:ext cx="11376000" cy="43891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18872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Dostojewski</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(1821-1881)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nl-NL" sz="1800" b="0" baseline="0">
                          <a:solidFill>
                            <a:srgbClr val="333333"/>
                          </a:solidFill>
                          <a:latin typeface="Calibri Light"/>
                          <a:ea typeface="Verdana" pitchFamily="34" charset="0"/>
                          <a:cs typeface="Verdana" pitchFamily="34" charset="0"/>
                        </a:rPr>
                        <a:t>Fjodor Dostojewski is een van de belangrijkste Russische schrijvers en wordt gezien als een van de meest prominente psychologen in de wereldliteratuur. Dostojewski had een gokverslaving. Tegen het einde van zijn leven hervond Dostojewski (financiële) stabiliteit en werd hij erkend voor zijn werk.</a:t>
                      </a:r>
                      <a:endParaRPr lang="es-ES" sz="1800" b="0"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(1899-1961)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nl-NL" sz="1800">
                          <a:solidFill>
                            <a:srgbClr val="333333"/>
                          </a:solidFill>
                          <a:latin typeface="Calibri Light"/>
                          <a:ea typeface="Verdana" pitchFamily="34" charset="0"/>
                          <a:cs typeface="Verdana" pitchFamily="34" charset="0"/>
                        </a:rPr>
                        <a:t>Hemingway wordt beschouwd als een van de meest succesvolle Amerikaanse schrijvers van de 20e eeuw. In 1954 werd hij bekroond met de Nobelprijs voor de literatuur. Gedurende zijn leven heeft hij periodes gekend met depressies en overmatig dankgebruik. Daarnaast werd vermoed dat hij een bipolaire stoornis had.</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(1770-1843)</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1800" b="0" i="0" u="none" strike="noStrike" cap="none" normalizeH="0" baseline="0">
                          <a:ln>
                            <a:noFill/>
                          </a:ln>
                          <a:solidFill>
                            <a:srgbClr val="333333"/>
                          </a:solidFill>
                          <a:effectLst/>
                          <a:latin typeface="Calibri Light"/>
                          <a:ea typeface="Verdana" pitchFamily="34" charset="0"/>
                          <a:cs typeface="Verdana" pitchFamily="34" charset="0"/>
                        </a:rPr>
                        <a:t>Hölderlin werd als het ultieme voorbeeld van “genialiteit en waanzin”gezien. Hij was een van de belangrijkste Duitse romantische dichters, naast Goethe en Schiller. Vandaag de dag zou Hölderlin hoogstwaarschijnlijk gediagnosticeerd worden met een psychotische stoornis.</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1800" b="0" i="0" u="none" strike="noStrike" cap="none" normalizeH="0" baseline="0" dirty="0">
                          <a:ln>
                            <a:noFill/>
                          </a:ln>
                          <a:solidFill>
                            <a:srgbClr val="333333"/>
                          </a:solidFill>
                          <a:effectLst/>
                          <a:latin typeface="Calibri Light"/>
                          <a:ea typeface="Verdana" pitchFamily="34" charset="0"/>
                          <a:cs typeface="Verdana" pitchFamily="34" charset="0"/>
                        </a:rPr>
                        <a:t>Dickens is een van de meest gelezen Engelse schrijvers. Zijn meest beroemde werk </a:t>
                      </a:r>
                      <a:r>
                        <a:rPr kumimoji="0" lang="nl-NL" sz="1800" b="0" i="0" u="none" strike="noStrike" cap="none" normalizeH="0" baseline="0">
                          <a:ln>
                            <a:noFill/>
                          </a:ln>
                          <a:solidFill>
                            <a:srgbClr val="333333"/>
                          </a:solidFill>
                          <a:effectLst/>
                          <a:latin typeface="Calibri Light"/>
                          <a:ea typeface="Verdana" pitchFamily="34" charset="0"/>
                          <a:cs typeface="Verdana" pitchFamily="34" charset="0"/>
                        </a:rPr>
                        <a:t>is “Oliver Twist”. </a:t>
                      </a:r>
                      <a:r>
                        <a:rPr kumimoji="0" lang="nl-NL" sz="1800" b="0" i="0" u="none" strike="noStrike" cap="none" normalizeH="0" baseline="0" dirty="0">
                          <a:ln>
                            <a:noFill/>
                          </a:ln>
                          <a:solidFill>
                            <a:srgbClr val="333333"/>
                          </a:solidFill>
                          <a:effectLst/>
                          <a:latin typeface="Calibri Light"/>
                          <a:ea typeface="Verdana" pitchFamily="34" charset="0"/>
                          <a:cs typeface="Verdana" pitchFamily="34" charset="0"/>
                        </a:rPr>
                        <a:t>Hij had last van manische en depressieve episodes. Vandaag de dag zou hij waarschijnlijk de diagnose bipolaire stoornis krijgen.</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9</a:t>
            </a:fld>
            <a:endParaRPr lang="de-DE" altLang="de-DE" kern="1200">
              <a:latin typeface="Arial" pitchFamily="34" charset="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Welke van deze schilderijen zijn geschilderd door mensen met psychotische symptomen?</a:t>
            </a:r>
            <a:endParaRPr lang="de-DE" altLang="en-US" sz="3600">
              <a:latin typeface="Calibri Light"/>
            </a:endParaRPr>
          </a:p>
        </p:txBody>
      </p:sp>
      <p:pic>
        <p:nvPicPr>
          <p:cNvPr id="1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18" name="Footer Placeholder 17"/>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9" name="Slide Number Placeholder 18"/>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10</a:t>
            </a:fld>
            <a:endParaRPr lang="de-DE" altLang="de-DE" kern="1200">
              <a:latin typeface="Arial" pitchFamily="34" charset="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Welke van deze schilderijen had de hoogste prijs bij een veiling?</a:t>
            </a:r>
            <a:endParaRPr lang="de-DE" altLang="en-US" sz="3600">
              <a:latin typeface="Calibri Light"/>
            </a:endParaRPr>
          </a:p>
        </p:txBody>
      </p:sp>
      <p:pic>
        <p:nvPicPr>
          <p:cNvPr id="1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18" name="Footer Placeholder 17"/>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9" name="Slide Number Placeholder 18"/>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11</a:t>
            </a:fld>
            <a:endParaRPr lang="de-DE" altLang="de-DE" kern="1200">
              <a:latin typeface="Arial" pitchFamily="34" charset="0"/>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Welke van deze schilderijen had de hoogste prijs bij een veiling?</a:t>
            </a:r>
            <a:endParaRPr lang="en-US" sz="3600">
              <a:latin typeface="Calibri Light"/>
            </a:endParaRPr>
          </a:p>
        </p:txBody>
      </p:sp>
      <p:pic>
        <p:nvPicPr>
          <p:cNvPr id="17"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8"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9"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20"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21" name="Caption_14"/>
          <p:cNvSpPr txBox="1"/>
          <p:nvPr/>
        </p:nvSpPr>
        <p:spPr>
          <a:xfrm>
            <a:off x="502919" y="5698536"/>
            <a:ext cx="2560320" cy="369332"/>
          </a:xfrm>
          <a:prstGeom prst="rect">
            <a:avLst/>
          </a:prstGeom>
          <a:noFill/>
        </p:spPr>
        <p:txBody>
          <a:bodyPr wrap="square" rtlCol="0">
            <a:spAutoFit/>
          </a:bodyPr>
          <a:lstStyle/>
          <a:p>
            <a:pPr algn="ctr"/>
            <a:r>
              <a:rPr lang="de-DE" sz="1800" dirty="0" err="1">
                <a:solidFill>
                  <a:srgbClr val="004992"/>
                </a:solidFill>
                <a:latin typeface="Calibri Light"/>
              </a:rPr>
              <a:t>Bijna</a:t>
            </a:r>
            <a:r>
              <a:rPr lang="de-DE" sz="1800" dirty="0">
                <a:solidFill>
                  <a:srgbClr val="004992"/>
                </a:solidFill>
                <a:latin typeface="Calibri Light"/>
              </a:rPr>
              <a:t> €100 </a:t>
            </a:r>
            <a:r>
              <a:rPr lang="de-DE" sz="1800" dirty="0" err="1">
                <a:solidFill>
                  <a:srgbClr val="004992"/>
                </a:solidFill>
                <a:latin typeface="Calibri Light"/>
              </a:rPr>
              <a:t>miljoen</a:t>
            </a:r>
            <a:endParaRPr lang="de-DE" sz="1800" dirty="0">
              <a:solidFill>
                <a:srgbClr val="004992"/>
              </a:solidFill>
              <a:latin typeface="Calibri Light"/>
            </a:endParaRPr>
          </a:p>
        </p:txBody>
      </p:sp>
      <p:sp>
        <p:nvSpPr>
          <p:cNvPr id="22"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a:t>
            </a:r>
            <a:r>
              <a:rPr lang="de-DE" sz="1800" dirty="0" err="1">
                <a:solidFill>
                  <a:srgbClr val="004992"/>
                </a:solidFill>
                <a:latin typeface="Calibri Light"/>
              </a:rPr>
              <a:t>miljoen</a:t>
            </a:r>
            <a:endParaRPr lang="de-DE" sz="1800" dirty="0">
              <a:solidFill>
                <a:srgbClr val="004992"/>
              </a:solidFill>
              <a:latin typeface="Calibri Light"/>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circa €10.000</a:t>
            </a:r>
          </a:p>
        </p:txBody>
      </p:sp>
      <p:sp>
        <p:nvSpPr>
          <p:cNvPr id="24"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a:t>
            </a:r>
          </a:p>
        </p:txBody>
      </p:sp>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12</a:t>
            </a:fld>
            <a:endParaRPr lang="de-DE" altLang="de-DE" kern="1200">
              <a:latin typeface="Arial" pitchFamily="34" charset="0"/>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Edvard Munch</a:t>
            </a:r>
          </a:p>
        </p:txBody>
      </p:sp>
      <p:sp>
        <p:nvSpPr>
          <p:cNvPr id="26627" name="Inhaltsplatzhalter 2"/>
          <p:cNvSpPr>
            <a:spLocks noGrp="1"/>
          </p:cNvSpPr>
          <p:nvPr>
            <p:ph idx="1"/>
          </p:nvPr>
        </p:nvSpPr>
        <p:spPr>
          <a:xfrm>
            <a:off x="408955" y="2204864"/>
            <a:ext cx="6675120" cy="4248000"/>
          </a:xfrm>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333333"/>
              </a:buClr>
              <a:buSzTx/>
              <a:buFont typeface="WingDings"/>
              <a:buChar char=""/>
              <a:tabLst>
                <a:tab pos="84138" algn="l"/>
              </a:tabLst>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Een anonieme koper was bereid om ongeveer €100 miljoen te betalen voor het schilderij “De Schreeuw</a:t>
            </a:r>
            <a:r>
              <a:rPr kumimoji="0" lang="de-DE" sz="2000" b="0" i="0" u="none" strike="noStrike" kern="0" cap="none" spc="0" normalizeH="0" baseline="0" noProof="0" dirty="0">
                <a:ln>
                  <a:noFill/>
                </a:ln>
                <a:solidFill>
                  <a:schemeClr val="tx1"/>
                </a:solidFill>
                <a:effectLst/>
                <a:uLnTx/>
                <a:uFillTx/>
                <a:latin typeface="Calibri Light"/>
                <a:ea typeface="Verdana" pitchFamily="34" charset="0"/>
                <a:cs typeface="Verdana"/>
              </a:rPr>
              <a:t>”</a:t>
            </a: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 Dit maakt het een van de duurste schilderijen ter wereld.</a:t>
            </a:r>
          </a:p>
          <a:p>
            <a:pPr marL="342900" marR="0" lvl="0" indent="-342900" defTabSz="914400" rtl="0" eaLnBrk="0" fontAlgn="base" latinLnBrk="0" hangingPunct="0">
              <a:buClr>
                <a:srgbClr val="333333"/>
              </a:buClr>
              <a:buSzTx/>
              <a:buFont typeface="WingDings"/>
              <a:buChar char=""/>
              <a:tabLst>
                <a:tab pos="84138" algn="l"/>
              </a:tabLst>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De schilder, Edvard Munch, had waarschijnlijk een bipolaire stoornis:</a:t>
            </a:r>
          </a:p>
          <a:p>
            <a:pPr marL="558863" lvl="2" indent="-342900" defTabSz="914400" eaLnBrk="0" fontAlgn="base" hangingPunct="0">
              <a:spcBef>
                <a:spcPts val="1999"/>
              </a:spcBef>
              <a:spcAft>
                <a:spcPts val="0"/>
              </a:spcAft>
              <a:buClr>
                <a:srgbClr val="333333"/>
              </a:buClr>
              <a:buFont typeface="WingDings"/>
              <a:buChar char=""/>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Hij had manische en depressieve symptomen en waanbeelden.</a:t>
            </a:r>
          </a:p>
          <a:p>
            <a:pPr marL="558863" lvl="2" indent="-342900" defTabSz="914400" eaLnBrk="0" fontAlgn="base" hangingPunct="0">
              <a:spcBef>
                <a:spcPts val="1999"/>
              </a:spcBef>
              <a:spcAft>
                <a:spcPts val="0"/>
              </a:spcAft>
              <a:buClr>
                <a:srgbClr val="333333"/>
              </a:buClr>
              <a:buFont typeface="WingDings"/>
              <a:buChar char=""/>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Vanwege zijn klachten is Munch 8 maanden opgenomen geweest in een</a:t>
            </a:r>
            <a:r>
              <a:rPr kumimoji="0" lang="nl-NL" sz="2000" b="0" i="0" u="none" strike="noStrike" kern="0" cap="none" spc="0" normalizeH="0" noProof="0" dirty="0">
                <a:ln>
                  <a:noFill/>
                </a:ln>
                <a:solidFill>
                  <a:schemeClr val="tx1"/>
                </a:solidFill>
                <a:effectLst/>
                <a:uLnTx/>
                <a:uFillTx/>
                <a:latin typeface="Calibri Light"/>
                <a:ea typeface="ＭＳ Ｐゴシック" charset="0"/>
                <a:cs typeface="ＭＳ Ｐゴシック"/>
              </a:rPr>
              <a:t> </a:t>
            </a: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psychiatrisch ziekenhuis.</a:t>
            </a:r>
          </a:p>
        </p:txBody>
      </p:sp>
      <p:pic>
        <p:nvPicPr>
          <p:cNvPr id="8" name="Grafik 16" descr="auktion-sothebys-new-york.jpg"/>
          <p:cNvPicPr>
            <a:picLocks noChangeAspect="1"/>
          </p:cNvPicPr>
          <p:nvPr/>
        </p:nvPicPr>
        <p:blipFill>
          <a:blip r:embed="rId3" cstate="print"/>
          <a:srcRect/>
          <a:stretch>
            <a:fillRect/>
          </a:stretch>
        </p:blipFill>
        <p:spPr bwMode="auto">
          <a:xfrm>
            <a:off x="7504658" y="2203704"/>
            <a:ext cx="3187242" cy="4251960"/>
          </a:xfrm>
          <a:prstGeom prst="rect">
            <a:avLst/>
          </a:prstGeom>
          <a:noFill/>
          <a:ln w="9525">
            <a:noFill/>
            <a:miter lim="800000"/>
            <a:headEnd/>
            <a:tailEnd/>
          </a:ln>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13</a:t>
            </a:fld>
            <a:endParaRPr lang="de-DE" altLang="de-DE" kern="1200">
              <a:latin typeface="Arial" pitchFamily="34" charset="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Steffen Moritz</a:t>
            </a:r>
          </a:p>
        </p:txBody>
      </p:sp>
      <p:sp>
        <p:nvSpPr>
          <p:cNvPr id="27651" name="Inhaltsplatzhalter 2"/>
          <p:cNvSpPr>
            <a:spLocks noGrp="1"/>
          </p:cNvSpPr>
          <p:nvPr>
            <p:ph idx="1"/>
          </p:nvPr>
        </p:nvSpPr>
        <p:spPr>
          <a:xfrm>
            <a:off x="408955" y="2204864"/>
            <a:ext cx="667512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Het </a:t>
            </a:r>
            <a:r>
              <a:rPr lang="en-US" altLang="en-US" sz="2000" dirty="0" err="1">
                <a:solidFill>
                  <a:srgbClr val="333333"/>
                </a:solidFill>
                <a:latin typeface="Calibri Light"/>
              </a:rPr>
              <a:t>schilderij</a:t>
            </a:r>
            <a:r>
              <a:rPr lang="en-US" altLang="en-US" sz="2000" dirty="0">
                <a:solidFill>
                  <a:srgbClr val="333333"/>
                </a:solidFill>
                <a:latin typeface="Calibri Light"/>
              </a:rPr>
              <a:t> </a:t>
            </a:r>
            <a:r>
              <a:rPr lang="en-US" altLang="en-US" sz="2000" dirty="0" err="1">
                <a:solidFill>
                  <a:srgbClr val="333333"/>
                </a:solidFill>
                <a:latin typeface="Calibri Light"/>
              </a:rPr>
              <a:t>heeft</a:t>
            </a:r>
            <a:r>
              <a:rPr lang="en-US" altLang="en-US" sz="2000" dirty="0">
                <a:solidFill>
                  <a:srgbClr val="333333"/>
                </a:solidFill>
                <a:latin typeface="Calibri Light"/>
              </a:rPr>
              <a:t> </a:t>
            </a:r>
            <a:r>
              <a:rPr lang="en-US" altLang="en-US" sz="2000" dirty="0" err="1">
                <a:solidFill>
                  <a:srgbClr val="333333"/>
                </a:solidFill>
                <a:latin typeface="Calibri Light"/>
              </a:rPr>
              <a:t>alleen</a:t>
            </a:r>
            <a:r>
              <a:rPr lang="en-US" altLang="en-US" sz="2000" dirty="0">
                <a:solidFill>
                  <a:srgbClr val="333333"/>
                </a:solidFill>
                <a:latin typeface="Calibri Light"/>
              </a:rPr>
              <a:t> </a:t>
            </a:r>
            <a:r>
              <a:rPr lang="en-US" altLang="en-US" sz="2000" dirty="0" err="1">
                <a:solidFill>
                  <a:srgbClr val="333333"/>
                </a:solidFill>
                <a:latin typeface="Calibri Light"/>
              </a:rPr>
              <a:t>emotionele</a:t>
            </a:r>
            <a:r>
              <a:rPr lang="en-US" altLang="en-US" sz="2000" dirty="0">
                <a:solidFill>
                  <a:srgbClr val="333333"/>
                </a:solidFill>
                <a:latin typeface="Calibri Light"/>
              </a:rPr>
              <a:t> </a:t>
            </a:r>
            <a:r>
              <a:rPr lang="en-US" altLang="en-US" sz="2000" dirty="0" err="1">
                <a:solidFill>
                  <a:srgbClr val="333333"/>
                </a:solidFill>
                <a:latin typeface="Calibri Light"/>
              </a:rPr>
              <a:t>waarde</a:t>
            </a:r>
            <a:r>
              <a:rPr lang="en-US" altLang="en-US" sz="2000" dirty="0">
                <a:solidFill>
                  <a:srgbClr val="333333"/>
                </a:solidFill>
                <a:latin typeface="Calibri Light"/>
              </a:rPr>
              <a:t> </a:t>
            </a:r>
            <a:r>
              <a:rPr lang="en-US" altLang="en-US" sz="2000" dirty="0" err="1">
                <a:solidFill>
                  <a:srgbClr val="333333"/>
                </a:solidFill>
                <a:latin typeface="Calibri Light"/>
              </a:rPr>
              <a:t>voor</a:t>
            </a:r>
            <a:r>
              <a:rPr lang="en-US" altLang="en-US" sz="2000" dirty="0">
                <a:solidFill>
                  <a:srgbClr val="333333"/>
                </a:solidFill>
                <a:latin typeface="Calibri Light"/>
              </a:rPr>
              <a:t> de </a:t>
            </a:r>
            <a:r>
              <a:rPr lang="en-US" altLang="en-US" sz="2000" dirty="0" err="1">
                <a:solidFill>
                  <a:srgbClr val="333333"/>
                </a:solidFill>
                <a:latin typeface="Calibri Light"/>
              </a:rPr>
              <a:t>schilder</a:t>
            </a:r>
            <a:r>
              <a:rPr lang="en-US" altLang="en-US" sz="2000" dirty="0">
                <a:solidFill>
                  <a:srgbClr val="333333"/>
                </a:solidFill>
                <a:latin typeface="Calibri Light"/>
              </a:rPr>
              <a:t>.</a:t>
            </a:r>
          </a:p>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Het is </a:t>
            </a:r>
            <a:r>
              <a:rPr lang="en-US" altLang="en-US" sz="2000" dirty="0" err="1">
                <a:solidFill>
                  <a:srgbClr val="333333"/>
                </a:solidFill>
                <a:latin typeface="Calibri Light"/>
              </a:rPr>
              <a:t>geschilderd</a:t>
            </a:r>
            <a:r>
              <a:rPr lang="en-US" altLang="en-US" sz="2000" dirty="0">
                <a:solidFill>
                  <a:srgbClr val="333333"/>
                </a:solidFill>
                <a:latin typeface="Calibri Light"/>
              </a:rPr>
              <a:t> door Professor Dr. Steffen Moritz </a:t>
            </a:r>
            <a:r>
              <a:rPr lang="en-US" altLang="en-US" sz="2000" dirty="0" err="1">
                <a:solidFill>
                  <a:srgbClr val="333333"/>
                </a:solidFill>
                <a:latin typeface="Calibri Light"/>
              </a:rPr>
              <a:t>toen</a:t>
            </a:r>
            <a:r>
              <a:rPr lang="en-US" altLang="en-US" sz="2000" dirty="0">
                <a:solidFill>
                  <a:srgbClr val="333333"/>
                </a:solidFill>
                <a:latin typeface="Calibri Light"/>
              </a:rPr>
              <a:t> </a:t>
            </a:r>
            <a:r>
              <a:rPr lang="en-US" altLang="en-US" sz="2000" dirty="0" err="1">
                <a:solidFill>
                  <a:srgbClr val="333333"/>
                </a:solidFill>
                <a:latin typeface="Calibri Light"/>
              </a:rPr>
              <a:t>hij</a:t>
            </a:r>
            <a:r>
              <a:rPr lang="en-US" altLang="en-US" sz="2000" dirty="0">
                <a:solidFill>
                  <a:srgbClr val="333333"/>
                </a:solidFill>
                <a:latin typeface="Calibri Light"/>
              </a:rPr>
              <a:t> 16 </a:t>
            </a:r>
            <a:r>
              <a:rPr lang="en-US" altLang="en-US" sz="2000" dirty="0" err="1">
                <a:solidFill>
                  <a:srgbClr val="333333"/>
                </a:solidFill>
                <a:latin typeface="Calibri Light"/>
              </a:rPr>
              <a:t>jaar</a:t>
            </a:r>
            <a:r>
              <a:rPr lang="en-US" altLang="en-US" sz="2000" dirty="0">
                <a:solidFill>
                  <a:srgbClr val="333333"/>
                </a:solidFill>
                <a:latin typeface="Calibri Light"/>
              </a:rPr>
              <a:t> was:</a:t>
            </a:r>
          </a:p>
          <a:p>
            <a:pPr marL="742950" lvl="2"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Hij</a:t>
            </a:r>
            <a:r>
              <a:rPr lang="en-US" altLang="en-US" sz="2000" dirty="0">
                <a:solidFill>
                  <a:srgbClr val="333333"/>
                </a:solidFill>
                <a:latin typeface="Calibri Light"/>
              </a:rPr>
              <a:t> is </a:t>
            </a:r>
            <a:r>
              <a:rPr lang="en-US" altLang="en-US" sz="2000" dirty="0" err="1">
                <a:solidFill>
                  <a:srgbClr val="333333"/>
                </a:solidFill>
                <a:latin typeface="Calibri Light"/>
              </a:rPr>
              <a:t>psycholoog</a:t>
            </a:r>
            <a:r>
              <a:rPr lang="en-US" altLang="en-US" sz="2000" dirty="0">
                <a:solidFill>
                  <a:srgbClr val="333333"/>
                </a:solidFill>
                <a:latin typeface="Calibri Light"/>
              </a:rPr>
              <a:t> </a:t>
            </a:r>
            <a:r>
              <a:rPr lang="en-US" altLang="en-US" sz="2000" dirty="0" err="1">
                <a:solidFill>
                  <a:srgbClr val="333333"/>
                </a:solidFill>
                <a:latin typeface="Calibri Light"/>
              </a:rPr>
              <a:t>en</a:t>
            </a:r>
            <a:r>
              <a:rPr lang="en-US" altLang="en-US" sz="2000" dirty="0">
                <a:solidFill>
                  <a:srgbClr val="333333"/>
                </a:solidFill>
                <a:latin typeface="Calibri Light"/>
              </a:rPr>
              <a:t> </a:t>
            </a:r>
            <a:r>
              <a:rPr lang="en-US" altLang="en-US" sz="2000" dirty="0" err="1">
                <a:solidFill>
                  <a:srgbClr val="333333"/>
                </a:solidFill>
                <a:latin typeface="Calibri Light"/>
              </a:rPr>
              <a:t>hoofd</a:t>
            </a:r>
            <a:r>
              <a:rPr lang="en-US" altLang="en-US" sz="2000" dirty="0">
                <a:solidFill>
                  <a:srgbClr val="333333"/>
                </a:solidFill>
                <a:latin typeface="Calibri Light"/>
              </a:rPr>
              <a:t> van de </a:t>
            </a:r>
            <a:r>
              <a:rPr lang="en-US" altLang="en-US" sz="2000" err="1">
                <a:solidFill>
                  <a:srgbClr val="333333"/>
                </a:solidFill>
                <a:latin typeface="Calibri Light"/>
              </a:rPr>
              <a:t>onderzoeksgroep</a:t>
            </a:r>
            <a:r>
              <a:rPr lang="en-US" altLang="en-US" sz="2000">
                <a:solidFill>
                  <a:srgbClr val="333333"/>
                </a:solidFill>
                <a:latin typeface="Calibri Light"/>
              </a:rPr>
              <a:t> “klinische neuropsychologie” </a:t>
            </a:r>
            <a:r>
              <a:rPr lang="en-US" altLang="en-US" sz="2000" dirty="0">
                <a:solidFill>
                  <a:srgbClr val="333333"/>
                </a:solidFill>
                <a:latin typeface="Calibri Light"/>
              </a:rPr>
              <a:t>in het </a:t>
            </a:r>
            <a:r>
              <a:rPr lang="en-US" altLang="en-US" sz="2000" dirty="0" err="1">
                <a:solidFill>
                  <a:srgbClr val="333333"/>
                </a:solidFill>
                <a:latin typeface="Calibri Light"/>
              </a:rPr>
              <a:t>universitaire</a:t>
            </a:r>
            <a:r>
              <a:rPr lang="en-US" altLang="en-US" sz="2000" dirty="0">
                <a:solidFill>
                  <a:srgbClr val="333333"/>
                </a:solidFill>
                <a:latin typeface="Calibri Light"/>
              </a:rPr>
              <a:t> </a:t>
            </a:r>
            <a:r>
              <a:rPr lang="en-US" altLang="en-US" sz="2000" dirty="0" err="1">
                <a:solidFill>
                  <a:srgbClr val="333333"/>
                </a:solidFill>
                <a:latin typeface="Calibri Light"/>
              </a:rPr>
              <a:t>ziekenhuis</a:t>
            </a:r>
            <a:r>
              <a:rPr lang="en-US" altLang="en-US" sz="2000" dirty="0">
                <a:solidFill>
                  <a:srgbClr val="333333"/>
                </a:solidFill>
                <a:latin typeface="Calibri Light"/>
              </a:rPr>
              <a:t> in Hamburg.</a:t>
            </a:r>
            <a:endParaRPr lang="de-DE" altLang="en-US" sz="2000" dirty="0">
              <a:solidFill>
                <a:srgbClr val="333333"/>
              </a:solidFill>
              <a:latin typeface="Calibri Light"/>
            </a:endParaRPr>
          </a:p>
          <a:p>
            <a:pPr marL="742950" lvl="2" indent="-34290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Steffen Moritz </a:t>
            </a:r>
            <a:r>
              <a:rPr lang="en-US" altLang="en-US" sz="2000" dirty="0" err="1">
                <a:solidFill>
                  <a:srgbClr val="333333"/>
                </a:solidFill>
                <a:latin typeface="Calibri Light"/>
              </a:rPr>
              <a:t>heeft</a:t>
            </a:r>
            <a:r>
              <a:rPr lang="en-US" altLang="en-US" sz="2000" dirty="0">
                <a:solidFill>
                  <a:srgbClr val="333333"/>
                </a:solidFill>
                <a:latin typeface="Calibri Light"/>
              </a:rPr>
              <a:t> </a:t>
            </a:r>
            <a:r>
              <a:rPr lang="en-US" altLang="en-US" sz="2000" dirty="0" err="1">
                <a:solidFill>
                  <a:srgbClr val="333333"/>
                </a:solidFill>
                <a:latin typeface="Calibri Light"/>
              </a:rPr>
              <a:t>nooit</a:t>
            </a:r>
            <a:r>
              <a:rPr lang="en-US" altLang="en-US" sz="2000" dirty="0">
                <a:solidFill>
                  <a:srgbClr val="333333"/>
                </a:solidFill>
                <a:latin typeface="Calibri Light"/>
              </a:rPr>
              <a:t> </a:t>
            </a:r>
            <a:r>
              <a:rPr lang="en-US" altLang="en-US" sz="2000" dirty="0" err="1">
                <a:solidFill>
                  <a:srgbClr val="333333"/>
                </a:solidFill>
                <a:latin typeface="Calibri Light"/>
              </a:rPr>
              <a:t>psychiatrische</a:t>
            </a:r>
            <a:r>
              <a:rPr lang="en-US" altLang="en-US" sz="2000" dirty="0">
                <a:solidFill>
                  <a:srgbClr val="333333"/>
                </a:solidFill>
                <a:latin typeface="Calibri Light"/>
              </a:rPr>
              <a:t> </a:t>
            </a:r>
            <a:r>
              <a:rPr lang="en-US" altLang="en-US" sz="2000" dirty="0" err="1">
                <a:solidFill>
                  <a:srgbClr val="333333"/>
                </a:solidFill>
                <a:latin typeface="Calibri Light"/>
              </a:rPr>
              <a:t>behandeling</a:t>
            </a:r>
            <a:r>
              <a:rPr lang="en-US" altLang="en-US" sz="2000" dirty="0">
                <a:solidFill>
                  <a:srgbClr val="333333"/>
                </a:solidFill>
                <a:latin typeface="Calibri Light"/>
              </a:rPr>
              <a:t> </a:t>
            </a:r>
            <a:r>
              <a:rPr lang="en-US" altLang="en-US" sz="2000" dirty="0" err="1">
                <a:solidFill>
                  <a:srgbClr val="333333"/>
                </a:solidFill>
                <a:latin typeface="Calibri Light"/>
              </a:rPr>
              <a:t>gehad</a:t>
            </a:r>
            <a:r>
              <a:rPr lang="en-US" altLang="en-US" sz="2000" dirty="0">
                <a:solidFill>
                  <a:srgbClr val="333333"/>
                </a:solidFill>
                <a:latin typeface="Calibri Light"/>
              </a:rPr>
              <a:t>.</a:t>
            </a:r>
            <a:endParaRPr lang="de-DE" altLang="en-US" sz="2000" dirty="0">
              <a:solidFill>
                <a:srgbClr val="333333"/>
              </a:solidFill>
              <a:latin typeface="Calibri Light"/>
            </a:endParaRPr>
          </a:p>
        </p:txBody>
      </p:sp>
      <p:pic>
        <p:nvPicPr>
          <p:cNvPr id="8" name="Grafik 3" descr="Bild_Steffen.jpg"/>
          <p:cNvPicPr>
            <a:picLocks noChangeAspect="1"/>
          </p:cNvPicPr>
          <p:nvPr/>
        </p:nvPicPr>
        <p:blipFill>
          <a:blip r:embed="rId3" cstate="print"/>
          <a:srcRect/>
          <a:stretch>
            <a:fillRect/>
          </a:stretch>
        </p:blipFill>
        <p:spPr bwMode="auto">
          <a:xfrm>
            <a:off x="7688662" y="2203704"/>
            <a:ext cx="2819234" cy="4251960"/>
          </a:xfrm>
          <a:prstGeom prst="rect">
            <a:avLst/>
          </a:prstGeom>
          <a:noFill/>
          <a:ln w="9525">
            <a:noFill/>
            <a:miter lim="800000"/>
            <a:headEnd/>
            <a:tailEnd/>
          </a:ln>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14</a:t>
            </a:fld>
            <a:endParaRPr lang="de-DE" altLang="de-DE" kern="1200">
              <a:latin typeface="Arial" pitchFamily="34" charset="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Vincent van Gogh</a:t>
            </a:r>
          </a:p>
        </p:txBody>
      </p:sp>
      <p:sp>
        <p:nvSpPr>
          <p:cNvPr id="28675" name="Inhaltsplatzhalter 2"/>
          <p:cNvSpPr>
            <a:spLocks noGrp="1"/>
          </p:cNvSpPr>
          <p:nvPr>
            <p:ph idx="1"/>
          </p:nvPr>
        </p:nvSpPr>
        <p:spPr>
          <a:xfrm>
            <a:off x="408955" y="2204864"/>
            <a:ext cx="667512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Het </a:t>
            </a:r>
            <a:r>
              <a:rPr lang="nl-NL" altLang="en-US" sz="2000">
                <a:solidFill>
                  <a:srgbClr val="333333"/>
                </a:solidFill>
                <a:latin typeface="Calibri Light"/>
              </a:rPr>
              <a:t>schilderij </a:t>
            </a:r>
            <a:r>
              <a:rPr lang="en-US" altLang="en-US" sz="2000">
                <a:solidFill>
                  <a:srgbClr val="333333"/>
                </a:solidFill>
                <a:latin typeface="Calibri Light"/>
              </a:rPr>
              <a:t>“</a:t>
            </a:r>
            <a:r>
              <a:rPr lang="nl-NL" altLang="en-US" sz="2000">
                <a:solidFill>
                  <a:srgbClr val="333333"/>
                </a:solidFill>
                <a:latin typeface="Calibri Light"/>
              </a:rPr>
              <a:t>Park </a:t>
            </a:r>
            <a:r>
              <a:rPr lang="nl-NL" altLang="en-US" sz="2000" dirty="0">
                <a:solidFill>
                  <a:srgbClr val="333333"/>
                </a:solidFill>
                <a:latin typeface="Calibri Light"/>
              </a:rPr>
              <a:t>of </a:t>
            </a:r>
            <a:r>
              <a:rPr lang="nl-NL" altLang="en-US" sz="2000">
                <a:solidFill>
                  <a:srgbClr val="333333"/>
                </a:solidFill>
                <a:latin typeface="Calibri Light"/>
              </a:rPr>
              <a:t>Saint-Paul Hospital</a:t>
            </a:r>
            <a:r>
              <a:rPr lang="de-DE" altLang="de-DE" sz="2000">
                <a:solidFill>
                  <a:srgbClr val="333333"/>
                </a:solidFill>
                <a:latin typeface="Calibri Light"/>
              </a:rPr>
              <a:t>”</a:t>
            </a:r>
            <a:r>
              <a:rPr lang="nl-NL" altLang="en-US" sz="2000">
                <a:solidFill>
                  <a:srgbClr val="333333"/>
                </a:solidFill>
                <a:latin typeface="Calibri Light"/>
              </a:rPr>
              <a:t> </a:t>
            </a:r>
            <a:r>
              <a:rPr lang="nl-NL" altLang="en-US" sz="2000" dirty="0">
                <a:solidFill>
                  <a:srgbClr val="333333"/>
                </a:solidFill>
                <a:latin typeface="Calibri Light"/>
              </a:rPr>
              <a:t>is ongeveer €25 miljoen waard.</a:t>
            </a:r>
          </a:p>
          <a:p>
            <a:pPr lvl="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 Gogh schilderde het in 1889 tijdens zijn opname in het psychiatrisch ziekenhuis Saint-Paul in Frankrijk:</a:t>
            </a:r>
          </a:p>
          <a:p>
            <a:pPr marL="742950" lvl="2" indent="-34290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 Gogh had ernstige stemmingswisselingen, neigingen tot zelfbeschadigend gedrag, angsten, waanbeelden en hallucinaties.</a:t>
            </a:r>
          </a:p>
          <a:p>
            <a:pPr marL="742950" lvl="2" indent="-34290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Vandaag de dag zou hij waarschijnlijk gediagnosticeerd zijn met een psychotische of bipolaire </a:t>
            </a:r>
            <a:br>
              <a:rPr lang="nl-NL" altLang="en-US" sz="2000" dirty="0">
                <a:solidFill>
                  <a:srgbClr val="333333"/>
                </a:solidFill>
                <a:latin typeface="Calibri Light"/>
              </a:rPr>
            </a:br>
            <a:r>
              <a:rPr lang="nl-NL" altLang="en-US" sz="2000" dirty="0">
                <a:solidFill>
                  <a:srgbClr val="333333"/>
                </a:solidFill>
                <a:latin typeface="Calibri Light"/>
              </a:rPr>
              <a:t>stoornis.</a:t>
            </a:r>
          </a:p>
        </p:txBody>
      </p:sp>
      <p:pic>
        <p:nvPicPr>
          <p:cNvPr id="8" name="Grafik 23" descr="img136112.jpg"/>
          <p:cNvPicPr>
            <a:picLocks noChangeAspect="1"/>
          </p:cNvPicPr>
          <p:nvPr/>
        </p:nvPicPr>
        <p:blipFill>
          <a:blip r:embed="rId3" cstate="print"/>
          <a:srcRect/>
          <a:stretch>
            <a:fillRect/>
          </a:stretch>
        </p:blipFill>
        <p:spPr bwMode="auto">
          <a:xfrm>
            <a:off x="7496147" y="2203704"/>
            <a:ext cx="3204265" cy="4251960"/>
          </a:xfrm>
          <a:prstGeom prst="rect">
            <a:avLst/>
          </a:prstGeom>
          <a:noFill/>
          <a:ln w="9525">
            <a:noFill/>
            <a:miter lim="800000"/>
            <a:headEnd/>
            <a:tailEnd/>
          </a:ln>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15</a:t>
            </a:fld>
            <a:endParaRPr lang="de-DE" altLang="de-DE" kern="1200">
              <a:latin typeface="Arial" pitchFamily="34" charset="0"/>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Ringo Starr (Drummer van de Beatles)</a:t>
            </a:r>
          </a:p>
        </p:txBody>
      </p:sp>
      <p:sp>
        <p:nvSpPr>
          <p:cNvPr id="29699" name="Inhaltsplatzhalter 2"/>
          <p:cNvSpPr>
            <a:spLocks noGrp="1"/>
          </p:cNvSpPr>
          <p:nvPr>
            <p:ph idx="1"/>
          </p:nvPr>
        </p:nvSpPr>
        <p:spPr>
          <a:xfrm>
            <a:off x="408955" y="2204864"/>
            <a:ext cx="585216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Ringo Starr </a:t>
            </a:r>
            <a:r>
              <a:rPr lang="en-US" altLang="en-US" sz="2000" dirty="0" err="1">
                <a:solidFill>
                  <a:srgbClr val="333333"/>
                </a:solidFill>
                <a:latin typeface="Calibri Light"/>
              </a:rPr>
              <a:t>schildert</a:t>
            </a:r>
            <a:r>
              <a:rPr lang="en-US" altLang="en-US" sz="2000" dirty="0">
                <a:solidFill>
                  <a:srgbClr val="333333"/>
                </a:solidFill>
                <a:latin typeface="Calibri Light"/>
              </a:rPr>
              <a:t> </a:t>
            </a:r>
            <a:r>
              <a:rPr lang="en-US" altLang="en-US" sz="2000" dirty="0" err="1">
                <a:solidFill>
                  <a:srgbClr val="333333"/>
                </a:solidFill>
                <a:latin typeface="Calibri Light"/>
              </a:rPr>
              <a:t>sinds</a:t>
            </a:r>
            <a:r>
              <a:rPr lang="en-US" altLang="en-US" sz="2000" dirty="0">
                <a:solidFill>
                  <a:srgbClr val="333333"/>
                </a:solidFill>
                <a:latin typeface="Calibri Light"/>
              </a:rPr>
              <a:t> 2005:</a:t>
            </a:r>
            <a:endParaRPr lang="de-DE" altLang="en-US" sz="2000" dirty="0">
              <a:solidFill>
                <a:srgbClr val="333333"/>
              </a:solidFill>
              <a:latin typeface="Calibri Light"/>
            </a:endParaRPr>
          </a:p>
          <a:p>
            <a:pPr marL="342900" lvl="1" indent="-342900">
              <a:lnSpc>
                <a:spcPct val="105000"/>
              </a:lnSpc>
              <a:spcBef>
                <a:spcPts val="1999"/>
              </a:spcBef>
              <a:spcAft>
                <a:spcPts val="0"/>
              </a:spcAft>
              <a:buClr>
                <a:srgbClr val="333333"/>
              </a:buClr>
              <a:buFont typeface="WingDings"/>
              <a:buChar char=""/>
            </a:pPr>
            <a:r>
              <a:rPr lang="de-DE" altLang="en-US" sz="2000" dirty="0">
                <a:solidFill>
                  <a:srgbClr val="333333"/>
                </a:solidFill>
                <a:latin typeface="Calibri Light"/>
              </a:rPr>
              <a:t>Het </a:t>
            </a:r>
            <a:r>
              <a:rPr lang="de-DE" altLang="en-US" sz="2000" dirty="0" err="1">
                <a:solidFill>
                  <a:srgbClr val="333333"/>
                </a:solidFill>
                <a:latin typeface="Calibri Light"/>
              </a:rPr>
              <a:t>schilderij</a:t>
            </a:r>
            <a:r>
              <a:rPr lang="de-DE" altLang="en-US" sz="2000" dirty="0">
                <a:solidFill>
                  <a:srgbClr val="333333"/>
                </a:solidFill>
                <a:latin typeface="Calibri Light"/>
              </a:rPr>
              <a:t> </a:t>
            </a:r>
            <a:r>
              <a:rPr lang="en-US" altLang="en-US" sz="2000" dirty="0">
                <a:solidFill>
                  <a:srgbClr val="333333"/>
                </a:solidFill>
                <a:latin typeface="Calibri Light"/>
              </a:rPr>
              <a:t>“</a:t>
            </a:r>
            <a:r>
              <a:rPr lang="de-DE" altLang="en-US" sz="2000" dirty="0">
                <a:solidFill>
                  <a:srgbClr val="333333"/>
                </a:solidFill>
                <a:latin typeface="Calibri Light"/>
              </a:rPr>
              <a:t>Timberland</a:t>
            </a:r>
            <a:r>
              <a:rPr lang="de-DE" altLang="de-DE" sz="2000" dirty="0">
                <a:solidFill>
                  <a:srgbClr val="333333"/>
                </a:solidFill>
                <a:latin typeface="Calibri Light"/>
              </a:rPr>
              <a:t>”</a:t>
            </a:r>
            <a:r>
              <a:rPr lang="de-DE" altLang="en-US" sz="2000" dirty="0">
                <a:solidFill>
                  <a:srgbClr val="333333"/>
                </a:solidFill>
                <a:latin typeface="Calibri Light"/>
              </a:rPr>
              <a:t> is gemaakt in 2013.</a:t>
            </a:r>
          </a:p>
          <a:p>
            <a:pPr marL="342900" lvl="1"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Zijn</a:t>
            </a:r>
            <a:r>
              <a:rPr lang="en-US" altLang="en-US" sz="2000" dirty="0">
                <a:solidFill>
                  <a:srgbClr val="333333"/>
                </a:solidFill>
                <a:latin typeface="Calibri Light"/>
              </a:rPr>
              <a:t> </a:t>
            </a:r>
            <a:r>
              <a:rPr lang="en-US" altLang="en-US" sz="2000" dirty="0" err="1">
                <a:solidFill>
                  <a:srgbClr val="333333"/>
                </a:solidFill>
                <a:latin typeface="Calibri Light"/>
              </a:rPr>
              <a:t>schilderijen</a:t>
            </a:r>
            <a:r>
              <a:rPr lang="en-US" altLang="en-US" sz="2000" dirty="0">
                <a:solidFill>
                  <a:srgbClr val="333333"/>
                </a:solidFill>
                <a:latin typeface="Calibri Light"/>
              </a:rPr>
              <a:t> </a:t>
            </a:r>
            <a:r>
              <a:rPr lang="en-US" altLang="en-US" sz="2000" dirty="0" err="1">
                <a:solidFill>
                  <a:srgbClr val="333333"/>
                </a:solidFill>
                <a:latin typeface="Calibri Light"/>
              </a:rPr>
              <a:t>worden</a:t>
            </a:r>
            <a:r>
              <a:rPr lang="en-US" altLang="en-US" sz="2000" dirty="0">
                <a:solidFill>
                  <a:srgbClr val="333333"/>
                </a:solidFill>
                <a:latin typeface="Calibri Light"/>
              </a:rPr>
              <a:t> </a:t>
            </a:r>
            <a:r>
              <a:rPr lang="en-US" altLang="en-US" sz="2000" dirty="0" err="1">
                <a:solidFill>
                  <a:srgbClr val="333333"/>
                </a:solidFill>
                <a:latin typeface="Calibri Light"/>
              </a:rPr>
              <a:t>verkocht</a:t>
            </a:r>
            <a:r>
              <a:rPr lang="en-US" altLang="en-US" sz="2000" dirty="0">
                <a:solidFill>
                  <a:srgbClr val="333333"/>
                </a:solidFill>
                <a:latin typeface="Calibri Light"/>
              </a:rPr>
              <a:t> </a:t>
            </a:r>
            <a:r>
              <a:rPr lang="en-US" altLang="en-US" sz="2000" dirty="0" err="1">
                <a:solidFill>
                  <a:srgbClr val="333333"/>
                </a:solidFill>
                <a:latin typeface="Calibri Light"/>
              </a:rPr>
              <a:t>voor</a:t>
            </a:r>
            <a:r>
              <a:rPr lang="en-US" altLang="en-US" sz="2000" dirty="0">
                <a:solidFill>
                  <a:srgbClr val="333333"/>
                </a:solidFill>
                <a:latin typeface="Calibri Light"/>
              </a:rPr>
              <a:t> </a:t>
            </a:r>
            <a:r>
              <a:rPr lang="en-US" altLang="en-US" sz="2000" dirty="0" err="1">
                <a:solidFill>
                  <a:srgbClr val="333333"/>
                </a:solidFill>
                <a:latin typeface="Calibri Light"/>
              </a:rPr>
              <a:t>duizenden</a:t>
            </a:r>
            <a:r>
              <a:rPr lang="en-US" altLang="en-US" sz="2000" dirty="0">
                <a:solidFill>
                  <a:srgbClr val="333333"/>
                </a:solidFill>
                <a:latin typeface="Calibri Light"/>
              </a:rPr>
              <a:t> euro’s.</a:t>
            </a:r>
          </a:p>
          <a:p>
            <a:pPr marL="342900" lvl="1"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Voor</a:t>
            </a:r>
            <a:r>
              <a:rPr lang="en-US" altLang="en-US" sz="2000" dirty="0">
                <a:solidFill>
                  <a:srgbClr val="333333"/>
                </a:solidFill>
                <a:latin typeface="Calibri Light"/>
              </a:rPr>
              <a:t> </a:t>
            </a:r>
            <a:r>
              <a:rPr lang="en-US" altLang="en-US" sz="2000" dirty="0" err="1">
                <a:solidFill>
                  <a:srgbClr val="333333"/>
                </a:solidFill>
                <a:latin typeface="Calibri Light"/>
              </a:rPr>
              <a:t>zover</a:t>
            </a:r>
            <a:r>
              <a:rPr lang="en-US" altLang="en-US" sz="2000" dirty="0">
                <a:solidFill>
                  <a:srgbClr val="333333"/>
                </a:solidFill>
                <a:latin typeface="Calibri Light"/>
              </a:rPr>
              <a:t> we </a:t>
            </a:r>
            <a:r>
              <a:rPr lang="en-US" altLang="en-US" sz="2000" dirty="0" err="1">
                <a:solidFill>
                  <a:srgbClr val="333333"/>
                </a:solidFill>
                <a:latin typeface="Calibri Light"/>
              </a:rPr>
              <a:t>weten</a:t>
            </a:r>
            <a:r>
              <a:rPr lang="en-US" altLang="en-US" sz="2000" dirty="0">
                <a:solidFill>
                  <a:srgbClr val="333333"/>
                </a:solidFill>
                <a:latin typeface="Calibri Light"/>
              </a:rPr>
              <a:t>, </a:t>
            </a:r>
            <a:r>
              <a:rPr lang="en-US" altLang="en-US" sz="2000" dirty="0" err="1">
                <a:solidFill>
                  <a:srgbClr val="333333"/>
                </a:solidFill>
                <a:latin typeface="Calibri Light"/>
              </a:rPr>
              <a:t>heeft</a:t>
            </a:r>
            <a:r>
              <a:rPr lang="en-US" altLang="en-US" sz="2000" dirty="0">
                <a:solidFill>
                  <a:srgbClr val="333333"/>
                </a:solidFill>
                <a:latin typeface="Calibri Light"/>
              </a:rPr>
              <a:t> Ringo Starr </a:t>
            </a:r>
            <a:r>
              <a:rPr lang="en-US" altLang="en-US" sz="2000" dirty="0" err="1">
                <a:solidFill>
                  <a:srgbClr val="333333"/>
                </a:solidFill>
                <a:latin typeface="Calibri Light"/>
              </a:rPr>
              <a:t>nooit</a:t>
            </a:r>
            <a:r>
              <a:rPr lang="en-US" altLang="en-US" sz="2000" dirty="0">
                <a:solidFill>
                  <a:srgbClr val="333333"/>
                </a:solidFill>
                <a:latin typeface="Calibri Light"/>
              </a:rPr>
              <a:t> </a:t>
            </a:r>
            <a:r>
              <a:rPr lang="en-US" altLang="en-US" sz="2000" dirty="0" err="1">
                <a:solidFill>
                  <a:srgbClr val="333333"/>
                </a:solidFill>
                <a:latin typeface="Calibri Light"/>
              </a:rPr>
              <a:t>een</a:t>
            </a:r>
            <a:r>
              <a:rPr lang="en-US" altLang="en-US" sz="2000" dirty="0">
                <a:solidFill>
                  <a:srgbClr val="333333"/>
                </a:solidFill>
                <a:latin typeface="Calibri Light"/>
              </a:rPr>
              <a:t> </a:t>
            </a:r>
            <a:r>
              <a:rPr lang="en-US" altLang="en-US" sz="2000" dirty="0" err="1">
                <a:solidFill>
                  <a:srgbClr val="333333"/>
                </a:solidFill>
                <a:latin typeface="Calibri Light"/>
              </a:rPr>
              <a:t>psychische</a:t>
            </a:r>
            <a:r>
              <a:rPr lang="en-US" altLang="en-US" sz="2000" dirty="0">
                <a:solidFill>
                  <a:srgbClr val="333333"/>
                </a:solidFill>
                <a:latin typeface="Calibri Light"/>
              </a:rPr>
              <a:t> </a:t>
            </a:r>
            <a:r>
              <a:rPr lang="en-US" altLang="en-US" sz="2000" dirty="0" err="1">
                <a:solidFill>
                  <a:srgbClr val="333333"/>
                </a:solidFill>
                <a:latin typeface="Calibri Light"/>
              </a:rPr>
              <a:t>stoornis</a:t>
            </a:r>
            <a:r>
              <a:rPr lang="en-US" altLang="en-US" sz="2000" dirty="0">
                <a:solidFill>
                  <a:srgbClr val="333333"/>
                </a:solidFill>
                <a:latin typeface="Calibri Light"/>
              </a:rPr>
              <a:t> </a:t>
            </a:r>
            <a:r>
              <a:rPr lang="en-US" altLang="en-US" sz="2000" dirty="0" err="1">
                <a:solidFill>
                  <a:srgbClr val="333333"/>
                </a:solidFill>
                <a:latin typeface="Calibri Light"/>
              </a:rPr>
              <a:t>gehad</a:t>
            </a:r>
            <a:r>
              <a:rPr lang="en-US" altLang="en-US" sz="2000" dirty="0">
                <a:solidFill>
                  <a:srgbClr val="333333"/>
                </a:solidFill>
                <a:latin typeface="Calibri Light"/>
              </a:rPr>
              <a:t>.</a:t>
            </a: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16</a:t>
            </a:fld>
            <a:endParaRPr lang="de-DE" altLang="de-DE" kern="1200">
              <a:latin typeface="Arial" pitchFamily="34" charset="0"/>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0723"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Als je psychische klachten hebt, betekent dit niet dat je geen betekenisvolle en waardevolle dingen kunt doen.</a:t>
            </a:r>
          </a:p>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Psychische klachten kunnen creativiteit bevorderen maar ook remmen.</a:t>
            </a:r>
          </a:p>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Tijden hun leven niet erkende geniën zoals Van Gogh, hebben vaak last gehad van psychische stoornissen.</a:t>
            </a:r>
          </a:p>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Sommige artiesten met psychische stoornissen kunnen wel leven van hun kunst (zoals Edvard Munch).</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17</a:t>
            </a:fld>
            <a:endParaRPr lang="de-DE" altLang="de-DE" kern="1200">
              <a:latin typeface="Arial" pitchFamily="34" charset="0"/>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1746"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endParaRPr kumimoji="0" lang="nl-NL" sz="2400" b="0" i="0" u="none" strike="sngStrike" kern="0" cap="none" spc="0" normalizeH="0" baseline="0" noProof="0">
              <a:ln>
                <a:noFill/>
              </a:ln>
              <a:solidFill>
                <a:srgbClr val="333333"/>
              </a:solidFill>
              <a:effectLst/>
              <a:uLnTx/>
              <a:uFillTx/>
              <a:latin typeface="Calibri Light"/>
              <a:ea typeface="Verdana" pitchFamily="34" charset="0"/>
              <a:cs typeface="Verdana" pitchFamily="34" charset="0"/>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18</a:t>
            </a:fld>
            <a:endParaRPr lang="de-DE" altLang="de-DE" kern="1200">
              <a:latin typeface="Arial" pitchFamily="34" charset="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3794"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p>
          <a:p>
            <a:pPr marL="342900" marR="0" lvl="1" indent="-342900" defTabSz="914400" rtl="0" eaLnBrk="0" fontAlgn="base" latinLnBrk="0" hangingPunct="0">
              <a:spcBef>
                <a:spcPts val="1999"/>
              </a:spcBef>
              <a:spcAft>
                <a:spcPts val="0"/>
              </a:spcAft>
              <a:buClr>
                <a:srgbClr val="000000"/>
              </a:buClr>
              <a:buSzTx/>
              <a:buFont typeface="WingDings"/>
              <a:buChar char=""/>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Punt ter overweging: </a:t>
            </a:r>
            <a:b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b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Veel belangrijke kunstwerken zijn gecreëerd door mensen met een psychische stoornis. </a:t>
            </a: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Maakt dit hun kunst minder waard?</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19</a:t>
            </a:fld>
            <a:endParaRPr lang="de-DE" altLang="de-DE" kern="1200">
              <a:latin typeface="Arial" pitchFamily="34" charset="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3794"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p>
          <a:p>
            <a:pPr marL="342900" marR="0" lvl="1" indent="-342900" defTabSz="914400" rtl="0" eaLnBrk="0" fontAlgn="base" latinLnBrk="0" hangingPunct="0">
              <a:spcBef>
                <a:spcPts val="1999"/>
              </a:spcBef>
              <a:spcAft>
                <a:spcPts val="0"/>
              </a:spcAft>
              <a:buClr>
                <a:srgbClr val="000000"/>
              </a:buClr>
              <a:buSzTx/>
              <a:buFont typeface="WingDings"/>
              <a:buChar char=""/>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Punt ter overweging: </a:t>
            </a:r>
            <a:b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b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Veel belangrijke kunstwerken zijn gecreëerd door mensen met een psychische stoornis. </a:t>
            </a: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Maakt dit hun kunst minder waard?</a:t>
            </a:r>
          </a:p>
          <a:p>
            <a:pPr marR="0" lvl="1" algn="ctr" defTabSz="914400" rtl="0" eaLnBrk="0" fontAlgn="base" latinLnBrk="0" hangingPunct="0">
              <a:spcBef>
                <a:spcPts val="1999"/>
              </a:spcBef>
              <a:spcAft>
                <a:spcPts val="0"/>
              </a:spcAft>
              <a:buClr>
                <a:srgbClr val="000000"/>
              </a:buClr>
              <a:buSzTx/>
              <a:tabLst>
                <a:tab pos="84138" algn="l"/>
              </a:tabLst>
              <a:defRPr/>
            </a:pPr>
            <a:r>
              <a:rPr kumimoji="0" lang="de-DE" sz="2400" b="1" i="0" u="sng" strike="noStrike" kern="0" cap="none" spc="0" normalizeH="0" baseline="0" noProof="0" dirty="0">
                <a:ln>
                  <a:noFill/>
                </a:ln>
                <a:solidFill>
                  <a:srgbClr val="004992"/>
                </a:solidFill>
                <a:effectLst/>
                <a:uLnTx/>
                <a:uFillTx/>
                <a:latin typeface="Calibri Light"/>
                <a:ea typeface="Verdana" pitchFamily="34" charset="0"/>
                <a:cs typeface="Verdana" pitchFamily="34" charset="0"/>
              </a:rPr>
              <a:t>Helemaal niet!</a:t>
            </a:r>
            <a:endPar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20</a:t>
            </a:fld>
            <a:endParaRPr lang="de-DE" altLang="de-DE" kern="1200">
              <a:latin typeface="Arial" pitchFamily="34" charset="0"/>
              <a:cs typeface="+mn-cs"/>
            </a:endParaRPr>
          </a:p>
        </p:txBody>
      </p:sp>
    </p:spTree>
    <p:extLst>
      <p:ext uri="{BB962C8B-B14F-4D97-AF65-F5344CB8AC3E}">
        <p14:creationId xmlns:p14="http://schemas.microsoft.com/office/powerpoint/2010/main" val="260826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a:latin typeface="Calibri Light"/>
              </a:rPr>
              <a:t>Is het “normaal” om psychische klachten te hebben?</a:t>
            </a:r>
            <a:endParaRPr lang="de-DE" altLang="en-US" sz="3600">
              <a:latin typeface="Calibri Light"/>
            </a:endParaRPr>
          </a:p>
        </p:txBody>
      </p:sp>
      <p:sp>
        <p:nvSpPr>
          <p:cNvPr id="2" name="Content Placeholder 1"/>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err="1">
                <a:solidFill>
                  <a:srgbClr val="004992"/>
                </a:solidFill>
                <a:latin typeface="Calibri Light"/>
                <a:ea typeface="ＭＳ Ｐゴシック" charset="0"/>
              </a:rPr>
              <a:t>Hoeveel</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mensen</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hebben</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psychische</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klachten</a:t>
            </a:r>
            <a:r>
              <a:rPr lang="en-US" sz="2400" dirty="0">
                <a:solidFill>
                  <a:srgbClr val="004992"/>
                </a:solidFill>
                <a:latin typeface="Calibri Light"/>
                <a:ea typeface="ＭＳ Ｐゴシック" charset="0"/>
              </a:rPr>
              <a:t>?</a:t>
            </a: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Wat denken jullie?</a:t>
            </a:r>
            <a:endParaRPr lang="en-US" sz="2400" dirty="0">
              <a:solidFill>
                <a:srgbClr val="333333"/>
              </a:solidFill>
              <a:latin typeface="Calibri Light"/>
            </a:endParaRPr>
          </a:p>
        </p:txBody>
      </p:sp>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21</a:t>
            </a:fld>
            <a:endParaRPr lang="de-DE" altLang="de-DE" kern="1200">
              <a:latin typeface="Arial" pitchFamily="34" charset="0"/>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Is het “normaal” om psychische klachten te hebben?</a:t>
            </a:r>
            <a:endParaRPr lang="en-US" sz="3600">
              <a:latin typeface="Calibri Light"/>
            </a:endParaRPr>
          </a:p>
        </p:txBody>
      </p:sp>
      <p:sp>
        <p:nvSpPr>
          <p:cNvPr id="3" name="Content Placeholder 2"/>
          <p:cNvSpPr>
            <a:spLocks noGrp="1"/>
          </p:cNvSpPr>
          <p:nvPr>
            <p:ph idx="1"/>
          </p:nvPr>
        </p:nvSpPr>
        <p:spPr/>
        <p:txBody>
          <a:bodyPr/>
          <a:lstStyle/>
          <a:p>
            <a:pPr lvl="0" defTabSz="914400" eaLnBrk="0" fontAlgn="base" hangingPunct="0"/>
            <a:r>
              <a:rPr lang="en-US" altLang="en-US" sz="2400" kern="0" dirty="0" err="1">
                <a:solidFill>
                  <a:srgbClr val="004992"/>
                </a:solidFill>
                <a:latin typeface="Calibri Light"/>
                <a:ea typeface="ＭＳ Ｐゴシック" pitchFamily="34" charset="-128"/>
              </a:rPr>
              <a:t>Hoeveel</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mensen</a:t>
            </a:r>
            <a:r>
              <a:rPr lang="en-US" altLang="en-US" sz="2400" kern="0" dirty="0">
                <a:solidFill>
                  <a:srgbClr val="004992"/>
                </a:solidFill>
                <a:latin typeface="Calibri Light"/>
                <a:ea typeface="ＭＳ Ｐゴシック" pitchFamily="34" charset="-128"/>
              </a:rPr>
              <a:t> in Nederland </a:t>
            </a:r>
            <a:r>
              <a:rPr lang="en-US" altLang="en-US" sz="2400" kern="0" dirty="0" err="1">
                <a:solidFill>
                  <a:srgbClr val="004992"/>
                </a:solidFill>
                <a:latin typeface="Calibri Light"/>
                <a:ea typeface="ＭＳ Ｐゴシック" pitchFamily="34" charset="-128"/>
              </a:rPr>
              <a:t>hebben</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psychische</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klachten</a:t>
            </a:r>
            <a:r>
              <a:rPr lang="en-US" altLang="en-US" sz="2400" kern="0" dirty="0">
                <a:solidFill>
                  <a:srgbClr val="004992"/>
                </a:solidFill>
                <a:latin typeface="Calibri Light"/>
                <a:ea typeface="ＭＳ Ｐゴシック" pitchFamily="34" charset="-128"/>
              </a:rPr>
              <a:t>?</a:t>
            </a: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endParaRPr lang="en-US" altLang="en-US" sz="2400" kern="0" dirty="0">
              <a:solidFill>
                <a:srgbClr val="004992"/>
              </a:solidFill>
              <a:latin typeface="Calibri Light"/>
              <a:ea typeface="ＭＳ Ｐゴシック" pitchFamily="34" charset="-128"/>
            </a:endParaRPr>
          </a:p>
          <a:p>
            <a:pPr lvl="0" defTabSz="914400" eaLnBrk="0" fontAlgn="base" hangingPunct="0"/>
            <a:r>
              <a:rPr lang="en-US" altLang="en-US" sz="2400" kern="0" dirty="0" err="1">
                <a:solidFill>
                  <a:srgbClr val="333333"/>
                </a:solidFill>
                <a:latin typeface="Calibri Light"/>
                <a:ea typeface="ＭＳ Ｐゴシック" pitchFamily="34" charset="-128"/>
              </a:rPr>
              <a:t>Wanneer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gekeken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wordt</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naar</a:t>
            </a:r>
            <a:r>
              <a:rPr lang="en-US" altLang="en-US" sz="2400" kern="0" dirty="0">
                <a:solidFill>
                  <a:srgbClr val="333333"/>
                </a:solidFill>
                <a:latin typeface="Calibri Light"/>
                <a:ea typeface="ＭＳ Ｐゴシック" pitchFamily="34" charset="-128"/>
              </a:rPr>
              <a:t> het </a:t>
            </a:r>
            <a:r>
              <a:rPr lang="en-US" altLang="en-US" sz="2400" kern="0" dirty="0" err="1">
                <a:solidFill>
                  <a:srgbClr val="333333"/>
                </a:solidFill>
                <a:latin typeface="Calibri Light"/>
                <a:ea typeface="ＭＳ Ｐゴシック" pitchFamily="34" charset="-128"/>
              </a:rPr>
              <a:t>aantal</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mensen</a:t>
            </a:r>
            <a:r>
              <a:rPr lang="en-US" altLang="en-US" sz="2400" kern="0" dirty="0">
                <a:solidFill>
                  <a:srgbClr val="333333"/>
                </a:solidFill>
                <a:latin typeface="Calibri Light"/>
                <a:ea typeface="ＭＳ Ｐゴシック" pitchFamily="34" charset="-128"/>
              </a:rPr>
              <a:t> die last </a:t>
            </a:r>
            <a:r>
              <a:rPr lang="en-US" altLang="en-US" sz="2400" kern="0" dirty="0" err="1">
                <a:solidFill>
                  <a:srgbClr val="333333"/>
                </a:solidFill>
                <a:latin typeface="Calibri Light"/>
                <a:ea typeface="ＭＳ Ｐゴシック" pitchFamily="34" charset="-128"/>
              </a:rPr>
              <a:t>hebben</a:t>
            </a:r>
            <a:r>
              <a:rPr lang="en-US" altLang="en-US" sz="2400" kern="0" dirty="0">
                <a:solidFill>
                  <a:srgbClr val="333333"/>
                </a:solidFill>
                <a:latin typeface="Calibri Light"/>
                <a:ea typeface="ＭＳ Ｐゴシック" pitchFamily="34" charset="-128"/>
              </a:rPr>
              <a:t> van </a:t>
            </a:r>
            <a:r>
              <a:rPr lang="en-US" altLang="en-US" sz="2400" kern="0" dirty="0" err="1">
                <a:solidFill>
                  <a:srgbClr val="333333"/>
                </a:solidFill>
                <a:latin typeface="Calibri Light"/>
                <a:ea typeface="ＭＳ Ｐゴシック" pitchFamily="34" charset="-128"/>
              </a:rPr>
              <a:t>individuele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symptomen</a:t>
            </a:r>
            <a:r>
              <a:rPr lang="en-US" altLang="en-US" sz="2400" kern="0" dirty="0">
                <a:solidFill>
                  <a:srgbClr val="333333"/>
                </a:solidFill>
                <a:latin typeface="Calibri Light"/>
                <a:ea typeface="ＭＳ Ｐゴシック" pitchFamily="34" charset="-128"/>
              </a:rPr>
              <a:t> van </a:t>
            </a:r>
            <a:r>
              <a:rPr lang="en-US" altLang="en-US" sz="2400" kern="0" dirty="0" err="1">
                <a:solidFill>
                  <a:srgbClr val="333333"/>
                </a:solidFill>
                <a:latin typeface="Calibri Light"/>
                <a:ea typeface="ＭＳ Ｐゴシック" pitchFamily="34" charset="-128"/>
              </a:rPr>
              <a:t>een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psychische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stoornis</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zonder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dat</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ze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voldoen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aan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alle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kenmerken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voor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een</a:t>
            </a:r>
            <a:r>
              <a:rPr lang="en-US" altLang="en-US" sz="2400" kern="0" dirty="0">
                <a:solidFill>
                  <a:srgbClr val="333333"/>
                </a:solidFill>
                <a:latin typeface="Calibri Light"/>
                <a:ea typeface="ＭＳ Ｐゴシック" pitchFamily="34" charset="-128"/>
              </a:rPr>
              <a:t> diagnose, </a:t>
            </a:r>
            <a:r>
              <a:rPr lang="en-US" altLang="en-US" sz="2400" kern="0" dirty="0" err="1">
                <a:solidFill>
                  <a:srgbClr val="333333"/>
                </a:solidFill>
                <a:latin typeface="Calibri Light"/>
                <a:ea typeface="ＭＳ Ｐゴシック" pitchFamily="34" charset="-128"/>
              </a:rPr>
              <a:t>zijn</a:t>
            </a:r>
            <a:r>
              <a:rPr lang="en-US" altLang="en-US" sz="2400" kern="0" dirty="0">
                <a:solidFill>
                  <a:srgbClr val="333333"/>
                </a:solidFill>
                <a:latin typeface="Calibri Light"/>
                <a:ea typeface="ＭＳ Ｐゴシック" pitchFamily="34" charset="-128"/>
              </a:rPr>
              <a:t> de </a:t>
            </a:r>
            <a:r>
              <a:rPr lang="en-US" altLang="en-US" sz="2400" kern="0" dirty="0" err="1">
                <a:solidFill>
                  <a:srgbClr val="333333"/>
                </a:solidFill>
                <a:latin typeface="Calibri Light"/>
                <a:ea typeface="ＭＳ Ｐゴシック" pitchFamily="34" charset="-128"/>
              </a:rPr>
              <a:t>cijfers</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veel</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hoger</a:t>
            </a:r>
            <a:r>
              <a:rPr lang="en-US" altLang="en-US" sz="2400" kern="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graphicFrame>
        <p:nvGraphicFramePr>
          <p:cNvPr id="7" name="Inhaltsplatzhalter 3"/>
          <p:cNvGraphicFramePr>
            <a:graphicFrameLocks/>
          </p:cNvGraphicFramePr>
          <p:nvPr>
            <p:extLst>
              <p:ext uri="{D42A27DB-BD31-4B8C-83A1-F6EECF244321}">
                <p14:modId xmlns:p14="http://schemas.microsoft.com/office/powerpoint/2010/main" val="21501826"/>
              </p:ext>
            </p:extLst>
          </p:nvPr>
        </p:nvGraphicFramePr>
        <p:xfrm>
          <a:off x="408955" y="2852936"/>
          <a:ext cx="11376000" cy="182880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r>
                        <a:rPr lang="nl-NL" sz="2000" b="0" dirty="0">
                          <a:solidFill>
                            <a:srgbClr val="333333"/>
                          </a:solidFill>
                          <a:latin typeface="Calibri Light"/>
                          <a:ea typeface="Verdana" pitchFamily="34" charset="0"/>
                          <a:cs typeface="Verdana" pitchFamily="34" charset="0"/>
                        </a:rPr>
                        <a:t>Percentage mensen met een psychische stoornis</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27,7%</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57200">
                <a:tc>
                  <a:txBody>
                    <a:bodyPr/>
                    <a:lstStyle/>
                    <a:p>
                      <a:r>
                        <a:rPr lang="nl-NL" sz="2000" b="0">
                          <a:solidFill>
                            <a:srgbClr val="333333"/>
                          </a:solidFill>
                          <a:latin typeface="Calibri Light"/>
                          <a:ea typeface="Verdana" pitchFamily="34" charset="0"/>
                          <a:cs typeface="Verdana" pitchFamily="34" charset="0"/>
                        </a:rPr>
                        <a:t>Angststoornissen (meest voorkomende psychische stoornis)</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a:solidFill>
                            <a:srgbClr val="333333"/>
                          </a:solidFill>
                          <a:latin typeface="Calibri Light"/>
                          <a:ea typeface="Verdana" pitchFamily="34" charset="0"/>
                          <a:cs typeface="Verdana" pitchFamily="34" charset="0"/>
                        </a:rPr>
                        <a:t>12,2%</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57200">
                <a:tc>
                  <a:txBody>
                    <a:bodyPr/>
                    <a:lstStyle/>
                    <a:p>
                      <a:r>
                        <a:rPr lang="de-DE" sz="2000" b="0">
                          <a:solidFill>
                            <a:srgbClr val="333333"/>
                          </a:solidFill>
                          <a:latin typeface="Calibri Light"/>
                          <a:ea typeface="Verdana" pitchFamily="34" charset="0"/>
                          <a:cs typeface="Verdana" pitchFamily="34" charset="0"/>
                        </a:rPr>
                        <a:t>Stemmingsstoornissen (bv. depressie)</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a:solidFill>
                            <a:srgbClr val="333333"/>
                          </a:solidFill>
                          <a:latin typeface="Calibri Light"/>
                          <a:ea typeface="Verdana" pitchFamily="34" charset="0"/>
                          <a:cs typeface="Verdana" pitchFamily="34" charset="0"/>
                        </a:rPr>
                        <a:t>11,2%</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r>
                        <a:rPr lang="nl-NL" sz="2000" b="0">
                          <a:solidFill>
                            <a:srgbClr val="333333"/>
                          </a:solidFill>
                          <a:latin typeface="Calibri Light"/>
                          <a:ea typeface="Verdana" pitchFamily="34" charset="0"/>
                          <a:cs typeface="Verdana" pitchFamily="34" charset="0"/>
                        </a:rPr>
                        <a:t>Psychotische stoornissen (alle vormen van psychose, bv. schizofrenie)</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a:solidFill>
                            <a:srgbClr val="333333"/>
                          </a:solidFill>
                          <a:latin typeface="Calibri Light"/>
                          <a:ea typeface="Verdana" pitchFamily="34" charset="0"/>
                          <a:cs typeface="Verdana" pitchFamily="34" charset="0"/>
                        </a:rPr>
                        <a:t>0,8%</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bl>
          </a:graphicData>
        </a:graphic>
      </p:graphicFrame>
      <p:sp>
        <p:nvSpPr>
          <p:cNvPr id="13" name="Footer Placeholder 1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4" name="Slide Number Placeholder 1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22</a:t>
            </a:fld>
            <a:endParaRPr lang="de-DE" altLang="de-DE" kern="1200">
              <a:latin typeface="Arial" pitchFamily="34" charset="0"/>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nl-NL" altLang="en-US" sz="2400" kern="0">
                <a:solidFill>
                  <a:srgbClr val="333333"/>
                </a:solidFill>
                <a:latin typeface="Calibri Light"/>
                <a:ea typeface="ＭＳ Ｐゴシック" pitchFamily="34" charset="-128"/>
              </a:rPr>
              <a:t>Symptomen van een psychose (bv. </a:t>
            </a:r>
            <a:r>
              <a:rPr lang="nl-NL" altLang="en-US" sz="2400" kern="0" dirty="0">
                <a:solidFill>
                  <a:srgbClr val="333333"/>
                </a:solidFill>
                <a:latin typeface="Calibri Light"/>
                <a:ea typeface="ＭＳ Ｐゴシック" pitchFamily="34" charset="-128"/>
              </a:rPr>
              <a:t>waanbeelden) werden lang gezien als zeldzaam. Men dacht dat het een kenmerk was van een ernstige psychische stoornis.</a:t>
            </a:r>
          </a:p>
          <a:p>
            <a:pPr marL="342900" lvl="0" indent="-342900" defTabSz="914400" eaLnBrk="0" fontAlgn="base" hangingPunct="0">
              <a:buClr>
                <a:srgbClr val="333333"/>
              </a:buClr>
              <a:buFont typeface="WingDings"/>
              <a:buChar char=""/>
              <a:tabLst>
                <a:tab pos="84138" algn="l"/>
              </a:tabLst>
            </a:pPr>
            <a:r>
              <a:rPr lang="nl-NL" altLang="en-US" sz="2400" kern="0" dirty="0">
                <a:solidFill>
                  <a:srgbClr val="333333"/>
                </a:solidFill>
                <a:latin typeface="Calibri Light"/>
                <a:ea typeface="ＭＳ Ｐゴシック" pitchFamily="34" charset="-128"/>
              </a:rPr>
              <a:t>We weten nu dat (milde) psychotische ervaringen veel voorkomen in de samenleving. Bij de meeste mensen leiden deze ervaringen niet tot dezelfde beperkingen in het dagelijks leven als bij mensen met de diagnose psychotische stoornis.</a:t>
            </a:r>
            <a:endParaRPr lang="en-US" sz="2400" dirty="0">
              <a:solidFill>
                <a:srgbClr val="333333"/>
              </a:solidFill>
              <a:latin typeface="Calibri Light"/>
            </a:endParaRPr>
          </a:p>
        </p:txBody>
      </p:sp>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23</a:t>
            </a:fld>
            <a:endParaRPr lang="de-DE" altLang="de-DE" kern="1200">
              <a:latin typeface="Arial" pitchFamily="34" charset="0"/>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4150408700"/>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13" name="Footer Placeholder 1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4" name="Slide Number Placeholder 1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24</a:t>
            </a:fld>
            <a:endParaRPr lang="de-DE" altLang="de-DE" kern="1200">
              <a:latin typeface="Arial" pitchFamily="34" charset="0"/>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301255318"/>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25</a:t>
            </a:fld>
            <a:endParaRPr lang="de-DE" altLang="de-DE" kern="1200">
              <a:latin typeface="Arial" pitchFamily="34" charset="0"/>
              <a:cs typeface="+mn-cs"/>
            </a:endParaRPr>
          </a:p>
        </p:txBody>
      </p:sp>
    </p:spTree>
    <p:extLst>
      <p:ext uri="{BB962C8B-B14F-4D97-AF65-F5344CB8AC3E}">
        <p14:creationId xmlns:p14="http://schemas.microsoft.com/office/powerpoint/2010/main" val="248582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265560934"/>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26</a:t>
            </a:fld>
            <a:endParaRPr lang="de-DE" altLang="de-DE" kern="1200">
              <a:latin typeface="Arial" pitchFamily="34" charset="0"/>
              <a:cs typeface="+mn-cs"/>
            </a:endParaRPr>
          </a:p>
        </p:txBody>
      </p:sp>
    </p:spTree>
    <p:extLst>
      <p:ext uri="{BB962C8B-B14F-4D97-AF65-F5344CB8AC3E}">
        <p14:creationId xmlns:p14="http://schemas.microsoft.com/office/powerpoint/2010/main" val="333255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3322775636"/>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27</a:t>
            </a:fld>
            <a:endParaRPr lang="de-DE" altLang="de-DE" kern="1200">
              <a:latin typeface="Arial" pitchFamily="34" charset="0"/>
              <a:cs typeface="+mn-cs"/>
            </a:endParaRPr>
          </a:p>
        </p:txBody>
      </p:sp>
    </p:spTree>
    <p:extLst>
      <p:ext uri="{BB962C8B-B14F-4D97-AF65-F5344CB8AC3E}">
        <p14:creationId xmlns:p14="http://schemas.microsoft.com/office/powerpoint/2010/main" val="3574571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4004419810"/>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28</a:t>
            </a:fld>
            <a:endParaRPr lang="de-DE" altLang="de-DE" kern="1200">
              <a:latin typeface="Arial" pitchFamily="34" charset="0"/>
              <a:cs typeface="+mn-cs"/>
            </a:endParaRPr>
          </a:p>
        </p:txBody>
      </p:sp>
    </p:spTree>
    <p:extLst>
      <p:ext uri="{BB962C8B-B14F-4D97-AF65-F5344CB8AC3E}">
        <p14:creationId xmlns:p14="http://schemas.microsoft.com/office/powerpoint/2010/main" val="3622024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713467202"/>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29</a:t>
            </a:fld>
            <a:endParaRPr lang="de-DE" altLang="de-DE" kern="1200">
              <a:latin typeface="Arial" pitchFamily="34" charset="0"/>
              <a:cs typeface="+mn-cs"/>
            </a:endParaRPr>
          </a:p>
        </p:txBody>
      </p:sp>
    </p:spTree>
    <p:extLst>
      <p:ext uri="{BB962C8B-B14F-4D97-AF65-F5344CB8AC3E}">
        <p14:creationId xmlns:p14="http://schemas.microsoft.com/office/powerpoint/2010/main" val="570165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36524201"/>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30</a:t>
            </a:fld>
            <a:endParaRPr lang="de-DE" altLang="de-DE" kern="1200">
              <a:latin typeface="Arial" pitchFamily="34" charset="0"/>
              <a:cs typeface="+mn-cs"/>
            </a:endParaRPr>
          </a:p>
        </p:txBody>
      </p:sp>
    </p:spTree>
    <p:extLst>
      <p:ext uri="{BB962C8B-B14F-4D97-AF65-F5344CB8AC3E}">
        <p14:creationId xmlns:p14="http://schemas.microsoft.com/office/powerpoint/2010/main" val="2874569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Onthoud…</a:t>
            </a:r>
          </a:p>
        </p:txBody>
      </p:sp>
      <p:sp>
        <p:nvSpPr>
          <p:cNvPr id="54276"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Niemand is </a:t>
            </a:r>
            <a:r>
              <a:rPr kumimoji="0" lang="nl-NL" sz="2400" b="1" i="1"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immuun </a:t>
            </a: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voor een psychische crisis! Het afgelopen jaar</a:t>
            </a:r>
            <a:b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b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hebben ongeveer 1 op de 4 mensen last gehad van een psychische stoornis.</a:t>
            </a:r>
          </a:p>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Een psychische stoornis moet niet worden gezien als een zwakte, maar als een uiting van een bepaalde gevoeligheid.</a:t>
            </a:r>
          </a:p>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Erfelijkheid: </a:t>
            </a: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Genen spelen een rol in vele stoornissen.</a:t>
            </a:r>
          </a:p>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Omgeving: </a:t>
            </a: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Traumatische ervaringen vergroten de kans op psychische klachten bij zowel mensen met als zonder aanleg voor psychische klachten.</a:t>
            </a:r>
            <a:endParaRPr kumimoji="0" lang="nl-NL" sz="2400" b="0" i="0" u="none" strike="sngStrike" kern="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31</a:t>
            </a:fld>
            <a:endParaRPr lang="de-DE" altLang="de-DE" kern="1200">
              <a:latin typeface="Arial" pitchFamily="34" charset="0"/>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0000"/>
              </a:buClr>
              <a:buSzTx/>
              <a:tabLst>
                <a:tab pos="84138" algn="l"/>
              </a:tabLst>
              <a:defRPr/>
            </a:pPr>
            <a:r>
              <a:rPr kumimoji="0" lang="en-US" altLang="en-US" sz="200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nl-NL" altLang="en-US" sz="200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32</a:t>
            </a:fld>
            <a:endParaRPr lang="de-DE" altLang="de-DE" kern="1200">
              <a:latin typeface="Arial" pitchFamily="34" charset="0"/>
              <a:cs typeface="+mn-cs"/>
            </a:endParaRPr>
          </a:p>
        </p:txBody>
      </p:sp>
      <p:sp>
        <p:nvSpPr>
          <p:cNvPr id="8" name="Textfeld 7">
            <a:extLst>
              <a:ext uri="{FF2B5EF4-FFF2-40B4-BE49-F238E27FC236}">
                <a16:creationId xmlns:a16="http://schemas.microsoft.com/office/drawing/2014/main" id="{FA7071CF-C558-47E0-82FA-E86F88129373}"/>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33</a:t>
            </a:fld>
            <a:endParaRPr lang="de-DE" altLang="de-DE" kern="1200">
              <a:latin typeface="Arial" pitchFamily="34" charset="0"/>
              <a:cs typeface="+mn-cs"/>
            </a:endParaRPr>
          </a:p>
        </p:txBody>
      </p:sp>
      <p:sp>
        <p:nvSpPr>
          <p:cNvPr id="8" name="Textfeld 7">
            <a:extLst>
              <a:ext uri="{FF2B5EF4-FFF2-40B4-BE49-F238E27FC236}">
                <a16:creationId xmlns:a16="http://schemas.microsoft.com/office/drawing/2014/main" id="{4CF6EF5D-27DE-450D-9FDF-C5A9DFF5FE44}"/>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2017211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000000"/>
              </a:buClr>
              <a:buSzTx/>
              <a:buFont typeface="WingDings"/>
              <a:buChar char=""/>
              <a:tabLst>
                <a:tab pos="84138" algn="l"/>
              </a:tabLst>
              <a:defRPr/>
            </a:pPr>
            <a:r>
              <a:rPr kumimoji="0" lang="nl-NL"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Stigmatisering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vindt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plaats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als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negatieve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eigenschappen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aan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mensen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groepen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toegeschreven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34</a:t>
            </a:fld>
            <a:endParaRPr lang="de-DE" altLang="de-DE" kern="1200">
              <a:latin typeface="Arial" pitchFamily="34" charset="0"/>
              <a:cs typeface="+mn-cs"/>
            </a:endParaRPr>
          </a:p>
        </p:txBody>
      </p:sp>
      <p:sp>
        <p:nvSpPr>
          <p:cNvPr id="8" name="Textfeld 7">
            <a:extLst>
              <a:ext uri="{FF2B5EF4-FFF2-40B4-BE49-F238E27FC236}">
                <a16:creationId xmlns:a16="http://schemas.microsoft.com/office/drawing/2014/main" id="{83E9C7C6-D37F-4F20-956E-EFDD17AB3040}"/>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3289796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000000"/>
              </a:buClr>
              <a:buSzTx/>
              <a:buFont typeface="WingDings"/>
              <a:buChar char=""/>
              <a:tabLst>
                <a:tab pos="84138" algn="l"/>
              </a:tabLst>
              <a:defRPr/>
            </a:pPr>
            <a:r>
              <a:rPr kumimoji="0" lang="nl-NL"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Stigmatisering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vindt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plaats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als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negatieve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eigenschappen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aan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mensen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groepen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toegeschreven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Dit wordt gedaan zonder kritische toetsing aan de realiteit.</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Stigma kan ertoe leiden dat individuen negatief worden beoordeeld en/of buitengesloten worden.</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Stigmatisering komt voor bij bepaalde somatische ziektes (bv. HIV), zichtbare handicaps of psychische stoornissen.</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a:ln>
                  <a:noFill/>
                </a:ln>
                <a:solidFill>
                  <a:srgbClr val="333333"/>
                </a:solidFill>
                <a:effectLst/>
                <a:uLnTx/>
                <a:uFillTx/>
                <a:latin typeface="Calibri Light"/>
                <a:ea typeface="ＭＳ Ｐゴシック" pitchFamily="34" charset="-128"/>
                <a:cs typeface="ＭＳ Ｐゴシック"/>
              </a:rPr>
              <a:t>“Zelf-stigma” </a:t>
            </a: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betekent dat iemand het stigma, dat hij van buitenaf ervaren heeft, geïnternaliseerd heeft, zo sterk dat hij zichzelf </a:t>
            </a:r>
            <a:r>
              <a:rPr kumimoji="0" lang="nl-NL" altLang="en-US" sz="2000" b="0" i="0" u="none" strike="noStrike" kern="0" cap="none" spc="0" normalizeH="0" baseline="0" noProof="0">
                <a:ln>
                  <a:noFill/>
                </a:ln>
                <a:solidFill>
                  <a:srgbClr val="333333"/>
                </a:solidFill>
                <a:effectLst/>
                <a:uLnTx/>
                <a:uFillTx/>
                <a:latin typeface="Calibri Light"/>
                <a:ea typeface="ＭＳ Ｐゴシック" pitchFamily="34" charset="-128"/>
                <a:cs typeface="ＭＳ Ｐゴシック"/>
              </a:rPr>
              <a:t>als “minderwaardig” </a:t>
            </a: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ziet.</a:t>
            </a: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35</a:t>
            </a:fld>
            <a:endParaRPr lang="de-DE" altLang="de-DE" kern="1200">
              <a:latin typeface="Arial" pitchFamily="34" charset="0"/>
              <a:cs typeface="+mn-cs"/>
            </a:endParaRPr>
          </a:p>
        </p:txBody>
      </p:sp>
      <p:sp>
        <p:nvSpPr>
          <p:cNvPr id="8" name="Textfeld 7">
            <a:extLst>
              <a:ext uri="{FF2B5EF4-FFF2-40B4-BE49-F238E27FC236}">
                <a16:creationId xmlns:a16="http://schemas.microsoft.com/office/drawing/2014/main" id="{63D94B3D-D7C7-48CC-A461-2D7BFB6F5672}"/>
              </a:ext>
            </a:extLst>
          </p:cNvPr>
          <p:cNvSpPr txBox="1"/>
          <p:nvPr/>
        </p:nvSpPr>
        <p:spPr>
          <a:xfrm rot="20851647">
            <a:off x="10905358" y="2133854"/>
            <a:ext cx="719236" cy="292388"/>
          </a:xfrm>
          <a:prstGeom prst="rect">
            <a:avLst/>
          </a:prstGeom>
          <a:noFill/>
        </p:spPr>
        <p:txBody>
          <a:bodyPr wrap="none" rtlCol="0">
            <a:spAutoFit/>
          </a:bodyPr>
          <a:lstStyle/>
          <a:p>
            <a:r>
              <a:rPr lang="de-DE" sz="1300" b="1" dirty="0">
                <a:solidFill>
                  <a:schemeClr val="tx1"/>
                </a:solidFill>
                <a:latin typeface="Calibri Light"/>
              </a:rPr>
              <a:t>STIGMA</a:t>
            </a:r>
          </a:p>
        </p:txBody>
      </p:sp>
    </p:spTree>
    <p:extLst>
      <p:ext uri="{BB962C8B-B14F-4D97-AF65-F5344CB8AC3E}">
        <p14:creationId xmlns:p14="http://schemas.microsoft.com/office/powerpoint/2010/main" val="3466286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3491"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333333"/>
              </a:buClr>
              <a:buSzTx/>
              <a:buFont typeface="WingDings"/>
              <a:buChar char=""/>
              <a:tabLst>
                <a:tab pos="84138" algn="l"/>
              </a:tabLst>
              <a:defRPr/>
            </a:pPr>
            <a:r>
              <a:rPr kumimoji="0" lang="de-DE" sz="2400" b="0" i="0" u="none" strike="noStrike" kern="0" cap="none" spc="0" normalizeH="0" baseline="0" noProof="0">
                <a:ln>
                  <a:noFill/>
                </a:ln>
                <a:solidFill>
                  <a:srgbClr val="333333"/>
                </a:solidFill>
                <a:effectLst/>
                <a:uLnTx/>
                <a:uFillTx/>
                <a:latin typeface="Calibri Light"/>
                <a:ea typeface="ＭＳ Ｐゴシック" charset="0"/>
                <a:cs typeface="ＭＳ Ｐゴシック"/>
              </a:rPr>
              <a:t>Welke opvattingen heb je gehoord over mensen met psychotische klachten?</a:t>
            </a:r>
          </a:p>
          <a:p>
            <a:pPr marL="342900" marR="0" lvl="0" indent="-342900" defTabSz="914400" rtl="0" eaLnBrk="0" fontAlgn="base" latinLnBrk="0" hangingPunct="0">
              <a:buClr>
                <a:srgbClr val="333333"/>
              </a:buClr>
              <a:buSzTx/>
              <a:buFont typeface="WingDings"/>
              <a:buChar char=""/>
              <a:tabLst>
                <a:tab pos="84138" algn="l"/>
              </a:tabLst>
              <a:defRPr/>
            </a:pPr>
            <a:r>
              <a:rPr kumimoji="0" lang="de-DE" sz="2400" b="0" i="0" u="none" strike="noStrike" kern="0" cap="none" spc="0" normalizeH="0" baseline="0" noProof="0">
                <a:ln>
                  <a:noFill/>
                </a:ln>
                <a:solidFill>
                  <a:srgbClr val="333333"/>
                </a:solidFill>
                <a:effectLst/>
                <a:uLnTx/>
                <a:uFillTx/>
                <a:latin typeface="Calibri Light"/>
                <a:ea typeface="ＭＳ Ｐゴシック" charset="0"/>
                <a:cs typeface="ＭＳ Ｐゴシック"/>
              </a:rPr>
              <a:t>Welke opvattingen had of heb je zelf over mensen met psychotische klachten?</a:t>
            </a:r>
          </a:p>
        </p:txBody>
      </p:sp>
      <p:sp>
        <p:nvSpPr>
          <p:cNvPr id="14" name="Footer Placeholder 1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5" name="Slide Number Placeholder 1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36</a:t>
            </a:fld>
            <a:endParaRPr lang="de-DE" altLang="de-DE" kern="1200">
              <a:latin typeface="Arial" pitchFamily="34" charset="0"/>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4515"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Algemene, maar foutieve, opvattingen die sommige mensen hebben over mensen met psychotische klachten:</a:t>
            </a:r>
          </a:p>
          <a:p>
            <a:pPr marR="0" lvl="0" defTabSz="914400" rtl="0" eaLnBrk="0" fontAlgn="base" latinLnBrk="0" hangingPunct="0">
              <a:lnSpc>
                <a:spcPct val="100000"/>
              </a:lnSpc>
              <a:spcBef>
                <a:spcPts val="1200"/>
              </a:spcBef>
              <a:buClr>
                <a:srgbClr val="333333"/>
              </a:buClr>
              <a:buSzTx/>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Mensen met een psychotische stoornis zijn...</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gevaarlijk en onvoorspelbaar</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een gespleten persoonlijkheid</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niet intelligent</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chronisch ziek</a:t>
            </a:r>
          </a:p>
          <a:p>
            <a:pPr marR="0" lvl="0" algn="ctr" defTabSz="914400" rtl="0" eaLnBrk="1" fontAlgn="auto" latinLnBrk="0" hangingPunct="1">
              <a:lnSpc>
                <a:spcPct val="100000"/>
              </a:lnSpc>
              <a:spcBef>
                <a:spcPts val="1200"/>
              </a:spcBef>
              <a:buClr>
                <a:srgbClr val="006699"/>
              </a:buClr>
              <a:buSzTx/>
              <a:tabLst>
                <a:tab pos="84138" algn="l"/>
              </a:tabLst>
              <a:defRPr/>
            </a:pPr>
            <a:b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br>
            <a: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Terecht?</a:t>
            </a:r>
            <a:endParaRPr kumimoji="0" lang="de-DE" sz="2400" b="0" i="0" u="none" strike="noStrike" kern="0" cap="none" spc="0" normalizeH="0" baseline="0" noProof="0" dirty="0">
              <a:ln>
                <a:noFill/>
              </a:ln>
              <a:solidFill>
                <a:srgbClr val="004992"/>
              </a:solidFill>
              <a:effectLst/>
              <a:uLnTx/>
              <a:uFillTx/>
              <a:latin typeface="Calibri Light"/>
              <a:ea typeface="ＭＳ Ｐゴシック" charset="0"/>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37</a:t>
            </a:fld>
            <a:endParaRPr lang="de-DE" altLang="de-DE" kern="1200">
              <a:latin typeface="Arial" pitchFamily="34" charset="0"/>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5538"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fontAlgn="auto" hangingPunct="1">
              <a:lnSpc>
                <a:spcPct val="105000"/>
              </a:lnSpc>
              <a:spcBef>
                <a:spcPts val="1999"/>
              </a:spcBef>
              <a:spcAft>
                <a:spcPts val="0"/>
              </a:spcAft>
              <a:buNone/>
              <a:tabLst>
                <a:tab pos="84138" algn="l"/>
              </a:tabLst>
              <a:defRPr/>
            </a:pPr>
            <a:r>
              <a:rPr lang="de-DE" sz="2000" kern="0" dirty="0">
                <a:solidFill>
                  <a:srgbClr val="004992"/>
                </a:solidFill>
                <a:latin typeface="Calibri Light"/>
                <a:ea typeface="Verdana" pitchFamily="34" charset="0"/>
                <a:cs typeface="Verdana" pitchFamily="34" charset="0"/>
              </a:rPr>
              <a:t>Terecht? NEE!</a:t>
            </a:r>
          </a:p>
          <a:p>
            <a:pPr marL="0" lvl="0" indent="0">
              <a:lnSpc>
                <a:spcPct val="105000"/>
              </a:lnSpc>
              <a:spcBef>
                <a:spcPts val="1999"/>
              </a:spcBef>
              <a:spcAft>
                <a:spcPts val="0"/>
              </a:spcAft>
              <a:buNone/>
              <a:tabLst>
                <a:tab pos="84138" algn="l"/>
              </a:tabLst>
              <a:defRPr/>
            </a:pPr>
            <a:r>
              <a:rPr lang="de-DE" sz="2000" kern="0" dirty="0">
                <a:solidFill>
                  <a:srgbClr val="004992"/>
                </a:solidFill>
                <a:latin typeface="Calibri Light"/>
                <a:ea typeface="Verdana" pitchFamily="34" charset="0"/>
                <a:cs typeface="Verdana" pitchFamily="34" charset="0"/>
              </a:rPr>
              <a:t>Gevaarlijk en onvoorspelbaar?</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38</a:t>
            </a:fld>
            <a:endParaRPr lang="de-DE" altLang="de-DE" kern="1200">
              <a:latin typeface="Arial" pitchFamily="34" charset="0"/>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6562"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Terecht? NEE!</a:t>
            </a:r>
          </a:p>
          <a:p>
            <a:pPr marR="0" lvl="0" defTabSz="914400" rtl="0" eaLnBrk="0" fontAlgn="base" latinLnBrk="0" hangingPunct="0">
              <a:buClr>
                <a:srgbClr val="006699"/>
              </a:buClr>
              <a:buSzTx/>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Gevaarlijk en onvoorspelbaar?</a:t>
            </a:r>
          </a:p>
          <a:p>
            <a:pPr marR="0" lvl="0" defTabSz="914400" rtl="0" eaLnBrk="0" fontAlgn="base" latinLnBrk="0" hangingPunct="0">
              <a:buClr>
                <a:srgbClr val="006699"/>
              </a:buClr>
              <a:buSzTx/>
              <a:tabLst>
                <a:tab pos="84138" algn="l"/>
              </a:tabLst>
              <a:defRPr/>
            </a:pP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met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vaker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slachtoffer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misbruik</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geweld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dat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plegers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endParaRPr kumimoji="0" lang="de-DE" sz="2000" b="0" i="0" u="sng"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a:p>
            <a:pPr marR="0" lvl="0" defTabSz="914400" rtl="0" eaLnBrk="0" fontAlgn="base" latinLnBrk="0" hangingPunct="0">
              <a:buClr>
                <a:srgbClr val="006699"/>
              </a:buClr>
              <a:buSzTx/>
              <a:tabLst>
                <a:tab pos="84138" algn="l"/>
              </a:tabLst>
              <a:defRPr/>
            </a:pPr>
            <a:r>
              <a:rPr kumimoji="0" lang="de-DE" sz="2000" b="0" i="0" u="sng" strike="noStrike" kern="0" cap="none" spc="0" normalizeH="0" baseline="0" noProof="0" dirty="0">
                <a:ln>
                  <a:noFill/>
                </a:ln>
                <a:solidFill>
                  <a:srgbClr val="333333"/>
                </a:solidFill>
                <a:effectLst/>
                <a:uLnTx/>
                <a:uFillTx/>
                <a:latin typeface="Calibri Light"/>
                <a:ea typeface="Verdana" pitchFamily="34" charset="0"/>
                <a:cs typeface="Verdana" pitchFamily="34" charset="0"/>
              </a:rPr>
              <a:t>Echter</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Als ze plegers zijn…</a:t>
            </a:r>
          </a:p>
          <a:p>
            <a:pPr marL="342900" marR="0" lvl="0" indent="-342900" defTabSz="914400" rtl="0" eaLnBrk="0" fontAlgn="base" latinLnBrk="0" hangingPunct="0">
              <a:buClr>
                <a:srgbClr val="333333"/>
              </a:buClr>
              <a:buSzTx/>
              <a:buFont typeface="WingDings"/>
              <a:buChar char=""/>
              <a:tabLst>
                <a:tab pos="84138" algn="l"/>
              </a:tabLst>
              <a:defRPr/>
            </a:pP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de kans groter dat de kranten er verslag van doen, omdat de manier waarop de misdaad gepleegd is soms vreemd is.</a:t>
            </a:r>
          </a:p>
          <a:p>
            <a:pPr marL="342900" marR="0" lvl="0" indent="-342900" defTabSz="914400" rtl="0" eaLnBrk="0" fontAlgn="base" latinLnBrk="0" hangingPunct="0">
              <a:buClr>
                <a:srgbClr val="333333"/>
              </a:buClr>
              <a:buSzTx/>
              <a:buFont typeface="WingDings"/>
              <a:buChar char=""/>
              <a:tabLst>
                <a:tab pos="84138" algn="l"/>
              </a:tabLst>
              <a:defRPr/>
            </a:pP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Advocaten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gebruiken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strategieën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waarbij</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delicten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rechtvaardigen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door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verwijzen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klachten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Dit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versterkt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het stigma.</a:t>
            </a:r>
            <a:endPar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39</a:t>
            </a:fld>
            <a:endParaRPr lang="de-DE" altLang="de-DE" kern="1200">
              <a:latin typeface="Arial" pitchFamily="34" charset="0"/>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40</a:t>
            </a:fld>
            <a:endParaRPr lang="de-DE" altLang="de-DE" kern="1200">
              <a:latin typeface="Arial" pitchFamily="34" charset="0"/>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Niet intelligent: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ontwikkelen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gerelateerd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zoals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algemene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bevolking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kunnen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die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doormaken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bovengemiddelde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hebben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41</a:t>
            </a:fld>
            <a:endParaRPr lang="de-DE" altLang="de-DE" kern="1200">
              <a:latin typeface="Arial" pitchFamily="34" charset="0"/>
              <a:cs typeface="+mn-cs"/>
            </a:endParaRPr>
          </a:p>
        </p:txBody>
      </p:sp>
    </p:spTree>
    <p:extLst>
      <p:ext uri="{BB962C8B-B14F-4D97-AF65-F5344CB8AC3E}">
        <p14:creationId xmlns:p14="http://schemas.microsoft.com/office/powerpoint/2010/main" val="2993784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Niet intelligent: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ontwikkelen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gerelateerd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zoals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algemene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bevolking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kunnen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die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doormaken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bovengemiddelde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hebben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Chronisch </a:t>
            </a: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ziek</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Slechts</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bij</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derde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patiënten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is</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er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sprake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chronische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klachten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Met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juiste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behandeling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patiënten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staat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produktief</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bevredigend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leven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leiden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endPar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42</a:t>
            </a:fld>
            <a:endParaRPr lang="de-DE" altLang="de-DE" kern="1200">
              <a:latin typeface="Arial" pitchFamily="34" charset="0"/>
              <a:cs typeface="+mn-cs"/>
            </a:endParaRPr>
          </a:p>
        </p:txBody>
      </p:sp>
    </p:spTree>
    <p:extLst>
      <p:ext uri="{BB962C8B-B14F-4D97-AF65-F5344CB8AC3E}">
        <p14:creationId xmlns:p14="http://schemas.microsoft.com/office/powerpoint/2010/main" val="2006151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en-US" sz="3600" dirty="0" err="1">
                <a:solidFill>
                  <a:srgbClr val="004992"/>
                </a:solidFill>
                <a:latin typeface="Calibri Light"/>
              </a:rPr>
              <a:t>Waarom</a:t>
            </a:r>
            <a:r>
              <a:rPr lang="en-US" altLang="en-US" sz="3600" dirty="0">
                <a:solidFill>
                  <a:srgbClr val="004992"/>
                </a:solidFill>
                <a:latin typeface="Calibri Light"/>
              </a:rPr>
              <a:t> </a:t>
            </a:r>
            <a:r>
              <a:rPr lang="en-US" altLang="en-US" sz="3600" dirty="0" err="1">
                <a:solidFill>
                  <a:srgbClr val="004992"/>
                </a:solidFill>
                <a:latin typeface="Calibri Light"/>
              </a:rPr>
              <a:t>doen</a:t>
            </a:r>
            <a:r>
              <a:rPr lang="en-US" altLang="en-US" sz="3600" dirty="0">
                <a:solidFill>
                  <a:srgbClr val="004992"/>
                </a:solidFill>
                <a:latin typeface="Calibri Light"/>
              </a:rPr>
              <a:t> we </a:t>
            </a:r>
            <a:r>
              <a:rPr lang="en-US" altLang="en-US" sz="3600" dirty="0" err="1">
                <a:solidFill>
                  <a:srgbClr val="004992"/>
                </a:solidFill>
                <a:latin typeface="Calibri Light"/>
              </a:rPr>
              <a:t>dit</a:t>
            </a:r>
            <a:r>
              <a:rPr lang="en-US" altLang="en-US" sz="3600" dirty="0">
                <a:solidFill>
                  <a:srgbClr val="004992"/>
                </a:solidFill>
                <a:latin typeface="Calibri Light"/>
              </a:rPr>
              <a:t>? </a:t>
            </a:r>
            <a:endParaRPr lang="de-DE" altLang="en-US"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84138" algn="l"/>
              </a:tabLst>
              <a:defRPr/>
            </a:pPr>
            <a:r>
              <a:rPr lang="nl-NL" altLang="en-US" sz="2400" dirty="0">
                <a:solidFill>
                  <a:srgbClr val="333333"/>
                </a:solidFill>
                <a:latin typeface="Calibri Light"/>
                <a:ea typeface="ＭＳ Ｐゴシック" pitchFamily="34" charset="-128"/>
              </a:rPr>
              <a:t>Veel mensen (maar niet alle) met een psychotische kwetsbaarheid hebben een lage zelfwaardering en lijden onder een diagnose die misvattingen oproept.</a:t>
            </a:r>
          </a:p>
          <a:p>
            <a:pPr lvl="0" defTabSz="914400" fontAlgn="base">
              <a:tabLst>
                <a:tab pos="84138" algn="l"/>
              </a:tabLst>
              <a:defRPr/>
            </a:pPr>
            <a:r>
              <a:rPr lang="nl-NL" altLang="en-US" sz="2400" dirty="0">
                <a:solidFill>
                  <a:srgbClr val="333333"/>
                </a:solidFill>
                <a:latin typeface="Calibri Light"/>
                <a:ea typeface="ＭＳ Ｐゴシック" pitchFamily="34" charset="-128"/>
              </a:rPr>
              <a:t>Om stigma te verminderen, moeten vooroordelen over mensen met schizofrenie of psychotische klachten verminderd worden.</a:t>
            </a: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43</a:t>
            </a:fld>
            <a:endParaRPr lang="de-DE" altLang="de-DE" kern="1200">
              <a:latin typeface="Arial" pitchFamily="34" charset="0"/>
              <a:cs typeface="+mn-cs"/>
            </a:endParaRPr>
          </a:p>
        </p:txBody>
      </p:sp>
    </p:spTree>
    <p:extLst>
      <p:ext uri="{BB962C8B-B14F-4D97-AF65-F5344CB8AC3E}">
        <p14:creationId xmlns:p14="http://schemas.microsoft.com/office/powerpoint/2010/main" val="3150386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en-US" sz="3600" dirty="0" err="1">
                <a:solidFill>
                  <a:srgbClr val="004992"/>
                </a:solidFill>
                <a:latin typeface="Calibri Light"/>
              </a:rPr>
              <a:t>Waarom</a:t>
            </a:r>
            <a:r>
              <a:rPr lang="en-US" altLang="en-US" sz="3600" dirty="0">
                <a:solidFill>
                  <a:srgbClr val="004992"/>
                </a:solidFill>
                <a:latin typeface="Calibri Light"/>
              </a:rPr>
              <a:t> </a:t>
            </a:r>
            <a:r>
              <a:rPr lang="en-US" altLang="en-US" sz="3600" dirty="0" err="1">
                <a:solidFill>
                  <a:srgbClr val="004992"/>
                </a:solidFill>
                <a:latin typeface="Calibri Light"/>
              </a:rPr>
              <a:t>doen</a:t>
            </a:r>
            <a:r>
              <a:rPr lang="en-US" altLang="en-US" sz="3600" dirty="0">
                <a:solidFill>
                  <a:srgbClr val="004992"/>
                </a:solidFill>
                <a:latin typeface="Calibri Light"/>
              </a:rPr>
              <a:t> we </a:t>
            </a:r>
            <a:r>
              <a:rPr lang="en-US" altLang="en-US" sz="3600" dirty="0" err="1">
                <a:solidFill>
                  <a:srgbClr val="004992"/>
                </a:solidFill>
                <a:latin typeface="Calibri Light"/>
              </a:rPr>
              <a:t>dit</a:t>
            </a:r>
            <a:r>
              <a:rPr lang="en-US" altLang="en-US" sz="3600" dirty="0">
                <a:solidFill>
                  <a:srgbClr val="004992"/>
                </a:solidFill>
                <a:latin typeface="Calibri Light"/>
              </a:rPr>
              <a:t>? </a:t>
            </a:r>
            <a:endParaRPr lang="de-DE" altLang="en-US"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84138" algn="l"/>
              </a:tabLst>
              <a:defRPr/>
            </a:pPr>
            <a:r>
              <a:rPr lang="nl-NL" altLang="en-US" sz="2400" dirty="0">
                <a:solidFill>
                  <a:srgbClr val="333333"/>
                </a:solidFill>
                <a:latin typeface="Calibri Light"/>
                <a:ea typeface="ＭＳ Ｐゴシック" pitchFamily="34" charset="-128"/>
              </a:rPr>
              <a:t>Veel mensen (maar niet alle) met een psychotische kwetsbaarheid hebben een lage zelfwaardering en lijden onder een diagnose die misvattingen oproept.</a:t>
            </a:r>
          </a:p>
          <a:p>
            <a:pPr lvl="0" defTabSz="914400" fontAlgn="base">
              <a:tabLst>
                <a:tab pos="84138" algn="l"/>
              </a:tabLst>
              <a:defRPr/>
            </a:pPr>
            <a:r>
              <a:rPr lang="nl-NL" altLang="en-US" sz="2400" dirty="0">
                <a:solidFill>
                  <a:srgbClr val="333333"/>
                </a:solidFill>
                <a:latin typeface="Calibri Light"/>
                <a:ea typeface="ＭＳ Ｐゴシック" pitchFamily="34" charset="-128"/>
              </a:rPr>
              <a:t>Om stigma te verminderen, moeten vooroordelen over mensen met schizofrenie of psychotische klachten verminderd worden.</a:t>
            </a:r>
          </a:p>
          <a:p>
            <a:pPr lvl="0" defTabSz="914400" fontAlgn="base">
              <a:tabLst>
                <a:tab pos="84138" algn="l"/>
              </a:tabLst>
              <a:defRPr/>
            </a:pPr>
            <a:r>
              <a:rPr lang="de-DE" altLang="en-US" sz="2400" u="sng" dirty="0">
                <a:solidFill>
                  <a:srgbClr val="004992"/>
                </a:solidFill>
                <a:latin typeface="Calibri Light"/>
                <a:ea typeface="ＭＳ Ｐゴシック" pitchFamily="34" charset="-128"/>
              </a:rPr>
              <a:t>Belangrijk</a:t>
            </a:r>
            <a:r>
              <a:rPr lang="de-DE" altLang="en-US" sz="2400" dirty="0">
                <a:solidFill>
                  <a:srgbClr val="004992"/>
                </a:solidFill>
                <a:latin typeface="Calibri Light"/>
                <a:ea typeface="ＭＳ Ｐゴシック" pitchFamily="34" charset="-128"/>
              </a:rPr>
              <a:t>:</a:t>
            </a:r>
            <a:r>
              <a:rPr lang="de-DE" altLang="en-US" sz="2400" i="1" dirty="0">
                <a:solidFill>
                  <a:srgbClr val="004992"/>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Een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mens</a:t>
            </a:r>
            <a:r>
              <a:rPr lang="en-CA" altLang="en-US" sz="2400" dirty="0">
                <a:solidFill>
                  <a:srgbClr val="333333"/>
                </a:solidFill>
                <a:latin typeface="Calibri Light"/>
                <a:ea typeface="ＭＳ Ｐゴシック" pitchFamily="34" charset="-128"/>
              </a:rPr>
              <a:t> is </a:t>
            </a:r>
            <a:r>
              <a:rPr lang="en-CA" altLang="en-US" sz="2400" dirty="0" err="1">
                <a:solidFill>
                  <a:srgbClr val="333333"/>
                </a:solidFill>
                <a:latin typeface="Calibri Light"/>
                <a:ea typeface="ＭＳ Ｐゴシック" pitchFamily="34" charset="-128"/>
              </a:rPr>
              <a:t>meer</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dan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zijn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psychische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problemen</a:t>
            </a:r>
            <a:r>
              <a:rPr lang="en-CA"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Als</a:t>
            </a:r>
            <a:r>
              <a:rPr lang="en-US" altLang="en-US" sz="2400" dirty="0">
                <a:solidFill>
                  <a:srgbClr val="333333"/>
                </a:solidFill>
                <a:latin typeface="Calibri Light"/>
                <a:ea typeface="ＭＳ Ｐゴシック" pitchFamily="34" charset="-128"/>
              </a:rPr>
              <a:t> je </a:t>
            </a:r>
            <a:r>
              <a:rPr lang="en-US" altLang="en-US" sz="2400" dirty="0" err="1">
                <a:solidFill>
                  <a:srgbClr val="333333"/>
                </a:solidFill>
                <a:latin typeface="Calibri Light"/>
                <a:ea typeface="ＭＳ Ｐゴシック" pitchFamily="34" charset="-128"/>
              </a:rPr>
              <a:t>goed</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kijkt</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zie</a:t>
            </a:r>
            <a:r>
              <a:rPr lang="en-US" altLang="en-US" sz="2400" dirty="0">
                <a:solidFill>
                  <a:srgbClr val="333333"/>
                </a:solidFill>
                <a:latin typeface="Calibri Light"/>
                <a:ea typeface="ＭＳ Ｐゴシック" pitchFamily="34" charset="-128"/>
              </a:rPr>
              <a:t> je </a:t>
            </a:r>
            <a:r>
              <a:rPr lang="en-US" altLang="en-US" sz="2400" dirty="0" err="1">
                <a:solidFill>
                  <a:srgbClr val="333333"/>
                </a:solidFill>
                <a:latin typeface="Calibri Light"/>
                <a:ea typeface="ＭＳ Ｐゴシック" pitchFamily="34" charset="-128"/>
              </a:rPr>
              <a:t>dat</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iedereen</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kwaliteiten</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heeft</a:t>
            </a:r>
            <a:r>
              <a:rPr lang="en-US" altLang="en-US" sz="2400" dirty="0">
                <a:solidFill>
                  <a:srgbClr val="333333"/>
                </a:solidFill>
                <a:latin typeface="Calibri Light"/>
                <a:ea typeface="ＭＳ Ｐゴシック" pitchFamily="34" charset="-128"/>
              </a:rPr>
              <a:t> die hem/</a:t>
            </a:r>
            <a:r>
              <a:rPr lang="en-US" altLang="en-US" sz="2400" dirty="0" err="1">
                <a:solidFill>
                  <a:srgbClr val="333333"/>
                </a:solidFill>
                <a:latin typeface="Calibri Light"/>
                <a:ea typeface="ＭＳ Ｐゴシック" pitchFamily="34" charset="-128"/>
              </a:rPr>
              <a:t>haar</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uniek</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maken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Veel</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vooroordelen</a:t>
            </a:r>
            <a:r>
              <a:rPr lang="en-CA" altLang="en-US" sz="2400" dirty="0">
                <a:solidFill>
                  <a:srgbClr val="333333"/>
                </a:solidFill>
                <a:latin typeface="Calibri Light"/>
                <a:ea typeface="ＭＳ Ｐゴシック" pitchFamily="34" charset="-128"/>
              </a:rPr>
              <a:t> of </a:t>
            </a:r>
            <a:r>
              <a:rPr lang="en-CA" altLang="en-US" sz="2400" dirty="0" err="1">
                <a:solidFill>
                  <a:srgbClr val="333333"/>
                </a:solidFill>
                <a:latin typeface="Calibri Light"/>
                <a:ea typeface="ＭＳ Ｐゴシック" pitchFamily="34" charset="-128"/>
              </a:rPr>
              <a:t>stereotypen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zijn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gebaseerd</a:t>
            </a:r>
            <a:r>
              <a:rPr lang="en-CA" altLang="en-US" sz="2400" dirty="0">
                <a:solidFill>
                  <a:srgbClr val="333333"/>
                </a:solidFill>
                <a:latin typeface="Calibri Light"/>
                <a:ea typeface="ＭＳ Ｐゴシック" pitchFamily="34" charset="-128"/>
              </a:rPr>
              <a:t> op </a:t>
            </a:r>
            <a:r>
              <a:rPr lang="en-CA" altLang="en-US" sz="2400" dirty="0" err="1">
                <a:solidFill>
                  <a:srgbClr val="333333"/>
                </a:solidFill>
                <a:latin typeface="Calibri Light"/>
                <a:ea typeface="ＭＳ Ｐゴシック" pitchFamily="34" charset="-128"/>
              </a:rPr>
              <a:t>één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losstaand</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kenmerk</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Deze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vooroordelen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kunnen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ertoe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leiden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dat</a:t>
            </a:r>
            <a:r>
              <a:rPr lang="en-CA" altLang="en-US" sz="2400" dirty="0">
                <a:solidFill>
                  <a:srgbClr val="333333"/>
                </a:solidFill>
                <a:latin typeface="Calibri Light"/>
                <a:ea typeface="ＭＳ Ｐゴシック" pitchFamily="34" charset="-128"/>
              </a:rPr>
              <a:t> we </a:t>
            </a:r>
            <a:r>
              <a:rPr lang="en-CA" altLang="en-US" sz="2400" dirty="0" err="1">
                <a:solidFill>
                  <a:srgbClr val="333333"/>
                </a:solidFill>
                <a:latin typeface="Calibri Light"/>
                <a:ea typeface="ＭＳ Ｐゴシック" pitchFamily="34" charset="-128"/>
              </a:rPr>
              <a:t>mensen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verkeerd</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behandelen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terwijl</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dit</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niet</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verdienen</a:t>
            </a:r>
            <a:r>
              <a:rPr lang="en-CA" alt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44</a:t>
            </a:fld>
            <a:endParaRPr lang="de-DE" altLang="de-DE" kern="1200">
              <a:latin typeface="Arial" pitchFamily="34" charset="0"/>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Wat moeten we doen?</a:t>
            </a:r>
          </a:p>
        </p:txBody>
      </p:sp>
      <p:sp>
        <p:nvSpPr>
          <p:cNvPr id="13"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r>
              <a:rPr lang="nl-NL" sz="2400">
                <a:solidFill>
                  <a:srgbClr val="333333"/>
                </a:solidFill>
                <a:latin typeface="Calibri Light"/>
                <a:ea typeface="ＭＳ Ｐゴシック"/>
                <a:cs typeface="Verdana"/>
              </a:rPr>
              <a:t>Verzamel informatie &amp; praat zorgvuldig over jouw ziekte!</a:t>
            </a:r>
            <a:endParaRPr lang="pt-BR" sz="2400" dirty="0">
              <a:solidFill>
                <a:srgbClr val="333333"/>
              </a:solidFill>
              <a:latin typeface="Calibri Light"/>
              <a:ea typeface="ＭＳ Ｐゴシック"/>
              <a:cs typeface="Verdana"/>
            </a:endParaRPr>
          </a:p>
        </p:txBody>
      </p:sp>
      <p:graphicFrame>
        <p:nvGraphicFramePr>
          <p:cNvPr id="14" name="Diagramm 3"/>
          <p:cNvGraphicFramePr>
            <a:graphicFrameLocks noChangeAspect="1"/>
          </p:cNvGraphicFramePr>
          <p:nvPr>
            <p:extLst>
              <p:ext uri="{D42A27DB-BD31-4B8C-83A1-F6EECF244321}">
                <p14:modId xmlns:p14="http://schemas.microsoft.com/office/powerpoint/2010/main" val="2495002420"/>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oter Placeholder 10"/>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2" name="Slide Number Placeholder 11"/>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45</a:t>
            </a:fld>
            <a:endParaRPr lang="de-DE" altLang="de-DE" kern="1200">
              <a:latin typeface="Arial" pitchFamily="34" charset="0"/>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Moet ik praten over mijn ziekte? </a:t>
            </a:r>
            <a:endParaRPr lang="de-DE" altLang="en-US" sz="3600" dirty="0">
              <a:latin typeface="Calibri Light"/>
            </a:endParaRPr>
          </a:p>
        </p:txBody>
      </p:sp>
      <p:sp>
        <p:nvSpPr>
          <p:cNvPr id="75780" name="Inhaltsplatzhalter 2"/>
          <p:cNvSpPr>
            <a:spLocks noGrp="1"/>
          </p:cNvSpPr>
          <p:nvPr>
            <p:ph idx="1"/>
          </p:nvPr>
        </p:nvSpPr>
        <p:spPr>
          <a:xfrm>
            <a:off x="408955" y="2204864"/>
            <a:ext cx="7040880" cy="4248000"/>
          </a:xfrm>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Moet je anderen vertellen dat je de diagnose psychotische stoornis hebt?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Je bent niet verplicht om de diagnose van een psychische stoornis kenbaar te maken.</a:t>
            </a:r>
          </a:p>
          <a:p>
            <a:pPr marR="0" lvl="0" defTabSz="914400" rtl="0" eaLnBrk="0" fontAlgn="base" latinLnBrk="0" hangingPunct="0">
              <a:buClr>
                <a:srgbClr val="006699"/>
              </a:buClr>
              <a:buSzTx/>
              <a:tabLst>
                <a:tab pos="84138" algn="l"/>
              </a:tabLst>
              <a:defRPr/>
            </a:pPr>
            <a:r>
              <a:rPr kumimoji="0" lang="nl-NL" sz="2400" b="1"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aan jou of je anderen informeert over de diagnose of niet.</a:t>
            </a:r>
            <a:endParaRPr kumimoji="0" lang="nl-NL" sz="2400" b="0" i="0" u="none" strike="noStrike" kern="0" cap="none" spc="0" normalizeH="0" baseline="0" noProof="0" dirty="0">
              <a:ln>
                <a:noFill/>
              </a:ln>
              <a:solidFill>
                <a:srgbClr val="333333"/>
              </a:solidFill>
              <a:effectLst/>
              <a:uLnTx/>
              <a:uFillTx/>
              <a:latin typeface="Calibri Light"/>
              <a:ea typeface="ＭＳ Ｐゴシック" charset="0"/>
            </a:endParaRPr>
          </a:p>
        </p:txBody>
      </p:sp>
      <p:pic>
        <p:nvPicPr>
          <p:cNvPr id="8"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46</a:t>
            </a:fld>
            <a:endParaRPr lang="de-DE" altLang="de-DE" kern="1200">
              <a:latin typeface="Arial" pitchFamily="34" charset="0"/>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Moet ik praten over mijn ziekte? </a:t>
            </a:r>
            <a:endParaRPr lang="de-DE" altLang="en-US" sz="3600" dirty="0">
              <a:latin typeface="Calibri Light"/>
            </a:endParaRPr>
          </a:p>
        </p:txBody>
      </p:sp>
      <p:sp>
        <p:nvSpPr>
          <p:cNvPr id="76803" name="Inhaltsplatzhalter 2"/>
          <p:cNvSpPr>
            <a:spLocks noGrp="1"/>
          </p:cNvSpPr>
          <p:nvPr>
            <p:ph idx="1"/>
          </p:nvPr>
        </p:nvSpPr>
        <p:spPr>
          <a:xfrm>
            <a:off x="408955" y="2204864"/>
            <a:ext cx="7040880" cy="4248000"/>
          </a:xfrm>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333333"/>
              </a:buClr>
              <a:buSzTx/>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Moet je anderen vertellen dat je de diagnose psychotische stoornis hebt?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kan belangrijk zijn om over je ziekte te praten met een persoon die je vertrouwt, omdat…</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belangrijke anderen vaak de eerste tekenen zien van een dreigende psychotische episode, vaak nog voordat je dat zelf door hebt.</a:t>
            </a:r>
            <a:endParaRPr kumimoji="0" lang="nl-NL" sz="2400" b="0" i="0" u="none" strike="noStrike" kern="0" cap="none" spc="0" normalizeH="0" baseline="0" noProof="0" dirty="0">
              <a:ln>
                <a:noFill/>
              </a:ln>
              <a:solidFill>
                <a:srgbClr val="333333"/>
              </a:solidFill>
              <a:effectLst/>
              <a:uLnTx/>
              <a:uFillTx/>
              <a:latin typeface="Calibri Light"/>
              <a:ea typeface="ＭＳ Ｐゴシック" charset="0"/>
            </a:endParaRPr>
          </a:p>
        </p:txBody>
      </p:sp>
      <p:pic>
        <p:nvPicPr>
          <p:cNvPr id="8"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12" name="Footer Placeholder 1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3" name="Slide Number Placeholder 1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47</a:t>
            </a:fld>
            <a:endParaRPr lang="de-DE" altLang="de-DE" kern="1200">
              <a:latin typeface="Arial" pitchFamily="34" charset="0"/>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48</a:t>
            </a:fld>
            <a:endParaRPr lang="de-DE" altLang="de-DE" kern="1200">
              <a:latin typeface="Arial" pitchFamily="34" charset="0"/>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333333"/>
              </a:buClr>
              <a:buSzTx/>
              <a:buFont typeface="WingDings"/>
              <a:buChar char=""/>
              <a:tabLst>
                <a:tab pos="84138" algn="l"/>
              </a:tabLst>
              <a:defRPr/>
            </a:pP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Zeker</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nog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goed</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kent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het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raden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symptomen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beschrijven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plaats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ambigue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naam</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noemen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49</a:t>
            </a:fld>
            <a:endParaRPr lang="de-DE" altLang="de-DE" kern="1200">
              <a:latin typeface="Arial" pitchFamily="34" charset="0"/>
              <a:cs typeface="+mn-cs"/>
            </a:endParaRPr>
          </a:p>
        </p:txBody>
      </p:sp>
    </p:spTree>
    <p:extLst>
      <p:ext uri="{BB962C8B-B14F-4D97-AF65-F5344CB8AC3E}">
        <p14:creationId xmlns:p14="http://schemas.microsoft.com/office/powerpoint/2010/main" val="3894940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333333"/>
              </a:buClr>
              <a:buSzTx/>
              <a:buFont typeface="WingDings"/>
              <a:buChar char=""/>
              <a:tabLst>
                <a:tab pos="84138" algn="l"/>
              </a:tabLst>
              <a:defRPr/>
            </a:pP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Zeker</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nog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goed</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kent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het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raden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symptomen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beschrijven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plaats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ambigue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naam</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noemen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Om andere mensen uitleg te kunnen geven over je ziekte, moet je er zelf een expert in worden en er veel van af weten!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50</a:t>
            </a:fld>
            <a:endParaRPr lang="de-DE" altLang="de-DE" kern="1200">
              <a:latin typeface="Arial" pitchFamily="34" charset="0"/>
              <a:cs typeface="+mn-cs"/>
            </a:endParaRPr>
          </a:p>
        </p:txBody>
      </p:sp>
    </p:spTree>
    <p:extLst>
      <p:ext uri="{BB962C8B-B14F-4D97-AF65-F5344CB8AC3E}">
        <p14:creationId xmlns:p14="http://schemas.microsoft.com/office/powerpoint/2010/main" val="4218544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089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R="0" lvl="0" defTabSz="914400" rtl="0" eaLnBrk="0" fontAlgn="base" latinLnBrk="0" hangingPunct="0">
              <a:lnSpc>
                <a:spcPct val="100000"/>
              </a:lnSpc>
              <a:spcBef>
                <a:spcPts val="1200"/>
              </a:spcBef>
              <a:buClr>
                <a:srgbClr val="006699"/>
              </a:buClr>
              <a:buSzTx/>
              <a:tabLst>
                <a:tab pos="84138" algn="l"/>
              </a:tabLst>
              <a:defRPr/>
            </a:pPr>
            <a:r>
              <a:rPr lang="en-US" sz="2000" kern="0" dirty="0">
                <a:solidFill>
                  <a:srgbClr val="333333"/>
                </a:solidFill>
                <a:latin typeface="Calibri Light"/>
                <a:ea typeface="ＭＳ Ｐゴシック" pitchFamily="34" charset="-128"/>
                <a:cs typeface="ＭＳ Ｐゴシック"/>
              </a:rPr>
              <a:t>???</a:t>
            </a:r>
            <a:endParaRPr kumimoji="0" 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51</a:t>
            </a:fld>
            <a:endParaRPr lang="de-DE" altLang="de-DE" kern="1200">
              <a:latin typeface="Arial" pitchFamily="34" charset="0"/>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089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Hallucinaties</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Waanbeelden</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Andere (niet-specifieke) symptomen zoals inactiviteit en depressie (dit kan ook voorkomen bij andere stoornissen)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52</a:t>
            </a:fld>
            <a:endParaRPr lang="de-DE" altLang="de-DE" kern="1200">
              <a:latin typeface="Arial" pitchFamily="34" charset="0"/>
              <a:cs typeface="+mn-cs"/>
            </a:endParaRPr>
          </a:p>
        </p:txBody>
      </p:sp>
    </p:spTree>
    <p:extLst>
      <p:ext uri="{BB962C8B-B14F-4D97-AF65-F5344CB8AC3E}">
        <p14:creationId xmlns:p14="http://schemas.microsoft.com/office/powerpoint/2010/main" val="835321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499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333333"/>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Hallucinaties: </a:t>
            </a:r>
            <a:r>
              <a:rPr kumimoji="0" lang="de-DE"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Dingen horen, zien, voelen of proeven die er niet zijn (bv. het horen van beledigende stemmen).</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53</a:t>
            </a:fld>
            <a:endParaRPr lang="de-DE" altLang="de-DE" kern="1200">
              <a:latin typeface="Arial" pitchFamily="34" charset="0"/>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499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333333"/>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Hallucinaties: </a:t>
            </a:r>
            <a:r>
              <a:rPr kumimoji="0" lang="de-DE"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Dingen horen, zien, voelen of proeven die er niet zijn (bv. het horen van beledigende stemmen).</a:t>
            </a:r>
          </a:p>
          <a:p>
            <a:pPr lvl="0" defTabSz="914400" eaLnBrk="0" fontAlgn="base" hangingPunct="0">
              <a:buClr>
                <a:srgbClr val="006699"/>
              </a:buClr>
              <a:tabLst>
                <a:tab pos="84138" algn="l"/>
              </a:tabLst>
              <a:defRPr/>
            </a:pPr>
            <a:r>
              <a:rPr lang="de-DE" sz="2000" kern="0" dirty="0">
                <a:solidFill>
                  <a:srgbClr val="004992"/>
                </a:solidFill>
                <a:latin typeface="Calibri Light"/>
                <a:ea typeface="ＭＳ Ｐゴシック" charset="0"/>
                <a:cs typeface="ＭＳ Ｐゴシック"/>
              </a:rPr>
              <a:t>Voorbeeld:</a:t>
            </a:r>
          </a:p>
          <a:p>
            <a:pPr lvl="0" defTabSz="914400" eaLnBrk="0" fontAlgn="base" hangingPunct="0">
              <a:lnSpc>
                <a:spcPct val="100000"/>
              </a:lnSpc>
              <a:spcBef>
                <a:spcPts val="1200"/>
              </a:spcBef>
              <a:buClr>
                <a:srgbClr val="006699"/>
              </a:buClr>
              <a:tabLst>
                <a:tab pos="84138" algn="l"/>
              </a:tabLst>
              <a:defRPr/>
            </a:pPr>
            <a:r>
              <a:rPr lang="en-US" sz="2000" i="1" kern="0" dirty="0">
                <a:solidFill>
                  <a:schemeClr val="tx1"/>
                </a:solidFill>
                <a:latin typeface="Calibri Light"/>
                <a:ea typeface="ＭＳ Ｐゴシック" charset="0"/>
                <a:cs typeface="ＭＳ Ｐゴシック"/>
              </a:rPr>
              <a:t>“</a:t>
            </a:r>
            <a:r>
              <a:rPr lang="en-US" sz="2000" i="1" kern="0" dirty="0" err="1">
                <a:solidFill>
                  <a:schemeClr val="tx1"/>
                </a:solidFill>
                <a:latin typeface="Calibri Light"/>
                <a:ea typeface="ＭＳ Ｐゴシック" charset="0"/>
                <a:cs typeface="ＭＳ Ｐゴシック"/>
              </a:rPr>
              <a:t>Ongeveer</a:t>
            </a:r>
            <a:r>
              <a:rPr lang="en-US" sz="2000" i="1" kern="0" dirty="0">
                <a:solidFill>
                  <a:schemeClr val="tx1"/>
                </a:solidFill>
                <a:latin typeface="Calibri Light"/>
                <a:ea typeface="ＭＳ Ｐゴシック" charset="0"/>
                <a:cs typeface="ＭＳ Ｐゴシック"/>
              </a:rPr>
              <a:t> 15% van de </a:t>
            </a:r>
            <a:r>
              <a:rPr lang="en-US" sz="2000" i="1" kern="0" dirty="0" err="1">
                <a:solidFill>
                  <a:schemeClr val="tx1"/>
                </a:solidFill>
                <a:latin typeface="Calibri Light"/>
                <a:ea typeface="ＭＳ Ｐゴシック" charset="0"/>
                <a:cs typeface="ＭＳ Ｐゴシック"/>
              </a:rPr>
              <a:t>samenleving</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ervaart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hallucinaties</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terwijl</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ze</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niet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psychisch</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ziek</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zijn</a:t>
            </a:r>
            <a:r>
              <a:rPr lang="en-US" sz="2000" i="1" kern="0" dirty="0">
                <a:solidFill>
                  <a:schemeClr val="tx1"/>
                </a:solidFill>
                <a:latin typeface="Calibri Light"/>
                <a:ea typeface="ＭＳ Ｐゴシック" charset="0"/>
                <a:cs typeface="ＭＳ Ｐゴシック"/>
              </a:rPr>
              <a:t>. Hoe </a:t>
            </a:r>
            <a:r>
              <a:rPr lang="en-US" sz="2000" i="1" kern="0" dirty="0" err="1">
                <a:solidFill>
                  <a:schemeClr val="tx1"/>
                </a:solidFill>
                <a:latin typeface="Calibri Light"/>
                <a:ea typeface="ＭＳ Ｐゴシック" charset="0"/>
                <a:cs typeface="ＭＳ Ｐゴシック"/>
              </a:rPr>
              <a:t>kan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ik</a:t>
            </a:r>
            <a:r>
              <a:rPr lang="en-US" sz="2000" i="1" kern="0" dirty="0">
                <a:solidFill>
                  <a:schemeClr val="tx1"/>
                </a:solidFill>
                <a:latin typeface="Calibri Light"/>
                <a:ea typeface="ＭＳ Ｐゴシック" charset="0"/>
                <a:cs typeface="ＭＳ Ｐゴシック"/>
              </a:rPr>
              <a:t> het je </a:t>
            </a:r>
            <a:r>
              <a:rPr lang="en-US" sz="2000" i="1" kern="0" dirty="0" err="1">
                <a:solidFill>
                  <a:schemeClr val="tx1"/>
                </a:solidFill>
                <a:latin typeface="Calibri Light"/>
                <a:ea typeface="ＭＳ Ｐゴシック" charset="0"/>
                <a:cs typeface="ＭＳ Ｐゴシック"/>
              </a:rPr>
              <a:t>beschrijven</a:t>
            </a:r>
            <a:r>
              <a:rPr lang="en-US" sz="2000" i="1" kern="0" dirty="0">
                <a:solidFill>
                  <a:schemeClr val="tx1"/>
                </a:solidFill>
                <a:latin typeface="Calibri Light"/>
                <a:ea typeface="ＭＳ Ｐゴシック" charset="0"/>
                <a:cs typeface="ＭＳ Ｐゴシック"/>
              </a:rPr>
              <a:t>? Het is </a:t>
            </a:r>
            <a:r>
              <a:rPr lang="en-US" sz="2000" i="1" kern="0" dirty="0" err="1">
                <a:solidFill>
                  <a:schemeClr val="tx1"/>
                </a:solidFill>
                <a:latin typeface="Calibri Light"/>
                <a:ea typeface="ＭＳ Ｐゴシック" charset="0"/>
                <a:cs typeface="ＭＳ Ｐゴシック"/>
              </a:rPr>
              <a:t>vergelijkbaar</a:t>
            </a:r>
            <a:r>
              <a:rPr lang="en-US" sz="2000" i="1" kern="0" dirty="0">
                <a:solidFill>
                  <a:schemeClr val="tx1"/>
                </a:solidFill>
                <a:latin typeface="Calibri Light"/>
                <a:ea typeface="ＭＳ Ｐゴシック" charset="0"/>
                <a:cs typeface="ＭＳ Ｐゴシック"/>
              </a:rPr>
              <a:t> met ‘</a:t>
            </a:r>
            <a:r>
              <a:rPr lang="en-US" sz="2000" i="1" kern="0" dirty="0" err="1">
                <a:solidFill>
                  <a:schemeClr val="tx1"/>
                </a:solidFill>
                <a:latin typeface="Calibri Light"/>
                <a:ea typeface="ＭＳ Ｐゴシック" charset="0"/>
                <a:cs typeface="ＭＳ Ｐゴシック"/>
              </a:rPr>
              <a:t>een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liedje</a:t>
            </a:r>
            <a:r>
              <a:rPr lang="en-US" sz="2000" i="1" kern="0" dirty="0">
                <a:solidFill>
                  <a:schemeClr val="tx1"/>
                </a:solidFill>
                <a:latin typeface="Calibri Light"/>
                <a:ea typeface="ＭＳ Ｐゴシック" charset="0"/>
                <a:cs typeface="ＭＳ Ｐゴシック"/>
              </a:rPr>
              <a:t> in je </a:t>
            </a:r>
            <a:r>
              <a:rPr lang="en-US" sz="2000" i="1" kern="0" dirty="0" err="1">
                <a:solidFill>
                  <a:schemeClr val="tx1"/>
                </a:solidFill>
                <a:latin typeface="Calibri Light"/>
                <a:ea typeface="ＭＳ Ｐゴシック" charset="0"/>
                <a:cs typeface="ＭＳ Ｐゴシック"/>
              </a:rPr>
              <a:t>hoofd</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hebben</a:t>
            </a:r>
            <a:r>
              <a:rPr lang="en-US" sz="2000" i="1" kern="0" dirty="0">
                <a:solidFill>
                  <a:schemeClr val="tx1"/>
                </a:solidFill>
                <a:latin typeface="Calibri Light"/>
                <a:ea typeface="ＭＳ Ｐゴシック" charset="0"/>
                <a:cs typeface="ＭＳ Ｐゴシック"/>
              </a:rPr>
              <a:t>’, maar </a:t>
            </a:r>
            <a:r>
              <a:rPr lang="en-US" sz="2000" i="1" kern="0" dirty="0" err="1">
                <a:solidFill>
                  <a:schemeClr val="tx1"/>
                </a:solidFill>
                <a:latin typeface="Calibri Light"/>
                <a:ea typeface="ＭＳ Ｐゴシック" charset="0"/>
                <a:cs typeface="ＭＳ Ｐゴシック"/>
              </a:rPr>
              <a:t>dan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sterker</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waardoor</a:t>
            </a:r>
            <a:r>
              <a:rPr lang="en-US" sz="2000" i="1" kern="0" dirty="0">
                <a:solidFill>
                  <a:schemeClr val="tx1"/>
                </a:solidFill>
                <a:latin typeface="Calibri Light"/>
                <a:ea typeface="ＭＳ Ｐゴシック" charset="0"/>
                <a:cs typeface="ＭＳ Ｐゴシック"/>
              </a:rPr>
              <a:t> je </a:t>
            </a:r>
            <a:r>
              <a:rPr lang="en-US" sz="2000" i="1" kern="0" dirty="0" err="1">
                <a:solidFill>
                  <a:schemeClr val="tx1"/>
                </a:solidFill>
                <a:latin typeface="Calibri Light"/>
                <a:ea typeface="ＭＳ Ｐゴシック" charset="0"/>
                <a:cs typeface="ＭＳ Ｐゴシック"/>
              </a:rPr>
              <a:t>denkt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dat</a:t>
            </a:r>
            <a:r>
              <a:rPr lang="en-US" sz="2000" i="1" kern="0" dirty="0">
                <a:solidFill>
                  <a:schemeClr val="tx1"/>
                </a:solidFill>
                <a:latin typeface="Calibri Light"/>
                <a:ea typeface="ＭＳ Ｐゴシック" charset="0"/>
                <a:cs typeface="ＭＳ Ｐゴシック"/>
              </a:rPr>
              <a:t> het </a:t>
            </a:r>
            <a:r>
              <a:rPr lang="en-US" sz="2000" i="1" kern="0" dirty="0" err="1">
                <a:solidFill>
                  <a:schemeClr val="tx1"/>
                </a:solidFill>
                <a:latin typeface="Calibri Light"/>
                <a:ea typeface="ＭＳ Ｐゴシック" charset="0"/>
                <a:cs typeface="ＭＳ Ｐゴシック"/>
              </a:rPr>
              <a:t>echt</a:t>
            </a:r>
            <a:r>
              <a:rPr lang="en-US" sz="2000" i="1" kern="0" dirty="0">
                <a:solidFill>
                  <a:schemeClr val="tx1"/>
                </a:solidFill>
                <a:latin typeface="Calibri Light"/>
                <a:ea typeface="ＭＳ Ｐゴシック" charset="0"/>
                <a:cs typeface="ＭＳ Ｐゴシック"/>
              </a:rPr>
              <a:t> is. Of de </a:t>
            </a:r>
            <a:r>
              <a:rPr lang="en-US" sz="2000" i="1" kern="0" dirty="0" err="1">
                <a:solidFill>
                  <a:schemeClr val="tx1"/>
                </a:solidFill>
                <a:latin typeface="Calibri Light"/>
                <a:ea typeface="ＭＳ Ｐゴシック" charset="0"/>
                <a:cs typeface="ＭＳ Ｐゴシック"/>
              </a:rPr>
              <a:t>deurbel</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horen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als</a:t>
            </a:r>
            <a:r>
              <a:rPr lang="en-US" sz="2000" i="1" kern="0" dirty="0">
                <a:solidFill>
                  <a:schemeClr val="tx1"/>
                </a:solidFill>
                <a:latin typeface="Calibri Light"/>
                <a:ea typeface="ＭＳ Ｐゴシック" charset="0"/>
                <a:cs typeface="ＭＳ Ｐゴシック"/>
              </a:rPr>
              <a:t> je </a:t>
            </a:r>
            <a:r>
              <a:rPr lang="en-US" sz="2000" i="1" kern="0" dirty="0" err="1">
                <a:solidFill>
                  <a:schemeClr val="tx1"/>
                </a:solidFill>
                <a:latin typeface="Calibri Light"/>
                <a:ea typeface="ＭＳ Ｐゴシック" charset="0"/>
                <a:cs typeface="ＭＳ Ｐゴシック"/>
              </a:rPr>
              <a:t>ongeduldig</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aan</a:t>
            </a:r>
            <a:r>
              <a:rPr lang="en-US" sz="2000" i="1" kern="0" dirty="0">
                <a:solidFill>
                  <a:schemeClr val="tx1"/>
                </a:solidFill>
                <a:latin typeface="Calibri Light"/>
                <a:ea typeface="ＭＳ Ｐゴシック" charset="0"/>
                <a:cs typeface="ＭＳ Ｐゴシック"/>
              </a:rPr>
              <a:t> het </a:t>
            </a:r>
            <a:r>
              <a:rPr lang="en-US" sz="2000" i="1" kern="0" dirty="0" err="1">
                <a:solidFill>
                  <a:schemeClr val="tx1"/>
                </a:solidFill>
                <a:latin typeface="Calibri Light"/>
                <a:ea typeface="ＭＳ Ｐゴシック" charset="0"/>
                <a:cs typeface="ＭＳ Ｐゴシック"/>
              </a:rPr>
              <a:t>wachten</a:t>
            </a:r>
            <a:r>
              <a:rPr lang="en-US" sz="2000" i="1" kern="0" dirty="0">
                <a:solidFill>
                  <a:schemeClr val="tx1"/>
                </a:solidFill>
                <a:latin typeface="Calibri Light"/>
                <a:ea typeface="ＭＳ Ｐゴシック" charset="0"/>
                <a:cs typeface="ＭＳ Ｐゴシック"/>
              </a:rPr>
              <a:t> bent op </a:t>
            </a:r>
            <a:r>
              <a:rPr lang="en-US" sz="2000" i="1" kern="0" dirty="0" err="1">
                <a:solidFill>
                  <a:schemeClr val="tx1"/>
                </a:solidFill>
                <a:latin typeface="Calibri Light"/>
                <a:ea typeface="ＭＳ Ｐゴシック" charset="0"/>
                <a:cs typeface="ＭＳ Ｐゴシック"/>
              </a:rPr>
              <a:t>iemand</a:t>
            </a:r>
            <a:r>
              <a:rPr lang="en-US" sz="2000" i="1" kern="0" dirty="0">
                <a:solidFill>
                  <a:schemeClr val="tx1"/>
                </a:solidFill>
                <a:latin typeface="Calibri Light"/>
                <a:ea typeface="ＭＳ Ｐゴシック" charset="0"/>
                <a:cs typeface="ＭＳ Ｐゴシック"/>
              </a:rPr>
              <a:t>, maar </a:t>
            </a:r>
            <a:r>
              <a:rPr lang="en-US" sz="2000" i="1" kern="0" dirty="0" err="1">
                <a:solidFill>
                  <a:schemeClr val="tx1"/>
                </a:solidFill>
                <a:latin typeface="Calibri Light"/>
                <a:ea typeface="ＭＳ Ｐゴシック" charset="0"/>
                <a:cs typeface="ＭＳ Ｐゴシック"/>
              </a:rPr>
              <a:t>er</a:t>
            </a:r>
            <a:r>
              <a:rPr lang="en-US" sz="2000" i="1" kern="0" dirty="0">
                <a:solidFill>
                  <a:schemeClr val="tx1"/>
                </a:solidFill>
                <a:latin typeface="Calibri Light"/>
                <a:ea typeface="ＭＳ Ｐゴシック" charset="0"/>
                <a:cs typeface="ＭＳ Ｐゴシック"/>
              </a:rPr>
              <a:t> nog </a:t>
            </a:r>
            <a:r>
              <a:rPr lang="en-US" sz="2000" i="1" kern="0" dirty="0" err="1">
                <a:solidFill>
                  <a:schemeClr val="tx1"/>
                </a:solidFill>
                <a:latin typeface="Calibri Light"/>
                <a:ea typeface="ＭＳ Ｐゴシック" charset="0"/>
                <a:cs typeface="ＭＳ Ｐゴシック"/>
              </a:rPr>
              <a:t>niemand</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blijkt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te</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zijn</a:t>
            </a:r>
            <a:r>
              <a:rPr lang="en-US" sz="2000" i="1" kern="0" dirty="0">
                <a:solidFill>
                  <a:schemeClr val="tx1"/>
                </a:solidFill>
                <a:latin typeface="Calibri Light"/>
                <a:ea typeface="ＭＳ Ｐゴシック" charset="0"/>
                <a:cs typeface="ＭＳ Ｐゴシック"/>
              </a:rPr>
              <a:t>.”</a:t>
            </a:r>
            <a:endParaRPr lang="de-DE" sz="2000" i="1" kern="0" dirty="0">
              <a:solidFill>
                <a:schemeClr val="tx1"/>
              </a:solidFill>
              <a:latin typeface="Calibri Light"/>
              <a:ea typeface="ＭＳ Ｐゴシック" charset="0"/>
              <a:cs typeface="ＭＳ Ｐゴシック"/>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54</a:t>
            </a:fld>
            <a:endParaRPr lang="de-DE" altLang="de-DE" kern="1200">
              <a:latin typeface="Arial" pitchFamily="34" charset="0"/>
              <a:cs typeface="+mn-cs"/>
            </a:endParaRPr>
          </a:p>
        </p:txBody>
      </p:sp>
    </p:spTree>
    <p:extLst>
      <p:ext uri="{BB962C8B-B14F-4D97-AF65-F5344CB8AC3E}">
        <p14:creationId xmlns:p14="http://schemas.microsoft.com/office/powerpoint/2010/main" val="3526248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9090"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Waanbeelden</a:t>
            </a:r>
            <a:r>
              <a:rPr kumimoji="0" lang="en-US" altLang="en-US" sz="2000" b="1"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overtuiging</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hebben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die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niet</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waar</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is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bv</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uitverkoren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zijn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om de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wereld</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te</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redden of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achtervolgd</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door de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geheime</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dienst</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a:t>
            </a:r>
            <a:endParaRPr kumimoji="0" lang="en-US" altLang="en-US" sz="2000" b="1"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endParaRP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0" u="none" strike="noStrike" kern="0" cap="none" spc="0" normalizeH="0" baseline="0" noProof="0" dirty="0">
                <a:ln>
                  <a:noFill/>
                </a:ln>
                <a:solidFill>
                  <a:srgbClr val="FFFFFF"/>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a:ln>
                  <a:noFill/>
                </a:ln>
                <a:solidFill>
                  <a:srgbClr val="FFFFFF"/>
                </a:solidFill>
                <a:effectLst/>
                <a:uLnTx/>
                <a:uFillTx/>
                <a:latin typeface="Calibri Light"/>
                <a:ea typeface="ＭＳ Ｐゴシック" charset="0"/>
                <a:cs typeface="ＭＳ Ｐゴシック"/>
              </a:rPr>
              <a:t>“Bijna </a:t>
            </a:r>
            <a:r>
              <a:rPr kumimoji="0" lang="nl-NL" sz="2000" b="0" i="1" u="none" strike="noStrike" kern="0" cap="none" spc="0" normalizeH="0" baseline="0" noProof="0" dirty="0">
                <a:ln>
                  <a:noFill/>
                </a:ln>
                <a:solidFill>
                  <a:srgbClr val="FFFFFF"/>
                </a:solidFill>
                <a:effectLst/>
                <a:uLnTx/>
                <a:uFillTx/>
                <a:latin typeface="Calibri Light"/>
                <a:ea typeface="ＭＳ Ｐゴシック" charset="0"/>
                <a:cs typeface="ＭＳ Ｐゴシック"/>
              </a:rPr>
              <a:t>iedereen heeft wel eens van die dagen dat je het intense gevoel hebt dat de hele wereld tegen je is. Of dat mensen naar je kijken, zeker wanneer je niet lekker in je vel zit. Voor mij was dit gevoel veel sterker. Tijdens mijn ziekte was ik er 100% van overtuigd dat sommige mensen achter me aan zaten. Nu zie ik dat </a:t>
            </a:r>
            <a:r>
              <a:rPr kumimoji="0" lang="nl-NL" sz="2000" b="0" i="1" u="none" strike="noStrike" kern="0" cap="none" spc="0" normalizeH="0" baseline="0" noProof="0">
                <a:ln>
                  <a:noFill/>
                </a:ln>
                <a:solidFill>
                  <a:srgbClr val="FFFFFF"/>
                </a:solidFill>
                <a:effectLst/>
                <a:uLnTx/>
                <a:uFillTx/>
                <a:latin typeface="Calibri Light"/>
                <a:ea typeface="ＭＳ Ｐゴシック" charset="0"/>
                <a:cs typeface="ＭＳ Ｐゴシック"/>
              </a:rPr>
              <a:t>anders.”</a:t>
            </a:r>
            <a:endParaRPr kumimoji="0" lang="nl-NL" sz="2000" b="0" i="1" u="none" strike="noStrike" kern="0" cap="none" spc="0" normalizeH="0" baseline="0" noProof="0" dirty="0">
              <a:ln>
                <a:noFill/>
              </a:ln>
              <a:solidFill>
                <a:srgbClr val="FFFFFF"/>
              </a:solidFill>
              <a:effectLst/>
              <a:uLnTx/>
              <a:uFillTx/>
              <a:latin typeface="Calibri Light"/>
              <a:ea typeface="ＭＳ Ｐゴシック" charset="0"/>
              <a:cs typeface="ＭＳ Ｐゴシック"/>
            </a:endParaRP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1200" cap="none" spc="0" normalizeH="0" baseline="0" noProof="0">
                <a:ln>
                  <a:noFill/>
                </a:ln>
                <a:solidFill>
                  <a:srgbClr val="FFFFFF"/>
                </a:solidFill>
                <a:effectLst/>
                <a:uLnTx/>
                <a:uFillTx/>
                <a:latin typeface="Calibri Light"/>
                <a:ea typeface="Verdana" pitchFamily="34" charset="0"/>
                <a:cs typeface="Verdana" pitchFamily="34" charset="0"/>
              </a:rPr>
              <a:t>“Bijna </a:t>
            </a:r>
            <a:r>
              <a:rPr kumimoji="0" lang="nl-NL" sz="2000" b="0" i="1" u="none" strike="noStrike" kern="1200" cap="none" spc="0" normalizeH="0" baseline="0" noProof="0" dirty="0">
                <a:ln>
                  <a:noFill/>
                </a:ln>
                <a:solidFill>
                  <a:srgbClr val="FFFFFF"/>
                </a:solidFill>
                <a:effectLst/>
                <a:uLnTx/>
                <a:uFillTx/>
                <a:latin typeface="Calibri Light"/>
                <a:ea typeface="Verdana" pitchFamily="34" charset="0"/>
                <a:cs typeface="Verdana" pitchFamily="34" charset="0"/>
              </a:rPr>
              <a:t>iedereen heeft wel eens de ervaring gehad dat ze het gevoel hadden alles aan te kunnen en dat niemand het beter kon doen dan zijzelf. Bij mij duurde deze ervaring langer en leidde het tot verschillende problemen, bijvoorbeeld op </a:t>
            </a:r>
            <a:r>
              <a:rPr kumimoji="0" lang="nl-NL" sz="2000" b="0" i="1" u="none" strike="noStrike" kern="1200" cap="none" spc="0" normalizeH="0" baseline="0" noProof="0">
                <a:ln>
                  <a:noFill/>
                </a:ln>
                <a:solidFill>
                  <a:srgbClr val="FFFFFF"/>
                </a:solidFill>
                <a:effectLst/>
                <a:uLnTx/>
                <a:uFillTx/>
                <a:latin typeface="Calibri Light"/>
                <a:ea typeface="Verdana" pitchFamily="34" charset="0"/>
                <a:cs typeface="Verdana" pitchFamily="34" charset="0"/>
              </a:rPr>
              <a:t>werk…”</a:t>
            </a:r>
            <a:endParaRPr kumimoji="0" lang="nl-NL" sz="2000" b="0" i="1" u="none" strike="noStrike" kern="1200" cap="none" spc="0" normalizeH="0" baseline="0" noProof="0" dirty="0">
              <a:ln>
                <a:noFill/>
              </a:ln>
              <a:solidFill>
                <a:srgbClr val="FFFFFF"/>
              </a:solidFill>
              <a:effectLst/>
              <a:uLnTx/>
              <a:uFillTx/>
              <a:latin typeface="Calibri Light"/>
              <a:ea typeface="Verdana" pitchFamily="34" charset="0"/>
              <a:cs typeface="Verdana" pitchFamily="34" charset="0"/>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55</a:t>
            </a:fld>
            <a:endParaRPr lang="de-DE" altLang="de-DE" kern="1200">
              <a:latin typeface="Arial" pitchFamily="34" charset="0"/>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113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Waanbeelden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overtuiging</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hebben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die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waar</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is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bv</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uitverkoren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zijn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om de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wereld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redden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achtervolgd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door de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geheime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dienst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a:p>
            <a:pPr marR="0" lvl="0" defTabSz="914400" rtl="0" eaLnBrk="0" fontAlgn="base" latinLnBrk="0" hangingPunct="0">
              <a:buClr>
                <a:srgbClr val="006699"/>
              </a:buClr>
              <a:buSzTx/>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rPr>
              <a:t>“Bijna iedereen heeft wel eens van die dagen dat je het intense gevoel hebt dat de hele wereld tegen je is. Of dat mensen naar je kijken, zeker wanneer je niet lekker in je vel zit. Voor mij was dit gevoel veel sterker. Tijdens mijn ziekte was ik er 100% van overtuigd dat sommige mensen achter me aan zaten. Nu zie ik dat anders.”</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1200" cap="none" spc="0" normalizeH="0" baseline="0" noProof="0" dirty="0">
                <a:ln>
                  <a:noFill/>
                </a:ln>
                <a:solidFill>
                  <a:srgbClr val="333333"/>
                </a:solidFill>
                <a:effectLst/>
                <a:uLnTx/>
                <a:uFillTx/>
                <a:latin typeface="Calibri Light"/>
                <a:ea typeface="Verdana" pitchFamily="34" charset="0"/>
                <a:cs typeface="Verdana" pitchFamily="34" charset="0"/>
              </a:rPr>
              <a:t>“Bijna iedereen heeft wel eens de ervaring gehad dat ze het gevoel hadden alles aan te kunnen en dat niemand het beter kon doen dan zijzelf. Bij mij duurde deze ervaring langer en leidde het tot verschillende problemen, bijvoorbeeld op werk…</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a:rPr>
              <a:t>”</a:t>
            </a:r>
            <a:endParaRPr kumimoji="0" lang="nl-NL" sz="2000" b="0" i="1" u="none" strike="noStrike" kern="120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56</a:t>
            </a:fld>
            <a:endParaRPr lang="de-DE" altLang="de-DE" kern="1200">
              <a:latin typeface="Arial" pitchFamily="34" charset="0"/>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523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nl-NL"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kernsymptomen van een psychotische stoornis:</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Andere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niet-specifieke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symptomen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Bijvoorbeeld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inactiviteit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depressie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communicatie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concentratieproblemen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57</a:t>
            </a:fld>
            <a:endParaRPr lang="de-DE" altLang="de-DE" kern="1200">
              <a:latin typeface="Arial" pitchFamily="34" charset="0"/>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523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nl-NL"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kernsymptomen van een psychotische stoornis:</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Andere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niet-specifieke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symptomen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Bijvoorbeeld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inactiviteit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depressie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communicatie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concentratieproblemen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R="0" lvl="0" defTabSz="914400" rtl="0" eaLnBrk="0" fontAlgn="base" latinLnBrk="0" hangingPunct="0">
              <a:buClr>
                <a:srgbClr val="006699"/>
              </a:buClr>
              <a:buSzTx/>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rPr>
              <a:t>“Iedereen voelt zich wel eens heel verdrietig, en heeft daarbij het gevoel er niets aan te kunnen doen en trekt zich dan terug. Dat had ik ook – alleen bij mij duurde het verdriet wekenlang en er was niets wat mij kon opvrolijken. Ik voelde me niet alleen verdrietig, maar ook compleet hopeloos en waardeloos. Op dat moment denk je dat het nooit weg gaat, maar op een gegeven moment zie je toch weer een lichtpuntje...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a:rPr>
              <a:t>”</a:t>
            </a:r>
            <a:endPar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58</a:t>
            </a:fld>
            <a:endParaRPr lang="de-DE" altLang="de-DE" kern="1200">
              <a:latin typeface="Arial" pitchFamily="34" charset="0"/>
              <a:cs typeface="+mn-cs"/>
            </a:endParaRPr>
          </a:p>
        </p:txBody>
      </p:sp>
    </p:spTree>
    <p:extLst>
      <p:ext uri="{BB962C8B-B14F-4D97-AF65-F5344CB8AC3E}">
        <p14:creationId xmlns:p14="http://schemas.microsoft.com/office/powerpoint/2010/main" val="38305193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7282"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a:lnSpc>
                <a:spcPct val="105000"/>
              </a:lnSpc>
              <a:spcBef>
                <a:spcPts val="1999"/>
              </a:spcBef>
              <a:spcAft>
                <a:spcPts val="0"/>
              </a:spcAft>
              <a:buNone/>
            </a:pPr>
            <a:r>
              <a:rPr lang="en-US" altLang="en-US" dirty="0" err="1">
                <a:solidFill>
                  <a:srgbClr val="004992"/>
                </a:solidFill>
                <a:latin typeface="Calibri Light"/>
              </a:rPr>
              <a:t>Verzamel</a:t>
            </a:r>
            <a:r>
              <a:rPr lang="en-US" altLang="en-US" dirty="0">
                <a:solidFill>
                  <a:srgbClr val="004992"/>
                </a:solidFill>
                <a:latin typeface="Calibri Light"/>
              </a:rPr>
              <a:t> zo </a:t>
            </a:r>
            <a:r>
              <a:rPr lang="en-US" altLang="en-US" dirty="0" err="1">
                <a:solidFill>
                  <a:srgbClr val="004992"/>
                </a:solidFill>
                <a:latin typeface="Calibri Light"/>
              </a:rPr>
              <a:t>veel</a:t>
            </a:r>
            <a:r>
              <a:rPr lang="en-US" altLang="en-US" dirty="0">
                <a:solidFill>
                  <a:srgbClr val="004992"/>
                </a:solidFill>
                <a:latin typeface="Calibri Light"/>
              </a:rPr>
              <a:t> </a:t>
            </a:r>
            <a:r>
              <a:rPr lang="en-US" altLang="en-US" dirty="0" err="1">
                <a:solidFill>
                  <a:srgbClr val="004992"/>
                </a:solidFill>
                <a:latin typeface="Calibri Light"/>
              </a:rPr>
              <a:t>mogelijk</a:t>
            </a:r>
            <a:r>
              <a:rPr lang="en-US" altLang="en-US" dirty="0">
                <a:solidFill>
                  <a:srgbClr val="004992"/>
                </a:solidFill>
                <a:latin typeface="Calibri Light"/>
              </a:rPr>
              <a:t> </a:t>
            </a:r>
            <a:r>
              <a:rPr lang="en-US" altLang="en-US" dirty="0" err="1">
                <a:solidFill>
                  <a:srgbClr val="004992"/>
                </a:solidFill>
                <a:latin typeface="Calibri Light"/>
              </a:rPr>
              <a:t>informatie</a:t>
            </a:r>
            <a:r>
              <a:rPr lang="en-US" altLang="en-US" dirty="0">
                <a:solidFill>
                  <a:srgbClr val="004992"/>
                </a:solidFill>
                <a:latin typeface="Calibri Light"/>
              </a:rPr>
              <a:t> over </a:t>
            </a:r>
            <a:r>
              <a:rPr lang="en-US" altLang="en-US" dirty="0" err="1">
                <a:solidFill>
                  <a:srgbClr val="004992"/>
                </a:solidFill>
                <a:latin typeface="Calibri Light"/>
              </a:rPr>
              <a:t>psychotische</a:t>
            </a:r>
            <a:r>
              <a:rPr lang="en-US" altLang="en-US" dirty="0">
                <a:solidFill>
                  <a:srgbClr val="004992"/>
                </a:solidFill>
                <a:latin typeface="Calibri Light"/>
              </a:rPr>
              <a:t> </a:t>
            </a:r>
            <a:r>
              <a:rPr lang="en-US" altLang="en-US" dirty="0" err="1">
                <a:solidFill>
                  <a:srgbClr val="004992"/>
                </a:solidFill>
                <a:latin typeface="Calibri Light"/>
              </a:rPr>
              <a:t>stoornissen</a:t>
            </a:r>
            <a:r>
              <a:rPr lang="en-US" altLang="en-US" dirty="0">
                <a:solidFill>
                  <a:srgbClr val="004992"/>
                </a:solidFill>
                <a:latin typeface="Calibri Light"/>
              </a:rPr>
              <a:t>. </a:t>
            </a:r>
            <a:r>
              <a:rPr lang="en-US" altLang="en-US" dirty="0" err="1">
                <a:solidFill>
                  <a:srgbClr val="004992"/>
                </a:solidFill>
                <a:latin typeface="Calibri Light"/>
              </a:rPr>
              <a:t>Daarmee</a:t>
            </a:r>
            <a:r>
              <a:rPr lang="en-US" altLang="en-US" dirty="0">
                <a:solidFill>
                  <a:srgbClr val="004992"/>
                </a:solidFill>
                <a:latin typeface="Calibri Light"/>
              </a:rPr>
              <a:t> kun je </a:t>
            </a:r>
            <a:r>
              <a:rPr lang="en-US" altLang="en-US" dirty="0" err="1">
                <a:solidFill>
                  <a:srgbClr val="004992"/>
                </a:solidFill>
                <a:latin typeface="Calibri Light"/>
              </a:rPr>
              <a:t>valse</a:t>
            </a:r>
            <a:r>
              <a:rPr lang="en-US" altLang="en-US" dirty="0">
                <a:solidFill>
                  <a:srgbClr val="004992"/>
                </a:solidFill>
                <a:latin typeface="Calibri Light"/>
              </a:rPr>
              <a:t> </a:t>
            </a:r>
            <a:r>
              <a:rPr lang="en-US" altLang="en-US" dirty="0" err="1">
                <a:solidFill>
                  <a:srgbClr val="004992"/>
                </a:solidFill>
                <a:latin typeface="Calibri Light"/>
              </a:rPr>
              <a:t>overtuigingen</a:t>
            </a:r>
            <a:r>
              <a:rPr lang="en-US" altLang="en-US" dirty="0">
                <a:solidFill>
                  <a:srgbClr val="004992"/>
                </a:solidFill>
                <a:latin typeface="Calibri Light"/>
              </a:rPr>
              <a:t> </a:t>
            </a:r>
            <a:r>
              <a:rPr lang="en-US" altLang="en-US" dirty="0" err="1">
                <a:solidFill>
                  <a:srgbClr val="004992"/>
                </a:solidFill>
                <a:latin typeface="Calibri Light"/>
              </a:rPr>
              <a:t>en</a:t>
            </a:r>
            <a:r>
              <a:rPr lang="en-US" altLang="en-US" dirty="0">
                <a:solidFill>
                  <a:srgbClr val="004992"/>
                </a:solidFill>
                <a:latin typeface="Calibri Light"/>
              </a:rPr>
              <a:t> </a:t>
            </a:r>
            <a:r>
              <a:rPr lang="en-US" altLang="en-US" dirty="0" err="1">
                <a:solidFill>
                  <a:srgbClr val="004992"/>
                </a:solidFill>
                <a:latin typeface="Calibri Light"/>
              </a:rPr>
              <a:t>misvattingen</a:t>
            </a:r>
            <a:r>
              <a:rPr lang="en-US" altLang="en-US" dirty="0">
                <a:solidFill>
                  <a:srgbClr val="004992"/>
                </a:solidFill>
                <a:latin typeface="Calibri Light"/>
              </a:rPr>
              <a:t> van </a:t>
            </a:r>
            <a:r>
              <a:rPr lang="en-US" altLang="en-US" dirty="0" err="1">
                <a:solidFill>
                  <a:srgbClr val="004992"/>
                </a:solidFill>
                <a:latin typeface="Calibri Light"/>
              </a:rPr>
              <a:t>anderen</a:t>
            </a:r>
            <a:r>
              <a:rPr lang="en-US" altLang="en-US" dirty="0">
                <a:solidFill>
                  <a:srgbClr val="004992"/>
                </a:solidFill>
                <a:latin typeface="Calibri Light"/>
              </a:rPr>
              <a:t> </a:t>
            </a:r>
            <a:r>
              <a:rPr lang="en-US" altLang="en-US" dirty="0" err="1">
                <a:solidFill>
                  <a:srgbClr val="004992"/>
                </a:solidFill>
                <a:latin typeface="Calibri Light"/>
              </a:rPr>
              <a:t>corrigeren</a:t>
            </a:r>
            <a:r>
              <a:rPr lang="en-US" altLang="en-US" dirty="0">
                <a:solidFill>
                  <a:srgbClr val="004992"/>
                </a:solidFill>
                <a:latin typeface="Calibri Light"/>
              </a:rPr>
              <a:t>.</a:t>
            </a:r>
            <a:endParaRPr lang="de-DE" altLang="en-US" dirty="0">
              <a:solidFill>
                <a:srgbClr val="004992"/>
              </a:solidFill>
              <a:latin typeface="Calibri Light"/>
            </a:endParaRP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59</a:t>
            </a:fld>
            <a:endParaRPr lang="de-DE" altLang="de-DE" kern="1200">
              <a:latin typeface="Arial" pitchFamily="34" charset="0"/>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solidFill>
                  <a:srgbClr val="004992"/>
                </a:solidFill>
                <a:latin typeface="Calibri Light"/>
              </a:rPr>
              <a:t>Betekenis voor het dagelijks leven</a:t>
            </a:r>
            <a:endParaRPr lang="de-DE" altLang="en-US" sz="3600" dirty="0">
              <a:solidFill>
                <a:srgbClr val="004992"/>
              </a:solidFill>
              <a:latin typeface="Calibri Light"/>
            </a:endParaRPr>
          </a:p>
        </p:txBody>
      </p:sp>
      <p:sp>
        <p:nvSpPr>
          <p:cNvPr id="98307"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nl-NL" sz="2400" b="1"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Leerdoelen:</a:t>
            </a:r>
          </a:p>
          <a:p>
            <a:pPr marR="0" lvl="0" defTabSz="914400" rtl="0" eaLnBrk="0" fontAlgn="base" latinLnBrk="0" hangingPunct="0">
              <a:buClr>
                <a:srgbClr val="333333"/>
              </a:buClr>
              <a:buSzTx/>
              <a:tabLst>
                <a:tab pos="84138" algn="l"/>
              </a:tabLst>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Om vooroordelen en stigmatisering te voorkomen, is het belangrijk om op adequate wijze te communiceren over je ziekte.</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Je hoeft geen details te delen over je ziekte als je dat niet wilt.</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kan belangrijk zijn om mensen die je vertrouwt te vertellen over je diagnose. Zij kunnen je ondersteunen en terugval helpen voorkomen.</a:t>
            </a:r>
            <a:endParaRPr kumimoji="0" lang="nl-NL" sz="2000" b="0" i="0" u="none" strike="sngStrike" kern="0" cap="none" spc="0" normalizeH="0" baseline="0" noProof="0" dirty="0">
              <a:ln>
                <a:noFill/>
              </a:ln>
              <a:solidFill>
                <a:srgbClr val="333333"/>
              </a:solidFill>
              <a:effectLst/>
              <a:uLnTx/>
              <a:uFillTx/>
              <a:latin typeface="Calibri Light"/>
              <a:ea typeface="Verdana" pitchFamily="34" charset="0"/>
              <a:cs typeface="Verdana" pitchFamily="34" charset="0"/>
            </a:endParaRP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Soms hebben andere mensen incorrecte overtuigingen over een ziekte. Daarom kan het handiger zijn om de symptomen (van psychose) uit te leggen in plaats van de naam van de diagnose te noemen. Deze kan verkeerd geïnterpreteerd worden.</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60</a:t>
            </a:fld>
            <a:endParaRPr lang="de-DE" altLang="de-DE" kern="1200">
              <a:latin typeface="Arial" pitchFamily="34" charset="0"/>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itel 1"/>
          <p:cNvSpPr>
            <a:spLocks noGrp="1"/>
          </p:cNvSpPr>
          <p:nvPr>
            <p:ph type="title"/>
          </p:nvPr>
        </p:nvSpPr>
        <p:spPr/>
        <p:txBody>
          <a:bodyPr vert="horz" lIns="0" tIns="0" rIns="0" bIns="0" rtlCol="0" anchor="t">
            <a:spAutoFit/>
          </a:bodyPr>
          <a:lstStyle/>
          <a:p>
            <a:pPr defTabSz="914377">
              <a:spcBef>
                <a:spcPts val="0"/>
              </a:spcBef>
            </a:pPr>
            <a:r>
              <a:rPr lang="nl-NL" altLang="en-US" sz="3600" dirty="0">
                <a:latin typeface="Calibri Light"/>
              </a:rPr>
              <a:t>Wat heeft dit te maken met psychose?</a:t>
            </a:r>
            <a:endParaRPr lang="de-DE" altLang="en-US" sz="3600" dirty="0">
              <a:latin typeface="Calibri Light"/>
            </a:endParaRPr>
          </a:p>
        </p:txBody>
      </p:sp>
      <p:sp>
        <p:nvSpPr>
          <p:cNvPr id="99330"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a:spcBef>
                <a:spcPts val="1200"/>
              </a:spcBef>
              <a:spcAft>
                <a:spcPts val="0"/>
              </a:spcAft>
              <a:buNone/>
            </a:pPr>
            <a:r>
              <a:rPr lang="nl-NL" altLang="en-US" sz="2000" dirty="0">
                <a:solidFill>
                  <a:srgbClr val="333333"/>
                </a:solidFill>
                <a:latin typeface="Calibri Light"/>
              </a:rPr>
              <a:t>Veel mensen met een psychotische kwetsbaarheid (maar niet alle) krijgen te maken met vooroordelen. Om vooroordelen tegen te gaan kan het helpen om andere mensen uitleg te geven over de ziekte.</a:t>
            </a:r>
          </a:p>
          <a:p>
            <a:pPr marL="0" lvl="0" indent="0">
              <a:spcBef>
                <a:spcPts val="1200"/>
              </a:spcBef>
              <a:spcAft>
                <a:spcPts val="0"/>
              </a:spcAft>
              <a:buNone/>
            </a:pPr>
            <a:r>
              <a:rPr lang="nl-NL" altLang="en-US" sz="2000" dirty="0">
                <a:solidFill>
                  <a:srgbClr val="004992"/>
                </a:solidFill>
                <a:latin typeface="Calibri Light"/>
              </a:rPr>
              <a:t>Voorbeeld: </a:t>
            </a:r>
            <a:r>
              <a:rPr lang="nl-NL" altLang="en-US" sz="2000" dirty="0">
                <a:solidFill>
                  <a:srgbClr val="333333"/>
                </a:solidFill>
                <a:latin typeface="Calibri Light"/>
              </a:rPr>
              <a:t>Vanwege een psychose is Martin de afgelopen weken opgenomen geweest in een ziekenhuis. Tot nu toe heeft hij bijna niemand verteld over zijn ziekte en heeft hij zichzelf steeds meer teruggetrokken uit sociale contacten.</a:t>
            </a:r>
          </a:p>
          <a:p>
            <a:pPr marL="0" lvl="0" indent="0">
              <a:spcBef>
                <a:spcPts val="1200"/>
              </a:spcBef>
              <a:spcAft>
                <a:spcPts val="0"/>
              </a:spcAft>
              <a:buNone/>
            </a:pPr>
            <a:r>
              <a:rPr lang="nl-NL" altLang="en-US" sz="2000" dirty="0">
                <a:solidFill>
                  <a:srgbClr val="004992"/>
                </a:solidFill>
                <a:latin typeface="Calibri Light"/>
              </a:rPr>
              <a:t>Achtergrond: </a:t>
            </a:r>
            <a:r>
              <a:rPr lang="nl-NL" altLang="en-US" sz="2000" dirty="0">
                <a:solidFill>
                  <a:srgbClr val="333333"/>
                </a:solidFill>
                <a:latin typeface="Calibri Light"/>
              </a:rPr>
              <a:t>In het verleden heeft Martin negatieve ervaringen gehad met het spreken in het openbaar over zijn psychose. Nadat hij zijn laatste baas verteld had over zijn psychose, werd hij plotseling overgeplaatst. Hierdoor is hij bang dat zijn vrienden denken dat hij gek is en dat ze hem de rug toekeren.</a:t>
            </a:r>
          </a:p>
          <a:p>
            <a:pPr marL="0" lvl="0" indent="0">
              <a:spcBef>
                <a:spcPts val="1200"/>
              </a:spcBef>
              <a:spcAft>
                <a:spcPts val="0"/>
              </a:spcAft>
              <a:buNone/>
            </a:pPr>
            <a:r>
              <a:rPr lang="nl-NL" altLang="en-US" sz="2000" dirty="0">
                <a:solidFill>
                  <a:srgbClr val="004992"/>
                </a:solidFill>
                <a:latin typeface="Calibri Light"/>
              </a:rPr>
              <a:t>Echter: </a:t>
            </a:r>
            <a:r>
              <a:rPr lang="nl-NL" altLang="en-US" sz="2000" dirty="0">
                <a:solidFill>
                  <a:srgbClr val="333333"/>
                </a:solidFill>
                <a:latin typeface="Calibri Light"/>
              </a:rPr>
              <a:t>Tijdens zijn huidige opname heeft Martin de MCT gevolgd, naast andere therapieën en activiteiten, en heeft hij besloten om zijn klachten niet meer voor zich te houden. Zijn vrienden reageerde bijna allemaal begripvol op de beschrijving van zijn symptomen. Een van hen vertelde zelfs over zijn eigen ervaringen met het gevoel achtervolgd en bedreigd te worden.</a:t>
            </a:r>
          </a:p>
        </p:txBody>
      </p:sp>
      <p:sp>
        <p:nvSpPr>
          <p:cNvPr id="10" name="Footer Placeholder 9"/>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11" name="Slide Number Placeholder 10"/>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61</a:t>
            </a:fld>
            <a:endParaRPr lang="de-DE" altLang="de-DE" kern="1200">
              <a:latin typeface="Arial" pitchFamily="34" charset="0"/>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eaLnBrk="1" hangingPunct="1">
              <a:defRPr/>
            </a:pPr>
            <a:r>
              <a:rPr lang="nl-NL" kern="1200" dirty="0">
                <a:latin typeface="+mn-lt"/>
                <a:ea typeface="+mn-ea"/>
                <a:cs typeface="+mn-cs"/>
              </a:rPr>
              <a:t>Metacognitieve Training 10 - Omgaan met Vooroordelen (Stigma)</a:t>
            </a:r>
            <a:endParaRPr lang="de-DE" kern="1200" dirty="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62</a:t>
            </a:fld>
            <a:endParaRPr lang="de-DE" altLang="de-DE" kern="1200">
              <a:latin typeface="Arial" pitchFamily="34" charset="0"/>
              <a:cs typeface="+mn-cs"/>
            </a:endParaRPr>
          </a:p>
        </p:txBody>
      </p:sp>
    </p:spTree>
    <p:extLst>
      <p:ext uri="{BB962C8B-B14F-4D97-AF65-F5344CB8AC3E}">
        <p14:creationId xmlns:p14="http://schemas.microsoft.com/office/powerpoint/2010/main" val="2435734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333333"/>
              </a:solidFill>
              <a:effectLst/>
              <a:uLnTx/>
              <a:uFillTx/>
              <a:latin typeface="Arial" panose="020B0604020202020204" pitchFamily="34" charset="0"/>
              <a:ea typeface="ＭＳ Ｐゴシック" charset="0"/>
              <a:cs typeface="Times New Roman" panose="02020603050405020304" pitchFamily="18"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Pictures used in this module are reproduced with indirect (creative commons license) or direct permission of the artists listed below, for which we would like to express our gratitude! </a:t>
            </a:r>
            <a: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A full list can be obtained via </a:t>
            </a:r>
            <a:r>
              <a:rPr kumimoji="0" lang="de-DE" altLang="de-DE" sz="1200" b="0" i="0" u="sng"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www.uke.de</a:t>
            </a:r>
            <a:r>
              <a:rPr kumimoji="0" lang="de-DE" altLang="de-DE" sz="1200" b="0" i="0" u="sng" strike="noStrike" kern="1200" cap="none" spc="0" normalizeH="0" baseline="0" noProof="0">
                <a:ln>
                  <a:noFill/>
                </a:ln>
                <a:solidFill>
                  <a:srgbClr val="333333"/>
                </a:solidFill>
                <a:effectLst/>
                <a:uLnTx/>
                <a:uFillTx/>
                <a:latin typeface="Calibri Light"/>
                <a:ea typeface="ＭＳ Ｐゴシック" charset="0"/>
                <a:cs typeface="Times New Roman" panose="02020603050405020304" pitchFamily="18" charset="0"/>
              </a:rPr>
              <a:t>/mct</a:t>
            </a:r>
            <a: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 </a:t>
            </a:r>
            <a:r>
              <a:rPr kumimoji="0" lang="en-GB"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If we have involuntarily breached copyright, please</a:t>
            </a:r>
            <a: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 accept our apologies. In this case, we kindly ask creators for their</a:t>
            </a:r>
            <a:r>
              <a:rPr kumimoji="0" lang="en-GB"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 permission to use their work under the "fair use" policy.</a:t>
            </a:r>
            <a:b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br>
            <a: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Die in diesem Modul verwendeten Bilder wurden mit der indirekten (creative commons Lizenz) oder direkten Zustimmung der untenstehenden Künstler reproduziert, wofür wir uns herzlich bedanken möchten! Eine vollständige Liste ist hinterlegt auf </a:t>
            </a:r>
            <a:r>
              <a:rPr kumimoji="0" lang="de-DE" altLang="de-DE" sz="1200" b="0" i="0" u="sng"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www.uke.de/mkt</a:t>
            </a:r>
            <a:r>
              <a:rPr kumimoji="0" lang="de-DE" altLang="de-DE" sz="1200" b="0" i="0" u="none" strike="noStrike" kern="1200" cap="none" spc="0" normalizeH="0" baseline="0" noProof="0" dirty="0">
                <a:ln>
                  <a:noFill/>
                </a:ln>
                <a:solidFill>
                  <a:srgbClr val="333333"/>
                </a:solidFill>
                <a:effectLst/>
                <a:uLnTx/>
                <a:uFillTx/>
                <a:latin typeface="Calibri Light"/>
                <a:ea typeface="ＭＳ Ｐゴシック" charset="0"/>
                <a:cs typeface="Times New Roman" panose="02020603050405020304" pitchFamily="18" charset="0"/>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pPr eaLnBrk="1" hangingPunct="1">
              <a:defRPr/>
            </a:pPr>
            <a:r>
              <a:rPr lang="nl-NL" kern="1200" dirty="0">
                <a:latin typeface="+mn-lt"/>
                <a:ea typeface="+mn-ea"/>
                <a:cs typeface="+mn-cs"/>
              </a:rPr>
              <a:t>Metacognitieve Training 10 - Omgaan met Vooroordelen (Stigma)</a:t>
            </a:r>
            <a:endParaRPr lang="de-DE" kern="1200" dirty="0">
              <a:latin typeface="+mn-lt"/>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de-DE" sz="1000" b="0" i="0" u="none" strike="noStrike" kern="1200" cap="none" spc="0" normalizeH="0" baseline="0" noProof="0" dirty="0">
              <a:ln>
                <a:noFill/>
              </a:ln>
              <a:solidFill>
                <a:srgbClr val="333333"/>
              </a:solidFill>
              <a:effectLst/>
              <a:uLnTx/>
              <a:uFillTx/>
              <a:latin typeface="Calibri Light"/>
              <a:ea typeface="ＭＳ Ｐゴシック" charset="0"/>
              <a:cs typeface="+mn-cs"/>
            </a:endParaRPr>
          </a:p>
        </p:txBody>
      </p:sp>
    </p:spTree>
    <p:extLst>
      <p:ext uri="{BB962C8B-B14F-4D97-AF65-F5344CB8AC3E}">
        <p14:creationId xmlns:p14="http://schemas.microsoft.com/office/powerpoint/2010/main" val="12788617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3.14"/>
  <p:tag name="AS_TITLE" val="Aspose.Slides for .NET 2.0"/>
  <p:tag name="AS_VERSION" val="20.3"/>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5544</Words>
  <Application>Microsoft Office PowerPoint</Application>
  <PresentationFormat>Benutzerdefiniert</PresentationFormat>
  <Paragraphs>615</Paragraphs>
  <Slides>63</Slides>
  <Notes>63</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63</vt:i4>
      </vt:variant>
    </vt:vector>
  </HeadingPairs>
  <TitlesOfParts>
    <vt:vector size="73" baseType="lpstr">
      <vt:lpstr>Arial</vt:lpstr>
      <vt:lpstr>Calibri</vt:lpstr>
      <vt:lpstr>Calibri Light</vt:lpstr>
      <vt:lpstr>Symbol</vt:lpstr>
      <vt:lpstr>Verdana</vt:lpstr>
      <vt:lpstr>Wingdings</vt:lpstr>
      <vt:lpstr>Wingdings</vt:lpstr>
      <vt:lpstr>Wingdings 2</vt:lpstr>
      <vt:lpstr>UKE_PPT-Vorlage_16zu9</vt:lpstr>
      <vt:lpstr>1_UKE_PPT-Vorlage_16zu9</vt:lpstr>
      <vt:lpstr>MCT 10 II – Omgaan met Vooroordelen (Stigma)</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Beroemd = Perfect?</vt:lpstr>
      <vt:lpstr>Welke van deze schilderijen zijn geschilderd door mensen met psychotische symptomen?</vt:lpstr>
      <vt:lpstr>Welke van deze schilderijen had de hoogste prijs bij een veiling?</vt:lpstr>
      <vt:lpstr>Welke van deze schilderijen had de hoogste prijs bij een veiling?</vt:lpstr>
      <vt:lpstr>Edvard Munch</vt:lpstr>
      <vt:lpstr>Steffen Moritz</vt:lpstr>
      <vt:lpstr>Vincent van Gogh</vt:lpstr>
      <vt:lpstr>Ringo Starr (Drummer van de Beatles)</vt:lpstr>
      <vt:lpstr>Eerste conclusie</vt:lpstr>
      <vt:lpstr>Eerste conclusie</vt:lpstr>
      <vt:lpstr>Eerste conclusie</vt:lpstr>
      <vt:lpstr>Eerste conclusie</vt:lpstr>
      <vt:lpstr>Is het “normaal” om psychische klachten te hebben?</vt:lpstr>
      <vt:lpstr>Is het “normaal” om psychische klachten te hebben?</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Onthoud…</vt:lpstr>
      <vt:lpstr>Wat is stigma en wat is zelf-stigma?</vt:lpstr>
      <vt:lpstr>Wat is stigma en wat is zelf-stigma?</vt:lpstr>
      <vt:lpstr>Wat is stigma en wat is zelf-stigma?</vt:lpstr>
      <vt:lpstr>Wat is stigma en wat is zelf-stigma?</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Waarom doen we dit? </vt:lpstr>
      <vt:lpstr>Waarom doen we dit? </vt:lpstr>
      <vt:lpstr>Wat moeten we doen?</vt:lpstr>
      <vt:lpstr>Moet ik praten over mijn ziekte? </vt:lpstr>
      <vt:lpstr>Moet ik praten over mijn ziekte? </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Betekenis voor het dagelijks leven</vt:lpstr>
      <vt:lpstr>Wat heeft dit te maken met psychose?</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Alicia Balzar</dc:creator>
  <cp:lastModifiedBy>Britt ...</cp:lastModifiedBy>
  <cp:revision>1428</cp:revision>
  <dcterms:created xsi:type="dcterms:W3CDTF">2015-05-22T07:54:23Z</dcterms:created>
  <dcterms:modified xsi:type="dcterms:W3CDTF">2022-07-04T08:33:05Z</dcterms:modified>
</cp:coreProperties>
</file>