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13" r:id="rId1"/>
  </p:sldMasterIdLst>
  <p:notesMasterIdLst>
    <p:notesMasterId r:id="rId53"/>
  </p:notesMasterIdLst>
  <p:handoutMasterIdLst>
    <p:handoutMasterId r:id="rId54"/>
  </p:handoutMasterIdLst>
  <p:sldIdLst>
    <p:sldId id="543" r:id="rId2"/>
    <p:sldId id="456" r:id="rId3"/>
    <p:sldId id="455" r:id="rId4"/>
    <p:sldId id="509" r:id="rId5"/>
    <p:sldId id="457" r:id="rId6"/>
    <p:sldId id="426" r:id="rId7"/>
    <p:sldId id="360" r:id="rId8"/>
    <p:sldId id="510" r:id="rId9"/>
    <p:sldId id="511" r:id="rId10"/>
    <p:sldId id="512" r:id="rId11"/>
    <p:sldId id="430" r:id="rId12"/>
    <p:sldId id="513" r:id="rId13"/>
    <p:sldId id="514" r:id="rId14"/>
    <p:sldId id="515" r:id="rId15"/>
    <p:sldId id="417" r:id="rId16"/>
    <p:sldId id="516" r:id="rId17"/>
    <p:sldId id="517" r:id="rId18"/>
    <p:sldId id="465" r:id="rId19"/>
    <p:sldId id="479" r:id="rId20"/>
    <p:sldId id="518" r:id="rId21"/>
    <p:sldId id="519" r:id="rId22"/>
    <p:sldId id="520" r:id="rId23"/>
    <p:sldId id="506" r:id="rId24"/>
    <p:sldId id="522" r:id="rId25"/>
    <p:sldId id="523" r:id="rId26"/>
    <p:sldId id="524" r:id="rId27"/>
    <p:sldId id="521" r:id="rId28"/>
    <p:sldId id="525" r:id="rId29"/>
    <p:sldId id="526" r:id="rId30"/>
    <p:sldId id="527" r:id="rId31"/>
    <p:sldId id="528" r:id="rId32"/>
    <p:sldId id="529" r:id="rId33"/>
    <p:sldId id="429" r:id="rId34"/>
    <p:sldId id="530" r:id="rId35"/>
    <p:sldId id="531" r:id="rId36"/>
    <p:sldId id="532" r:id="rId37"/>
    <p:sldId id="486" r:id="rId38"/>
    <p:sldId id="473" r:id="rId39"/>
    <p:sldId id="502" r:id="rId40"/>
    <p:sldId id="422" r:id="rId41"/>
    <p:sldId id="533" r:id="rId42"/>
    <p:sldId id="535" r:id="rId43"/>
    <p:sldId id="496" r:id="rId44"/>
    <p:sldId id="537" r:id="rId45"/>
    <p:sldId id="538" r:id="rId46"/>
    <p:sldId id="540" r:id="rId47"/>
    <p:sldId id="541" r:id="rId48"/>
    <p:sldId id="444" r:id="rId49"/>
    <p:sldId id="368" r:id="rId50"/>
    <p:sldId id="542" r:id="rId51"/>
    <p:sldId id="464" r:id="rId52"/>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3333CC"/>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804" y="56"/>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568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AA0BA9D2-DE53-49FE-B128-7E569DBEA214}" type="slidenum">
              <a:rPr lang="en-US" altLang="de-DE"/>
              <a:pPr>
                <a:defRPr/>
              </a:pPr>
              <a:t>‹Nr.›</a:t>
            </a:fld>
            <a:endParaRPr lang="en-US" altLang="de-DE"/>
          </a:p>
        </p:txBody>
      </p:sp>
    </p:spTree>
    <p:extLst>
      <p:ext uri="{BB962C8B-B14F-4D97-AF65-F5344CB8AC3E}">
        <p14:creationId xmlns:p14="http://schemas.microsoft.com/office/powerpoint/2010/main" val="8024517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97D6C5D0-1AFC-461D-B851-5D3C05FE480E}" type="slidenum">
              <a:rPr lang="en-US" altLang="de-DE"/>
              <a:pPr>
                <a:defRPr/>
              </a:pPr>
              <a:t>‹Nr.›</a:t>
            </a:fld>
            <a:endParaRPr lang="en-US" altLang="de-DE"/>
          </a:p>
        </p:txBody>
      </p:sp>
    </p:spTree>
    <p:extLst>
      <p:ext uri="{BB962C8B-B14F-4D97-AF65-F5344CB8AC3E}">
        <p14:creationId xmlns:p14="http://schemas.microsoft.com/office/powerpoint/2010/main" val="1743183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F454463-EF45-4D21-8543-687E5743FCFC}" type="slidenum">
              <a:rPr lang="en-US" altLang="de-DE" sz="1300" smtClean="0"/>
              <a:pPr>
                <a:spcBef>
                  <a:spcPct val="0"/>
                </a:spcBef>
              </a:pPr>
              <a:t>2</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4973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CF3907E-1DB2-4A9C-9371-71F74BCEAC77}" type="slidenum">
              <a:rPr lang="en-US" altLang="de-DE" sz="1300" smtClean="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3282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F454463-EF45-4D21-8543-687E5743FCFC}" type="slidenum">
              <a:rPr lang="en-US" altLang="de-DE" sz="1300" smtClean="0"/>
              <a:pPr>
                <a:spcBef>
                  <a:spcPct val="0"/>
                </a:spcBef>
              </a:pPr>
              <a:t>4</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4973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406DA18-7C72-4D7B-99E8-C8424078A6B7}" type="slidenum">
              <a:rPr lang="en-US" altLang="de-DE" sz="1300" smtClean="0"/>
              <a:pPr>
                <a:spcBef>
                  <a:spcPct val="0"/>
                </a:spcBef>
              </a:pPr>
              <a:t>5</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0057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9B22203-2AAB-4A99-94EE-81A6B7E98852}" type="slidenum">
              <a:rPr lang="en-US" altLang="de-DE" sz="1300" smtClean="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6176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60D3B0-0324-4D81-A51C-DBF1A1EB9CCD}" type="slidenum">
              <a:rPr lang="en-US" altLang="de-DE" sz="1300" smtClean="0"/>
              <a:pPr>
                <a:spcBef>
                  <a:spcPct val="0"/>
                </a:spcBef>
              </a:pPr>
              <a:t>7</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77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60D3B0-0324-4D81-A51C-DBF1A1EB9CCD}" type="slidenum">
              <a:rPr lang="en-US" altLang="de-DE" sz="1300" smtClean="0"/>
              <a:pPr>
                <a:spcBef>
                  <a:spcPct val="0"/>
                </a:spcBef>
              </a:pPr>
              <a:t>8</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77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60D3B0-0324-4D81-A51C-DBF1A1EB9CCD}" type="slidenum">
              <a:rPr lang="en-US" altLang="de-DE" sz="1300" smtClean="0"/>
              <a:pPr>
                <a:spcBef>
                  <a:spcPct val="0"/>
                </a:spcBef>
              </a:pPr>
              <a:t>9</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77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B60D3B0-0324-4D81-A51C-DBF1A1EB9CCD}" type="slidenum">
              <a:rPr lang="en-US" altLang="de-DE" sz="1300" smtClean="0"/>
              <a:pPr>
                <a:spcBef>
                  <a:spcPct val="0"/>
                </a:spcBef>
              </a:pPr>
              <a:t>10</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077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730404D-ABD2-4F28-891A-70CE85F27D64}" type="slidenum">
              <a:rPr lang="en-US" altLang="de-DE" sz="1300" smtClean="0"/>
              <a:pPr>
                <a:spcBef>
                  <a:spcPct val="0"/>
                </a:spcBef>
              </a:pPr>
              <a:t>11</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1873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730404D-ABD2-4F28-891A-70CE85F27D64}" type="slidenum">
              <a:rPr lang="en-US" altLang="de-DE" sz="1300" smtClean="0"/>
              <a:pPr>
                <a:spcBef>
                  <a:spcPct val="0"/>
                </a:spcBef>
              </a:pPr>
              <a:t>12</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1873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730404D-ABD2-4F28-891A-70CE85F27D64}" type="slidenum">
              <a:rPr lang="en-US" altLang="de-DE" sz="1300" smtClean="0"/>
              <a:pPr>
                <a:spcBef>
                  <a:spcPct val="0"/>
                </a:spcBef>
              </a:pPr>
              <a:t>13</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18731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A730404D-ABD2-4F28-891A-70CE85F27D64}" type="slidenum">
              <a:rPr lang="en-US" altLang="de-DE" sz="1300" smtClean="0"/>
              <a:pPr>
                <a:spcBef>
                  <a:spcPct val="0"/>
                </a:spcBef>
              </a:pPr>
              <a:t>14</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18731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E1E00A8-C47E-4680-B96D-71760EDB29E6}" type="slidenum">
              <a:rPr lang="en-US" altLang="de-DE" sz="1300" smtClean="0"/>
              <a:pPr>
                <a:spcBef>
                  <a:spcPct val="0"/>
                </a:spcBef>
              </a:pPr>
              <a:t>15</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4235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E1E00A8-C47E-4680-B96D-71760EDB29E6}" type="slidenum">
              <a:rPr lang="en-US" altLang="de-DE" sz="1300" smtClean="0"/>
              <a:pPr>
                <a:spcBef>
                  <a:spcPct val="0"/>
                </a:spcBef>
              </a:pPr>
              <a:t>16</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42356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E1E00A8-C47E-4680-B96D-71760EDB29E6}" type="slidenum">
              <a:rPr lang="en-US" altLang="de-DE" sz="1300" smtClean="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4235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093A77C-6766-4D91-B863-77B86DA4650F}" type="slidenum">
              <a:rPr lang="en-US" altLang="de-DE" sz="1300" smtClean="0"/>
              <a:pPr>
                <a:spcBef>
                  <a:spcPct val="0"/>
                </a:spcBef>
              </a:pPr>
              <a:t>18</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9243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CDF663-1C89-4ED2-A84D-17DD8F4E904F}" type="slidenum">
              <a:rPr lang="en-US" altLang="de-DE" sz="1300" smtClean="0"/>
              <a:pPr>
                <a:spcBef>
                  <a:spcPct val="0"/>
                </a:spcBef>
              </a:pPr>
              <a:t>19</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306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CDF663-1C89-4ED2-A84D-17DD8F4E904F}" type="slidenum">
              <a:rPr lang="en-US" altLang="de-DE" sz="1300" smtClean="0"/>
              <a:pPr>
                <a:spcBef>
                  <a:spcPct val="0"/>
                </a:spcBef>
              </a:pPr>
              <a:t>20</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306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CDF663-1C89-4ED2-A84D-17DD8F4E904F}" type="slidenum">
              <a:rPr lang="en-US" altLang="de-DE" sz="1300" smtClean="0"/>
              <a:pPr>
                <a:spcBef>
                  <a:spcPct val="0"/>
                </a:spcBef>
              </a:pPr>
              <a:t>21</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306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5CDF663-1C89-4ED2-A84D-17DD8F4E904F}" type="slidenum">
              <a:rPr lang="en-US" altLang="de-DE" sz="1300" smtClean="0"/>
              <a:pPr>
                <a:spcBef>
                  <a:spcPct val="0"/>
                </a:spcBef>
              </a:pPr>
              <a:t>22</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306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23</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24</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25</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26</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27</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28</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29</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30</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31</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F7FA4DE-EF04-4D09-A0BF-0EF76DBCC7E0}" type="slidenum">
              <a:rPr lang="en-US" altLang="de-DE" sz="1300" smtClean="0"/>
              <a:pPr>
                <a:spcBef>
                  <a:spcPct val="0"/>
                </a:spcBef>
              </a:pPr>
              <a:t>32</a:t>
            </a:fld>
            <a:endParaRPr lang="en-US"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14100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4AF0689-979F-4DFD-A132-1E9A414836F2}" type="slidenum">
              <a:rPr lang="en-US" altLang="de-DE" sz="1300" smtClean="0"/>
              <a:pPr>
                <a:spcBef>
                  <a:spcPct val="0"/>
                </a:spcBef>
              </a:pPr>
              <a:t>33</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30149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4AF0689-979F-4DFD-A132-1E9A414836F2}" type="slidenum">
              <a:rPr lang="en-US" altLang="de-DE" sz="1300" smtClean="0"/>
              <a:pPr>
                <a:spcBef>
                  <a:spcPct val="0"/>
                </a:spcBef>
              </a:pPr>
              <a:t>34</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30149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4AF0689-979F-4DFD-A132-1E9A414836F2}" type="slidenum">
              <a:rPr lang="en-US" altLang="de-DE" sz="1300" smtClean="0"/>
              <a:pPr>
                <a:spcBef>
                  <a:spcPct val="0"/>
                </a:spcBef>
              </a:pPr>
              <a:t>35</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30149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4AF0689-979F-4DFD-A132-1E9A414836F2}" type="slidenum">
              <a:rPr lang="en-US" altLang="de-DE" sz="1300" smtClean="0"/>
              <a:pPr>
                <a:spcBef>
                  <a:spcPct val="0"/>
                </a:spcBef>
              </a:pPr>
              <a:t>36</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30149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1747E24-49F1-4EC0-B0EE-19D4F924E536}" type="slidenum">
              <a:rPr lang="en-US" altLang="de-DE" sz="1300" smtClean="0"/>
              <a:pPr>
                <a:spcBef>
                  <a:spcPct val="0"/>
                </a:spcBef>
              </a:pPr>
              <a:t>37</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19796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D1CE67C2-2CC6-4018-B072-98D8B3181EAD}" type="slidenum">
              <a:rPr lang="en-US" altLang="de-DE" sz="1300" smtClean="0"/>
              <a:pPr>
                <a:spcBef>
                  <a:spcPct val="0"/>
                </a:spcBef>
              </a:pPr>
              <a:t>38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79652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D515EEC-7AF7-45BD-869C-D015537B0BD0}" type="slidenum">
              <a:rPr lang="en-US" altLang="de-DE" sz="1300" smtClean="0"/>
              <a:pPr>
                <a:spcBef>
                  <a:spcPct val="0"/>
                </a:spcBef>
              </a:pPr>
              <a:t>39</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24892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52D8E0B9-8B77-4D2D-AD20-D0F362D80C1E}" type="slidenum">
              <a:rPr lang="en-US" altLang="de-DE" sz="1300" smtClean="0"/>
              <a:pPr>
                <a:spcBef>
                  <a:spcPct val="0"/>
                </a:spcBef>
              </a:pPr>
              <a:t>40</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73453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77D73EC-D96A-4A6C-A73B-83146F205227}" type="slidenum">
              <a:rPr lang="en-US" altLang="de-DE" sz="1300" smtClean="0"/>
              <a:pPr>
                <a:spcBef>
                  <a:spcPct val="0"/>
                </a:spcBef>
              </a:pPr>
              <a:t>41</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85569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49590FC-F2EA-412D-A8C6-B2A70E98750A}" type="slidenum">
              <a:rPr lang="en-US" altLang="de-DE" sz="1300" smtClean="0"/>
              <a:pPr>
                <a:spcBef>
                  <a:spcPct val="0"/>
                </a:spcBef>
              </a:pPr>
              <a:t>42</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78838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02EB06DC-6007-4F70-9C70-FD726DC7CD9E}" type="slidenum">
              <a:rPr lang="en-US" altLang="de-DE" sz="1300" smtClean="0"/>
              <a:pPr>
                <a:spcBef>
                  <a:spcPct val="0"/>
                </a:spcBef>
              </a:pPr>
              <a:t>43</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63697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CF32ACB-FEAF-4CE3-82D7-F5049FCE2D30}" type="slidenum">
              <a:rPr lang="en-US" altLang="de-DE" sz="1300" smtClean="0"/>
              <a:pPr>
                <a:spcBef>
                  <a:spcPct val="0"/>
                </a:spcBef>
              </a:pPr>
              <a:t>44</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3787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D86EDC5-AC1B-4797-867D-FE46E11C1CB8}" type="slidenum">
              <a:rPr lang="en-US" altLang="de-DE" sz="1300" smtClean="0"/>
              <a:pPr>
                <a:spcBef>
                  <a:spcPct val="0"/>
                </a:spcBef>
              </a:pPr>
              <a:t>46</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08501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AB3907D-4BB6-49A2-8B89-C2DFF139B13C}" type="slidenum">
              <a:rPr lang="en-US" altLang="de-DE" sz="1300" smtClean="0"/>
              <a:pPr>
                <a:spcBef>
                  <a:spcPct val="0"/>
                </a:spcBef>
              </a:pPr>
              <a:t>47</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9059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4AB3907D-4BB6-49A2-8B89-C2DFF139B13C}" type="slidenum">
              <a:rPr lang="en-US" altLang="de-DE" sz="1300" smtClean="0"/>
              <a:pPr>
                <a:spcBef>
                  <a:spcPct val="0"/>
                </a:spcBef>
              </a:pPr>
              <a:t>48</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9059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F31F061A-734B-4532-8435-273F397768F6}" type="slidenum">
              <a:rPr lang="en-US" altLang="de-DE" sz="1300" smtClean="0"/>
              <a:pPr>
                <a:spcBef>
                  <a:spcPct val="0"/>
                </a:spcBef>
              </a:pPr>
              <a:t>49</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736723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50</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EBBABB-57B2-4A64-8B2D-25824CC8EFAD}" type="slidenum">
              <a:rPr lang="en-US" altLang="de-DE" sz="1300" smtClean="0"/>
              <a:pPr>
                <a:spcBef>
                  <a:spcPct val="0"/>
                </a:spcBef>
              </a:pPr>
              <a:t>51</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14912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A199B3C3-7742-4EAE-BF01-DEE0FB4279F4}"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6 - Inlevingsvermogen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A199B3C3-7742-4EAE-BF01-DEE0FB4279F4}"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6 - Inlevingsvermogen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A199B3C3-7742-4EAE-BF01-DEE0FB4279F4}"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 id="2147483924" r:id="rId11"/>
    <p:sldLayoutId id="214748392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0.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a:t>
            </a:r>
            <a:r>
              <a:rPr lang="de-DE"/>
              <a:t>6 B – </a:t>
            </a:r>
            <a:r>
              <a:rPr lang="nl-NL" dirty="0"/>
              <a:t>Inlevingsvermogen II</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Lemmers-Jansen (6|22)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2657407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Als je iemand voor het eerst ontmoet: op welke uiterlijke kenmerken let je dan? </a:t>
            </a: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2</a:t>
            </a:fld>
            <a:endParaRPr lang="de-DE" alt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Uiterlijke</a:t>
            </a:r>
            <a:r>
              <a:rPr lang="en-US" sz="3600" dirty="0">
                <a:solidFill>
                  <a:srgbClr val="004992"/>
                </a:solidFill>
                <a:latin typeface="Calibri Light"/>
              </a:rPr>
              <a:t> </a:t>
            </a:r>
            <a:r>
              <a:rPr lang="en-US" sz="3600" dirty="0" err="1">
                <a:solidFill>
                  <a:srgbClr val="004992"/>
                </a:solidFill>
                <a:latin typeface="Calibri Light"/>
              </a:rPr>
              <a:t>kenmerken</a:t>
            </a:r>
            <a:br>
              <a:rPr lang="en-US" sz="3600" dirty="0">
                <a:solidFill>
                  <a:srgbClr val="004992"/>
                </a:solidFill>
                <a:latin typeface="Calibri Light"/>
              </a:rPr>
            </a:br>
            <a:r>
              <a:rPr lang="nl-NL" dirty="0">
                <a:solidFill>
                  <a:srgbClr val="004992"/>
                </a:solidFill>
                <a:latin typeface="Calibri Light"/>
              </a:rPr>
              <a:t>Hoe betrouwbaar zijn deze om een juiste indruk te krijgen?</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3</a:t>
            </a:fld>
            <a:endParaRPr lang="de-DE" altLang="de-DE"/>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20"/>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verder?...</a:t>
            </a:r>
            <a:endParaRPr lang="de-DE" altLang="de-DE" sz="2000" i="1" dirty="0">
              <a:latin typeface="Calibri Light"/>
            </a:endParaRPr>
          </a:p>
        </p:txBody>
      </p:sp>
      <p:sp>
        <p:nvSpPr>
          <p:cNvPr id="15" name="Text Box 5"/>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lichaamstaal/</a:t>
            </a:r>
            <a:br>
              <a:rPr lang="de-DE" altLang="de-DE" sz="2000">
                <a:latin typeface="Calibri Light"/>
              </a:rPr>
            </a:br>
            <a:r>
              <a:rPr lang="de-DE" altLang="de-DE" sz="2000">
                <a:latin typeface="Calibri Light"/>
              </a:rPr>
              <a:t>houding?</a:t>
            </a:r>
            <a:endParaRPr lang="de-DE" altLang="de-DE" sz="2000" dirty="0">
              <a:latin typeface="Calibri Light"/>
            </a:endParaRPr>
          </a:p>
        </p:txBody>
      </p:sp>
      <p:sp>
        <p:nvSpPr>
          <p:cNvPr id="16" name="Text Box 7"/>
          <p:cNvSpPr txBox="1">
            <a:spLocks noChangeArrowheads="1"/>
          </p:cNvSpPr>
          <p:nvPr/>
        </p:nvSpPr>
        <p:spPr bwMode="auto">
          <a:xfrm>
            <a:off x="1964531" y="2420888"/>
            <a:ext cx="19728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ogen?</a:t>
            </a:r>
            <a:endParaRPr lang="de-DE" altLang="de-DE" sz="2000" dirty="0">
              <a:latin typeface="Calibri Light"/>
            </a:endParaRPr>
          </a:p>
        </p:txBody>
      </p:sp>
      <p:sp>
        <p:nvSpPr>
          <p:cNvPr id="17" name="Text Box 11"/>
          <p:cNvSpPr txBox="1">
            <a:spLocks noChangeArrowheads="1"/>
          </p:cNvSpPr>
          <p:nvPr/>
        </p:nvSpPr>
        <p:spPr bwMode="auto">
          <a:xfrm>
            <a:off x="8041803" y="2636912"/>
            <a:ext cx="15876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taalgebruik?</a:t>
            </a:r>
            <a:endParaRPr lang="de-DE" altLang="de-DE" sz="2000" dirty="0">
              <a:solidFill>
                <a:srgbClr val="333333"/>
              </a:solidFill>
              <a:latin typeface="Calibri Light"/>
            </a:endParaRPr>
          </a:p>
        </p:txBody>
      </p:sp>
      <p:sp>
        <p:nvSpPr>
          <p:cNvPr id="18" name="Text Box 13"/>
          <p:cNvSpPr txBox="1">
            <a:spLocks noChangeArrowheads="1"/>
          </p:cNvSpPr>
          <p:nvPr/>
        </p:nvSpPr>
        <p:spPr bwMode="auto">
          <a:xfrm>
            <a:off x="8257827" y="4437112"/>
            <a:ext cx="1554480" cy="402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kleding?</a:t>
            </a:r>
            <a:endParaRPr lang="de-DE" altLang="de-DE" sz="2000" dirty="0">
              <a:solidFill>
                <a:srgbClr val="333333"/>
              </a:solidFill>
              <a:latin typeface="Calibri Light"/>
            </a:endParaRPr>
          </a:p>
        </p:txBody>
      </p:sp>
      <p:sp>
        <p:nvSpPr>
          <p:cNvPr id="19" name="Line 6"/>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0" name="Line 10"/>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Line 12"/>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Line 8"/>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Text Box 9"/>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handen?</a:t>
            </a:r>
            <a:endParaRPr lang="de-DE" altLang="de-DE" sz="2000" dirty="0">
              <a:solidFill>
                <a:srgbClr val="333333"/>
              </a:solidFill>
              <a:latin typeface="Calibri Light"/>
            </a:endParaRPr>
          </a:p>
        </p:txBody>
      </p:sp>
      <p:sp>
        <p:nvSpPr>
          <p:cNvPr id="24" name="Line 4"/>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NL" sz="3600" dirty="0">
                <a:solidFill>
                  <a:srgbClr val="004992"/>
                </a:solidFill>
                <a:latin typeface="Calibri Light"/>
              </a:rPr>
              <a:t>Welke andere informatiebronnen kun je bedenken?</a:t>
            </a:r>
            <a:br>
              <a:rPr lang="nl-NL" sz="3600" dirty="0">
                <a:solidFill>
                  <a:srgbClr val="004992"/>
                </a:solidFill>
                <a:latin typeface="Calibri Light"/>
              </a:rPr>
            </a:br>
            <a:r>
              <a:rPr lang="nl-NL" dirty="0">
                <a:solidFill>
                  <a:srgbClr val="004992"/>
                </a:solidFill>
                <a:latin typeface="Calibri Light"/>
              </a:rPr>
              <a:t>Hoe betrouwbaar zijn deze?</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4</a:t>
            </a:fld>
            <a:endParaRPr lang="de-DE" alt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2724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Andere informatiebronnen</a:t>
            </a:r>
          </a:p>
        </p:txBody>
      </p:sp>
      <p:sp>
        <p:nvSpPr>
          <p:cNvPr id="3" name="Content Placeholder 2"/>
          <p:cNvSpPr>
            <a:spLocks noGrp="1"/>
          </p:cNvSpPr>
          <p:nvPr>
            <p:ph idx="1"/>
          </p:nvPr>
        </p:nvSpPr>
        <p:spPr>
          <a:xfrm>
            <a:off x="408955" y="2204864"/>
            <a:ext cx="6264696" cy="4248000"/>
          </a:xfrm>
        </p:spPr>
        <p:txBody>
          <a:bodyPr/>
          <a:lstStyle/>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voorkennis over een persoon: bijvoorbeeld, verhalen van een vriend</a:t>
            </a: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voorkennis over soortgelijke mensen of groepen: bijvoorbeeld, motorliefhebbers</a:t>
            </a: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onderbuikgevoel</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intuïti</a:t>
            </a:r>
            <a:r>
              <a:rPr lang="de-DE" altLang="de-DE" sz="2400" dirty="0">
                <a:solidFill>
                  <a:srgbClr val="333333"/>
                </a:solidFill>
                <a:latin typeface="Calibri Light"/>
                <a:ea typeface="MS PGothic" panose="020B0600070205080204" pitchFamily="34" charset="-128"/>
              </a:rPr>
              <a:t>e</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000000"/>
              </a:buClr>
              <a:buFont typeface="WingDings"/>
              <a:buChar char=""/>
              <a:defRPr/>
            </a:pPr>
            <a:r>
              <a:rPr lang="de-DE" altLang="de-DE" sz="2400" dirty="0">
                <a:solidFill>
                  <a:srgbClr val="333333"/>
                </a:solidFill>
                <a:latin typeface="Calibri Light"/>
                <a:ea typeface="MS PGothic" panose="020B0600070205080204" pitchFamily="34" charset="-128"/>
              </a:rPr>
              <a:t>geschreven tekst: bv. e-mails, facebook, chats of tweets</a:t>
            </a:r>
          </a:p>
          <a:p>
            <a:pPr lvl="0" defTabSz="914400" fontAlgn="base">
              <a:buClr>
                <a:srgbClr val="000000"/>
              </a:buClr>
              <a:defRPr/>
            </a:pPr>
            <a:r>
              <a:rPr lang="de-DE" altLang="de-DE" sz="2400" dirty="0">
                <a:solidFill>
                  <a:srgbClr val="333333"/>
                </a:solidFill>
                <a:latin typeface="Calibri Light"/>
                <a:ea typeface="MS PGothic" panose="020B0600070205080204" pitchFamily="34" charset="-128"/>
              </a:rPr>
              <a:t>Hoe betrouwbaar zijn deze bronnen?</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5</a:t>
            </a:fld>
            <a:endParaRPr lang="de-DE" altLang="de-DE"/>
          </a:p>
        </p:txBody>
      </p:sp>
      <p:pic>
        <p:nvPicPr>
          <p:cNvPr id="8"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914400" fontAlgn="base">
              <a:lnSpc>
                <a:spcPct val="105000"/>
              </a:lnSpc>
              <a:spcBef>
                <a:spcPts val="1999"/>
              </a:spcBef>
            </a:pPr>
            <a:r>
              <a:rPr lang="en-US" altLang="de-DE" sz="3600">
                <a:solidFill>
                  <a:srgbClr val="004992"/>
                </a:solidFill>
                <a:latin typeface="Calibri Light"/>
                <a:ea typeface="MS PGothic" panose="020B0600070205080204" pitchFamily="34" charset="-128"/>
                <a:cs typeface="+mn-cs"/>
              </a:rPr>
              <a:t>Voor</a:t>
            </a:r>
            <a:r>
              <a:rPr lang="nl-NL" altLang="de-DE" sz="3600" dirty="0">
                <a:solidFill>
                  <a:srgbClr val="004992"/>
                </a:solidFill>
                <a:latin typeface="Calibri Light"/>
                <a:ea typeface="MS PGothic" panose="020B0600070205080204" pitchFamily="34" charset="-128"/>
                <a:cs typeface="+mn-cs"/>
              </a:rPr>
              <a:t>-</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bepaalde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informatiebronnen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377"/>
            <a:r>
              <a:rPr lang="nl-NL" sz="2400" dirty="0">
                <a:solidFill>
                  <a:srgbClr val="333333"/>
                </a:solidFill>
                <a:latin typeface="Calibri Light"/>
                <a:ea typeface="+mj-ea"/>
                <a:cs typeface="+mj-cs"/>
              </a:rPr>
              <a:t>Na de discussie over aspecten die meespelen bij het beoordelen van een ander, richten we ons nu op de sterke en zwakke kanten van dit soort informatiebronnen.</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0" name="Text Box 63"/>
          <p:cNvSpPr txBox="1">
            <a:spLocks noChangeArrowheads="1"/>
          </p:cNvSpPr>
          <p:nvPr/>
        </p:nvSpPr>
        <p:spPr bwMode="auto">
          <a:xfrm>
            <a:off x="408955" y="4244975"/>
            <a:ext cx="39846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a:latin typeface="Calibri Light"/>
              </a:rPr>
              <a:t>Bidden of handen warmen?</a:t>
            </a:r>
            <a:br>
              <a:rPr lang="en-US" altLang="de-DE" sz="1800" b="1">
                <a:latin typeface="Calibri Light"/>
              </a:rPr>
            </a:br>
            <a:endParaRPr lang="en-US" altLang="de-DE" sz="1800" b="1">
              <a:latin typeface="Calibri Light"/>
            </a:endParaRPr>
          </a:p>
        </p:txBody>
      </p:sp>
      <p:sp>
        <p:nvSpPr>
          <p:cNvPr id="35852" name="Text Box 65"/>
          <p:cNvSpPr txBox="1">
            <a:spLocks noChangeArrowheads="1"/>
          </p:cNvSpPr>
          <p:nvPr/>
        </p:nvSpPr>
        <p:spPr bwMode="auto">
          <a:xfrm>
            <a:off x="438265" y="2395538"/>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b="1">
                <a:latin typeface="Calibri Light"/>
              </a:rPr>
              <a:t>Voorbeeld</a:t>
            </a:r>
          </a:p>
        </p:txBody>
      </p:sp>
      <p:sp>
        <p:nvSpPr>
          <p:cNvPr id="4" name="Title 3"/>
          <p:cNvSpPr>
            <a:spLocks noGrp="1"/>
          </p:cNvSpPr>
          <p:nvPr>
            <p:ph type="title"/>
          </p:nvPr>
        </p:nvSpPr>
        <p:spPr/>
        <p:txBody>
          <a:bodyPr/>
          <a:lstStyle/>
          <a:p>
            <a:pPr lvl="0" defTabSz="914400" fontAlgn="base">
              <a:lnSpc>
                <a:spcPct val="105000"/>
              </a:lnSpc>
              <a:spcBef>
                <a:spcPts val="1999"/>
              </a:spcBef>
            </a:pPr>
            <a:r>
              <a:rPr lang="en-US" altLang="de-DE" sz="3600" dirty="0" err="1">
                <a:solidFill>
                  <a:srgbClr val="004992"/>
                </a:solidFill>
                <a:latin typeface="Calibri Light"/>
                <a:ea typeface="MS PGothic" panose="020B0600070205080204" pitchFamily="34" charset="-128"/>
                <a:cs typeface="+mn-cs"/>
              </a:rPr>
              <a:t>Bespreek</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voor</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deze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bij</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beoordeling</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iemand</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7</a:t>
            </a:fld>
            <a:endParaRPr lang="de-DE" altLang="de-DE"/>
          </a:p>
        </p:txBody>
      </p:sp>
      <p:graphicFrame>
        <p:nvGraphicFramePr>
          <p:cNvPr id="12" name="Group 2"/>
          <p:cNvGraphicFramePr>
            <a:graphicFrameLocks noGrp="1"/>
          </p:cNvGraphicFramePr>
          <p:nvPr>
            <p:extLst>
              <p:ext uri="{D42A27DB-BD31-4B8C-83A1-F6EECF244321}">
                <p14:modId xmlns:p14="http://schemas.microsoft.com/office/powerpoint/2010/main" val="3270563406"/>
              </p:ext>
            </p:extLst>
          </p:nvPr>
        </p:nvGraphicFramePr>
        <p:xfrm>
          <a:off x="408955" y="2348880"/>
          <a:ext cx="11376000" cy="438912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246888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Lichaamstaal</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1" i="0" u="none" strike="noStrike" cap="none" normalizeH="0" baseline="0" dirty="0">
                          <a:ln>
                            <a:noFill/>
                          </a:ln>
                          <a:solidFill>
                            <a:srgbClr val="333333"/>
                          </a:solidFill>
                          <a:effectLst/>
                          <a:latin typeface="Calibri Light"/>
                        </a:rPr>
                        <a:t>Voorbeeld</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Bidden of handen warmen?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9202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43926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0" name="Text Box 63"/>
          <p:cNvSpPr txBox="1">
            <a:spLocks noChangeArrowheads="1"/>
          </p:cNvSpPr>
          <p:nvPr/>
        </p:nvSpPr>
        <p:spPr bwMode="auto">
          <a:xfrm>
            <a:off x="408955" y="4244975"/>
            <a:ext cx="39846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a:latin typeface="Calibri Light"/>
              </a:rPr>
              <a:t>Bidden of handen warmen?</a:t>
            </a:r>
            <a:br>
              <a:rPr lang="en-US" altLang="de-DE" sz="1800" b="1">
                <a:latin typeface="Calibri Light"/>
              </a:rPr>
            </a:br>
            <a:endParaRPr lang="en-US" altLang="de-DE" sz="1800" b="1">
              <a:latin typeface="Calibri Light"/>
            </a:endParaRPr>
          </a:p>
        </p:txBody>
      </p:sp>
      <p:sp>
        <p:nvSpPr>
          <p:cNvPr id="35852" name="Text Box 65"/>
          <p:cNvSpPr txBox="1">
            <a:spLocks noChangeArrowheads="1"/>
          </p:cNvSpPr>
          <p:nvPr/>
        </p:nvSpPr>
        <p:spPr bwMode="auto">
          <a:xfrm>
            <a:off x="438265" y="2395538"/>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b="1">
                <a:latin typeface="Calibri Light"/>
              </a:rPr>
              <a:t>Voorbeeld</a:t>
            </a:r>
          </a:p>
        </p:txBody>
      </p:sp>
      <p:sp>
        <p:nvSpPr>
          <p:cNvPr id="4" name="Title 3"/>
          <p:cNvSpPr>
            <a:spLocks noGrp="1"/>
          </p:cNvSpPr>
          <p:nvPr>
            <p:ph type="title"/>
          </p:nvPr>
        </p:nvSpPr>
        <p:spPr/>
        <p:txBody>
          <a:bodyPr/>
          <a:lstStyle/>
          <a:p>
            <a:pPr lvl="0" defTabSz="914400" fontAlgn="base">
              <a:lnSpc>
                <a:spcPct val="105000"/>
              </a:lnSpc>
              <a:spcBef>
                <a:spcPts val="1999"/>
              </a:spcBef>
            </a:pPr>
            <a:r>
              <a:rPr lang="en-US" altLang="de-DE" sz="3600" dirty="0" err="1">
                <a:solidFill>
                  <a:srgbClr val="004992"/>
                </a:solidFill>
                <a:latin typeface="Calibri Light"/>
                <a:ea typeface="MS PGothic" panose="020B0600070205080204" pitchFamily="34" charset="-128"/>
                <a:cs typeface="+mn-cs"/>
              </a:rPr>
              <a:t>Bespreek</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voor</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deze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bij</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beoordeling</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iemand</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8</a:t>
            </a:fld>
            <a:endParaRPr lang="de-DE" altLang="de-DE"/>
          </a:p>
        </p:txBody>
      </p:sp>
      <p:graphicFrame>
        <p:nvGraphicFramePr>
          <p:cNvPr id="12" name="Group 2"/>
          <p:cNvGraphicFramePr>
            <a:graphicFrameLocks noGrp="1"/>
          </p:cNvGraphicFramePr>
          <p:nvPr>
            <p:extLst>
              <p:ext uri="{D42A27DB-BD31-4B8C-83A1-F6EECF244321}">
                <p14:modId xmlns:p14="http://schemas.microsoft.com/office/powerpoint/2010/main" val="2979667378"/>
              </p:ext>
            </p:extLst>
          </p:nvPr>
        </p:nvGraphicFramePr>
        <p:xfrm>
          <a:off x="408955" y="2348880"/>
          <a:ext cx="11376000" cy="438912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246888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Lichaamstaal</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1" i="0" u="none" strike="noStrike" cap="none" normalizeH="0" baseline="0" dirty="0">
                          <a:ln>
                            <a:noFill/>
                          </a:ln>
                          <a:solidFill>
                            <a:srgbClr val="333333"/>
                          </a:solidFill>
                          <a:effectLst/>
                          <a:latin typeface="Calibri Light"/>
                        </a:rPr>
                        <a:t>Voorbeeld</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Bidden of handen warmen?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Gebaar en houding kunnen woorden benadrukken, bv. gebalde vuisten bij boosheid, hand opsteken bij een groet, gebogen hoofd bij gebed.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9202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43926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9082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0" name="Text Box 63"/>
          <p:cNvSpPr txBox="1">
            <a:spLocks noChangeArrowheads="1"/>
          </p:cNvSpPr>
          <p:nvPr/>
        </p:nvSpPr>
        <p:spPr bwMode="auto">
          <a:xfrm>
            <a:off x="408955" y="4244975"/>
            <a:ext cx="39846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a:latin typeface="Calibri Light"/>
              </a:rPr>
              <a:t>Bidden of handen warmen?</a:t>
            </a:r>
            <a:br>
              <a:rPr lang="en-US" altLang="de-DE" sz="1800" b="1">
                <a:latin typeface="Calibri Light"/>
              </a:rPr>
            </a:br>
            <a:endParaRPr lang="en-US" altLang="de-DE" sz="1800" b="1">
              <a:latin typeface="Calibri Light"/>
            </a:endParaRPr>
          </a:p>
        </p:txBody>
      </p:sp>
      <p:sp>
        <p:nvSpPr>
          <p:cNvPr id="35852" name="Text Box 65"/>
          <p:cNvSpPr txBox="1">
            <a:spLocks noChangeArrowheads="1"/>
          </p:cNvSpPr>
          <p:nvPr/>
        </p:nvSpPr>
        <p:spPr bwMode="auto">
          <a:xfrm>
            <a:off x="438265" y="2395538"/>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b="1">
                <a:latin typeface="Calibri Light"/>
              </a:rPr>
              <a:t>Voorbeeld</a:t>
            </a:r>
          </a:p>
        </p:txBody>
      </p:sp>
      <p:sp>
        <p:nvSpPr>
          <p:cNvPr id="4" name="Title 3"/>
          <p:cNvSpPr>
            <a:spLocks noGrp="1"/>
          </p:cNvSpPr>
          <p:nvPr>
            <p:ph type="title"/>
          </p:nvPr>
        </p:nvSpPr>
        <p:spPr/>
        <p:txBody>
          <a:bodyPr/>
          <a:lstStyle/>
          <a:p>
            <a:pPr lvl="0" defTabSz="914400" fontAlgn="base">
              <a:lnSpc>
                <a:spcPct val="105000"/>
              </a:lnSpc>
              <a:spcBef>
                <a:spcPts val="1999"/>
              </a:spcBef>
            </a:pPr>
            <a:r>
              <a:rPr lang="en-US" altLang="de-DE" sz="3600" dirty="0" err="1">
                <a:solidFill>
                  <a:srgbClr val="004992"/>
                </a:solidFill>
                <a:latin typeface="Calibri Light"/>
                <a:ea typeface="MS PGothic" panose="020B0600070205080204" pitchFamily="34" charset="-128"/>
                <a:cs typeface="+mn-cs"/>
              </a:rPr>
              <a:t>Bespreek</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voor</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deze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bij</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beoordeling</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iemand</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9</a:t>
            </a:fld>
            <a:endParaRPr lang="de-DE" altLang="de-DE"/>
          </a:p>
        </p:txBody>
      </p:sp>
      <p:graphicFrame>
        <p:nvGraphicFramePr>
          <p:cNvPr id="12" name="Group 2"/>
          <p:cNvGraphicFramePr>
            <a:graphicFrameLocks noGrp="1"/>
          </p:cNvGraphicFramePr>
          <p:nvPr>
            <p:extLst>
              <p:ext uri="{D42A27DB-BD31-4B8C-83A1-F6EECF244321}">
                <p14:modId xmlns:p14="http://schemas.microsoft.com/office/powerpoint/2010/main" val="1646655979"/>
              </p:ext>
            </p:extLst>
          </p:nvPr>
        </p:nvGraphicFramePr>
        <p:xfrm>
          <a:off x="408955" y="2348880"/>
          <a:ext cx="11376000" cy="438912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246888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Lichaamstaal</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1" i="0" u="none" strike="noStrike" cap="none" normalizeH="0" baseline="0" dirty="0">
                          <a:ln>
                            <a:noFill/>
                          </a:ln>
                          <a:solidFill>
                            <a:srgbClr val="333333"/>
                          </a:solidFill>
                          <a:effectLst/>
                          <a:latin typeface="Calibri Light"/>
                        </a:rPr>
                        <a:t>Voorbeeld</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Bidden of handen warmen?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Gebaar en houding kunnen woorden benadrukken, bv. gebalde vuisten bij boosheid, hand opsteken bij een groet, gebogen hoofd bij gebed.</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Indirecte signalen zijn vaak betekenisvol: wilde gebaren kunnen wijzen op zenuwachtigheid (wees je echter bewust van culturele verschillen), een gebogen houding kan wijzen op weinig zelfvertrouwen.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9202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43926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1936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0" name="Text Box 63"/>
          <p:cNvSpPr txBox="1">
            <a:spLocks noChangeArrowheads="1"/>
          </p:cNvSpPr>
          <p:nvPr/>
        </p:nvSpPr>
        <p:spPr bwMode="auto">
          <a:xfrm>
            <a:off x="408955" y="4244975"/>
            <a:ext cx="39846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a:latin typeface="Calibri Light"/>
              </a:rPr>
              <a:t>Bidden of handen warmen?</a:t>
            </a:r>
            <a:br>
              <a:rPr lang="en-US" altLang="de-DE" sz="1800" b="1">
                <a:latin typeface="Calibri Light"/>
              </a:rPr>
            </a:br>
            <a:endParaRPr lang="en-US" altLang="de-DE" sz="1800" b="1">
              <a:latin typeface="Calibri Light"/>
            </a:endParaRPr>
          </a:p>
        </p:txBody>
      </p:sp>
      <p:sp>
        <p:nvSpPr>
          <p:cNvPr id="35852" name="Text Box 65"/>
          <p:cNvSpPr txBox="1">
            <a:spLocks noChangeArrowheads="1"/>
          </p:cNvSpPr>
          <p:nvPr/>
        </p:nvSpPr>
        <p:spPr bwMode="auto">
          <a:xfrm>
            <a:off x="438265" y="2395538"/>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de-DE" sz="1800" b="1">
                <a:latin typeface="Calibri Light"/>
              </a:rPr>
              <a:t>Voorbeeld</a:t>
            </a:r>
          </a:p>
        </p:txBody>
      </p:sp>
      <p:sp>
        <p:nvSpPr>
          <p:cNvPr id="4" name="Title 3"/>
          <p:cNvSpPr>
            <a:spLocks noGrp="1"/>
          </p:cNvSpPr>
          <p:nvPr>
            <p:ph type="title"/>
          </p:nvPr>
        </p:nvSpPr>
        <p:spPr/>
        <p:txBody>
          <a:bodyPr/>
          <a:lstStyle/>
          <a:p>
            <a:pPr lvl="0" defTabSz="914400" fontAlgn="base">
              <a:lnSpc>
                <a:spcPct val="105000"/>
              </a:lnSpc>
              <a:spcBef>
                <a:spcPts val="1999"/>
              </a:spcBef>
            </a:pPr>
            <a:r>
              <a:rPr lang="en-US" altLang="de-DE" sz="3600" dirty="0" err="1">
                <a:solidFill>
                  <a:srgbClr val="004992"/>
                </a:solidFill>
                <a:latin typeface="Calibri Light"/>
                <a:ea typeface="MS PGothic" panose="020B0600070205080204" pitchFamily="34" charset="-128"/>
                <a:cs typeface="+mn-cs"/>
              </a:rPr>
              <a:t>Bespreek</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voor</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deze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bij</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beoordeling</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iemand</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10</a:t>
            </a:fld>
            <a:endParaRPr lang="de-DE" altLang="de-DE"/>
          </a:p>
        </p:txBody>
      </p:sp>
      <p:graphicFrame>
        <p:nvGraphicFramePr>
          <p:cNvPr id="12" name="Group 2"/>
          <p:cNvGraphicFramePr>
            <a:graphicFrameLocks noGrp="1"/>
          </p:cNvGraphicFramePr>
          <p:nvPr>
            <p:extLst>
              <p:ext uri="{D42A27DB-BD31-4B8C-83A1-F6EECF244321}">
                <p14:modId xmlns:p14="http://schemas.microsoft.com/office/powerpoint/2010/main" val="2683189690"/>
              </p:ext>
            </p:extLst>
          </p:nvPr>
        </p:nvGraphicFramePr>
        <p:xfrm>
          <a:off x="408955" y="2348880"/>
          <a:ext cx="11376000" cy="438912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246888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Lichaamstaal</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1" i="0" u="none" strike="noStrike" cap="none" normalizeH="0" baseline="0" dirty="0">
                          <a:ln>
                            <a:noFill/>
                          </a:ln>
                          <a:solidFill>
                            <a:srgbClr val="333333"/>
                          </a:solidFill>
                          <a:effectLst/>
                          <a:latin typeface="Calibri Light"/>
                        </a:rPr>
                        <a:t>Voorbeeld</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ctr"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Bidden of handen warmen?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Gebaar en houding kunnen woorden benadrukken, bv. gebalde vuisten bij boosheid, hand opsteken bij een groet, gebogen hoofd bij gebed.</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Indirecte signalen zijn vaak betekenisvol: wilde gebaren kunnen wijzen op zenuwachtigheid (wees je echter bewust van culturele verschillen), een gebogen houding kan wijzen op weinig zelfvertrouwen.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9202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Beoordeling op grond van lichaamstaal kan leiden tot foutieve interpretaties.</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Voorbeeld: Iemand met zelfvertrouwen kan de schijn ophouden. Mismaaktheid kan de indruk wekken van weinig zelfvertrouwen.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439264"/>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5338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5000"/>
              </a:lnSpc>
              <a:spcBef>
                <a:spcPts val="1999"/>
              </a:spcBef>
            </a:pPr>
            <a:r>
              <a:rPr lang="en-US" altLang="de-DE" sz="3600" dirty="0" err="1">
                <a:solidFill>
                  <a:srgbClr val="004992"/>
                </a:solidFill>
                <a:latin typeface="Calibri Light"/>
                <a:ea typeface="MS PGothic" panose="020B0600070205080204" pitchFamily="34" charset="-128"/>
                <a:cs typeface="+mn-cs"/>
              </a:rPr>
              <a:t>Bespreek</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voor</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deze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bij</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beoordeling</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iemand</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11</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1561162030"/>
              </p:ext>
            </p:extLst>
          </p:nvPr>
        </p:nvGraphicFramePr>
        <p:xfrm>
          <a:off x="408955" y="2348880"/>
          <a:ext cx="11376000" cy="438912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Uitspraken op papier</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5000"/>
              </a:lnSpc>
              <a:spcBef>
                <a:spcPts val="1999"/>
              </a:spcBef>
            </a:pPr>
            <a:r>
              <a:rPr lang="en-US" altLang="de-DE" sz="3600" dirty="0" err="1">
                <a:solidFill>
                  <a:srgbClr val="004992"/>
                </a:solidFill>
                <a:latin typeface="Calibri Light"/>
                <a:ea typeface="MS PGothic" panose="020B0600070205080204" pitchFamily="34" charset="-128"/>
                <a:cs typeface="+mn-cs"/>
              </a:rPr>
              <a:t>Bespreek</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voor</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deze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bij</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beoordeling</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iemand</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12</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782381623"/>
              </p:ext>
            </p:extLst>
          </p:nvPr>
        </p:nvGraphicFramePr>
        <p:xfrm>
          <a:off x="408955" y="2348880"/>
          <a:ext cx="11376000" cy="438912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Uitspraken op papier</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We denken vaak langer na over geschreven dan gesproken tekst.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8521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5000"/>
              </a:lnSpc>
              <a:spcBef>
                <a:spcPts val="1999"/>
              </a:spcBef>
            </a:pPr>
            <a:r>
              <a:rPr lang="en-US" altLang="de-DE" sz="3600" dirty="0" err="1">
                <a:solidFill>
                  <a:srgbClr val="004992"/>
                </a:solidFill>
                <a:latin typeface="Calibri Light"/>
                <a:ea typeface="MS PGothic" panose="020B0600070205080204" pitchFamily="34" charset="-128"/>
                <a:cs typeface="+mn-cs"/>
              </a:rPr>
              <a:t>Bespreek</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voor</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deze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bij</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beoordeling</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iemand</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13</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827413017"/>
              </p:ext>
            </p:extLst>
          </p:nvPr>
        </p:nvGraphicFramePr>
        <p:xfrm>
          <a:off x="408955" y="2348880"/>
          <a:ext cx="11376000" cy="438912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Uitspraken op papier</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We denken vaak langer na over geschreven dan gesproken tekst.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Soms moet je tussen de regels door lezen om de betekenis te begrijpen. Dit kan echter tot foute conclusies leiden.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6387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5000"/>
              </a:lnSpc>
              <a:spcBef>
                <a:spcPts val="1999"/>
              </a:spcBef>
            </a:pPr>
            <a:r>
              <a:rPr lang="en-US" altLang="de-DE" sz="3600" dirty="0" err="1">
                <a:solidFill>
                  <a:srgbClr val="004992"/>
                </a:solidFill>
                <a:latin typeface="Calibri Light"/>
                <a:ea typeface="MS PGothic" panose="020B0600070205080204" pitchFamily="34" charset="-128"/>
                <a:cs typeface="+mn-cs"/>
              </a:rPr>
              <a:t>Bespreek</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voor</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deze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bij</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beoordeling</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iemand</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14</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1355285328"/>
              </p:ext>
            </p:extLst>
          </p:nvPr>
        </p:nvGraphicFramePr>
        <p:xfrm>
          <a:off x="408955" y="2348880"/>
          <a:ext cx="11376000" cy="4389120"/>
        </p:xfrm>
        <a:graphic>
          <a:graphicData uri="http://schemas.openxmlformats.org/drawingml/2006/table">
            <a:tbl>
              <a:tblPr>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Uitspraken op papier</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p>
                      <a:pPr eaLnBrk="1" hangingPunct="1">
                        <a:buFontTx/>
                        <a:buNone/>
                      </a:pPr>
                      <a:r>
                        <a:rPr lang="en-US" altLang="nl-NL" sz="2000" i="1" dirty="0">
                          <a:latin typeface="Calibri Light"/>
                        </a:rPr>
                        <a:t>“</a:t>
                      </a:r>
                      <a:r>
                        <a:rPr lang="en-US" altLang="de-DE" sz="2000" i="1" dirty="0" err="1">
                          <a:latin typeface="Calibri Light"/>
                        </a:rPr>
                        <a:t>Werk</a:t>
                      </a:r>
                      <a:r>
                        <a:rPr lang="en-US" altLang="de-DE" sz="2000" i="1" dirty="0">
                          <a:latin typeface="Calibri Light"/>
                        </a:rPr>
                        <a:t> </a:t>
                      </a:r>
                      <a:r>
                        <a:rPr lang="en-US" altLang="de-DE" sz="2000" i="1" dirty="0" err="1">
                          <a:latin typeface="Calibri Light"/>
                        </a:rPr>
                        <a:t>niet</a:t>
                      </a:r>
                      <a:r>
                        <a:rPr lang="en-US" altLang="de-DE" sz="2000" i="1" dirty="0">
                          <a:latin typeface="Calibri Light"/>
                        </a:rPr>
                        <a:t> </a:t>
                      </a:r>
                      <a:r>
                        <a:rPr lang="en-US" altLang="de-DE" sz="2000" i="1" dirty="0" err="1">
                          <a:latin typeface="Calibri Light"/>
                        </a:rPr>
                        <a:t>te</a:t>
                      </a:r>
                      <a:r>
                        <a:rPr lang="en-US" altLang="de-DE" sz="2000" i="1" dirty="0">
                          <a:latin typeface="Calibri Light"/>
                        </a:rPr>
                        <a:t> hard!</a:t>
                      </a:r>
                      <a:r>
                        <a:rPr lang="en-US" altLang="nl-NL" sz="2000" i="1" dirty="0">
                          <a:latin typeface="Calibri Light"/>
                        </a:rPr>
                        <a:t>”</a:t>
                      </a:r>
                      <a:endParaRPr lang="en-US" altLang="de-DE" sz="2000" i="1" dirty="0">
                        <a:latin typeface="Calibri Light"/>
                      </a:endParaRPr>
                    </a:p>
                    <a:p>
                      <a:pPr eaLnBrk="1" hangingPunct="1">
                        <a:buFontTx/>
                        <a:buNone/>
                      </a:pPr>
                      <a:r>
                        <a:rPr lang="en-US" altLang="de-DE" sz="2000" dirty="0">
                          <a:latin typeface="Times New Roman"/>
                          <a:sym typeface="Wingdings" panose="05000000000000000000" pitchFamily="2" charset="2"/>
                        </a:rPr>
                        <a:t>→</a:t>
                      </a:r>
                      <a:r>
                        <a:rPr lang="en-US" altLang="de-DE" sz="2000" dirty="0">
                          <a:latin typeface="Calibri Light"/>
                        </a:rPr>
                        <a:t> </a:t>
                      </a:r>
                      <a:r>
                        <a:rPr lang="en-US" altLang="de-DE" sz="2000" dirty="0" err="1">
                          <a:latin typeface="Calibri Light"/>
                        </a:rPr>
                        <a:t>sarcasme</a:t>
                      </a:r>
                      <a:r>
                        <a:rPr lang="en-US" altLang="de-DE" sz="2000" dirty="0">
                          <a:latin typeface="Calibri Light"/>
                        </a:rPr>
                        <a:t>, </a:t>
                      </a:r>
                      <a:r>
                        <a:rPr lang="en-US" altLang="de-DE" sz="2000" dirty="0" err="1">
                          <a:latin typeface="Calibri Light"/>
                        </a:rPr>
                        <a:t>sympathie</a:t>
                      </a:r>
                      <a:r>
                        <a:rPr lang="en-US" altLang="de-DE" sz="2000" dirty="0">
                          <a:latin typeface="Calibri Light"/>
                        </a:rPr>
                        <a:t>, </a:t>
                      </a:r>
                      <a:r>
                        <a:rPr lang="en-US" altLang="de-DE" sz="2000" dirty="0" err="1">
                          <a:latin typeface="Calibri Light"/>
                        </a:rPr>
                        <a:t>nietszeggende</a:t>
                      </a:r>
                      <a:r>
                        <a:rPr lang="en-US" altLang="de-DE" sz="2000" dirty="0">
                          <a:latin typeface="Calibri Light"/>
                        </a:rPr>
                        <a:t> </a:t>
                      </a:r>
                      <a:r>
                        <a:rPr lang="en-US" altLang="de-DE" sz="2000" dirty="0" err="1">
                          <a:latin typeface="Calibri Light"/>
                        </a:rPr>
                        <a:t>uitdrukking</a:t>
                      </a:r>
                      <a:r>
                        <a:rPr lang="en-US" altLang="de-DE" sz="2000" dirty="0">
                          <a:latin typeface="Calibri Light"/>
                        </a:rPr>
                        <a:t>?</a:t>
                      </a:r>
                    </a:p>
                    <a:p>
                      <a:pPr marL="0" marR="0" lvl="0" indent="0" algn="l" defTabSz="914400" rtl="0" eaLnBrk="1" fontAlgn="base" latinLnBrk="0" hangingPunct="1">
                        <a:lnSpc>
                          <a:spcPct val="100000"/>
                        </a:lnSpc>
                        <a:spcBef>
                          <a:spcPts val="0"/>
                        </a:spcBef>
                        <a:spcAft>
                          <a:spcPct val="0"/>
                        </a:spcAft>
                        <a:buClrTx/>
                        <a:buSzTx/>
                        <a:buFontTx/>
                        <a:buNone/>
                        <a:tabLst/>
                      </a:pPr>
                      <a:endParaRPr kumimoji="0" lang="nl-NL"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We denken vaak langer na over geschreven dan gesproken tekst.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pt-BR" altLang="de-DE" sz="18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Soms moet je tussen de regels door lezen om de betekenis te begrijpen. Dit kan echter tot foute conclusies leiden.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Uit een recente studie blijkt dat schrijvers en lezers van e-mail overtuigd zijn van de “toon” van een e-mail. In werkelijkheid is er een overeenstemming van ongeveer 56%, dat is maar weinig boven kansniveau/toeval.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4542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5000"/>
              </a:lnSpc>
              <a:spcBef>
                <a:spcPts val="1999"/>
              </a:spcBef>
            </a:pPr>
            <a:r>
              <a:rPr lang="en-US" altLang="de-DE" sz="3600" dirty="0" err="1">
                <a:solidFill>
                  <a:srgbClr val="004992"/>
                </a:solidFill>
                <a:latin typeface="Calibri Light"/>
                <a:ea typeface="MS PGothic" panose="020B0600070205080204" pitchFamily="34" charset="-128"/>
                <a:cs typeface="+mn-cs"/>
              </a:rPr>
              <a:t>Bespreek</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voor</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deze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bij</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beoordeling</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iemand</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15</a:t>
            </a:fld>
            <a:endParaRPr lang="de-DE" altLang="de-DE"/>
          </a:p>
        </p:txBody>
      </p:sp>
      <p:graphicFrame>
        <p:nvGraphicFramePr>
          <p:cNvPr id="13" name="Group 2"/>
          <p:cNvGraphicFramePr>
            <a:graphicFrameLocks noGrp="1"/>
          </p:cNvGraphicFramePr>
          <p:nvPr>
            <p:extLst>
              <p:ext uri="{D42A27DB-BD31-4B8C-83A1-F6EECF244321}">
                <p14:modId xmlns:p14="http://schemas.microsoft.com/office/powerpoint/2010/main" val="3473422272"/>
              </p:ext>
            </p:extLst>
          </p:nvPr>
        </p:nvGraphicFramePr>
        <p:xfrm>
          <a:off x="408955" y="2348880"/>
          <a:ext cx="11376001" cy="4389120"/>
        </p:xfrm>
        <a:graphic>
          <a:graphicData uri="http://schemas.openxmlformats.org/drawingml/2006/table">
            <a:tbl>
              <a:tblPr>
                <a:tableStyleId>{21E4AEA4-8DFA-4A89-87EB-49C32662AFE0}</a:tableStyleId>
              </a:tblPr>
              <a:tblGrid>
                <a:gridCol w="3312368">
                  <a:extLst>
                    <a:ext uri="{9D8B030D-6E8A-4147-A177-3AD203B41FA5}">
                      <a16:colId xmlns:a16="http://schemas.microsoft.com/office/drawing/2014/main" val="20000"/>
                    </a:ext>
                  </a:extLst>
                </a:gridCol>
                <a:gridCol w="8063633">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Bekendheid met soortgelijke mensen/ cultuur</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(vooroordelen)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Belang:</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Typisch Turks, Typisch Duits?</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429000"/>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445224"/>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495717"/>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445224"/>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5000"/>
              </a:lnSpc>
              <a:spcBef>
                <a:spcPts val="1999"/>
              </a:spcBef>
            </a:pPr>
            <a:r>
              <a:rPr lang="en-US" altLang="de-DE" sz="3600" dirty="0" err="1">
                <a:solidFill>
                  <a:srgbClr val="004992"/>
                </a:solidFill>
                <a:latin typeface="Calibri Light"/>
                <a:ea typeface="MS PGothic" panose="020B0600070205080204" pitchFamily="34" charset="-128"/>
                <a:cs typeface="+mn-cs"/>
              </a:rPr>
              <a:t>Bespreek</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voor</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deze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bij</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beoordeling</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iemand</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16</a:t>
            </a:fld>
            <a:endParaRPr lang="de-DE" altLang="de-DE"/>
          </a:p>
        </p:txBody>
      </p:sp>
      <p:graphicFrame>
        <p:nvGraphicFramePr>
          <p:cNvPr id="13" name="Group 2"/>
          <p:cNvGraphicFramePr>
            <a:graphicFrameLocks noGrp="1"/>
          </p:cNvGraphicFramePr>
          <p:nvPr>
            <p:extLst>
              <p:ext uri="{D42A27DB-BD31-4B8C-83A1-F6EECF244321}">
                <p14:modId xmlns:p14="http://schemas.microsoft.com/office/powerpoint/2010/main" val="3784902167"/>
              </p:ext>
            </p:extLst>
          </p:nvPr>
        </p:nvGraphicFramePr>
        <p:xfrm>
          <a:off x="408955" y="2348880"/>
          <a:ext cx="11376001" cy="4389120"/>
        </p:xfrm>
        <a:graphic>
          <a:graphicData uri="http://schemas.openxmlformats.org/drawingml/2006/table">
            <a:tbl>
              <a:tblPr>
                <a:tableStyleId>{21E4AEA4-8DFA-4A89-87EB-49C32662AFE0}</a:tableStyleId>
              </a:tblPr>
              <a:tblGrid>
                <a:gridCol w="3312368">
                  <a:extLst>
                    <a:ext uri="{9D8B030D-6E8A-4147-A177-3AD203B41FA5}">
                      <a16:colId xmlns:a16="http://schemas.microsoft.com/office/drawing/2014/main" val="20000"/>
                    </a:ext>
                  </a:extLst>
                </a:gridCol>
                <a:gridCol w="8063633">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Bekendheid met soortgelijke mensen/ cultuur</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(vooroordelen)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Bekendheid met een andere cultuur of etnische groep helpt om mensen te begrijpen die bij deze groep horen. Elke cultuur heeft zijn eigen ongeschreven sociale regels.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Typisch Turks, Typisch Duits?</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429000"/>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445224"/>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495717"/>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445224"/>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6739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5000"/>
              </a:lnSpc>
              <a:spcBef>
                <a:spcPts val="1999"/>
              </a:spcBef>
            </a:pPr>
            <a:r>
              <a:rPr lang="en-US" altLang="de-DE" sz="3600" dirty="0" err="1">
                <a:solidFill>
                  <a:srgbClr val="004992"/>
                </a:solidFill>
                <a:latin typeface="Calibri Light"/>
                <a:ea typeface="MS PGothic" panose="020B0600070205080204" pitchFamily="34" charset="-128"/>
                <a:cs typeface="+mn-cs"/>
              </a:rPr>
              <a:t>Bespreek</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voor</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en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nadelen</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deze</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informatiebron</a:t>
            </a:r>
            <a:r>
              <a:rPr lang="en-US" altLang="de-DE" sz="3600" dirty="0">
                <a:solidFill>
                  <a:srgbClr val="004992"/>
                </a:solidFill>
                <a:latin typeface="Calibri Light"/>
                <a:ea typeface="MS PGothic" panose="020B0600070205080204" pitchFamily="34" charset="-128"/>
                <a:cs typeface="+mn-cs"/>
              </a:rPr>
              <a:t> </a:t>
            </a:r>
            <a:r>
              <a:rPr lang="en-US" altLang="de-DE" sz="3600" dirty="0" err="1">
                <a:solidFill>
                  <a:srgbClr val="004992"/>
                </a:solidFill>
                <a:latin typeface="Calibri Light"/>
                <a:ea typeface="MS PGothic" panose="020B0600070205080204" pitchFamily="34" charset="-128"/>
                <a:cs typeface="+mn-cs"/>
              </a:rPr>
              <a:t>bij</a:t>
            </a:r>
            <a:r>
              <a:rPr lang="en-US" altLang="de-DE" sz="3600" dirty="0">
                <a:solidFill>
                  <a:srgbClr val="004992"/>
                </a:solidFill>
                <a:latin typeface="Calibri Light"/>
                <a:ea typeface="MS PGothic" panose="020B0600070205080204" pitchFamily="34" charset="-128"/>
                <a:cs typeface="+mn-cs"/>
              </a:rPr>
              <a:t> de </a:t>
            </a:r>
            <a:r>
              <a:rPr lang="en-US" altLang="de-DE" sz="3600" dirty="0" err="1">
                <a:solidFill>
                  <a:srgbClr val="004992"/>
                </a:solidFill>
                <a:latin typeface="Calibri Light"/>
                <a:ea typeface="MS PGothic" panose="020B0600070205080204" pitchFamily="34" charset="-128"/>
                <a:cs typeface="+mn-cs"/>
              </a:rPr>
              <a:t>beoordeling</a:t>
            </a:r>
            <a:r>
              <a:rPr lang="en-US" altLang="de-DE" sz="3600" dirty="0">
                <a:solidFill>
                  <a:srgbClr val="004992"/>
                </a:solidFill>
                <a:latin typeface="Calibri Light"/>
                <a:ea typeface="MS PGothic" panose="020B0600070205080204" pitchFamily="34" charset="-128"/>
                <a:cs typeface="+mn-cs"/>
              </a:rPr>
              <a:t> van </a:t>
            </a:r>
            <a:r>
              <a:rPr lang="en-US" altLang="de-DE" sz="3600" dirty="0" err="1">
                <a:solidFill>
                  <a:srgbClr val="004992"/>
                </a:solidFill>
                <a:latin typeface="Calibri Light"/>
                <a:ea typeface="MS PGothic" panose="020B0600070205080204" pitchFamily="34" charset="-128"/>
                <a:cs typeface="+mn-cs"/>
              </a:rPr>
              <a:t>iemand</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17</a:t>
            </a:fld>
            <a:endParaRPr lang="de-DE" altLang="de-DE"/>
          </a:p>
        </p:txBody>
      </p:sp>
      <p:graphicFrame>
        <p:nvGraphicFramePr>
          <p:cNvPr id="13" name="Group 2"/>
          <p:cNvGraphicFramePr>
            <a:graphicFrameLocks noGrp="1"/>
          </p:cNvGraphicFramePr>
          <p:nvPr>
            <p:extLst>
              <p:ext uri="{D42A27DB-BD31-4B8C-83A1-F6EECF244321}">
                <p14:modId xmlns:p14="http://schemas.microsoft.com/office/powerpoint/2010/main" val="2281532790"/>
              </p:ext>
            </p:extLst>
          </p:nvPr>
        </p:nvGraphicFramePr>
        <p:xfrm>
          <a:off x="408955" y="2348880"/>
          <a:ext cx="11376001" cy="4389120"/>
        </p:xfrm>
        <a:graphic>
          <a:graphicData uri="http://schemas.openxmlformats.org/drawingml/2006/table">
            <a:tbl>
              <a:tblPr>
                <a:tableStyleId>{21E4AEA4-8DFA-4A89-87EB-49C32662AFE0}</a:tableStyleId>
              </a:tblPr>
              <a:tblGrid>
                <a:gridCol w="3312368">
                  <a:extLst>
                    <a:ext uri="{9D8B030D-6E8A-4147-A177-3AD203B41FA5}">
                      <a16:colId xmlns:a16="http://schemas.microsoft.com/office/drawing/2014/main" val="20000"/>
                    </a:ext>
                  </a:extLst>
                </a:gridCol>
                <a:gridCol w="8063633">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Bekendheid met soortgelijke mensen/ cultuur</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(vooroordelen)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nl-NL" sz="2000" b="0" i="0" u="none" strike="noStrike" cap="none" normalizeH="0" baseline="0" dirty="0">
                          <a:ln>
                            <a:noFill/>
                          </a:ln>
                          <a:solidFill>
                            <a:srgbClr val="004992"/>
                          </a:solidFill>
                          <a:effectLst/>
                          <a:latin typeface="Calibri Light"/>
                        </a:rPr>
                        <a:t>Belang: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Bekendheid met een andere cultuur of etnische groep helpt om mensen te begrijpen die bij deze groep horen. Elke cultuur heeft zijn eigen ongeschreven sociale regels.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Calibri Light"/>
                        </a:rPr>
                        <a:t>Typisch Turks, Typisch Duits?</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nl-NL" sz="2000" b="0" i="0" u="none" strike="noStrike" cap="none" normalizeH="0" baseline="0" dirty="0">
                          <a:ln>
                            <a:noFill/>
                          </a:ln>
                          <a:solidFill>
                            <a:srgbClr val="004992"/>
                          </a:solidFill>
                          <a:effectLst/>
                          <a:latin typeface="Calibri Light"/>
                        </a:rPr>
                        <a:t>Let op: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nl-NL" sz="2000" b="0" i="0" u="none" strike="noStrike" cap="none" normalizeH="0" baseline="0" dirty="0">
                          <a:ln>
                            <a:noFill/>
                          </a:ln>
                          <a:solidFill>
                            <a:srgbClr val="333333"/>
                          </a:solidFill>
                          <a:effectLst/>
                          <a:latin typeface="Calibri Light"/>
                        </a:rPr>
                        <a:t>Het gedrag van mensen wijkt vaak af van het sterotype beeld. Mensen met een bepaald geloof of andere cultuur worden soms geconfronteerd met vooroordelen (bv. Moslims zijn fanatiek; Amerikanen zijn arrogant en eten alleen maar junk-food).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429000"/>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445224"/>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495717"/>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445224"/>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3473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Schijn en werkelijkheid</a:t>
            </a:r>
          </a:p>
        </p:txBody>
      </p:sp>
      <p:sp>
        <p:nvSpPr>
          <p:cNvPr id="3" name="Content Placeholder 2"/>
          <p:cNvSpPr>
            <a:spLocks noGrp="1"/>
          </p:cNvSpPr>
          <p:nvPr>
            <p:ph idx="1"/>
          </p:nvPr>
        </p:nvSpPr>
        <p:spPr/>
        <p:txBody>
          <a:bodyPr/>
          <a:lstStyle/>
          <a:p>
            <a:pPr marL="342900" indent="-342900">
              <a:buClr>
                <a:srgbClr val="004992"/>
              </a:buClr>
              <a:buFont typeface="WingDings"/>
              <a:buChar char=""/>
            </a:pPr>
            <a:r>
              <a:rPr lang="nl-NL" sz="2400" dirty="0">
                <a:solidFill>
                  <a:srgbClr val="004992"/>
                </a:solidFill>
                <a:latin typeface="Calibri Light"/>
              </a:rPr>
              <a:t>Geen van de besproken elementen (taal, voorkennis, intuïtie) kun je afzonderlijk volkomen vertrouwen.</a:t>
            </a:r>
          </a:p>
          <a:p>
            <a:pPr marL="342900" indent="-342900">
              <a:buClr>
                <a:srgbClr val="333333"/>
              </a:buClr>
              <a:buFont typeface="WingDings"/>
              <a:buChar char=""/>
            </a:pPr>
            <a:r>
              <a:rPr lang="nl-NL" sz="2400" dirty="0">
                <a:solidFill>
                  <a:srgbClr val="333333"/>
                </a:solidFill>
                <a:latin typeface="Calibri Light"/>
              </a:rPr>
              <a:t>Beschouw alle elementen in samenhang!</a:t>
            </a:r>
          </a:p>
          <a:p>
            <a:pPr marL="342900" indent="-342900">
              <a:buClr>
                <a:srgbClr val="333333"/>
              </a:buClr>
              <a:buFont typeface="WingDings"/>
              <a:buChar char=""/>
            </a:pPr>
            <a:r>
              <a:rPr lang="nl-NL" sz="2400" dirty="0">
                <a:solidFill>
                  <a:srgbClr val="333333"/>
                </a:solidFill>
                <a:latin typeface="Calibri Light"/>
              </a:rPr>
              <a:t>Samen helpen ze bij het beoordelen van personen en ingewikkelde situaties.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A199B3C3-7742-4EAE-BF01-DEE0FB4279F4}"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A199B3C3-7742-4EAE-BF01-DEE0FB4279F4}" type="slidenum">
              <a:rPr lang="de-DE" altLang="de-DE" smtClean="0"/>
              <a:pPr>
                <a:defRPr/>
              </a:pPr>
              <a:t>20</a:t>
            </a:fld>
            <a:endParaRPr lang="de-DE" altLang="de-DE"/>
          </a:p>
        </p:txBody>
      </p:sp>
    </p:spTree>
    <p:extLst>
      <p:ext uri="{BB962C8B-B14F-4D97-AF65-F5344CB8AC3E}">
        <p14:creationId xmlns:p14="http://schemas.microsoft.com/office/powerpoint/2010/main" val="4172682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MS PGothic" panose="020B0600070205080204" pitchFamily="34" charset="-128"/>
              </a:rPr>
              <a:t>Begrijpen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bedoelingen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en-US" sz="2400" dirty="0">
                <a:solidFill>
                  <a:srgbClr val="004992"/>
                </a:solidFill>
                <a:latin typeface="Calibri Light"/>
                <a:ea typeface="MS PGothic" panose="020B0600070205080204" pitchFamily="34" charset="-128"/>
              </a:rPr>
              <a:t> op </a:t>
            </a:r>
            <a:r>
              <a:rPr lang="en-US" sz="2400" dirty="0" err="1">
                <a:solidFill>
                  <a:srgbClr val="004992"/>
                </a:solidFill>
                <a:latin typeface="Calibri Light"/>
                <a:ea typeface="MS PGothic" panose="020B0600070205080204" pitchFamily="34" charset="-128"/>
              </a:rPr>
              <a:t>grond</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hun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lichaamstaal</a:t>
            </a:r>
            <a:r>
              <a:rPr lang="en-US" sz="2400" dirty="0">
                <a:solidFill>
                  <a:srgbClr val="004992"/>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A199B3C3-7742-4EAE-BF01-DEE0FB4279F4}" type="slidenum">
              <a:rPr lang="de-DE" altLang="de-DE" smtClean="0"/>
              <a:pPr>
                <a:defRPr/>
              </a:pPr>
              <a:t>21</a:t>
            </a:fld>
            <a:endParaRPr lang="de-DE" altLang="de-DE"/>
          </a:p>
        </p:txBody>
      </p:sp>
    </p:spTree>
    <p:extLst>
      <p:ext uri="{BB962C8B-B14F-4D97-AF65-F5344CB8AC3E}">
        <p14:creationId xmlns:p14="http://schemas.microsoft.com/office/powerpoint/2010/main" val="28156939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MS PGothic" panose="020B0600070205080204" pitchFamily="34" charset="-128"/>
              </a:rPr>
              <a:t>Begrijpen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bedoelingen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en-US" sz="2400" dirty="0">
                <a:solidFill>
                  <a:srgbClr val="004992"/>
                </a:solidFill>
                <a:latin typeface="Calibri Light"/>
                <a:ea typeface="MS PGothic" panose="020B0600070205080204" pitchFamily="34" charset="-128"/>
              </a:rPr>
              <a:t> op </a:t>
            </a:r>
            <a:r>
              <a:rPr lang="en-US" sz="2400" dirty="0" err="1">
                <a:solidFill>
                  <a:srgbClr val="004992"/>
                </a:solidFill>
                <a:latin typeface="Calibri Light"/>
                <a:ea typeface="MS PGothic" panose="020B0600070205080204" pitchFamily="34" charset="-128"/>
              </a:rPr>
              <a:t>grond</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hun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lichaamstaal</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004992"/>
              </a:buClr>
              <a:buFont typeface="+mj-lt"/>
              <a:buAutoNum type="arabicPeriod"/>
              <a:defRPr/>
            </a:pPr>
            <a:r>
              <a:rPr lang="en-US" sz="2400" dirty="0" err="1">
                <a:solidFill>
                  <a:srgbClr val="004992"/>
                </a:solidFill>
                <a:latin typeface="Calibri Light"/>
                <a:ea typeface="Verdana" pitchFamily="34" charset="0"/>
                <a:cs typeface="Verdana" pitchFamily="34" charset="0"/>
              </a:rPr>
              <a:t>Voorspellingen</a:t>
            </a:r>
            <a:r>
              <a:rPr lang="en-US" sz="2400" dirty="0">
                <a:solidFill>
                  <a:srgbClr val="004992"/>
                </a:solidFill>
                <a:latin typeface="Calibri Light"/>
                <a:ea typeface="Verdana" pitchFamily="34" charset="0"/>
                <a:cs typeface="Verdana" pitchFamily="34" charset="0"/>
              </a:rPr>
              <a:t> </a:t>
            </a:r>
            <a:r>
              <a:rPr lang="en-US" sz="2400" dirty="0" err="1">
                <a:solidFill>
                  <a:srgbClr val="004992"/>
                </a:solidFill>
                <a:latin typeface="Calibri Light"/>
                <a:ea typeface="Verdana" pitchFamily="34" charset="0"/>
                <a:cs typeface="Verdana" pitchFamily="34" charset="0"/>
              </a:rPr>
              <a:t>doen</a:t>
            </a:r>
            <a:r>
              <a:rPr lang="en-US" sz="2400" dirty="0">
                <a:solidFill>
                  <a:srgbClr val="004992"/>
                </a:solidFill>
                <a:latin typeface="Calibri Light"/>
                <a:ea typeface="Verdana" pitchFamily="34" charset="0"/>
                <a:cs typeface="Verdana" pitchFamily="34" charset="0"/>
              </a:rPr>
              <a:t> op basis van </a:t>
            </a:r>
            <a:r>
              <a:rPr lang="en-US" sz="2400" dirty="0" err="1">
                <a:solidFill>
                  <a:srgbClr val="004992"/>
                </a:solidFill>
                <a:latin typeface="Calibri Light"/>
                <a:ea typeface="Verdana" pitchFamily="34" charset="0"/>
                <a:cs typeface="Verdana" pitchFamily="34" charset="0"/>
              </a:rPr>
              <a:t>andermans</a:t>
            </a:r>
            <a:r>
              <a:rPr lang="en-US" sz="2400" dirty="0">
                <a:solidFill>
                  <a:srgbClr val="004992"/>
                </a:solidFill>
                <a:latin typeface="Calibri Light"/>
                <a:ea typeface="Verdana" pitchFamily="34" charset="0"/>
                <a:cs typeface="Verdana" pitchFamily="34" charset="0"/>
              </a:rPr>
              <a:t> </a:t>
            </a:r>
            <a:r>
              <a:rPr lang="en-US" sz="2400" dirty="0" err="1">
                <a:solidFill>
                  <a:srgbClr val="004992"/>
                </a:solidFill>
                <a:latin typeface="Calibri Light"/>
                <a:ea typeface="Verdana" pitchFamily="34" charset="0"/>
                <a:cs typeface="Verdana" pitchFamily="34" charset="0"/>
              </a:rPr>
              <a:t>lichaamstaal</a:t>
            </a:r>
            <a:r>
              <a:rPr lang="en-US" sz="2400" dirty="0">
                <a:solidFill>
                  <a:srgbClr val="004992"/>
                </a:solidFill>
                <a:latin typeface="Calibri Light"/>
                <a:ea typeface="Verdana" pitchFamily="34" charset="0"/>
                <a:cs typeface="Verdana" pitchFamily="34" charset="0"/>
              </a:rPr>
              <a:t>.</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6 - Inlevingsvermogen II</a:t>
            </a:r>
            <a:endParaRPr lang="de-DE"/>
          </a:p>
        </p:txBody>
      </p:sp>
      <p:sp>
        <p:nvSpPr>
          <p:cNvPr id="5" name="Slide Number Placeholder 4"/>
          <p:cNvSpPr>
            <a:spLocks noGrp="1"/>
          </p:cNvSpPr>
          <p:nvPr>
            <p:ph type="sldNum" sz="quarter" idx="12"/>
          </p:nvPr>
        </p:nvSpPr>
        <p:spPr/>
        <p:txBody>
          <a:bodyPr/>
          <a:lstStyle/>
          <a:p>
            <a:pPr>
              <a:defRPr/>
            </a:pPr>
            <a:fld id="{A199B3C3-7742-4EAE-BF01-DEE0FB4279F4}" type="slidenum">
              <a:rPr lang="de-DE" altLang="de-DE" smtClean="0"/>
              <a:pPr>
                <a:defRPr/>
              </a:pPr>
              <a:t>22</a:t>
            </a:fld>
            <a:endParaRPr lang="de-DE" altLang="de-DE"/>
          </a:p>
        </p:txBody>
      </p:sp>
    </p:spTree>
    <p:extLst>
      <p:ext uri="{BB962C8B-B14F-4D97-AF65-F5344CB8AC3E}">
        <p14:creationId xmlns:p14="http://schemas.microsoft.com/office/powerpoint/2010/main" val="4311342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23</a:t>
            </a:fld>
            <a:endParaRPr lang="de-DE" altLang="de-DE"/>
          </a:p>
        </p:txBody>
      </p:sp>
      <p:graphicFrame>
        <p:nvGraphicFramePr>
          <p:cNvPr id="8" name="Table 7"/>
          <p:cNvGraphicFramePr>
            <a:graphicFrameLocks noGrp="1"/>
          </p:cNvGraphicFramePr>
          <p:nvPr>
            <p:extLst>
              <p:ext uri="{D42A27DB-BD31-4B8C-83A1-F6EECF244321}">
                <p14:modId xmlns:p14="http://schemas.microsoft.com/office/powerpoint/2010/main" val="3982434720"/>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r>
                        <a:rPr lang="en-US" sz="2000" dirty="0">
                          <a:solidFill>
                            <a:srgbClr val="004992"/>
                          </a:solidFill>
                          <a:latin typeface="+mj-l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endParaRPr lang="en-US"/>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endParaRPr lang="en-US"/>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dirty="0"/>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24</a:t>
            </a:fld>
            <a:endParaRPr lang="de-DE" altLang="de-DE"/>
          </a:p>
        </p:txBody>
      </p:sp>
      <p:graphicFrame>
        <p:nvGraphicFramePr>
          <p:cNvPr id="8" name="Table 7"/>
          <p:cNvGraphicFramePr>
            <a:graphicFrameLocks noGrp="1"/>
          </p:cNvGraphicFramePr>
          <p:nvPr>
            <p:extLst>
              <p:ext uri="{D42A27DB-BD31-4B8C-83A1-F6EECF244321}">
                <p14:modId xmlns:p14="http://schemas.microsoft.com/office/powerpoint/2010/main" val="3697066306"/>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r>
                        <a:rPr lang="en-US" sz="2000" dirty="0">
                          <a:solidFill>
                            <a:srgbClr val="004992"/>
                          </a:solidFill>
                          <a:latin typeface="+mj-l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endParaRPr lang="en-US"/>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dirty="0"/>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434450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25</a:t>
            </a:fld>
            <a:endParaRPr lang="de-DE" altLang="de-DE"/>
          </a:p>
        </p:txBody>
      </p:sp>
      <p:graphicFrame>
        <p:nvGraphicFramePr>
          <p:cNvPr id="8" name="Table 7"/>
          <p:cNvGraphicFramePr>
            <a:graphicFrameLocks noGrp="1"/>
          </p:cNvGraphicFramePr>
          <p:nvPr>
            <p:extLst>
              <p:ext uri="{D42A27DB-BD31-4B8C-83A1-F6EECF244321}">
                <p14:modId xmlns:p14="http://schemas.microsoft.com/office/powerpoint/2010/main" val="1435851080"/>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64700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26</a:t>
            </a:fld>
            <a:endParaRPr lang="de-DE" altLang="de-DE"/>
          </a:p>
        </p:txBody>
      </p:sp>
      <p:graphicFrame>
        <p:nvGraphicFramePr>
          <p:cNvPr id="8" name="Table 7"/>
          <p:cNvGraphicFramePr>
            <a:graphicFrameLocks noGrp="1"/>
          </p:cNvGraphicFramePr>
          <p:nvPr>
            <p:extLst>
              <p:ext uri="{D42A27DB-BD31-4B8C-83A1-F6EECF244321}">
                <p14:modId xmlns:p14="http://schemas.microsoft.com/office/powerpoint/2010/main" val="491154749"/>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r>
                        <a:rPr lang="en-US" sz="2000" dirty="0">
                          <a:solidFill>
                            <a:srgbClr val="004992"/>
                          </a:solidFill>
                          <a:latin typeface="+mj-lt"/>
                        </a:rPr>
                        <a: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endParaRPr lang="en-US"/>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dirty="0"/>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4835521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27</a:t>
            </a:fld>
            <a:endParaRPr lang="de-DE" altLang="de-DE"/>
          </a:p>
        </p:txBody>
      </p:sp>
      <p:graphicFrame>
        <p:nvGraphicFramePr>
          <p:cNvPr id="8" name="Table 7"/>
          <p:cNvGraphicFramePr>
            <a:graphicFrameLocks noGrp="1"/>
          </p:cNvGraphicFramePr>
          <p:nvPr>
            <p:extLst>
              <p:ext uri="{D42A27DB-BD31-4B8C-83A1-F6EECF244321}">
                <p14:modId xmlns:p14="http://schemas.microsoft.com/office/powerpoint/2010/main" val="3697721441"/>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89686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28</a:t>
            </a:fld>
            <a:endParaRPr lang="de-DE" altLang="de-DE"/>
          </a:p>
        </p:txBody>
      </p:sp>
      <p:graphicFrame>
        <p:nvGraphicFramePr>
          <p:cNvPr id="8" name="Table 7"/>
          <p:cNvGraphicFramePr>
            <a:graphicFrameLocks noGrp="1"/>
          </p:cNvGraphicFramePr>
          <p:nvPr>
            <p:extLst>
              <p:ext uri="{D42A27DB-BD31-4B8C-83A1-F6EECF244321}">
                <p14:modId xmlns:p14="http://schemas.microsoft.com/office/powerpoint/2010/main" val="3526242767"/>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voetganger draait zich nog eens om, om naar je leuke t-shirt te kijken.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550033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29</a:t>
            </a:fld>
            <a:endParaRPr lang="de-DE" altLang="de-DE"/>
          </a:p>
        </p:txBody>
      </p:sp>
      <p:graphicFrame>
        <p:nvGraphicFramePr>
          <p:cNvPr id="8" name="Table 7"/>
          <p:cNvGraphicFramePr>
            <a:graphicFrameLocks noGrp="1"/>
          </p:cNvGraphicFramePr>
          <p:nvPr>
            <p:extLst>
              <p:ext uri="{D42A27DB-BD31-4B8C-83A1-F6EECF244321}">
                <p14:modId xmlns:p14="http://schemas.microsoft.com/office/powerpoint/2010/main" val="4011253223"/>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voetganger draait zich nog eens om, om naar je leuke t-shirt te kijken.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341763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30</a:t>
            </a:fld>
            <a:endParaRPr lang="de-DE" altLang="de-DE"/>
          </a:p>
        </p:txBody>
      </p:sp>
      <p:graphicFrame>
        <p:nvGraphicFramePr>
          <p:cNvPr id="8" name="Table 7"/>
          <p:cNvGraphicFramePr>
            <a:graphicFrameLocks noGrp="1"/>
          </p:cNvGraphicFramePr>
          <p:nvPr>
            <p:extLst>
              <p:ext uri="{D42A27DB-BD31-4B8C-83A1-F6EECF244321}">
                <p14:modId xmlns:p14="http://schemas.microsoft.com/office/powerpoint/2010/main" val="1844745428"/>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voetganger draait zich nog eens om, om naar je leuke t-shirt te kijken.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Dit is een waarschuwing.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8849268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31</a:t>
            </a:fld>
            <a:endParaRPr lang="de-DE" altLang="de-DE"/>
          </a:p>
        </p:txBody>
      </p:sp>
      <p:graphicFrame>
        <p:nvGraphicFramePr>
          <p:cNvPr id="8" name="Table 7"/>
          <p:cNvGraphicFramePr>
            <a:graphicFrameLocks noGrp="1"/>
          </p:cNvGraphicFramePr>
          <p:nvPr>
            <p:extLst>
              <p:ext uri="{D42A27DB-BD31-4B8C-83A1-F6EECF244321}">
                <p14:modId xmlns:p14="http://schemas.microsoft.com/office/powerpoint/2010/main" val="1655938274"/>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voetganger draait zich nog eens om, om naar je leuke t-shirt te kijken.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Dit is een waarschuwing.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persoon is verblind door de zon; toeval; belangstelling in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1930169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tekort aan inlevingsvermogen misinterpretaties bevordert - voorbeelden</a:t>
            </a:r>
            <a:endParaRPr lang="en-US" sz="36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32</a:t>
            </a:fld>
            <a:endParaRPr lang="de-DE" altLang="de-DE"/>
          </a:p>
        </p:txBody>
      </p:sp>
      <p:sp>
        <p:nvSpPr>
          <p:cNvPr id="7" name="Rechteck 1"/>
          <p:cNvSpPr>
            <a:spLocks noChangeArrowheads="1"/>
          </p:cNvSpPr>
          <p:nvPr/>
        </p:nvSpPr>
        <p:spPr bwMode="auto">
          <a:xfrm>
            <a:off x="408955" y="6341258"/>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nl-NL" altLang="de-DE" sz="2000">
                <a:solidFill>
                  <a:srgbClr val="004992"/>
                </a:solidFill>
                <a:latin typeface="Calibri Light"/>
                <a:cs typeface="Times New Roman" panose="02020603050405020304" pitchFamily="18" charset="0"/>
              </a:rPr>
              <a:t>Heeft iemand een vergelijkbare situatie meegemaakt? </a:t>
            </a:r>
            <a:endParaRPr lang="pt-PT" altLang="de-DE" sz="2000" dirty="0">
              <a:solidFill>
                <a:srgbClr val="004992"/>
              </a:solidFill>
              <a:latin typeface="Calibri Light"/>
              <a:cs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1847982198"/>
              </p:ext>
            </p:extLst>
          </p:nvPr>
        </p:nvGraphicFramePr>
        <p:xfrm>
          <a:off x="408954" y="2203705"/>
          <a:ext cx="11376000" cy="41148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552817">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Verklaring tijdens psychose</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Andere mogelijke verklaringen</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Nadat de dokter met je heeft gesproken, lacht hij met de verpleegkundige.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Ze lachen mij uit.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de dokter en de verpleegkundige spraken over iets anders.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Een voetganger kijkt je twee keer aan en draait zich later nog een keer om.</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Ik ben er van overtuigd dat de man mij in de gaten houdt.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voetganger draait zich nog eens om, om naar je leuke t-shirt te kijken.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219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Iemand knipoogt naar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Dit is een waarschuwing.</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De persoon is verblind door de zon; toeval; belangstelling in je.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308545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34</a:t>
            </a:fld>
            <a:endParaRPr lang="de-DE" altLang="de-DE"/>
          </a:p>
        </p:txBody>
      </p:sp>
    </p:spTree>
    <p:extLst>
      <p:ext uri="{BB962C8B-B14F-4D97-AF65-F5344CB8AC3E}">
        <p14:creationId xmlns:p14="http://schemas.microsoft.com/office/powerpoint/2010/main" val="4748097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a:p>
            <a:pPr lvl="0" defTabSz="914400" fontAlgn="base">
              <a:buClr>
                <a:srgbClr val="333333"/>
              </a:buClr>
              <a:defRPr/>
            </a:pPr>
            <a:r>
              <a:rPr lang="de-DE" sz="2400" b="1" dirty="0">
                <a:solidFill>
                  <a:srgbClr val="004992"/>
                </a:solidFill>
                <a:latin typeface="Calibri Light"/>
                <a:ea typeface="MS PGothic" panose="020B0600070205080204" pitchFamily="34" charset="-128"/>
              </a:rPr>
              <a:t>Belangrijk</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Maak onderscheid tussen de informatie waar jij over beschikt en de informatie die de personages over elkaar hebben.</a:t>
            </a: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35</a:t>
            </a:fld>
            <a:endParaRPr lang="de-DE" altLang="de-DE"/>
          </a:p>
        </p:txBody>
      </p:sp>
    </p:spTree>
    <p:extLst>
      <p:ext uri="{BB962C8B-B14F-4D97-AF65-F5344CB8AC3E}">
        <p14:creationId xmlns:p14="http://schemas.microsoft.com/office/powerpoint/2010/main" val="9773286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Hierna tonen wij je een aantal stripverhaaltjes.</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Bespreek wat de personages in het verhaal over elkaar kunnen denken.</a:t>
            </a:r>
          </a:p>
          <a:p>
            <a:pPr lvl="0" defTabSz="914400" fontAlgn="base">
              <a:buClr>
                <a:srgbClr val="333333"/>
              </a:buClr>
              <a:defRPr/>
            </a:pPr>
            <a:r>
              <a:rPr lang="de-DE" sz="2400" b="1" dirty="0">
                <a:solidFill>
                  <a:srgbClr val="004992"/>
                </a:solidFill>
                <a:latin typeface="Calibri Light"/>
                <a:ea typeface="MS PGothic" panose="020B0600070205080204" pitchFamily="34" charset="-128"/>
              </a:rPr>
              <a:t>Belangrijk</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Maak onderscheid tussen de informatie waar jij over beschikt en de informatie die de personages over elkaar hebben.</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Welke aanvullende informatie is nodig om tot een definitief antwoord te komen?</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36</a:t>
            </a:fld>
            <a:endParaRPr lang="de-DE" altLang="de-DE"/>
          </a:p>
        </p:txBody>
      </p:sp>
    </p:spTree>
    <p:extLst>
      <p:ext uri="{BB962C8B-B14F-4D97-AF65-F5344CB8AC3E}">
        <p14:creationId xmlns:p14="http://schemas.microsoft.com/office/powerpoint/2010/main" val="42140544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37</a:t>
            </a:fld>
            <a:endParaRPr lang="de-DE" altLang="de-DE"/>
          </a:p>
        </p:txBody>
      </p:sp>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2"/>
          <p:cNvSpPr txBox="1">
            <a:spLocks noChangeArrowheads="1"/>
          </p:cNvSpPr>
          <p:nvPr/>
        </p:nvSpPr>
        <p:spPr bwMode="auto">
          <a:xfrm>
            <a:off x="2677085" y="5956123"/>
            <a:ext cx="6807351"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nl-NL" altLang="de-DE" sz="2000">
                <a:solidFill>
                  <a:srgbClr val="004992"/>
                </a:solidFill>
                <a:latin typeface="Calibri Light"/>
              </a:rPr>
              <a:t>Wat kunnen mensen denken? Hebben ze gelijk?</a:t>
            </a:r>
            <a:endParaRPr lang="de-DE" altLang="de-DE" sz="2000" dirty="0">
              <a:solidFill>
                <a:srgbClr val="004992"/>
              </a:solidFill>
              <a:latin typeface="Calibri Light"/>
            </a:endParaRPr>
          </a:p>
        </p:txBody>
      </p:sp>
      <p:sp>
        <p:nvSpPr>
          <p:cNvPr id="10"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nl-NL" altLang="de-DE" sz="2400" dirty="0">
                <a:latin typeface="Calibri Light"/>
              </a:rPr>
              <a:t>Man met overgewicht valt van stoel</a:t>
            </a:r>
            <a:endParaRPr lang="de-DE" altLang="de-DE" sz="2400" dirty="0">
              <a:latin typeface="Calibri Light"/>
            </a:endParaRPr>
          </a:p>
        </p:txBody>
      </p:sp>
      <p:sp>
        <p:nvSpPr>
          <p:cNvPr id="91140" name="Text Box 5"/>
          <p:cNvSpPr txBox="1">
            <a:spLocks noChangeArrowheads="1"/>
          </p:cNvSpPr>
          <p:nvPr/>
        </p:nvSpPr>
        <p:spPr bwMode="auto">
          <a:xfrm>
            <a:off x="6313611" y="2670056"/>
            <a:ext cx="731520" cy="16927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buFontTx/>
              <a:buNone/>
            </a:pPr>
            <a:r>
              <a:rPr lang="de-DE" altLang="de-DE" sz="1100" dirty="0">
                <a:latin typeface="Calibri Light"/>
              </a:rPr>
              <a:t>Hij is dik!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9" name="Text Box 5"/>
          <p:cNvSpPr txBox="1">
            <a:spLocks noChangeArrowheads="1"/>
          </p:cNvSpPr>
          <p:nvPr/>
        </p:nvSpPr>
        <p:spPr bwMode="auto">
          <a:xfrm>
            <a:off x="6038306" y="3068960"/>
            <a:ext cx="365760" cy="923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0">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buFontTx/>
              <a:buNone/>
            </a:pPr>
            <a:r>
              <a:rPr lang="de-DE" altLang="de-DE" sz="600">
                <a:latin typeface="Calibri Light"/>
              </a:rPr>
              <a:t>Hij is dik! </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Man met overgewicht valt van stoel</a:t>
            </a:r>
            <a:br>
              <a:rPr lang="nl-NL" sz="3600" dirty="0">
                <a:solidFill>
                  <a:srgbClr val="004992"/>
                </a:solidFill>
                <a:latin typeface="Calibri Light"/>
              </a:rPr>
            </a:br>
            <a:r>
              <a:rPr lang="nl-NL" dirty="0">
                <a:solidFill>
                  <a:srgbClr val="004992"/>
                </a:solidFill>
                <a:latin typeface="Calibri Light"/>
              </a:rPr>
              <a:t>Wat zullen de meeste mensen denken?</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38</a:t>
            </a:fld>
            <a:endParaRPr lang="de-DE" altLang="de-DE"/>
          </a:p>
        </p:txBody>
      </p:sp>
      <p:sp>
        <p:nvSpPr>
          <p:cNvPr id="8" name="Text Box 34"/>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nl-NL" altLang="de-DE" sz="2000" dirty="0">
                <a:solidFill>
                  <a:srgbClr val="004992"/>
                </a:solidFill>
                <a:latin typeface="Calibri Light"/>
              </a:rPr>
              <a:t>Waarschijnlijk: </a:t>
            </a:r>
            <a:r>
              <a:rPr lang="nl-NL" altLang="de-DE" sz="2000" dirty="0">
                <a:solidFill>
                  <a:srgbClr val="333333"/>
                </a:solidFill>
                <a:latin typeface="Calibri Light"/>
              </a:rPr>
              <a:t>Man is te zwaar voor de stoel.</a:t>
            </a:r>
          </a:p>
          <a:p>
            <a:pPr eaLnBrk="1" hangingPunct="1">
              <a:spcBef>
                <a:spcPts val="1200"/>
              </a:spcBef>
              <a:buFontTx/>
              <a:buNone/>
            </a:pPr>
            <a:r>
              <a:rPr lang="nl-NL" altLang="de-DE" sz="2000" dirty="0">
                <a:solidFill>
                  <a:srgbClr val="004992"/>
                </a:solidFill>
                <a:latin typeface="Calibri Light"/>
              </a:rPr>
              <a:t>Minder waarschijnlijk: </a:t>
            </a:r>
            <a:r>
              <a:rPr lang="nl-NL" altLang="de-DE" sz="2000" dirty="0">
                <a:solidFill>
                  <a:srgbClr val="333333"/>
                </a:solidFill>
                <a:latin typeface="Calibri Light"/>
              </a:rPr>
              <a:t>Man wiebelde op de stoel; de stoel is te fragiel.</a:t>
            </a:r>
          </a:p>
          <a:p>
            <a:pPr eaLnBrk="1" hangingPunct="1">
              <a:spcBef>
                <a:spcPts val="1200"/>
              </a:spcBef>
              <a:buFontTx/>
              <a:buNone/>
            </a:pPr>
            <a:r>
              <a:rPr lang="nl-NL" altLang="de-DE" sz="2000" dirty="0">
                <a:solidFill>
                  <a:srgbClr val="004992"/>
                </a:solidFill>
                <a:latin typeface="Calibri Light"/>
              </a:rPr>
              <a:t>Zeer onwaarschijnlijk idee </a:t>
            </a:r>
            <a:r>
              <a:rPr lang="nl-NL" altLang="de-DE" sz="2000" dirty="0">
                <a:solidFill>
                  <a:srgbClr val="333333"/>
                </a:solidFill>
                <a:latin typeface="Calibri Light"/>
              </a:rPr>
              <a:t>dat </a:t>
            </a:r>
            <a:r>
              <a:rPr lang="nl-NL" altLang="de-DE" sz="2000" dirty="0">
                <a:solidFill>
                  <a:srgbClr val="004992"/>
                </a:solidFill>
                <a:latin typeface="Calibri Light"/>
              </a:rPr>
              <a:t>mensen kunnen hebben:</a:t>
            </a:r>
            <a:r>
              <a:rPr lang="nl-NL" altLang="de-DE" sz="2000" dirty="0">
                <a:solidFill>
                  <a:srgbClr val="333333"/>
                </a:solidFill>
                <a:latin typeface="Calibri Light"/>
              </a:rPr>
              <a:t> Er is aan de stoel gezaagd - </a:t>
            </a:r>
            <a:r>
              <a:rPr lang="nl-NL" altLang="de-DE" sz="2000" dirty="0">
                <a:solidFill>
                  <a:srgbClr val="004992"/>
                </a:solidFill>
                <a:latin typeface="Calibri Light"/>
              </a:rPr>
              <a:t>maar het is WAAR:</a:t>
            </a:r>
            <a:r>
              <a:rPr lang="nl-NL" altLang="de-DE" sz="2000" dirty="0">
                <a:solidFill>
                  <a:srgbClr val="333333"/>
                </a:solidFill>
                <a:latin typeface="Calibri Light"/>
              </a:rPr>
              <a:t> waarschijnlijk heeft niemand gezien dat op het eerste plaatje de jongen aan de stoelpoot zaagde.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lvl="0" algn="ctr" defTabSz="914400" fontAlgn="base"/>
            <a:r>
              <a:rPr lang="de-DE" altLang="de-DE" sz="3600">
                <a:solidFill>
                  <a:srgbClr val="333333"/>
                </a:solidFill>
                <a:latin typeface="Calibri Light"/>
                <a:ea typeface="MS PGothic" panose="020B0600070205080204" pitchFamily="34" charset="-128"/>
              </a:rPr>
              <a:t>Daar gaan we!</a:t>
            </a:r>
            <a:endParaRPr lang="en-US" sz="36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40</a:t>
            </a:fld>
            <a:endParaRPr lang="de-DE" altLang="de-DE"/>
          </a:p>
        </p:txBody>
      </p:sp>
      <p:pic>
        <p:nvPicPr>
          <p:cNvPr id="8"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6"/>
          <p:cNvSpPr>
            <a:spLocks noChangeArrowheads="1"/>
          </p:cNvSpPr>
          <p:nvPr/>
        </p:nvSpPr>
        <p:spPr bwMode="auto">
          <a:xfrm>
            <a:off x="3397396" y="5884164"/>
            <a:ext cx="5366726"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nl-NL" altLang="de-DE" sz="2400">
                <a:solidFill>
                  <a:srgbClr val="004992"/>
                </a:solidFill>
                <a:latin typeface="Calibri Light"/>
              </a:rPr>
              <a:t>Wat kan de vrouw voelen in deze situatie?</a:t>
            </a:r>
            <a:endParaRPr lang="de-DE" altLang="de-DE" sz="2400" dirty="0">
              <a:solidFill>
                <a:srgbClr val="004992"/>
              </a:solidFill>
              <a:latin typeface="Calibri Light"/>
            </a:endParaRPr>
          </a:p>
        </p:txBody>
      </p:sp>
      <p:sp>
        <p:nvSpPr>
          <p:cNvPr id="10" name="Text Box 6"/>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Calibri Light"/>
              </a:rPr>
              <a:t>Het licht is groen!</a:t>
            </a:r>
            <a:endParaRPr lang="de-DE" altLang="de-DE" sz="1800" b="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80" name="Picture 2"/>
          <p:cNvPicPr>
            <a:picLocks noChangeAspect="1" noChangeArrowheads="1"/>
          </p:cNvPicPr>
          <p:nvPr/>
        </p:nvPicPr>
        <p:blipFill>
          <a:blip r:embed="rId3">
            <a:extLst>
              <a:ext uri="{28A0092B-C50C-407E-A947-70E740481C1C}">
                <a14:useLocalDpi xmlns:a14="http://schemas.microsoft.com/office/drawing/2010/main" val="0"/>
              </a:ext>
            </a:extLst>
          </a:blip>
          <a:srcRect l="27451" t="33839" r="11351" b="35201"/>
          <a:stretch>
            <a:fillRect/>
          </a:stretch>
        </p:blipFill>
        <p:spPr bwMode="auto">
          <a:xfrm>
            <a:off x="628106" y="1682237"/>
            <a:ext cx="10991088" cy="347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41</a:t>
            </a:fld>
            <a:endParaRPr lang="de-DE" altLang="de-DE"/>
          </a:p>
        </p:txBody>
      </p:sp>
      <p:sp>
        <p:nvSpPr>
          <p:cNvPr id="7" name="Caption_18"/>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kan de man denken?</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13717107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7" name="Picture 3"/>
          <p:cNvPicPr>
            <a:picLocks noChangeAspect="1" noChangeArrowheads="1"/>
          </p:cNvPicPr>
          <p:nvPr/>
        </p:nvPicPr>
        <p:blipFill>
          <a:blip r:embed="rId3">
            <a:extLst>
              <a:ext uri="{28A0092B-C50C-407E-A947-70E740481C1C}">
                <a14:useLocalDpi xmlns:a14="http://schemas.microsoft.com/office/drawing/2010/main" val="0"/>
              </a:ext>
            </a:extLst>
          </a:blip>
          <a:srcRect l="29250" t="15840" r="13602" b="20801"/>
          <a:stretch>
            <a:fillRect/>
          </a:stretch>
        </p:blipFill>
        <p:spPr bwMode="auto">
          <a:xfrm>
            <a:off x="2688336" y="1133856"/>
            <a:ext cx="6782846" cy="470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42</a:t>
            </a:fld>
            <a:endParaRPr lang="de-DE" altLang="de-DE"/>
          </a:p>
        </p:txBody>
      </p:sp>
      <p:sp>
        <p:nvSpPr>
          <p:cNvPr id="9" name="Caption_19"/>
          <p:cNvSpPr txBox="1">
            <a:spLocks noChangeArrowheads="1"/>
          </p:cNvSpPr>
          <p:nvPr/>
        </p:nvSpPr>
        <p:spPr bwMode="auto">
          <a:xfrm>
            <a:off x="2632463" y="5884164"/>
            <a:ext cx="689659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denkt parkwachter waarschijnlijk? Heeft hij gelijk?</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13685527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2"/>
          <p:cNvSpPr txBox="1">
            <a:spLocks noChangeArrowheads="1"/>
          </p:cNvSpPr>
          <p:nvPr/>
        </p:nvSpPr>
        <p:spPr bwMode="auto">
          <a:xfrm>
            <a:off x="3313447" y="2312440"/>
            <a:ext cx="344145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de-DE" altLang="de-DE" sz="4400">
                <a:latin typeface="Calibri Light"/>
              </a:rPr>
              <a:t>Daar gaan we!</a:t>
            </a:r>
            <a:endParaRPr lang="en-US" altLang="de-DE" sz="440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43</a:t>
            </a:fld>
            <a:endParaRPr lang="de-DE" altLang="de-DE"/>
          </a:p>
        </p:txBody>
      </p:sp>
      <p:sp>
        <p:nvSpPr>
          <p:cNvPr id="7"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kan de man, links op de voorgrond van het plaatje, denken? Heeft hij gelijk?</a:t>
            </a:r>
            <a:endParaRPr lang="de-DE" altLang="de-DE" sz="2400" dirty="0">
              <a:solidFill>
                <a:srgbClr val="004992"/>
              </a:solidFill>
              <a:latin typeface="Calibri Light"/>
            </a:endParaRPr>
          </a:p>
        </p:txBody>
      </p:sp>
      <p:pic>
        <p:nvPicPr>
          <p:cNvPr id="8"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20" name="Picture 2"/>
          <p:cNvPicPr>
            <a:picLocks noChangeAspect="1" noChangeArrowheads="1"/>
          </p:cNvPicPr>
          <p:nvPr/>
        </p:nvPicPr>
        <p:blipFill>
          <a:blip r:embed="rId3">
            <a:extLst>
              <a:ext uri="{28A0092B-C50C-407E-A947-70E740481C1C}">
                <a14:useLocalDpi xmlns:a14="http://schemas.microsoft.com/office/drawing/2010/main" val="0"/>
              </a:ext>
            </a:extLst>
          </a:blip>
          <a:srcRect l="31500" t="15120" r="16751" b="22726"/>
          <a:stretch>
            <a:fillRect/>
          </a:stretch>
        </p:blipFill>
        <p:spPr bwMode="auto">
          <a:xfrm>
            <a:off x="2877111" y="1078992"/>
            <a:ext cx="6407296" cy="480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44</a:t>
            </a:fld>
            <a:endParaRPr lang="de-DE" altLang="de-DE"/>
          </a:p>
        </p:txBody>
      </p:sp>
      <p:sp>
        <p:nvSpPr>
          <p:cNvPr id="9"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nl-NL" altLang="de-DE" sz="2400">
                <a:solidFill>
                  <a:srgbClr val="004992"/>
                </a:solidFill>
                <a:latin typeface="Calibri Light"/>
              </a:rPr>
              <a:t>Wat zou de moeder denken? Hebben we aanvullende informatie nodig voor een beslissing?</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41243280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7" name="Fußzeilenplatzhalter 6"/>
          <p:cNvSpPr>
            <a:spLocks noGrp="1"/>
          </p:cNvSpPr>
          <p:nvPr>
            <p:ph type="ftr" sz="quarter" idx="11"/>
          </p:nvPr>
        </p:nvSpPr>
        <p:spPr bwMode="gray"/>
        <p:txBody>
          <a:bodyPr/>
          <a:lstStyle/>
          <a:p>
            <a:r>
              <a:rPr lang="nl-NL">
                <a:solidFill>
                  <a:srgbClr val="333333"/>
                </a:solidFill>
              </a:rPr>
              <a:t>Metacognitieve Training 6 - Inlevingsvermogen II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45</a:t>
            </a:fld>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a:t>
            </a:r>
            <a:r>
              <a:rPr lang="en-US" i="1" spc="-5" dirty="0" err="1">
                <a:solidFill>
                  <a:srgbClr val="333333"/>
                </a:solidFill>
                <a:latin typeface="Calibri Light"/>
                <a:ea typeface="ＭＳ Ｐゴシック" panose="020B0600070205080204" pitchFamily="34" charset="-128"/>
                <a:cs typeface="Verdana"/>
              </a:rPr>
              <a:t>voor</a:t>
            </a:r>
            <a:r>
              <a:rPr lang="en-US" i="1" spc="-5" dirty="0">
                <a:solidFill>
                  <a:srgbClr val="333333"/>
                </a:solidFill>
                <a:latin typeface="Calibri Light"/>
                <a:ea typeface="ＭＳ Ｐゴシック" panose="020B0600070205080204" pitchFamily="34" charset="-128"/>
                <a:cs typeface="Verdana"/>
              </a:rPr>
              <a:t>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990103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5" name="Picture 2"/>
          <p:cNvPicPr>
            <a:picLocks noChangeAspect="1" noChangeArrowheads="1"/>
          </p:cNvPicPr>
          <p:nvPr/>
        </p:nvPicPr>
        <p:blipFill>
          <a:blip r:embed="rId3">
            <a:extLst>
              <a:ext uri="{28A0092B-C50C-407E-A947-70E740481C1C}">
                <a14:useLocalDpi xmlns:a14="http://schemas.microsoft.com/office/drawing/2010/main" val="0"/>
              </a:ext>
            </a:extLst>
          </a:blip>
          <a:srcRect l="28799" t="27361" r="16301" b="40961"/>
          <a:stretch>
            <a:fillRect/>
          </a:stretch>
        </p:blipFill>
        <p:spPr bwMode="auto">
          <a:xfrm>
            <a:off x="408954" y="1379337"/>
            <a:ext cx="11359228" cy="409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nl-NL"/>
              <a:t>Metacognitieve Training 6 - Inlevingsvermogen II</a:t>
            </a:r>
            <a:endParaRPr lang="de-DE"/>
          </a:p>
        </p:txBody>
      </p:sp>
      <p:sp>
        <p:nvSpPr>
          <p:cNvPr id="7" name="Slide Number Placeholder 6"/>
          <p:cNvSpPr>
            <a:spLocks noGrp="1"/>
          </p:cNvSpPr>
          <p:nvPr>
            <p:ph type="sldNum" sz="quarter" idx="12"/>
          </p:nvPr>
        </p:nvSpPr>
        <p:spPr/>
        <p:txBody>
          <a:bodyPr/>
          <a:lstStyle/>
          <a:p>
            <a:pPr>
              <a:defRPr/>
            </a:pPr>
            <a:fld id="{A199B3C3-7742-4EAE-BF01-DEE0FB4279F4}" type="slidenum">
              <a:rPr lang="de-DE" altLang="de-DE" smtClean="0"/>
              <a:pPr>
                <a:defRPr/>
              </a:pPr>
              <a:t>46</a:t>
            </a:fld>
            <a:endParaRPr lang="de-DE" altLang="de-DE"/>
          </a:p>
        </p:txBody>
      </p:sp>
      <p:sp>
        <p:nvSpPr>
          <p:cNvPr id="9" name="Caption_120835"/>
          <p:cNvSpPr txBox="1">
            <a:spLocks noChangeArrowheads="1"/>
          </p:cNvSpPr>
          <p:nvPr/>
        </p:nvSpPr>
        <p:spPr bwMode="auto">
          <a:xfrm>
            <a:off x="408954" y="5475849"/>
            <a:ext cx="1135922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nl-NL" altLang="de-DE" sz="2400">
                <a:solidFill>
                  <a:srgbClr val="004992"/>
                </a:solidFill>
                <a:latin typeface="Calibri Light"/>
              </a:rPr>
              <a:t>Wat kan de man op het laatste plaatje denken? Heeft hij gelijk?</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937030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004992"/>
              </a:buClr>
              <a:buFont typeface="Arial" panose="020B0604020202020204" pitchFamily="34" charset="0"/>
              <a:buChar char="•"/>
              <a:defRPr/>
            </a:pPr>
            <a:r>
              <a:rPr lang="de-DE" sz="2400" dirty="0">
                <a:solidFill>
                  <a:srgbClr val="004992"/>
                </a:solidFill>
                <a:latin typeface="Calibri Light"/>
                <a:ea typeface="MS PGothic" panose="020B0600070205080204" pitchFamily="34" charset="-128"/>
              </a:rPr>
              <a:t>Veel misverstanden en conflicten ontstaan omdat niet alle mensen over dezelfde informatie beschikken</a:t>
            </a:r>
            <a:br>
              <a:rPr lang="de-DE" sz="2400" dirty="0">
                <a:solidFill>
                  <a:srgbClr val="333333"/>
                </a:solidFill>
                <a:latin typeface="Calibri Light"/>
                <a:ea typeface="MS PGothic" panose="020B0600070205080204" pitchFamily="34" charset="-128"/>
              </a:rPr>
            </a:br>
            <a:r>
              <a:rPr lang="de-DE" sz="2400" dirty="0">
                <a:solidFill>
                  <a:srgbClr val="333333"/>
                </a:solidFill>
                <a:latin typeface="Calibri Light"/>
                <a:ea typeface="MS PGothic" panose="020B0600070205080204" pitchFamily="34" charset="-128"/>
              </a:rPr>
              <a:t>(bv. als ik mijn vrienden niet vertel dat ik mij momenteel rot voel, dan kan ik ook niet verwachten dat ze rekening met mij houden).</a:t>
            </a: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47</a:t>
            </a:fld>
            <a:endParaRPr lang="de-DE" altLang="de-DE"/>
          </a:p>
        </p:txBody>
      </p:sp>
    </p:spTree>
    <p:extLst>
      <p:ext uri="{BB962C8B-B14F-4D97-AF65-F5344CB8AC3E}">
        <p14:creationId xmlns:p14="http://schemas.microsoft.com/office/powerpoint/2010/main" val="2337183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004992"/>
              </a:buClr>
              <a:buFont typeface="Arial" panose="020B0604020202020204" pitchFamily="34" charset="0"/>
              <a:buChar char="•"/>
              <a:defRPr/>
            </a:pPr>
            <a:r>
              <a:rPr lang="de-DE" sz="2400" dirty="0">
                <a:solidFill>
                  <a:srgbClr val="004992"/>
                </a:solidFill>
                <a:latin typeface="Calibri Light"/>
                <a:ea typeface="MS PGothic" panose="020B0600070205080204" pitchFamily="34" charset="-128"/>
              </a:rPr>
              <a:t>Veel misverstanden en conflicten ontstaan omdat niet alle mensen over dezelfde informatie beschikken</a:t>
            </a:r>
            <a:br>
              <a:rPr lang="de-DE" sz="2400" dirty="0">
                <a:solidFill>
                  <a:srgbClr val="333333"/>
                </a:solidFill>
                <a:latin typeface="Calibri Light"/>
                <a:ea typeface="MS PGothic" panose="020B0600070205080204" pitchFamily="34" charset="-128"/>
              </a:rPr>
            </a:br>
            <a:r>
              <a:rPr lang="de-DE" sz="2400" dirty="0">
                <a:solidFill>
                  <a:srgbClr val="333333"/>
                </a:solidFill>
                <a:latin typeface="Calibri Light"/>
                <a:ea typeface="MS PGothic" panose="020B0600070205080204" pitchFamily="34" charset="-128"/>
              </a:rPr>
              <a:t>(bv. als ik mijn vrienden niet vertel dat ik mij momenteel rot voel, dan kan ik ook niet verwachten dat ze rekening met mij houden).</a:t>
            </a:r>
          </a:p>
          <a:p>
            <a:pPr marL="342900" lvl="0" indent="-342900" defTabSz="914400" fontAlgn="base">
              <a:buClr>
                <a:srgbClr val="336699"/>
              </a:buClr>
              <a:buFont typeface="Arial" panose="020B0604020202020204" pitchFamily="34" charset="0"/>
              <a:buChar char="•"/>
              <a:defRPr/>
            </a:pPr>
            <a:r>
              <a:rPr lang="de-DE" sz="2400" dirty="0">
                <a:solidFill>
                  <a:srgbClr val="333333"/>
                </a:solidFill>
                <a:latin typeface="Calibri Light"/>
                <a:ea typeface="MS PGothic" panose="020B0600070205080204" pitchFamily="34" charset="-128"/>
                <a:cs typeface="Times New Roman" pitchFamily="18" charset="0"/>
              </a:rPr>
              <a:t>Probeer ingewikkelde sociale situaties te beoordelen vanuit verschillende gezichtspunten en overweeg alle beschikbare informatie. Hoe meer informatie je overdenkt, hoe meer kans je hebt dat je tot een passend oordeel komt.</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en-AU" altLang="de-DE" sz="2400" dirty="0" err="1">
                <a:solidFill>
                  <a:srgbClr val="333333"/>
                </a:solidFill>
                <a:latin typeface="Calibri Light"/>
                <a:ea typeface="MS PGothic" panose="020B0600070205080204" pitchFamily="34" charset="-128"/>
              </a:rPr>
              <a:t>Tijdens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psychose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lopen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mensen</a:t>
            </a:r>
            <a:r>
              <a:rPr lang="en-AU" altLang="de-DE" sz="2400" dirty="0">
                <a:solidFill>
                  <a:srgbClr val="333333"/>
                </a:solidFill>
                <a:latin typeface="Calibri Light"/>
                <a:ea typeface="MS PGothic" panose="020B0600070205080204" pitchFamily="34" charset="-128"/>
              </a:rPr>
              <a:t> </a:t>
            </a:r>
            <a:r>
              <a:rPr lang="en-US" altLang="de-DE" sz="2400" dirty="0">
                <a:solidFill>
                  <a:srgbClr val="333333"/>
                </a:solidFill>
                <a:latin typeface="Calibri Light"/>
                <a:ea typeface="MS PGothic" panose="020B0600070205080204" pitchFamily="34" charset="-128"/>
              </a:rPr>
              <a:t>(maar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a:t>
            </a:r>
            <a:r>
              <a:rPr lang="en-AU" altLang="de-DE" sz="2400" dirty="0">
                <a:solidFill>
                  <a:srgbClr val="333333"/>
                </a:solidFill>
                <a:latin typeface="Calibri Light"/>
                <a:ea typeface="MS PGothic" panose="020B0600070205080204" pitchFamily="34" charset="-128"/>
              </a:rPr>
              <a:t> het </a:t>
            </a:r>
            <a:r>
              <a:rPr lang="en-AU" altLang="de-DE" sz="2400" dirty="0" err="1">
                <a:solidFill>
                  <a:srgbClr val="333333"/>
                </a:solidFill>
                <a:latin typeface="Calibri Light"/>
                <a:ea typeface="MS PGothic" panose="020B0600070205080204" pitchFamily="34" charset="-128"/>
              </a:rPr>
              <a:t>risico</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gezichtsuitdrukkingen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gedrag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verkeerd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beoordelen</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400" dirty="0" err="1">
                <a:solidFill>
                  <a:srgbClr val="004992"/>
                </a:solidFill>
                <a:latin typeface="Calibri Light"/>
                <a:ea typeface="MS PGothic" panose="020B0600070205080204" pitchFamily="34" charset="-128"/>
              </a:rPr>
              <a:t>Voorbeeld</a:t>
            </a:r>
            <a:r>
              <a:rPr lang="en-AU" altLang="de-DE" sz="2400" dirty="0">
                <a:solidFill>
                  <a:srgbClr val="004992"/>
                </a:solidFill>
                <a:latin typeface="Calibri Light"/>
                <a:ea typeface="MS PGothic" panose="020B0600070205080204" pitchFamily="34" charset="-128"/>
              </a:rPr>
              <a:t>: </a:t>
            </a:r>
            <a:r>
              <a:rPr lang="en-AU" altLang="de-DE" sz="2400" dirty="0">
                <a:solidFill>
                  <a:srgbClr val="333333"/>
                </a:solidFill>
                <a:latin typeface="Calibri Light"/>
                <a:ea typeface="MS PGothic" panose="020B0600070205080204" pitchFamily="34" charset="-128"/>
              </a:rPr>
              <a:t>Piet </a:t>
            </a:r>
            <a:r>
              <a:rPr lang="en-AU" altLang="de-DE" sz="2400" dirty="0" err="1">
                <a:solidFill>
                  <a:srgbClr val="333333"/>
                </a:solidFill>
                <a:latin typeface="Calibri Light"/>
                <a:ea typeface="MS PGothic" panose="020B0600070205080204" pitchFamily="34" charset="-128"/>
              </a:rPr>
              <a:t>merkt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dat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hij</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wordt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aangestaard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denkt</a:t>
            </a:r>
            <a:r>
              <a:rPr lang="en-AU" altLang="de-DE" sz="2400" dirty="0">
                <a:solidFill>
                  <a:srgbClr val="333333"/>
                </a:solidFill>
                <a:latin typeface="Calibri Light"/>
                <a:ea typeface="MS PGothic" panose="020B0600070205080204" pitchFamily="34" charset="-128"/>
              </a:rPr>
              <a:t>: </a:t>
            </a:r>
            <a:r>
              <a:rPr lang="en-AU" altLang="nl-NL" sz="2400" dirty="0">
                <a:solidFill>
                  <a:srgbClr val="333333"/>
                </a:solidFill>
                <a:latin typeface="Calibri Light"/>
                <a:ea typeface="MS PGothic" panose="020B0600070205080204" pitchFamily="34" charset="-128"/>
              </a:rPr>
              <a:t>“</a:t>
            </a:r>
            <a:r>
              <a:rPr lang="en-AU" altLang="ja-JP" sz="2400" dirty="0" err="1">
                <a:solidFill>
                  <a:srgbClr val="333333"/>
                </a:solidFill>
                <a:latin typeface="Calibri Light"/>
                <a:ea typeface="MS PGothic" panose="020B0600070205080204" pitchFamily="34" charset="-128"/>
              </a:rPr>
              <a:t>Zij</a:t>
            </a:r>
            <a:r>
              <a:rPr lang="en-AU" altLang="ja-JP" sz="2400" dirty="0">
                <a:solidFill>
                  <a:srgbClr val="333333"/>
                </a:solidFill>
                <a:latin typeface="Calibri Light"/>
                <a:ea typeface="MS PGothic" panose="020B0600070205080204" pitchFamily="34" charset="-128"/>
              </a:rPr>
              <a:t> </a:t>
            </a:r>
            <a:r>
              <a:rPr lang="en-AU" altLang="ja-JP" sz="2400" dirty="0" err="1">
                <a:solidFill>
                  <a:srgbClr val="333333"/>
                </a:solidFill>
                <a:latin typeface="Calibri Light"/>
                <a:ea typeface="MS PGothic" panose="020B0600070205080204" pitchFamily="34" charset="-128"/>
              </a:rPr>
              <a:t>willen</a:t>
            </a:r>
            <a:r>
              <a:rPr lang="en-AU" altLang="ja-JP" sz="2400" dirty="0">
                <a:solidFill>
                  <a:srgbClr val="333333"/>
                </a:solidFill>
                <a:latin typeface="Calibri Light"/>
                <a:ea typeface="MS PGothic" panose="020B0600070205080204" pitchFamily="34" charset="-128"/>
              </a:rPr>
              <a:t> </a:t>
            </a:r>
            <a:r>
              <a:rPr lang="en-AU" altLang="ja-JP" sz="2400" dirty="0" err="1">
                <a:solidFill>
                  <a:srgbClr val="333333"/>
                </a:solidFill>
                <a:latin typeface="Calibri Light"/>
                <a:ea typeface="MS PGothic" panose="020B0600070205080204" pitchFamily="34" charset="-128"/>
              </a:rPr>
              <a:t>mij</a:t>
            </a:r>
            <a:r>
              <a:rPr lang="en-AU" altLang="ja-JP" sz="2400" dirty="0">
                <a:solidFill>
                  <a:srgbClr val="333333"/>
                </a:solidFill>
                <a:latin typeface="Calibri Light"/>
                <a:ea typeface="MS PGothic" panose="020B0600070205080204" pitchFamily="34" charset="-128"/>
              </a:rPr>
              <a:t> </a:t>
            </a:r>
            <a:r>
              <a:rPr lang="en-AU" altLang="ja-JP" sz="2400" dirty="0" err="1">
                <a:solidFill>
                  <a:srgbClr val="333333"/>
                </a:solidFill>
                <a:latin typeface="Calibri Light"/>
                <a:ea typeface="MS PGothic" panose="020B0600070205080204" pitchFamily="34" charset="-128"/>
              </a:rPr>
              <a:t>pakken</a:t>
            </a:r>
            <a:r>
              <a:rPr lang="en-AU" altLang="ja-JP" sz="2400" dirty="0">
                <a:solidFill>
                  <a:srgbClr val="333333"/>
                </a:solidFill>
                <a:latin typeface="Calibri Light"/>
                <a:ea typeface="MS PGothic" panose="020B0600070205080204" pitchFamily="34" charset="-128"/>
              </a:rPr>
              <a:t>.</a:t>
            </a:r>
            <a:r>
              <a:rPr lang="en-AU" altLang="nl-NL" sz="2400" dirty="0">
                <a:solidFill>
                  <a:srgbClr val="333333"/>
                </a:solidFill>
                <a:latin typeface="Calibri Light"/>
                <a:ea typeface="MS PGothic" panose="020B0600070205080204" pitchFamily="34" charset="-128"/>
              </a:rPr>
              <a:t>”</a:t>
            </a:r>
            <a:endParaRPr lang="en-AU" altLang="ja-JP" sz="2400" dirty="0">
              <a:solidFill>
                <a:srgbClr val="333333"/>
              </a:solidFill>
              <a:latin typeface="Calibri Light"/>
              <a:ea typeface="MS PGothic" panose="020B0600070205080204" pitchFamily="34" charset="-128"/>
            </a:endParaRPr>
          </a:p>
          <a:p>
            <a:pPr lvl="0" defTabSz="914400" fontAlgn="base"/>
            <a:r>
              <a:rPr lang="en-AU" altLang="de-DE" sz="2400" dirty="0" err="1">
                <a:solidFill>
                  <a:srgbClr val="004992"/>
                </a:solidFill>
                <a:latin typeface="Calibri Light"/>
                <a:ea typeface="MS PGothic" panose="020B0600070205080204" pitchFamily="34" charset="-128"/>
              </a:rPr>
              <a:t>Achtergrond</a:t>
            </a:r>
            <a:r>
              <a:rPr lang="en-AU" altLang="de-DE" sz="2400" dirty="0">
                <a:solidFill>
                  <a:srgbClr val="004992"/>
                </a:solidFill>
                <a:latin typeface="Calibri Light"/>
                <a:ea typeface="MS PGothic" panose="020B0600070205080204" pitchFamily="34" charset="-128"/>
              </a:rPr>
              <a:t>: </a:t>
            </a:r>
            <a:r>
              <a:rPr lang="en-AU" altLang="de-DE" sz="2400" dirty="0">
                <a:solidFill>
                  <a:srgbClr val="333333"/>
                </a:solidFill>
                <a:latin typeface="Calibri Light"/>
                <a:ea typeface="MS PGothic" panose="020B0600070205080204" pitchFamily="34" charset="-128"/>
              </a:rPr>
              <a:t>Piet is al </a:t>
            </a:r>
            <a:r>
              <a:rPr lang="en-AU" altLang="de-DE" sz="2400" dirty="0" err="1">
                <a:solidFill>
                  <a:srgbClr val="333333"/>
                </a:solidFill>
                <a:latin typeface="Calibri Light"/>
                <a:ea typeface="MS PGothic" panose="020B0600070205080204" pitchFamily="34" charset="-128"/>
              </a:rPr>
              <a:t>weken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angstig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draagt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als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vermomming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donkere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zonnebril</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400" dirty="0">
                <a:solidFill>
                  <a:srgbClr val="004992"/>
                </a:solidFill>
                <a:latin typeface="Calibri Light"/>
                <a:ea typeface="MS PGothic" panose="020B0600070205080204" pitchFamily="34" charset="-128"/>
              </a:rPr>
              <a:t>Maar: </a:t>
            </a:r>
            <a:r>
              <a:rPr lang="en-AU" altLang="de-DE" sz="2400" dirty="0">
                <a:solidFill>
                  <a:srgbClr val="333333"/>
                </a:solidFill>
                <a:latin typeface="Calibri Light"/>
                <a:ea typeface="MS PGothic" panose="020B0600070205080204" pitchFamily="34" charset="-128"/>
              </a:rPr>
              <a:t>Door </a:t>
            </a:r>
            <a:r>
              <a:rPr lang="en-AU" altLang="de-DE" sz="2400" dirty="0" err="1">
                <a:solidFill>
                  <a:srgbClr val="333333"/>
                </a:solidFill>
                <a:latin typeface="Calibri Light"/>
                <a:ea typeface="MS PGothic" panose="020B0600070205080204" pitchFamily="34" charset="-128"/>
              </a:rPr>
              <a:t>zijn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opvallende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gedrag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trekt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hij</a:t>
            </a:r>
            <a:r>
              <a:rPr lang="en-AU" altLang="de-DE" sz="2400" dirty="0">
                <a:solidFill>
                  <a:srgbClr val="333333"/>
                </a:solidFill>
                <a:latin typeface="Calibri Light"/>
                <a:ea typeface="MS PGothic" panose="020B0600070205080204" pitchFamily="34" charset="-128"/>
              </a:rPr>
              <a:t> extra </a:t>
            </a:r>
            <a:r>
              <a:rPr lang="en-AU" altLang="de-DE" sz="2400" dirty="0" err="1">
                <a:solidFill>
                  <a:srgbClr val="333333"/>
                </a:solidFill>
                <a:latin typeface="Calibri Light"/>
                <a:ea typeface="MS PGothic" panose="020B0600070205080204" pitchFamily="34" charset="-128"/>
              </a:rPr>
              <a:t>aandacht</a:t>
            </a:r>
            <a:r>
              <a:rPr lang="en-AU" altLang="de-DE" sz="2400" dirty="0">
                <a:solidFill>
                  <a:srgbClr val="333333"/>
                </a:solidFill>
                <a:latin typeface="Calibri Light"/>
                <a:ea typeface="MS PGothic" panose="020B0600070205080204" pitchFamily="34" charset="-128"/>
              </a:rPr>
              <a:t>.</a:t>
            </a:r>
          </a:p>
          <a:p>
            <a:pPr lvl="0" defTabSz="914400" fontAlgn="base"/>
            <a:r>
              <a:rPr lang="en-AU" altLang="nl-NL" sz="2400" dirty="0">
                <a:solidFill>
                  <a:srgbClr val="333333"/>
                </a:solidFill>
                <a:latin typeface="Calibri Light"/>
                <a:ea typeface="MS PGothic" panose="020B0600070205080204" pitchFamily="34" charset="-128"/>
              </a:rPr>
              <a:t>“</a:t>
            </a:r>
            <a:r>
              <a:rPr lang="en-AU" altLang="ja-JP" sz="2400" dirty="0" err="1">
                <a:solidFill>
                  <a:srgbClr val="333333"/>
                </a:solidFill>
                <a:latin typeface="Calibri Light"/>
                <a:ea typeface="MS PGothic" panose="020B0600070205080204" pitchFamily="34" charset="-128"/>
              </a:rPr>
              <a:t>Vergissen</a:t>
            </a:r>
            <a:r>
              <a:rPr lang="en-AU" altLang="ja-JP" sz="2400" dirty="0">
                <a:solidFill>
                  <a:srgbClr val="333333"/>
                </a:solidFill>
                <a:latin typeface="Calibri Light"/>
                <a:ea typeface="MS PGothic" panose="020B0600070205080204" pitchFamily="34" charset="-128"/>
              </a:rPr>
              <a:t> is </a:t>
            </a:r>
            <a:r>
              <a:rPr lang="en-AU" altLang="ja-JP" sz="2400" dirty="0" err="1">
                <a:solidFill>
                  <a:srgbClr val="333333"/>
                </a:solidFill>
                <a:latin typeface="Calibri Light"/>
                <a:ea typeface="MS PGothic" panose="020B0600070205080204" pitchFamily="34" charset="-128"/>
              </a:rPr>
              <a:t>menselijk</a:t>
            </a:r>
            <a:r>
              <a:rPr lang="en-AU" altLang="nl-NL" sz="2400" dirty="0">
                <a:solidFill>
                  <a:srgbClr val="333333"/>
                </a:solidFill>
                <a:latin typeface="Calibri Light"/>
                <a:ea typeface="MS PGothic" panose="020B0600070205080204" pitchFamily="34" charset="-128"/>
              </a:rPr>
              <a:t>”</a:t>
            </a:r>
            <a:r>
              <a:rPr lang="en-AU" altLang="ja-JP" sz="2400" dirty="0">
                <a:solidFill>
                  <a:srgbClr val="333333"/>
                </a:solidFill>
                <a:latin typeface="Calibri Light"/>
                <a:ea typeface="MS PGothic" panose="020B0600070205080204" pitchFamily="34" charset="-128"/>
              </a:rPr>
              <a:t> – neem </a:t>
            </a:r>
            <a:r>
              <a:rPr lang="en-AU" altLang="ja-JP" sz="2400" dirty="0" err="1">
                <a:solidFill>
                  <a:srgbClr val="333333"/>
                </a:solidFill>
                <a:latin typeface="Calibri Light"/>
                <a:ea typeface="MS PGothic" panose="020B0600070205080204" pitchFamily="34" charset="-128"/>
              </a:rPr>
              <a:t>altijd</a:t>
            </a:r>
            <a:r>
              <a:rPr lang="en-AU" altLang="ja-JP" sz="2400" dirty="0">
                <a:solidFill>
                  <a:srgbClr val="333333"/>
                </a:solidFill>
                <a:latin typeface="Calibri Light"/>
                <a:ea typeface="MS PGothic" panose="020B0600070205080204" pitchFamily="34" charset="-128"/>
              </a:rPr>
              <a:t> </a:t>
            </a:r>
            <a:r>
              <a:rPr lang="en-AU" altLang="ja-JP" sz="2400" dirty="0" err="1">
                <a:solidFill>
                  <a:srgbClr val="333333"/>
                </a:solidFill>
                <a:latin typeface="Calibri Light"/>
                <a:ea typeface="MS PGothic" panose="020B0600070205080204" pitchFamily="34" charset="-128"/>
              </a:rPr>
              <a:t>andere</a:t>
            </a:r>
            <a:r>
              <a:rPr lang="en-AU" altLang="ja-JP" sz="2400" dirty="0">
                <a:solidFill>
                  <a:srgbClr val="333333"/>
                </a:solidFill>
                <a:latin typeface="Calibri Light"/>
                <a:ea typeface="MS PGothic" panose="020B0600070205080204" pitchFamily="34" charset="-128"/>
              </a:rPr>
              <a:t> </a:t>
            </a:r>
            <a:r>
              <a:rPr lang="en-AU" altLang="ja-JP" sz="2400" dirty="0" err="1">
                <a:solidFill>
                  <a:srgbClr val="333333"/>
                </a:solidFill>
                <a:latin typeface="Calibri Light"/>
                <a:ea typeface="MS PGothic" panose="020B0600070205080204" pitchFamily="34" charset="-128"/>
              </a:rPr>
              <a:t>gezichtspunten</a:t>
            </a:r>
            <a:r>
              <a:rPr lang="en-AU" altLang="ja-JP" sz="2400" dirty="0">
                <a:solidFill>
                  <a:srgbClr val="333333"/>
                </a:solidFill>
                <a:latin typeface="Calibri Light"/>
                <a:ea typeface="MS PGothic" panose="020B0600070205080204" pitchFamily="34" charset="-128"/>
              </a:rPr>
              <a:t> in </a:t>
            </a:r>
            <a:r>
              <a:rPr lang="en-AU" altLang="ja-JP" sz="2400" dirty="0" err="1">
                <a:solidFill>
                  <a:srgbClr val="333333"/>
                </a:solidFill>
                <a:latin typeface="Calibri Light"/>
                <a:ea typeface="MS PGothic" panose="020B0600070205080204" pitchFamily="34" charset="-128"/>
              </a:rPr>
              <a:t>overweging</a:t>
            </a:r>
            <a:r>
              <a:rPr lang="en-AU" altLang="ja-JP" sz="2400" dirty="0">
                <a:solidFill>
                  <a:srgbClr val="333333"/>
                </a:solidFill>
                <a:latin typeface="Calibri Light"/>
                <a:ea typeface="MS PGothic" panose="020B0600070205080204" pitchFamily="34" charset="-128"/>
              </a:rPr>
              <a:t>.</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nl-NL">
                <a:solidFill>
                  <a:srgbClr val="333333"/>
                </a:solidFill>
              </a:rPr>
              <a:t>Metacognitieve Training 6 - Inlevingsvermogen II</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50</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9041494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nl-NL"/>
              <a:t>Metacognitieve Training 6 - Inlevingsvermogen II</a:t>
            </a:r>
            <a:endParaRPr lang="de-DE"/>
          </a:p>
        </p:txBody>
      </p:sp>
      <p:sp>
        <p:nvSpPr>
          <p:cNvPr id="6" name="Slide Number Placeholder 5"/>
          <p:cNvSpPr>
            <a:spLocks noGrp="1"/>
          </p:cNvSpPr>
          <p:nvPr>
            <p:ph type="sldNum" sz="quarter" idx="12"/>
          </p:nvPr>
        </p:nvSpPr>
        <p:spPr/>
        <p:txBody>
          <a:bodyPr/>
          <a:lstStyle/>
          <a:p>
            <a:pPr>
              <a:defRPr/>
            </a:pPr>
            <a:fld id="{A199B3C3-7742-4EAE-BF01-DEE0FB4279F4}" type="slidenum">
              <a:rPr lang="de-DE" altLang="de-DE" smtClean="0"/>
              <a:pPr>
                <a:defRPr/>
              </a:pPr>
              <a:t>51</a:t>
            </a:fld>
            <a:endParaRPr lang="de-DE" altLang="de-DE"/>
          </a:p>
        </p:txBody>
      </p:sp>
      <p:graphicFrame>
        <p:nvGraphicFramePr>
          <p:cNvPr id="7" name="Group 2"/>
          <p:cNvGraphicFramePr>
            <a:graphicFrameLocks noGrp="1"/>
          </p:cNvGraphicFramePr>
          <p:nvPr>
            <p:extLst>
              <p:ext uri="{D42A27DB-BD31-4B8C-83A1-F6EECF244321}">
                <p14:modId xmlns:p14="http://schemas.microsoft.com/office/powerpoint/2010/main" val="2058210926"/>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r>
                        <a:rPr kumimoji="0" lang="en-GB"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„typical turkish/muslim?“ (turkish parade)/”Typisch türkisch?“ (türkische Parade)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„typical german?“ (woman in dirndl dress)/„Typisch deutsch?” (Frau in Dirnd)</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library/</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Bücherei</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 Christin Hoche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strips: car, illness/Bildergeschichten Auto, Krankheit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museum/</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Marina Ruiz-Villarreal</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a:t>
                      </a:r>
                      <a:r>
                        <a:rPr kumimoji="0" lang="de-DE" sz="1000" b="0" i="0" u="none" strike="noStrike" cap="none" normalizeH="0" baseline="0" dirty="0" err="1">
                          <a:ln>
                            <a:noFill/>
                          </a:ln>
                          <a:solidFill>
                            <a:srgbClr val="333333"/>
                          </a:solidFill>
                          <a:effectLst/>
                          <a:latin typeface="Calibri Light"/>
                          <a:ea typeface="ＭＳ Ｐゴシック" pitchFamily="34" charset="-128"/>
                        </a:rPr>
                        <a:t>strip</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overweight</a:t>
                      </a:r>
                      <a:r>
                        <a:rPr kumimoji="0" lang="de-DE" sz="1000" b="0" i="0" u="none" strike="noStrike" cap="none" normalizeH="0" baseline="0" dirty="0">
                          <a:ln>
                            <a:noFill/>
                          </a:ln>
                          <a:solidFill>
                            <a:srgbClr val="333333"/>
                          </a:solidFill>
                          <a:effectLst/>
                          <a:latin typeface="Calibri Light"/>
                          <a:ea typeface="ＭＳ Ｐゴシック" pitchFamily="34" charset="-128"/>
                        </a:rPr>
                        <a:t> man, </a:t>
                      </a:r>
                      <a:r>
                        <a:rPr kumimoji="0" lang="de-DE" sz="1000" b="0" i="0" u="none" strike="noStrike" cap="none" normalizeH="0" baseline="0" dirty="0" err="1">
                          <a:ln>
                            <a:noFill/>
                          </a:ln>
                          <a:solidFill>
                            <a:srgbClr val="333333"/>
                          </a:solidFill>
                          <a:effectLst/>
                          <a:latin typeface="Calibri Light"/>
                          <a:ea typeface="ＭＳ Ｐゴシック" pitchFamily="34" charset="-128"/>
                        </a:rPr>
                        <a:t>football</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burglary</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twins</a:t>
                      </a:r>
                      <a:r>
                        <a:rPr kumimoji="0" lang="de-DE" sz="1000" b="0" i="0" u="none" strike="noStrike" cap="none" normalizeH="0" baseline="0" dirty="0">
                          <a:ln>
                            <a:noFill/>
                          </a:ln>
                          <a:solidFill>
                            <a:srgbClr val="333333"/>
                          </a:solidFill>
                          <a:effectLst/>
                          <a:latin typeface="Calibri Light"/>
                          <a:ea typeface="ＭＳ Ｐゴシック" pitchFamily="34" charset="-128"/>
                        </a:rPr>
                        <a:t>/Bildergeschichten: dicker Mann, Fußball, Einbruch, Zwillinge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3465</Words>
  <Application>Microsoft Office PowerPoint</Application>
  <PresentationFormat>Benutzerdefiniert</PresentationFormat>
  <Paragraphs>554</Paragraphs>
  <Slides>51</Slides>
  <Notes>51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51</vt:i4>
      </vt:variant>
    </vt:vector>
  </HeadingPairs>
  <TitlesOfParts>
    <vt:vector size="59" baseType="lpstr">
      <vt:lpstr>Arial</vt:lpstr>
      <vt:lpstr>Calibri</vt:lpstr>
      <vt:lpstr>Calibri Light</vt:lpstr>
      <vt:lpstr>Symbol</vt:lpstr>
      <vt:lpstr>Times New Roman</vt:lpstr>
      <vt:lpstr>Verdana</vt:lpstr>
      <vt:lpstr>WingDings</vt:lpstr>
      <vt:lpstr>UKE_PPT-Vorlage_16zu9</vt:lpstr>
      <vt:lpstr>MCT 6 B – Inlevingsvermogen II</vt:lpstr>
      <vt:lpstr>Als je iemand voor het eerst ontmoet: op welke uiterlijke kenmerken let je dan? </vt:lpstr>
      <vt:lpstr>Uiterlijke kenmerken Hoe betrouwbaar zijn deze om een juiste indruk te krijgen?</vt:lpstr>
      <vt:lpstr>Welke andere informatiebronnen kun je bedenken? Hoe betrouwbaar zijn deze?</vt:lpstr>
      <vt:lpstr>Andere informatiebronnen</vt:lpstr>
      <vt:lpstr>Voor- en nadelen van bepaalde informatiebronnen</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Bespreek de voor- en nadelen van deze informatiebron bij de beoordeling van iemand</vt:lpstr>
      <vt:lpstr>Schijn en werkelijkheid</vt:lpstr>
      <vt:lpstr>Waarom doen we dit?</vt:lpstr>
      <vt:lpstr>Waarom doen we dit?</vt:lpstr>
      <vt:lpstr>Waarom doen we dit?</vt:lpstr>
      <vt:lpstr>Waarom doen we dit?</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Hoe tekort aan inlevingsvermogen misinterpretaties bevordert - voorbeelden</vt:lpstr>
      <vt:lpstr>Oefening 1</vt:lpstr>
      <vt:lpstr>Oefening 1</vt:lpstr>
      <vt:lpstr>Oefening 1</vt:lpstr>
      <vt:lpstr>Oefening 1</vt:lpstr>
      <vt:lpstr>PowerPoint-Präsentation</vt:lpstr>
      <vt:lpstr>Man met overgewicht valt van stoel Wat zullen de meeste mensen denken?</vt:lpstr>
      <vt:lpstr>Oefening 1</vt:lpstr>
      <vt:lpstr>PowerPoint-Präsentation</vt:lpstr>
      <vt:lpstr>PowerPoint-Präsentation</vt:lpstr>
      <vt:lpstr>PowerPoint-Präsentation</vt:lpstr>
      <vt:lpstr>PowerPoint-Präsentation</vt:lpstr>
      <vt:lpstr>PowerPoint-Präsentation</vt:lpstr>
      <vt:lpstr>optioneel: videoclip</vt:lpstr>
      <vt:lpstr>PowerPoint-Präsentation</vt:lpstr>
      <vt:lpstr>Betekenis voor het dagelijks leven</vt:lpstr>
      <vt:lpstr>Betekenis voor het dagelijks leven</vt:lpstr>
      <vt:lpstr>Wat heeft dit met psychose te maken?</vt:lpstr>
      <vt:lpstr>Bedankt voor je aandacht!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323</cp:revision>
  <dcterms:created xsi:type="dcterms:W3CDTF">2004-06-30T16:15:23Z</dcterms:created>
  <dcterms:modified xsi:type="dcterms:W3CDTF">2022-06-07T11:17:16Z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