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62"/>
  </p:notesMasterIdLst>
  <p:handoutMasterIdLst>
    <p:handoutMasterId r:id="rId63"/>
  </p:handoutMasterIdLst>
  <p:sldIdLst>
    <p:sldId id="583" r:id="rId2"/>
    <p:sldId id="417" r:id="rId3"/>
    <p:sldId id="418" r:id="rId4"/>
    <p:sldId id="499" r:id="rId5"/>
    <p:sldId id="553" r:id="rId6"/>
    <p:sldId id="569" r:id="rId7"/>
    <p:sldId id="495" r:id="rId8"/>
    <p:sldId id="461" r:id="rId9"/>
    <p:sldId id="421" r:id="rId10"/>
    <p:sldId id="570" r:id="rId11"/>
    <p:sldId id="571" r:id="rId12"/>
    <p:sldId id="516" r:id="rId13"/>
    <p:sldId id="572" r:id="rId14"/>
    <p:sldId id="574" r:id="rId15"/>
    <p:sldId id="542" r:id="rId16"/>
    <p:sldId id="573" r:id="rId17"/>
    <p:sldId id="423" r:id="rId18"/>
    <p:sldId id="379" r:id="rId19"/>
    <p:sldId id="575" r:id="rId20"/>
    <p:sldId id="576" r:id="rId21"/>
    <p:sldId id="577" r:id="rId22"/>
    <p:sldId id="540" r:id="rId23"/>
    <p:sldId id="431" r:id="rId24"/>
    <p:sldId id="434" r:id="rId25"/>
    <p:sldId id="578" r:id="rId26"/>
    <p:sldId id="579" r:id="rId27"/>
    <p:sldId id="541" r:id="rId28"/>
    <p:sldId id="555" r:id="rId29"/>
    <p:sldId id="580" r:id="rId30"/>
    <p:sldId id="545" r:id="rId31"/>
    <p:sldId id="556" r:id="rId32"/>
    <p:sldId id="581" r:id="rId33"/>
    <p:sldId id="519" r:id="rId34"/>
    <p:sldId id="520" r:id="rId35"/>
    <p:sldId id="521" r:id="rId36"/>
    <p:sldId id="437" r:id="rId37"/>
    <p:sldId id="438" r:id="rId38"/>
    <p:sldId id="536" r:id="rId39"/>
    <p:sldId id="582" r:id="rId40"/>
    <p:sldId id="439" r:id="rId41"/>
    <p:sldId id="442" r:id="rId42"/>
    <p:sldId id="584" r:id="rId43"/>
    <p:sldId id="585" r:id="rId44"/>
    <p:sldId id="511" r:id="rId45"/>
    <p:sldId id="586" r:id="rId46"/>
    <p:sldId id="587" r:id="rId47"/>
    <p:sldId id="515" r:id="rId48"/>
    <p:sldId id="588" r:id="rId49"/>
    <p:sldId id="589" r:id="rId50"/>
    <p:sldId id="590" r:id="rId51"/>
    <p:sldId id="564" r:id="rId52"/>
    <p:sldId id="591" r:id="rId53"/>
    <p:sldId id="592" r:id="rId54"/>
    <p:sldId id="593" r:id="rId55"/>
    <p:sldId id="567" r:id="rId56"/>
    <p:sldId id="594" r:id="rId57"/>
    <p:sldId id="595" r:id="rId58"/>
    <p:sldId id="596" r:id="rId59"/>
    <p:sldId id="530" r:id="rId60"/>
    <p:sldId id="531" r:id="rId61"/>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28">
          <p15:clr>
            <a:srgbClr val="A4A3A4"/>
          </p15:clr>
        </p15:guide>
        <p15:guide id="2" pos="1020">
          <p15:clr>
            <a:srgbClr val="A4A3A4"/>
          </p15:clr>
        </p15:guide>
        <p15:guide id="3" pos="13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ADC0CB"/>
    <a:srgbClr val="3333CC"/>
    <a:srgbClr val="66FF33"/>
    <a:srgbClr val="FFFF00"/>
    <a:srgbClr val="FF0000"/>
    <a:srgbClr val="FFCC99"/>
    <a:srgbClr val="FFFF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396" autoAdjust="0"/>
  </p:normalViewPr>
  <p:slideViewPr>
    <p:cSldViewPr>
      <p:cViewPr>
        <p:scale>
          <a:sx n="60" d="100"/>
          <a:sy n="60" d="100"/>
        </p:scale>
        <p:origin x="1116" y="0"/>
      </p:cViewPr>
      <p:guideLst>
        <p:guide orient="horz" pos="2928"/>
        <p:guide pos="1020"/>
        <p:guide pos="13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1CC4756-FBC4-47C4-8A30-AF112427F998}" type="slidenum">
              <a:rPr lang="en-GB" altLang="de-DE"/>
              <a:pPr/>
              <a:t>‹Nr.›</a:t>
            </a:fld>
            <a:endParaRPr lang="en-GB" altLang="de-DE"/>
          </a:p>
        </p:txBody>
      </p:sp>
    </p:spTree>
    <p:extLst>
      <p:ext uri="{BB962C8B-B14F-4D97-AF65-F5344CB8AC3E}">
        <p14:creationId xmlns:p14="http://schemas.microsoft.com/office/powerpoint/2010/main" val="1563669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010E8D2-4234-4B74-B7E2-5E0C7E356971}" type="slidenum">
              <a:rPr lang="de-DE" altLang="de-DE"/>
              <a:pPr/>
              <a:t>‹Nr.›</a:t>
            </a:fld>
            <a:endParaRPr lang="de-DE" altLang="de-DE"/>
          </a:p>
        </p:txBody>
      </p:sp>
    </p:spTree>
    <p:extLst>
      <p:ext uri="{BB962C8B-B14F-4D97-AF65-F5344CB8AC3E}">
        <p14:creationId xmlns:p14="http://schemas.microsoft.com/office/powerpoint/2010/main" val="25992815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581A8F-1FC4-4C85-A931-BDB0639C92AC}" type="slidenum">
              <a:rPr lang="de-DE" altLang="de-DE" sz="1300"/>
              <a:pPr eaLnBrk="1" hangingPunct="1">
                <a:spcBef>
                  <a:spcPct val="0"/>
                </a:spcBef>
              </a:pPr>
              <a:t>2</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1854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EE7461-0E45-4675-A205-4A2180A5C2B9}" type="slidenum">
              <a:rPr lang="de-DE" altLang="de-DE" sz="1300"/>
              <a:pPr eaLnBrk="1" hangingPunct="1">
                <a:spcBef>
                  <a:spcPct val="0"/>
                </a:spcBef>
              </a:pPr>
              <a:t>3</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2472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25F1F0-7EBC-44A6-B0A3-4B4B38B0B6E8}"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224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A3EC0-2C04-46E5-84A2-5407EA3BA6AF}" type="slidenum">
              <a:rPr lang="de-DE" altLang="de-DE" sz="1300"/>
              <a:pPr eaLnBrk="1" hangingPunct="1">
                <a:spcBef>
                  <a:spcPct val="0"/>
                </a:spcBef>
              </a:pPr>
              <a:t>5</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320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A3EC0-2C04-46E5-84A2-5407EA3BA6AF}" type="slidenum">
              <a:rPr lang="de-DE" altLang="de-DE" sz="1300"/>
              <a:pPr eaLnBrk="1" hangingPunct="1">
                <a:spcBef>
                  <a:spcPct val="0"/>
                </a:spcBef>
              </a:pPr>
              <a:t>6</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320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66BA2B-4279-487F-9C9C-C78B1680AEB3}" type="slidenum">
              <a:rPr lang="de-DE" altLang="de-DE" sz="1300"/>
              <a:pPr eaLnBrk="1" hangingPunct="1">
                <a:spcBef>
                  <a:spcPct val="0"/>
                </a:spcBef>
              </a:pPr>
              <a:t>7</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3687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437CD2-4B01-4D1D-8F03-83C60BBCBEFF}" type="slidenum">
              <a:rPr lang="de-DE" altLang="de-DE" sz="1300"/>
              <a:pPr eaLnBrk="1" hangingPunct="1">
                <a:spcBef>
                  <a:spcPct val="0"/>
                </a:spcBef>
              </a:pPr>
              <a:t>8</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89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10</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A79F463-0870-42A9-BBAA-E2F60D277875}" type="slidenum">
              <a:rPr lang="de-DE" altLang="de-DE" sz="1300"/>
              <a:pPr eaLnBrk="1" hangingPunct="1">
                <a:spcBef>
                  <a:spcPct val="0"/>
                </a:spcBef>
              </a:pPr>
              <a:t>11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7500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B245E7-523C-4A7D-995E-FAD5FF3D9EBD}" type="slidenum">
              <a:rPr lang="de-DE" altLang="de-DE" sz="1300"/>
              <a:pPr eaLnBrk="1" hangingPunct="1">
                <a:spcBef>
                  <a:spcPct val="0"/>
                </a:spcBef>
              </a:pPr>
              <a:t>12</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8564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7043BD-3127-4146-8FF8-04F39EF142F7}" type="slidenum">
              <a:rPr lang="de-DE" altLang="de-DE" sz="1300"/>
              <a:pPr eaLnBrk="1" hangingPunct="1">
                <a:spcBef>
                  <a:spcPct val="0"/>
                </a:spcBef>
              </a:pPr>
              <a:t>16</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21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D6DDFED-C06B-45C3-A9FB-1E7229B1025C}" type="slidenum">
              <a:rPr lang="de-DE" altLang="de-DE" sz="1300"/>
              <a:pPr eaLnBrk="1" hangingPunct="1">
                <a:spcBef>
                  <a:spcPct val="0"/>
                </a:spcBef>
              </a:pPr>
              <a:t>17</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5868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18</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19</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20</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3C0043-FDBD-4422-820C-020445A1E123}" type="slidenum">
              <a:rPr lang="de-DE" altLang="de-DE" sz="1300"/>
              <a:pPr eaLnBrk="1" hangingPunct="1">
                <a:spcBef>
                  <a:spcPct val="0"/>
                </a:spcBef>
              </a:pPr>
              <a:t>21</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812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55E8A00-93BD-43F0-B574-A3A006B80F1A}" type="slidenum">
              <a:rPr lang="de-DE" altLang="de-DE" sz="1300"/>
              <a:pPr eaLnBrk="1" hangingPunct="1">
                <a:spcBef>
                  <a:spcPct val="0"/>
                </a:spcBef>
              </a:pPr>
              <a:t>22</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9661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56F83B-7527-4D1D-818E-0FECE5CBA0EC}" type="slidenum">
              <a:rPr lang="de-DE" altLang="de-DE" sz="1300"/>
              <a:pPr eaLnBrk="1" hangingPunct="1">
                <a:spcBef>
                  <a:spcPct val="0"/>
                </a:spcBef>
              </a:pPr>
              <a:t>23</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656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CCB5B-90BB-4068-A0E0-6B5C31EAD5FA}" type="slidenum">
              <a:rPr lang="de-DE" altLang="de-DE" sz="1300"/>
              <a:pPr eaLnBrk="1" hangingPunct="1">
                <a:spcBef>
                  <a:spcPct val="0"/>
                </a:spcBef>
              </a:pPr>
              <a:t>26</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544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A335FD1-4240-493A-A614-7310AA82533E}" type="slidenum">
              <a:rPr lang="de-DE" altLang="de-DE" sz="1300"/>
              <a:pPr eaLnBrk="1" hangingPunct="1">
                <a:spcBef>
                  <a:spcPct val="0"/>
                </a:spcBef>
              </a:pPr>
              <a:t>27</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4332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70DA118-4137-44B3-8159-6C078A04A12E}" type="slidenum">
              <a:rPr lang="de-DE" altLang="de-DE" sz="1300"/>
              <a:pPr eaLnBrk="1" hangingPunct="1">
                <a:spcBef>
                  <a:spcPct val="0"/>
                </a:spcBef>
              </a:pPr>
              <a:t>28</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778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70DA118-4137-44B3-8159-6C078A04A12E}" type="slidenum">
              <a:rPr lang="de-DE" altLang="de-DE" sz="1300"/>
              <a:pPr eaLnBrk="1" hangingPunct="1">
                <a:spcBef>
                  <a:spcPct val="0"/>
                </a:spcBef>
              </a:pPr>
              <a:t>29</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6778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3960B8-27B5-4C69-B3FC-A09166B43F0A}" type="slidenum">
              <a:rPr lang="de-DE" altLang="de-DE" sz="1300"/>
              <a:pPr eaLnBrk="1" hangingPunct="1">
                <a:spcBef>
                  <a:spcPct val="0"/>
                </a:spcBef>
              </a:pPr>
              <a:t>30</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4066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31</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32</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DC21D5-4238-4858-B663-568327F20C05}" type="slidenum">
              <a:rPr lang="de-DE" altLang="de-DE" sz="1300"/>
              <a:pPr eaLnBrk="1" hangingPunct="1">
                <a:spcBef>
                  <a:spcPct val="0"/>
                </a:spcBef>
              </a:pPr>
              <a:t>33</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7041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4ED0B8-8654-4A7D-B1A5-7A20B8B43E81}" type="slidenum">
              <a:rPr lang="de-DE" altLang="de-DE" sz="1300"/>
              <a:pPr eaLnBrk="1" hangingPunct="1">
                <a:spcBef>
                  <a:spcPct val="0"/>
                </a:spcBef>
              </a:pPr>
              <a:t>34</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46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BA6300-A96D-4DFF-BC45-618FF8827383}" type="slidenum">
              <a:rPr lang="de-DE" altLang="de-DE" sz="1300"/>
              <a:pPr eaLnBrk="1" hangingPunct="1">
                <a:spcBef>
                  <a:spcPct val="0"/>
                </a:spcBef>
              </a:pPr>
              <a:t>35</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692126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6B5117-FAA7-4992-96A6-188AF6510483}" type="slidenum">
              <a:rPr lang="de-DE" altLang="de-DE" sz="1300"/>
              <a:pPr eaLnBrk="1" hangingPunct="1">
                <a:spcBef>
                  <a:spcPct val="0"/>
                </a:spcBef>
              </a:pPr>
              <a:t>36</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878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6D6E9B-B0D8-4942-898B-5168A63F2C19}" type="slidenum">
              <a:rPr lang="de-DE" altLang="de-DE" sz="1300"/>
              <a:pPr eaLnBrk="1" hangingPunct="1">
                <a:spcBef>
                  <a:spcPct val="0"/>
                </a:spcBef>
              </a:pPr>
              <a:t>37</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2912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10E8D2-4234-4B74-B7E2-5E0C7E356971}" type="slidenum">
              <a:rPr lang="de-DE" altLang="de-DE" smtClean="0"/>
              <a:pPr/>
              <a:t>38</a:t>
            </a:fld>
            <a:endParaRPr lang="de-DE" altLang="de-DE"/>
          </a:p>
        </p:txBody>
      </p:sp>
    </p:spTree>
    <p:extLst>
      <p:ext uri="{BB962C8B-B14F-4D97-AF65-F5344CB8AC3E}">
        <p14:creationId xmlns:p14="http://schemas.microsoft.com/office/powerpoint/2010/main" val="2134450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27B65D-0BF3-463A-849C-2364CED71ACC}" type="slidenum">
              <a:rPr lang="de-DE" altLang="de-DE" sz="1300"/>
              <a:pPr eaLnBrk="1" hangingPunct="1">
                <a:spcBef>
                  <a:spcPct val="0"/>
                </a:spcBef>
              </a:pPr>
              <a:t>40</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060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41</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42</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00CC6C-22BD-490D-83F2-E5E7BDCCDF51}" type="slidenum">
              <a:rPr lang="de-DE" altLang="de-DE" sz="1300"/>
              <a:pPr eaLnBrk="1" hangingPunct="1">
                <a:spcBef>
                  <a:spcPct val="0"/>
                </a:spcBef>
              </a:pPr>
              <a:t>43</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8008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44</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45</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C3A3D-01A9-4D1E-A39F-74B59931E9B2}" type="slidenum">
              <a:rPr lang="de-DE" altLang="de-DE" sz="1300"/>
              <a:pPr eaLnBrk="1" hangingPunct="1">
                <a:spcBef>
                  <a:spcPct val="0"/>
                </a:spcBef>
              </a:pPr>
              <a:t>46</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0163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47</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48</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49</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13C79-4758-49A0-A4C8-FF8DFACCCEAE}" type="slidenum">
              <a:rPr lang="de-DE" altLang="de-DE" sz="1300"/>
              <a:pPr eaLnBrk="1" hangingPunct="1">
                <a:spcBef>
                  <a:spcPct val="0"/>
                </a:spcBef>
              </a:pPr>
              <a:t>50</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79211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51</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52</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53</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69F23-4D5B-48D6-8D9E-E453355B994D}" type="slidenum">
              <a:rPr lang="de-DE" altLang="de-DE" sz="1300"/>
              <a:pPr eaLnBrk="1" hangingPunct="1">
                <a:spcBef>
                  <a:spcPct val="0"/>
                </a:spcBef>
              </a:pPr>
              <a:t>54</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185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55</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56</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46894C-D90A-4190-942A-6E3E64D75F97}" type="slidenum">
              <a:rPr lang="de-DE" altLang="de-DE" sz="1300"/>
              <a:pPr eaLnBrk="1" hangingPunct="1">
                <a:spcBef>
                  <a:spcPct val="0"/>
                </a:spcBef>
              </a:pPr>
              <a:t>57</a:t>
            </a:fld>
            <a:endParaRPr lang="de-DE"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5528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81D784-05DA-4E43-B518-3574A6504635}" type="slidenum">
              <a:rPr lang="de-DE" altLang="de-DE" sz="1300"/>
              <a:pPr eaLnBrk="1" hangingPunct="1">
                <a:spcBef>
                  <a:spcPct val="0"/>
                </a:spcBef>
              </a:pPr>
              <a:t>59</a:t>
            </a:fld>
            <a:endParaRPr lang="de-DE"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6627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940F1E-1F6C-4B99-B23B-81D9E06174B5}" type="slidenum">
              <a:rPr lang="de-DE" altLang="de-DE" sz="1300"/>
              <a:pPr eaLnBrk="1" hangingPunct="1">
                <a:spcBef>
                  <a:spcPct val="0"/>
                </a:spcBef>
              </a:pPr>
              <a:t>60</a:t>
            </a:fld>
            <a:endParaRPr lang="de-DE"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7102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75C5687F-D92B-42A5-B148-BE4E0BEE849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8 - Eigenwaarde &amp; Stemming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5C5687F-D92B-42A5-B148-BE4E0BEE849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A – </a:t>
            </a:r>
            <a:r>
              <a:rPr lang="nl-NL" dirty="0"/>
              <a:t>Eigenwaarde &amp; Stemming</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90512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Symptomen</a:t>
            </a:r>
            <a:r>
              <a:rPr lang="en-US" sz="3600" dirty="0">
                <a:solidFill>
                  <a:srgbClr val="004992"/>
                </a:solidFill>
                <a:latin typeface="Calibri Light"/>
              </a:rPr>
              <a:t> van </a:t>
            </a:r>
            <a:r>
              <a:rPr lang="en-US" sz="3600" dirty="0" err="1">
                <a:solidFill>
                  <a:srgbClr val="004992"/>
                </a:solidFill>
                <a:latin typeface="Calibri Light"/>
              </a:rPr>
              <a:t>depressie</a:t>
            </a:r>
            <a:r>
              <a:rPr lang="en-US" sz="3600" dirty="0">
                <a:solidFill>
                  <a:srgbClr val="004992"/>
                </a:solidFill>
                <a:latin typeface="Calibri Light"/>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Symptomen van depressie?</a:t>
            </a:r>
          </a:p>
        </p:txBody>
      </p:sp>
      <p:sp>
        <p:nvSpPr>
          <p:cNvPr id="3" name="Content Placeholder 2"/>
          <p:cNvSpPr>
            <a:spLocks noGrp="1"/>
          </p:cNvSpPr>
          <p:nvPr>
            <p:ph idx="1"/>
          </p:nvPr>
        </p:nvSpPr>
        <p:spPr/>
        <p:txBody>
          <a:bodyPr/>
          <a:lstStyle/>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droevige, sombere stemming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minder energie</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lage eigenwaarde, bang voor afwijzing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zorgen (bv. over de toekomst)</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slaapproblemen, pijn, spanning</a:t>
            </a:r>
          </a:p>
          <a:p>
            <a:pPr marL="457200" lvl="0" indent="-457200" defTabSz="914400" fontAlgn="base">
              <a:buClr>
                <a:srgbClr val="000000"/>
              </a:buClr>
              <a:buFont typeface="+mj-lt"/>
              <a:buAutoNum type="arabicPeriod"/>
            </a:pPr>
            <a:r>
              <a:rPr lang="de-DE" altLang="de-DE" sz="2400" dirty="0">
                <a:solidFill>
                  <a:srgbClr val="333333"/>
                </a:solidFill>
                <a:latin typeface="Calibri Light"/>
                <a:ea typeface="MS PGothic" panose="020B0600070205080204" pitchFamily="34" charset="-128"/>
              </a:rPr>
              <a:t>slechte concentratie en geheugenproblemen</a:t>
            </a:r>
          </a:p>
          <a:p>
            <a:pPr lvl="0" defTabSz="914400" fontAlgn="base">
              <a:buClr>
                <a:srgbClr val="000000"/>
              </a:buClr>
            </a:pPr>
            <a:r>
              <a:rPr 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sz="3600" dirty="0">
                <a:solidFill>
                  <a:srgbClr val="004992"/>
                </a:solidFill>
                <a:latin typeface="Calibri Light"/>
              </a:rPr>
              <a:t>Ben ik zo geboren?</a:t>
            </a:r>
            <a:br>
              <a:rPr lang="nl-NL" sz="3600" dirty="0">
                <a:solidFill>
                  <a:srgbClr val="004992"/>
                </a:solidFill>
                <a:latin typeface="Calibri Light"/>
              </a:rPr>
            </a:br>
            <a:r>
              <a:rPr lang="nl-NL" dirty="0">
                <a:solidFill>
                  <a:srgbClr val="004992"/>
                </a:solidFill>
                <a:latin typeface="Calibri Light"/>
              </a:rPr>
              <a:t>Ben ik zo geworden?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lvl="0" algn="ctr" defTabSz="914377"/>
            <a:r>
              <a:rPr lang="en-US" sz="2400" dirty="0">
                <a:solidFill>
                  <a:srgbClr val="004992"/>
                </a:solidFill>
                <a:latin typeface="Calibri Light"/>
                <a:ea typeface="+mj-ea"/>
                <a:cs typeface="+mj-cs"/>
              </a:rPr>
              <a:t>???</a:t>
            </a:r>
            <a:endParaRPr lang="en-US" sz="2400" dirty="0">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solidFill>
                  <a:srgbClr val="004992"/>
                </a:solidFill>
                <a:latin typeface="Calibri Light"/>
              </a:rPr>
              <a:t>Ben ik zo geboren?</a:t>
            </a:r>
            <a:br>
              <a:rPr lang="nl-NL" sz="3600">
                <a:solidFill>
                  <a:srgbClr val="004992"/>
                </a:solidFill>
                <a:latin typeface="Calibri Light"/>
              </a:rPr>
            </a:br>
            <a:r>
              <a:rPr lang="nl-NL">
                <a:solidFill>
                  <a:srgbClr val="004992"/>
                </a:solidFill>
                <a:latin typeface="Calibri Light"/>
              </a:rPr>
              <a:t>Ben ik zo geworden?</a:t>
            </a:r>
            <a:endParaRPr lang="en-US">
              <a:solidFill>
                <a:srgbClr val="004992"/>
              </a:solidFill>
              <a:latin typeface="Calibri Light"/>
            </a:endParaRPr>
          </a:p>
        </p:txBody>
      </p:sp>
      <p:sp>
        <p:nvSpPr>
          <p:cNvPr id="3" name="Content Placeholder 2"/>
          <p:cNvSpPr>
            <a:spLocks noGrp="1"/>
          </p:cNvSpPr>
          <p:nvPr>
            <p:ph idx="1"/>
          </p:nvPr>
        </p:nvSpPr>
        <p:spPr>
          <a:xfrm>
            <a:off x="408955" y="2204864"/>
            <a:ext cx="9333965" cy="4248000"/>
          </a:xfrm>
        </p:spPr>
        <p:txBody>
          <a:bodyPr/>
          <a:lstStyle/>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Aanleg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Er zijn aanwijzingen voor een genetische aanleg voor een depressieve denkstijl en lage eigenwaarde.</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solidFill>
                  <a:srgbClr val="004992"/>
                </a:solidFill>
                <a:latin typeface="Calibri Light"/>
              </a:rPr>
              <a:t>Ben ik zo geboren?</a:t>
            </a:r>
            <a:br>
              <a:rPr lang="nl-NL" sz="3600">
                <a:solidFill>
                  <a:srgbClr val="004992"/>
                </a:solidFill>
                <a:latin typeface="Calibri Light"/>
              </a:rPr>
            </a:br>
            <a:r>
              <a:rPr lang="nl-NL">
                <a:solidFill>
                  <a:srgbClr val="004992"/>
                </a:solidFill>
                <a:latin typeface="Calibri Light"/>
              </a:rPr>
              <a:t>Ben ik zo geworden?</a:t>
            </a:r>
            <a:endParaRPr lang="en-US">
              <a:solidFill>
                <a:srgbClr val="004992"/>
              </a:solidFill>
              <a:latin typeface="Calibri Light"/>
            </a:endParaRPr>
          </a:p>
        </p:txBody>
      </p:sp>
      <p:sp>
        <p:nvSpPr>
          <p:cNvPr id="3" name="Content Placeholder 2"/>
          <p:cNvSpPr>
            <a:spLocks noGrp="1"/>
          </p:cNvSpPr>
          <p:nvPr>
            <p:ph idx="1"/>
          </p:nvPr>
        </p:nvSpPr>
        <p:spPr>
          <a:xfrm>
            <a:off x="408955" y="2204864"/>
            <a:ext cx="9333965" cy="4248000"/>
          </a:xfrm>
        </p:spPr>
        <p:txBody>
          <a:bodyPr/>
          <a:lstStyle/>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Aanleg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Er zijn aanwijzingen voor een genetische aanleg voor een depressieve denkstijl en lage eigenwaarde.</a:t>
            </a:r>
          </a:p>
          <a:p>
            <a:pPr marL="342900" lvl="0" indent="-342900" defTabSz="914400" fontAlgn="base">
              <a:buClr>
                <a:srgbClr val="000000"/>
              </a:buClr>
              <a:buFont typeface="WingDings"/>
              <a:buChar char=""/>
              <a:defRPr/>
            </a:pPr>
            <a:r>
              <a:rPr lang="en-CA" altLang="de-DE" sz="2400" dirty="0" err="1">
                <a:solidFill>
                  <a:srgbClr val="004992"/>
                </a:solidFill>
                <a:latin typeface="Calibri Light"/>
                <a:ea typeface="MS PGothic" panose="020B0600070205080204" pitchFamily="34" charset="-128"/>
              </a:rPr>
              <a:t>Ontwikkeling</a:t>
            </a:r>
            <a:r>
              <a:rPr lang="de-DE" altLang="de-DE" sz="2400" dirty="0">
                <a:solidFill>
                  <a:srgbClr val="004992"/>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Gepest zijn, traumatische levensgebeurtenissen en problematische opvoedingsstijlen kunnen een negatief zelfbeeld bevorderen.</a:t>
            </a:r>
            <a:endParaRPr lang="en-US" sz="2400" dirty="0">
              <a:solidFill>
                <a:srgbClr val="333333"/>
              </a:solidFill>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6</a:t>
            </a:fld>
            <a:endParaRPr lang="de-DE" altLang="de-DE"/>
          </a:p>
        </p:txBody>
      </p:sp>
    </p:spTree>
    <p:extLst>
      <p:ext uri="{BB962C8B-B14F-4D97-AF65-F5344CB8AC3E}">
        <p14:creationId xmlns:p14="http://schemas.microsoft.com/office/powerpoint/2010/main" val="354908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Behandelopties</a:t>
            </a:r>
            <a:endParaRPr lang="en-US" sz="3600" dirty="0">
              <a:latin typeface="Calibri Ligh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extLst>
              <p:ext uri="{D42A27DB-BD31-4B8C-83A1-F6EECF244321}">
                <p14:modId xmlns:p14="http://schemas.microsoft.com/office/powerpoint/2010/main" val="2034064263"/>
              </p:ext>
            </p:extLst>
          </p:nvPr>
        </p:nvGraphicFramePr>
        <p:xfrm>
          <a:off x="408955" y="2168860"/>
          <a:ext cx="9333965" cy="2743200"/>
        </p:xfrm>
        <a:graphic>
          <a:graphicData uri="http://schemas.openxmlformats.org/drawingml/2006/table">
            <a:tbl>
              <a:tblPr firstRow="1" bandRow="1">
                <a:tableStyleId>{5C22544A-7EE6-4342-B048-85BDC9FD1C3A}</a:tableStyleId>
              </a:tblPr>
              <a:tblGrid>
                <a:gridCol w="1287331">
                  <a:extLst>
                    <a:ext uri="{9D8B030D-6E8A-4147-A177-3AD203B41FA5}">
                      <a16:colId xmlns:a16="http://schemas.microsoft.com/office/drawing/2014/main" val="20000"/>
                    </a:ext>
                  </a:extLst>
                </a:gridCol>
                <a:gridCol w="8046634">
                  <a:extLst>
                    <a:ext uri="{9D8B030D-6E8A-4147-A177-3AD203B41FA5}">
                      <a16:colId xmlns:a16="http://schemas.microsoft.com/office/drawing/2014/main" val="20001"/>
                    </a:ext>
                  </a:extLst>
                </a:gridCol>
              </a:tblGrid>
              <a:tr h="1371600">
                <a:tc>
                  <a:txBody>
                    <a:bodyPr/>
                    <a:lstStyle/>
                    <a:p>
                      <a:r>
                        <a:rPr lang="en-US" sz="2400" b="0" dirty="0">
                          <a:solidFill>
                            <a:srgbClr val="004992"/>
                          </a:solidFill>
                          <a:latin typeface="Calibri Light"/>
                        </a:rPr>
                        <a:t>Maar:</a:t>
                      </a:r>
                    </a:p>
                  </a:txBody>
                  <a:tcPr>
                    <a:noFill/>
                  </a:tcPr>
                </a:tc>
                <a:tc>
                  <a:txBody>
                    <a:bodyPr/>
                    <a:lstStyle/>
                    <a:p>
                      <a:r>
                        <a:rPr lang="nl-NL" sz="2400" b="0" dirty="0">
                          <a:solidFill>
                            <a:srgbClr val="333333"/>
                          </a:solidFill>
                          <a:latin typeface="Calibri Light"/>
                        </a:rPr>
                        <a:t>Een depressie is te behandelen. Depressieve 	 gedachten en depressieve stemming kunnen worden veranderd.</a:t>
                      </a:r>
                      <a:endParaRPr lang="en-US" sz="2400" b="0" dirty="0">
                        <a:solidFill>
                          <a:srgbClr val="333333"/>
                        </a:solidFill>
                        <a:latin typeface="Calibri Light"/>
                      </a:endParaRPr>
                    </a:p>
                  </a:txBody>
                  <a:tcPr>
                    <a:noFill/>
                  </a:tcPr>
                </a:tc>
                <a:extLst>
                  <a:ext uri="{0D108BD9-81ED-4DB2-BD59-A6C34878D82A}">
                    <a16:rowId xmlns:a16="http://schemas.microsoft.com/office/drawing/2014/main" val="10000"/>
                  </a:ext>
                </a:extLst>
              </a:tr>
              <a:tr h="1371600">
                <a:tc>
                  <a:txBody>
                    <a:bodyPr/>
                    <a:lstStyle/>
                    <a:p>
                      <a:r>
                        <a:rPr lang="en-US" sz="2400" b="0" dirty="0">
                          <a:solidFill>
                            <a:srgbClr val="004992"/>
                          </a:solidFill>
                          <a:latin typeface="Calibri Light"/>
                        </a:rPr>
                        <a:t>Door:</a:t>
                      </a:r>
                    </a:p>
                  </a:txBody>
                  <a:tcPr>
                    <a:noFill/>
                  </a:tcPr>
                </a:tc>
                <a:tc>
                  <a:txBody>
                    <a:bodyPr/>
                    <a:lstStyle/>
                    <a:p>
                      <a:pPr marL="342900" indent="-342900">
                        <a:buFont typeface="Arial" panose="020B0604020202020204" pitchFamily="34" charset="0"/>
                        <a:buChar char="•"/>
                      </a:pPr>
                      <a:r>
                        <a:rPr lang="nl-NL" sz="2400" b="0" dirty="0">
                          <a:solidFill>
                            <a:srgbClr val="333333"/>
                          </a:solidFill>
                          <a:latin typeface="Calibri Light"/>
                        </a:rPr>
                        <a:t>Psychotherapie</a:t>
                      </a:r>
                    </a:p>
                    <a:p>
                      <a:pPr marL="342900" indent="-342900">
                        <a:buFont typeface="Arial" panose="020B0604020202020204" pitchFamily="34" charset="0"/>
                        <a:buChar char="•"/>
                      </a:pPr>
                      <a:r>
                        <a:rPr lang="nl-NL" sz="2400" b="0" dirty="0">
                          <a:solidFill>
                            <a:srgbClr val="333333"/>
                          </a:solidFill>
                          <a:latin typeface="Calibri Light"/>
                        </a:rPr>
                        <a:t>Medicatie</a:t>
                      </a:r>
                    </a:p>
                    <a:p>
                      <a:pPr marL="342900" indent="-342900">
                        <a:buFont typeface="Arial" panose="020B0604020202020204" pitchFamily="34" charset="0"/>
                        <a:buChar char="•"/>
                      </a:pPr>
                      <a:r>
                        <a:rPr lang="nl-NL" sz="2400" b="0" dirty="0">
                          <a:solidFill>
                            <a:srgbClr val="333333"/>
                          </a:solidFill>
                          <a:latin typeface="Calibri Light"/>
                        </a:rPr>
                        <a:t>Combinatie van medicatie en psychotherapie</a:t>
                      </a:r>
                    </a:p>
                  </a:txBody>
                  <a:tcPr>
                    <a:no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vaak een denkstijl hebben 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lage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eigenwaarde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depressie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bevorderen</a:t>
            </a:r>
            <a:r>
              <a:rPr lang="en-US" altLang="de-DE" sz="2400" dirty="0">
                <a:solidFill>
                  <a:srgbClr val="333333"/>
                </a:solidFill>
                <a:latin typeface="Calibri Light"/>
                <a:ea typeface="MS PGothic" panose="020B0600070205080204" pitchFamily="34" charset="-128"/>
              </a:rPr>
              <a:t>.</a:t>
            </a:r>
          </a:p>
          <a:p>
            <a:pPr lvl="0" defTabSz="914400" fontAlgn="base"/>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intensieve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regelmatige</a:t>
            </a:r>
            <a:r>
              <a:rPr lang="en-US" altLang="de-DE" sz="2400" dirty="0">
                <a:solidFill>
                  <a:srgbClr val="333333"/>
                </a:solidFill>
                <a:latin typeface="Calibri Light"/>
                <a:ea typeface="MS PGothic" panose="020B0600070205080204" pitchFamily="34" charset="-128"/>
              </a:rPr>
              <a:t> training.</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1492129"/>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65085921"/>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voortdurend gevoel van bedreiging en angst.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10</a:t>
            </a:fld>
            <a:endParaRPr lang="de-DE" altLang="de-DE"/>
          </a:p>
        </p:txBody>
      </p:sp>
    </p:spTree>
    <p:extLst>
      <p:ext uri="{BB962C8B-B14F-4D97-AF65-F5344CB8AC3E}">
        <p14:creationId xmlns:p14="http://schemas.microsoft.com/office/powerpoint/2010/main" val="1537949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70244303"/>
              </p:ext>
            </p:extLst>
          </p:nvPr>
        </p:nvGraphicFramePr>
        <p:xfrm>
          <a:off x="408955" y="2276872"/>
          <a:ext cx="8686800" cy="393192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Negatieve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voortdurend gevoel van bedreiging en angst.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spanning, opwinding, “er gebeurt eindelijk iets”.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stemmen die je ophemelen en vleien.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(grootheids)wanen: gevoelens van macht, talent, belangrijkheid en voorbestemd zijn.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11</a:t>
            </a:fld>
            <a:endParaRPr lang="de-DE" altLang="de-DE"/>
          </a:p>
        </p:txBody>
      </p:sp>
    </p:spTree>
    <p:extLst>
      <p:ext uri="{BB962C8B-B14F-4D97-AF65-F5344CB8AC3E}">
        <p14:creationId xmlns:p14="http://schemas.microsoft.com/office/powerpoint/2010/main" val="1726884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Psychose &amp; Depressie</a:t>
            </a:r>
            <a:br>
              <a:rPr lang="nl-NL"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MS PGothic" panose="020B0600070205080204" pitchFamily="34" charset="-128"/>
              </a:rPr>
              <a:t>De </a:t>
            </a:r>
            <a:r>
              <a:rPr lang="de-DE" altLang="de-DE" sz="2400" b="1" dirty="0">
                <a:solidFill>
                  <a:srgbClr val="333333"/>
                </a:solidFill>
                <a:latin typeface="Calibri Light"/>
                <a:ea typeface="MS PGothic" panose="020B0600070205080204" pitchFamily="34" charset="-128"/>
              </a:rPr>
              <a:t>positieve effecten</a:t>
            </a:r>
            <a:r>
              <a:rPr lang="de-DE" altLang="de-DE" sz="2400" dirty="0">
                <a:solidFill>
                  <a:srgbClr val="333333"/>
                </a:solidFill>
                <a:latin typeface="Calibri Light"/>
                <a:ea typeface="MS PGothic" panose="020B0600070205080204" pitchFamily="34" charset="-128"/>
              </a:rPr>
              <a:t> van psychose wegen vaak niet op tegen de </a:t>
            </a:r>
            <a:r>
              <a:rPr lang="de-DE" altLang="de-DE" sz="2400" b="1" dirty="0">
                <a:solidFill>
                  <a:srgbClr val="333333"/>
                </a:solidFill>
                <a:latin typeface="Calibri Light"/>
                <a:ea typeface="MS PGothic" panose="020B0600070205080204" pitchFamily="34" charset="-128"/>
              </a:rPr>
              <a:t>negatieve gevolgen</a:t>
            </a:r>
            <a:r>
              <a:rPr lang="de-DE" altLang="de-DE" sz="2400" b="1" i="1"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op lange termijn.</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Negatieve gevolgen: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schulden: als je ten onrechte gelooft dat je rijk of beroemd bent.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eenzaamheid: vrienden kunnen je de rug toegekeerd hebben.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werkeloosheid: verlies van werk vanwege ongepast gedrag.</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Het is riskant om zonder overleg met je dokter te stoppen met medicatie</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om weer spannende psychotische ervaringen te beleven.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12</a:t>
            </a:fld>
            <a:endParaRPr lang="de-DE" altLang="de-DE"/>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nl-NL" sz="3600" b="0" dirty="0">
                <a:solidFill>
                  <a:srgbClr val="333333"/>
                </a:solidFill>
                <a:latin typeface="Calibri Light"/>
              </a:rPr>
              <a:t>Kenmerkende gedachten</a:t>
            </a:r>
            <a:br>
              <a:rPr lang="nl-NL" sz="3600" b="0" dirty="0">
                <a:solidFill>
                  <a:srgbClr val="333333"/>
                </a:solidFill>
                <a:latin typeface="Calibri Light"/>
              </a:rPr>
            </a:br>
            <a:r>
              <a:rPr lang="nl-NL" sz="3600" b="0" dirty="0">
                <a:solidFill>
                  <a:srgbClr val="333333"/>
                </a:solidFill>
                <a:latin typeface="Calibri Light"/>
              </a:rPr>
              <a:t>Kenmerkende gedachten en denkstijlen</a:t>
            </a:r>
            <a:br>
              <a:rPr lang="nl-NL" sz="3600" b="0" dirty="0">
                <a:solidFill>
                  <a:srgbClr val="333333"/>
                </a:solidFill>
                <a:latin typeface="Calibri Light"/>
              </a:rPr>
            </a:br>
            <a:r>
              <a:rPr lang="nl-NL" sz="3600" b="0" dirty="0">
                <a:solidFill>
                  <a:srgbClr val="333333"/>
                </a:solidFill>
                <a:latin typeface="Calibri Light"/>
              </a:rPr>
              <a:t>van mensen met </a:t>
            </a:r>
            <a:r>
              <a:rPr lang="nl-NL" sz="3600" b="0" dirty="0">
                <a:solidFill>
                  <a:srgbClr val="004992"/>
                </a:solidFill>
                <a:latin typeface="Calibri Light"/>
              </a:rPr>
              <a:t>depressie</a:t>
            </a:r>
            <a:r>
              <a:rPr lang="nl-NL" sz="3600" b="0" dirty="0">
                <a:solidFill>
                  <a:srgbClr val="333333"/>
                </a:solidFill>
                <a:latin typeface="Calibri Light"/>
              </a:rPr>
              <a:t> en </a:t>
            </a:r>
            <a:r>
              <a:rPr lang="nl-NL" sz="3600" b="0" dirty="0">
                <a:solidFill>
                  <a:srgbClr val="004992"/>
                </a:solidFill>
                <a:latin typeface="Calibri Light"/>
              </a:rPr>
              <a:t>lage eigenwaarde</a:t>
            </a:r>
            <a:r>
              <a:rPr lang="nl-NL" sz="3600" b="0" dirty="0">
                <a:solidFill>
                  <a:srgbClr val="333333"/>
                </a:solidFill>
                <a:latin typeface="Calibri Light"/>
              </a:rPr>
              <a:t> worden veroorzaakt en versterkt door </a:t>
            </a:r>
            <a:r>
              <a:rPr lang="nl-NL" sz="3600" b="0" dirty="0">
                <a:solidFill>
                  <a:srgbClr val="004992"/>
                </a:solidFill>
                <a:latin typeface="Calibri Light"/>
              </a:rPr>
              <a:t>denkfouten</a:t>
            </a:r>
            <a:r>
              <a:rPr lang="nl-NL" sz="3600" b="0" dirty="0">
                <a:solidFill>
                  <a:srgbClr val="333333"/>
                </a:solidFill>
                <a:latin typeface="Calibri Light"/>
              </a:rPr>
              <a:t>.</a:t>
            </a:r>
            <a:endParaRPr lang="de-DE" b="0" dirty="0" err="1">
              <a:latin typeface="+mj-l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13</a:t>
            </a:fld>
            <a:endParaRPr lang="de-DE" altLang="de-DE"/>
          </a:p>
        </p:txBody>
      </p:sp>
    </p:spTree>
    <p:extLst>
      <p:ext uri="{BB962C8B-B14F-4D97-AF65-F5344CB8AC3E}">
        <p14:creationId xmlns:p14="http://schemas.microsoft.com/office/powerpoint/2010/main" val="161483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36492147"/>
              </p:ext>
            </p:extLst>
          </p:nvPr>
        </p:nvGraphicFramePr>
        <p:xfrm>
          <a:off x="408955" y="2557792"/>
          <a:ext cx="11376000" cy="31394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dom!”</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een loser!”</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waardeloos!”</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14</a:t>
            </a:fld>
            <a:endParaRPr lang="de-DE" altLang="de-DE"/>
          </a:p>
        </p:txBody>
      </p:sp>
    </p:spTree>
    <p:extLst>
      <p:ext uri="{BB962C8B-B14F-4D97-AF65-F5344CB8AC3E}">
        <p14:creationId xmlns:p14="http://schemas.microsoft.com/office/powerpoint/2010/main" val="1090939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986038657"/>
              </p:ext>
            </p:extLst>
          </p:nvPr>
        </p:nvGraphicFramePr>
        <p:xfrm>
          <a:off x="408955" y="2557792"/>
          <a:ext cx="11376000" cy="313946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dom!”</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“Niemand is perfect”</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“Ben ik werkelijk geïnteresseerd in dit boek?”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een loser!”</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“Volgende keer ga ik harder studeren.”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waardeloos!”</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“Misschien heeft die ander wel gelijk, ik kan er wellicht iets van leren?”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1. Overgeneralisaties</a:t>
            </a:r>
            <a:br>
              <a:rPr lang="de-DE" altLang="de-DE" sz="3600" dirty="0">
                <a:solidFill>
                  <a:srgbClr val="004992"/>
                </a:solidFill>
                <a:latin typeface="Calibri Light"/>
              </a:rPr>
            </a:br>
            <a:r>
              <a:rPr lang="nl-NL" altLang="de-DE" dirty="0">
                <a:solidFill>
                  <a:srgbClr val="004992"/>
                </a:solidFill>
              </a:rPr>
              <a:t>Negatieve stickers plakken</a:t>
            </a:r>
            <a:endParaRPr lang="de-DE" altLang="de-DE" dirty="0">
              <a:solidFill>
                <a:srgbClr val="004992"/>
              </a:solidFill>
              <a:latin typeface="Calibri Light"/>
            </a:endParaRPr>
          </a:p>
        </p:txBody>
      </p:sp>
      <p:sp>
        <p:nvSpPr>
          <p:cNvPr id="30725"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sp>
        <p:nvSpPr>
          <p:cNvPr id="30745" name="Rectangle 20"/>
          <p:cNvSpPr>
            <a:spLocks noChangeArrowheads="1"/>
          </p:cNvSpPr>
          <p:nvPr/>
        </p:nvSpPr>
        <p:spPr bwMode="auto">
          <a:xfrm>
            <a:off x="408955" y="5732464"/>
            <a:ext cx="113760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n-US" altLang="de-DE" sz="2000" b="0" dirty="0" err="1">
                <a:solidFill>
                  <a:srgbClr val="004992"/>
                </a:solidFill>
                <a:latin typeface="Calibri Light"/>
              </a:rPr>
              <a:t>Sta</a:t>
            </a:r>
            <a:r>
              <a:rPr lang="en-US" altLang="de-DE" sz="2000" b="0" dirty="0">
                <a:solidFill>
                  <a:srgbClr val="004992"/>
                </a:solidFill>
                <a:latin typeface="Calibri Light"/>
              </a:rPr>
              <a:t> </a:t>
            </a:r>
            <a:r>
              <a:rPr lang="en-US" altLang="de-DE" sz="2000" b="0" dirty="0" err="1">
                <a:solidFill>
                  <a:srgbClr val="004992"/>
                </a:solidFill>
                <a:latin typeface="Calibri Light"/>
              </a:rPr>
              <a:t>fouten</a:t>
            </a:r>
            <a:r>
              <a:rPr lang="en-US" altLang="de-DE" sz="2000" b="0" dirty="0">
                <a:solidFill>
                  <a:srgbClr val="004992"/>
                </a:solidFill>
                <a:latin typeface="Calibri Light"/>
              </a:rPr>
              <a:t> toe</a:t>
            </a:r>
            <a:r>
              <a:rPr lang="de-DE" altLang="de-DE" sz="2000" b="0" dirty="0">
                <a:solidFill>
                  <a:srgbClr val="004992"/>
                </a:solidFill>
                <a:latin typeface="Calibri Light"/>
              </a:rPr>
              <a:t>: </a:t>
            </a:r>
            <a:r>
              <a:rPr lang="en-US" altLang="de-DE" sz="1800" b="0" dirty="0" err="1">
                <a:solidFill>
                  <a:srgbClr val="333333"/>
                </a:solidFill>
                <a:latin typeface="Calibri Light"/>
              </a:rPr>
              <a:t>Niemand</a:t>
            </a:r>
            <a:r>
              <a:rPr lang="en-US" altLang="de-DE" sz="1800" b="0" dirty="0">
                <a:solidFill>
                  <a:srgbClr val="333333"/>
                </a:solidFill>
                <a:latin typeface="Calibri Light"/>
              </a:rPr>
              <a:t> is perfect. </a:t>
            </a:r>
          </a:p>
          <a:p>
            <a:pPr eaLnBrk="1" hangingPunct="1">
              <a:lnSpc>
                <a:spcPct val="90000"/>
              </a:lnSpc>
              <a:buFont typeface="Wingdings" panose="05000000000000000000" pitchFamily="2" charset="2"/>
              <a:buNone/>
            </a:pP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af</a:t>
            </a:r>
            <a:r>
              <a:rPr lang="en-US" altLang="de-DE" sz="1800" b="0" dirty="0">
                <a:solidFill>
                  <a:srgbClr val="333333"/>
                </a:solidFill>
                <a:latin typeface="Calibri Light"/>
              </a:rPr>
              <a:t> </a:t>
            </a:r>
            <a:r>
              <a:rPr lang="en-US" altLang="de-DE" sz="1800" b="0" dirty="0" err="1">
                <a:solidFill>
                  <a:srgbClr val="333333"/>
                </a:solidFill>
                <a:latin typeface="Calibri Light"/>
              </a:rPr>
              <a:t>en</a:t>
            </a:r>
            <a:r>
              <a:rPr lang="en-US" altLang="de-DE" sz="1800" b="0" dirty="0">
                <a:solidFill>
                  <a:srgbClr val="333333"/>
                </a:solidFill>
                <a:latin typeface="Calibri Light"/>
              </a:rPr>
              <a:t> toe wat </a:t>
            </a:r>
            <a:r>
              <a:rPr lang="en-US" altLang="de-DE" sz="1800" b="0" dirty="0" err="1">
                <a:solidFill>
                  <a:srgbClr val="333333"/>
                </a:solidFill>
                <a:latin typeface="Calibri Light"/>
              </a:rPr>
              <a:t>hakkelt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je</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kunt</a:t>
            </a:r>
            <a:r>
              <a:rPr lang="en-US" altLang="de-DE" sz="1800" b="0" dirty="0">
                <a:solidFill>
                  <a:srgbClr val="333333"/>
                </a:solidFill>
                <a:latin typeface="Calibri Light"/>
              </a:rPr>
              <a:t> </a:t>
            </a:r>
            <a:r>
              <a:rPr lang="en-US" altLang="de-DE" sz="1800" b="0" dirty="0" err="1">
                <a:solidFill>
                  <a:srgbClr val="333333"/>
                </a:solidFill>
                <a:latin typeface="Calibri Light"/>
              </a:rPr>
              <a:t>uitdrukken</a:t>
            </a:r>
            <a:r>
              <a:rPr lang="en-US" altLang="de-DE" sz="1800" b="0" dirty="0">
                <a:solidFill>
                  <a:srgbClr val="333333"/>
                </a:solidFill>
                <a:latin typeface="Calibri Light"/>
              </a:rPr>
              <a:t>. </a:t>
            </a:r>
          </a:p>
          <a:p>
            <a:pPr eaLnBrk="1" hangingPunct="1">
              <a:lnSpc>
                <a:spcPct val="90000"/>
              </a:lnSpc>
              <a:buFont typeface="Wingdings" panose="05000000000000000000" pitchFamily="2" charset="2"/>
              <a:buNone/>
            </a:pP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soms</a:t>
            </a:r>
            <a:r>
              <a:rPr lang="en-US" altLang="de-DE" sz="1800" b="0" dirty="0">
                <a:solidFill>
                  <a:srgbClr val="333333"/>
                </a:solidFill>
                <a:latin typeface="Calibri Light"/>
              </a:rPr>
              <a:t> </a:t>
            </a:r>
            <a:r>
              <a:rPr lang="en-US" altLang="de-DE" sz="1800" b="0" dirty="0" err="1">
                <a:solidFill>
                  <a:srgbClr val="333333"/>
                </a:solidFill>
                <a:latin typeface="Calibri Light"/>
              </a:rPr>
              <a:t>een</a:t>
            </a:r>
            <a:r>
              <a:rPr lang="en-US" altLang="de-DE" sz="1800" b="0" dirty="0">
                <a:solidFill>
                  <a:srgbClr val="333333"/>
                </a:solidFill>
                <a:latin typeface="Calibri Light"/>
              </a:rPr>
              <a:t> </a:t>
            </a:r>
            <a:r>
              <a:rPr lang="en-US" altLang="de-DE" sz="1800" b="0" dirty="0" err="1">
                <a:solidFill>
                  <a:srgbClr val="333333"/>
                </a:solidFill>
                <a:latin typeface="Calibri Light"/>
              </a:rPr>
              <a:t>fout</a:t>
            </a:r>
            <a:r>
              <a:rPr lang="en-US" altLang="de-DE" sz="1800" b="0" dirty="0">
                <a:solidFill>
                  <a:srgbClr val="333333"/>
                </a:solidFill>
                <a:latin typeface="Calibri Light"/>
              </a:rPr>
              <a:t> </a:t>
            </a:r>
            <a:r>
              <a:rPr lang="en-US" altLang="de-DE" sz="1800" b="0" dirty="0" err="1">
                <a:solidFill>
                  <a:srgbClr val="333333"/>
                </a:solidFill>
                <a:latin typeface="Calibri Light"/>
              </a:rPr>
              <a:t>maakt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nog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slordig</a:t>
            </a:r>
            <a:r>
              <a:rPr lang="en-US" altLang="de-DE" sz="1800" b="0" dirty="0">
                <a:solidFill>
                  <a:srgbClr val="333333"/>
                </a:solidFill>
                <a:latin typeface="Calibri Light"/>
              </a:rPr>
              <a:t> bent.</a:t>
            </a: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277332026"/>
              </p:ext>
            </p:extLst>
          </p:nvPr>
        </p:nvGraphicFramePr>
        <p:xfrm>
          <a:off x="408955" y="2557792"/>
          <a:ext cx="11376000" cy="313946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Je begrijpt een boek niet.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dom!”</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“Niemand is perfect”</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“Ben ik werkelijk geïnteresseerd in dit boek?”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bent gezakt voor een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een loser!”</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“Volgende keer ga ik harder studeren.”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Je krijgt kritiek tijdens een discussie.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waardeloos!”</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“Misschien heeft die ander wel gelijk, ik kan er wellicht iets van leren?”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16</a:t>
            </a:fld>
            <a:endParaRPr lang="de-DE" altLang="de-DE"/>
          </a:p>
        </p:txBody>
      </p:sp>
    </p:spTree>
    <p:extLst>
      <p:ext uri="{BB962C8B-B14F-4D97-AF65-F5344CB8AC3E}">
        <p14:creationId xmlns:p14="http://schemas.microsoft.com/office/powerpoint/2010/main" val="3090521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Elk mens is uniek. We hebben allemaal slechte en goede kanten. Er zijn bovendien veel verschillende manieren om menselijke eigenschappen te omschrijven.</a:t>
            </a:r>
          </a:p>
          <a:p>
            <a:pPr lvl="0" defTabSz="914400" fontAlgn="base"/>
            <a:r>
              <a:rPr lang="de-DE" altLang="de-DE" sz="2400" dirty="0">
                <a:solidFill>
                  <a:srgbClr val="004992"/>
                </a:solidFill>
                <a:latin typeface="Calibri Light"/>
                <a:ea typeface="MS PGothic" panose="020B0600070205080204" pitchFamily="34" charset="-128"/>
              </a:rPr>
              <a:t>Wat is aantrekkelijkheid?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Innerlijke of uiterlijke schoonheid; een perfect lichaam; gevoel voor humor?</a:t>
            </a:r>
          </a:p>
          <a:p>
            <a:pPr lvl="0" defTabSz="914400" fontAlgn="base"/>
            <a:r>
              <a:rPr lang="de-DE" altLang="de-DE" sz="2400" dirty="0">
                <a:solidFill>
                  <a:srgbClr val="004992"/>
                </a:solidFill>
                <a:latin typeface="Calibri Light"/>
                <a:ea typeface="MS PGothic" panose="020B0600070205080204" pitchFamily="34" charset="-128"/>
              </a:rPr>
              <a:t>Wat is succes?</a:t>
            </a:r>
          </a:p>
          <a:p>
            <a:pPr marL="342900" lvl="0" indent="-342900" defTabSz="914400" fontAlgn="base">
              <a:lnSpc>
                <a:spcPct val="100000"/>
              </a:lnSpc>
              <a:spcBef>
                <a:spcPts val="1200"/>
              </a:spcBef>
              <a:buClr>
                <a:srgbClr val="333333"/>
              </a:buClr>
              <a:buFont typeface="WingDings"/>
              <a:buChar char=""/>
            </a:pPr>
            <a:r>
              <a:rPr lang="nl-NL" altLang="de-DE" sz="2400" dirty="0">
                <a:solidFill>
                  <a:srgbClr val="333333"/>
                </a:solidFill>
                <a:latin typeface="Calibri Light"/>
                <a:ea typeface="MS PGothic" panose="020B0600070205080204" pitchFamily="34" charset="-128"/>
              </a:rPr>
              <a:t>Een carrière; veel vrienden; tevredenheid met je zelf en je leven?</a:t>
            </a:r>
          </a:p>
          <a:p>
            <a:pPr lvl="0" defTabSz="914400" fontAlgn="base"/>
            <a:r>
              <a:rPr lang="de-DE" altLang="de-DE" sz="2400" dirty="0">
                <a:solidFill>
                  <a:srgbClr val="004992"/>
                </a:solidFill>
                <a:latin typeface="Calibri Light"/>
                <a:ea typeface="MS PGothic" panose="020B0600070205080204" pitchFamily="34" charset="-128"/>
              </a:rPr>
              <a:t>Het is als in bovenstaand mozaïek:</a:t>
            </a:r>
          </a:p>
          <a:p>
            <a:pPr lvl="0" defTabSz="914400" fontAlgn="base">
              <a:lnSpc>
                <a:spcPct val="100000"/>
              </a:lnSpc>
              <a:spcBef>
                <a:spcPts val="1200"/>
              </a:spcBef>
            </a:pPr>
            <a:r>
              <a:rPr lang="de-DE" altLang="de-DE" sz="2400" dirty="0">
                <a:solidFill>
                  <a:srgbClr val="004992"/>
                </a:solidFill>
                <a:latin typeface="Calibri Light"/>
                <a:ea typeface="MS PGothic" panose="020B0600070205080204" pitchFamily="34" charset="-128"/>
              </a:rPr>
              <a:t>Wij hebben allemaal onze lichte en donkere kanten.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754130911"/>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Een goede vriend komt niet naar je verjaardagsfeest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“Zonder hem is mijn feest verpest.”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Mensen staan bij elkaar. Iemand kijkt mijn richting uit.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365504703"/>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Een goede vriend komt niet naar je verjaardagsfeest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“Zonder hem is mijn feest verpest.”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Mensen staan bij elkaar. Iemand kijkt mijn richting uit.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19</a:t>
            </a:fld>
            <a:endParaRPr lang="de-DE" altLang="de-DE"/>
          </a:p>
        </p:txBody>
      </p:sp>
    </p:spTree>
    <p:extLst>
      <p:ext uri="{BB962C8B-B14F-4D97-AF65-F5344CB8AC3E}">
        <p14:creationId xmlns:p14="http://schemas.microsoft.com/office/powerpoint/2010/main" val="273936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901272008"/>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Een goede vriend komt niet naar je verjaardagsfeest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“Zonder hem is mijn feest verpest.”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Mensen staan bij elkaar. Iemand kijkt mijn richting uit.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“Ze hebben het over mij.”</a:t>
                      </a:r>
                      <a:br>
                        <a:rPr kumimoji="0" lang="nl-NL" sz="1800" b="0" i="0" u="none" strike="noStrike" cap="none" normalizeH="0" baseline="0" dirty="0">
                          <a:ln>
                            <a:noFill/>
                          </a:ln>
                          <a:solidFill>
                            <a:srgbClr val="333333"/>
                          </a:solidFill>
                          <a:effectLst/>
                          <a:latin typeface="Calibri Light"/>
                        </a:rPr>
                      </a:b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20</a:t>
            </a:fld>
            <a:endParaRPr lang="de-DE" altLang="de-DE"/>
          </a:p>
        </p:txBody>
      </p:sp>
    </p:spTree>
    <p:extLst>
      <p:ext uri="{BB962C8B-B14F-4D97-AF65-F5344CB8AC3E}">
        <p14:creationId xmlns:p14="http://schemas.microsoft.com/office/powerpoint/2010/main" val="149036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Calibri Light"/>
              </a:rPr>
              <a:t>2. Selectieve waarneming: tunnelvisie</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8"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952936390"/>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Een goede vriend komt niet naar je verjaardagsfeest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“Zonder hem is mijn feest verpest.”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Veel mensen komen wel. Er blijven meer dan genoeg mensen over voor een gezellige avond.</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Mensen staan bij elkaar. Iemand kijkt mijn richting uit.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“Ze hebben het over mij.”</a:t>
                      </a:r>
                      <a:br>
                        <a:rPr kumimoji="0" lang="nl-NL" sz="1800" b="0" i="0" u="none" strike="noStrike" cap="none" normalizeH="0" baseline="0" dirty="0">
                          <a:ln>
                            <a:noFill/>
                          </a:ln>
                          <a:solidFill>
                            <a:srgbClr val="333333"/>
                          </a:solidFill>
                          <a:effectLst/>
                          <a:latin typeface="Calibri Light"/>
                        </a:rPr>
                      </a:b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Hij kijkt toevallig naar mij of misschien valt er achter mij iets te zien.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21</a:t>
            </a:fld>
            <a:endParaRPr lang="de-DE" altLang="de-DE"/>
          </a:p>
        </p:txBody>
      </p:sp>
    </p:spTree>
    <p:extLst>
      <p:ext uri="{BB962C8B-B14F-4D97-AF65-F5344CB8AC3E}">
        <p14:creationId xmlns:p14="http://schemas.microsoft.com/office/powerpoint/2010/main" val="2872667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Laat je niet leiden door één aspect van een gebeurtenis. Situaties hebben zowel positieve, neutrale als negatieve aspecten.</a:t>
            </a:r>
          </a:p>
          <a:p>
            <a:pPr lvl="0" defTabSz="914400" fontAlgn="base"/>
            <a:r>
              <a:rPr lang="de-DE" altLang="de-DE" sz="2400" dirty="0">
                <a:solidFill>
                  <a:srgbClr val="004992"/>
                </a:solidFill>
                <a:latin typeface="Calibri Light"/>
                <a:ea typeface="MS PGothic" panose="020B0600070205080204" pitchFamily="34" charset="-128"/>
              </a:rPr>
              <a:t>Bijvoorbeeld:</a:t>
            </a:r>
          </a:p>
          <a:p>
            <a:pPr lvl="0" defTabSz="914400" fontAlgn="base"/>
            <a:r>
              <a:rPr lang="de-DE" altLang="de-DE" sz="2400" dirty="0">
                <a:solidFill>
                  <a:srgbClr val="333333"/>
                </a:solidFill>
                <a:latin typeface="Calibri Light"/>
                <a:ea typeface="MS PGothic" panose="020B0600070205080204" pitchFamily="34" charset="-128"/>
              </a:rPr>
              <a:t>Hoewel je vriend niet naar je feest is gekomen, kun je toch een leuke</a:t>
            </a:r>
          </a:p>
          <a:p>
            <a:pPr lvl="0" defTabSz="914400" fontAlgn="base"/>
            <a:r>
              <a:rPr lang="de-DE" altLang="de-DE" sz="2400" dirty="0">
                <a:solidFill>
                  <a:srgbClr val="333333"/>
                </a:solidFill>
                <a:latin typeface="Calibri Light"/>
                <a:ea typeface="MS PGothic" panose="020B0600070205080204" pitchFamily="34" charset="-128"/>
              </a:rPr>
              <a:t>avond hebben met de mensen die wel voor jou gekomen zijn.</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Bovendien heb je nu meer tijd om met andere vrienden te praten.</a:t>
            </a:r>
          </a:p>
          <a:p>
            <a:pPr lvl="0" defTabSz="914400" fontAlgn="base"/>
            <a:r>
              <a:rPr lang="de-DE" altLang="de-DE" sz="2400" dirty="0">
                <a:solidFill>
                  <a:srgbClr val="004992"/>
                </a:solidFill>
                <a:latin typeface="Calibri Light"/>
                <a:ea typeface="MS PGothic" panose="020B0600070205080204" pitchFamily="34" charset="-128"/>
              </a:rPr>
              <a:t>Dus: in plaats van een tunnelvisie, verbreed je blik!</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a:solidFill>
                  <a:srgbClr val="004992"/>
                </a:solidFill>
                <a:latin typeface="Calibri Light"/>
              </a:rPr>
              <a:t>3. Meten met jouw maat</a:t>
            </a:r>
            <a:endParaRPr lang="de-DE" altLang="de-DE" sz="3600">
              <a:solidFill>
                <a:srgbClr val="004992"/>
              </a:solidFill>
              <a:latin typeface="Calibri Light"/>
            </a:endParaRPr>
          </a:p>
        </p:txBody>
      </p:sp>
      <p:sp>
        <p:nvSpPr>
          <p:cNvPr id="60418" name="Rectangle 3"/>
          <p:cNvSpPr>
            <a:spLocks noGrp="1" noChangeArrowheads="1"/>
          </p:cNvSpPr>
          <p:nvPr>
            <p:ph idx="1"/>
          </p:nvPr>
        </p:nvSpPr>
        <p:spPr/>
        <p:txBody>
          <a:bodyPr/>
          <a:lstStyle/>
          <a:p>
            <a:pPr eaLnBrk="1" hangingPunct="1">
              <a:defRPr/>
            </a:pPr>
            <a:r>
              <a:rPr lang="de-DE" altLang="de-DE" sz="2400" dirty="0">
                <a:solidFill>
                  <a:srgbClr val="004992"/>
                </a:solidFill>
                <a:latin typeface="Calibri Light"/>
              </a:rPr>
              <a:t>Er is een verschil tussen mijn oordeel over mijzelf en het oordeel dat anderen over mij hebben.</a:t>
            </a:r>
          </a:p>
          <a:p>
            <a:pPr marL="342900" lvl="1" indent="-342900" eaLnBrk="1" hangingPunct="1">
              <a:spcBef>
                <a:spcPts val="1999"/>
              </a:spcBef>
              <a:spcAft>
                <a:spcPts val="0"/>
              </a:spcAft>
              <a:buClr>
                <a:srgbClr val="333333"/>
              </a:buClr>
              <a:buFont typeface="WingDings"/>
              <a:buChar char=""/>
              <a:defRPr/>
            </a:pPr>
            <a:r>
              <a:rPr lang="de-DE" altLang="de-DE" sz="2400" dirty="0">
                <a:latin typeface="Calibri Light"/>
              </a:rPr>
              <a:t>Als ik mijzelf als waardeloos, lelijk enz. beschouw, dan hoeven anderen het daar niet noodzakelijkerwijs mee eens te zijn.</a:t>
            </a:r>
          </a:p>
          <a:p>
            <a:pPr marL="342900" lvl="1" indent="-342900" eaLnBrk="1" hangingPunct="1">
              <a:spcBef>
                <a:spcPts val="1999"/>
              </a:spcBef>
              <a:spcAft>
                <a:spcPts val="0"/>
              </a:spcAft>
              <a:buClr>
                <a:srgbClr val="333333"/>
              </a:buClr>
              <a:buFont typeface="WingDings"/>
              <a:buChar char=""/>
              <a:defRPr/>
            </a:pPr>
            <a:r>
              <a:rPr lang="de-DE" altLang="de-DE" sz="2400" dirty="0">
                <a:latin typeface="Calibri Light"/>
              </a:rPr>
              <a:t>Er zijn altijd verschillende opvattingen. Niet iedereen verstaat onder intelligentie of aantrekkelijkheid hetzelfde als ik doe.</a:t>
            </a:r>
          </a:p>
          <a:p>
            <a:pPr lvl="1" eaLnBrk="1" hangingPunct="1">
              <a:spcBef>
                <a:spcPts val="1999"/>
              </a:spcBef>
              <a:spcAft>
                <a:spcPts val="0"/>
              </a:spcAft>
              <a:defRPr/>
            </a:pPr>
            <a:r>
              <a:rPr lang="de-DE" altLang="de-DE" sz="2400" dirty="0">
                <a:solidFill>
                  <a:srgbClr val="004992"/>
                </a:solidFill>
                <a:latin typeface="Calibri Light"/>
              </a:rPr>
              <a:t>Anderen mogen het oneens zijn met mijn ideeën.</a:t>
            </a:r>
          </a:p>
        </p:txBody>
      </p:sp>
      <p:pic>
        <p:nvPicPr>
          <p:cNvPr id="7" name="Picture 6"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39499784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probeert mij maar wat wijs te maken”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“Alleen zij denkt er zo over...”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heeft mij door, ik ben waardeloos...”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98958031"/>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probeert mij maar wat wijs te maken”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“Alleen zij denkt er zo over...”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“Fijn dat iemand mijn werk erkent!”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heeft mij door, ik ben waardeloos...”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25</a:t>
            </a:fld>
            <a:endParaRPr lang="de-DE" altLang="de-DE"/>
          </a:p>
        </p:txBody>
      </p:sp>
    </p:spTree>
    <p:extLst>
      <p:ext uri="{BB962C8B-B14F-4D97-AF65-F5344CB8AC3E}">
        <p14:creationId xmlns:p14="http://schemas.microsoft.com/office/powerpoint/2010/main" val="350122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8"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63695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krijgt complimenten voor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probeert mij maar wat wijs te maken”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“Alleen zij denkt er zo over...”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“Fijn dat iemand mijn werk erkent!”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krijgt kritiek op je werk.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“Zij heeft mij door, ik ben waardeloos...”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“Zij heeft mogelijk een rotdag.”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“Kan ik wat leren van de kritiek?” </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26</a:t>
            </a:fld>
            <a:endParaRPr lang="de-DE" altLang="de-DE"/>
          </a:p>
        </p:txBody>
      </p:sp>
    </p:spTree>
    <p:extLst>
      <p:ext uri="{BB962C8B-B14F-4D97-AF65-F5344CB8AC3E}">
        <p14:creationId xmlns:p14="http://schemas.microsoft.com/office/powerpoint/2010/main" val="419405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Je mag best eens complimenten aannemen, ze worden niet zomaar gegeven.</a:t>
            </a:r>
          </a:p>
          <a:p>
            <a:pPr lvl="0" defTabSz="914400" fontAlgn="base"/>
            <a:r>
              <a:rPr lang="de-DE" altLang="de-DE" sz="2400" dirty="0">
                <a:solidFill>
                  <a:srgbClr val="004992"/>
                </a:solidFill>
                <a:latin typeface="Calibri Light"/>
                <a:ea typeface="MS PGothic" panose="020B0600070205080204" pitchFamily="34" charset="-128"/>
              </a:rPr>
              <a:t>Probeer kritiek te zien als iets opbouwends:</a:t>
            </a:r>
          </a:p>
          <a:p>
            <a:pPr lvl="0" defTabSz="914400" fontAlgn="base"/>
            <a:r>
              <a:rPr lang="de-DE" altLang="de-DE" sz="2400" dirty="0">
                <a:solidFill>
                  <a:srgbClr val="004992"/>
                </a:solidFill>
                <a:latin typeface="Calibri Light"/>
                <a:ea typeface="MS PGothic" panose="020B0600070205080204" pitchFamily="34" charset="-128"/>
              </a:rPr>
              <a:t>Het gaat om één aspect en is niet een aanval op jou als persoon.</a:t>
            </a:r>
          </a:p>
          <a:p>
            <a:pPr lvl="0" defTabSz="914400" fontAlgn="base"/>
            <a:r>
              <a:rPr lang="de-DE" altLang="de-DE" sz="2400" dirty="0">
                <a:solidFill>
                  <a:srgbClr val="004992"/>
                </a:solidFill>
                <a:latin typeface="Calibri Light"/>
                <a:ea typeface="MS PGothic" panose="020B0600070205080204" pitchFamily="34" charset="-128"/>
              </a:rPr>
              <a:t>Wij doen allemaal goede dingen, maar we maken ook allemaal wel eens fouten.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002078908"/>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ontdekt een een donker plekje op je huid.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heb kanker, ik ga vast dood.”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28</a:t>
            </a:fld>
            <a:endParaRPr lang="de-DE" altLang="de-DE"/>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0" y="4662487"/>
            <a:ext cx="32734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63099454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Depressieve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beoordeling</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a:t>
                      </a:r>
                      <a:r>
                        <a:rPr kumimoji="0" lang="es-ES" sz="2000" b="0" i="0" u="none" strike="noStrike" cap="none" normalizeH="0" baseline="0" dirty="0" err="1">
                          <a:ln>
                            <a:noFill/>
                          </a:ln>
                          <a:solidFill>
                            <a:srgbClr val="000000"/>
                          </a:solidFill>
                          <a:effectLst/>
                          <a:latin typeface="Calibri Light"/>
                        </a:rPr>
                        <a:t>realistische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beoordeling</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Je ontdekt een een donker plekje op je huid.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heb kanker, ik ga vast dood.”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Ik leg het aan iemand anders voor of raadpleeg een dokter.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29</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0" y="4662487"/>
            <a:ext cx="32734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788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814726802"/>
              </p:ext>
            </p:extLst>
          </p:nvPr>
        </p:nvGraphicFramePr>
        <p:xfrm>
          <a:off x="408955" y="2636912"/>
          <a:ext cx="9601200" cy="2865120"/>
        </p:xfrm>
        <a:graphic>
          <a:graphicData uri="http://schemas.openxmlformats.org/drawingml/2006/table">
            <a:tbl>
              <a:tblPr>
                <a:tableStyleId>{21E4AEA4-8DFA-4A89-87EB-49C32662AFE0}</a:tableStyleId>
              </a:tblPr>
              <a:tblGrid>
                <a:gridCol w="4528907">
                  <a:extLst>
                    <a:ext uri="{9D8B030D-6E8A-4147-A177-3AD203B41FA5}">
                      <a16:colId xmlns:a16="http://schemas.microsoft.com/office/drawing/2014/main" val="20000"/>
                    </a:ext>
                  </a:extLst>
                </a:gridCol>
                <a:gridCol w="50722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 “ik ben waardeloos”, “ik ben een loser”, “goh, wat ben 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moet deze negatieve gedachten niet denken” … maar dat lukt niet </a:t>
                      </a:r>
                      <a:br>
                        <a:rPr kumimoji="0" lang="nl-NL" sz="2000" b="1" i="1" u="none" strike="noStrike" cap="none" normalizeH="0" baseline="0" dirty="0">
                          <a:ln>
                            <a:noFill/>
                          </a:ln>
                          <a:solidFill>
                            <a:srgbClr val="333333"/>
                          </a:solidFill>
                          <a:effectLst/>
                          <a:latin typeface="Calibri Light"/>
                        </a:rPr>
                      </a:br>
                      <a:r>
                        <a:rPr kumimoji="0" lang="nl-NL" sz="2000" b="1" i="1" u="none" strike="noStrike" cap="none" normalizeH="0" baseline="0" dirty="0">
                          <a:ln>
                            <a:noFill/>
                          </a:ln>
                          <a:solidFill>
                            <a:srgbClr val="333333"/>
                          </a:solidFill>
                          <a:effectLst/>
                          <a:latin typeface="Calibri Light"/>
                        </a:rPr>
                        <a:t>(</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177405437"/>
              </p:ext>
            </p:extLst>
          </p:nvPr>
        </p:nvGraphicFramePr>
        <p:xfrm>
          <a:off x="408955" y="2636912"/>
          <a:ext cx="9601200" cy="2865120"/>
        </p:xfrm>
        <a:graphic>
          <a:graphicData uri="http://schemas.openxmlformats.org/drawingml/2006/table">
            <a:tbl>
              <a:tblPr>
                <a:tableStyleId>{21E4AEA4-8DFA-4A89-87EB-49C32662AFE0}</a:tableStyleId>
              </a:tblPr>
              <a:tblGrid>
                <a:gridCol w="4528907">
                  <a:extLst>
                    <a:ext uri="{9D8B030D-6E8A-4147-A177-3AD203B41FA5}">
                      <a16:colId xmlns:a16="http://schemas.microsoft.com/office/drawing/2014/main" val="20000"/>
                    </a:ext>
                  </a:extLst>
                </a:gridCol>
                <a:gridCol w="50722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 “ik ben waardeloos”, “ik ben een loser”, “goh, wat ben 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dirty="0">
                          <a:ln>
                            <a:noFill/>
                          </a:ln>
                          <a:solidFill>
                            <a:srgbClr val="333333"/>
                          </a:solidFill>
                          <a:effectLst/>
                          <a:latin typeface="Calibri Light"/>
                        </a:rPr>
                        <a:t>“Ik moet deze negatieve gedachten niet denken” … maar dat lukt niet </a:t>
                      </a:r>
                      <a:br>
                        <a:rPr kumimoji="0" lang="nl-NL" sz="2000" b="1" i="1" u="none" strike="noStrike" cap="none" normalizeH="0" baseline="0" dirty="0">
                          <a:ln>
                            <a:noFill/>
                          </a:ln>
                          <a:solidFill>
                            <a:srgbClr val="333333"/>
                          </a:solidFill>
                          <a:effectLst/>
                          <a:latin typeface="Calibri Light"/>
                        </a:rPr>
                      </a:br>
                      <a:r>
                        <a:rPr kumimoji="0" lang="nl-NL" sz="2000" b="1" i="1" u="none" strike="noStrike" cap="none" normalizeH="0" baseline="0" dirty="0">
                          <a:ln>
                            <a:noFill/>
                          </a:ln>
                          <a:solidFill>
                            <a:srgbClr val="333333"/>
                          </a:solidFill>
                          <a:effectLst/>
                          <a:latin typeface="Calibri Light"/>
                        </a:rPr>
                        <a:t>(</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Vraag je af of je gedachten terecht zijn. Wat spreekt deze gedachten tegen?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Leid jezelf af door dingen te gaan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32</a:t>
            </a:fld>
            <a:endParaRPr lang="de-DE" altLang="de-DE"/>
          </a:p>
        </p:txBody>
      </p:sp>
    </p:spTree>
    <p:extLst>
      <p:ext uri="{BB962C8B-B14F-4D97-AF65-F5344CB8AC3E}">
        <p14:creationId xmlns:p14="http://schemas.microsoft.com/office/powerpoint/2010/main" val="862223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Oefening</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Het is onmogelijk om bewust hinderlijke gedachten te onderdrukken.</a:t>
            </a:r>
            <a:br>
              <a:rPr lang="nl-NL" sz="2400" dirty="0">
                <a:solidFill>
                  <a:srgbClr val="333333"/>
                </a:solidFill>
                <a:latin typeface="Calibri Light"/>
              </a:rPr>
            </a:br>
            <a:r>
              <a:rPr lang="nl-NL" sz="2400" dirty="0">
                <a:solidFill>
                  <a:srgbClr val="333333"/>
                </a:solidFill>
                <a:latin typeface="Calibri Light"/>
              </a:rPr>
              <a:t>Proberen om ergens niet aan te denken leidt juist tot een toename van deze gedachten.</a:t>
            </a:r>
          </a:p>
          <a:p>
            <a:r>
              <a:rPr lang="nl-NL" sz="2400" dirty="0">
                <a:solidFill>
                  <a:srgbClr val="333333"/>
                </a:solidFill>
                <a:latin typeface="Calibri Light"/>
              </a:rPr>
              <a:t>Probeer maar eens: </a:t>
            </a:r>
          </a:p>
          <a:p>
            <a:pPr>
              <a:lnSpc>
                <a:spcPct val="100000"/>
              </a:lnSpc>
              <a:spcBef>
                <a:spcPts val="1200"/>
              </a:spcBef>
            </a:pPr>
            <a:r>
              <a:rPr lang="nl-NL" sz="2400" dirty="0">
                <a:solidFill>
                  <a:srgbClr val="004992"/>
                </a:solidFill>
                <a:latin typeface="Calibri Light"/>
              </a:rPr>
              <a:t>Denk de volgende minuut niet aan een olifant!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75C5687F-D92B-42A5-B148-BE4E0BEE849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Werkt het? Nee!</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De meesten van jullie hebben waarschijnlijk gedacht aan een olifant en/of aan iets dat te maken heeft met een olifant (bv. dierentuin, safari, Afrika, etc.) </a:t>
            </a:r>
          </a:p>
          <a:p>
            <a:r>
              <a:rPr lang="nl-NL" sz="2400" dirty="0">
                <a:solidFill>
                  <a:srgbClr val="333333"/>
                </a:solidFill>
                <a:latin typeface="Calibri Light"/>
              </a:rPr>
              <a:t>Dit effect wordt zelfs sterker als je bewust hinderlijke gedachten probeert te onderdrukken (“ik ben een loser” etc.). Deze gedachten kunnen zo sterk worden dat ze je raar voorkomen en buiten je controle lijken te ontstaan!</a:t>
            </a:r>
            <a:endParaRPr lang="en-US" sz="2400" dirty="0">
              <a:solidFill>
                <a:srgbClr val="333333"/>
              </a:solidFill>
              <a:latin typeface="Calibri Light"/>
            </a:endParaRPr>
          </a:p>
        </p:txBody>
      </p:sp>
      <p:pic>
        <p:nvPicPr>
          <p:cNvPr id="6"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 plaats daarvan:</a:t>
            </a:r>
          </a:p>
        </p:txBody>
      </p:sp>
      <p:sp>
        <p:nvSpPr>
          <p:cNvPr id="50179"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Wanneer je wordt gehinderd door sterk negatieve gedachten, probeer deze niet actief te onderdrukken, dan nemen ze alleen maar toe.</a:t>
            </a:r>
          </a:p>
          <a:p>
            <a:pPr eaLnBrk="1" hangingPunct="1"/>
            <a:r>
              <a:rPr lang="de-DE" altLang="de-DE" sz="2400" dirty="0">
                <a:solidFill>
                  <a:srgbClr val="333333"/>
                </a:solidFill>
                <a:latin typeface="Calibri Light"/>
              </a:rPr>
              <a:t>Observeer je gedachten zonder actief ingrijpen, zoals een bezoeker in een dierentuin op een veilige afstand een gevaarlijk dier observeert.</a:t>
            </a:r>
          </a:p>
          <a:p>
            <a:pPr eaLnBrk="1" hangingPunct="1"/>
            <a:r>
              <a:rPr lang="de-DE" altLang="de-DE" sz="2400" dirty="0">
                <a:solidFill>
                  <a:srgbClr val="004992"/>
                </a:solidFill>
                <a:latin typeface="Calibri Light"/>
              </a:rPr>
              <a:t>De gedachten zullen bijna automatisch afzwakken.</a:t>
            </a:r>
          </a:p>
        </p:txBody>
      </p:sp>
      <p:pic>
        <p:nvPicPr>
          <p:cNvPr id="7"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1202" name="Rectangle 2"/>
          <p:cNvSpPr>
            <a:spLocks noGrp="1" noChangeArrowheads="1"/>
          </p:cNvSpPr>
          <p:nvPr>
            <p:ph idx="1"/>
          </p:nvPr>
        </p:nvSpPr>
        <p:spPr>
          <a:xfrm>
            <a:off x="408955" y="2204864"/>
            <a:ext cx="8229600" cy="4248000"/>
          </a:xfrm>
        </p:spPr>
        <p:txBody>
          <a:bodyPr/>
          <a:lstStyle/>
          <a:p>
            <a:pPr marL="342900" indent="-342900" eaLnBrk="1" hangingPunct="1">
              <a:lnSpc>
                <a:spcPct val="100000"/>
              </a:lnSpc>
              <a:spcBef>
                <a:spcPts val="1200"/>
              </a:spcBef>
              <a:buClr>
                <a:srgbClr val="004992"/>
              </a:buClr>
              <a:buFont typeface="WingDings"/>
              <a:buChar char=""/>
            </a:pPr>
            <a:r>
              <a:rPr lang="en-US" altLang="de-DE" sz="2000" dirty="0" err="1">
                <a:solidFill>
                  <a:srgbClr val="004992"/>
                </a:solidFill>
                <a:latin typeface="Calibri Light"/>
              </a:rPr>
              <a:t>Vergelijken</a:t>
            </a:r>
            <a:r>
              <a:rPr lang="en-US" altLang="de-DE" sz="2000" dirty="0">
                <a:solidFill>
                  <a:srgbClr val="004992"/>
                </a:solidFill>
                <a:latin typeface="Calibri Light"/>
              </a:rPr>
              <a:t> met </a:t>
            </a:r>
            <a:r>
              <a:rPr lang="en-US" altLang="de-DE" sz="2000" dirty="0" err="1">
                <a:solidFill>
                  <a:srgbClr val="004992"/>
                </a:solidFill>
                <a:latin typeface="Calibri Light"/>
              </a:rPr>
              <a:t>andere</a:t>
            </a:r>
            <a:r>
              <a:rPr lang="en-US" altLang="de-DE" sz="2000" dirty="0">
                <a:solidFill>
                  <a:srgbClr val="004992"/>
                </a:solidFill>
                <a:latin typeface="Calibri Light"/>
              </a:rPr>
              <a:t> </a:t>
            </a:r>
            <a:r>
              <a:rPr lang="en-US" altLang="de-DE" sz="2000" dirty="0" err="1">
                <a:solidFill>
                  <a:srgbClr val="004992"/>
                </a:solidFill>
                <a:latin typeface="Calibri Light"/>
              </a:rPr>
              <a:t>mensen</a:t>
            </a:r>
            <a:r>
              <a:rPr lang="en-US" altLang="de-DE" sz="2000" dirty="0">
                <a:solidFill>
                  <a:srgbClr val="004992"/>
                </a:solidFill>
                <a:latin typeface="Calibri Light"/>
              </a:rPr>
              <a:t>:</a:t>
            </a:r>
            <a:endParaRPr lang="de-DE" altLang="de-DE" sz="2000" dirty="0">
              <a:solidFill>
                <a:srgbClr val="004992"/>
              </a:solidFill>
              <a:latin typeface="Calibri Light"/>
            </a:endParaRPr>
          </a:p>
          <a:p>
            <a:pPr marL="774827" lvl="3" indent="-342900">
              <a:lnSpc>
                <a:spcPct val="100000"/>
              </a:lnSpc>
              <a:spcBef>
                <a:spcPts val="1200"/>
              </a:spcBef>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774827" lvl="3" indent="-342900">
              <a:lnSpc>
                <a:spcPct val="100000"/>
              </a:lnSpc>
              <a:spcBef>
                <a:spcPts val="1200"/>
              </a:spcBef>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dirty="0" err="1">
                <a:solidFill>
                  <a:srgbClr val="333333"/>
                </a:solidFill>
                <a:latin typeface="Calibri Light"/>
              </a:rPr>
              <a:t>zij</a:t>
            </a:r>
            <a:r>
              <a:rPr lang="en-US" altLang="de-DE" sz="2000" dirty="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pPr>
            <a:r>
              <a:rPr lang="nl-NL" altLang="de-DE" sz="2000" dirty="0">
                <a:solidFill>
                  <a:srgbClr val="333333"/>
                </a:solidFill>
                <a:latin typeface="Calibri Light"/>
              </a:rPr>
              <a:t>Robbie Williams werd bekend als lid van de band </a:t>
            </a:r>
            <a:r>
              <a:rPr lang="nl-NL" altLang="nl-NL" sz="2000" dirty="0">
                <a:solidFill>
                  <a:srgbClr val="333333"/>
                </a:solidFill>
                <a:latin typeface="Calibri Light"/>
              </a:rPr>
              <a:t>“</a:t>
            </a:r>
            <a:r>
              <a:rPr lang="nl-NL" altLang="de-DE" sz="2000" dirty="0">
                <a:solidFill>
                  <a:srgbClr val="333333"/>
                </a:solidFill>
                <a:latin typeface="Calibri Light"/>
              </a:rPr>
              <a:t>Take That</a:t>
            </a:r>
            <a:r>
              <a:rPr lang="nl-NL" altLang="nl-NL" sz="2000" dirty="0">
                <a:solidFill>
                  <a:srgbClr val="333333"/>
                </a:solidFill>
                <a:latin typeface="Calibri Light"/>
              </a:rPr>
              <a:t>”</a:t>
            </a:r>
            <a:r>
              <a:rPr lang="nl-NL" altLang="de-DE" sz="2000" dirty="0">
                <a:solidFill>
                  <a:srgbClr val="333333"/>
                </a:solidFill>
                <a:latin typeface="Calibri Light"/>
              </a:rPr>
              <a:t>, die hij vanwege drugsproblemen moest verlaten. Hij begon daarna een succesvolle solocarrière als zanger. In februari 2007 werd hij voor medicatie-afhankelijkheid en depressie behandeld in een kliniek.</a:t>
            </a:r>
          </a:p>
          <a:p>
            <a:pPr marL="342900" indent="-342900" eaLnBrk="1" hangingPunct="1">
              <a:lnSpc>
                <a:spcPct val="100000"/>
              </a:lnSpc>
              <a:spcBef>
                <a:spcPts val="1200"/>
              </a:spcBef>
              <a:buClr>
                <a:srgbClr val="333333"/>
              </a:buClr>
              <a:buFont typeface="WingDings"/>
              <a:buChar char=""/>
            </a:pPr>
            <a:r>
              <a:rPr lang="nl-NL" altLang="de-DE" sz="2000" dirty="0">
                <a:solidFill>
                  <a:srgbClr val="333333"/>
                </a:solidFill>
                <a:latin typeface="Calibri Light"/>
              </a:rPr>
              <a:t>Prinses Diana had voor buitenstaanders een leven om van te dromen: Geld en luxe, bewonderd door de hele wereld om haar uiterlijk en haar sociale betrokkenheid. Echter, ze had jarenlang last van boulimia en depressies.</a:t>
            </a:r>
            <a:endParaRPr lang="en-US" altLang="de-DE" sz="2000" dirty="0">
              <a:solidFill>
                <a:srgbClr val="333333"/>
              </a:solidFill>
              <a:latin typeface="Calibri Light"/>
            </a:endParaRPr>
          </a:p>
        </p:txBody>
      </p:sp>
      <p:pic>
        <p:nvPicPr>
          <p:cNvPr id="512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0176" y="1880828"/>
            <a:ext cx="173736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0176" y="4401108"/>
            <a:ext cx="1737360" cy="21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marL="342900" indent="-342900" eaLnBrk="1" hangingPunct="1">
              <a:buClr>
                <a:srgbClr val="004992"/>
              </a:buClr>
              <a:buFont typeface="WingDings"/>
              <a:buChar char=""/>
            </a:pPr>
            <a:r>
              <a:rPr lang="en-US" altLang="de-DE" sz="2400" dirty="0" err="1">
                <a:solidFill>
                  <a:srgbClr val="004992"/>
                </a:solidFill>
                <a:latin typeface="Calibri Light"/>
              </a:rPr>
              <a:t>Onhaalbare</a:t>
            </a:r>
            <a:r>
              <a:rPr lang="en-US" altLang="de-DE" sz="2400" dirty="0">
                <a:solidFill>
                  <a:srgbClr val="004992"/>
                </a:solidFill>
                <a:latin typeface="Calibri Light"/>
              </a:rPr>
              <a:t> </a:t>
            </a:r>
            <a:r>
              <a:rPr lang="en-US" altLang="de-DE" sz="2400" dirty="0" err="1">
                <a:solidFill>
                  <a:srgbClr val="004992"/>
                </a:solidFill>
                <a:latin typeface="Calibri Light"/>
              </a:rPr>
              <a:t>eisen</a:t>
            </a:r>
            <a:r>
              <a:rPr lang="en-US" altLang="de-DE" sz="2400" dirty="0">
                <a:solidFill>
                  <a:srgbClr val="004992"/>
                </a:solidFill>
                <a:latin typeface="Calibri Light"/>
              </a:rPr>
              <a:t> </a:t>
            </a:r>
            <a:r>
              <a:rPr lang="en-US" altLang="de-DE" sz="2400" dirty="0" err="1">
                <a:solidFill>
                  <a:srgbClr val="004992"/>
                </a:solidFill>
                <a:latin typeface="Calibri Light"/>
              </a:rPr>
              <a:t>stellen</a:t>
            </a:r>
            <a:r>
              <a:rPr lang="en-US" altLang="de-DE" sz="2400" dirty="0">
                <a:solidFill>
                  <a:srgbClr val="004992"/>
                </a:solidFill>
                <a:latin typeface="Calibri Light"/>
              </a:rPr>
              <a:t>:</a:t>
            </a:r>
          </a:p>
          <a:p>
            <a:pPr marL="558863" lvl="2" indent="-342900">
              <a:spcBef>
                <a:spcPts val="1999"/>
              </a:spcBef>
              <a:spcAft>
                <a:spcPts val="0"/>
              </a:spcAft>
              <a:buClr>
                <a:srgbClr val="333333"/>
              </a:buClr>
              <a:buFont typeface="WingDings"/>
              <a:buChar char=""/>
            </a:pPr>
            <a:r>
              <a:rPr lang="en-US" altLang="de-DE" sz="2400" dirty="0" err="1">
                <a:solidFill>
                  <a:srgbClr val="333333"/>
                </a:solidFill>
                <a:latin typeface="Calibri Light"/>
              </a:rPr>
              <a:t>Stel</a:t>
            </a:r>
            <a:r>
              <a:rPr lang="en-US" altLang="de-DE" sz="2400" dirty="0">
                <a:solidFill>
                  <a:srgbClr val="333333"/>
                </a:solidFill>
                <a:latin typeface="Calibri Light"/>
              </a:rPr>
              <a:t> </a:t>
            </a:r>
            <a:r>
              <a:rPr lang="en-US" altLang="de-DE" sz="2400" dirty="0" err="1">
                <a:solidFill>
                  <a:srgbClr val="333333"/>
                </a:solidFill>
                <a:latin typeface="Calibri Light"/>
              </a:rPr>
              <a:t>jezelf</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onrealistisch</a:t>
            </a:r>
            <a:r>
              <a:rPr lang="en-US" altLang="de-DE" sz="2400" dirty="0">
                <a:solidFill>
                  <a:srgbClr val="333333"/>
                </a:solidFill>
                <a:latin typeface="Calibri Light"/>
              </a:rPr>
              <a:t> </a:t>
            </a:r>
            <a:r>
              <a:rPr lang="en-US" altLang="de-DE" sz="2400" dirty="0" err="1">
                <a:solidFill>
                  <a:srgbClr val="333333"/>
                </a:solidFill>
                <a:latin typeface="Calibri Light"/>
              </a:rPr>
              <a:t>hoge</a:t>
            </a:r>
            <a:r>
              <a:rPr lang="en-US" altLang="de-DE" sz="2400" dirty="0">
                <a:solidFill>
                  <a:srgbClr val="333333"/>
                </a:solidFill>
                <a:latin typeface="Calibri Light"/>
              </a:rPr>
              <a:t> </a:t>
            </a:r>
            <a:r>
              <a:rPr lang="en-US" altLang="de-DE" sz="2400" dirty="0" err="1">
                <a:solidFill>
                  <a:srgbClr val="333333"/>
                </a:solidFill>
                <a:latin typeface="Calibri Light"/>
              </a:rPr>
              <a:t>eisen</a:t>
            </a:r>
            <a:r>
              <a:rPr lang="en-US" altLang="de-DE" sz="2400" dirty="0">
                <a:solidFill>
                  <a:srgbClr val="333333"/>
                </a:solidFill>
                <a:latin typeface="Calibri Light"/>
              </a:rPr>
              <a:t>, </a:t>
            </a:r>
            <a:r>
              <a:rPr lang="en-US" altLang="de-DE" sz="2400" dirty="0" err="1">
                <a:solidFill>
                  <a:srgbClr val="333333"/>
                </a:solidFill>
                <a:latin typeface="Calibri Light"/>
              </a:rPr>
              <a:t>zoals</a:t>
            </a:r>
            <a:r>
              <a:rPr lang="en-US" altLang="de-DE" sz="2400" dirty="0">
                <a:solidFill>
                  <a:srgbClr val="333333"/>
                </a:solidFill>
                <a:latin typeface="Calibri Light"/>
              </a:rPr>
              <a:t>:</a:t>
            </a:r>
          </a:p>
          <a:p>
            <a:pPr lvl="5">
              <a:spcBef>
                <a:spcPts val="1999"/>
              </a:spcBef>
              <a:buClr>
                <a:srgbClr val="333333"/>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er</a:t>
            </a:r>
            <a:r>
              <a:rPr lang="en-US" altLang="de-DE" sz="2400" dirty="0">
                <a:solidFill>
                  <a:srgbClr val="333333"/>
                </a:solidFill>
                <a:latin typeface="Calibri Light"/>
              </a:rPr>
              <a:t> </a:t>
            </a:r>
            <a:r>
              <a:rPr lang="en-US" altLang="de-DE" sz="2400" dirty="0" err="1">
                <a:solidFill>
                  <a:srgbClr val="333333"/>
                </a:solidFill>
                <a:latin typeface="Calibri Light"/>
              </a:rPr>
              <a:t>altijd</a:t>
            </a:r>
            <a:r>
              <a:rPr lang="en-US" altLang="de-DE" sz="2400" dirty="0">
                <a:solidFill>
                  <a:srgbClr val="333333"/>
                </a:solidFill>
                <a:latin typeface="Calibri Light"/>
              </a:rPr>
              <a:t> </a:t>
            </a:r>
            <a:r>
              <a:rPr lang="en-US" altLang="de-DE" sz="2400" dirty="0" err="1">
                <a:solidFill>
                  <a:srgbClr val="333333"/>
                </a:solidFill>
                <a:latin typeface="Calibri Light"/>
              </a:rPr>
              <a:t>goed</a:t>
            </a:r>
            <a:r>
              <a:rPr lang="en-US" altLang="de-DE" sz="2400" dirty="0">
                <a:solidFill>
                  <a:srgbClr val="333333"/>
                </a:solidFill>
                <a:latin typeface="Calibri Light"/>
              </a:rPr>
              <a:t> </a:t>
            </a:r>
            <a:r>
              <a:rPr lang="en-US" altLang="de-DE" sz="2400" dirty="0" err="1">
                <a:solidFill>
                  <a:srgbClr val="333333"/>
                </a:solidFill>
                <a:latin typeface="Calibri Light"/>
              </a:rPr>
              <a:t>uitzien</a:t>
            </a:r>
            <a:r>
              <a:rPr lang="en-US" altLang="nl-NL" sz="2400" dirty="0">
                <a:solidFill>
                  <a:srgbClr val="333333"/>
                </a:solidFill>
                <a:latin typeface="Calibri Light"/>
              </a:rPr>
              <a:t>”</a:t>
            </a:r>
            <a:endParaRPr lang="en-US" altLang="de-DE" sz="2400" dirty="0">
              <a:solidFill>
                <a:srgbClr val="333333"/>
              </a:solidFill>
              <a:latin typeface="Calibri Light"/>
            </a:endParaRPr>
          </a:p>
          <a:p>
            <a:pPr lvl="5">
              <a:spcBef>
                <a:spcPts val="1999"/>
              </a:spcBef>
              <a:buClr>
                <a:srgbClr val="333333"/>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altijd</a:t>
            </a:r>
            <a:r>
              <a:rPr lang="en-US" altLang="de-DE" sz="2400" dirty="0">
                <a:solidFill>
                  <a:srgbClr val="333333"/>
                </a:solidFill>
                <a:latin typeface="Calibri Light"/>
              </a:rPr>
              <a:t> slim </a:t>
            </a:r>
            <a:r>
              <a:rPr lang="en-US" altLang="de-DE" sz="2400" dirty="0" err="1">
                <a:solidFill>
                  <a:srgbClr val="333333"/>
                </a:solidFill>
                <a:latin typeface="Calibri Light"/>
              </a:rPr>
              <a:t>lijken</a:t>
            </a:r>
            <a:r>
              <a:rPr lang="en-US" altLang="nl-NL" sz="2400" dirty="0">
                <a:solidFill>
                  <a:srgbClr val="333333"/>
                </a:solidFill>
                <a:latin typeface="Calibri Light"/>
              </a:rPr>
              <a:t>”</a:t>
            </a:r>
            <a:endParaRPr lang="en-US" altLang="de-DE" sz="2400" dirty="0">
              <a:solidFill>
                <a:srgbClr val="333333"/>
              </a:solidFill>
              <a:latin typeface="Calibri Light"/>
            </a:endParaRPr>
          </a:p>
          <a:p>
            <a:pPr lvl="5">
              <a:spcBef>
                <a:spcPts val="1999"/>
              </a:spcBef>
              <a:buClr>
                <a:srgbClr val="333333"/>
              </a:buClr>
              <a:buFont typeface="WingDings"/>
              <a:buChar char=""/>
            </a:pPr>
            <a:r>
              <a:rPr lang="en-US" altLang="nl-NL" sz="2400" dirty="0">
                <a:solidFill>
                  <a:srgbClr val="333333"/>
                </a:solidFill>
                <a:latin typeface="Calibri Light"/>
              </a:rPr>
              <a:t>“</a:t>
            </a:r>
            <a:r>
              <a:rPr lang="en-US" altLang="de-DE" sz="2400" dirty="0" err="1">
                <a:solidFill>
                  <a:srgbClr val="333333"/>
                </a:solidFill>
                <a:latin typeface="Calibri Light"/>
              </a:rPr>
              <a:t>Ik</a:t>
            </a:r>
            <a:r>
              <a:rPr lang="en-US" altLang="de-DE" sz="2400" dirty="0">
                <a:solidFill>
                  <a:srgbClr val="333333"/>
                </a:solidFill>
                <a:latin typeface="Calibri Light"/>
              </a:rPr>
              <a:t> </a:t>
            </a:r>
            <a:r>
              <a:rPr lang="en-US" altLang="de-DE" sz="2400" dirty="0" err="1">
                <a:solidFill>
                  <a:srgbClr val="333333"/>
                </a:solidFill>
                <a:latin typeface="Calibri Light"/>
              </a:rPr>
              <a:t>moet</a:t>
            </a:r>
            <a:r>
              <a:rPr lang="en-US" altLang="de-DE" sz="2400" dirty="0">
                <a:solidFill>
                  <a:srgbClr val="333333"/>
                </a:solidFill>
                <a:latin typeface="Calibri Light"/>
              </a:rPr>
              <a:t> </a:t>
            </a:r>
            <a:r>
              <a:rPr lang="en-US" altLang="de-DE" sz="2400" dirty="0" err="1">
                <a:solidFill>
                  <a:srgbClr val="333333"/>
                </a:solidFill>
                <a:latin typeface="Calibri Light"/>
              </a:rPr>
              <a:t>voortdurend</a:t>
            </a:r>
            <a:r>
              <a:rPr lang="en-US" altLang="de-DE" sz="2400" dirty="0">
                <a:solidFill>
                  <a:srgbClr val="333333"/>
                </a:solidFill>
                <a:latin typeface="Calibri Light"/>
              </a:rPr>
              <a:t> </a:t>
            </a:r>
            <a:r>
              <a:rPr lang="en-US" altLang="de-DE" sz="2400" dirty="0" err="1">
                <a:solidFill>
                  <a:srgbClr val="333333"/>
                </a:solidFill>
                <a:latin typeface="Calibri Light"/>
              </a:rPr>
              <a:t>onderhoudend</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nl-NL" sz="2400" dirty="0">
                <a:solidFill>
                  <a:srgbClr val="333333"/>
                </a:solidFill>
                <a:latin typeface="Calibri Light"/>
              </a:rPr>
              <a:t>”</a:t>
            </a:r>
            <a:endParaRPr lang="en-US" altLang="de-DE" sz="2400" dirty="0">
              <a:solidFill>
                <a:srgbClr val="333333"/>
              </a:solidFill>
              <a:latin typeface="Calibri Light"/>
            </a:endParaRPr>
          </a:p>
        </p:txBody>
      </p:sp>
      <p:pic>
        <p:nvPicPr>
          <p:cNvPr id="7"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Gedachten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invullen</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lezen</a:t>
            </a:r>
            <a:r>
              <a:rPr lang="en-US" altLang="de-DE" sz="2400" dirty="0">
                <a:solidFill>
                  <a:srgbClr val="004992"/>
                </a:solidFill>
                <a:latin typeface="Calibri Light"/>
                <a:ea typeface="MS PGothic" panose="020B0600070205080204" pitchFamily="34" charset="-128"/>
              </a:rPr>
              <a:t>:</a:t>
            </a:r>
          </a:p>
          <a:p>
            <a:pPr marL="558863" lvl="2" indent="-342900" defTabSz="914400" fontAlgn="base">
              <a:spcBef>
                <a:spcPts val="1999"/>
              </a:spcBef>
              <a:buClr>
                <a:srgbClr val="000000"/>
              </a:buClr>
              <a:buFont typeface="WingDings"/>
              <a:buChar char=""/>
            </a:pPr>
            <a:r>
              <a:rPr lang="en-US" altLang="de-DE" sz="2400" dirty="0">
                <a:solidFill>
                  <a:srgbClr val="333333"/>
                </a:solidFill>
                <a:latin typeface="Calibri Light"/>
                <a:ea typeface="MS PGothic" panose="020B0600070205080204" pitchFamily="34" charset="-128"/>
              </a:rPr>
              <a:t>Je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precies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weten</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denkt</a:t>
            </a:r>
            <a:r>
              <a:rPr lang="en-US" altLang="de-DE" sz="2400" dirty="0">
                <a:solidFill>
                  <a:srgbClr val="333333"/>
                </a:solidFill>
                <a:latin typeface="Calibri Light"/>
                <a:ea typeface="MS PGothic" panose="020B0600070205080204" pitchFamily="34" charset="-128"/>
              </a:rPr>
              <a:t>.</a:t>
            </a:r>
          </a:p>
          <a:p>
            <a:pPr marL="558863" lvl="2" indent="-342900" defTabSz="914400" fontAlgn="base">
              <a:spcBef>
                <a:spcPts val="1999"/>
              </a:spcBef>
              <a:buClr>
                <a:srgbClr val="000000"/>
              </a:buClr>
              <a:buFont typeface="WingDings"/>
              <a:buChar char=""/>
            </a:pPr>
            <a:r>
              <a:rPr lang="en-US" altLang="de-DE" sz="2400" dirty="0" err="1">
                <a:solidFill>
                  <a:srgbClr val="333333"/>
                </a:solidFill>
                <a:latin typeface="Calibri Light"/>
                <a:ea typeface="MS PGothic" panose="020B0600070205080204" pitchFamily="34" charset="-128"/>
              </a:rPr>
              <a:t>Vermijd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verregaande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interpretatie</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andermans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gedrag</a:t>
            </a:r>
            <a:r>
              <a:rPr lang="en-US" altLang="de-DE" sz="2400" dirty="0">
                <a:solidFill>
                  <a:srgbClr val="333333"/>
                </a:solidFill>
                <a:latin typeface="Calibri Light"/>
                <a:ea typeface="MS PGothic" panose="020B0600070205080204" pitchFamily="34" charset="-128"/>
              </a:rPr>
              <a:t>.</a:t>
            </a:r>
            <a:r>
              <a:rPr lang="de-DE" altLang="de-DE" sz="2400" dirty="0">
                <a:solidFill>
                  <a:srgbClr val="333333"/>
                </a:solidFill>
                <a:latin typeface="Calibri Light"/>
                <a:ea typeface="MS PGothic" panose="020B0600070205080204" pitchFamily="34" charset="-128"/>
              </a:rPr>
              <a:t> Er zijn veel verklaringen mogelijk voor een situatie.</a:t>
            </a:r>
            <a:r>
              <a:rPr lang="en-US" altLang="de-DE" sz="2400" dirty="0">
                <a:solidFill>
                  <a:srgbClr val="333333"/>
                </a:solidFill>
                <a:latin typeface="Calibri Light"/>
                <a:ea typeface="MS PGothic" panose="020B0600070205080204" pitchFamily="34" charset="-128"/>
              </a:rPr>
              <a:t> </a:t>
            </a:r>
            <a:endParaRPr lang="en-US" sz="2400" dirty="0">
              <a:latin typeface="Calibri Light"/>
            </a:endParaRPr>
          </a:p>
        </p:txBody>
      </p:sp>
      <p:pic>
        <p:nvPicPr>
          <p:cNvPr id="7"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39</a:t>
            </a:fld>
            <a:endParaRPr lang="de-DE" altLang="de-DE"/>
          </a:p>
        </p:txBody>
      </p:sp>
    </p:spTree>
    <p:extLst>
      <p:ext uri="{BB962C8B-B14F-4D97-AF65-F5344CB8AC3E}">
        <p14:creationId xmlns:p14="http://schemas.microsoft.com/office/powerpoint/2010/main" val="4190924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Wees je bewust van je sterke kanten</a:t>
            </a:r>
            <a:endParaRPr lang="en-US" altLang="de-DE" sz="3600" dirty="0">
              <a:latin typeface="Calibri Light"/>
            </a:endParaRPr>
          </a:p>
        </p:txBody>
      </p:sp>
      <p:sp>
        <p:nvSpPr>
          <p:cNvPr id="92161" name="Rectangle 2"/>
          <p:cNvSpPr>
            <a:spLocks noGrp="1" noChangeArrowheads="1"/>
          </p:cNvSpPr>
          <p:nvPr>
            <p:ph idx="1"/>
          </p:nvPr>
        </p:nvSpPr>
        <p:spPr>
          <a:xfrm>
            <a:off x="408955" y="2204864"/>
            <a:ext cx="8686800" cy="4248000"/>
          </a:xfrm>
        </p:spPr>
        <p:txBody>
          <a:bodyPr/>
          <a:lstStyle/>
          <a:p>
            <a:pPr marL="342900" indent="-342900" eaLnBrk="1" hangingPunct="1">
              <a:buClr>
                <a:srgbClr val="333333"/>
              </a:buClr>
              <a:buFont typeface="WingDings"/>
              <a:buChar char=""/>
              <a:defRPr/>
            </a:pPr>
            <a:r>
              <a:rPr lang="en-US" altLang="de-DE" sz="2400" dirty="0" err="1">
                <a:solidFill>
                  <a:srgbClr val="333333"/>
                </a:solidFill>
                <a:latin typeface="Calibri Light"/>
              </a:rPr>
              <a:t>Benadruk</a:t>
            </a:r>
            <a:r>
              <a:rPr lang="en-US" altLang="de-DE" sz="2400" dirty="0">
                <a:solidFill>
                  <a:srgbClr val="333333"/>
                </a:solidFill>
                <a:latin typeface="Calibri Light"/>
              </a:rPr>
              <a:t> je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in </a:t>
            </a:r>
            <a:r>
              <a:rPr lang="en-US" altLang="de-DE" sz="2400" dirty="0" err="1">
                <a:solidFill>
                  <a:srgbClr val="333333"/>
                </a:solidFill>
                <a:latin typeface="Calibri Light"/>
              </a:rPr>
              <a:t>plaats</a:t>
            </a:r>
            <a:r>
              <a:rPr lang="en-US" altLang="de-DE" sz="2400" dirty="0">
                <a:solidFill>
                  <a:srgbClr val="333333"/>
                </a:solidFill>
                <a:latin typeface="Calibri Light"/>
              </a:rPr>
              <a:t> van al je </a:t>
            </a:r>
            <a:r>
              <a:rPr lang="en-US" altLang="de-DE" sz="2400" dirty="0" err="1">
                <a:solidFill>
                  <a:srgbClr val="333333"/>
                </a:solidFill>
                <a:latin typeface="Calibri Light"/>
              </a:rPr>
              <a:t>aandacht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richten</a:t>
            </a:r>
            <a:r>
              <a:rPr lang="en-US" altLang="de-DE" sz="2400" dirty="0">
                <a:solidFill>
                  <a:srgbClr val="333333"/>
                </a:solidFill>
                <a:latin typeface="Calibri Light"/>
              </a:rPr>
              <a:t> op je </a:t>
            </a:r>
            <a:r>
              <a:rPr lang="en-US" altLang="de-DE" sz="2400" dirty="0" err="1">
                <a:solidFill>
                  <a:srgbClr val="333333"/>
                </a:solidFill>
                <a:latin typeface="Calibri Light"/>
              </a:rPr>
              <a:t>zwakheden</a:t>
            </a:r>
            <a:r>
              <a:rPr lang="en-US" altLang="de-DE" sz="2400" dirty="0">
                <a:solidFill>
                  <a:srgbClr val="333333"/>
                </a:solidFill>
                <a:latin typeface="Calibri Light"/>
              </a:rPr>
              <a:t>.</a:t>
            </a:r>
          </a:p>
          <a:p>
            <a:pPr marL="342900" indent="-342900" eaLnBrk="1" hangingPunct="1">
              <a:buClr>
                <a:srgbClr val="333333"/>
              </a:buClr>
              <a:buFont typeface="WingDings"/>
              <a:buChar char=""/>
              <a:defRPr/>
            </a:pPr>
            <a:r>
              <a:rPr lang="en-US" altLang="de-DE" sz="2400" dirty="0">
                <a:solidFill>
                  <a:srgbClr val="333333"/>
                </a:solidFill>
                <a:latin typeface="Calibri Light"/>
              </a:rPr>
              <a:t>Elk </a:t>
            </a:r>
            <a:r>
              <a:rPr lang="en-US" altLang="de-DE" sz="2400" dirty="0" err="1">
                <a:solidFill>
                  <a:srgbClr val="333333"/>
                </a:solidFill>
                <a:latin typeface="Calibri Light"/>
              </a:rPr>
              <a:t>mens</a:t>
            </a:r>
            <a:r>
              <a:rPr lang="en-US" altLang="de-DE" sz="2400" dirty="0">
                <a:solidFill>
                  <a:srgbClr val="333333"/>
                </a:solidFill>
                <a:latin typeface="Calibri Light"/>
              </a:rPr>
              <a:t> </a:t>
            </a:r>
            <a:r>
              <a:rPr lang="en-US" altLang="de-DE" sz="2400" dirty="0" err="1">
                <a:solidFill>
                  <a:srgbClr val="333333"/>
                </a:solidFill>
                <a:latin typeface="Calibri Light"/>
              </a:rPr>
              <a:t>heeft</a:t>
            </a:r>
            <a:r>
              <a:rPr lang="en-US" altLang="de-DE" sz="2400" dirty="0">
                <a:solidFill>
                  <a:srgbClr val="333333"/>
                </a:solidFill>
                <a:latin typeface="Calibri Light"/>
              </a:rPr>
              <a:t>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of </a:t>
            </a:r>
            <a:r>
              <a:rPr lang="en-US" altLang="de-DE" sz="2400" dirty="0" err="1">
                <a:solidFill>
                  <a:srgbClr val="333333"/>
                </a:solidFill>
                <a:latin typeface="Calibri Light"/>
              </a:rPr>
              <a:t>krachten</a:t>
            </a:r>
            <a:r>
              <a:rPr lang="en-US" altLang="de-DE" sz="2400" dirty="0">
                <a:solidFill>
                  <a:srgbClr val="333333"/>
                </a:solidFill>
                <a:latin typeface="Calibri Light"/>
              </a:rPr>
              <a:t> die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iedereen</a:t>
            </a:r>
            <a:r>
              <a:rPr lang="en-US" altLang="de-DE" sz="2400" dirty="0">
                <a:solidFill>
                  <a:srgbClr val="333333"/>
                </a:solidFill>
                <a:latin typeface="Calibri Light"/>
              </a:rPr>
              <a:t> </a:t>
            </a:r>
            <a:r>
              <a:rPr lang="en-US" altLang="de-DE" sz="2400" dirty="0" err="1">
                <a:solidFill>
                  <a:srgbClr val="333333"/>
                </a:solidFill>
                <a:latin typeface="Calibri Light"/>
              </a:rPr>
              <a:t>bezit</a:t>
            </a:r>
            <a:r>
              <a:rPr lang="en-US" altLang="de-DE" sz="2400" dirty="0">
                <a:solidFill>
                  <a:srgbClr val="333333"/>
                </a:solidFill>
                <a:latin typeface="Calibri Light"/>
              </a:rPr>
              <a:t> en </a:t>
            </a:r>
            <a:r>
              <a:rPr lang="en-US" altLang="de-DE" sz="2400" dirty="0" err="1">
                <a:solidFill>
                  <a:srgbClr val="333333"/>
                </a:solidFill>
                <a:latin typeface="Calibri Light"/>
              </a:rPr>
              <a:t>waar</a:t>
            </a:r>
            <a:r>
              <a:rPr lang="en-US" altLang="de-DE" sz="2400" dirty="0">
                <a:solidFill>
                  <a:srgbClr val="333333"/>
                </a:solidFill>
                <a:latin typeface="Calibri Light"/>
              </a:rPr>
              <a:t> </a:t>
            </a:r>
            <a:r>
              <a:rPr lang="en-US" altLang="de-DE" sz="2400" dirty="0" err="1">
                <a:solidFill>
                  <a:srgbClr val="333333"/>
                </a:solidFill>
                <a:latin typeface="Calibri Light"/>
              </a:rPr>
              <a:t>hij</a:t>
            </a:r>
            <a:r>
              <a:rPr lang="en-US" altLang="de-DE" sz="2400" dirty="0">
                <a:solidFill>
                  <a:srgbClr val="333333"/>
                </a:solidFill>
                <a:latin typeface="Calibri Light"/>
              </a:rPr>
              <a:t>/</a:t>
            </a:r>
            <a:r>
              <a:rPr lang="en-US" altLang="de-DE" sz="2400" dirty="0" err="1">
                <a:solidFill>
                  <a:srgbClr val="333333"/>
                </a:solidFill>
                <a:latin typeface="Calibri Light"/>
              </a:rPr>
              <a:t>zij</a:t>
            </a:r>
            <a:r>
              <a:rPr lang="en-US" altLang="de-DE" sz="2400" dirty="0">
                <a:solidFill>
                  <a:srgbClr val="333333"/>
                </a:solidFill>
                <a:latin typeface="Calibri Light"/>
              </a:rPr>
              <a:t> trots op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de-DE" sz="2400" dirty="0">
                <a:solidFill>
                  <a:srgbClr val="333333"/>
                </a:solidFill>
                <a:latin typeface="Calibri Light"/>
              </a:rPr>
              <a:t>.</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dirty="0">
                <a:solidFill>
                  <a:srgbClr val="004992"/>
                </a:solidFill>
                <a:latin typeface="Calibri Light"/>
              </a:rPr>
              <a:t>Het is </a:t>
            </a:r>
            <a:r>
              <a:rPr lang="en-US" altLang="de-DE" sz="2400" dirty="0" err="1">
                <a:solidFill>
                  <a:srgbClr val="004992"/>
                </a:solidFill>
                <a:latin typeface="Calibri Light"/>
              </a:rPr>
              <a:t>niet</a:t>
            </a:r>
            <a:r>
              <a:rPr lang="en-US" altLang="de-DE" sz="2400" dirty="0">
                <a:solidFill>
                  <a:srgbClr val="004992"/>
                </a:solidFill>
                <a:latin typeface="Calibri Light"/>
              </a:rPr>
              <a:t> </a:t>
            </a:r>
            <a:r>
              <a:rPr lang="en-US" altLang="de-DE" sz="2400" dirty="0" err="1">
                <a:solidFill>
                  <a:srgbClr val="004992"/>
                </a:solidFill>
                <a:latin typeface="Calibri Light"/>
              </a:rPr>
              <a:t>nodig</a:t>
            </a:r>
            <a:r>
              <a:rPr lang="en-US" altLang="de-DE" sz="2400" dirty="0">
                <a:solidFill>
                  <a:srgbClr val="004992"/>
                </a:solidFill>
                <a:latin typeface="Calibri Light"/>
              </a:rPr>
              <a:t> </a:t>
            </a:r>
            <a:r>
              <a:rPr lang="en-US" altLang="de-DE" sz="2400" dirty="0" err="1">
                <a:solidFill>
                  <a:srgbClr val="004992"/>
                </a:solidFill>
                <a:latin typeface="Calibri Light"/>
              </a:rPr>
              <a:t>dat</a:t>
            </a:r>
            <a:r>
              <a:rPr lang="en-US" altLang="de-DE" sz="2400" dirty="0">
                <a:solidFill>
                  <a:srgbClr val="004992"/>
                </a:solidFill>
                <a:latin typeface="Calibri Light"/>
              </a:rPr>
              <a:t> </a:t>
            </a:r>
            <a:r>
              <a:rPr lang="en-US" altLang="de-DE" sz="2400" dirty="0" err="1">
                <a:solidFill>
                  <a:srgbClr val="004992"/>
                </a:solidFill>
                <a:latin typeface="Calibri Light"/>
              </a:rPr>
              <a:t>dit</a:t>
            </a:r>
            <a:r>
              <a:rPr lang="en-US" altLang="de-DE" sz="2400" dirty="0">
                <a:solidFill>
                  <a:srgbClr val="004992"/>
                </a:solidFill>
                <a:latin typeface="Calibri Light"/>
              </a:rPr>
              <a:t> </a:t>
            </a:r>
            <a:r>
              <a:rPr lang="en-US" altLang="de-DE" sz="2400" dirty="0" err="1">
                <a:solidFill>
                  <a:srgbClr val="004992"/>
                </a:solidFill>
                <a:latin typeface="Calibri Light"/>
              </a:rPr>
              <a:t>wereldrecords</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of </a:t>
            </a:r>
            <a:r>
              <a:rPr lang="en-US" altLang="de-DE" sz="2400" dirty="0" err="1">
                <a:solidFill>
                  <a:srgbClr val="004992"/>
                </a:solidFill>
                <a:latin typeface="Calibri Light"/>
              </a:rPr>
              <a:t>baanbrekende</a:t>
            </a:r>
            <a:r>
              <a:rPr lang="en-US" altLang="de-DE" sz="2400" dirty="0">
                <a:solidFill>
                  <a:srgbClr val="004992"/>
                </a:solidFill>
                <a:latin typeface="Calibri Light"/>
              </a:rPr>
              <a:t> </a:t>
            </a:r>
            <a:r>
              <a:rPr lang="en-US" altLang="de-DE" sz="2400" dirty="0" err="1">
                <a:solidFill>
                  <a:srgbClr val="004992"/>
                </a:solidFill>
                <a:latin typeface="Calibri Light"/>
              </a:rPr>
              <a:t>uitvindingen</a:t>
            </a:r>
            <a:r>
              <a:rPr lang="en-US" altLang="de-DE" sz="2400" dirty="0">
                <a:solidFill>
                  <a:srgbClr val="004992"/>
                </a:solidFill>
                <a:latin typeface="Calibri Light"/>
              </a:rPr>
              <a:t>.</a:t>
            </a: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Ik ben zeer geduldig.</a:t>
            </a:r>
            <a:endParaRPr lang="en-US" sz="2400" i="1" dirty="0">
              <a:solidFill>
                <a:srgbClr val="333333"/>
              </a:solidFill>
              <a:latin typeface="Calibri Light"/>
              <a:ea typeface="+mn-ea"/>
              <a:cs typeface="+mn-cs"/>
            </a:endParaRPr>
          </a:p>
          <a:p>
            <a:pPr marL="514350" indent="-514350" eaLnBrk="1" hangingPunct="1">
              <a:buFont typeface="+mj-lt"/>
              <a:buAutoNum type="arabicPeriod"/>
              <a:defRPr/>
            </a:pP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ben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zeer</a:t>
            </a:r>
            <a:r>
              <a:rPr lang="de-DE" sz="1600" i="1" dirty="0">
                <a:solidFill>
                  <a:srgbClr val="333333"/>
                </a:solidFill>
                <a:latin typeface="Calibri Light"/>
                <a:ea typeface="+mn-ea"/>
                <a:cs typeface="+mn-cs"/>
              </a:rPr>
              <a:t> geduldig.</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Denk</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terug</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aan</a:t>
            </a:r>
            <a:r>
              <a:rPr lang="en-US" sz="2400" dirty="0">
                <a:solidFill>
                  <a:srgbClr val="004992"/>
                </a:solidFill>
                <a:latin typeface="Calibri Light"/>
                <a:ea typeface="+mn-ea"/>
                <a:cs typeface="+mn-cs"/>
              </a:rPr>
              <a:t> concrete </a:t>
            </a:r>
            <a:r>
              <a:rPr lang="en-US" sz="2400" dirty="0" err="1">
                <a:solidFill>
                  <a:srgbClr val="004992"/>
                </a:solidFill>
                <a:latin typeface="Calibri Light"/>
                <a:ea typeface="+mn-ea"/>
                <a:cs typeface="+mn-cs"/>
              </a:rPr>
              <a:t>situaties</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Wanneer</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waar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deed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toen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concreet</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wie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gaf</a:t>
            </a:r>
            <a:r>
              <a:rPr lang="en-US" sz="2400" i="1" dirty="0">
                <a:solidFill>
                  <a:srgbClr val="333333"/>
                </a:solidFill>
                <a:latin typeface="Calibri Light"/>
                <a:ea typeface="+mn-ea"/>
                <a:cs typeface="+mn-cs"/>
              </a:rPr>
              <a:t> me feedback?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hielp</a:t>
            </a:r>
            <a:r>
              <a:rPr lang="de-DE" sz="1600" i="1" dirty="0">
                <a:solidFill>
                  <a:srgbClr val="333333"/>
                </a:solidFill>
                <a:latin typeface="Calibri Light"/>
                <a:ea typeface="+mn-ea"/>
                <a:cs typeface="+mn-cs"/>
              </a:rPr>
              <a:t> vorige </a:t>
            </a:r>
            <a:r>
              <a:rPr lang="de-DE" sz="1600" i="1" dirty="0" err="1">
                <a:solidFill>
                  <a:srgbClr val="333333"/>
                </a:solidFill>
                <a:latin typeface="Calibri Light"/>
                <a:ea typeface="+mn-ea"/>
                <a:cs typeface="+mn-cs"/>
              </a:rPr>
              <a:t>week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vriendin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met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opknappen</a:t>
            </a:r>
            <a:r>
              <a:rPr lang="de-DE" sz="1600" i="1" dirty="0">
                <a:solidFill>
                  <a:srgbClr val="333333"/>
                </a:solidFill>
                <a:latin typeface="Calibri Light"/>
                <a:ea typeface="+mn-ea"/>
                <a:cs typeface="+mn-cs"/>
              </a:rPr>
              <a:t> van haar </a:t>
            </a:r>
            <a:r>
              <a:rPr lang="de-DE" sz="1600" i="1" dirty="0" err="1">
                <a:solidFill>
                  <a:srgbClr val="333333"/>
                </a:solidFill>
                <a:latin typeface="Calibri Light"/>
                <a:ea typeface="+mn-ea"/>
                <a:cs typeface="+mn-cs"/>
              </a:rPr>
              <a:t>woning</a:t>
            </a:r>
            <a:r>
              <a:rPr lang="de-DE" sz="1600" i="1" dirty="0">
                <a:solidFill>
                  <a:srgbClr val="333333"/>
                </a:solidFill>
                <a:latin typeface="Calibri Light"/>
                <a:ea typeface="+mn-ea"/>
                <a:cs typeface="+mn-cs"/>
              </a:rPr>
              <a:t>. Ik was een enorme hulp voor haar.</a:t>
            </a:r>
            <a:endParaRPr lang="en-US" sz="2400" i="1" dirty="0">
              <a:solidFill>
                <a:srgbClr val="333333"/>
              </a:solidFill>
              <a:latin typeface="Calibri Light"/>
              <a:ea typeface="+mn-ea"/>
              <a:cs typeface="+mn-cs"/>
            </a:endParaRPr>
          </a:p>
          <a:p>
            <a:pPr marL="514350" indent="-514350" eaLnBrk="1" hangingPunct="1">
              <a:buFont typeface="+mj-lt"/>
              <a:buAutoNum type="arabicPeriod"/>
              <a:defRPr/>
            </a:pP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42</a:t>
            </a:fld>
            <a:endParaRPr lang="de-DE" altLang="de-DE"/>
          </a:p>
        </p:txBody>
      </p:sp>
    </p:spTree>
    <p:extLst>
      <p:ext uri="{BB962C8B-B14F-4D97-AF65-F5344CB8AC3E}">
        <p14:creationId xmlns:p14="http://schemas.microsoft.com/office/powerpoint/2010/main" val="728977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Wees je bewust van je sterke kanten</a:t>
            </a:r>
            <a:endParaRPr lang="en-US" altLang="de-DE"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buClr>
                <a:srgbClr val="004992"/>
              </a:buClr>
              <a:buFont typeface="+mj-lt"/>
              <a:buAutoNum type="arabicPeriod"/>
              <a:defRPr/>
            </a:pPr>
            <a:r>
              <a:rPr lang="de-DE" sz="2400" dirty="0">
                <a:solidFill>
                  <a:srgbClr val="004992"/>
                </a:solidFill>
                <a:latin typeface="Calibri Light"/>
                <a:ea typeface="+mn-ea"/>
                <a:cs typeface="+mn-cs"/>
              </a:rPr>
              <a:t>Denk na </a:t>
            </a:r>
            <a:r>
              <a:rPr lang="de-DE" sz="2400" dirty="0" err="1">
                <a:solidFill>
                  <a:srgbClr val="004992"/>
                </a:solidFill>
                <a:latin typeface="Calibri Light"/>
                <a:ea typeface="+mn-ea"/>
                <a:cs typeface="+mn-cs"/>
              </a:rPr>
              <a:t>over</a:t>
            </a:r>
            <a:r>
              <a:rPr lang="de-DE" sz="2400" dirty="0">
                <a:solidFill>
                  <a:srgbClr val="004992"/>
                </a:solidFill>
                <a:latin typeface="Calibri Light"/>
                <a:ea typeface="+mn-ea"/>
                <a:cs typeface="+mn-cs"/>
              </a:rPr>
              <a:t> je eigen </a:t>
            </a:r>
            <a:r>
              <a:rPr lang="de-DE" sz="2400" dirty="0" err="1">
                <a:solidFill>
                  <a:srgbClr val="004992"/>
                </a:solidFill>
                <a:latin typeface="Calibri Light"/>
                <a:ea typeface="+mn-ea"/>
                <a:cs typeface="+mn-cs"/>
              </a:rPr>
              <a:t>sterke</a:t>
            </a:r>
            <a:r>
              <a:rPr lang="de-DE" sz="2400" dirty="0">
                <a:solidFill>
                  <a:srgbClr val="004992"/>
                </a:solidFill>
                <a:latin typeface="Calibri Light"/>
                <a:ea typeface="+mn-ea"/>
                <a:cs typeface="+mn-cs"/>
              </a:rPr>
              <a:t> kanten</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kan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goed</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Waarvoor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heb</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eerder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complimenten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gekregen</a:t>
            </a:r>
            <a:r>
              <a:rPr lang="en-US" sz="2400" i="1" dirty="0">
                <a:solidFill>
                  <a:srgbClr val="333333"/>
                </a:solidFill>
                <a:latin typeface="Calibri Light"/>
                <a:ea typeface="+mn-ea"/>
                <a:cs typeface="+mn-cs"/>
              </a:rPr>
              <a:t>?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ben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zeer</a:t>
            </a:r>
            <a:r>
              <a:rPr lang="de-DE" sz="1600" i="1" dirty="0">
                <a:solidFill>
                  <a:srgbClr val="333333"/>
                </a:solidFill>
                <a:latin typeface="Calibri Light"/>
                <a:ea typeface="+mn-ea"/>
                <a:cs typeface="+mn-cs"/>
              </a:rPr>
              <a:t> geduldig.</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Denk</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terug</a:t>
            </a:r>
            <a:r>
              <a:rPr lang="en-US" sz="2400" dirty="0">
                <a:solidFill>
                  <a:srgbClr val="004992"/>
                </a:solidFill>
                <a:latin typeface="Calibri Light"/>
                <a:ea typeface="+mn-ea"/>
                <a:cs typeface="+mn-cs"/>
              </a:rPr>
              <a:t> </a:t>
            </a:r>
            <a:r>
              <a:rPr lang="en-US" sz="2400" dirty="0" err="1">
                <a:solidFill>
                  <a:srgbClr val="004992"/>
                </a:solidFill>
                <a:latin typeface="Calibri Light"/>
                <a:ea typeface="+mn-ea"/>
                <a:cs typeface="+mn-cs"/>
              </a:rPr>
              <a:t>aan</a:t>
            </a:r>
            <a:r>
              <a:rPr lang="en-US" sz="2400" dirty="0">
                <a:solidFill>
                  <a:srgbClr val="004992"/>
                </a:solidFill>
                <a:latin typeface="Calibri Light"/>
                <a:ea typeface="+mn-ea"/>
                <a:cs typeface="+mn-cs"/>
              </a:rPr>
              <a:t> concrete </a:t>
            </a:r>
            <a:r>
              <a:rPr lang="en-US" sz="2400" dirty="0" err="1">
                <a:solidFill>
                  <a:srgbClr val="004992"/>
                </a:solidFill>
                <a:latin typeface="Calibri Light"/>
                <a:ea typeface="+mn-ea"/>
                <a:cs typeface="+mn-cs"/>
              </a:rPr>
              <a:t>situaties</a:t>
            </a:r>
            <a:r>
              <a:rPr lang="en-US" sz="2400" dirty="0">
                <a:solidFill>
                  <a:srgbClr val="004992"/>
                </a:solidFill>
                <a:latin typeface="Calibri Light"/>
                <a:ea typeface="+mn-ea"/>
                <a:cs typeface="+mn-cs"/>
              </a:rPr>
              <a:t>. </a:t>
            </a:r>
            <a:br>
              <a:rPr lang="en-US" sz="2400" dirty="0">
                <a:solidFill>
                  <a:srgbClr val="333333"/>
                </a:solidFill>
                <a:latin typeface="Calibri Light"/>
                <a:ea typeface="+mn-ea"/>
                <a:cs typeface="+mn-cs"/>
              </a:rPr>
            </a:br>
            <a:r>
              <a:rPr lang="en-US" sz="2400" i="1" dirty="0" err="1">
                <a:solidFill>
                  <a:srgbClr val="333333"/>
                </a:solidFill>
                <a:latin typeface="Calibri Light"/>
                <a:ea typeface="+mn-ea"/>
                <a:cs typeface="+mn-cs"/>
              </a:rPr>
              <a:t>Wanneer</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waar</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Wat</a:t>
            </a:r>
            <a:r>
              <a:rPr lang="en-US" sz="2400" i="1" dirty="0">
                <a:solidFill>
                  <a:srgbClr val="333333"/>
                </a:solidFill>
                <a:latin typeface="Calibri Light"/>
                <a:ea typeface="+mn-ea"/>
                <a:cs typeface="+mn-cs"/>
              </a:rPr>
              <a:t> deed </a:t>
            </a:r>
            <a:r>
              <a:rPr lang="en-US" sz="2400" i="1" dirty="0" err="1">
                <a:solidFill>
                  <a:srgbClr val="333333"/>
                </a:solidFill>
                <a:latin typeface="Calibri Light"/>
                <a:ea typeface="+mn-ea"/>
                <a:cs typeface="+mn-cs"/>
              </a:rPr>
              <a:t>ik</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toen</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concreet</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wie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gaf</a:t>
            </a:r>
            <a:r>
              <a:rPr lang="en-US" sz="2400" i="1" dirty="0">
                <a:solidFill>
                  <a:srgbClr val="333333"/>
                </a:solidFill>
                <a:latin typeface="Calibri Light"/>
                <a:ea typeface="+mn-ea"/>
                <a:cs typeface="+mn-cs"/>
              </a:rPr>
              <a:t> me feedback? </a:t>
            </a:r>
            <a:br>
              <a:rPr lang="en-US"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bv</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hielp</a:t>
            </a:r>
            <a:r>
              <a:rPr lang="de-DE" sz="1600" i="1" dirty="0">
                <a:solidFill>
                  <a:srgbClr val="333333"/>
                </a:solidFill>
                <a:latin typeface="Calibri Light"/>
                <a:ea typeface="+mn-ea"/>
                <a:cs typeface="+mn-cs"/>
              </a:rPr>
              <a:t> vorige </a:t>
            </a:r>
            <a:r>
              <a:rPr lang="de-DE" sz="1600" i="1" dirty="0" err="1">
                <a:solidFill>
                  <a:srgbClr val="333333"/>
                </a:solidFill>
                <a:latin typeface="Calibri Light"/>
                <a:ea typeface="+mn-ea"/>
                <a:cs typeface="+mn-cs"/>
              </a:rPr>
              <a:t>week</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vriendin</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met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het</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opknappen</a:t>
            </a:r>
            <a:r>
              <a:rPr lang="de-DE" sz="1600" i="1" dirty="0">
                <a:solidFill>
                  <a:srgbClr val="333333"/>
                </a:solidFill>
                <a:latin typeface="Calibri Light"/>
                <a:ea typeface="+mn-ea"/>
                <a:cs typeface="+mn-cs"/>
              </a:rPr>
              <a:t> van haar </a:t>
            </a:r>
            <a:r>
              <a:rPr lang="de-DE" sz="1600" i="1" dirty="0" err="1">
                <a:solidFill>
                  <a:srgbClr val="333333"/>
                </a:solidFill>
                <a:latin typeface="Calibri Light"/>
                <a:ea typeface="+mn-ea"/>
                <a:cs typeface="+mn-cs"/>
              </a:rPr>
              <a:t>woning</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Ik</a:t>
            </a:r>
            <a:r>
              <a:rPr lang="de-DE" sz="1600" i="1" dirty="0">
                <a:solidFill>
                  <a:srgbClr val="333333"/>
                </a:solidFill>
                <a:latin typeface="Calibri Light"/>
                <a:ea typeface="+mn-ea"/>
                <a:cs typeface="+mn-cs"/>
              </a:rPr>
              <a:t> was </a:t>
            </a:r>
            <a:r>
              <a:rPr lang="de-DE" sz="1600" i="1" dirty="0" err="1">
                <a:solidFill>
                  <a:srgbClr val="333333"/>
                </a:solidFill>
                <a:latin typeface="Calibri Light"/>
                <a:ea typeface="+mn-ea"/>
                <a:cs typeface="+mn-cs"/>
              </a:rPr>
              <a:t>een</a:t>
            </a:r>
            <a:r>
              <a:rPr lang="de-DE" sz="1600" i="1" dirty="0">
                <a:solidFill>
                  <a:srgbClr val="333333"/>
                </a:solidFill>
                <a:latin typeface="Calibri Light"/>
                <a:ea typeface="+mn-ea"/>
                <a:cs typeface="+mn-cs"/>
              </a:rPr>
              <a:t> enorme </a:t>
            </a:r>
            <a:r>
              <a:rPr lang="de-DE" sz="1600" i="1" dirty="0" err="1">
                <a:solidFill>
                  <a:srgbClr val="333333"/>
                </a:solidFill>
                <a:latin typeface="Calibri Light"/>
                <a:ea typeface="+mn-ea"/>
                <a:cs typeface="+mn-cs"/>
              </a:rPr>
              <a:t>hulp</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voor</a:t>
            </a:r>
            <a:r>
              <a:rPr lang="de-DE" sz="1600" i="1" dirty="0">
                <a:solidFill>
                  <a:srgbClr val="333333"/>
                </a:solidFill>
                <a:latin typeface="Calibri Light"/>
                <a:ea typeface="+mn-ea"/>
                <a:cs typeface="+mn-cs"/>
              </a:rPr>
              <a:t> haar.</a:t>
            </a:r>
            <a:endParaRPr 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sz="2400" dirty="0" err="1">
                <a:solidFill>
                  <a:srgbClr val="004992"/>
                </a:solidFill>
                <a:latin typeface="Calibri Light"/>
                <a:ea typeface="+mn-ea"/>
                <a:cs typeface="+mn-cs"/>
              </a:rPr>
              <a:t>Schrijf</a:t>
            </a:r>
            <a:r>
              <a:rPr lang="en-US" sz="2400" dirty="0">
                <a:solidFill>
                  <a:srgbClr val="004992"/>
                </a:solidFill>
                <a:latin typeface="Calibri Light"/>
                <a:ea typeface="+mn-ea"/>
                <a:cs typeface="+mn-cs"/>
              </a:rPr>
              <a:t> het op.</a:t>
            </a:r>
            <a:br>
              <a:rPr lang="en-US" sz="2400" dirty="0">
                <a:solidFill>
                  <a:srgbClr val="333333"/>
                </a:solidFill>
                <a:latin typeface="Calibri Light"/>
                <a:ea typeface="+mn-ea"/>
                <a:cs typeface="+mn-cs"/>
              </a:rPr>
            </a:br>
            <a:r>
              <a:rPr lang="en-US" sz="2400" i="1" dirty="0">
                <a:solidFill>
                  <a:srgbClr val="333333"/>
                </a:solidFill>
                <a:latin typeface="Calibri Light"/>
                <a:ea typeface="+mn-ea"/>
                <a:cs typeface="+mn-cs"/>
              </a:rPr>
              <a:t>Lees </a:t>
            </a:r>
            <a:r>
              <a:rPr lang="en-US" sz="2400" i="1" dirty="0" err="1">
                <a:solidFill>
                  <a:srgbClr val="333333"/>
                </a:solidFill>
                <a:latin typeface="Calibri Light"/>
                <a:ea typeface="+mn-ea"/>
                <a:cs typeface="+mn-cs"/>
              </a:rPr>
              <a:t>dit</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regelmatig</a:t>
            </a:r>
            <a:r>
              <a:rPr lang="en-US" sz="2400" i="1" dirty="0">
                <a:solidFill>
                  <a:srgbClr val="333333"/>
                </a:solidFill>
                <a:latin typeface="Calibri Light"/>
                <a:ea typeface="+mn-ea"/>
                <a:cs typeface="+mn-cs"/>
              </a:rPr>
              <a:t> en </a:t>
            </a:r>
            <a:r>
              <a:rPr lang="en-US" sz="2400" i="1" dirty="0" err="1">
                <a:solidFill>
                  <a:srgbClr val="333333"/>
                </a:solidFill>
                <a:latin typeface="Calibri Light"/>
                <a:ea typeface="+mn-ea"/>
                <a:cs typeface="+mn-cs"/>
              </a:rPr>
              <a:t>vul</a:t>
            </a:r>
            <a:r>
              <a:rPr lang="en-US" sz="2400" i="1" dirty="0">
                <a:solidFill>
                  <a:srgbClr val="333333"/>
                </a:solidFill>
                <a:latin typeface="Calibri Light"/>
                <a:ea typeface="+mn-ea"/>
                <a:cs typeface="+mn-cs"/>
              </a:rPr>
              <a:t> het </a:t>
            </a:r>
            <a:r>
              <a:rPr lang="en-US" sz="2400" i="1" dirty="0" err="1">
                <a:solidFill>
                  <a:srgbClr val="333333"/>
                </a:solidFill>
                <a:latin typeface="Calibri Light"/>
                <a:ea typeface="+mn-ea"/>
                <a:cs typeface="+mn-cs"/>
              </a:rPr>
              <a:t>aan</a:t>
            </a:r>
            <a:r>
              <a:rPr lang="en-US" sz="2400" i="1" dirty="0">
                <a:solidFill>
                  <a:srgbClr val="333333"/>
                </a:solidFill>
                <a:latin typeface="Calibri Light"/>
                <a:ea typeface="+mn-ea"/>
                <a:cs typeface="+mn-cs"/>
              </a:rPr>
              <a:t>.</a:t>
            </a:r>
            <a:br>
              <a:rPr lang="en-US" sz="2400" i="1" dirty="0">
                <a:solidFill>
                  <a:srgbClr val="333333"/>
                </a:solidFill>
                <a:latin typeface="Calibri Light"/>
                <a:ea typeface="+mn-ea"/>
                <a:cs typeface="+mn-cs"/>
              </a:rPr>
            </a:br>
            <a:r>
              <a:rPr lang="en-US" sz="2400" i="1" dirty="0" err="1">
                <a:solidFill>
                  <a:srgbClr val="333333"/>
                </a:solidFill>
                <a:latin typeface="Calibri Light"/>
                <a:ea typeface="+mn-ea"/>
                <a:cs typeface="+mn-cs"/>
              </a:rPr>
              <a:t>Haal</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deze</a:t>
            </a:r>
            <a:r>
              <a:rPr lang="en-US" sz="2400" i="1" dirty="0">
                <a:solidFill>
                  <a:srgbClr val="333333"/>
                </a:solidFill>
                <a:latin typeface="Calibri Light"/>
                <a:ea typeface="+mn-ea"/>
                <a:cs typeface="+mn-cs"/>
              </a:rPr>
              <a:t> </a:t>
            </a:r>
            <a:r>
              <a:rPr lang="en-US" sz="2400" i="1" dirty="0" err="1">
                <a:solidFill>
                  <a:srgbClr val="333333"/>
                </a:solidFill>
                <a:latin typeface="Calibri Light"/>
                <a:ea typeface="+mn-ea"/>
                <a:cs typeface="+mn-cs"/>
              </a:rPr>
              <a:t>herinneringen</a:t>
            </a:r>
            <a:r>
              <a:rPr lang="en-US" sz="2400" i="1" dirty="0">
                <a:solidFill>
                  <a:srgbClr val="333333"/>
                </a:solidFill>
                <a:latin typeface="Calibri Light"/>
                <a:ea typeface="+mn-ea"/>
                <a:cs typeface="+mn-cs"/>
              </a:rPr>
              <a:t> op </a:t>
            </a:r>
            <a:r>
              <a:rPr lang="nl-NL" sz="2400" i="1" dirty="0">
                <a:solidFill>
                  <a:srgbClr val="333333"/>
                </a:solidFill>
                <a:latin typeface="Calibri Light"/>
                <a:ea typeface="+mn-ea"/>
                <a:cs typeface="+mn-cs"/>
              </a:rPr>
              <a:t>wanneer je </a:t>
            </a:r>
            <a:r>
              <a:rPr lang="nl-NL" sz="2400" i="1" dirty="0" err="1">
                <a:solidFill>
                  <a:srgbClr val="333333"/>
                </a:solidFill>
                <a:latin typeface="Calibri Light"/>
                <a:ea typeface="+mn-ea"/>
                <a:cs typeface="+mn-cs"/>
              </a:rPr>
              <a:t>je</a:t>
            </a:r>
            <a:r>
              <a:rPr lang="nl-NL" sz="2400" i="1" dirty="0">
                <a:solidFill>
                  <a:srgbClr val="333333"/>
                </a:solidFill>
                <a:latin typeface="Calibri Light"/>
                <a:ea typeface="+mn-ea"/>
                <a:cs typeface="+mn-cs"/>
              </a:rPr>
              <a:t> niet goed voelt.</a:t>
            </a:r>
            <a:br>
              <a:rPr lang="de-DE" sz="2400" i="1" dirty="0">
                <a:solidFill>
                  <a:srgbClr val="333333"/>
                </a:solidFill>
                <a:latin typeface="Calibri Light"/>
                <a:ea typeface="+mn-ea"/>
                <a:cs typeface="+mn-cs"/>
              </a:rPr>
            </a:br>
            <a:r>
              <a:rPr lang="de-DE" sz="1600" i="1" dirty="0" err="1">
                <a:solidFill>
                  <a:srgbClr val="333333"/>
                </a:solidFill>
                <a:latin typeface="Calibri Light"/>
                <a:ea typeface="+mn-ea"/>
                <a:cs typeface="+mn-cs"/>
              </a:rPr>
              <a:t>Schrijf</a:t>
            </a:r>
            <a:r>
              <a:rPr lang="de-DE" sz="1600" i="1" dirty="0">
                <a:solidFill>
                  <a:srgbClr val="333333"/>
                </a:solidFill>
                <a:latin typeface="Calibri Light"/>
                <a:ea typeface="+mn-ea"/>
                <a:cs typeface="+mn-cs"/>
              </a:rPr>
              <a:t> dingen </a:t>
            </a:r>
            <a:r>
              <a:rPr lang="de-DE" sz="1600" i="1" dirty="0" err="1">
                <a:solidFill>
                  <a:srgbClr val="333333"/>
                </a:solidFill>
                <a:latin typeface="Calibri Light"/>
                <a:ea typeface="+mn-ea"/>
                <a:cs typeface="+mn-cs"/>
              </a:rPr>
              <a:t>op</a:t>
            </a:r>
            <a:r>
              <a:rPr lang="de-DE" sz="1600" i="1" dirty="0">
                <a:solidFill>
                  <a:srgbClr val="333333"/>
                </a:solidFill>
                <a:latin typeface="Calibri Light"/>
                <a:ea typeface="+mn-ea"/>
                <a:cs typeface="+mn-cs"/>
              </a:rPr>
              <a:t> die </a:t>
            </a:r>
            <a:r>
              <a:rPr lang="de-DE" sz="1600" i="1" dirty="0" err="1">
                <a:solidFill>
                  <a:srgbClr val="333333"/>
                </a:solidFill>
                <a:latin typeface="Calibri Light"/>
                <a:ea typeface="+mn-ea"/>
                <a:cs typeface="+mn-cs"/>
              </a:rPr>
              <a:t>goed</a:t>
            </a:r>
            <a:r>
              <a:rPr lang="de-DE" sz="1600" i="1" dirty="0">
                <a:solidFill>
                  <a:srgbClr val="333333"/>
                </a:solidFill>
                <a:latin typeface="Calibri Light"/>
                <a:ea typeface="+mn-ea"/>
                <a:cs typeface="+mn-cs"/>
              </a:rPr>
              <a:t> gingen, </a:t>
            </a:r>
            <a:r>
              <a:rPr lang="de-DE" sz="1600" i="1" dirty="0" err="1">
                <a:solidFill>
                  <a:srgbClr val="333333"/>
                </a:solidFill>
                <a:latin typeface="Calibri Light"/>
                <a:ea typeface="+mn-ea"/>
                <a:cs typeface="+mn-cs"/>
              </a:rPr>
              <a:t>of</a:t>
            </a:r>
            <a:r>
              <a:rPr lang="de-DE" sz="1600" i="1" dirty="0">
                <a:solidFill>
                  <a:srgbClr val="333333"/>
                </a:solidFill>
                <a:latin typeface="Calibri Light"/>
                <a:ea typeface="+mn-ea"/>
                <a:cs typeface="+mn-cs"/>
              </a:rPr>
              <a:t> </a:t>
            </a:r>
            <a:r>
              <a:rPr lang="de-DE" sz="1600" i="1" dirty="0" err="1">
                <a:solidFill>
                  <a:srgbClr val="333333"/>
                </a:solidFill>
                <a:latin typeface="Calibri Light"/>
                <a:ea typeface="+mn-ea"/>
                <a:cs typeface="+mn-cs"/>
              </a:rPr>
              <a:t>complimenten</a:t>
            </a:r>
            <a:r>
              <a:rPr lang="de-DE" sz="1600" i="1" dirty="0">
                <a:solidFill>
                  <a:srgbClr val="333333"/>
                </a:solidFill>
                <a:latin typeface="Calibri Light"/>
                <a:ea typeface="+mn-ea"/>
                <a:cs typeface="+mn-cs"/>
              </a:rPr>
              <a:t> die je </a:t>
            </a:r>
            <a:r>
              <a:rPr lang="de-DE" sz="1600" i="1" dirty="0" err="1">
                <a:solidFill>
                  <a:srgbClr val="333333"/>
                </a:solidFill>
                <a:latin typeface="Calibri Light"/>
                <a:ea typeface="+mn-ea"/>
                <a:cs typeface="+mn-cs"/>
              </a:rPr>
              <a:t>kreeg</a:t>
            </a:r>
            <a:r>
              <a:rPr lang="de-DE" sz="1600" i="1" dirty="0">
                <a:solidFill>
                  <a:srgbClr val="333333"/>
                </a:solidFill>
                <a:latin typeface="Calibri Light"/>
                <a:ea typeface="+mn-ea"/>
                <a:cs typeface="+mn-cs"/>
              </a:rPr>
              <a:t>.</a:t>
            </a:r>
            <a:endParaRPr lang="de-DE" sz="2400" i="1" dirty="0">
              <a:solidFill>
                <a:srgbClr val="333333"/>
              </a:solidFill>
              <a:latin typeface="Calibri Light"/>
              <a:ea typeface="+mn-ea"/>
              <a:cs typeface="+mn-cs"/>
            </a:endParaRPr>
          </a:p>
          <a:p>
            <a:pPr marL="457200" indent="-457200" eaLnBrk="1" hangingPunct="1">
              <a:buClr>
                <a:srgbClr val="333333"/>
              </a:buClr>
              <a:buFont typeface="+mj-lt"/>
              <a:buAutoNum type="arabicPeriod"/>
              <a:defRPr/>
            </a:pPr>
            <a:endParaRPr lang="en-US" sz="2400" i="1" dirty="0">
              <a:solidFill>
                <a:srgbClr val="333333"/>
              </a:solidFill>
              <a:latin typeface="Calibri Light"/>
              <a:ea typeface="+mn-ea"/>
              <a:cs typeface="+mn-cs"/>
            </a:endParaRPr>
          </a:p>
          <a:p>
            <a:pPr marL="514350" indent="-514350" eaLnBrk="1" hangingPunct="1">
              <a:buFont typeface="+mj-lt"/>
              <a:buAutoNum type="arabicPeriod"/>
              <a:defRPr/>
            </a:pPr>
            <a:endParaRPr 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75C5687F-D92B-42A5-B148-BE4E0BEE849B}" type="slidenum">
              <a:rPr lang="de-DE" altLang="de-DE" smtClean="0"/>
              <a:pPr/>
              <a:t>43</a:t>
            </a:fld>
            <a:endParaRPr lang="de-DE" altLang="de-DE"/>
          </a:p>
        </p:txBody>
      </p:sp>
    </p:spTree>
    <p:extLst>
      <p:ext uri="{BB962C8B-B14F-4D97-AF65-F5344CB8AC3E}">
        <p14:creationId xmlns:p14="http://schemas.microsoft.com/office/powerpoint/2010/main" val="2793158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mag </a:t>
            </a:r>
            <a:r>
              <a:rPr lang="en-US" altLang="de-DE" sz="2400" dirty="0" err="1">
                <a:solidFill>
                  <a:srgbClr val="333333"/>
                </a:solidFill>
                <a:latin typeface="Calibri Light"/>
                <a:ea typeface="MS PGothic" panose="020B0600070205080204" pitchFamily="34" charset="-128"/>
              </a:rPr>
              <a:t>mijzelf</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of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mag </a:t>
            </a:r>
            <a:r>
              <a:rPr lang="en-US" altLang="de-DE" sz="2400" dirty="0" err="1">
                <a:solidFill>
                  <a:srgbClr val="333333"/>
                </a:solidFill>
                <a:latin typeface="Calibri Light"/>
                <a:ea typeface="MS PGothic" panose="020B0600070205080204" pitchFamily="34" charset="-128"/>
              </a:rPr>
              <a:t>jou</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45</a:t>
            </a:fld>
            <a:endParaRPr lang="de-DE" altLang="de-DE"/>
          </a:p>
        </p:txBody>
      </p:sp>
    </p:spTree>
    <p:extLst>
      <p:ext uri="{BB962C8B-B14F-4D97-AF65-F5344CB8AC3E}">
        <p14:creationId xmlns:p14="http://schemas.microsoft.com/office/powerpoint/2010/main" val="3111354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mag </a:t>
            </a:r>
            <a:r>
              <a:rPr lang="en-US" altLang="de-DE" sz="2400" dirty="0" err="1">
                <a:solidFill>
                  <a:srgbClr val="333333"/>
                </a:solidFill>
                <a:latin typeface="Calibri Light"/>
                <a:ea typeface="MS PGothic" panose="020B0600070205080204" pitchFamily="34" charset="-128"/>
              </a:rPr>
              <a:t>mijzelf</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of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Ik</a:t>
            </a:r>
            <a:r>
              <a:rPr lang="en-US" altLang="de-DE" sz="2400" dirty="0">
                <a:solidFill>
                  <a:srgbClr val="333333"/>
                </a:solidFill>
                <a:latin typeface="Calibri Light"/>
                <a:ea typeface="MS PGothic" panose="020B0600070205080204" pitchFamily="34" charset="-128"/>
              </a:rPr>
              <a:t> mag </a:t>
            </a:r>
            <a:r>
              <a:rPr lang="en-US" altLang="de-DE" sz="2400" dirty="0" err="1">
                <a:solidFill>
                  <a:srgbClr val="333333"/>
                </a:solidFill>
                <a:latin typeface="Calibri Light"/>
                <a:ea typeface="MS PGothic" panose="020B0600070205080204" pitchFamily="34" charset="-128"/>
              </a:rPr>
              <a:t>jou</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Accepteer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complimenten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schrijf</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zodat</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hulpbron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moeilijke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46</a:t>
            </a:fld>
            <a:endParaRPr lang="de-DE" altLang="de-DE"/>
          </a:p>
        </p:txBody>
      </p:sp>
    </p:spTree>
    <p:extLst>
      <p:ext uri="{BB962C8B-B14F-4D97-AF65-F5344CB8AC3E}">
        <p14:creationId xmlns:p14="http://schemas.microsoft.com/office/powerpoint/2010/main" val="3733312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48</a:t>
            </a:fld>
            <a:endParaRPr lang="de-DE" altLang="de-DE"/>
          </a:p>
        </p:txBody>
      </p:sp>
    </p:spTree>
    <p:extLst>
      <p:ext uri="{BB962C8B-B14F-4D97-AF65-F5344CB8AC3E}">
        <p14:creationId xmlns:p14="http://schemas.microsoft.com/office/powerpoint/2010/main" val="785424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49</a:t>
            </a:fld>
            <a:endParaRPr lang="de-DE" altLang="de-DE"/>
          </a:p>
        </p:txBody>
      </p:sp>
    </p:spTree>
    <p:extLst>
      <p:ext uri="{BB962C8B-B14F-4D97-AF65-F5344CB8AC3E}">
        <p14:creationId xmlns:p14="http://schemas.microsoft.com/office/powerpoint/2010/main" val="1599497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Luister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lievelings</a:t>
            </a:r>
            <a:r>
              <a:rPr lang="de-DE" altLang="de-DE" sz="2400" dirty="0">
                <a:solidFill>
                  <a:srgbClr val="333333"/>
                </a:solidFill>
                <a:latin typeface="Calibri Light"/>
                <a:ea typeface="MS PGothic" panose="020B0600070205080204" pitchFamily="34" charset="-128"/>
              </a:rPr>
              <a:t>muziek.</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50</a:t>
            </a:fld>
            <a:endParaRPr lang="de-DE" altLang="de-DE"/>
          </a:p>
        </p:txBody>
      </p:sp>
    </p:spTree>
    <p:extLst>
      <p:ext uri="{BB962C8B-B14F-4D97-AF65-F5344CB8AC3E}">
        <p14:creationId xmlns:p14="http://schemas.microsoft.com/office/powerpoint/2010/main" val="3950430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75C5687F-D92B-42A5-B148-BE4E0BEE849B}"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52</a:t>
            </a:fld>
            <a:endParaRPr lang="de-DE" altLang="de-DE"/>
          </a:p>
        </p:txBody>
      </p:sp>
    </p:spTree>
    <p:extLst>
      <p:ext uri="{BB962C8B-B14F-4D97-AF65-F5344CB8AC3E}">
        <p14:creationId xmlns:p14="http://schemas.microsoft.com/office/powerpoint/2010/main" val="417055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53</a:t>
            </a:fld>
            <a:endParaRPr lang="de-DE" altLang="de-DE"/>
          </a:p>
        </p:txBody>
      </p:sp>
    </p:spTree>
    <p:extLst>
      <p:ext uri="{BB962C8B-B14F-4D97-AF65-F5344CB8AC3E}">
        <p14:creationId xmlns:p14="http://schemas.microsoft.com/office/powerpoint/2010/main" val="7869109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b="1" dirty="0" err="1">
                <a:solidFill>
                  <a:srgbClr val="333333"/>
                </a:solidFill>
                <a:latin typeface="Calibri Light"/>
              </a:rPr>
              <a:t>Leerdoelen</a:t>
            </a:r>
            <a:r>
              <a:rPr lang="en-US" sz="2400" b="1" dirty="0">
                <a:solidFill>
                  <a:srgbClr val="333333"/>
                </a:solidFill>
                <a:latin typeface="Calibri Light"/>
              </a:rPr>
              <a:t>:</a:t>
            </a:r>
          </a:p>
          <a:p>
            <a:pPr marL="342900" lvl="0" indent="-342900" defTabSz="914400" fontAlgn="base">
              <a:buClr>
                <a:srgbClr val="333333"/>
              </a:buClr>
              <a:buFont typeface="WingDings"/>
              <a:buChar char=""/>
              <a:defRP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de-DE" altLang="de-DE" sz="2400" dirty="0">
                <a:solidFill>
                  <a:srgbClr val="333333"/>
                </a:solidFill>
                <a:latin typeface="Calibri Light"/>
                <a:ea typeface="MS PGothic" panose="020B0600070205080204" pitchFamily="34" charset="-128"/>
              </a:rPr>
              <a:t>Neem bij </a:t>
            </a:r>
            <a:r>
              <a:rPr lang="en-US" altLang="de-DE" sz="2400" dirty="0" err="1">
                <a:solidFill>
                  <a:srgbClr val="333333"/>
                </a:solidFill>
                <a:latin typeface="Calibri Light"/>
                <a:ea typeface="MS PGothic" panose="020B0600070205080204" pitchFamily="34" charset="-128"/>
              </a:rPr>
              <a:t>ernstige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symptomen</a:t>
            </a:r>
            <a:r>
              <a:rPr lang="en-US" altLang="de-DE" sz="2400" dirty="0">
                <a:solidFill>
                  <a:srgbClr val="333333"/>
                </a:solidFill>
                <a:latin typeface="Calibri Light"/>
                <a:ea typeface="MS PGothic" panose="020B0600070205080204" pitchFamily="34" charset="-128"/>
              </a:rPr>
              <a:t> contact op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psycholoog</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psychiater</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75C5687F-D92B-42A5-B148-BE4E0BEE849B}" type="slidenum">
              <a:rPr lang="de-DE" altLang="de-DE" smtClean="0"/>
              <a:pPr/>
              <a:t>54</a:t>
            </a:fld>
            <a:endParaRPr lang="de-DE" altLang="de-DE"/>
          </a:p>
        </p:txBody>
      </p:sp>
    </p:spTree>
    <p:extLst>
      <p:ext uri="{BB962C8B-B14F-4D97-AF65-F5344CB8AC3E}">
        <p14:creationId xmlns:p14="http://schemas.microsoft.com/office/powerpoint/2010/main" val="10446214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55</a:t>
            </a:fld>
            <a:endParaRPr lang="de-DE" altLang="de-DE"/>
          </a:p>
        </p:txBody>
      </p:sp>
    </p:spTree>
    <p:extLst>
      <p:ext uri="{BB962C8B-B14F-4D97-AF65-F5344CB8AC3E}">
        <p14:creationId xmlns:p14="http://schemas.microsoft.com/office/powerpoint/2010/main" val="1869133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0000"/>
                </a:solidFill>
                <a:latin typeface="Calibri Light"/>
                <a:ea typeface="MS PGothic" panose="020B0600070205080204" pitchFamily="34" charset="-128"/>
              </a:rPr>
              <a:t>Tijdens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acute </a:t>
            </a:r>
            <a:r>
              <a:rPr lang="en-AU" altLang="de-DE" dirty="0" err="1">
                <a:solidFill>
                  <a:srgbClr val="000000"/>
                </a:solidFill>
                <a:latin typeface="Calibri Light"/>
                <a:ea typeface="MS PGothic" panose="020B0600070205080204" pitchFamily="34" charset="-128"/>
              </a:rPr>
              <a:t>psychose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worden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naast</a:t>
            </a:r>
            <a:r>
              <a:rPr lang="en-AU" altLang="de-DE" dirty="0">
                <a:solidFill>
                  <a:srgbClr val="000000"/>
                </a:solidFill>
                <a:latin typeface="Calibri Light"/>
                <a:ea typeface="MS PGothic" panose="020B0600070205080204" pitchFamily="34" charset="-128"/>
              </a:rPr>
              <a:t> angst </a:t>
            </a:r>
            <a:r>
              <a:rPr lang="en-AU" altLang="de-DE" dirty="0" err="1">
                <a:solidFill>
                  <a:srgbClr val="000000"/>
                </a:solidFill>
                <a:latin typeface="Calibri Light"/>
                <a:ea typeface="MS PGothic" panose="020B0600070205080204" pitchFamily="34" charset="-128"/>
              </a:rPr>
              <a:t>ook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andere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emoties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gerapporteerd</a:t>
            </a:r>
            <a:r>
              <a:rPr lang="en-AU" altLang="de-DE" dirty="0">
                <a:solidFill>
                  <a:srgbClr val="000000"/>
                </a:solidFill>
                <a:latin typeface="Calibri Light"/>
                <a:ea typeface="MS PGothic" panose="020B0600070205080204" pitchFamily="34" charset="-128"/>
              </a:rPr>
              <a:t>:</a:t>
            </a:r>
            <a:endParaRPr lang="en-AU" altLang="de-DE" dirty="0">
              <a:solidFill>
                <a:srgbClr val="336699"/>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56</a:t>
            </a:fld>
            <a:endParaRPr lang="de-DE" altLang="de-DE"/>
          </a:p>
        </p:txBody>
      </p:sp>
    </p:spTree>
    <p:extLst>
      <p:ext uri="{BB962C8B-B14F-4D97-AF65-F5344CB8AC3E}">
        <p14:creationId xmlns:p14="http://schemas.microsoft.com/office/powerpoint/2010/main" val="1270175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kwetsbaarheid</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0000"/>
                </a:solidFill>
                <a:latin typeface="Calibri Light"/>
                <a:ea typeface="MS PGothic" panose="020B0600070205080204" pitchFamily="34" charset="-128"/>
              </a:rPr>
              <a:t>Tijdens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acute </a:t>
            </a:r>
            <a:r>
              <a:rPr lang="en-AU" altLang="de-DE" dirty="0" err="1">
                <a:solidFill>
                  <a:srgbClr val="000000"/>
                </a:solidFill>
                <a:latin typeface="Calibri Light"/>
                <a:ea typeface="MS PGothic" panose="020B0600070205080204" pitchFamily="34" charset="-128"/>
              </a:rPr>
              <a:t>psychose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worden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naast</a:t>
            </a:r>
            <a:r>
              <a:rPr lang="en-AU" altLang="de-DE" dirty="0">
                <a:solidFill>
                  <a:srgbClr val="000000"/>
                </a:solidFill>
                <a:latin typeface="Calibri Light"/>
                <a:ea typeface="MS PGothic" panose="020B0600070205080204" pitchFamily="34" charset="-128"/>
              </a:rPr>
              <a:t> angst </a:t>
            </a:r>
            <a:r>
              <a:rPr lang="en-AU" altLang="de-DE" dirty="0" err="1">
                <a:solidFill>
                  <a:srgbClr val="000000"/>
                </a:solidFill>
                <a:latin typeface="Calibri Light"/>
                <a:ea typeface="MS PGothic" panose="020B0600070205080204" pitchFamily="34" charset="-128"/>
              </a:rPr>
              <a:t>ook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andere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emoties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gerapporteerd</a:t>
            </a:r>
            <a:r>
              <a:rPr lang="en-AU" altLang="de-DE" dirty="0">
                <a:solidFill>
                  <a:srgbClr val="000000"/>
                </a:solidFill>
                <a:latin typeface="Calibri Light"/>
                <a:ea typeface="MS PGothic" panose="020B0600070205080204" pitchFamily="34" charset="-128"/>
              </a:rPr>
              <a:t>:</a:t>
            </a:r>
            <a:endParaRPr lang="en-AU" altLang="de-DE" dirty="0">
              <a:solidFill>
                <a:srgbClr val="336699"/>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Voorbeeld</a:t>
            </a:r>
            <a:r>
              <a:rPr lang="en-AU" altLang="de-DE" dirty="0">
                <a:solidFill>
                  <a:srgbClr val="004992"/>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Wim</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heeft</a:t>
            </a:r>
            <a:r>
              <a:rPr lang="en-AU" altLang="de-DE" dirty="0">
                <a:solidFill>
                  <a:srgbClr val="333333"/>
                </a:solidFill>
                <a:latin typeface="Calibri Light"/>
                <a:ea typeface="MS PGothic" panose="020B0600070205080204" pitchFamily="34" charset="-128"/>
              </a:rPr>
              <a:t> het </a:t>
            </a:r>
            <a:r>
              <a:rPr lang="en-AU" altLang="de-DE" dirty="0" err="1">
                <a:solidFill>
                  <a:srgbClr val="333333"/>
                </a:solidFill>
                <a:latin typeface="Calibri Light"/>
                <a:ea typeface="MS PGothic" panose="020B0600070205080204" pitchFamily="34" charset="-128"/>
              </a:rPr>
              <a:t>idee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hij</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achtervolgd</a:t>
            </a:r>
            <a:r>
              <a:rPr lang="en-AU" altLang="de-DE" dirty="0">
                <a:solidFill>
                  <a:srgbClr val="333333"/>
                </a:solidFill>
                <a:latin typeface="Calibri Light"/>
                <a:ea typeface="MS PGothic" panose="020B0600070205080204" pitchFamily="34" charset="-128"/>
              </a:rPr>
              <a:t> door de AIVD. </a:t>
            </a:r>
            <a:r>
              <a:rPr lang="en-AU" altLang="de-DE" dirty="0" err="1">
                <a:solidFill>
                  <a:srgbClr val="333333"/>
                </a:solidFill>
                <a:latin typeface="Calibri Light"/>
                <a:ea typeface="MS PGothic" panose="020B0600070205080204" pitchFamily="34" charset="-128"/>
              </a:rPr>
              <a:t>Onderweg</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zijn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werk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komt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dezelfde</a:t>
            </a:r>
            <a:r>
              <a:rPr lang="en-AU" altLang="de-DE" dirty="0">
                <a:solidFill>
                  <a:srgbClr val="333333"/>
                </a:solidFill>
                <a:latin typeface="Calibri Light"/>
                <a:ea typeface="MS PGothic" panose="020B0600070205080204" pitchFamily="34" charset="-128"/>
              </a:rPr>
              <a:t> man op </a:t>
            </a:r>
            <a:r>
              <a:rPr lang="en-AU" altLang="de-DE" dirty="0" err="1">
                <a:solidFill>
                  <a:srgbClr val="333333"/>
                </a:solidFill>
                <a:latin typeface="Calibri Light"/>
                <a:ea typeface="MS PGothic" panose="020B0600070205080204" pitchFamily="34" charset="-128"/>
              </a:rPr>
              <a:t>drie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opeenvolgende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dagen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zijn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treincoupé</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binnen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Gevoelens</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gedachten</a:t>
            </a:r>
            <a:r>
              <a:rPr lang="en-AU" altLang="de-DE" dirty="0">
                <a:solidFill>
                  <a:srgbClr val="004992"/>
                </a:solidFill>
                <a:latin typeface="Calibri Light"/>
                <a:ea typeface="MS PGothic" panose="020B0600070205080204" pitchFamily="34" charset="-128"/>
              </a:rPr>
              <a:t>: </a:t>
            </a:r>
            <a:r>
              <a:rPr lang="en-AU" altLang="de-DE" dirty="0">
                <a:solidFill>
                  <a:srgbClr val="333333"/>
                </a:solidFill>
                <a:latin typeface="Calibri Light"/>
                <a:ea typeface="MS PGothic" panose="020B0600070205080204" pitchFamily="34" charset="-128"/>
              </a:rPr>
              <a:t>Angst </a:t>
            </a:r>
            <a:r>
              <a:rPr lang="en-AU" altLang="de-DE" dirty="0" err="1">
                <a:solidFill>
                  <a:srgbClr val="333333"/>
                </a:solidFill>
                <a:latin typeface="Calibri Light"/>
                <a:ea typeface="MS PGothic" panose="020B0600070205080204" pitchFamily="34" charset="-128"/>
              </a:rPr>
              <a:t>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bedreiging</a:t>
            </a:r>
            <a:r>
              <a:rPr lang="en-AU" altLang="de-DE" dirty="0">
                <a:solidFill>
                  <a:srgbClr val="333333"/>
                </a:solidFill>
                <a:latin typeface="Calibri Light"/>
                <a:ea typeface="MS PGothic" panose="020B0600070205080204" pitchFamily="34" charset="-128"/>
              </a:rPr>
              <a:t>. Maar </a:t>
            </a:r>
            <a:r>
              <a:rPr lang="en-AU" altLang="de-DE" dirty="0" err="1">
                <a:solidFill>
                  <a:srgbClr val="333333"/>
                </a:solidFill>
                <a:latin typeface="Calibri Light"/>
                <a:ea typeface="MS PGothic" panose="020B0600070205080204" pitchFamily="34" charset="-128"/>
              </a:rPr>
              <a:t>hij</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denkt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nl-NL" dirty="0">
                <a:solidFill>
                  <a:srgbClr val="333333"/>
                </a:solidFill>
                <a:latin typeface="Calibri Light"/>
                <a:ea typeface="MS PGothic" panose="020B0600070205080204" pitchFamily="34" charset="-128"/>
              </a:rPr>
              <a:t>“</a:t>
            </a:r>
            <a:r>
              <a:rPr lang="en-AU" altLang="ja-JP" dirty="0" err="1">
                <a:solidFill>
                  <a:srgbClr val="333333"/>
                </a:solidFill>
                <a:latin typeface="Calibri Light"/>
                <a:ea typeface="MS PGothic" panose="020B0600070205080204" pitchFamily="34" charset="-128"/>
              </a:rPr>
              <a:t>Als</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ze</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zo´n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drukte</a:t>
            </a:r>
            <a:r>
              <a:rPr lang="en-AU" altLang="ja-JP" dirty="0">
                <a:solidFill>
                  <a:srgbClr val="333333"/>
                </a:solidFill>
                <a:latin typeface="Calibri Light"/>
                <a:ea typeface="MS PGothic" panose="020B0600070205080204" pitchFamily="34" charset="-128"/>
              </a:rPr>
              <a:t> over </a:t>
            </a:r>
            <a:r>
              <a:rPr lang="en-AU" altLang="ja-JP" dirty="0" err="1">
                <a:solidFill>
                  <a:srgbClr val="333333"/>
                </a:solidFill>
                <a:latin typeface="Calibri Light"/>
                <a:ea typeface="MS PGothic" panose="020B0600070205080204" pitchFamily="34" charset="-128"/>
              </a:rPr>
              <a:t>mij</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maken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dan</a:t>
            </a:r>
            <a:r>
              <a:rPr lang="en-AU" altLang="ja-JP" dirty="0">
                <a:solidFill>
                  <a:srgbClr val="333333"/>
                </a:solidFill>
                <a:latin typeface="Calibri Light"/>
                <a:ea typeface="MS PGothic" panose="020B0600070205080204" pitchFamily="34" charset="-128"/>
              </a:rPr>
              <a:t> ben </a:t>
            </a:r>
            <a:r>
              <a:rPr lang="en-AU" altLang="ja-JP" dirty="0" err="1">
                <a:solidFill>
                  <a:srgbClr val="333333"/>
                </a:solidFill>
                <a:latin typeface="Calibri Light"/>
                <a:ea typeface="MS PGothic" panose="020B0600070205080204" pitchFamily="34" charset="-128"/>
              </a:rPr>
              <a:t>ik</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waarschijnlijk</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een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soort</a:t>
            </a:r>
            <a:r>
              <a:rPr lang="en-AU" altLang="ja-JP" dirty="0">
                <a:solidFill>
                  <a:srgbClr val="333333"/>
                </a:solidFill>
                <a:latin typeface="Calibri Light"/>
                <a:ea typeface="MS PGothic" panose="020B0600070205080204" pitchFamily="34" charset="-128"/>
              </a:rPr>
              <a:t> James Bond </a:t>
            </a:r>
            <a:r>
              <a:rPr lang="en-AU" altLang="ja-JP" dirty="0" err="1">
                <a:solidFill>
                  <a:srgbClr val="333333"/>
                </a:solidFill>
                <a:latin typeface="Calibri Light"/>
                <a:ea typeface="MS PGothic" panose="020B0600070205080204" pitchFamily="34" charset="-128"/>
              </a:rPr>
              <a:t>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willen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ze</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mij</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misschien</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wel</a:t>
            </a:r>
            <a:r>
              <a:rPr lang="en-AU" altLang="ja-JP" dirty="0">
                <a:solidFill>
                  <a:srgbClr val="333333"/>
                </a:solidFill>
                <a:latin typeface="Calibri Light"/>
                <a:ea typeface="MS PGothic" panose="020B0600070205080204" pitchFamily="34" charset="-128"/>
              </a:rPr>
              <a:t> </a:t>
            </a:r>
            <a:r>
              <a:rPr lang="en-AU" altLang="ja-JP" dirty="0" err="1">
                <a:solidFill>
                  <a:srgbClr val="333333"/>
                </a:solidFill>
                <a:latin typeface="Calibri Light"/>
                <a:ea typeface="MS PGothic" panose="020B0600070205080204" pitchFamily="34" charset="-128"/>
              </a:rPr>
              <a:t>inhuren</a:t>
            </a:r>
            <a:r>
              <a:rPr lang="en-AU" altLang="ja-JP" dirty="0">
                <a:solidFill>
                  <a:srgbClr val="333333"/>
                </a:solidFill>
                <a:latin typeface="Calibri Light"/>
                <a:ea typeface="MS PGothic" panose="020B0600070205080204" pitchFamily="34" charset="-128"/>
              </a:rPr>
              <a:t>.</a:t>
            </a:r>
            <a:r>
              <a:rPr lang="en-AU" altLang="nl-NL" dirty="0">
                <a:solidFill>
                  <a:srgbClr val="333333"/>
                </a:solidFill>
                <a:latin typeface="Calibri Light"/>
                <a:ea typeface="MS PGothic" panose="020B0600070205080204" pitchFamily="34" charset="-128"/>
              </a:rPr>
              <a:t>”</a:t>
            </a:r>
            <a:endParaRPr lang="en-AU" altLang="ja-JP"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n-AU" altLang="de-DE" dirty="0">
                <a:solidFill>
                  <a:srgbClr val="004992"/>
                </a:solidFill>
                <a:latin typeface="Calibri Light"/>
                <a:ea typeface="MS PGothic" panose="020B0600070205080204" pitchFamily="34" charset="-128"/>
              </a:rPr>
              <a:t>Maar: </a:t>
            </a:r>
            <a:r>
              <a:rPr lang="en-AU" altLang="de-DE" dirty="0">
                <a:solidFill>
                  <a:srgbClr val="333333"/>
                </a:solidFill>
                <a:latin typeface="Calibri Light"/>
                <a:ea typeface="MS PGothic" panose="020B0600070205080204" pitchFamily="34" charset="-128"/>
              </a:rPr>
              <a:t>Het is </a:t>
            </a:r>
            <a:r>
              <a:rPr lang="en-AU" altLang="de-DE" dirty="0" err="1">
                <a:solidFill>
                  <a:srgbClr val="333333"/>
                </a:solidFill>
                <a:latin typeface="Calibri Light"/>
                <a:ea typeface="MS PGothic" panose="020B0600070205080204" pitchFamily="34" charset="-128"/>
              </a:rPr>
              <a:t>slechts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toeval</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Waarschijnlijk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stappen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beide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mannen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vanuit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dagelijkse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gewoonte</a:t>
            </a:r>
            <a:r>
              <a:rPr lang="en-AU" altLang="de-DE" dirty="0">
                <a:solidFill>
                  <a:srgbClr val="333333"/>
                </a:solidFill>
                <a:latin typeface="Calibri Light"/>
                <a:ea typeface="MS PGothic" panose="020B0600070205080204" pitchFamily="34" charset="-128"/>
              </a:rPr>
              <a:t> steeds </a:t>
            </a:r>
            <a:r>
              <a:rPr lang="en-AU" altLang="de-DE" dirty="0" err="1">
                <a:solidFill>
                  <a:srgbClr val="333333"/>
                </a:solidFill>
                <a:latin typeface="Calibri Light"/>
                <a:ea typeface="MS PGothic" panose="020B0600070205080204" pitchFamily="34" charset="-128"/>
              </a:rPr>
              <a:t>dezelfde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treincoupé</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binnen</a:t>
            </a:r>
            <a:r>
              <a:rPr lang="en-AU" altLang="de-DE" dirty="0">
                <a:solidFill>
                  <a:srgbClr val="333333"/>
                </a:solidFill>
                <a:latin typeface="Calibri Light"/>
                <a:ea typeface="MS PGothic" panose="020B0600070205080204" pitchFamily="34" charset="-128"/>
              </a:rPr>
              <a:t>.</a:t>
            </a:r>
            <a:endParaRPr lang="en-US"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75C5687F-D92B-42A5-B148-BE4E0BEE849B}" type="slidenum">
              <a:rPr lang="de-DE" altLang="de-DE" smtClean="0"/>
              <a:pPr/>
              <a:t>57</a:t>
            </a:fld>
            <a:endParaRPr lang="de-DE" altLang="de-DE"/>
          </a:p>
        </p:txBody>
      </p:sp>
    </p:spTree>
    <p:extLst>
      <p:ext uri="{BB962C8B-B14F-4D97-AF65-F5344CB8AC3E}">
        <p14:creationId xmlns:p14="http://schemas.microsoft.com/office/powerpoint/2010/main" val="1455347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58</a:t>
            </a:fld>
            <a:endParaRPr lang="de-DE" altLang="de-DE"/>
          </a:p>
        </p:txBody>
      </p:sp>
    </p:spTree>
    <p:extLst>
      <p:ext uri="{BB962C8B-B14F-4D97-AF65-F5344CB8AC3E}">
        <p14:creationId xmlns:p14="http://schemas.microsoft.com/office/powerpoint/2010/main" val="4176865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04739300"/>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lonesome:cycler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bare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t>
            </a:r>
            <a:r>
              <a:rPr lang="en-GB" altLang="de-DE" sz="1200" b="0" dirty="0" err="1">
                <a:solidFill>
                  <a:srgbClr val="333333"/>
                </a:solidFill>
                <a:latin typeface="+mj-lt"/>
              </a:rPr>
              <a:t>ar</a:t>
            </a:r>
            <a:r>
              <a:rPr lang="de-DE" altLang="de-DE" sz="1200" b="0" dirty="0">
                <a:solidFill>
                  <a:srgbClr val="333333"/>
                </a:solidFill>
                <a:latin typeface="+mj-lt"/>
              </a:rPr>
              <a:t>via w</a:t>
            </a:r>
            <a:r>
              <a:rPr lang="en-GB" altLang="de-DE" sz="1200" b="0" dirty="0">
                <a:solidFill>
                  <a:srgbClr val="333333"/>
                </a:solidFill>
                <a:latin typeface="+mj-lt"/>
              </a:rPr>
              <a:t>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a:t>
            </a:r>
            <a:r>
              <a:rPr lang="de-DE" altLang="de-DE" sz="1200" b="0" dirty="0" err="1">
                <a:solidFill>
                  <a:srgbClr val="333333"/>
                </a:solidFill>
                <a:latin typeface="+mj-lt"/>
              </a:rPr>
              <a:t>obtained</a:t>
            </a:r>
            <a:r>
              <a:rPr lang="de-DE" altLang="de-DE" sz="1200" b="0" dirty="0">
                <a:solidFill>
                  <a:srgbClr val="333333"/>
                </a:solidFill>
                <a:latin typeface="+mj-lt"/>
              </a:rPr>
              <a:t> </a:t>
            </a:r>
            <a:r>
              <a:rPr lang="de-DE" altLang="de-DE" sz="1200" b="0" u="sng" dirty="0">
                <a:solidFill>
                  <a:srgbClr val="333333"/>
                </a:solidFill>
                <a:latin typeface="+mj-lt"/>
              </a:rPr>
              <a:t>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9" name="Slide Number Placeholder 8"/>
          <p:cNvSpPr>
            <a:spLocks noGrp="1"/>
          </p:cNvSpPr>
          <p:nvPr>
            <p:ph type="sldNum" sz="quarter" idx="12"/>
          </p:nvPr>
        </p:nvSpPr>
        <p:spPr/>
        <p:txBody>
          <a:bodyPr/>
          <a:lstStyle/>
          <a:p>
            <a:fld id="{75C5687F-D92B-42A5-B148-BE4E0BEE849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889648276"/>
              </p:ext>
            </p:extLst>
          </p:nvPr>
        </p:nvGraphicFramePr>
        <p:xfrm>
          <a:off x="408954" y="2011680"/>
          <a:ext cx="11375999" cy="46024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LunaDiRimmel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Panic/Panik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chemeClr val="tx1"/>
                          </a:solidFill>
                          <a:effectLst/>
                          <a:latin typeface="Calibri Light"/>
                          <a:ea typeface="MS PGothic" pitchFamily="34" charset="-128"/>
                        </a:rPr>
                        <a:t>Fear of clowns/Angst </a:t>
                      </a:r>
                      <a:r>
                        <a:rPr kumimoji="0" lang="en-US" altLang="de-DE" sz="1000" b="0" i="0" u="none" strike="noStrike" cap="none" normalizeH="0" baseline="0" dirty="0" err="1">
                          <a:ln>
                            <a:noFill/>
                          </a:ln>
                          <a:solidFill>
                            <a:schemeClr val="tx1"/>
                          </a:solidFill>
                          <a:effectLst/>
                          <a:latin typeface="Calibri Light"/>
                          <a:ea typeface="MS PGothic" pitchFamily="34" charset="-128"/>
                        </a:rPr>
                        <a:t>vor</a:t>
                      </a:r>
                      <a:r>
                        <a:rPr kumimoji="0" lang="en-US" altLang="de-DE" sz="1000" b="0" i="0" u="none" strike="noStrike" cap="none" normalizeH="0" baseline="0" dirty="0">
                          <a:ln>
                            <a:noFill/>
                          </a:ln>
                          <a:solidFill>
                            <a:schemeClr val="tx1"/>
                          </a:solidFill>
                          <a:effectLst/>
                          <a:latin typeface="Calibri Light"/>
                          <a:ea typeface="MS PGothic" pitchFamily="34" charset="-128"/>
                        </a:rPr>
                        <a:t>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ＭＳ Ｐゴシック" pitchFamily="34" charset="-128"/>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Robbie Williams</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ＭＳ Ｐゴシック" pitchFamily="34" charset="-128"/>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Lady Diana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Oldmaison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Barbie@2</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Barbie/Barbie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Jumping/Springen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GreyArea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75C5687F-D92B-42A5-B148-BE4E0BEE849B}" type="slidenum">
              <a:rPr lang="de-DE" altLang="de-DE" smtClean="0"/>
              <a:pPr/>
              <a:t>60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5025</Words>
  <Application>Microsoft Office PowerPoint</Application>
  <PresentationFormat>Benutzerdefiniert</PresentationFormat>
  <Paragraphs>629</Paragraphs>
  <Slides>60</Slides>
  <Notes>60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60</vt:i4>
      </vt:variant>
    </vt:vector>
  </HeadingPairs>
  <TitlesOfParts>
    <vt:vector size="69" baseType="lpstr">
      <vt:lpstr>Arial</vt:lpstr>
      <vt:lpstr>Calibri</vt:lpstr>
      <vt:lpstr>Calibri Light</vt:lpstr>
      <vt:lpstr>Symbol</vt:lpstr>
      <vt:lpstr>Times New Roman</vt:lpstr>
      <vt:lpstr>Verdana</vt:lpstr>
      <vt:lpstr>WingDings</vt:lpstr>
      <vt:lpstr>WingDings</vt:lpstr>
      <vt:lpstr>UKE_PPT-Vorlage_16zu9</vt:lpstr>
      <vt:lpstr>MCT 8 A – Eigenwaarde &amp; Stemming</vt:lpstr>
      <vt:lpstr>Symptomen van depressie?</vt:lpstr>
      <vt:lpstr>Symptomen van depressie?</vt:lpstr>
      <vt:lpstr>Ben ik zo geboren? Ben ik zo geworden?</vt:lpstr>
      <vt:lpstr>Ben ik zo geboren? Ben ik zo geworden?</vt:lpstr>
      <vt:lpstr>Ben ik zo geboren? Ben ik zo geworden?</vt:lpstr>
      <vt:lpstr>Behandelopties</vt:lpstr>
      <vt:lpstr>Waarom doen we dit?</vt:lpstr>
      <vt:lpstr>Psychose &amp; Depressie Effecten van wanen op eigenwaarde en stemming</vt:lpstr>
      <vt:lpstr>Psychose &amp; Depressie Effecten van wanen op eigenwaarde en stemming</vt:lpstr>
      <vt:lpstr>Psychose &amp; Depressie Effecten van wanen op eigenwaarde en stemming</vt:lpstr>
      <vt:lpstr>Psychose &amp; Depressie Effecten van wanen op eigenwaarde en stemming</vt:lpstr>
      <vt:lpstr>PowerPoint-Präsentation</vt:lpstr>
      <vt:lpstr>1. Overgeneralisaties Negatieve stickers plakken</vt:lpstr>
      <vt:lpstr>1. Overgeneralisaties Negatieve stickers plakken</vt:lpstr>
      <vt:lpstr>1. Overgeneralisaties Negatieve stickers plakken</vt:lpstr>
      <vt:lpstr>In plaats daarvan: probeer genuanceerd te denken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In plaats daarvan: probeer genuanceerd te denken</vt:lpstr>
      <vt:lpstr>3. Meten met jouw maat</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In plaats daarvan: probeer genuanceerd te denken</vt:lpstr>
      <vt:lpstr>5. Zwart-wit denken/ Catastroferen: doemdenken Wat zou een realistischere en behulpzamere beoordeling zijn?</vt:lpstr>
      <vt:lpstr>5. Zwart-wit denken/ Catastroferen: doemdenken Wat zou een realistischere en behulpzamere beoordeling zijn?</vt:lpstr>
      <vt:lpstr>In plaats daarvan: probeer genuanceerd te denken</vt:lpstr>
      <vt:lpstr>6. Onderdrukken van negatieve gedachten Wat zou een realistischere en behulpzamere beoordeling zijn?</vt:lpstr>
      <vt:lpstr>6. Onderdrukken van negatieve gedachten Wat zou een realistischere en behulpzamere beoordeling zijn?</vt:lpstr>
      <vt:lpstr>6. Onderdrukken van negatieve gedachten Oefening</vt:lpstr>
      <vt:lpstr>6. Onderdrukken van negatieve gedachten Werkt het? Nee!</vt:lpstr>
      <vt:lpstr>In plaats daarvan:</vt:lpstr>
      <vt:lpstr>7. Meer disfunctionele denkgewoonten</vt:lpstr>
      <vt:lpstr>7. Meer disfunctionele denkgewoonten</vt:lpstr>
      <vt:lpstr>7. Meer disfunctionele denkgewoonten</vt:lpstr>
      <vt:lpstr>optioneel: videoclip</vt:lpstr>
      <vt:lpstr>Wees je bewust van je sterke kanten</vt:lpstr>
      <vt:lpstr>Wees je bewust van je sterke kanten</vt:lpstr>
      <vt:lpstr>Wees je bewust van je sterke kanten</vt:lpstr>
      <vt:lpstr>Wees je bewust van je sterke kanten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319</cp:revision>
  <dcterms:created xsi:type="dcterms:W3CDTF">2004-06-30T16:15:23Z</dcterms:created>
  <dcterms:modified xsi:type="dcterms:W3CDTF">2021-08-09T07:26:37Z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