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8"/>
  </p:notesMasterIdLst>
  <p:handoutMasterIdLst>
    <p:handoutMasterId r:id="rId99"/>
  </p:handoutMasterIdLst>
  <p:sldIdLst>
    <p:sldId id="1059" r:id="rId2"/>
    <p:sldId id="960" r:id="rId3"/>
    <p:sldId id="1025" r:id="rId4"/>
    <p:sldId id="1026" r:id="rId5"/>
    <p:sldId id="1027" r:id="rId6"/>
    <p:sldId id="1028" r:id="rId7"/>
    <p:sldId id="834" r:id="rId8"/>
    <p:sldId id="551" r:id="rId9"/>
    <p:sldId id="1029" r:id="rId10"/>
    <p:sldId id="1030" r:id="rId11"/>
    <p:sldId id="1032" r:id="rId12"/>
    <p:sldId id="1033" r:id="rId13"/>
    <p:sldId id="1034" r:id="rId14"/>
    <p:sldId id="1031" r:id="rId15"/>
    <p:sldId id="446" r:id="rId16"/>
    <p:sldId id="892" r:id="rId17"/>
    <p:sldId id="893" r:id="rId18"/>
    <p:sldId id="938" r:id="rId19"/>
    <p:sldId id="957" r:id="rId20"/>
    <p:sldId id="1035" r:id="rId21"/>
    <p:sldId id="1036" r:id="rId22"/>
    <p:sldId id="942" r:id="rId23"/>
    <p:sldId id="459" r:id="rId24"/>
    <p:sldId id="460" r:id="rId25"/>
    <p:sldId id="943" r:id="rId26"/>
    <p:sldId id="729" r:id="rId27"/>
    <p:sldId id="730" r:id="rId28"/>
    <p:sldId id="837" r:id="rId29"/>
    <p:sldId id="1038" r:id="rId30"/>
    <p:sldId id="1039" r:id="rId31"/>
    <p:sldId id="815" r:id="rId32"/>
    <p:sldId id="1040" r:id="rId33"/>
    <p:sldId id="1041" r:id="rId34"/>
    <p:sldId id="1042" r:id="rId35"/>
    <p:sldId id="1017" r:id="rId36"/>
    <p:sldId id="1043" r:id="rId37"/>
    <p:sldId id="1045" r:id="rId38"/>
    <p:sldId id="1044" r:id="rId39"/>
    <p:sldId id="1020" r:id="rId40"/>
    <p:sldId id="1046" r:id="rId41"/>
    <p:sldId id="1047" r:id="rId42"/>
    <p:sldId id="1015" r:id="rId43"/>
    <p:sldId id="1049" r:id="rId44"/>
    <p:sldId id="1050" r:id="rId45"/>
    <p:sldId id="1051" r:id="rId46"/>
    <p:sldId id="1048" r:id="rId47"/>
    <p:sldId id="1022" r:id="rId48"/>
    <p:sldId id="1052" r:id="rId49"/>
    <p:sldId id="1053" r:id="rId50"/>
    <p:sldId id="1002" r:id="rId51"/>
    <p:sldId id="962" r:id="rId52"/>
    <p:sldId id="963" r:id="rId53"/>
    <p:sldId id="1003" r:id="rId54"/>
    <p:sldId id="965" r:id="rId55"/>
    <p:sldId id="966" r:id="rId56"/>
    <p:sldId id="1037" r:id="rId57"/>
    <p:sldId id="1004" r:id="rId58"/>
    <p:sldId id="968" r:id="rId59"/>
    <p:sldId id="969" r:id="rId60"/>
    <p:sldId id="970" r:id="rId61"/>
    <p:sldId id="1005" r:id="rId62"/>
    <p:sldId id="972" r:id="rId63"/>
    <p:sldId id="973" r:id="rId64"/>
    <p:sldId id="1006" r:id="rId65"/>
    <p:sldId id="975" r:id="rId66"/>
    <p:sldId id="976" r:id="rId67"/>
    <p:sldId id="977" r:id="rId68"/>
    <p:sldId id="1007" r:id="rId69"/>
    <p:sldId id="979" r:id="rId70"/>
    <p:sldId id="980" r:id="rId71"/>
    <p:sldId id="981" r:id="rId72"/>
    <p:sldId id="1008" r:id="rId73"/>
    <p:sldId id="983" r:id="rId74"/>
    <p:sldId id="984" r:id="rId75"/>
    <p:sldId id="1009" r:id="rId76"/>
    <p:sldId id="986" r:id="rId77"/>
    <p:sldId id="987" r:id="rId78"/>
    <p:sldId id="1010" r:id="rId79"/>
    <p:sldId id="989" r:id="rId80"/>
    <p:sldId id="990" r:id="rId81"/>
    <p:sldId id="1012" r:id="rId82"/>
    <p:sldId id="995" r:id="rId83"/>
    <p:sldId id="996" r:id="rId84"/>
    <p:sldId id="1013" r:id="rId85"/>
    <p:sldId id="998" r:id="rId86"/>
    <p:sldId id="999" r:id="rId87"/>
    <p:sldId id="1000" r:id="rId88"/>
    <p:sldId id="928" r:id="rId89"/>
    <p:sldId id="1056" r:id="rId90"/>
    <p:sldId id="1057" r:id="rId91"/>
    <p:sldId id="1058" r:id="rId92"/>
    <p:sldId id="931" r:id="rId93"/>
    <p:sldId id="1054" r:id="rId94"/>
    <p:sldId id="1055" r:id="rId95"/>
    <p:sldId id="1024" r:id="rId96"/>
    <p:sldId id="937" r:id="rId97"/>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7" autoAdjust="0"/>
    <p:restoredTop sz="94660"/>
  </p:normalViewPr>
  <p:slideViewPr>
    <p:cSldViewPr>
      <p:cViewPr varScale="1">
        <p:scale>
          <a:sx n="62" d="100"/>
          <a:sy n="62" d="100"/>
        </p:scale>
        <p:origin x="872" y="5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0.xml"/><Relationship Id="rId18" Type="http://schemas.openxmlformats.org/officeDocument/2006/relationships/slide" Target="slides/slide84.xml"/><Relationship Id="rId3" Type="http://schemas.openxmlformats.org/officeDocument/2006/relationships/slide" Target="slides/slide53.xml"/><Relationship Id="rId7" Type="http://schemas.openxmlformats.org/officeDocument/2006/relationships/slide" Target="slides/slide59.xml"/><Relationship Id="rId12" Type="http://schemas.openxmlformats.org/officeDocument/2006/relationships/slide" Target="slides/slide69.xml"/><Relationship Id="rId17" Type="http://schemas.openxmlformats.org/officeDocument/2006/relationships/slide" Target="slides/slide82.xml"/><Relationship Id="rId2" Type="http://schemas.openxmlformats.org/officeDocument/2006/relationships/slide" Target="slides/slide26.xml"/><Relationship Id="rId16" Type="http://schemas.openxmlformats.org/officeDocument/2006/relationships/slide" Target="slides/slide81.xml"/><Relationship Id="rId20" Type="http://schemas.openxmlformats.org/officeDocument/2006/relationships/slide" Target="slides/slide86.xml"/><Relationship Id="rId1" Type="http://schemas.openxmlformats.org/officeDocument/2006/relationships/slide" Target="slides/slide25.xml"/><Relationship Id="rId6" Type="http://schemas.openxmlformats.org/officeDocument/2006/relationships/slide" Target="slides/slide58.xml"/><Relationship Id="rId11" Type="http://schemas.openxmlformats.org/officeDocument/2006/relationships/slide" Target="slides/slide68.xml"/><Relationship Id="rId5" Type="http://schemas.openxmlformats.org/officeDocument/2006/relationships/slide" Target="slides/slide57.xml"/><Relationship Id="rId15" Type="http://schemas.openxmlformats.org/officeDocument/2006/relationships/slide" Target="slides/slide76.xml"/><Relationship Id="rId10" Type="http://schemas.openxmlformats.org/officeDocument/2006/relationships/slide" Target="slides/slide66.xml"/><Relationship Id="rId19" Type="http://schemas.openxmlformats.org/officeDocument/2006/relationships/slide" Target="slides/slide85.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4DE80F4-7BE0-4A86-9717-5A157DB381B5}" type="slidenum">
              <a:rPr lang="en-GB" altLang="de-DE"/>
              <a:pPr>
                <a:defRPr/>
              </a:pPr>
              <a:t>‹Nr.›</a:t>
            </a:fld>
            <a:endParaRPr lang="en-GB" altLang="de-DE"/>
          </a:p>
        </p:txBody>
      </p:sp>
    </p:spTree>
    <p:extLst>
      <p:ext uri="{BB962C8B-B14F-4D97-AF65-F5344CB8AC3E}">
        <p14:creationId xmlns:p14="http://schemas.microsoft.com/office/powerpoint/2010/main" val="3095430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9062B80-612D-4859-895E-9BB4AC82646E}" type="slidenum">
              <a:rPr lang="en-US" altLang="de-DE"/>
              <a:pPr>
                <a:defRPr/>
              </a:pPr>
              <a:t>‹Nr.›</a:t>
            </a:fld>
            <a:endParaRPr lang="en-US" altLang="de-DE"/>
          </a:p>
        </p:txBody>
      </p:sp>
    </p:spTree>
    <p:extLst>
      <p:ext uri="{BB962C8B-B14F-4D97-AF65-F5344CB8AC3E}">
        <p14:creationId xmlns:p14="http://schemas.microsoft.com/office/powerpoint/2010/main" val="17874009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2</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3</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4</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5</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6</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8CAB885-8C7B-4813-829A-BAFF8734A0E5}"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16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0AB3A2-798C-408C-91E2-866BB2CA20BA}"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998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4843420-F8CF-4BF5-B562-531C1D03C772}"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58575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18CA21-0243-4F01-84D2-1D20B92AF319}"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176894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29B489A-C2D9-4D71-BCFC-36235B53D063}" type="slidenum">
              <a:rPr lang="en-US" altLang="de-DE" sz="1300" b="1"/>
              <a:pPr algn="r" eaLnBrk="1" hangingPunct="1">
                <a:spcBef>
                  <a:spcPct val="0"/>
                </a:spcBef>
              </a:pPr>
              <a:t>18</a:t>
            </a:fld>
            <a:endParaRPr lang="en-US" altLang="de-DE" sz="1300" b="1"/>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621873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71FADAB-1EAA-4665-92E3-249EA1D5B81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6945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2A2AB7-57AF-49B1-A9B8-A16CC01BA0AD}"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5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68DB6C-2E2B-49EE-BC33-FF5F3EE11DC5}"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15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AF5966-E394-4C1D-B46B-4B90A42687F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808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BC9DF2-31B0-4C04-AA5C-F7B09D2D861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55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B5461F-9205-487B-8C66-425A4C137E07}"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375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39</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40</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41</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42</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43</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44</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47</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48</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49</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530DFAB-C7C0-4558-B983-32823165F97C}"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3946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4DECD-CF26-4632-8C75-1D59E1236161}"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42481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4FF0C5-624C-4EEC-B41E-AA64DAA62A68}" type="slidenum">
              <a:rPr lang="en-US" altLang="de-DE" sz="1300" smtClean="0"/>
              <a:pPr>
                <a:spcBef>
                  <a:spcPct val="0"/>
                </a:spcBef>
              </a:pPr>
              <a:t>52</a:t>
            </a:fld>
            <a:endParaRPr lang="en-US" altLang="de-DE" sz="1300"/>
          </a:p>
        </p:txBody>
      </p:sp>
      <p:sp>
        <p:nvSpPr>
          <p:cNvPr id="109571" name="Rectangle 1026"/>
          <p:cNvSpPr>
            <a:spLocks noGrp="1" noRot="1" noChangeAspect="1" noChangeArrowheads="1" noTextEdit="1"/>
          </p:cNvSpPr>
          <p:nvPr>
            <p:ph type="sldImg"/>
          </p:nvPr>
        </p:nvSpPr>
        <p:spPr>
          <a:xfrm>
            <a:off x="138113" y="768350"/>
            <a:ext cx="6823075" cy="3836988"/>
          </a:xfrm>
          <a:ln/>
        </p:spPr>
      </p:sp>
      <p:sp>
        <p:nvSpPr>
          <p:cNvPr id="109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5541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AFD77B-D706-4F7D-80FD-B31664418BE4}"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52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3FDC498-CBC5-4A71-BE40-56BCCAEB1392}"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74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B0FE54-65EB-4023-AD17-F85BC5580D48}"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028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CDD63FA-1748-4204-97AC-C4E013670DE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7431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6465AC8-68D0-45A0-A1F1-EEDC9181F6BC}"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042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773E207-5F6A-4B7C-AE39-F01C9C9F8BC6}"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886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CA2809-A14F-48FB-B540-34CE0C666D4F}"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8736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A14701-F2ED-4588-8508-8F17DF0C43F1}"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6176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284FF7-CDEB-47AF-83B0-1AA994385549}"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741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0843F82-AE66-4BAF-A040-CBAA4FBA44E4}" type="slidenum">
              <a:rPr lang="en-US" altLang="de-DE" sz="1300" smtClean="0"/>
              <a:pPr>
                <a:spcBef>
                  <a:spcPct val="0"/>
                </a:spcBef>
              </a:pPr>
              <a:t>63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04302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7BDF7B6-8593-4E86-971E-E124DF8B0BA0}"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02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5A2E40B-2F4F-481A-BF18-68BC98CFE885}"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52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D0E71F-5E88-462E-9801-E3A959B2A526}"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856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9C5BEA7-C89B-431F-81A3-BAE9A2CE13E0}"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687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D9209EF-DBA1-4D2C-9FA7-A01D190B2258}"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215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9A7F43D-DF4A-4EE8-8C71-6C6C325E1E35}"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2206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BE6B7B-00C3-4FA2-A60A-E643705846F6}"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46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8ACC483-6FE0-4F41-B6BE-D9069274B15A}"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324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6DA3466-F33E-4B27-B9B9-1602D1E57594}"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93223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430EE7-4FFE-4292-A64B-575B8914B135}"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7577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D89E316-A258-4B0E-A636-F9A39DA98429}"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6384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92F774-96F1-4E1E-B65D-F65A26B80D27}"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3477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3053C9-6B03-4D08-A086-7ABF0713B038}" type="slidenum">
              <a:rPr lang="en-US" altLang="de-DE" sz="1300" smtClean="0"/>
              <a:pPr>
                <a:spcBef>
                  <a:spcPct val="0"/>
                </a:spcBef>
              </a:pPr>
              <a:t>76</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5317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C7B8819-F7D2-48DB-981C-96F558BCFF0C}" type="slidenum">
              <a:rPr lang="en-US" altLang="de-DE" sz="1300" smtClean="0"/>
              <a:pPr>
                <a:spcBef>
                  <a:spcPct val="0"/>
                </a:spcBef>
              </a:pPr>
              <a:t>77</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198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27D8A1-5790-44DF-B9EA-72A7BDB9DF00}" type="slidenum">
              <a:rPr lang="en-US" altLang="de-DE" sz="1300" smtClean="0"/>
              <a:pPr>
                <a:spcBef>
                  <a:spcPct val="0"/>
                </a:spcBef>
              </a:pPr>
              <a:t>78</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1345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A78A2FA-15AC-41CB-BC51-074058F4B516}" type="slidenum">
              <a:rPr lang="en-US" altLang="de-DE" sz="1300" smtClean="0"/>
              <a:pPr>
                <a:spcBef>
                  <a:spcPct val="0"/>
                </a:spcBef>
              </a:pPr>
              <a:t>79</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32116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0ED61-EB33-4135-86D1-0E766DC279D1}" type="slidenum">
              <a:rPr lang="en-US" altLang="de-DE" sz="1300" smtClean="0"/>
              <a:pPr>
                <a:spcBef>
                  <a:spcPct val="0"/>
                </a:spcBef>
              </a:pPr>
              <a:t>80</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6730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47CB108-6236-4EDB-8E6B-3EDAA5FF7D98}"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11009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6F506B-D6F0-4DA4-8F51-A0E3203650CD}"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69704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03C096-9137-4AD3-9B98-83130D3CCB5B}" type="slidenum">
              <a:rPr lang="en-US" altLang="de-DE" sz="1300" smtClean="0"/>
              <a:pPr>
                <a:spcBef>
                  <a:spcPct val="0"/>
                </a:spcBef>
              </a:pPr>
              <a:t>83</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1940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3D4EA3-CC83-4B7A-9663-4C9BD581F207}" type="slidenum">
              <a:rPr lang="en-US" altLang="de-DE" sz="1300" smtClean="0"/>
              <a:pPr>
                <a:spcBef>
                  <a:spcPct val="0"/>
                </a:spcBef>
              </a:pPr>
              <a:t>84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88276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B7539B6-EAAC-454D-A029-EAA48B08E7B0}"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3438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DFA5DDE-ED84-4965-A69E-F4C19A7E8C14}" type="slidenum">
              <a:rPr lang="en-US" altLang="de-DE" sz="1300" smtClean="0"/>
              <a:pPr>
                <a:spcBef>
                  <a:spcPct val="0"/>
                </a:spcBef>
              </a:pPr>
              <a:t>86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2046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10FB8C-BC6E-49F8-A557-061D7CA2233A}" type="slidenum">
              <a:rPr lang="en-US" altLang="de-DE" sz="1300" smtClean="0"/>
              <a:pPr>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1558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88</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89</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90</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91</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93</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0B7F924-2385-476C-AB66-1A9E79B45221}" type="slidenum">
              <a:rPr lang="en-US" altLang="de-DE" sz="1300" smtClean="0"/>
              <a:pPr>
                <a:spcBef>
                  <a:spcPct val="0"/>
                </a:spcBef>
              </a:pPr>
              <a:t>96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6802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5 - Geheugen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5 - Geheugen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995BB63-78B8-47FF-B47E-140CC98E7CF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5.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a:t>
            </a:r>
            <a:r>
              <a:rPr lang="nl-NL" dirty="0"/>
              <a:t>Geheugen</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(11|22)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75314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3</a:t>
            </a:fld>
            <a:endParaRPr lang="de-DE" altLang="de-DE"/>
          </a:p>
        </p:txBody>
      </p:sp>
    </p:spTree>
    <p:extLst>
      <p:ext uri="{BB962C8B-B14F-4D97-AF65-F5344CB8AC3E}">
        <p14:creationId xmlns:p14="http://schemas.microsoft.com/office/powerpoint/2010/main" val="326740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Onze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hersenen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worden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niet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overbelast</a:t>
            </a:r>
            <a:r>
              <a:rPr lang="en-US" altLang="de-DE" sz="2400" dirty="0">
                <a:solidFill>
                  <a:srgbClr val="FFFFFF"/>
                </a:solidFill>
                <a:latin typeface="Calibri Light"/>
                <a:ea typeface="MS PGothic" panose="020B0600070205080204" pitchFamily="34" charset="-128"/>
              </a:rPr>
              <a:t> met </a:t>
            </a:r>
            <a:r>
              <a:rPr lang="en-US" altLang="de-DE" sz="2400" dirty="0" err="1">
                <a:solidFill>
                  <a:srgbClr val="FFFFFF"/>
                </a:solidFill>
                <a:latin typeface="Calibri Light"/>
                <a:ea typeface="MS PGothic" panose="020B0600070205080204" pitchFamily="34" charset="-128"/>
              </a:rPr>
              <a:t>onbruikbare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Doorgaans</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i="1" dirty="0">
                <a:solidFill>
                  <a:srgbClr val="FFFFFF"/>
                </a:solidFill>
                <a:latin typeface="Calibri Light"/>
                <a:ea typeface="MS PGothic" panose="020B0600070205080204" pitchFamily="34" charset="-128"/>
              </a:rPr>
              <a:t>maar …</a:t>
            </a:r>
            <a:endParaRPr lang="en-US" altLang="de-DE" sz="2400" dirty="0">
              <a:solidFill>
                <a:srgbClr val="FFFFFF"/>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4</a:t>
            </a:fld>
            <a:endParaRPr lang="de-DE" altLang="de-DE"/>
          </a:p>
        </p:txBody>
      </p:sp>
    </p:spTree>
    <p:extLst>
      <p:ext uri="{BB962C8B-B14F-4D97-AF65-F5344CB8AC3E}">
        <p14:creationId xmlns:p14="http://schemas.microsoft.com/office/powerpoint/2010/main" val="1217030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5</a:t>
            </a:fld>
            <a:endParaRPr lang="de-DE" altLang="de-DE"/>
          </a:p>
        </p:txBody>
      </p:sp>
    </p:spTree>
    <p:extLst>
      <p:ext uri="{BB962C8B-B14F-4D97-AF65-F5344CB8AC3E}">
        <p14:creationId xmlns:p14="http://schemas.microsoft.com/office/powerpoint/2010/main" val="249139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afspraken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vakantieherinneringen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schoolkennis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6</a:t>
            </a:fld>
            <a:endParaRPr lang="de-DE" altLang="de-DE"/>
          </a:p>
        </p:txBody>
      </p:sp>
    </p:spTree>
    <p:extLst>
      <p:ext uri="{BB962C8B-B14F-4D97-AF65-F5344CB8AC3E}">
        <p14:creationId xmlns:p14="http://schemas.microsoft.com/office/powerpoint/2010/main" val="234962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Hoe kan ik dingen beter onthouden?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9</a:t>
            </a:fld>
            <a:endParaRPr lang="de-DE" altLang="de-DE"/>
          </a:p>
        </p:txBody>
      </p:sp>
    </p:spTree>
    <p:extLst>
      <p:ext uri="{BB962C8B-B14F-4D97-AF65-F5344CB8AC3E}">
        <p14:creationId xmlns:p14="http://schemas.microsoft.com/office/powerpoint/2010/main" val="73507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10</a:t>
            </a:fld>
            <a:endParaRPr lang="de-DE" altLang="de-DE"/>
          </a:p>
        </p:txBody>
      </p:sp>
    </p:spTree>
    <p:extLst>
      <p:ext uri="{BB962C8B-B14F-4D97-AF65-F5344CB8AC3E}">
        <p14:creationId xmlns:p14="http://schemas.microsoft.com/office/powerpoint/2010/main" val="174236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11</a:t>
            </a:fld>
            <a:endParaRPr lang="de-DE" altLang="de-DE"/>
          </a:p>
        </p:txBody>
      </p:sp>
    </p:spTree>
    <p:extLst>
      <p:ext uri="{BB962C8B-B14F-4D97-AF65-F5344CB8AC3E}">
        <p14:creationId xmlns:p14="http://schemas.microsoft.com/office/powerpoint/2010/main" val="993566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12</a:t>
            </a:fld>
            <a:endParaRPr lang="de-DE" altLang="de-DE"/>
          </a:p>
        </p:txBody>
      </p:sp>
    </p:spTree>
    <p:extLst>
      <p:ext uri="{BB962C8B-B14F-4D97-AF65-F5344CB8AC3E}">
        <p14:creationId xmlns:p14="http://schemas.microsoft.com/office/powerpoint/2010/main" val="125889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13</a:t>
            </a:fld>
            <a:endParaRPr lang="de-DE" altLang="de-DE"/>
          </a:p>
        </p:txBody>
      </p:sp>
    </p:spTree>
    <p:extLst>
      <p:ext uri="{BB962C8B-B14F-4D97-AF65-F5344CB8AC3E}">
        <p14:creationId xmlns:p14="http://schemas.microsoft.com/office/powerpoint/2010/main" val="232668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zintuigen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a:t>
            </a:r>
            <a:r>
              <a:rPr lang="de-DE" altLang="de-DE" sz="2400" dirty="0">
                <a:solidFill>
                  <a:srgbClr val="333333"/>
                </a:solidFill>
                <a:latin typeface="Calibri Light"/>
                <a:ea typeface="MS PGothic" panose="020B0600070205080204" pitchFamily="34" charset="-128"/>
              </a:rPr>
              <a:t> luisteren, kijken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opschrijven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14</a:t>
            </a:fld>
            <a:endParaRPr lang="de-DE" altLang="de-DE"/>
          </a:p>
        </p:txBody>
      </p:sp>
    </p:spTree>
    <p:extLst>
      <p:ext uri="{BB962C8B-B14F-4D97-AF65-F5344CB8AC3E}">
        <p14:creationId xmlns:p14="http://schemas.microsoft.com/office/powerpoint/2010/main" val="185349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7" name="Content Placeholder 6"/>
          <p:cNvSpPr>
            <a:spLocks noGrp="1"/>
          </p:cNvSpPr>
          <p:nvPr>
            <p:ph idx="1"/>
          </p:nvPr>
        </p:nvSpPr>
        <p:spPr>
          <a:xfrm>
            <a:off x="408955" y="2204864"/>
            <a:ext cx="5677643" cy="4248000"/>
          </a:xfrm>
        </p:spPr>
        <p:txBody>
          <a:bodyPr/>
          <a:lstStyle/>
          <a:p>
            <a:pPr lvl="0" defTabSz="914400" fontAlgn="base"/>
            <a:r>
              <a:rPr lang="de-DE" altLang="de-DE" sz="2400" dirty="0">
                <a:solidFill>
                  <a:srgbClr val="004992"/>
                </a:solidFill>
                <a:latin typeface="Calibri Light"/>
                <a:ea typeface="MS PGothic" panose="020B0600070205080204" pitchFamily="34" charset="-128"/>
              </a:rPr>
              <a:t>Hoe meer zintuigen worden ingezet tijdens het leren, hoe beter de herinnering!</a:t>
            </a:r>
            <a:endParaRPr lang="en-US" sz="2400" dirty="0">
              <a:solidFill>
                <a:srgbClr val="004992"/>
              </a:solidFill>
              <a:latin typeface="Calibri Light"/>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Herineringsvermogen in %</a:t>
            </a:r>
            <a:endParaRPr lang="en-GB" altLang="de-DE" sz="1400" b="1" dirty="0">
              <a:latin typeface="Calibri Light"/>
            </a:endParaRPr>
          </a:p>
        </p:txBody>
      </p:sp>
      <p:sp>
        <p:nvSpPr>
          <p:cNvPr id="2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toepassen</a:t>
            </a:r>
            <a:endParaRPr lang="en-GB" altLang="de-DE" sz="1200" dirty="0">
              <a:latin typeface="Arial" panose="020B0604020202020204" pitchFamily="34" charset="0"/>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Zien en onthouden we allemaal hetzelfde?</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16</a:t>
            </a:fld>
            <a:endParaRPr lang="de-DE" altLang="de-DE"/>
          </a:p>
        </p:txBody>
      </p:sp>
      <p:pic>
        <p:nvPicPr>
          <p:cNvPr id="13"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nl-NL" sz="2400" dirty="0">
                <a:solidFill>
                  <a:srgbClr val="333333"/>
                </a:solidFill>
                <a:latin typeface="Calibri Light"/>
                <a:ea typeface="+mj-ea"/>
                <a:cs typeface="+mj-cs"/>
              </a:rPr>
              <a:t>Voorbeeld: drie verschillende kunstenaars schilderen hetzelfde Spaanse landschap…</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Richt je aandacht op verschillen wat betreft kleur en afmetingen in de schilderijen. Zijn er dingen die de kunstenaars verschillend schilderden of zelfs weglieten? </a:t>
            </a:r>
            <a:endParaRPr lang="en-US" sz="36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17</a:t>
            </a:fld>
            <a:endParaRPr lang="de-DE" altLang="de-DE"/>
          </a:p>
        </p:txBody>
      </p:sp>
      <p:pic>
        <p:nvPicPr>
          <p:cNvPr id="18"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22"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23"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Calibri Light"/>
              </a:rPr>
              <a:t>Iedereen neemt dingen verschillend waar.</a:t>
            </a:r>
            <a:br>
              <a:rPr lang="nl-NL" sz="3600" dirty="0">
                <a:solidFill>
                  <a:srgbClr val="004992"/>
                </a:solidFill>
                <a:latin typeface="Calibri Light"/>
              </a:rPr>
            </a:br>
            <a:r>
              <a:rPr lang="nl-NL" dirty="0">
                <a:solidFill>
                  <a:srgbClr val="004992"/>
                </a:solidFill>
                <a:latin typeface="Calibri Light"/>
              </a:rPr>
              <a:t>Net als bij de drie schilderijen: hetzelfde landschap wordt afgebeeld, maar wel met verschillende accenten!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18</a:t>
            </a:fld>
            <a:endParaRPr lang="de-DE" altLang="de-DE"/>
          </a:p>
        </p:txBody>
      </p:sp>
      <p:pic>
        <p:nvPicPr>
          <p:cNvPr id="18"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Bernd Hampel: De kleur van het landschap is veel aardser. De boom rechts van het pad ontbreekt (rode cirkel).</a:t>
            </a:r>
            <a:endParaRPr lang="en-US" altLang="de-DE" sz="1200" dirty="0">
              <a:latin typeface="Calibri Light"/>
              <a:cs typeface="Times New Roman" panose="02020603050405020304" pitchFamily="18" charset="0"/>
            </a:endParaRPr>
          </a:p>
        </p:txBody>
      </p:sp>
      <p:sp>
        <p:nvSpPr>
          <p:cNvPr id="22"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dirty="0">
                <a:latin typeface="Calibri Light"/>
                <a:cs typeface="Times New Roman" panose="02020603050405020304" pitchFamily="18" charset="0"/>
              </a:rPr>
              <a:t>Helmut Schack: Op dit schilderij zie je dat verschillende gedeelten van het land zich uitstrekken tot aan de horizon. Het landschap is kleurrijker. In tegenstelling tot de andere twee schilderijen staat een groep bomen direct voor de horizon (geen heuvels er achter). </a:t>
            </a:r>
            <a:endParaRPr lang="en-US" altLang="de-DE" sz="1200" dirty="0">
              <a:latin typeface="Calibri Light"/>
              <a:cs typeface="Times New Roman" panose="02020603050405020304" pitchFamily="18" charset="0"/>
            </a:endParaRPr>
          </a:p>
        </p:txBody>
      </p:sp>
      <p:sp>
        <p:nvSpPr>
          <p:cNvPr id="23"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Andreas Weißgerber: De heuvels op dit schilderij zijn kleiner dan op de twee andere schilderijen. </a:t>
            </a:r>
            <a:endParaRPr lang="en-US" altLang="de-DE" sz="1200" dirty="0">
              <a:latin typeface="Calibri Light"/>
              <a:cs typeface="Times New Roman" panose="02020603050405020304" pitchFamily="18" charset="0"/>
            </a:endParaRPr>
          </a:p>
        </p:txBody>
      </p:sp>
      <p:sp>
        <p:nvSpPr>
          <p:cNvPr id="24"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20</a:t>
            </a:fld>
            <a:endParaRPr lang="de-DE" altLang="de-DE"/>
          </a:p>
        </p:txBody>
      </p:sp>
    </p:spTree>
    <p:extLst>
      <p:ext uri="{BB962C8B-B14F-4D97-AF65-F5344CB8AC3E}">
        <p14:creationId xmlns:p14="http://schemas.microsoft.com/office/powerpoint/2010/main" val="222261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a:p>
            <a:pPr algn="ctr">
              <a:buClr>
                <a:srgbClr val="333333"/>
              </a:buClr>
            </a:pPr>
            <a:r>
              <a:rPr lang="nl-NL" sz="2400" dirty="0">
                <a:solidFill>
                  <a:srgbClr val="004992"/>
                </a:solidFill>
                <a:latin typeface="Calibri Light"/>
              </a:rPr>
              <a:t>Probeer zoveel mogelijk details in je op te nemen.</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21</a:t>
            </a:fld>
            <a:endParaRPr lang="de-DE" altLang="de-DE"/>
          </a:p>
        </p:txBody>
      </p:sp>
    </p:spTree>
    <p:extLst>
      <p:ext uri="{BB962C8B-B14F-4D97-AF65-F5344CB8AC3E}">
        <p14:creationId xmlns:p14="http://schemas.microsoft.com/office/powerpoint/2010/main" val="4285359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Aan het strand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22</a:t>
            </a:fld>
            <a:endParaRPr lang="de-DE" altLang="de-DE"/>
          </a:p>
        </p:txBody>
      </p:sp>
      <p:pic>
        <p:nvPicPr>
          <p:cNvPr id="11"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Aan het strand</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49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handdoek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Aan het strand</a:t>
            </a:r>
          </a:p>
        </p:txBody>
      </p:sp>
      <p:sp>
        <p:nvSpPr>
          <p:cNvPr id="5120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24</a:t>
            </a:fld>
            <a:endParaRPr lang="de-DE" altLang="de-DE"/>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25</a:t>
            </a:fld>
            <a:endParaRPr lang="de-DE" altLang="de-DE"/>
          </a:p>
        </p:txBody>
      </p:sp>
      <p:pic>
        <p:nvPicPr>
          <p:cNvPr id="11"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Station</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5529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vertrekstaat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sp>
        <p:nvSpPr>
          <p:cNvPr id="573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wagon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vertrekstaat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27</a:t>
            </a:fld>
            <a:endParaRPr lang="de-DE" altLang="de-DE"/>
          </a:p>
        </p:txBody>
      </p:sp>
      <p:pic>
        <p:nvPicPr>
          <p:cNvPr id="14"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door </a:t>
            </a:r>
            <a:r>
              <a:rPr lang="en-CA" altLang="nl-NL" sz="2400" dirty="0">
                <a:solidFill>
                  <a:srgbClr val="333333"/>
                </a:solidFill>
                <a:latin typeface="Calibri Light"/>
              </a:rPr>
              <a:t>“</a:t>
            </a:r>
            <a:r>
              <a:rPr lang="en-CA" altLang="de-DE" sz="2400" dirty="0" err="1">
                <a:solidFill>
                  <a:srgbClr val="333333"/>
                </a:solidFill>
                <a:latin typeface="Calibri Light"/>
              </a:rPr>
              <a:t>logica</a:t>
            </a:r>
            <a:r>
              <a:rPr lang="en-CA" altLang="nl-NL" sz="2400" dirty="0">
                <a:solidFill>
                  <a:srgbClr val="333333"/>
                </a:solidFill>
                <a:latin typeface="Calibri Light"/>
              </a:rPr>
              <a:t>”</a:t>
            </a:r>
            <a:r>
              <a:rPr lang="de-DE" altLang="ja-JP" sz="2400" dirty="0">
                <a:solidFill>
                  <a:srgbClr val="333333"/>
                </a:solidFill>
                <a:latin typeface="Calibri Light"/>
              </a:rPr>
              <a:t> (in het voorbeeld: bal, handdoek).</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29</a:t>
            </a:fld>
            <a:endParaRPr lang="de-DE" altLang="de-DE"/>
          </a:p>
        </p:txBody>
      </p:sp>
    </p:spTree>
    <p:extLst>
      <p:ext uri="{BB962C8B-B14F-4D97-AF65-F5344CB8AC3E}">
        <p14:creationId xmlns:p14="http://schemas.microsoft.com/office/powerpoint/2010/main" val="249110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door </a:t>
            </a:r>
            <a:r>
              <a:rPr lang="en-CA" altLang="nl-NL" sz="2400" dirty="0">
                <a:solidFill>
                  <a:srgbClr val="333333"/>
                </a:solidFill>
                <a:latin typeface="Calibri Light"/>
              </a:rPr>
              <a:t>“</a:t>
            </a:r>
            <a:r>
              <a:rPr lang="en-CA" altLang="de-DE" sz="2400" dirty="0" err="1">
                <a:solidFill>
                  <a:srgbClr val="333333"/>
                </a:solidFill>
                <a:latin typeface="Calibri Light"/>
              </a:rPr>
              <a:t>logica</a:t>
            </a:r>
            <a:r>
              <a:rPr lang="en-CA" altLang="nl-NL" sz="2400" dirty="0">
                <a:solidFill>
                  <a:srgbClr val="333333"/>
                </a:solidFill>
                <a:latin typeface="Calibri Light"/>
              </a:rPr>
              <a:t>”</a:t>
            </a:r>
            <a:r>
              <a:rPr lang="de-DE" altLang="ja-JP" sz="2400" dirty="0">
                <a:solidFill>
                  <a:srgbClr val="333333"/>
                </a:solidFill>
                <a:latin typeface="Calibri Light"/>
              </a:rPr>
              <a:t> (in het voorbeeld: bal, handdoek).</a:t>
            </a:r>
          </a:p>
          <a:p>
            <a:pPr marL="342900" indent="-342900" eaLnBrk="1" hangingPunct="1">
              <a:buClr>
                <a:srgbClr val="000000"/>
              </a:buClr>
              <a:buFont typeface="WingDings"/>
              <a:buChar char=""/>
              <a:defRPr/>
            </a:pPr>
            <a:r>
              <a:rPr lang="de-DE" altLang="de-DE" sz="2400" dirty="0">
                <a:solidFill>
                  <a:srgbClr val="333333"/>
                </a:solidFill>
                <a:latin typeface="Calibri Light"/>
              </a:rPr>
              <a:t>Ware herinneringen onderscheiden zich doorgaans van vervalste herinneringen door </a:t>
            </a:r>
            <a:r>
              <a:rPr lang="de-DE" altLang="de-DE" sz="2400" dirty="0">
                <a:solidFill>
                  <a:srgbClr val="004992"/>
                </a:solidFill>
                <a:latin typeface="Calibri Light"/>
              </a:rPr>
              <a:t>levendigheid</a:t>
            </a:r>
            <a:r>
              <a:rPr lang="de-DE" altLang="de-DE" sz="2400" dirty="0">
                <a:solidFill>
                  <a:srgbClr val="333333"/>
                </a:solidFill>
                <a:latin typeface="Calibri Light"/>
              </a:rPr>
              <a:t>: vervalste herinneringen zijn nogal </a:t>
            </a:r>
            <a:r>
              <a:rPr lang="en-CA" altLang="nl-NL" sz="2400" dirty="0">
                <a:solidFill>
                  <a:srgbClr val="333333"/>
                </a:solidFill>
                <a:latin typeface="Calibri Light"/>
              </a:rPr>
              <a:t>“</a:t>
            </a:r>
            <a:r>
              <a:rPr lang="en-CA" altLang="de-DE" sz="2400" dirty="0" err="1">
                <a:solidFill>
                  <a:srgbClr val="333333"/>
                </a:solidFill>
                <a:latin typeface="Calibri Light"/>
              </a:rPr>
              <a:t>kaal</a:t>
            </a:r>
            <a:r>
              <a:rPr lang="en-CA" altLang="nl-NL" sz="2400" dirty="0">
                <a:solidFill>
                  <a:srgbClr val="333333"/>
                </a:solidFill>
                <a:latin typeface="Calibri Light"/>
              </a:rPr>
              <a:t>”</a:t>
            </a:r>
            <a:r>
              <a:rPr lang="de-DE" altLang="ja-JP" sz="2400" dirty="0">
                <a:solidFill>
                  <a:srgbClr val="333333"/>
                </a:solidFill>
                <a:latin typeface="Calibri Light"/>
              </a:rPr>
              <a:t> en minder gedetailleerd.</a:t>
            </a:r>
            <a:endParaRPr lang="de-DE" altLang="de-DE"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30</a:t>
            </a:fld>
            <a:endParaRPr lang="de-DE" altLang="de-DE"/>
          </a:p>
        </p:txBody>
      </p:sp>
    </p:spTree>
    <p:extLst>
      <p:ext uri="{BB962C8B-B14F-4D97-AF65-F5344CB8AC3E}">
        <p14:creationId xmlns:p14="http://schemas.microsoft.com/office/powerpoint/2010/main" val="4116418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32</a:t>
            </a:fld>
            <a:endParaRPr lang="de-DE" altLang="de-DE"/>
          </a:p>
        </p:txBody>
      </p:sp>
    </p:spTree>
    <p:extLst>
      <p:ext uri="{BB962C8B-B14F-4D97-AF65-F5344CB8AC3E}">
        <p14:creationId xmlns:p14="http://schemas.microsoft.com/office/powerpoint/2010/main" val="459613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33</a:t>
            </a:fld>
            <a:endParaRPr lang="de-DE" altLang="de-DE"/>
          </a:p>
        </p:txBody>
      </p:sp>
    </p:spTree>
    <p:extLst>
      <p:ext uri="{BB962C8B-B14F-4D97-AF65-F5344CB8AC3E}">
        <p14:creationId xmlns:p14="http://schemas.microsoft.com/office/powerpoint/2010/main" val="1891978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Illusies</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valse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herinneringen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plaatsvonden</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34</a:t>
            </a:fld>
            <a:endParaRPr lang="de-DE" altLang="de-DE"/>
          </a:p>
        </p:txBody>
      </p:sp>
    </p:spTree>
    <p:extLst>
      <p:ext uri="{BB962C8B-B14F-4D97-AF65-F5344CB8AC3E}">
        <p14:creationId xmlns:p14="http://schemas.microsoft.com/office/powerpoint/2010/main" val="2625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46064887"/>
              </p:ext>
            </p:extLst>
          </p:nvPr>
        </p:nvGraphicFramePr>
        <p:xfrm>
          <a:off x="408954" y="204478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35</a:t>
            </a:fld>
            <a:endParaRPr lang="de-DE" altLang="de-DE"/>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970217230"/>
              </p:ext>
            </p:extLst>
          </p:nvPr>
        </p:nvGraphicFramePr>
        <p:xfrm>
          <a:off x="408954" y="204478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36</a:t>
            </a:fld>
            <a:endParaRPr lang="de-DE" altLang="de-DE"/>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4"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352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2257874137"/>
              </p:ext>
            </p:extLst>
          </p:nvPr>
        </p:nvGraphicFramePr>
        <p:xfrm>
          <a:off x="408954" y="204478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37</a:t>
            </a:fld>
            <a:endParaRPr lang="de-DE" altLang="de-DE"/>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5"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695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66542631"/>
              </p:ext>
            </p:extLst>
          </p:nvPr>
        </p:nvGraphicFramePr>
        <p:xfrm>
          <a:off x="408954" y="204478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Een man zag dat in een schilderij van zijn vader dat vlak na zijn dood werd gemaakt, de dikte van zijn wenkbrouwen niet klopte. Na verloop van tijd vond hij dit niet meer afwijkend. Het geschilderde portret werd het gezicht van zijn vader.</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38</a:t>
            </a:fld>
            <a:endParaRPr lang="de-DE" altLang="de-DE"/>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1" name="Picture 69" descr="Old+father(Partial)+von+zhoutianya+(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417" y="5522872"/>
            <a:ext cx="725659" cy="91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6"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4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40</a:t>
            </a:fld>
            <a:endParaRPr lang="de-DE" altLang="de-DE"/>
          </a:p>
        </p:txBody>
      </p:sp>
    </p:spTree>
    <p:extLst>
      <p:ext uri="{BB962C8B-B14F-4D97-AF65-F5344CB8AC3E}">
        <p14:creationId xmlns:p14="http://schemas.microsoft.com/office/powerpoint/2010/main" val="4173671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Dit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maakt</a:t>
            </a:r>
            <a:r>
              <a:rPr lang="en-US" sz="2400" dirty="0">
                <a:solidFill>
                  <a:srgbClr val="333333"/>
                </a:solidFill>
                <a:latin typeface="Calibri Light"/>
                <a:ea typeface="MS PGothic" panose="020B0600070205080204" pitchFamily="34" charset="-128"/>
                <a:cs typeface="Times New Roman" pitchFamily="18" charset="0"/>
              </a:rPr>
              <a:t> het </a:t>
            </a:r>
            <a:r>
              <a:rPr lang="en-US" sz="2400" dirty="0" err="1">
                <a:solidFill>
                  <a:srgbClr val="333333"/>
                </a:solidFill>
                <a:latin typeface="Calibri Light"/>
                <a:ea typeface="MS PGothic" panose="020B0600070205080204" pitchFamily="34" charset="-128"/>
                <a:cs typeface="Times New Roman" pitchFamily="18" charset="0"/>
              </a:rPr>
              <a:t>onderscheid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tussen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moeilijk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realistische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kijk</a:t>
            </a:r>
            <a:r>
              <a:rPr lang="en-US" sz="2400" dirty="0">
                <a:solidFill>
                  <a:srgbClr val="333333"/>
                </a:solidFill>
                <a:latin typeface="Calibri Light"/>
                <a:ea typeface="MS PGothic" panose="020B0600070205080204" pitchFamily="34" charset="-128"/>
                <a:cs typeface="Times New Roman" pitchFamily="18" charset="0"/>
              </a:rPr>
              <a:t> op de </a:t>
            </a:r>
            <a:r>
              <a:rPr lang="en-US" sz="2400" dirty="0" err="1">
                <a:solidFill>
                  <a:srgbClr val="333333"/>
                </a:solidFill>
                <a:latin typeface="Calibri Light"/>
                <a:ea typeface="MS PGothic" panose="020B0600070205080204" pitchFamily="34" charset="-128"/>
                <a:cs typeface="Times New Roman" pitchFamily="18" charset="0"/>
              </a:rPr>
              <a:t>omgeving</a:t>
            </a:r>
            <a:r>
              <a:rPr lang="en-US" sz="2400" dirty="0">
                <a:solidFill>
                  <a:srgbClr val="333333"/>
                </a:solidFill>
                <a:latin typeface="Calibri Light"/>
                <a:ea typeface="MS PGothic" panose="020B0600070205080204" pitchFamily="34" charset="-128"/>
                <a:cs typeface="Times New Roman" pitchFamily="18" charset="0"/>
              </a:rPr>
              <a:t> in de </a:t>
            </a:r>
            <a:r>
              <a:rPr lang="en-US" sz="2400" dirty="0" err="1">
                <a:solidFill>
                  <a:srgbClr val="333333"/>
                </a:solidFill>
                <a:latin typeface="Calibri Light"/>
                <a:ea typeface="MS PGothic" panose="020B0600070205080204" pitchFamily="34" charset="-128"/>
                <a:cs typeface="Times New Roman" pitchFamily="18" charset="0"/>
              </a:rPr>
              <a:t>weg</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staan</a:t>
            </a:r>
            <a:r>
              <a:rPr lang="en-US" sz="2400" dirty="0">
                <a:solidFill>
                  <a:srgbClr val="333333"/>
                </a:solidFill>
                <a:latin typeface="Calibri Light"/>
                <a:ea typeface="MS PGothic" panose="020B0600070205080204" pitchFamily="34" charset="-128"/>
                <a:cs typeface="Times New Roman" pitchFamily="18" charset="0"/>
              </a:rPr>
              <a:t>.</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41</a:t>
            </a:fld>
            <a:endParaRPr lang="de-DE" altLang="de-DE"/>
          </a:p>
        </p:txBody>
      </p:sp>
    </p:spTree>
    <p:extLst>
      <p:ext uri="{BB962C8B-B14F-4D97-AF65-F5344CB8AC3E}">
        <p14:creationId xmlns:p14="http://schemas.microsoft.com/office/powerpoint/2010/main" val="553618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42</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86869189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Onenigheid met moeder.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Moeder zei destijds “je bent niet langer mijn dochter”.</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Groepstherapie bijeenkomst.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43</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3870494833"/>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Onenigheid met moeder.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Moeder zei destijds “je bent niet langer mijn dochter”.</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Groepstherapie bijeenkomst.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85500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44</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1841697319"/>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Onenigheid met moeder.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destijds “je bent niet langer mijn dochter”.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Groepstherapie bijeenkomst.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Niemand bekommerde zich om mij.</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600668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45</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312958135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Onenigheid met moeder.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destijds “je bent niet langer mijn dochter”.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Groepstherapie bijeenkomst.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Niemand bekommerde zich om mij.</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Andere deelnemers stelden bezorgde vragen, maar dit werd vergeten.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20974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46</a:t>
            </a:fld>
            <a:endParaRPr lang="de-DE" altLang="de-DE"/>
          </a:p>
        </p:txBody>
      </p:sp>
      <p:sp>
        <p:nvSpPr>
          <p:cNvPr id="11" name="Rechteck 1"/>
          <p:cNvSpPr>
            <a:spLocks noChangeArrowheads="1"/>
          </p:cNvSpPr>
          <p:nvPr/>
        </p:nvSpPr>
        <p:spPr bwMode="auto">
          <a:xfrm>
            <a:off x="408955" y="58052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3806438077"/>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Onenigheid met moeder.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destijds “je bent niet langer mijn dochter”.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Groepstherapie bijeenkomst.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Niemand bekommerde zich om mij.</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Andere deelnemers stelden bezorgde vragen, maar dit werd vergeten.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4166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We laten je opnieuw een aantal gedetailleerde plaatjes zien.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48</a:t>
            </a:fld>
            <a:endParaRPr lang="de-DE" altLang="de-DE"/>
          </a:p>
        </p:txBody>
      </p:sp>
    </p:spTree>
    <p:extLst>
      <p:ext uri="{BB962C8B-B14F-4D97-AF65-F5344CB8AC3E}">
        <p14:creationId xmlns:p14="http://schemas.microsoft.com/office/powerpoint/2010/main" val="3581793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Probeer te ontdekken welke zijn weggelaten (ontbrekende details verschijnen later in blauw).</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49</a:t>
            </a:fld>
            <a:endParaRPr lang="de-DE" altLang="de-DE"/>
          </a:p>
        </p:txBody>
      </p:sp>
    </p:spTree>
    <p:extLst>
      <p:ext uri="{BB962C8B-B14F-4D97-AF65-F5344CB8AC3E}">
        <p14:creationId xmlns:p14="http://schemas.microsoft.com/office/powerpoint/2010/main" val="326334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50</a:t>
            </a:fld>
            <a:endParaRPr lang="de-DE" altLang="de-DE"/>
          </a:p>
        </p:txBody>
      </p:sp>
      <p:pic>
        <p:nvPicPr>
          <p:cNvPr id="12"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Kiosk</a:t>
            </a:r>
            <a:br>
              <a:rPr lang="nl-NL" altLang="de-DE" sz="3600">
                <a:solidFill>
                  <a:srgbClr val="004992"/>
                </a:solidFill>
                <a:latin typeface="Calibri Light"/>
              </a:rPr>
            </a:br>
            <a:r>
              <a:rPr lang="nl-NL" altLang="de-DE">
                <a:solidFill>
                  <a:srgbClr val="004992"/>
                </a:solidFill>
                <a:latin typeface="Calibri Light"/>
              </a:rPr>
              <a:t>Wat heb je gezien? Hoe zeker ben je daarvan?</a:t>
            </a:r>
            <a:endParaRPr lang="de-DE" altLang="de-DE">
              <a:solidFill>
                <a:srgbClr val="004992"/>
              </a:solidFill>
              <a:latin typeface="Calibri Light"/>
            </a:endParaRPr>
          </a:p>
        </p:txBody>
      </p:sp>
      <p:sp>
        <p:nvSpPr>
          <p:cNvPr id="1064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worstje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verkoper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05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sp>
        <p:nvSpPr>
          <p:cNvPr id="108547" name="Rectangle 2051"/>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worstje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verkoper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52</a:t>
            </a:fld>
            <a:endParaRPr lang="de-DE" altLang="de-DE"/>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07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53</a:t>
            </a:fld>
            <a:endParaRPr lang="de-DE" altLang="de-DE"/>
          </a:p>
        </p:txBody>
      </p:sp>
      <p:pic>
        <p:nvPicPr>
          <p:cNvPr id="12"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07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Tuin</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12643" name="Rectangle 307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zonnenbloemen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bloembed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tuinslang</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sp>
        <p:nvSpPr>
          <p:cNvPr id="1146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zonnenbloemen</a:t>
            </a:r>
          </a:p>
          <a:p>
            <a:pPr marL="342900" indent="-342900" eaLnBrk="1" hangingPunct="1">
              <a:lnSpc>
                <a:spcPct val="100000"/>
              </a:lnSpc>
              <a:spcBef>
                <a:spcPts val="1200"/>
              </a:spcBef>
              <a:buFont typeface="WingDings"/>
              <a:buChar char=""/>
            </a:pPr>
            <a:r>
              <a:rPr lang="de-DE" altLang="de-DE" sz="2400" dirty="0">
                <a:solidFill>
                  <a:srgbClr val="333333"/>
                </a:solidFill>
                <a:latin typeface="Calibri Light"/>
              </a:rPr>
              <a:t>bloembed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boom</a:t>
            </a:r>
          </a:p>
          <a:p>
            <a:pPr marL="342900" indent="-342900" eaLnBrk="1" hangingPunct="1">
              <a:lnSpc>
                <a:spcPct val="100000"/>
              </a:lnSpc>
              <a:spcBef>
                <a:spcPts val="1200"/>
              </a:spcBef>
              <a:buClr>
                <a:schemeClr val="accent1"/>
              </a:buClr>
              <a:buFont typeface="WingDings"/>
              <a:buChar char=""/>
            </a:pPr>
            <a:r>
              <a:rPr lang="de-DE" altLang="de-DE" sz="2400" dirty="0">
                <a:solidFill>
                  <a:srgbClr val="004992"/>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tuinslang</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55</a:t>
            </a:fld>
            <a:endParaRPr lang="de-DE" altLang="de-DE"/>
          </a:p>
        </p:txBody>
      </p:sp>
      <p:pic>
        <p:nvPicPr>
          <p:cNvPr id="13"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solidFill>
                  <a:srgbClr val="004992"/>
                </a:solidFill>
                <a:latin typeface="Calibri Light"/>
              </a:rPr>
              <a:t>optioneel: videoclip</a:t>
            </a:r>
            <a:endParaRPr lang="de-DE"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56</a:t>
            </a:fld>
            <a:endParaRPr lang="de-DE" altLang="de-DE"/>
          </a:p>
        </p:txBody>
      </p:sp>
    </p:spTree>
    <p:extLst>
      <p:ext uri="{BB962C8B-B14F-4D97-AF65-F5344CB8AC3E}">
        <p14:creationId xmlns:p14="http://schemas.microsoft.com/office/powerpoint/2010/main" val="2242876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57</a:t>
            </a:fld>
            <a:endParaRPr lang="de-DE" altLang="de-DE"/>
          </a:p>
        </p:txBody>
      </p:sp>
      <p:pic>
        <p:nvPicPr>
          <p:cNvPr id="13"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1622"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19811" name="Rectangle 1027"/>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in een leslokaal?</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Leslokaal</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2185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tas van de leraar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sp>
        <p:nvSpPr>
          <p:cNvPr id="123907"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leraarstoel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tas van de leraar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60</a:t>
            </a:fld>
            <a:endParaRPr lang="de-DE" altLang="de-DE"/>
          </a:p>
        </p:txBody>
      </p:sp>
      <p:pic>
        <p:nvPicPr>
          <p:cNvPr id="14"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61</a:t>
            </a:fld>
            <a:endParaRPr lang="de-DE" altLang="de-DE"/>
          </a:p>
        </p:txBody>
      </p:sp>
      <p:pic>
        <p:nvPicPr>
          <p:cNvPr id="12"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Visser</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28003"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de-DE" altLang="nl-NL" sz="2400" dirty="0">
                <a:solidFill>
                  <a:srgbClr val="333333"/>
                </a:solidFill>
                <a:latin typeface="Calibri Light"/>
              </a:rPr>
              <a:t>“</a:t>
            </a:r>
            <a:r>
              <a:rPr lang="de-DE" altLang="de-DE" sz="2400" dirty="0">
                <a:solidFill>
                  <a:srgbClr val="333333"/>
                </a:solidFill>
                <a:latin typeface="Calibri Light"/>
              </a:rPr>
              <a:t>Sport</a:t>
            </a:r>
            <a:r>
              <a:rPr lang="de-DE" altLang="nl-NL" sz="2400" dirty="0">
                <a:solidFill>
                  <a:srgbClr val="333333"/>
                </a:solidFill>
                <a:latin typeface="Calibri Light"/>
              </a:rPr>
              <a:t>”</a:t>
            </a:r>
            <a:r>
              <a:rPr lang="de-DE" altLang="de-DE" sz="2400" dirty="0">
                <a:solidFill>
                  <a:srgbClr val="333333"/>
                </a:solidFill>
                <a:latin typeface="Calibri Light"/>
              </a:rPr>
              <a:t> op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sp>
        <p:nvSpPr>
          <p:cNvPr id="1300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en-CA" altLang="nl-NL" sz="2400" dirty="0">
                <a:solidFill>
                  <a:srgbClr val="333333"/>
                </a:solidFill>
                <a:latin typeface="Calibri Light"/>
              </a:rPr>
              <a:t>“</a:t>
            </a:r>
            <a:r>
              <a:rPr lang="en-CA" altLang="de-DE" sz="2400" dirty="0">
                <a:solidFill>
                  <a:srgbClr val="333333"/>
                </a:solidFill>
                <a:latin typeface="Calibri Light"/>
              </a:rPr>
              <a:t>Sport</a:t>
            </a:r>
            <a:r>
              <a:rPr lang="en-CA" altLang="nl-NL" sz="2400" dirty="0">
                <a:solidFill>
                  <a:srgbClr val="333333"/>
                </a:solidFill>
                <a:latin typeface="Calibri Light"/>
              </a:rPr>
              <a:t>”</a:t>
            </a:r>
            <a:r>
              <a:rPr lang="de-DE" altLang="ja-JP" sz="2400" dirty="0">
                <a:solidFill>
                  <a:srgbClr val="333333"/>
                </a:solidFill>
                <a:latin typeface="Calibri Light"/>
              </a:rPr>
              <a:t> op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63</a:t>
            </a:fld>
            <a:endParaRPr lang="de-DE" altLang="de-DE"/>
          </a:p>
        </p:txBody>
      </p:sp>
      <p:pic>
        <p:nvPicPr>
          <p:cNvPr id="14"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64</a:t>
            </a:fld>
            <a:endParaRPr lang="de-DE" altLang="de-DE"/>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208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34147"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a:solidFill>
                  <a:srgbClr val="333333"/>
                </a:solidFill>
                <a:latin typeface="Calibri Light"/>
              </a:rPr>
              <a:t>Wat zie je doorgaans bij een oversteekplaats?</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Oversteekplaats </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361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auto</a:t>
            </a:r>
            <a:r>
              <a:rPr lang="de-DE" altLang="nl-NL" sz="2400">
                <a:solidFill>
                  <a:srgbClr val="333333"/>
                </a:solidFill>
                <a:latin typeface="Calibri Light"/>
                <a:cs typeface="Arial" panose="020B0604020202020204" pitchFamily="34" charset="0"/>
              </a:rPr>
              <a:t>‘</a:t>
            </a:r>
            <a:r>
              <a:rPr lang="de-DE" altLang="ja-JP" sz="2400">
                <a:solidFill>
                  <a:srgbClr val="333333"/>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bejaarde vrouw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skyline van stad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sp>
        <p:nvSpPr>
          <p:cNvPr id="138243"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a:t>
            </a:r>
            <a:r>
              <a:rPr lang="de-DE" altLang="nl-NL" sz="2400" dirty="0">
                <a:solidFill>
                  <a:srgbClr val="004992"/>
                </a:solidFill>
                <a:latin typeface="Calibri Light"/>
                <a:cs typeface="Arial" panose="020B0604020202020204" pitchFamily="34" charset="0"/>
              </a:rPr>
              <a:t>‘</a:t>
            </a:r>
            <a:r>
              <a:rPr lang="de-DE" altLang="ja-JP" sz="2400" dirty="0">
                <a:solidFill>
                  <a:srgbClr val="004992"/>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bejaarde vrouw</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skyline van stad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67</a:t>
            </a:fld>
            <a:endParaRPr lang="de-DE" altLang="de-DE"/>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68</a:t>
            </a:fld>
            <a:endParaRPr lang="de-DE" altLang="de-DE"/>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42339"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vind je doorgaans in een speeltuin?</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Speeltuin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4438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bomen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zandbak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sp>
        <p:nvSpPr>
          <p:cNvPr id="14643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bomen</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zandbak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71</a:t>
            </a:fld>
            <a:endParaRPr lang="de-DE" altLang="de-DE"/>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72</a:t>
            </a:fld>
            <a:endParaRPr lang="de-DE" altLang="de-DE"/>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Trouwerij</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053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ramen in de kerk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getuige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deur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sp>
        <p:nvSpPr>
          <p:cNvPr id="15257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ramen in de kerk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getuige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deur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74</a:t>
            </a:fld>
            <a:endParaRPr lang="de-DE" altLang="de-DE"/>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75</a:t>
            </a:fld>
            <a:endParaRPr lang="de-DE" altLang="de-DE"/>
          </a:p>
        </p:txBody>
      </p:sp>
      <p:pic>
        <p:nvPicPr>
          <p:cNvPr id="1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Voetbal</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66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voetbal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sp>
        <p:nvSpPr>
          <p:cNvPr id="15872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voetbal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77</a:t>
            </a:fld>
            <a:endParaRPr lang="de-DE" altLang="de-DE"/>
          </a:p>
        </p:txBody>
      </p:sp>
      <p:pic>
        <p:nvPicPr>
          <p:cNvPr id="13"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78</a:t>
            </a:fld>
            <a:endParaRPr lang="de-DE" altLang="de-DE"/>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Op de maan</a:t>
            </a:r>
            <a:br>
              <a:rPr lang="nl-NL" altLang="de-DE" sz="3600" dirty="0">
                <a:solidFill>
                  <a:srgbClr val="004992"/>
                </a:solidFill>
                <a:latin typeface="Calibri Light"/>
              </a:rPr>
            </a:br>
            <a:r>
              <a:rPr lang="nl-NL" altLang="de-DE" dirty="0">
                <a:solidFill>
                  <a:srgbClr val="004992"/>
                </a:solidFill>
                <a:latin typeface="Calibri Light"/>
              </a:rPr>
              <a:t>Wat stond niet op het plaatje? Hoe zeker ben je daarvan?</a:t>
            </a:r>
            <a:endParaRPr lang="de-DE" altLang="de-DE" dirty="0">
              <a:solidFill>
                <a:srgbClr val="004992"/>
              </a:solidFill>
              <a:latin typeface="Calibri Light"/>
            </a:endParaRPr>
          </a:p>
        </p:txBody>
      </p:sp>
      <p:sp>
        <p:nvSpPr>
          <p:cNvPr id="1628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maankrater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sp>
        <p:nvSpPr>
          <p:cNvPr id="16486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maankrater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80</a:t>
            </a:fld>
            <a:endParaRPr lang="de-DE" altLang="de-DE"/>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Redding</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81</a:t>
            </a:fld>
            <a:endParaRPr lang="de-DE" altLang="de-DE"/>
          </a:p>
        </p:txBody>
      </p:sp>
      <p:pic>
        <p:nvPicPr>
          <p:cNvPr id="11"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Redding</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7510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duiker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brancard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piloot</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Redding</a:t>
            </a:r>
          </a:p>
        </p:txBody>
      </p:sp>
      <p:sp>
        <p:nvSpPr>
          <p:cNvPr id="177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duiker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brancard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piloot</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83</a:t>
            </a:fld>
            <a:endParaRPr lang="de-DE" altLang="de-DE"/>
          </a:p>
        </p:txBody>
      </p:sp>
      <p:pic>
        <p:nvPicPr>
          <p:cNvPr id="13"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Wegwerkzaamheden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84</a:t>
            </a:fld>
            <a:endParaRPr lang="de-DE" altLang="de-DE"/>
          </a:p>
        </p:txBody>
      </p:sp>
      <p:pic>
        <p:nvPicPr>
          <p:cNvPr id="13"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755" y="1078993"/>
            <a:ext cx="7315200" cy="520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8125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bij wegwerkzaamheden?</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Wegwerkzaamheden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832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wegversperring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stopbord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Wegwerkzaamheden</a:t>
            </a:r>
          </a:p>
        </p:txBody>
      </p:sp>
      <p:sp>
        <p:nvSpPr>
          <p:cNvPr id="185349" name="Rectangle 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wegversperring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stopbord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87</a:t>
            </a:fld>
            <a:endParaRPr lang="de-DE" altLang="de-DE"/>
          </a:p>
        </p:txBody>
      </p:sp>
      <p:pic>
        <p:nvPicPr>
          <p:cNvPr id="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89</a:t>
            </a:fld>
            <a:endParaRPr lang="de-DE" altLang="de-DE"/>
          </a:p>
        </p:txBody>
      </p:sp>
    </p:spTree>
    <p:extLst>
      <p:ext uri="{BB962C8B-B14F-4D97-AF65-F5344CB8AC3E}">
        <p14:creationId xmlns:p14="http://schemas.microsoft.com/office/powerpoint/2010/main" val="22797431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90</a:t>
            </a:fld>
            <a:endParaRPr lang="de-DE" altLang="de-DE"/>
          </a:p>
        </p:txBody>
      </p:sp>
    </p:spTree>
    <p:extLst>
      <p:ext uri="{BB962C8B-B14F-4D97-AF65-F5344CB8AC3E}">
        <p14:creationId xmlns:p14="http://schemas.microsoft.com/office/powerpoint/2010/main" val="12110245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u="sng"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Je had </a:t>
            </a:r>
            <a:r>
              <a:rPr lang="en-US" altLang="de-DE" sz="2400" dirty="0" err="1">
                <a:solidFill>
                  <a:srgbClr val="333333"/>
                </a:solidFill>
                <a:latin typeface="Calibri Light"/>
                <a:ea typeface="MS PGothic" panose="020B0600070205080204" pitchFamily="34" charset="-128"/>
              </a:rPr>
              <a:t>ruzie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je </a:t>
            </a:r>
            <a:r>
              <a:rPr lang="en-US" altLang="de-DE" sz="2400" i="1" dirty="0" err="1">
                <a:solidFill>
                  <a:srgbClr val="333333"/>
                </a:solidFill>
                <a:latin typeface="Calibri Light"/>
                <a:ea typeface="MS PGothic" panose="020B0600070205080204" pitchFamily="34" charset="-128"/>
              </a:rPr>
              <a:t>vaag</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hij</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zij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beledigende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opmerkingen</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maakte</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Neem in overweging dat je geheugen je kan misleiden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/of </a:t>
            </a:r>
            <a:r>
              <a:rPr lang="en-US" altLang="de-DE" sz="2400" dirty="0" err="1">
                <a:solidFill>
                  <a:srgbClr val="333333"/>
                </a:solidFill>
                <a:latin typeface="Calibri Light"/>
                <a:ea typeface="MS PGothic" panose="020B0600070205080204" pitchFamily="34" charset="-128"/>
              </a:rPr>
              <a:t>emotie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kleurt</a:t>
            </a:r>
            <a:r>
              <a:rPr lang="en-US" altLang="de-DE" sz="2400" dirty="0">
                <a:solidFill>
                  <a:srgbClr val="333333"/>
                </a:solidFill>
                <a:latin typeface="Calibri Light"/>
                <a:ea typeface="MS PGothic" panose="020B0600070205080204" pitchFamily="34" charset="-128"/>
              </a:rPr>
              <a:t>. Doe </a:t>
            </a:r>
            <a:r>
              <a:rPr lang="en-US" altLang="de-DE" sz="2400" dirty="0" err="1">
                <a:solidFill>
                  <a:srgbClr val="333333"/>
                </a:solidFill>
                <a:latin typeface="Calibri Light"/>
                <a:ea typeface="MS PGothic" panose="020B0600070205080204" pitchFamily="34" charset="-128"/>
              </a:rPr>
              <a:t>navraag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aanwezig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waren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91</a:t>
            </a:fld>
            <a:endParaRPr lang="de-DE" altLang="de-DE"/>
          </a:p>
        </p:txBody>
      </p:sp>
    </p:spTree>
    <p:extLst>
      <p:ext uri="{BB962C8B-B14F-4D97-AF65-F5344CB8AC3E}">
        <p14:creationId xmlns:p14="http://schemas.microsoft.com/office/powerpoint/2010/main" val="38180995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93</a:t>
            </a:fld>
            <a:endParaRPr lang="de-DE" altLang="de-DE"/>
          </a:p>
        </p:txBody>
      </p:sp>
    </p:spTree>
    <p:extLst>
      <p:ext uri="{BB962C8B-B14F-4D97-AF65-F5344CB8AC3E}">
        <p14:creationId xmlns:p14="http://schemas.microsoft.com/office/powerpoint/2010/main" val="9626618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a:p>
            <a:pPr lvl="0" defTabSz="914400" fontAlgn="base"/>
            <a:r>
              <a:rPr lang="nl-NL" altLang="de-DE" sz="2000" dirty="0">
                <a:solidFill>
                  <a:srgbClr val="333333"/>
                </a:solidFill>
                <a:latin typeface="Calibri Light"/>
                <a:ea typeface="MS PGothic" panose="020B0600070205080204" pitchFamily="34" charset="-128"/>
              </a:rPr>
              <a:t>De kans op ontstaan van vervalste herinneringen is groter als je bang bent of onder grote druk staat. Blijf dan kritisch of je beeld klopt. Houd er rekening mee dat vervalste herinneringen vaak </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kaler</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 zijn dan waarheidsgetrouwe.</a:t>
            </a:r>
            <a:endParaRPr lang="en-US"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94</a:t>
            </a:fld>
            <a:endParaRPr lang="de-DE" altLang="de-DE"/>
          </a:p>
        </p:txBody>
      </p:sp>
    </p:spTree>
    <p:extLst>
      <p:ext uri="{BB962C8B-B14F-4D97-AF65-F5344CB8AC3E}">
        <p14:creationId xmlns:p14="http://schemas.microsoft.com/office/powerpoint/2010/main" val="3124807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9" name="Footer Placeholder 8"/>
          <p:cNvSpPr>
            <a:spLocks noGrp="1"/>
          </p:cNvSpPr>
          <p:nvPr>
            <p:ph type="ftr" sz="quarter" idx="11"/>
          </p:nvPr>
        </p:nvSpPr>
        <p:spPr/>
        <p:txBody>
          <a:bodyPr/>
          <a:lstStyle/>
          <a:p>
            <a:pPr>
              <a:defRPr/>
            </a:pPr>
            <a:r>
              <a:rPr lang="nl-NL"/>
              <a:t>Metacognitieve Training 5 - Geheugen</a:t>
            </a:r>
            <a:endParaRPr lang="de-DE"/>
          </a:p>
        </p:txBody>
      </p:sp>
      <p:sp>
        <p:nvSpPr>
          <p:cNvPr id="12" name="Slide Number Placeholder 11"/>
          <p:cNvSpPr>
            <a:spLocks noGrp="1"/>
          </p:cNvSpPr>
          <p:nvPr>
            <p:ph type="sldNum" sz="quarter" idx="12"/>
          </p:nvPr>
        </p:nvSpPr>
        <p:spPr/>
        <p:txBody>
          <a:bodyPr/>
          <a:lstStyle/>
          <a:p>
            <a:pPr>
              <a:defRPr/>
            </a:pPr>
            <a:fld id="{8995BB63-78B8-47FF-B47E-140CC98E7CFF}" type="slidenum">
              <a:rPr lang="de-DE" altLang="de-DE" smtClean="0"/>
              <a:pPr>
                <a:defRPr/>
              </a:pPr>
              <a:t>95</a:t>
            </a:fld>
            <a:endParaRPr lang="de-DE" altLang="de-DE"/>
          </a:p>
        </p:txBody>
      </p:sp>
    </p:spTree>
    <p:extLst>
      <p:ext uri="{BB962C8B-B14F-4D97-AF65-F5344CB8AC3E}">
        <p14:creationId xmlns:p14="http://schemas.microsoft.com/office/powerpoint/2010/main" val="6667694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96</a:t>
            </a:fld>
            <a:endParaRPr lang="de-DE" altLang="de-DE"/>
          </a:p>
        </p:txBody>
      </p:sp>
      <p:graphicFrame>
        <p:nvGraphicFramePr>
          <p:cNvPr id="11" name="Group 2"/>
          <p:cNvGraphicFramePr>
            <a:graphicFrameLocks noGrp="1"/>
          </p:cNvGraphicFramePr>
          <p:nvPr>
            <p:extLst>
              <p:ext uri="{D42A27DB-BD31-4B8C-83A1-F6EECF244321}">
                <p14:modId xmlns:p14="http://schemas.microsoft.com/office/powerpoint/2010/main" val="314064152"/>
              </p:ext>
            </p:extLst>
          </p:nvPr>
        </p:nvGraphicFramePr>
        <p:xfrm>
          <a:off x="408954" y="2011680"/>
          <a:ext cx="11375999" cy="41118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Maritiem Museum Rotterdam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Replica Statendam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Statendam</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Gary Robson</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Ice Eye</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Briver Tees iced over - hole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4374</Words>
  <Application>Microsoft Office PowerPoint</Application>
  <PresentationFormat>Benutzerdefiniert</PresentationFormat>
  <Paragraphs>838</Paragraphs>
  <Slides>96</Slides>
  <Notes>96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96</vt:i4>
      </vt:variant>
    </vt:vector>
  </HeadingPairs>
  <TitlesOfParts>
    <vt:vector size="105" baseType="lpstr">
      <vt:lpstr>Arial</vt:lpstr>
      <vt:lpstr>Calibri</vt:lpstr>
      <vt:lpstr>Calibri Light</vt:lpstr>
      <vt:lpstr>Symbol</vt:lpstr>
      <vt:lpstr>Times New Roman</vt:lpstr>
      <vt:lpstr>Verdana</vt:lpstr>
      <vt:lpstr>Wingdings</vt:lpstr>
      <vt:lpstr>Wingdings</vt:lpstr>
      <vt:lpstr>UKE_PPT-Vorlage_16zu9</vt:lpstr>
      <vt:lpstr>MCT 5 A – Geheugen</vt:lpstr>
      <vt:lpstr>Geheugen</vt:lpstr>
      <vt:lpstr>Geheugen</vt:lpstr>
      <vt:lpstr>Geheugen</vt:lpstr>
      <vt:lpstr>Geheugen</vt:lpstr>
      <vt:lpstr>Geheugen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Zien en onthouden we allemaal hetzelfde?</vt:lpstr>
      <vt:lpstr>Richt je aandacht op verschillen wat betreft kleur en afmetingen in de schilderijen. Zijn er dingen die de kunstenaars verschillend schilderden of zelfs weglieten? </vt:lpstr>
      <vt:lpstr>Iedereen neemt dingen verschillend waar. Net als bij de drie schilderijen: hetzelfde landschap wordt afgebeeld, maar wel met verschillende accenten!</vt:lpstr>
      <vt:lpstr>Oefening 1</vt:lpstr>
      <vt:lpstr>Oefening 1</vt:lpstr>
      <vt:lpstr>Oefening 1</vt:lpstr>
      <vt:lpstr>Aan het strand</vt:lpstr>
      <vt:lpstr>Aan het strand Wat zag je? Hoe zeker ben je daarvan?</vt:lpstr>
      <vt:lpstr>Aan het strand</vt:lpstr>
      <vt:lpstr>Station</vt:lpstr>
      <vt:lpstr>Station Wat zag je? Hoe zeker ben je daarvan?</vt:lpstr>
      <vt:lpstr>Station</vt:lpstr>
      <vt:lpstr>Vervalste herinneringen</vt:lpstr>
      <vt:lpstr>Vervalste herinneringen</vt:lpstr>
      <vt:lpstr>Vervalste herinneringen</vt:lpstr>
      <vt:lpstr>Soorten geheugenmissers</vt:lpstr>
      <vt:lpstr>Soorten geheugenmissers</vt:lpstr>
      <vt:lpstr>Soorten geheugenmissers</vt:lpstr>
      <vt:lpstr>Soorten geheugenmissers</vt:lpstr>
      <vt:lpstr>Vervalste herinneringen: voorbeelden</vt:lpstr>
      <vt:lpstr>Vervalste herinneringen: voorbeelden</vt:lpstr>
      <vt:lpstr>Vervalste herinneringen: voorbeelden</vt:lpstr>
      <vt:lpstr>Vervalste herinneringen: voorbeelden</vt:lpstr>
      <vt:lpstr>Waarom doen we dit?</vt:lpstr>
      <vt:lpstr>Waarom doen we dit?</vt:lpstr>
      <vt:lpstr>Waarom doen we dit?</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Oefening 2</vt:lpstr>
      <vt:lpstr>Oefening 2</vt:lpstr>
      <vt:lpstr>Oefening 2</vt:lpstr>
      <vt:lpstr>Kiosk</vt:lpstr>
      <vt:lpstr>Kiosk Wat heb je gezien? Hoe zeker ben je daarvan?</vt:lpstr>
      <vt:lpstr>Kiosk</vt:lpstr>
      <vt:lpstr>Tuin</vt:lpstr>
      <vt:lpstr>Tuin Wat was niet aanwezig? Hoe zeker ben je daarvan?</vt:lpstr>
      <vt:lpstr>Tuin</vt:lpstr>
      <vt:lpstr>optioneel: videoclip</vt:lpstr>
      <vt:lpstr>Leslokaal</vt:lpstr>
      <vt:lpstr>Brainstormen</vt:lpstr>
      <vt:lpstr>Leslokaal Wat zag je op het plaatje? Hoe zeker ben je daarvan?</vt:lpstr>
      <vt:lpstr>Leslokaal</vt:lpstr>
      <vt:lpstr>Visser</vt:lpstr>
      <vt:lpstr>Visser Wat was niet aanwezig? Hoe zeker ben je daarvan?</vt:lpstr>
      <vt:lpstr>Visser</vt:lpstr>
      <vt:lpstr>Oversteekplaats</vt:lpstr>
      <vt:lpstr>Brainstormen</vt:lpstr>
      <vt:lpstr>Oversteekplaats  Wat zag je op het plaatje? Hoe zeker ben je daarvan?</vt:lpstr>
      <vt:lpstr>Oversteekplaats</vt:lpstr>
      <vt:lpstr>Speeltuin</vt:lpstr>
      <vt:lpstr>Brainstormen</vt:lpstr>
      <vt:lpstr>Speeltuin Wat zag je op het plaatje? Hoe zeker ben je daarvan?</vt:lpstr>
      <vt:lpstr>Speeltuin</vt:lpstr>
      <vt:lpstr>Trouwerij</vt:lpstr>
      <vt:lpstr>Trouwerij Wat stond niet op het plaatje? Hoe zeker ben je daarvan?</vt:lpstr>
      <vt:lpstr>Trouwerij</vt:lpstr>
      <vt:lpstr>Voetbal</vt:lpstr>
      <vt:lpstr>Voetbal Wat stond niet op het plaatje? Hoe zeker ben je daarvan?</vt:lpstr>
      <vt:lpstr>Voetbal</vt:lpstr>
      <vt:lpstr>Op de maan</vt:lpstr>
      <vt:lpstr>Op de maan Wat stond niet op het plaatje? Hoe zeker ben je daarvan?</vt:lpstr>
      <vt:lpstr>Op de maan</vt:lpstr>
      <vt:lpstr>Redding</vt:lpstr>
      <vt:lpstr>Redding Wat stond niet op het plaatje? Hoe zeker ben je daarvan?</vt:lpstr>
      <vt:lpstr>Redding</vt:lpstr>
      <vt:lpstr>Wegwerkzaamheden</vt:lpstr>
      <vt:lpstr>Brainstormen</vt:lpstr>
      <vt:lpstr>Wegwerkzaamheden Wat zag je op het plaatje? Hoe zeker ben je daarvan?</vt:lpstr>
      <vt:lpstr>Wegwerkzaamheden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357</cp:revision>
  <dcterms:created xsi:type="dcterms:W3CDTF">2004-06-30T16:15:23Z</dcterms:created>
  <dcterms:modified xsi:type="dcterms:W3CDTF">2022-11-21T09:28:47Z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