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82"/>
  </p:notesMasterIdLst>
  <p:handoutMasterIdLst>
    <p:handoutMasterId r:id="rId83"/>
  </p:handoutMasterIdLst>
  <p:sldIdLst>
    <p:sldId id="543" r:id="rId2"/>
    <p:sldId id="372" r:id="rId3"/>
    <p:sldId id="497" r:id="rId4"/>
    <p:sldId id="498" r:id="rId5"/>
    <p:sldId id="291" r:id="rId6"/>
    <p:sldId id="499" r:id="rId7"/>
    <p:sldId id="500" r:id="rId8"/>
    <p:sldId id="369" r:id="rId9"/>
    <p:sldId id="338" r:id="rId10"/>
    <p:sldId id="433" r:id="rId11"/>
    <p:sldId id="501" r:id="rId12"/>
    <p:sldId id="502" r:id="rId13"/>
    <p:sldId id="503" r:id="rId14"/>
    <p:sldId id="495" r:id="rId15"/>
    <p:sldId id="504" r:id="rId16"/>
    <p:sldId id="506" r:id="rId17"/>
    <p:sldId id="471" r:id="rId18"/>
    <p:sldId id="508" r:id="rId19"/>
    <p:sldId id="509" r:id="rId20"/>
    <p:sldId id="511" r:id="rId21"/>
    <p:sldId id="512" r:id="rId22"/>
    <p:sldId id="513" r:id="rId23"/>
    <p:sldId id="296" r:id="rId24"/>
    <p:sldId id="514" r:id="rId25"/>
    <p:sldId id="477" r:id="rId26"/>
    <p:sldId id="515" r:id="rId27"/>
    <p:sldId id="516" r:id="rId28"/>
    <p:sldId id="519" r:id="rId29"/>
    <p:sldId id="520" r:id="rId30"/>
    <p:sldId id="517" r:id="rId31"/>
    <p:sldId id="386" r:id="rId32"/>
    <p:sldId id="521" r:id="rId33"/>
    <p:sldId id="309" r:id="rId34"/>
    <p:sldId id="310" r:id="rId35"/>
    <p:sldId id="483" r:id="rId36"/>
    <p:sldId id="530" r:id="rId37"/>
    <p:sldId id="523" r:id="rId38"/>
    <p:sldId id="524" r:id="rId39"/>
    <p:sldId id="525" r:id="rId40"/>
    <p:sldId id="526" r:id="rId41"/>
    <p:sldId id="527" r:id="rId42"/>
    <p:sldId id="528" r:id="rId43"/>
    <p:sldId id="529" r:id="rId44"/>
    <p:sldId id="522" r:id="rId45"/>
    <p:sldId id="416" r:id="rId46"/>
    <p:sldId id="531" r:id="rId47"/>
    <p:sldId id="465" r:id="rId48"/>
    <p:sldId id="366" r:id="rId49"/>
    <p:sldId id="349" r:id="rId50"/>
    <p:sldId id="315" r:id="rId51"/>
    <p:sldId id="492" r:id="rId52"/>
    <p:sldId id="353" r:id="rId53"/>
    <p:sldId id="533" r:id="rId54"/>
    <p:sldId id="448" r:id="rId55"/>
    <p:sldId id="532" r:id="rId56"/>
    <p:sldId id="355" r:id="rId57"/>
    <p:sldId id="403" r:id="rId58"/>
    <p:sldId id="534" r:id="rId59"/>
    <p:sldId id="535" r:id="rId60"/>
    <p:sldId id="537" r:id="rId61"/>
    <p:sldId id="538" r:id="rId62"/>
    <p:sldId id="539" r:id="rId63"/>
    <p:sldId id="417" r:id="rId64"/>
    <p:sldId id="314" r:id="rId65"/>
    <p:sldId id="312" r:id="rId66"/>
    <p:sldId id="361" r:id="rId67"/>
    <p:sldId id="365" r:id="rId68"/>
    <p:sldId id="334" r:id="rId69"/>
    <p:sldId id="330" r:id="rId70"/>
    <p:sldId id="323" r:id="rId71"/>
    <p:sldId id="327" r:id="rId72"/>
    <p:sldId id="336" r:id="rId73"/>
    <p:sldId id="322" r:id="rId74"/>
    <p:sldId id="399" r:id="rId75"/>
    <p:sldId id="540" r:id="rId76"/>
    <p:sldId id="541" r:id="rId77"/>
    <p:sldId id="347" r:id="rId78"/>
    <p:sldId id="542" r:id="rId79"/>
    <p:sldId id="420" r:id="rId80"/>
    <p:sldId id="421" r:id="rId81"/>
  </p:sldIdLst>
  <p:sldSz cx="12195175" cy="6858000"/>
  <p:notesSz cx="7099300" cy="10234613"/>
  <p:defaultTextStyle>
    <a:defPPr>
      <a:defRPr lang="en-US"/>
    </a:defPPr>
    <a:lvl1pPr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ctr"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5050"/>
    <a:srgbClr val="006699"/>
    <a:srgbClr val="C3C3F7"/>
    <a:srgbClr val="8DC6FF"/>
    <a:srgbClr val="FFFF00"/>
    <a:srgbClr val="99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94" autoAdjust="0"/>
    <p:restoredTop sz="94660"/>
  </p:normalViewPr>
  <p:slideViewPr>
    <p:cSldViewPr>
      <p:cViewPr varScale="1">
        <p:scale>
          <a:sx n="41" d="100"/>
          <a:sy n="41" d="100"/>
        </p:scale>
        <p:origin x="66" y="690"/>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6858"/>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78A15DF-05BA-4EFE-9F6E-6BE940CA0345}" type="slidenum">
              <a:rPr lang="en-GB" altLang="de-DE"/>
              <a:pPr/>
              <a:t>‹Nr.›</a:t>
            </a:fld>
            <a:endParaRPr lang="en-GB" altLang="de-DE"/>
          </a:p>
        </p:txBody>
      </p:sp>
    </p:spTree>
    <p:extLst>
      <p:ext uri="{BB962C8B-B14F-4D97-AF65-F5344CB8AC3E}">
        <p14:creationId xmlns:p14="http://schemas.microsoft.com/office/powerpoint/2010/main" val="182581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8806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16F6671-608C-4C87-8AAC-C37F61187C25}" type="slidenum">
              <a:rPr lang="en-US" altLang="de-DE"/>
              <a:pPr/>
              <a:t>‹Nr.›</a:t>
            </a:fld>
            <a:endParaRPr lang="en-US" altLang="de-DE"/>
          </a:p>
        </p:txBody>
      </p:sp>
    </p:spTree>
    <p:extLst>
      <p:ext uri="{BB962C8B-B14F-4D97-AF65-F5344CB8AC3E}">
        <p14:creationId xmlns:p14="http://schemas.microsoft.com/office/powerpoint/2010/main" val="20115781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2</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3</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4</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5</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6</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7</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29FBD4A-4964-4EC2-BB6F-91DD2AF7F896}" type="slidenum">
              <a:rPr lang="en-US" altLang="de-DE" sz="1300">
                <a:latin typeface="Verdana" panose="020B0604030504040204" pitchFamily="34" charset="0"/>
              </a:rPr>
              <a:pPr algn="r" eaLnBrk="1" hangingPunct="1">
                <a:spcBef>
                  <a:spcPct val="0"/>
                </a:spcBef>
              </a:pPr>
              <a:t>8</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832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BE4AE68-4E00-4DAD-97BD-04FEA6379E6D}" type="slidenum">
              <a:rPr lang="en-US" altLang="de-DE" sz="1300">
                <a:latin typeface="Verdana" panose="020B0604030504040204" pitchFamily="34" charset="0"/>
              </a:rPr>
              <a:pPr algn="r" eaLnBrk="1" hangingPunct="1">
                <a:spcBef>
                  <a:spcPct val="0"/>
                </a:spcBef>
              </a:pPr>
              <a:t>9</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3199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10</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11</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12</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13</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15</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0B7BA7D-E7E3-4052-9EE3-E82C9354138F}" type="slidenum">
              <a:rPr lang="en-US" altLang="de-DE" sz="1300">
                <a:latin typeface="Verdana" panose="020B0604030504040204" pitchFamily="34" charset="0"/>
              </a:rPr>
              <a:pPr algn="r" eaLnBrk="1" hangingPunct="1">
                <a:spcBef>
                  <a:spcPct val="0"/>
                </a:spcBef>
              </a:pPr>
              <a:t>16</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9705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18</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12FC765-4C4A-4E2B-ABEE-FB8E96F28EF3}" type="slidenum">
              <a:rPr lang="en-US" altLang="de-DE" sz="1300">
                <a:latin typeface="Verdana" panose="020B0604030504040204" pitchFamily="34" charset="0"/>
              </a:rPr>
              <a:pPr algn="r" eaLnBrk="1" hangingPunct="1">
                <a:spcBef>
                  <a:spcPct val="0"/>
                </a:spcBef>
              </a:pPr>
              <a:t>22</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27234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5F12F41-AD57-47EA-BE07-7E6D454B1228}" type="slidenum">
              <a:rPr lang="en-US" altLang="de-DE" sz="1300">
                <a:latin typeface="Verdana" panose="020B0604030504040204" pitchFamily="34" charset="0"/>
              </a:rPr>
              <a:pPr algn="r" eaLnBrk="1" hangingPunct="1">
                <a:spcBef>
                  <a:spcPct val="0"/>
                </a:spcBef>
              </a:pPr>
              <a:t>23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794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5F12F41-AD57-47EA-BE07-7E6D454B1228}" type="slidenum">
              <a:rPr lang="en-US" altLang="de-DE" sz="1300">
                <a:latin typeface="Verdana" panose="020B0604030504040204" pitchFamily="34" charset="0"/>
              </a:rPr>
              <a:pPr algn="r" eaLnBrk="1" hangingPunct="1">
                <a:spcBef>
                  <a:spcPct val="0"/>
                </a:spcBef>
              </a:pPr>
              <a:t>24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794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25</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26</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27</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28</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29</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498593-0CD2-45B5-BFB2-A3C579AA9246}" type="slidenum">
              <a:rPr lang="en-US" altLang="de-DE" sz="1300">
                <a:latin typeface="Verdana" panose="020B0604030504040204" pitchFamily="34" charset="0"/>
              </a:rPr>
              <a:pPr algn="r" eaLnBrk="1" hangingPunct="1">
                <a:spcBef>
                  <a:spcPct val="0"/>
                </a:spcBef>
              </a:pPr>
              <a:t>30</a:t>
            </a:fld>
            <a:endParaRPr lang="en-US" altLang="de-DE" sz="1300">
              <a:latin typeface="Verdana" panose="020B060403050404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3188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E24FD89-F991-4613-AA77-7773F1731993}" type="slidenum">
              <a:rPr lang="en-US" altLang="de-DE" sz="1300">
                <a:latin typeface="Verdana" panose="020B0604030504040204" pitchFamily="34" charset="0"/>
              </a:rPr>
              <a:pPr algn="r" eaLnBrk="1" hangingPunct="1">
                <a:spcBef>
                  <a:spcPct val="0"/>
                </a:spcBef>
              </a:pPr>
              <a:t>31</a:t>
            </a:fld>
            <a:endParaRPr lang="en-US" altLang="de-DE" sz="1300">
              <a:latin typeface="Verdana" panose="020B0604030504040204" pitchFamily="34" charset="0"/>
            </a:endParaRPr>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CA" altLang="de-DE"/>
          </a:p>
        </p:txBody>
      </p:sp>
    </p:spTree>
    <p:extLst>
      <p:ext uri="{BB962C8B-B14F-4D97-AF65-F5344CB8AC3E}">
        <p14:creationId xmlns:p14="http://schemas.microsoft.com/office/powerpoint/2010/main" val="3179627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E24FD89-F991-4613-AA77-7773F1731993}" type="slidenum">
              <a:rPr lang="en-US" altLang="de-DE" sz="1300">
                <a:latin typeface="Verdana" panose="020B0604030504040204" pitchFamily="34" charset="0"/>
              </a:rPr>
              <a:pPr algn="r" eaLnBrk="1" hangingPunct="1">
                <a:spcBef>
                  <a:spcPct val="0"/>
                </a:spcBef>
              </a:pPr>
              <a:t>32</a:t>
            </a:fld>
            <a:endParaRPr lang="en-US" altLang="de-DE" sz="1300">
              <a:latin typeface="Verdana" panose="020B0604030504040204" pitchFamily="34" charset="0"/>
            </a:endParaRPr>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CA" altLang="de-DE"/>
          </a:p>
        </p:txBody>
      </p:sp>
    </p:spTree>
    <p:extLst>
      <p:ext uri="{BB962C8B-B14F-4D97-AF65-F5344CB8AC3E}">
        <p14:creationId xmlns:p14="http://schemas.microsoft.com/office/powerpoint/2010/main" val="3179627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335F3D3-9403-4586-9609-C51B9D9DBB20}" type="slidenum">
              <a:rPr lang="en-US" altLang="de-DE" sz="1300">
                <a:latin typeface="Verdana" panose="020B0604030504040204" pitchFamily="34" charset="0"/>
              </a:rPr>
              <a:pPr algn="r" eaLnBrk="1" hangingPunct="1">
                <a:spcBef>
                  <a:spcPct val="0"/>
                </a:spcBef>
              </a:pPr>
              <a:t>33</a:t>
            </a:fld>
            <a:endParaRPr lang="en-US" altLang="de-DE" sz="1300">
              <a:latin typeface="Verdana" panose="020B0604030504040204" pitchFamily="34" charset="0"/>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31022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D3D03CF-F7F9-4CE6-8A9E-1E13F70B9AE2}" type="slidenum">
              <a:rPr lang="en-US" altLang="de-DE" sz="1300">
                <a:latin typeface="Verdana" panose="020B0604030504040204" pitchFamily="34" charset="0"/>
              </a:rPr>
              <a:pPr algn="r" eaLnBrk="1" hangingPunct="1">
                <a:spcBef>
                  <a:spcPct val="0"/>
                </a:spcBef>
              </a:pPr>
              <a:t>34</a:t>
            </a:fld>
            <a:endParaRPr lang="en-US" altLang="de-DE" sz="1300">
              <a:latin typeface="Verdana" panose="020B0604030504040204" pitchFamily="34"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83492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35</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40</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41</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42</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43</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45F97ACB-7B8C-4BE5-86E2-40B8BDEED9F1}" type="slidenum">
              <a:rPr lang="en-US" altLang="de-DE" sz="1300">
                <a:latin typeface="Verdana" panose="020B0604030504040204" pitchFamily="34" charset="0"/>
              </a:rPr>
              <a:pPr algn="r" eaLnBrk="1" hangingPunct="1">
                <a:spcBef>
                  <a:spcPct val="0"/>
                </a:spcBef>
              </a:pPr>
              <a:t>44</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3761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6CD79A5-FF4D-46DE-9C1C-43CF690EFC69}" type="slidenum">
              <a:rPr lang="en-US" altLang="de-DE" sz="1300">
                <a:latin typeface="Verdana" panose="020B0604030504040204" pitchFamily="34" charset="0"/>
              </a:rPr>
              <a:pPr algn="r" eaLnBrk="1" hangingPunct="1">
                <a:spcBef>
                  <a:spcPct val="0"/>
                </a:spcBef>
              </a:pPr>
              <a:t>45</a:t>
            </a:fld>
            <a:endParaRPr lang="en-US" altLang="de-DE" sz="1300">
              <a:latin typeface="Verdana" panose="020B060403050404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933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6CD79A5-FF4D-46DE-9C1C-43CF690EFC69}" type="slidenum">
              <a:rPr lang="en-US" altLang="de-DE" sz="1300">
                <a:latin typeface="Verdana" panose="020B0604030504040204" pitchFamily="34" charset="0"/>
              </a:rPr>
              <a:pPr algn="r" eaLnBrk="1" hangingPunct="1">
                <a:spcBef>
                  <a:spcPct val="0"/>
                </a:spcBef>
              </a:pPr>
              <a:t>46</a:t>
            </a:fld>
            <a:endParaRPr lang="en-US" altLang="de-DE" sz="1300">
              <a:latin typeface="Verdana" panose="020B060403050404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93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396048D-7694-431E-9A31-F3B2142ACFC3}" type="slidenum">
              <a:rPr lang="en-US" altLang="de-DE" sz="1300">
                <a:latin typeface="Verdana" panose="020B0604030504040204" pitchFamily="34" charset="0"/>
              </a:rPr>
              <a:pPr algn="r" eaLnBrk="1" hangingPunct="1">
                <a:spcBef>
                  <a:spcPct val="0"/>
                </a:spcBef>
              </a:pPr>
              <a:t>47</a:t>
            </a:fld>
            <a:endParaRPr lang="en-US" altLang="de-DE" sz="1300">
              <a:latin typeface="Verdana" panose="020B0604030504040204" pitchFamily="34"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09914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B4B349DC-BCC5-417A-AFA9-9F54A3484E25}" type="slidenum">
              <a:rPr lang="en-US" altLang="de-DE" sz="1300">
                <a:latin typeface="Verdana" panose="020B0604030504040204" pitchFamily="34" charset="0"/>
              </a:rPr>
              <a:pPr algn="r" eaLnBrk="1" hangingPunct="1">
                <a:spcBef>
                  <a:spcPct val="0"/>
                </a:spcBef>
              </a:pPr>
              <a:t>48</a:t>
            </a:fld>
            <a:endParaRPr lang="en-US" altLang="de-DE" sz="1300">
              <a:latin typeface="Verdana" panose="020B0604030504040204" pitchFamily="34"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35422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2B554A5-3CFC-4209-84B9-B5B029E6BAF8}" type="slidenum">
              <a:rPr lang="en-US" altLang="de-DE" sz="1300">
                <a:latin typeface="Verdana" panose="020B0604030504040204" pitchFamily="34" charset="0"/>
              </a:rPr>
              <a:pPr algn="r" eaLnBrk="1" hangingPunct="1">
                <a:spcBef>
                  <a:spcPct val="0"/>
                </a:spcBef>
              </a:pPr>
              <a:t>49</a:t>
            </a:fld>
            <a:endParaRPr lang="en-US" altLang="de-DE" sz="1300">
              <a:latin typeface="Verdana" panose="020B0604030504040204" pitchFamily="34" charset="0"/>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084804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8B02239-E886-442E-BBB3-C3276495ED59}" type="slidenum">
              <a:rPr lang="en-US" altLang="de-DE" sz="1300">
                <a:latin typeface="Verdana" panose="020B0604030504040204" pitchFamily="34" charset="0"/>
              </a:rPr>
              <a:pPr algn="r" eaLnBrk="1" hangingPunct="1">
                <a:spcBef>
                  <a:spcPct val="0"/>
                </a:spcBef>
              </a:pPr>
              <a:t>50</a:t>
            </a:fld>
            <a:endParaRPr lang="en-US" altLang="de-DE" sz="1300">
              <a:latin typeface="Verdana" panose="020B0604030504040204" pitchFamily="34"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75106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7353EA-40AD-4CC2-86BA-D00F4E7C5D28}" type="slidenum">
              <a:rPr lang="en-US" altLang="de-DE" sz="1300">
                <a:latin typeface="Verdana" panose="020B0604030504040204" pitchFamily="34" charset="0"/>
              </a:rPr>
              <a:pPr algn="r" eaLnBrk="1" hangingPunct="1">
                <a:spcBef>
                  <a:spcPct val="0"/>
                </a:spcBef>
              </a:pPr>
              <a:t>51</a:t>
            </a:fld>
            <a:endParaRPr lang="en-US" altLang="de-DE" sz="1300">
              <a:latin typeface="Verdana" panose="020B0604030504040204" pitchFamily="34" charset="0"/>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595927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31BD87B7-5890-4F03-88B8-62768F4D15A6}" type="slidenum">
              <a:rPr lang="en-US" altLang="de-DE" sz="1300">
                <a:latin typeface="Verdana" panose="020B0604030504040204" pitchFamily="34" charset="0"/>
              </a:rPr>
              <a:pPr algn="r" eaLnBrk="1" hangingPunct="1">
                <a:spcBef>
                  <a:spcPct val="0"/>
                </a:spcBef>
              </a:pPr>
              <a:t>52</a:t>
            </a:fld>
            <a:endParaRPr lang="en-US" altLang="de-DE" sz="1300">
              <a:latin typeface="Verdana" panose="020B0604030504040204" pitchFamily="34"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37715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54</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55</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69961A0-486E-43FF-B27B-715111C63EA4}" type="slidenum">
              <a:rPr lang="en-US" altLang="de-DE" sz="1300">
                <a:latin typeface="Verdana" panose="020B0604030504040204" pitchFamily="34" charset="0"/>
              </a:rPr>
              <a:pPr algn="r" eaLnBrk="1" hangingPunct="1">
                <a:spcBef>
                  <a:spcPct val="0"/>
                </a:spcBef>
              </a:pPr>
              <a:t>56</a:t>
            </a:fld>
            <a:endParaRPr lang="en-US" altLang="de-DE" sz="1300">
              <a:latin typeface="Verdana" panose="020B0604030504040204" pitchFamily="34"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18284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57</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58</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59</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60</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61</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62</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16D8617-DD91-43BB-9E46-09C270E3229F}" type="slidenum">
              <a:rPr lang="en-US" altLang="de-DE" sz="1300">
                <a:latin typeface="Verdana" panose="020B0604030504040204" pitchFamily="34" charset="0"/>
              </a:rPr>
              <a:pPr algn="r" eaLnBrk="1" hangingPunct="1">
                <a:spcBef>
                  <a:spcPct val="0"/>
                </a:spcBef>
              </a:pPr>
              <a:t>63</a:t>
            </a:fld>
            <a:endParaRPr lang="en-US" altLang="de-DE" sz="1300">
              <a:latin typeface="Verdana" panose="020B0604030504040204" pitchFamily="34"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114260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B9BF1E1-8B4F-40A3-96EE-4666DC492D7D}" type="slidenum">
              <a:rPr lang="en-US" altLang="de-DE" sz="1300">
                <a:latin typeface="Verdana" panose="020B0604030504040204" pitchFamily="34" charset="0"/>
              </a:rPr>
              <a:pPr algn="r" eaLnBrk="1" hangingPunct="1">
                <a:spcBef>
                  <a:spcPct val="0"/>
                </a:spcBef>
              </a:pPr>
              <a:t>64</a:t>
            </a:fld>
            <a:endParaRPr lang="en-US" altLang="de-DE" sz="1300">
              <a:latin typeface="Verdana" panose="020B0604030504040204" pitchFamily="34"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35152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1B76228-A166-459A-98DC-3701B17D0044}" type="slidenum">
              <a:rPr lang="en-US" altLang="de-DE" sz="1300">
                <a:latin typeface="Verdana" panose="020B0604030504040204" pitchFamily="34" charset="0"/>
              </a:rPr>
              <a:pPr algn="r" eaLnBrk="1" hangingPunct="1">
                <a:spcBef>
                  <a:spcPct val="0"/>
                </a:spcBef>
              </a:pPr>
              <a:t>65</a:t>
            </a:fld>
            <a:endParaRPr lang="en-US" altLang="de-DE" sz="1300">
              <a:latin typeface="Verdana" panose="020B0604030504040204" pitchFamily="34"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5064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EAF3C18E-FA50-4890-BBB9-F2ECDF37F795}" type="slidenum">
              <a:rPr lang="en-US" altLang="de-DE" sz="1300">
                <a:latin typeface="Verdana" panose="020B0604030504040204" pitchFamily="34" charset="0"/>
              </a:rPr>
              <a:pPr algn="r" eaLnBrk="1" hangingPunct="1">
                <a:spcBef>
                  <a:spcPct val="0"/>
                </a:spcBef>
              </a:pPr>
              <a:t>66</a:t>
            </a:fld>
            <a:endParaRPr lang="en-US" altLang="de-DE" sz="1300">
              <a:latin typeface="Verdana" panose="020B0604030504040204" pitchFamily="34"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212826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F4B41DA-4F6C-4163-A431-EDBFBB8EE84C}" type="slidenum">
              <a:rPr lang="en-US" altLang="de-DE" sz="1300">
                <a:latin typeface="Verdana" panose="020B0604030504040204" pitchFamily="34" charset="0"/>
              </a:rPr>
              <a:pPr algn="r" eaLnBrk="1" hangingPunct="1">
                <a:spcBef>
                  <a:spcPct val="0"/>
                </a:spcBef>
              </a:pPr>
              <a:t>67</a:t>
            </a:fld>
            <a:endParaRPr lang="en-US" altLang="de-DE" sz="1300">
              <a:latin typeface="Verdana" panose="020B0604030504040204" pitchFamily="34"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400513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00DEB9C-CDCE-4CB4-AC60-87EC07DF45D1}" type="slidenum">
              <a:rPr lang="en-US" altLang="de-DE" sz="1300">
                <a:latin typeface="Verdana" panose="020B0604030504040204" pitchFamily="34" charset="0"/>
              </a:rPr>
              <a:pPr algn="r" eaLnBrk="1" hangingPunct="1">
                <a:spcBef>
                  <a:spcPct val="0"/>
                </a:spcBef>
              </a:pPr>
              <a:t>68</a:t>
            </a:fld>
            <a:endParaRPr lang="en-US" altLang="de-DE" sz="1300">
              <a:latin typeface="Verdana" panose="020B0604030504040204" pitchFamily="34"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84587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3BE40574-218E-4AAE-9A5E-6DBD72099D10}" type="slidenum">
              <a:rPr lang="en-US" altLang="de-DE" sz="1300">
                <a:latin typeface="Verdana" panose="020B0604030504040204" pitchFamily="34" charset="0"/>
              </a:rPr>
              <a:pPr algn="r" eaLnBrk="1" hangingPunct="1">
                <a:spcBef>
                  <a:spcPct val="0"/>
                </a:spcBef>
              </a:pPr>
              <a:t>69</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08386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08AD1B59-F478-490E-9D2C-3BE36CE6B571}" type="slidenum">
              <a:rPr lang="en-US" altLang="de-DE" sz="1300">
                <a:latin typeface="Verdana" panose="020B0604030504040204" pitchFamily="34" charset="0"/>
              </a:rPr>
              <a:pPr algn="r" eaLnBrk="1" hangingPunct="1">
                <a:spcBef>
                  <a:spcPct val="0"/>
                </a:spcBef>
              </a:pPr>
              <a:t>70</a:t>
            </a:fld>
            <a:endParaRPr lang="en-US" altLang="de-DE" sz="1300">
              <a:latin typeface="Verdana" panose="020B0604030504040204" pitchFamily="34"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188998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09A4986-6C6E-475C-AE5F-2EC81F900631}" type="slidenum">
              <a:rPr lang="en-US" altLang="de-DE" sz="1300">
                <a:latin typeface="Verdana" panose="020B0604030504040204" pitchFamily="34" charset="0"/>
              </a:rPr>
              <a:pPr algn="r" eaLnBrk="1" hangingPunct="1">
                <a:spcBef>
                  <a:spcPct val="0"/>
                </a:spcBef>
              </a:pPr>
              <a:t>71</a:t>
            </a:fld>
            <a:endParaRPr lang="en-US" altLang="de-DE" sz="1300">
              <a:latin typeface="Verdana" panose="020B0604030504040204" pitchFamily="34" charset="0"/>
            </a:endParaRPr>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47591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994A3288-47C0-40A4-B5DB-296EE1F30931}" type="slidenum">
              <a:rPr lang="en-US" altLang="de-DE" sz="1300">
                <a:latin typeface="Verdana" panose="020B0604030504040204" pitchFamily="34" charset="0"/>
              </a:rPr>
              <a:pPr algn="r" eaLnBrk="1" hangingPunct="1">
                <a:spcBef>
                  <a:spcPct val="0"/>
                </a:spcBef>
              </a:pPr>
              <a:t>72</a:t>
            </a:fld>
            <a:endParaRPr lang="en-US" altLang="de-DE" sz="1300">
              <a:latin typeface="Verdana" panose="020B0604030504040204" pitchFamily="34"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247074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E02429F-6165-4652-8806-CA7EF2532C3D}" type="slidenum">
              <a:rPr lang="en-US" altLang="de-DE" sz="1300">
                <a:latin typeface="Verdana" panose="020B0604030504040204" pitchFamily="34" charset="0"/>
              </a:rPr>
              <a:pPr algn="r" eaLnBrk="1" hangingPunct="1">
                <a:spcBef>
                  <a:spcPct val="0"/>
                </a:spcBef>
              </a:pPr>
              <a:t>73</a:t>
            </a:fld>
            <a:endParaRPr lang="en-US" altLang="de-DE" sz="1300">
              <a:latin typeface="Verdana" panose="020B0604030504040204" pitchFamily="34"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64031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469705A-4913-4413-BBB7-B50F94192F32}" type="slidenum">
              <a:rPr lang="en-US" altLang="de-DE" sz="1300">
                <a:latin typeface="Verdana" panose="020B0604030504040204" pitchFamily="34" charset="0"/>
              </a:rPr>
              <a:pPr algn="r" eaLnBrk="1" hangingPunct="1">
                <a:spcBef>
                  <a:spcPct val="0"/>
                </a:spcBef>
              </a:pPr>
              <a:t>74</a:t>
            </a:fld>
            <a:endParaRPr lang="en-US" altLang="de-DE" sz="1300">
              <a:latin typeface="Verdana" panose="020B0604030504040204" pitchFamily="34"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2596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469705A-4913-4413-BBB7-B50F94192F32}" type="slidenum">
              <a:rPr lang="en-US" altLang="de-DE" sz="1300">
                <a:latin typeface="Verdana" panose="020B0604030504040204" pitchFamily="34" charset="0"/>
              </a:rPr>
              <a:pPr algn="r" eaLnBrk="1" hangingPunct="1">
                <a:spcBef>
                  <a:spcPct val="0"/>
                </a:spcBef>
              </a:pPr>
              <a:t>75</a:t>
            </a:fld>
            <a:endParaRPr lang="en-US" altLang="de-DE" sz="1300">
              <a:latin typeface="Verdana" panose="020B0604030504040204" pitchFamily="34"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2596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6469705A-4913-4413-BBB7-B50F94192F32}" type="slidenum">
              <a:rPr lang="en-US" altLang="de-DE" sz="1300">
                <a:latin typeface="Verdana" panose="020B0604030504040204" pitchFamily="34" charset="0"/>
              </a:rPr>
              <a:pPr algn="r" eaLnBrk="1" hangingPunct="1">
                <a:spcBef>
                  <a:spcPct val="0"/>
                </a:spcBef>
              </a:pPr>
              <a:t>76</a:t>
            </a:fld>
            <a:endParaRPr lang="en-US" altLang="de-DE" sz="1300">
              <a:latin typeface="Verdana" panose="020B0604030504040204" pitchFamily="34"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2596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898B2E6-968C-4399-8FFD-69CB912E81A7}" type="slidenum">
              <a:rPr lang="en-US" altLang="de-DE" sz="1300">
                <a:latin typeface="Verdana" panose="020B0604030504040204" pitchFamily="34" charset="0"/>
              </a:rPr>
              <a:pPr algn="r" eaLnBrk="1" hangingPunct="1">
                <a:spcBef>
                  <a:spcPct val="0"/>
                </a:spcBef>
              </a:pPr>
              <a:t>77</a:t>
            </a:fld>
            <a:endParaRPr lang="en-US" altLang="de-DE" sz="1300">
              <a:latin typeface="Verdana" panose="020B0604030504040204" pitchFamily="34"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64379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59A53D4-98C9-4116-A96F-52B34BD7A6BA}" type="slidenum">
              <a:rPr lang="en-US" altLang="de-DE" sz="1300">
                <a:latin typeface="Verdana" panose="020B0604030504040204" pitchFamily="34" charset="0"/>
              </a:rPr>
              <a:pPr algn="r" eaLnBrk="1" hangingPunct="1">
                <a:spcBef>
                  <a:spcPct val="0"/>
                </a:spcBef>
              </a:pPr>
              <a:t>79</a:t>
            </a:fld>
            <a:endParaRPr lang="en-US" altLang="de-DE" sz="1300">
              <a:latin typeface="Verdana" panose="020B0604030504040204" pitchFamily="34" charset="0"/>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80014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10D54B72-A995-4957-AE9F-162D417DC8A7}" type="slidenum">
              <a:rPr lang="en-US" altLang="de-DE" sz="1300">
                <a:latin typeface="Verdana" panose="020B0604030504040204" pitchFamily="34" charset="0"/>
              </a:rPr>
              <a:pPr algn="r" eaLnBrk="1" hangingPunct="1">
                <a:spcBef>
                  <a:spcPct val="0"/>
                </a:spcBef>
              </a:pPr>
              <a:t>80</a:t>
            </a:fld>
            <a:endParaRPr lang="en-US" altLang="de-DE" sz="1300">
              <a:latin typeface="Verdana" panose="020B0604030504040204" pitchFamily="34"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441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8.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A – </a:t>
            </a:r>
            <a:r>
              <a:rPr lang="nl-NL" dirty="0"/>
              <a:t>Attributiestijl - Het toeschrijven van een oorzaak aan een gebeurtenis</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a:t>
            </a:r>
            <a:r>
              <a:rPr lang="nl-NL" sz="1600">
                <a:solidFill>
                  <a:srgbClr val="004992"/>
                </a:solidFill>
                <a:latin typeface="+mj-lt"/>
              </a:rPr>
              <a:t>Lemmers-Jansen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61352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a:p>
            <a:pPr lvl="0" defTabSz="914377"/>
            <a:r>
              <a:rPr lang="nl-NL" altLang="de-DE" sz="2400" dirty="0">
                <a:solidFill>
                  <a:srgbClr val="004992"/>
                </a:solidFill>
                <a:latin typeface="Calibri Light"/>
                <a:ea typeface="+mj-ea"/>
                <a:cs typeface="+mj-cs"/>
              </a:rPr>
              <a:t>Welke oorzaken kunnen hebben bijgedragen aan de volgende situatie?</a:t>
            </a: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339956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a:p>
            <a:pPr lvl="0" defTabSz="914377"/>
            <a:r>
              <a:rPr lang="nl-NL" altLang="de-DE" sz="2400" dirty="0">
                <a:solidFill>
                  <a:srgbClr val="004992"/>
                </a:solidFill>
                <a:latin typeface="Calibri Light"/>
                <a:ea typeface="+mj-ea"/>
                <a:cs typeface="+mj-cs"/>
              </a:rPr>
              <a:t>Welke oorzaken kunnen hebben bijgedragen aan de volgende situatie?</a:t>
            </a:r>
          </a:p>
          <a:p>
            <a:pPr lvl="0" defTabSz="914377"/>
            <a:r>
              <a:rPr lang="nl-NL" altLang="de-DE" sz="2400" dirty="0">
                <a:solidFill>
                  <a:srgbClr val="333333"/>
                </a:solidFill>
                <a:latin typeface="Calibri Light"/>
                <a:ea typeface="+mj-ea"/>
                <a:cs typeface="+mj-cs"/>
              </a:rPr>
              <a:t>Een vriend komt niet opdagen voor een afspraak met jou.</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740975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defTabSz="914400" fontAlgn="base"/>
            <a:r>
              <a:rPr lang="nl-NL" altLang="de-DE" sz="2400" dirty="0">
                <a:solidFill>
                  <a:srgbClr val="333333"/>
                </a:solidFill>
                <a:latin typeface="Calibri Light"/>
                <a:ea typeface="MS PGothic" panose="020B0600070205080204" pitchFamily="34" charset="-128"/>
              </a:rPr>
              <a:t>Waarom heeft jouw vriend je laten zitten?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lvl="0" defTabSz="914400" fontAlgn="base">
              <a:buClr>
                <a:srgbClr val="333333"/>
              </a:buClr>
            </a:pPr>
            <a:r>
              <a:rPr lang="nl-NL"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defTabSz="914400" fontAlgn="base"/>
            <a:r>
              <a:rPr lang="nl-NL" altLang="de-DE" sz="2400" dirty="0">
                <a:solidFill>
                  <a:srgbClr val="333333"/>
                </a:solidFill>
                <a:latin typeface="Calibri Light"/>
                <a:ea typeface="MS PGothic" panose="020B0600070205080204" pitchFamily="34" charset="-128"/>
              </a:rPr>
              <a:t>Waarom heeft jouw vriend je laten zitten?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Ik ben niet belangrijk voor hem, een ander zou hij niet laten zitten.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Hij is vergeetachtig – hij was de tijd vergeten.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Hij kreeg autopech.</a:t>
            </a:r>
            <a:endParaRPr lang="en-US"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5056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defTabSz="914400" fontAlgn="base"/>
            <a:r>
              <a:rPr lang="nl-NL" altLang="de-DE" sz="2400" dirty="0">
                <a:solidFill>
                  <a:srgbClr val="333333"/>
                </a:solidFill>
                <a:latin typeface="Calibri Light"/>
                <a:ea typeface="MS PGothic" panose="020B0600070205080204" pitchFamily="34" charset="-128"/>
              </a:rPr>
              <a:t>Waarom heeft jouw vriend je laten zitten?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Group 68"/>
          <p:cNvGraphicFramePr>
            <a:graphicFrameLocks/>
          </p:cNvGraphicFramePr>
          <p:nvPr>
            <p:extLst>
              <p:ext uri="{D42A27DB-BD31-4B8C-83A1-F6EECF244321}">
                <p14:modId xmlns:p14="http://schemas.microsoft.com/office/powerpoint/2010/main" val="86090859"/>
              </p:ext>
            </p:extLst>
          </p:nvPr>
        </p:nvGraphicFramePr>
        <p:xfrm>
          <a:off x="408955" y="3429000"/>
          <a:ext cx="11376000" cy="2478086"/>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jezelf</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Ik ben niet belangrijk voor hem.</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anderen</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Hij is vergeetachtig – hij was de tijd vergeten.</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 omstandigheden</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Hij kreeg autopech.</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18453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Iets aan jezelf of aan anderen toeschrijven</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nl-NL" altLang="de-DE" sz="2400">
                <a:solidFill>
                  <a:srgbClr val="333333"/>
                </a:solidFill>
                <a:latin typeface="Calibri Light"/>
                <a:ea typeface="MS PGothic" panose="020B0600070205080204" pitchFamily="34" charset="-128"/>
              </a:rPr>
              <a:t>Zoals je ziet kunnen gebeurtenissen veel verschillende oorzaken hebben. </a:t>
            </a:r>
            <a:br>
              <a:rPr lang="nl-NL" altLang="de-DE" sz="240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In de meeste gevallen spelen meerdere factoren tegelijk een rol.</a:t>
            </a:r>
          </a:p>
          <a:p>
            <a:pPr lvl="0" defTabSz="914400" fontAlgn="base"/>
            <a:r>
              <a:rPr lang="nl-NL" altLang="de-DE" sz="2400" dirty="0">
                <a:solidFill>
                  <a:srgbClr val="333333"/>
                </a:solidFill>
                <a:latin typeface="Calibri Light"/>
                <a:ea typeface="MS PGothic" panose="020B0600070205080204" pitchFamily="34" charset="-128"/>
              </a:rPr>
              <a:t>Toch hebben mensen vaak de neiging om eenzijdig te verklaren (bv. alleen anderen de schuld geven of juist alleen zichzelf). </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Oefening 1</a:t>
            </a:r>
          </a:p>
        </p:txBody>
      </p:sp>
      <p:sp>
        <p:nvSpPr>
          <p:cNvPr id="10242" name="Rectangle 3"/>
          <p:cNvSpPr>
            <a:spLocks noGrp="1" noChangeArrowheads="1"/>
          </p:cNvSpPr>
          <p:nvPr>
            <p:ph idx="1"/>
          </p:nvPr>
        </p:nvSpPr>
        <p:spPr/>
        <p:txBody>
          <a:bodyPr/>
          <a:lstStyle/>
          <a:p>
            <a:pPr eaLnBrk="1" hangingPunct="1">
              <a:defRPr/>
            </a:pPr>
            <a:r>
              <a:rPr lang="en-US" altLang="ja-JP" sz="2400" dirty="0">
                <a:solidFill>
                  <a:srgbClr val="004992"/>
                </a:solidFill>
                <a:latin typeface="Calibri Light"/>
              </a:rPr>
              <a:t>“Je </a:t>
            </a:r>
            <a:r>
              <a:rPr lang="en-US" altLang="ja-JP" sz="2400" dirty="0" err="1">
                <a:solidFill>
                  <a:srgbClr val="004992"/>
                </a:solidFill>
                <a:latin typeface="Calibri Light"/>
              </a:rPr>
              <a:t>verlaat</a:t>
            </a:r>
            <a:r>
              <a:rPr lang="en-US" altLang="ja-JP" sz="2400" dirty="0">
                <a:solidFill>
                  <a:srgbClr val="004992"/>
                </a:solidFill>
                <a:latin typeface="Calibri Light"/>
              </a:rPr>
              <a:t> de </a:t>
            </a:r>
            <a:r>
              <a:rPr lang="en-US" altLang="ja-JP" sz="2400" dirty="0" err="1">
                <a:solidFill>
                  <a:srgbClr val="004992"/>
                </a:solidFill>
                <a:latin typeface="Calibri Light"/>
              </a:rPr>
              <a:t>instelling</a:t>
            </a:r>
            <a:r>
              <a:rPr lang="en-US" altLang="ja-JP" sz="2400" dirty="0">
                <a:solidFill>
                  <a:srgbClr val="004992"/>
                </a:solidFill>
                <a:latin typeface="Calibri Light"/>
              </a:rPr>
              <a:t> </a:t>
            </a:r>
            <a:r>
              <a:rPr lang="en-US" altLang="ja-JP" sz="2400" dirty="0" err="1">
                <a:solidFill>
                  <a:srgbClr val="004992"/>
                </a:solidFill>
                <a:latin typeface="Calibri Light"/>
              </a:rPr>
              <a:t>zonder</a:t>
            </a:r>
            <a:r>
              <a:rPr lang="en-US" altLang="ja-JP" sz="2400" dirty="0">
                <a:solidFill>
                  <a:srgbClr val="004992"/>
                </a:solidFill>
                <a:latin typeface="Calibri Light"/>
              </a:rPr>
              <a:t> je </a:t>
            </a:r>
            <a:r>
              <a:rPr lang="en-US" altLang="ja-JP" sz="2400" dirty="0" err="1">
                <a:solidFill>
                  <a:srgbClr val="004992"/>
                </a:solidFill>
                <a:latin typeface="Calibri Light"/>
              </a:rPr>
              <a:t>beter</a:t>
            </a:r>
            <a:r>
              <a:rPr lang="en-US" altLang="ja-JP" sz="2400" dirty="0">
                <a:solidFill>
                  <a:srgbClr val="004992"/>
                </a:solidFill>
                <a:latin typeface="Calibri Light"/>
              </a:rPr>
              <a:t> </a:t>
            </a:r>
            <a:r>
              <a:rPr lang="en-US" altLang="ja-JP" sz="2400" dirty="0" err="1">
                <a:solidFill>
                  <a:srgbClr val="004992"/>
                </a:solidFill>
                <a:latin typeface="Calibri Light"/>
              </a:rPr>
              <a:t>te</a:t>
            </a:r>
            <a:r>
              <a:rPr lang="en-US" altLang="ja-JP" sz="2400" dirty="0">
                <a:solidFill>
                  <a:srgbClr val="004992"/>
                </a:solidFill>
                <a:latin typeface="Calibri Light"/>
              </a:rPr>
              <a:t> </a:t>
            </a:r>
            <a:r>
              <a:rPr lang="en-US" altLang="ja-JP" sz="2400" dirty="0" err="1">
                <a:solidFill>
                  <a:srgbClr val="004992"/>
                </a:solidFill>
                <a:latin typeface="Calibri Light"/>
              </a:rPr>
              <a:t>voelen</a:t>
            </a:r>
            <a:r>
              <a:rPr lang="en-US" altLang="ja-JP" sz="2400" dirty="0">
                <a:solidFill>
                  <a:srgbClr val="004992"/>
                </a:solidFill>
                <a:latin typeface="Calibri Light"/>
              </a:rPr>
              <a:t>.”</a:t>
            </a:r>
            <a:endParaRPr lang="de-DE" altLang="ja-JP" sz="2400" dirty="0">
              <a:solidFill>
                <a:srgbClr val="004992"/>
              </a:solidFill>
              <a:latin typeface="Calibri Light"/>
            </a:endParaRPr>
          </a:p>
          <a:p>
            <a:pPr eaLnBrk="1" hangingPunct="1">
              <a:defRPr/>
            </a:pPr>
            <a:r>
              <a:rPr lang="de-DE" altLang="de-DE" sz="2400" b="1" dirty="0">
                <a:solidFill>
                  <a:srgbClr val="004992"/>
                </a:solidFill>
                <a:latin typeface="Calibri Light"/>
              </a:rPr>
              <a:t>Verklaringen </a:t>
            </a:r>
            <a:r>
              <a:rPr lang="nl-NL" altLang="de-DE" sz="2400" b="1" dirty="0">
                <a:solidFill>
                  <a:srgbClr val="004992"/>
                </a:solidFill>
                <a:latin typeface="Calibri Light"/>
              </a:rPr>
              <a:t>betrekking hebbend op</a:t>
            </a:r>
          </a:p>
          <a:p>
            <a:pPr eaLnBrk="1" hangingPunct="1">
              <a:defRPr/>
            </a:pPr>
            <a:r>
              <a:rPr lang="de-DE" altLang="de-DE" sz="2400" dirty="0">
                <a:solidFill>
                  <a:srgbClr val="004992"/>
                </a:solidFill>
                <a:latin typeface="Calibri Light"/>
              </a:rPr>
              <a:t>... </a:t>
            </a:r>
            <a:r>
              <a:rPr lang="de-DE" altLang="de-DE" sz="2400" dirty="0" err="1">
                <a:solidFill>
                  <a:srgbClr val="004992"/>
                </a:solidFill>
                <a:latin typeface="Calibri Light"/>
              </a:rPr>
              <a:t>jezelf</a:t>
            </a:r>
            <a:endParaRPr lang="de-DE" altLang="de-DE" sz="2400" dirty="0">
              <a:solidFill>
                <a:srgbClr val="004992"/>
              </a:solidFill>
              <a:latin typeface="Calibri Light"/>
            </a:endParaRPr>
          </a:p>
          <a:p>
            <a:pPr eaLnBrk="1" hangingPunct="1">
              <a:defRPr/>
            </a:pPr>
            <a:r>
              <a:rPr lang="de-DE" altLang="de-DE" sz="2400" dirty="0">
                <a:solidFill>
                  <a:srgbClr val="004992"/>
                </a:solidFill>
                <a:latin typeface="Calibri Light"/>
              </a:rPr>
              <a:t>... anderen	</a:t>
            </a:r>
          </a:p>
          <a:p>
            <a:pPr eaLnBrk="1" hangingPunct="1">
              <a:defRPr/>
            </a:pPr>
            <a:r>
              <a:rPr lang="de-DE" altLang="de-DE" sz="2400" dirty="0">
                <a:solidFill>
                  <a:srgbClr val="004992"/>
                </a:solidFill>
                <a:latin typeface="Calibri Light"/>
              </a:rPr>
              <a:t>... omstandigheden of toeval</a:t>
            </a:r>
          </a:p>
          <a:p>
            <a:pPr eaLnBrk="1" hangingPunct="1">
              <a:defRPr/>
            </a:pPr>
            <a:r>
              <a:rPr lang="de-DE" altLang="de-DE" sz="2400" dirty="0">
                <a:solidFill>
                  <a:srgbClr val="004992"/>
                </a:solidFill>
                <a:latin typeface="Calibri Light"/>
              </a:rPr>
              <a:t>	</a:t>
            </a:r>
          </a:p>
          <a:p>
            <a:pPr eaLnBrk="1" hangingPunct="1">
              <a:defRPr/>
            </a:pPr>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FFFFFF"/>
              </a:buClr>
              <a:buFont typeface="WingDings"/>
              <a:buChar char=""/>
              <a:defRPr/>
            </a:pPr>
            <a:r>
              <a:rPr lang="nl-NL" altLang="de-DE" dirty="0">
                <a:solidFill>
                  <a:srgbClr val="FFFFFF"/>
                </a:solidFill>
                <a:latin typeface="Calibri Light"/>
              </a:rPr>
              <a:t>De artsen in deze instelling hebben een slechte reputatie</a:t>
            </a:r>
          </a:p>
          <a:p>
            <a:pPr marL="285750" indent="-285750" eaLnBrk="1" hangingPunct="1">
              <a:lnSpc>
                <a:spcPct val="100000"/>
              </a:lnSpc>
              <a:spcBef>
                <a:spcPts val="0"/>
              </a:spcBef>
              <a:buClr>
                <a:srgbClr val="FFFFFF"/>
              </a:buClr>
              <a:buFont typeface="WingDings"/>
              <a:buChar char=""/>
              <a:defRPr/>
            </a:pPr>
            <a:r>
              <a:rPr lang="nl-NL" altLang="de-DE" dirty="0">
                <a:solidFill>
                  <a:srgbClr val="FFFFFF"/>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ik mijn kamer niet met 6 andere patiënten had hoeven delen,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de instelling betere behandelmogelijkheden had gehad,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Soms heeft het herstelproces meer tijd nodig</a:t>
            </a:r>
            <a:endParaRPr lang="en-US" altLang="de-DE" dirty="0">
              <a:solidFill>
                <a:srgbClr val="FFFFFF"/>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De artsen in deze instelling hebben een slechte reputatie</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ik mijn kamer niet met 6 andere patiënten had hoeven delen,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Als de instelling betere behandelmogelijkheden had gehad, zou ik wel beter zijn geworden</a:t>
            </a:r>
          </a:p>
          <a:p>
            <a:pPr marL="285750" indent="-285750" eaLnBrk="1" hangingPunct="1">
              <a:lnSpc>
                <a:spcPct val="100000"/>
              </a:lnSpc>
              <a:spcBef>
                <a:spcPts val="0"/>
              </a:spcBef>
              <a:buFont typeface="Arial" panose="020B0604020202020204" pitchFamily="34" charset="0"/>
              <a:buChar char="•"/>
              <a:defRPr/>
            </a:pPr>
            <a:r>
              <a:rPr lang="nl-NL" altLang="de-DE" dirty="0">
                <a:solidFill>
                  <a:srgbClr val="FFFFFF"/>
                </a:solidFill>
                <a:latin typeface="Calibri Light"/>
              </a:rPr>
              <a:t>Soms heeft het herstelproces meer tijd nodig</a:t>
            </a:r>
            <a:endParaRPr lang="en-US" altLang="de-DE" dirty="0">
              <a:solidFill>
                <a:srgbClr val="FFFFFF"/>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extLst>
      <p:ext uri="{BB962C8B-B14F-4D97-AF65-F5344CB8AC3E}">
        <p14:creationId xmlns:p14="http://schemas.microsoft.com/office/powerpoint/2010/main" val="394028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De artsen in deze instelling hebben een slechte reputatie</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ik mijn kamer niet met 6 andere patiënten had hoeven delen,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de instelling betere behandelmogelijkheden had gehad,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Soms heeft het herstelproces meer tijd nodig</a:t>
            </a:r>
            <a:endParaRPr lang="en-US" altLang="de-DE"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extLst>
      <p:ext uri="{BB962C8B-B14F-4D97-AF65-F5344CB8AC3E}">
        <p14:creationId xmlns:p14="http://schemas.microsoft.com/office/powerpoint/2010/main" val="2241936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was niet voldoende gemotiveerd om te veranderen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geloofde niet in mijn herstel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ben niet te genezen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Ik heb slechte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De artsen in deze instelling hebben een slechte reputatie</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had meer tijd en aandacht in mijn behandeling moeten steken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ik mijn kamer niet met 6 andere patiënten had hoeven delen,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Als de instelling betere behandelmogelijkheden had gehad, zou ik wel beter zijn geworden</a:t>
            </a:r>
          </a:p>
          <a:p>
            <a:pPr marL="285750" indent="-285750" eaLnBrk="1" hangingPunct="1">
              <a:lnSpc>
                <a:spcPct val="100000"/>
              </a:lnSpc>
              <a:spcBef>
                <a:spcPts val="0"/>
              </a:spcBef>
              <a:buClr>
                <a:srgbClr val="333333"/>
              </a:buClr>
              <a:buFont typeface="WingDings"/>
              <a:buChar char=""/>
              <a:defRPr/>
            </a:pPr>
            <a:r>
              <a:rPr lang="nl-NL" altLang="de-DE" dirty="0">
                <a:solidFill>
                  <a:srgbClr val="333333"/>
                </a:solidFill>
                <a:latin typeface="Calibri Light"/>
              </a:rPr>
              <a:t>Soms heeft het herstelproces meer tijd nodig</a:t>
            </a:r>
            <a:endParaRPr lang="en-US" altLang="de-DE"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5050"/>
                </a:solidFill>
                <a:latin typeface="Calibri Light"/>
              </a:rPr>
              <a:t>Gevaar: eenzijdige verklaringen!</a:t>
            </a:r>
          </a:p>
          <a:p>
            <a:pPr algn="ctr" eaLnBrk="1" hangingPunct="1">
              <a:spcBef>
                <a:spcPct val="0"/>
              </a:spcBef>
              <a:buClrTx/>
              <a:buFontTx/>
              <a:buNone/>
            </a:pPr>
            <a:endParaRPr lang="de-DE" altLang="de-DE" sz="2400" b="1" dirty="0">
              <a:solidFill>
                <a:srgbClr val="FF5050"/>
              </a:solidFill>
              <a:latin typeface="Calibri Light"/>
            </a:endParaRPr>
          </a:p>
        </p:txBody>
      </p:sp>
      <p:sp>
        <p:nvSpPr>
          <p:cNvPr id="12"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extLst>
      <p:ext uri="{BB962C8B-B14F-4D97-AF65-F5344CB8AC3E}">
        <p14:creationId xmlns:p14="http://schemas.microsoft.com/office/powerpoint/2010/main" val="3247596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eaLnBrk="1" hangingPunct="1">
              <a:buClr>
                <a:srgbClr val="333333"/>
              </a:buClr>
              <a:defRPr/>
            </a:pPr>
            <a:r>
              <a:rPr lang="en-US" altLang="ja-JP" sz="2400" dirty="0">
                <a:solidFill>
                  <a:srgbClr val="333333"/>
                </a:solidFill>
                <a:latin typeface="Calibri Light"/>
              </a:rPr>
              <a:t>??? </a:t>
            </a:r>
            <a:r>
              <a:rPr lang="en-US" altLang="ja-JP" sz="2400" dirty="0">
                <a:solidFill>
                  <a:srgbClr val="FFFFFF"/>
                </a:solidFill>
                <a:latin typeface="Calibri Light"/>
              </a:rPr>
              <a:t>“</a:t>
            </a:r>
            <a:r>
              <a:rPr lang="nl-NL" altLang="ja-JP" sz="2400" dirty="0">
                <a:solidFill>
                  <a:srgbClr val="FFFFFF"/>
                </a:solidFill>
                <a:latin typeface="Calibri Light"/>
              </a:rPr>
              <a:t>De medische staf had weinig tijd. Vanwege bezuinigingen zijn </a:t>
            </a:r>
            <a:br>
              <a:rPr lang="nl-NL" altLang="ja-JP" sz="2400" dirty="0">
                <a:solidFill>
                  <a:srgbClr val="FFFFFF"/>
                </a:solidFill>
                <a:latin typeface="Calibri Light"/>
              </a:rPr>
            </a:br>
            <a:r>
              <a:rPr lang="nl-NL" altLang="ja-JP" sz="2400" dirty="0">
                <a:solidFill>
                  <a:srgbClr val="FFFFFF"/>
                </a:solidFill>
                <a:latin typeface="Calibri Light"/>
              </a:rPr>
              <a:t>er minder behandelingen dan vroeger. Misschien had ik meer </a:t>
            </a:r>
            <a:br>
              <a:rPr lang="nl-NL" altLang="ja-JP" sz="2400" dirty="0">
                <a:solidFill>
                  <a:srgbClr val="FFFFFF"/>
                </a:solidFill>
                <a:latin typeface="Calibri Light"/>
              </a:rPr>
            </a:br>
            <a:r>
              <a:rPr lang="nl-NL" altLang="ja-JP" sz="2400" dirty="0">
                <a:solidFill>
                  <a:srgbClr val="FFFFFF"/>
                </a:solidFill>
                <a:latin typeface="Calibri Light"/>
              </a:rPr>
              <a:t>steun kunnen vragen en de groepssessies vaker bij kunnen wonen.</a:t>
            </a:r>
            <a:br>
              <a:rPr lang="nl-NL" altLang="ja-JP" sz="2400" dirty="0">
                <a:solidFill>
                  <a:srgbClr val="FFFFFF"/>
                </a:solidFill>
                <a:latin typeface="Calibri Light"/>
              </a:rPr>
            </a:br>
            <a:r>
              <a:rPr lang="nl-NL" altLang="ja-JP" sz="2400" dirty="0">
                <a:solidFill>
                  <a:srgbClr val="FFFFFF"/>
                </a:solidFill>
                <a:latin typeface="Calibri Light"/>
              </a:rPr>
              <a:t>Daarom was mijn opname niet zo succesvol.</a:t>
            </a:r>
            <a:r>
              <a:rPr lang="nl-NL" altLang="nl-NL" sz="2400" dirty="0">
                <a:solidFill>
                  <a:srgbClr val="FFFFFF"/>
                </a:solidFill>
                <a:latin typeface="Calibri Light"/>
              </a:rPr>
              <a:t>”</a:t>
            </a:r>
            <a:endParaRPr lang="nl-NL" altLang="ja-JP" sz="2400" dirty="0">
              <a:solidFill>
                <a:srgbClr val="FFFFFF"/>
              </a:solidFill>
              <a:latin typeface="Calibri Light"/>
            </a:endParaRPr>
          </a:p>
          <a:p>
            <a:pPr eaLnBrk="1" hangingPunct="1">
              <a:buClr>
                <a:srgbClr val="333333"/>
              </a:buClr>
              <a:defRPr/>
            </a:pPr>
            <a:r>
              <a:rPr lang="en-US" altLang="ja-JP" sz="2400" dirty="0">
                <a:solidFill>
                  <a:srgbClr val="333333"/>
                </a:solidFill>
                <a:latin typeface="Calibri Light"/>
              </a:rPr>
              <a:t>???</a:t>
            </a:r>
            <a:endParaRPr lang="nl-NL"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ja-JP" sz="2400" dirty="0">
                <a:solidFill>
                  <a:srgbClr val="333333"/>
                </a:solidFill>
                <a:latin typeface="Calibri Light"/>
              </a:rPr>
              <a:t>De </a:t>
            </a:r>
            <a:r>
              <a:rPr lang="nl-NL" altLang="ja-JP" sz="2400" b="1" u="sng" dirty="0">
                <a:solidFill>
                  <a:srgbClr val="333333"/>
                </a:solidFill>
                <a:latin typeface="Calibri Light"/>
              </a:rPr>
              <a:t>medische staf</a:t>
            </a:r>
            <a:r>
              <a:rPr lang="nl-NL" altLang="ja-JP" sz="2400" dirty="0">
                <a:solidFill>
                  <a:srgbClr val="333333"/>
                </a:solidFill>
                <a:latin typeface="Calibri Light"/>
              </a:rPr>
              <a:t> had weinig tijd. Vanwege </a:t>
            </a:r>
            <a:r>
              <a:rPr lang="nl-NL" altLang="ja-JP" sz="2400" b="1" u="sng" dirty="0">
                <a:solidFill>
                  <a:srgbClr val="333333"/>
                </a:solidFill>
                <a:latin typeface="Calibri Light"/>
              </a:rPr>
              <a:t>bezuinigingen</a:t>
            </a:r>
            <a:r>
              <a:rPr lang="nl-NL" altLang="ja-JP" sz="2400" dirty="0">
                <a:solidFill>
                  <a:srgbClr val="333333"/>
                </a:solidFill>
                <a:latin typeface="Calibri Light"/>
              </a:rPr>
              <a:t> zijn </a:t>
            </a:r>
            <a:br>
              <a:rPr lang="nl-NL" altLang="ja-JP" sz="2400" dirty="0">
                <a:solidFill>
                  <a:srgbClr val="333333"/>
                </a:solidFill>
                <a:latin typeface="Calibri Light"/>
              </a:rPr>
            </a:br>
            <a:r>
              <a:rPr lang="nl-NL" altLang="ja-JP" sz="2400" dirty="0">
                <a:solidFill>
                  <a:srgbClr val="333333"/>
                </a:solidFill>
                <a:latin typeface="Calibri Light"/>
              </a:rPr>
              <a:t>er minder behandelingen dan vroeger. Misschien had </a:t>
            </a:r>
            <a:r>
              <a:rPr lang="nl-NL" altLang="ja-JP" sz="2400" b="1" u="sng" dirty="0">
                <a:solidFill>
                  <a:srgbClr val="333333"/>
                </a:solidFill>
                <a:latin typeface="Calibri Light"/>
              </a:rPr>
              <a:t>ik</a:t>
            </a:r>
            <a:r>
              <a:rPr lang="nl-NL" altLang="ja-JP" sz="2400" dirty="0">
                <a:solidFill>
                  <a:srgbClr val="333333"/>
                </a:solidFill>
                <a:latin typeface="Calibri Light"/>
              </a:rPr>
              <a:t> meer </a:t>
            </a:r>
            <a:br>
              <a:rPr lang="nl-NL" altLang="ja-JP" sz="2400" dirty="0">
                <a:solidFill>
                  <a:srgbClr val="333333"/>
                </a:solidFill>
                <a:latin typeface="Calibri Light"/>
              </a:rPr>
            </a:br>
            <a:r>
              <a:rPr lang="nl-NL" altLang="ja-JP" sz="2400" dirty="0">
                <a:solidFill>
                  <a:srgbClr val="333333"/>
                </a:solidFill>
                <a:latin typeface="Calibri Light"/>
              </a:rPr>
              <a:t>steun kunnen vragen en de groepssessies vaker bij kunnen wonen.</a:t>
            </a:r>
            <a:br>
              <a:rPr lang="nl-NL" altLang="ja-JP" sz="2400" dirty="0">
                <a:solidFill>
                  <a:srgbClr val="333333"/>
                </a:solidFill>
                <a:latin typeface="Calibri Light"/>
              </a:rPr>
            </a:br>
            <a:r>
              <a:rPr lang="nl-NL" altLang="ja-JP" sz="2400" dirty="0">
                <a:solidFill>
                  <a:srgbClr val="333333"/>
                </a:solidFill>
                <a:latin typeface="Calibri Light"/>
              </a:rPr>
              <a:t>Daarom was mijn opname niet zo succesvol.</a:t>
            </a:r>
            <a:r>
              <a:rPr lang="nl-NL" altLang="nl-NL" sz="2400" dirty="0">
                <a:solidFill>
                  <a:srgbClr val="333333"/>
                </a:solidFill>
                <a:latin typeface="Calibri Light"/>
              </a:rPr>
              <a:t>”</a:t>
            </a:r>
            <a:endParaRPr lang="nl-NL" altLang="ja-JP" sz="2400" dirty="0">
              <a:solidFill>
                <a:srgbClr val="333333"/>
              </a:solidFill>
              <a:latin typeface="Calibri Light"/>
            </a:endParaRPr>
          </a:p>
          <a:p>
            <a:pPr eaLnBrk="1" hangingPunct="1">
              <a:buClr>
                <a:srgbClr val="333333"/>
              </a:buClr>
              <a:defRPr/>
            </a:pPr>
            <a:r>
              <a:rPr lang="en-US" altLang="ja-JP" sz="2400" dirty="0">
                <a:solidFill>
                  <a:srgbClr val="333333"/>
                </a:solidFill>
                <a:latin typeface="Calibri Light"/>
              </a:rPr>
              <a:t>???</a:t>
            </a:r>
            <a:endParaRPr lang="nl-NL"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extLst>
      <p:ext uri="{BB962C8B-B14F-4D97-AF65-F5344CB8AC3E}">
        <p14:creationId xmlns:p14="http://schemas.microsoft.com/office/powerpoint/2010/main" val="2130213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Je verlaat de instelling zonder je beter te voelen.</a:t>
            </a:r>
            <a:endParaRPr lang="en-US" sz="3600">
              <a:latin typeface="Calibri Light"/>
            </a:endParaRPr>
          </a:p>
        </p:txBody>
      </p:sp>
      <p:sp>
        <p:nvSpPr>
          <p:cNvPr id="18434" name="Rectangle 2"/>
          <p:cNvSpPr>
            <a:spLocks noGrp="1" noChangeArrowheads="1"/>
          </p:cNvSpPr>
          <p:nvPr>
            <p:ph idx="1"/>
          </p:nvPr>
        </p:nvSpPr>
        <p:spPr/>
        <p:txBody>
          <a:bodyPr/>
          <a:lstStyle/>
          <a:p>
            <a:pPr>
              <a:buClr>
                <a:schemeClr val="accent3">
                  <a:lumMod val="65000"/>
                </a:schemeClr>
              </a:buClr>
              <a:defRPr/>
            </a:pPr>
            <a:r>
              <a:rPr lang="nl-NL" altLang="ja-JP" sz="2400" dirty="0">
                <a:solidFill>
                  <a:srgbClr val="004992"/>
                </a:solidFill>
                <a:latin typeface="Calibri Light"/>
              </a:rPr>
              <a:t>Bedenk nu een evenwichtige verklaring </a:t>
            </a:r>
            <a:br>
              <a:rPr lang="nl-NL" altLang="ja-JP" sz="2400" dirty="0">
                <a:solidFill>
                  <a:srgbClr val="004992"/>
                </a:solidFill>
                <a:latin typeface="Calibri Light"/>
              </a:rPr>
            </a:br>
            <a:r>
              <a:rPr lang="nl-NL" altLang="ja-JP" sz="2400" dirty="0">
                <a:solidFill>
                  <a:srgbClr val="004992"/>
                </a:solidFill>
                <a:latin typeface="Calibri Light"/>
              </a:rPr>
              <a:t>(combineer jezelf, anderen en omstandigheden).</a:t>
            </a: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ja-JP" sz="2400" dirty="0">
                <a:solidFill>
                  <a:srgbClr val="333333"/>
                </a:solidFill>
                <a:latin typeface="Calibri Light"/>
              </a:rPr>
              <a:t>De </a:t>
            </a:r>
            <a:r>
              <a:rPr lang="nl-NL" altLang="ja-JP" sz="2400" b="1" u="sng" dirty="0">
                <a:solidFill>
                  <a:srgbClr val="333333"/>
                </a:solidFill>
                <a:latin typeface="Calibri Light"/>
              </a:rPr>
              <a:t>medische staf</a:t>
            </a:r>
            <a:r>
              <a:rPr lang="nl-NL" altLang="ja-JP" sz="2400" dirty="0">
                <a:solidFill>
                  <a:srgbClr val="333333"/>
                </a:solidFill>
                <a:latin typeface="Calibri Light"/>
              </a:rPr>
              <a:t> had weinig tijd. Vanwege </a:t>
            </a:r>
            <a:r>
              <a:rPr lang="nl-NL" altLang="ja-JP" sz="2400" b="1" u="sng" dirty="0">
                <a:solidFill>
                  <a:srgbClr val="333333"/>
                </a:solidFill>
                <a:latin typeface="Calibri Light"/>
              </a:rPr>
              <a:t>bezuinigingen</a:t>
            </a:r>
            <a:r>
              <a:rPr lang="nl-NL" altLang="ja-JP" sz="2400" dirty="0">
                <a:solidFill>
                  <a:srgbClr val="333333"/>
                </a:solidFill>
                <a:latin typeface="Calibri Light"/>
              </a:rPr>
              <a:t> zijn </a:t>
            </a:r>
            <a:br>
              <a:rPr lang="nl-NL" altLang="ja-JP" sz="2400" dirty="0">
                <a:solidFill>
                  <a:srgbClr val="333333"/>
                </a:solidFill>
                <a:latin typeface="Calibri Light"/>
              </a:rPr>
            </a:br>
            <a:r>
              <a:rPr lang="nl-NL" altLang="ja-JP" sz="2400" dirty="0">
                <a:solidFill>
                  <a:srgbClr val="333333"/>
                </a:solidFill>
                <a:latin typeface="Calibri Light"/>
              </a:rPr>
              <a:t>er minder behandelingen dan vroeger. Misschien had </a:t>
            </a:r>
            <a:r>
              <a:rPr lang="nl-NL" altLang="ja-JP" sz="2400" b="1" u="sng" dirty="0">
                <a:solidFill>
                  <a:srgbClr val="333333"/>
                </a:solidFill>
                <a:latin typeface="Calibri Light"/>
              </a:rPr>
              <a:t>ik</a:t>
            </a:r>
            <a:r>
              <a:rPr lang="nl-NL" altLang="ja-JP" sz="2400" dirty="0">
                <a:solidFill>
                  <a:srgbClr val="333333"/>
                </a:solidFill>
                <a:latin typeface="Calibri Light"/>
              </a:rPr>
              <a:t> meer </a:t>
            </a:r>
            <a:br>
              <a:rPr lang="nl-NL" altLang="ja-JP" sz="2400" dirty="0">
                <a:solidFill>
                  <a:srgbClr val="333333"/>
                </a:solidFill>
                <a:latin typeface="Calibri Light"/>
              </a:rPr>
            </a:br>
            <a:r>
              <a:rPr lang="nl-NL" altLang="ja-JP" sz="2400" dirty="0">
                <a:solidFill>
                  <a:srgbClr val="333333"/>
                </a:solidFill>
                <a:latin typeface="Calibri Light"/>
              </a:rPr>
              <a:t>steun kunnen vragen en de groepssessies vaker bij kunnen wonen.</a:t>
            </a:r>
            <a:br>
              <a:rPr lang="nl-NL" altLang="ja-JP" sz="2400" dirty="0">
                <a:solidFill>
                  <a:srgbClr val="333333"/>
                </a:solidFill>
                <a:latin typeface="Calibri Light"/>
              </a:rPr>
            </a:br>
            <a:r>
              <a:rPr lang="nl-NL" altLang="ja-JP" sz="2400" dirty="0">
                <a:solidFill>
                  <a:srgbClr val="333333"/>
                </a:solidFill>
                <a:latin typeface="Calibri Light"/>
              </a:rPr>
              <a:t>Daarom was mijn opname niet zo succesvol.</a:t>
            </a:r>
            <a:r>
              <a:rPr lang="nl-NL" altLang="nl-NL" sz="2400" dirty="0">
                <a:solidFill>
                  <a:srgbClr val="333333"/>
                </a:solidFill>
                <a:latin typeface="Calibri Light"/>
              </a:rPr>
              <a:t>”</a:t>
            </a:r>
            <a:endParaRPr lang="nl-NL" altLang="ja-JP" sz="2400" dirty="0">
              <a:solidFill>
                <a:srgbClr val="333333"/>
              </a:solidFill>
              <a:latin typeface="Calibri Light"/>
            </a:endParaRPr>
          </a:p>
          <a:p>
            <a:pPr marL="342900" indent="-342900" eaLnBrk="1" hangingPunct="1">
              <a:buClr>
                <a:srgbClr val="333333"/>
              </a:buClr>
              <a:buFont typeface="WingDings"/>
              <a:buChar char=""/>
              <a:defRPr/>
            </a:pPr>
            <a:r>
              <a:rPr lang="en-US" altLang="ja-JP" sz="2400" dirty="0">
                <a:solidFill>
                  <a:srgbClr val="333333"/>
                </a:solidFill>
                <a:latin typeface="Calibri Light"/>
              </a:rPr>
              <a:t>“</a:t>
            </a:r>
            <a:r>
              <a:rPr lang="nl-NL" altLang="de-DE" sz="2400" dirty="0">
                <a:solidFill>
                  <a:srgbClr val="333333"/>
                </a:solidFill>
                <a:latin typeface="Calibri Light"/>
              </a:rPr>
              <a:t>Misschien moet </a:t>
            </a:r>
            <a:r>
              <a:rPr lang="nl-NL" altLang="de-DE" sz="2400" b="1" u="sng" dirty="0">
                <a:solidFill>
                  <a:srgbClr val="333333"/>
                </a:solidFill>
                <a:latin typeface="Calibri Light"/>
              </a:rPr>
              <a:t>ik</a:t>
            </a:r>
            <a:r>
              <a:rPr lang="nl-NL" altLang="de-DE" sz="2400" dirty="0">
                <a:solidFill>
                  <a:srgbClr val="333333"/>
                </a:solidFill>
                <a:latin typeface="Calibri Light"/>
              </a:rPr>
              <a:t> wat meer geduld hebben ten aanzien van mijn herstel. Ik geloof zeker dat ik in de toekomst kan worden geholpen door </a:t>
            </a:r>
            <a:r>
              <a:rPr lang="nl-NL" altLang="de-DE" sz="2400" b="1" u="sng" dirty="0">
                <a:solidFill>
                  <a:srgbClr val="333333"/>
                </a:solidFill>
                <a:latin typeface="Calibri Light"/>
              </a:rPr>
              <a:t>goede</a:t>
            </a:r>
            <a:r>
              <a:rPr lang="nl-NL" altLang="de-DE" sz="2400" dirty="0">
                <a:solidFill>
                  <a:srgbClr val="333333"/>
                </a:solidFill>
                <a:latin typeface="Calibri Light"/>
              </a:rPr>
              <a:t> </a:t>
            </a:r>
            <a:r>
              <a:rPr lang="nl-NL" altLang="de-DE" sz="2400" b="1" u="sng" dirty="0">
                <a:solidFill>
                  <a:srgbClr val="333333"/>
                </a:solidFill>
                <a:latin typeface="Calibri Light"/>
              </a:rPr>
              <a:t>therapeuten</a:t>
            </a:r>
            <a:r>
              <a:rPr lang="nl-NL" altLang="de-DE" sz="2400" dirty="0">
                <a:solidFill>
                  <a:srgbClr val="333333"/>
                </a:solidFill>
                <a:latin typeface="Calibri Light"/>
              </a:rPr>
              <a:t>. Ik sta op de </a:t>
            </a:r>
            <a:r>
              <a:rPr lang="nl-NL" altLang="de-DE" sz="2400" b="1" u="sng" dirty="0">
                <a:solidFill>
                  <a:srgbClr val="333333"/>
                </a:solidFill>
                <a:latin typeface="Calibri Light"/>
              </a:rPr>
              <a:t>wachtlijst</a:t>
            </a:r>
            <a:r>
              <a:rPr lang="nl-NL" altLang="de-DE" sz="2400" dirty="0">
                <a:solidFill>
                  <a:srgbClr val="333333"/>
                </a:solidFill>
                <a:latin typeface="Calibri Light"/>
              </a:rPr>
              <a:t> voor een individuele therapie.</a:t>
            </a:r>
            <a:r>
              <a:rPr lang="nl-NL" altLang="nl-NL" sz="2400" dirty="0">
                <a:solidFill>
                  <a:srgbClr val="333333"/>
                </a:solidFill>
                <a:latin typeface="Calibri Light"/>
              </a:rPr>
              <a:t>”</a:t>
            </a:r>
            <a:endParaRPr lang="nl-NL"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9"/>
          <p:cNvSpPr>
            <a:spLocks noChangeArrowheads="1"/>
          </p:cNvSpPr>
          <p:nvPr/>
        </p:nvSpPr>
        <p:spPr bwMode="auto">
          <a:xfrm>
            <a:off x="9912747" y="19888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nl-NL" altLang="de-DE" sz="1600">
                <a:latin typeface="Calibri Light"/>
              </a:rPr>
              <a:t>Jij bent niet beter geworden!</a:t>
            </a:r>
            <a:endParaRPr lang="de-DE" altLang="de-DE" sz="1600" dirty="0">
              <a:latin typeface="Calibri Light"/>
            </a:endParaRPr>
          </a:p>
        </p:txBody>
      </p:sp>
    </p:spTree>
    <p:extLst>
      <p:ext uri="{BB962C8B-B14F-4D97-AF65-F5344CB8AC3E}">
        <p14:creationId xmlns:p14="http://schemas.microsoft.com/office/powerpoint/2010/main" val="3240080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2890664193"/>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“Het was de schuld van de keeper”; “Er kan van alles gebeuren in een voetbalwedstrijd.”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pic>
        <p:nvPicPr>
          <p:cNvPr id="11" name="Picture 15">
            <a:extLst>
              <a:ext uri="{FF2B5EF4-FFF2-40B4-BE49-F238E27FC236}">
                <a16:creationId xmlns:a16="http://schemas.microsoft.com/office/drawing/2014/main" id="{A5138320-E981-4BA5-B8AC-CA96634AEB6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2669653944"/>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“Het was de schuld van de keeper”; “Er kan van alles gebeuren in een voetbalwedstrijd.”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pic>
        <p:nvPicPr>
          <p:cNvPr id="11" name="Picture 15">
            <a:extLst>
              <a:ext uri="{FF2B5EF4-FFF2-40B4-BE49-F238E27FC236}">
                <a16:creationId xmlns:a16="http://schemas.microsoft.com/office/drawing/2014/main" id="{F1179F77-6B62-4C94-9B15-58359FCAB43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309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3617156696"/>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“Het was de schuld van de keeper”; “Er kan van alles gebeuren in een voetbalwedstrijd.”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pic>
        <p:nvPicPr>
          <p:cNvPr id="11" name="Picture 15">
            <a:extLst>
              <a:ext uri="{FF2B5EF4-FFF2-40B4-BE49-F238E27FC236}">
                <a16:creationId xmlns:a16="http://schemas.microsoft.com/office/drawing/2014/main" id="{5520F794-E2D3-4DD4-9D1B-33BC4409254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794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1613815600"/>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pic>
        <p:nvPicPr>
          <p:cNvPr id="11" name="Picture 15">
            <a:extLst>
              <a:ext uri="{FF2B5EF4-FFF2-40B4-BE49-F238E27FC236}">
                <a16:creationId xmlns:a16="http://schemas.microsoft.com/office/drawing/2014/main" id="{6500D75B-8D61-4776-AE2A-0E185E4E5B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957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1413774662"/>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pic>
        <p:nvPicPr>
          <p:cNvPr id="11" name="Picture 15">
            <a:extLst>
              <a:ext uri="{FF2B5EF4-FFF2-40B4-BE49-F238E27FC236}">
                <a16:creationId xmlns:a16="http://schemas.microsoft.com/office/drawing/2014/main" id="{B7AF03E1-BB2D-4C64-AE05-4BF6A2EE21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791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2"/>
          <p:cNvGraphicFramePr>
            <a:graphicFrameLocks noGrp="1"/>
          </p:cNvGraphicFramePr>
          <p:nvPr>
            <p:extLst>
              <p:ext uri="{D42A27DB-BD31-4B8C-83A1-F6EECF244321}">
                <p14:modId xmlns:p14="http://schemas.microsoft.com/office/powerpoint/2010/main" val="2333377147"/>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“Dat was echt mijn fout. Ik moet mij bij de fans verontschuldigen.”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wordt gezien als nobel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Anderen/Situatie gebonden Attributie</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“Het was de schuld van de keeper”; “Er kan van alles gebeuren in een voetbalwedstrijd.”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het niet nemen van je verantwoordelijkheid wordt gezien als onbeleefd; het jezelf gemakkelijk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pic>
        <p:nvPicPr>
          <p:cNvPr id="11" name="Picture 15">
            <a:extLst>
              <a:ext uri="{FF2B5EF4-FFF2-40B4-BE49-F238E27FC236}">
                <a16:creationId xmlns:a16="http://schemas.microsoft.com/office/drawing/2014/main" id="{C85B71E6-0DCA-4CE6-8A96-4E75E76D0A7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245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graphicFrame>
        <p:nvGraphicFramePr>
          <p:cNvPr id="13" name="Group 38"/>
          <p:cNvGraphicFramePr>
            <a:graphicFrameLocks noGrp="1"/>
          </p:cNvGraphicFramePr>
          <p:nvPr>
            <p:extLst>
              <p:ext uri="{D42A27DB-BD31-4B8C-83A1-F6EECF244321}">
                <p14:modId xmlns:p14="http://schemas.microsoft.com/office/powerpoint/2010/main" val="4016732313"/>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AD1299BB-62D4-4344-90C5-12CFF6E147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pic>
        <p:nvPicPr>
          <p:cNvPr id="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2353171" y="2372156"/>
            <a:ext cx="3120931" cy="1005840"/>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Als je beter had gespeeld, had het andere team geen doelpunt gemaakt.</a:t>
            </a:r>
            <a:endParaRPr lang="en-GB" altLang="de-DE" sz="1800" dirty="0">
              <a:latin typeface="Calibri Light"/>
            </a:endParaRPr>
          </a:p>
        </p:txBody>
      </p:sp>
      <p:graphicFrame>
        <p:nvGraphicFramePr>
          <p:cNvPr id="13" name="Group 38"/>
          <p:cNvGraphicFramePr>
            <a:graphicFrameLocks noGrp="1"/>
          </p:cNvGraphicFramePr>
          <p:nvPr>
            <p:extLst>
              <p:ext uri="{D42A27DB-BD31-4B8C-83A1-F6EECF244321}">
                <p14:modId xmlns:p14="http://schemas.microsoft.com/office/powerpoint/2010/main" val="563537006"/>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Ik</a:t>
                      </a:r>
                      <a:r>
                        <a:rPr kumimoji="0" lang="nl-NL" sz="2000" b="0" i="0" u="none" strike="noStrike" cap="none" normalizeH="0" baseline="0" dirty="0">
                          <a:ln>
                            <a:noFill/>
                          </a:ln>
                          <a:solidFill>
                            <a:srgbClr val="333333"/>
                          </a:solidFill>
                          <a:effectLst/>
                          <a:latin typeface="Calibri Light"/>
                          <a:cs typeface="Times New Roman" pitchFamily="18" charset="0"/>
                        </a:rPr>
                        <a:t> heb een fout gemaakt, maar ik heb het doel goed weten te verdedigen bij een paar scoringskansen. De </a:t>
                      </a:r>
                      <a:r>
                        <a:rPr kumimoji="0" lang="nl-NL" sz="2000" b="1" i="0" u="none" strike="noStrike" cap="none" normalizeH="0" baseline="0" dirty="0">
                          <a:ln>
                            <a:noFill/>
                          </a:ln>
                          <a:solidFill>
                            <a:srgbClr val="333333"/>
                          </a:solidFill>
                          <a:effectLst/>
                          <a:latin typeface="Calibri Light"/>
                          <a:cs typeface="Times New Roman" pitchFamily="18" charset="0"/>
                        </a:rPr>
                        <a:t>tegenstander</a:t>
                      </a:r>
                      <a:r>
                        <a:rPr kumimoji="0" lang="nl-NL" sz="2000" b="0" i="0" u="none" strike="noStrike" cap="none" normalizeH="0" baseline="0" dirty="0">
                          <a:ln>
                            <a:noFill/>
                          </a:ln>
                          <a:solidFill>
                            <a:srgbClr val="333333"/>
                          </a:solidFill>
                          <a:effectLst/>
                          <a:latin typeface="Calibri Light"/>
                          <a:cs typeface="Times New Roman" pitchFamily="18" charset="0"/>
                        </a:rPr>
                        <a:t> was sterk en </a:t>
                      </a:r>
                      <a:r>
                        <a:rPr kumimoji="0" lang="nl-NL" sz="2000" b="1" i="0" u="none" strike="noStrike" cap="none" normalizeH="0" baseline="0" dirty="0">
                          <a:ln>
                            <a:noFill/>
                          </a:ln>
                          <a:solidFill>
                            <a:srgbClr val="333333"/>
                          </a:solidFill>
                          <a:effectLst/>
                          <a:latin typeface="Calibri Light"/>
                          <a:cs typeface="Times New Roman" pitchFamily="18" charset="0"/>
                        </a:rPr>
                        <a:t>het veld </a:t>
                      </a:r>
                      <a:r>
                        <a:rPr kumimoji="0" lang="nl-NL" sz="2000" b="0" i="0" u="none" strike="noStrike" cap="none" normalizeH="0" baseline="0" dirty="0">
                          <a:ln>
                            <a:noFill/>
                          </a:ln>
                          <a:solidFill>
                            <a:srgbClr val="333333"/>
                          </a:solidFill>
                          <a:effectLst/>
                          <a:latin typeface="Calibri Light"/>
                          <a:cs typeface="Times New Roman" pitchFamily="18" charset="0"/>
                        </a:rPr>
                        <a:t>was nat.”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08023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2208055149"/>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383704607"/>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9E5ECE9E-D6D5-4B97-90FB-B572367CBA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069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422775275"/>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E3EFF8"/>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7F08CB40-4997-4A0E-86D1-4B1B4E00DC7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426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1860889232"/>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FFFFFF"/>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wordt niet vergroot</a:t>
                      </a:r>
                      <a:br>
                        <a:rPr kumimoji="0" lang="nl-NL" sz="2000" b="0" i="0" u="none" strike="noStrike" cap="none" normalizeH="0" baseline="0" dirty="0">
                          <a:ln>
                            <a:noFill/>
                          </a:ln>
                          <a:solidFill>
                            <a:srgbClr val="E3EFF8"/>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02757322-F306-4CF7-96E2-D5C74697A9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674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3546206768"/>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je wordt gezien als bescheiden en als een goede teamspeler</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E58810A4-2009-44D5-A201-8CA7C4025AF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408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2"/>
          <p:cNvGraphicFramePr>
            <a:graphicFrameLocks noGrp="1"/>
          </p:cNvGraphicFramePr>
          <p:nvPr>
            <p:extLst>
              <p:ext uri="{D42A27DB-BD31-4B8C-83A1-F6EECF244321}">
                <p14:modId xmlns:p14="http://schemas.microsoft.com/office/powerpoint/2010/main" val="2092974662"/>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“Zoals je eerder al zei, ik heb uitzonderlijk veel talent.”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vergroot het zelfvertrouwen</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 </a:t>
                      </a:r>
                      <a:br>
                        <a:rPr kumimoji="0" lang="nl-NL" sz="2000" b="1" i="0" u="none" strike="noStrike" cap="none" normalizeH="0" baseline="0" dirty="0">
                          <a:ln>
                            <a:noFill/>
                          </a:ln>
                          <a:solidFill>
                            <a:srgbClr val="333333"/>
                          </a:solidFill>
                          <a:effectLst/>
                          <a:latin typeface="Calibri Light"/>
                          <a:cs typeface="Times New Roman" pitchFamily="18" charset="0"/>
                        </a:rPr>
                      </a:br>
                      <a:r>
                        <a:rPr kumimoji="0" lang="nl-NL" sz="2000" b="0" i="0" u="none" strike="noStrike" cap="none" normalizeH="0" baseline="0" dirty="0">
                          <a:ln>
                            <a:noFill/>
                          </a:ln>
                          <a:solidFill>
                            <a:srgbClr val="333333"/>
                          </a:solidFill>
                          <a:effectLst/>
                          <a:latin typeface="Calibri Light"/>
                          <a:cs typeface="Times New Roman" pitchFamily="18" charset="0"/>
                        </a:rPr>
                        <a:t>bv. “Ik heb alles te danken aan mijn leraren en ouders.”</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a:t>
                      </a:r>
                      <a:r>
                        <a:rPr kumimoji="0" lang="nl-NL" sz="2000" b="0" i="0" u="none" strike="noStrike" cap="none" normalizeH="0" baseline="0" dirty="0">
                          <a:ln>
                            <a:noFill/>
                          </a:ln>
                          <a:solidFill>
                            <a:srgbClr val="333333"/>
                          </a:solidFill>
                          <a:effectLst/>
                          <a:latin typeface="Calibri Light"/>
                          <a:cs typeface="Times New Roman" pitchFamily="18" charset="0"/>
                        </a:rPr>
                        <a:t> zelfvertrouwen wordt niet vergroot</a:t>
                      </a:r>
                      <a:br>
                        <a:rPr kumimoji="0" lang="nl-NL" sz="2000" b="0" i="0" u="none" strike="noStrike" cap="none" normalizeH="0" baseline="0" dirty="0">
                          <a:ln>
                            <a:noFill/>
                          </a:ln>
                          <a:solidFill>
                            <a:srgbClr val="333333"/>
                          </a:solidFill>
                          <a:effectLst/>
                          <a:latin typeface="Calibri Light"/>
                          <a:cs typeface="Times New Roman" pitchFamily="18" charset="0"/>
                        </a:rPr>
                      </a:b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je wordt gezien als bescheiden en als een goede teamspeler</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BE082691-9DB4-4F10-A15C-9F23C64B72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071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1055"/>
          <p:cNvGraphicFramePr>
            <a:graphicFrameLocks noGrp="1"/>
          </p:cNvGraphicFramePr>
          <p:nvPr>
            <p:extLst>
              <p:ext uri="{D42A27DB-BD31-4B8C-83A1-F6EECF244321}">
                <p14:modId xmlns:p14="http://schemas.microsoft.com/office/powerpoint/2010/main" val="1104700368"/>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78DE5C07-BB08-490D-9E3C-57B62E580FD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9"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7622291" y="1772816"/>
            <a:ext cx="2651760" cy="896104"/>
          </a:xfrm>
          <a:prstGeom prst="wedgeRoundRectCallout">
            <a:avLst>
              <a:gd name="adj1" fmla="val -85067"/>
              <a:gd name="adj2" fmla="val 25780"/>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1800" dirty="0">
                <a:latin typeface="Calibri Light"/>
              </a:rPr>
              <a:t>Gefeliciteerd met het winnen van de prijs. Hoe heb je dat gedaan?</a:t>
            </a:r>
          </a:p>
        </p:txBody>
      </p:sp>
      <p:graphicFrame>
        <p:nvGraphicFramePr>
          <p:cNvPr id="13" name="Group 1055"/>
          <p:cNvGraphicFramePr>
            <a:graphicFrameLocks noGrp="1"/>
          </p:cNvGraphicFramePr>
          <p:nvPr>
            <p:extLst>
              <p:ext uri="{D42A27DB-BD31-4B8C-83A1-F6EECF244321}">
                <p14:modId xmlns:p14="http://schemas.microsoft.com/office/powerpoint/2010/main" val="196512643"/>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een evenwichtige verklaring (combineer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2000" b="0" i="0" u="none" strike="noStrike" cap="none" normalizeH="0" baseline="0" dirty="0">
                          <a:ln>
                            <a:noFill/>
                          </a:ln>
                          <a:solidFill>
                            <a:schemeClr val="tx1"/>
                          </a:solidFill>
                          <a:effectLst/>
                          <a:latin typeface="Calibri Light"/>
                          <a:cs typeface="Times New Roman" pitchFamily="18" charset="0"/>
                        </a:rPr>
                        <a:t>“</a:t>
                      </a:r>
                      <a:r>
                        <a:rPr kumimoji="0" lang="nl-NL" sz="2000" b="1" i="0" u="none" strike="noStrike" cap="none" normalizeH="0" baseline="0" dirty="0">
                          <a:ln>
                            <a:noFill/>
                          </a:ln>
                          <a:solidFill>
                            <a:schemeClr val="tx1"/>
                          </a:solidFill>
                          <a:effectLst/>
                          <a:latin typeface="Calibri Light"/>
                          <a:cs typeface="Times New Roman" pitchFamily="18" charset="0"/>
                        </a:rPr>
                        <a:t>Ik</a:t>
                      </a:r>
                      <a:r>
                        <a:rPr kumimoji="0" lang="nl-NL" sz="2000" b="0" i="0" u="none" strike="noStrike" cap="none" normalizeH="0" baseline="0" dirty="0">
                          <a:ln>
                            <a:noFill/>
                          </a:ln>
                          <a:solidFill>
                            <a:schemeClr val="tx1"/>
                          </a:solidFill>
                          <a:effectLst/>
                          <a:latin typeface="Calibri Light"/>
                          <a:cs typeface="Times New Roman" pitchFamily="18" charset="0"/>
                        </a:rPr>
                        <a:t> ben erg trots op mijzelf, maar wil ook graag </a:t>
                      </a:r>
                      <a:r>
                        <a:rPr kumimoji="0" lang="nl-NL" sz="2000" b="1" i="0" u="none" strike="noStrike" cap="none" normalizeH="0" baseline="0" dirty="0">
                          <a:ln>
                            <a:noFill/>
                          </a:ln>
                          <a:solidFill>
                            <a:schemeClr val="tx1"/>
                          </a:solidFill>
                          <a:effectLst/>
                          <a:latin typeface="Calibri Light"/>
                          <a:cs typeface="Times New Roman" pitchFamily="18" charset="0"/>
                        </a:rPr>
                        <a:t>mijn ouders en leraren </a:t>
                      </a:r>
                      <a:r>
                        <a:rPr kumimoji="0" lang="nl-NL" sz="2000" b="0" i="0" u="none" strike="noStrike" cap="none" normalizeH="0" baseline="0" dirty="0">
                          <a:ln>
                            <a:noFill/>
                          </a:ln>
                          <a:solidFill>
                            <a:schemeClr val="tx1"/>
                          </a:solidFill>
                          <a:effectLst/>
                          <a:latin typeface="Calibri Light"/>
                          <a:cs typeface="Times New Roman" pitchFamily="18" charset="0"/>
                        </a:rPr>
                        <a:t>bedanken. Ik had ook een rustige </a:t>
                      </a:r>
                      <a:r>
                        <a:rPr kumimoji="0" lang="nl-NL" sz="2000" b="1" i="0" u="none" strike="noStrike" cap="none" normalizeH="0" baseline="0" dirty="0">
                          <a:ln>
                            <a:noFill/>
                          </a:ln>
                          <a:solidFill>
                            <a:schemeClr val="tx1"/>
                          </a:solidFill>
                          <a:effectLst/>
                          <a:latin typeface="Calibri Light"/>
                          <a:cs typeface="Times New Roman" pitchFamily="18" charset="0"/>
                        </a:rPr>
                        <a:t>studie-omgeving</a:t>
                      </a:r>
                      <a:r>
                        <a:rPr kumimoji="0" lang="nl-NL" sz="2000" b="0" i="0" u="none" strike="noStrike" cap="none" normalizeH="0" baseline="0" dirty="0">
                          <a:ln>
                            <a:noFill/>
                          </a:ln>
                          <a:solidFill>
                            <a:schemeClr val="tx1"/>
                          </a:solidFill>
                          <a:effectLst/>
                          <a:latin typeface="Calibri Light"/>
                          <a:cs typeface="Times New Roman" pitchFamily="18" charset="0"/>
                        </a:rPr>
                        <a:t>.”</a:t>
                      </a:r>
                      <a:endParaRPr kumimoji="0" lang="de-DE" sz="2000" b="1"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5">
            <a:extLst>
              <a:ext uri="{FF2B5EF4-FFF2-40B4-BE49-F238E27FC236}">
                <a16:creationId xmlns:a16="http://schemas.microsoft.com/office/drawing/2014/main" id="{C087A22D-14C5-4BC2-81CE-442239E600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845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3" name="Content Placeholder 2"/>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negatieve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denkstijl</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geneigd zijn mislukkingen en negatieve gebeurtenissen aan zichzelf toe te schrijven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succes eerder toeschrijven aan gunstige omstandigheden en toeval dan aan zichzelf</a:t>
            </a:r>
          </a:p>
          <a:p>
            <a:pPr lvl="0" algn="ctr" defTabSz="914400" fontAlgn="base"/>
            <a:r>
              <a:rPr lang="en-US" altLang="de-DE" sz="2400" b="1" dirty="0" err="1">
                <a:solidFill>
                  <a:srgbClr val="004992"/>
                </a:solidFill>
                <a:latin typeface="Calibri Light"/>
                <a:ea typeface="MS PGothic" panose="020B0600070205080204" pitchFamily="34" charset="-128"/>
              </a:rPr>
              <a:t>Dit</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kan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leiden</a:t>
            </a:r>
            <a:r>
              <a:rPr lang="en-US" altLang="de-DE" sz="2400" b="1" dirty="0">
                <a:solidFill>
                  <a:srgbClr val="004992"/>
                </a:solidFill>
                <a:latin typeface="Calibri Light"/>
                <a:ea typeface="MS PGothic" panose="020B0600070205080204" pitchFamily="34" charset="-128"/>
              </a:rPr>
              <a:t> tot </a:t>
            </a:r>
            <a:r>
              <a:rPr lang="en-US" altLang="de-DE" sz="2400" b="1" dirty="0" err="1">
                <a:solidFill>
                  <a:srgbClr val="004992"/>
                </a:solidFill>
                <a:latin typeface="Calibri Light"/>
                <a:ea typeface="MS PGothic" panose="020B0600070205080204" pitchFamily="34" charset="-128"/>
              </a:rPr>
              <a:t>een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gebrek</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aan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zelfvertrouwen</a:t>
            </a:r>
            <a:r>
              <a:rPr lang="en-US" altLang="de-DE" sz="2400" b="1"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3" name="Content Placeholder 2"/>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geneigd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mislukkingen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kwalijk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nemen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over de </a:t>
            </a:r>
            <a:r>
              <a:rPr lang="en-US" altLang="de-DE" sz="2400" dirty="0" err="1">
                <a:solidFill>
                  <a:srgbClr val="333333"/>
                </a:solidFill>
                <a:latin typeface="Calibri Light"/>
                <a:ea typeface="MS PGothic" panose="020B0600070205080204" pitchFamily="34" charset="-128"/>
              </a:rPr>
              <a:t>gebeurtenissen</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leven</a:t>
            </a:r>
            <a:endParaRPr lang="en-US" altLang="de-DE" sz="2400" dirty="0">
              <a:solidFill>
                <a:srgbClr val="333333"/>
              </a:solidFill>
              <a:latin typeface="Calibri Light"/>
              <a:ea typeface="MS PGothic" panose="020B0600070205080204" pitchFamily="34" charset="-128"/>
            </a:endParaRPr>
          </a:p>
          <a:p>
            <a:pPr lvl="0" algn="ctr" defTabSz="914400" fontAlgn="base"/>
            <a:r>
              <a:rPr lang="de-DE" altLang="de-DE" sz="2400" b="1" dirty="0">
                <a:solidFill>
                  <a:srgbClr val="004992"/>
                </a:solidFill>
                <a:latin typeface="Calibri Light"/>
                <a:ea typeface="MS PGothic" panose="020B0600070205080204" pitchFamily="34" charset="-128"/>
              </a:rPr>
              <a:t>Vooral de eerste attributiestijl kan leiden tot grote problemen met andere mensen.</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4206584302"/>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Puur toeval - iemand anders heeft net op hetzelfde moment een grap gemaakt; je vermaakt mensen met je gevoel voor humor.</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Een zuinige dokter schrijft mij goedkope medicatie voor.</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Het zijn mogelijk bijwerkingen van de medicatie, maar een gebrek aan activiteit en slechte voeding zijn ook mogelijke oorzaken.</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163406519"/>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Een zuinige dokter schrijft mij goedkope medicatie voor.</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Het zijn mogelijk bijwerkingen van de medicatie, maar een gebrek aan activiteit en slechte voeding zijn ook mogelijke oorzaken.</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42999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3629159421"/>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Een zuinige dokter schrijft mij goedkope medicatie voor.</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E3EFF8"/>
                          </a:solidFill>
                          <a:latin typeface="Calibri Light"/>
                        </a:rPr>
                        <a:t>Het zijn mogelijk bijwerkingen van de medicatie, maar een gebrek aan activiteit en slechte voeding zijn ook mogelijke oorzaken.</a:t>
                      </a:r>
                      <a:endParaRPr lang="en-US" dirty="0">
                        <a:solidFill>
                          <a:srgbClr val="E3EFF8"/>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4536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964679463"/>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66255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39</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1720134785"/>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01484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1297672159"/>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dirty="0" err="1">
                          <a:solidFill>
                            <a:srgbClr val="333333"/>
                          </a:solidFill>
                          <a:latin typeface="Calibri Light"/>
                        </a:rPr>
                        <a:t>Ik</a:t>
                      </a:r>
                      <a:r>
                        <a:rPr lang="en-US" dirty="0">
                          <a:solidFill>
                            <a:srgbClr val="333333"/>
                          </a:solidFill>
                          <a:latin typeface="Calibri Light"/>
                        </a:rPr>
                        <a:t> ben </a:t>
                      </a:r>
                      <a:r>
                        <a:rPr lang="en-US" dirty="0" err="1">
                          <a:solidFill>
                            <a:srgbClr val="333333"/>
                          </a:solidFill>
                          <a:latin typeface="Calibri Light"/>
                        </a:rPr>
                        <a:t>dikker</a:t>
                      </a:r>
                      <a:r>
                        <a:rPr lang="en-US" dirty="0">
                          <a:solidFill>
                            <a:srgbClr val="333333"/>
                          </a:solidFill>
                          <a:latin typeface="Calibri Light"/>
                        </a:rPr>
                        <a:t> </a:t>
                      </a:r>
                      <a:r>
                        <a:rPr lang="en-US" dirty="0" err="1">
                          <a:solidFill>
                            <a:srgbClr val="333333"/>
                          </a:solidFill>
                          <a:latin typeface="Calibri Light"/>
                        </a:rPr>
                        <a:t>geworden</a:t>
                      </a:r>
                      <a:r>
                        <a:rPr lang="en-US" dirty="0">
                          <a:solidFill>
                            <a:srgbClr val="333333"/>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Opzettelijk lek geprikt; dit is een waarschuwing: volgende keer ben jij aan de beurt.</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FFFFFF"/>
                          </a:solidFill>
                          <a:latin typeface="Calibri Light"/>
                        </a:rPr>
                        <a:t>Ik ben vergeten de band op te pompen; er zit een spijker in de band.</a:t>
                      </a:r>
                      <a:endParaRPr lang="en-US" dirty="0">
                        <a:solidFill>
                          <a:srgbClr val="FFFFFF"/>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00221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2092933854"/>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90521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2296715710"/>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Opzettelijk lek geprikt; dit is een waarschuwing: volgende keer ben jij aan de beurt.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89830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graphicFrame>
        <p:nvGraphicFramePr>
          <p:cNvPr id="2" name="Table 1"/>
          <p:cNvGraphicFramePr>
            <a:graphicFrameLocks noGrp="1"/>
          </p:cNvGraphicFramePr>
          <p:nvPr>
            <p:extLst>
              <p:ext uri="{D42A27DB-BD31-4B8C-83A1-F6EECF244321}">
                <p14:modId xmlns:p14="http://schemas.microsoft.com/office/powerpoint/2010/main" val="2404487548"/>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De band van mijn fiets is plat.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Opzettelijk lek geprikt; dit is een waarschuwing: volgende keer ben jij aan de beurt.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Ik ben vergeten de band op te pompen; er zit een spijker in de band.</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91599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en-US"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
        <p:nvSpPr>
          <p:cNvPr id="50201" name="Rechteck 2"/>
          <p:cNvSpPr>
            <a:spLocks noChangeArrowheads="1"/>
          </p:cNvSpPr>
          <p:nvPr/>
        </p:nvSpPr>
        <p:spPr bwMode="auto">
          <a:xfrm>
            <a:off x="408955" y="6309320"/>
            <a:ext cx="11376000"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lnSpc>
                <a:spcPct val="105000"/>
              </a:lnSpc>
              <a:spcBef>
                <a:spcPts val="1999"/>
              </a:spcBef>
              <a:spcAft>
                <a:spcPts val="0"/>
              </a:spcAft>
              <a:buClrTx/>
              <a:buNone/>
            </a:pPr>
            <a:r>
              <a:rPr lang="en-US" altLang="de-DE" sz="2000" dirty="0" err="1">
                <a:solidFill>
                  <a:srgbClr val="004992"/>
                </a:solidFill>
                <a:latin typeface="Calibri Light"/>
              </a:rPr>
              <a:t>Heeft</a:t>
            </a:r>
            <a:r>
              <a:rPr lang="en-US" altLang="de-DE" sz="2000" dirty="0">
                <a:solidFill>
                  <a:srgbClr val="004992"/>
                </a:solidFill>
                <a:latin typeface="Calibri Light"/>
              </a:rPr>
              <a:t> </a:t>
            </a:r>
            <a:r>
              <a:rPr lang="en-US" altLang="de-DE" sz="2000" dirty="0" err="1">
                <a:solidFill>
                  <a:srgbClr val="004992"/>
                </a:solidFill>
                <a:latin typeface="Calibri Light"/>
              </a:rPr>
              <a:t>iemand</a:t>
            </a:r>
            <a:r>
              <a:rPr lang="en-US" altLang="de-DE" sz="2000" dirty="0">
                <a:solidFill>
                  <a:srgbClr val="004992"/>
                </a:solidFill>
                <a:latin typeface="Calibri Light"/>
              </a:rPr>
              <a:t> </a:t>
            </a:r>
            <a:r>
              <a:rPr lang="en-US" altLang="de-DE" sz="2000" dirty="0" err="1">
                <a:solidFill>
                  <a:srgbClr val="004992"/>
                </a:solidFill>
                <a:latin typeface="Calibri Light"/>
              </a:rPr>
              <a:t>een</a:t>
            </a:r>
            <a:r>
              <a:rPr lang="en-US" altLang="de-DE" sz="2000" dirty="0">
                <a:solidFill>
                  <a:srgbClr val="004992"/>
                </a:solidFill>
                <a:latin typeface="Calibri Light"/>
              </a:rPr>
              <a:t> </a:t>
            </a:r>
            <a:r>
              <a:rPr lang="en-US" altLang="de-DE" sz="2000" dirty="0" err="1">
                <a:solidFill>
                  <a:srgbClr val="004992"/>
                </a:solidFill>
                <a:latin typeface="Calibri Light"/>
              </a:rPr>
              <a:t>vergelijkbare</a:t>
            </a:r>
            <a:r>
              <a:rPr lang="en-US" altLang="de-DE" sz="2000" dirty="0">
                <a:solidFill>
                  <a:srgbClr val="004992"/>
                </a:solidFill>
                <a:latin typeface="Calibri Light"/>
              </a:rPr>
              <a:t> </a:t>
            </a:r>
            <a:r>
              <a:rPr lang="en-US" altLang="de-DE" sz="2000" dirty="0" err="1">
                <a:solidFill>
                  <a:srgbClr val="004992"/>
                </a:solidFill>
                <a:latin typeface="Calibri Light"/>
              </a:rPr>
              <a:t>situatie</a:t>
            </a:r>
            <a:r>
              <a:rPr lang="en-US" altLang="de-DE" sz="2000" dirty="0">
                <a:solidFill>
                  <a:srgbClr val="004992"/>
                </a:solidFill>
                <a:latin typeface="Calibri Light"/>
              </a:rPr>
              <a:t> </a:t>
            </a:r>
            <a:r>
              <a:rPr lang="en-US" altLang="de-DE" sz="2000" dirty="0" err="1">
                <a:solidFill>
                  <a:srgbClr val="004992"/>
                </a:solidFill>
                <a:latin typeface="Calibri Light"/>
              </a:rPr>
              <a:t>meegemaakt</a:t>
            </a:r>
            <a:r>
              <a:rPr lang="en-US" altLang="de-DE" sz="2000" dirty="0">
                <a:solidFill>
                  <a:srgbClr val="004992"/>
                </a:solidFill>
                <a:latin typeface="Calibri Light"/>
              </a:rPr>
              <a:t>? </a:t>
            </a:r>
            <a:endParaRPr lang="de-DE" altLang="de-DE" sz="2000" dirty="0">
              <a:solidFill>
                <a:srgbClr val="004992"/>
              </a:solidFill>
              <a:latin typeface="Calibri Light"/>
            </a:endParaRPr>
          </a:p>
        </p:txBody>
      </p:sp>
      <p:graphicFrame>
        <p:nvGraphicFramePr>
          <p:cNvPr id="2" name="Table 1"/>
          <p:cNvGraphicFramePr>
            <a:graphicFrameLocks noGrp="1"/>
          </p:cNvGraphicFramePr>
          <p:nvPr>
            <p:extLst>
              <p:ext uri="{D42A27DB-BD31-4B8C-83A1-F6EECF244321}">
                <p14:modId xmlns:p14="http://schemas.microsoft.com/office/powerpoint/2010/main" val="1618797656"/>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Mensen lachen terwijl ik praat.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Ik doe mijn mond open en mensen lachen mij uit.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Puur toeval - iemand anders heeft net op hetzelfde moment een grap gemaakt; je vermaakt mensen met je gevoel voor humor.</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en-US">
                          <a:solidFill>
                            <a:srgbClr val="333333"/>
                          </a:solidFill>
                          <a:latin typeface="Calibri Light"/>
                        </a:rPr>
                        <a:t>Ik ben dikker geworden.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Een zuinige dokter schrijft mij goedkope medicatie voor.</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Het zijn mogelijk bijwerkingen van de medicatie, maar een gebrek aan activiteit en slechte voeding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De band van mijn fiets is plat.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Opzettelijk lek geprikt; dit is een waarschuwing: volgende keer ben jij aan de beurt.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Ik ben vergeten de band op te pompen; er zit een spijker in de band.</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45081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latin typeface="Calibri Light"/>
              </a:rPr>
              <a:t>Attributiestijl</a:t>
            </a:r>
            <a:endParaRPr lang="en-US" altLang="de-DE" sz="3600" dirty="0">
              <a:latin typeface="Calibri Light"/>
            </a:endParaRPr>
          </a:p>
        </p:txBody>
      </p:sp>
      <p:sp>
        <p:nvSpPr>
          <p:cNvPr id="51203" name="Text Box 3"/>
          <p:cNvSpPr>
            <a:spLocks noGrp="1" noChangeArrowheads="1"/>
          </p:cNvSpPr>
          <p:nvPr>
            <p:ph idx="4294967295"/>
          </p:nvPr>
        </p:nvSpPr>
        <p:spPr>
          <a:xfrm>
            <a:off x="408955" y="2248940"/>
            <a:ext cx="11376000" cy="4291560"/>
          </a:xfrm>
          <a:noFill/>
        </p:spPr>
        <p:txBody>
          <a:bodyPr/>
          <a:lstStyle/>
          <a:p>
            <a:r>
              <a:rPr lang="nl-NL" altLang="de-DE" sz="2400" dirty="0">
                <a:solidFill>
                  <a:srgbClr val="333333"/>
                </a:solidFill>
                <a:latin typeface="Calibri Light"/>
              </a:rPr>
              <a:t>Leerdoel van de sessie van vandaag:</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de-DE" altLang="de-DE" sz="2400" dirty="0">
                <a:solidFill>
                  <a:srgbClr val="333333"/>
                </a:solidFill>
                <a:latin typeface="Calibri Light"/>
              </a:rPr>
              <a:t>Denk na over verschillende oorzaken van gebeurtenissen.</a:t>
            </a:r>
            <a:endParaRPr lang="en-US" altLang="de-DE" sz="2400" dirty="0">
              <a:solidFill>
                <a:srgbClr val="333333"/>
              </a:solidFill>
              <a:latin typeface="Calibri Light"/>
            </a:endParaRPr>
          </a:p>
          <a:p>
            <a:pPr marL="342900" indent="-342900" eaLnBrk="1" hangingPunct="1">
              <a:buClr>
                <a:srgbClr val="333333"/>
              </a:buClr>
              <a:buFont typeface="WingDings"/>
              <a:buChar char=""/>
            </a:pPr>
            <a:r>
              <a:rPr lang="en-US" altLang="de-DE" sz="2400" dirty="0" err="1">
                <a:solidFill>
                  <a:srgbClr val="333333"/>
                </a:solidFill>
                <a:latin typeface="Calibri Light"/>
              </a:rPr>
              <a:t>Accepteer</a:t>
            </a:r>
            <a:r>
              <a:rPr lang="en-US" altLang="de-DE" sz="2400" dirty="0">
                <a:solidFill>
                  <a:srgbClr val="333333"/>
                </a:solidFill>
                <a:latin typeface="Calibri Light"/>
              </a:rPr>
              <a:t> </a:t>
            </a:r>
            <a:r>
              <a:rPr lang="en-US" altLang="de-DE" sz="2400" dirty="0" err="1">
                <a:solidFill>
                  <a:srgbClr val="333333"/>
                </a:solidFill>
                <a:latin typeface="Calibri Light"/>
              </a:rPr>
              <a:t>niet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snel</a:t>
            </a:r>
            <a:r>
              <a:rPr lang="en-US" altLang="de-DE" sz="2400" dirty="0">
                <a:solidFill>
                  <a:srgbClr val="333333"/>
                </a:solidFill>
                <a:latin typeface="Calibri Light"/>
              </a:rPr>
              <a:t> maar </a:t>
            </a:r>
            <a:r>
              <a:rPr lang="en-US" altLang="de-DE" sz="2400" dirty="0" err="1">
                <a:solidFill>
                  <a:srgbClr val="333333"/>
                </a:solidFill>
                <a:latin typeface="Calibri Light"/>
              </a:rPr>
              <a:t>één</a:t>
            </a:r>
            <a:r>
              <a:rPr lang="en-US" altLang="de-DE" sz="2400" dirty="0">
                <a:solidFill>
                  <a:srgbClr val="333333"/>
                </a:solidFill>
                <a:latin typeface="Calibri Light"/>
              </a:rPr>
              <a:t> </a:t>
            </a:r>
            <a:r>
              <a:rPr lang="en-US" altLang="de-DE" sz="2400" dirty="0" err="1">
                <a:solidFill>
                  <a:srgbClr val="333333"/>
                </a:solidFill>
                <a:latin typeface="Calibri Light"/>
              </a:rPr>
              <a:t>verklaring</a:t>
            </a:r>
            <a:r>
              <a:rPr lang="en-US" altLang="de-DE" sz="2400" dirty="0">
                <a:solidFill>
                  <a:srgbClr val="333333"/>
                </a:solidFill>
                <a:latin typeface="Calibri Light"/>
              </a:rPr>
              <a:t>.</a:t>
            </a:r>
          </a:p>
          <a:p>
            <a:pPr marL="342900" indent="-342900" eaLnBrk="1" hangingPunct="1">
              <a:buClr>
                <a:srgbClr val="333333"/>
              </a:buClr>
              <a:buFont typeface="WingDings"/>
              <a:buChar char=""/>
            </a:pPr>
            <a:r>
              <a:rPr lang="en-US" altLang="de-DE" sz="2400" dirty="0" err="1">
                <a:solidFill>
                  <a:srgbClr val="333333"/>
                </a:solidFill>
                <a:latin typeface="Calibri Light"/>
              </a:rPr>
              <a:t>Bespreek</a:t>
            </a:r>
            <a:r>
              <a:rPr lang="en-US" altLang="de-DE" sz="2400" dirty="0">
                <a:solidFill>
                  <a:srgbClr val="333333"/>
                </a:solidFill>
                <a:latin typeface="Calibri Light"/>
              </a:rPr>
              <a:t> de </a:t>
            </a:r>
            <a:r>
              <a:rPr lang="en-US" altLang="de-DE" sz="2400" dirty="0" err="1">
                <a:solidFill>
                  <a:srgbClr val="333333"/>
                </a:solidFill>
                <a:latin typeface="Calibri Light"/>
              </a:rPr>
              <a:t>consequenties</a:t>
            </a:r>
            <a:r>
              <a:rPr lang="en-US" altLang="de-DE" sz="2400" dirty="0">
                <a:solidFill>
                  <a:srgbClr val="333333"/>
                </a:solidFill>
                <a:latin typeface="Calibri Light"/>
              </a:rPr>
              <a:t> van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bepaalde</a:t>
            </a:r>
            <a:r>
              <a:rPr lang="en-US" altLang="de-DE" sz="2400" dirty="0">
                <a:solidFill>
                  <a:srgbClr val="333333"/>
                </a:solidFill>
                <a:latin typeface="Calibri Light"/>
              </a:rPr>
              <a:t> </a:t>
            </a:r>
            <a:r>
              <a:rPr lang="en-US" altLang="de-DE" sz="2400" dirty="0" err="1">
                <a:solidFill>
                  <a:srgbClr val="333333"/>
                </a:solidFill>
                <a:latin typeface="Calibri Light"/>
              </a:rPr>
              <a:t>attributiestijl</a:t>
            </a:r>
            <a:r>
              <a:rPr lang="en-US" altLang="de-DE" sz="2400" dirty="0">
                <a:solidFill>
                  <a:srgbClr val="333333"/>
                </a:solidFill>
                <a:latin typeface="Calibri Light"/>
              </a:rPr>
              <a:t>.</a:t>
            </a: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latin typeface="Calibri Light"/>
              </a:rPr>
              <a:t>Attributiestijl</a:t>
            </a:r>
            <a:endParaRPr lang="en-US" altLang="de-DE" sz="3600" dirty="0">
              <a:latin typeface="Calibri Light"/>
            </a:endParaRPr>
          </a:p>
        </p:txBody>
      </p:sp>
      <p:sp>
        <p:nvSpPr>
          <p:cNvPr id="51203" name="Text Box 3"/>
          <p:cNvSpPr>
            <a:spLocks noGrp="1" noChangeArrowheads="1"/>
          </p:cNvSpPr>
          <p:nvPr>
            <p:ph idx="4294967295"/>
          </p:nvPr>
        </p:nvSpPr>
        <p:spPr>
          <a:xfrm>
            <a:off x="408955" y="2248940"/>
            <a:ext cx="11376000" cy="4291560"/>
          </a:xfrm>
          <a:noFill/>
        </p:spPr>
        <p:txBody>
          <a:bodyPr/>
          <a:lstStyle/>
          <a:p>
            <a:r>
              <a:rPr lang="nl-NL" altLang="de-DE" sz="2400" dirty="0">
                <a:solidFill>
                  <a:srgbClr val="333333"/>
                </a:solidFill>
                <a:latin typeface="Calibri Light"/>
              </a:rPr>
              <a:t>Leerdoel van de sessie van vandaag:</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de-DE" altLang="de-DE" sz="2400" dirty="0">
                <a:solidFill>
                  <a:srgbClr val="333333"/>
                </a:solidFill>
                <a:latin typeface="Calibri Light"/>
              </a:rPr>
              <a:t>Denk na over verschillende oorzaken van gebeurtenissen.</a:t>
            </a:r>
            <a:endParaRPr lang="en-US" altLang="de-DE" sz="2400" dirty="0">
              <a:solidFill>
                <a:srgbClr val="333333"/>
              </a:solidFill>
              <a:latin typeface="Calibri Light"/>
            </a:endParaRPr>
          </a:p>
          <a:p>
            <a:pPr marL="342900" indent="-342900" eaLnBrk="1" hangingPunct="1">
              <a:buClr>
                <a:srgbClr val="333333"/>
              </a:buClr>
              <a:buFont typeface="WingDings"/>
              <a:buChar char=""/>
            </a:pPr>
            <a:r>
              <a:rPr lang="en-US" altLang="de-DE" sz="2400" dirty="0" err="1">
                <a:solidFill>
                  <a:srgbClr val="333333"/>
                </a:solidFill>
                <a:latin typeface="Calibri Light"/>
              </a:rPr>
              <a:t>Accepteer</a:t>
            </a:r>
            <a:r>
              <a:rPr lang="en-US" altLang="de-DE" sz="2400" dirty="0">
                <a:solidFill>
                  <a:srgbClr val="333333"/>
                </a:solidFill>
                <a:latin typeface="Calibri Light"/>
              </a:rPr>
              <a:t> </a:t>
            </a:r>
            <a:r>
              <a:rPr lang="en-US" altLang="de-DE" sz="2400" dirty="0" err="1">
                <a:solidFill>
                  <a:srgbClr val="333333"/>
                </a:solidFill>
                <a:latin typeface="Calibri Light"/>
              </a:rPr>
              <a:t>niet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snel</a:t>
            </a:r>
            <a:r>
              <a:rPr lang="en-US" altLang="de-DE" sz="2400" dirty="0">
                <a:solidFill>
                  <a:srgbClr val="333333"/>
                </a:solidFill>
                <a:latin typeface="Calibri Light"/>
              </a:rPr>
              <a:t> maar </a:t>
            </a:r>
            <a:r>
              <a:rPr lang="en-US" altLang="de-DE" sz="2400" dirty="0" err="1">
                <a:solidFill>
                  <a:srgbClr val="333333"/>
                </a:solidFill>
                <a:latin typeface="Calibri Light"/>
              </a:rPr>
              <a:t>één</a:t>
            </a:r>
            <a:r>
              <a:rPr lang="en-US" altLang="de-DE" sz="2400" dirty="0">
                <a:solidFill>
                  <a:srgbClr val="333333"/>
                </a:solidFill>
                <a:latin typeface="Calibri Light"/>
              </a:rPr>
              <a:t> </a:t>
            </a:r>
            <a:r>
              <a:rPr lang="en-US" altLang="de-DE" sz="2400" dirty="0" err="1">
                <a:solidFill>
                  <a:srgbClr val="333333"/>
                </a:solidFill>
                <a:latin typeface="Calibri Light"/>
              </a:rPr>
              <a:t>verklaring</a:t>
            </a:r>
            <a:r>
              <a:rPr lang="en-US" altLang="de-DE" sz="2400" dirty="0">
                <a:solidFill>
                  <a:srgbClr val="333333"/>
                </a:solidFill>
                <a:latin typeface="Calibri Light"/>
              </a:rPr>
              <a:t>.</a:t>
            </a:r>
          </a:p>
          <a:p>
            <a:pPr marL="342900" indent="-342900" eaLnBrk="1" hangingPunct="1">
              <a:buClr>
                <a:srgbClr val="333333"/>
              </a:buClr>
              <a:buFont typeface="WingDings"/>
              <a:buChar char=""/>
            </a:pPr>
            <a:r>
              <a:rPr lang="en-US" altLang="de-DE" sz="2400" dirty="0" err="1">
                <a:solidFill>
                  <a:srgbClr val="333333"/>
                </a:solidFill>
                <a:latin typeface="Calibri Light"/>
              </a:rPr>
              <a:t>Bespreek</a:t>
            </a:r>
            <a:r>
              <a:rPr lang="en-US" altLang="de-DE" sz="2400" dirty="0">
                <a:solidFill>
                  <a:srgbClr val="333333"/>
                </a:solidFill>
                <a:latin typeface="Calibri Light"/>
              </a:rPr>
              <a:t> de </a:t>
            </a:r>
            <a:r>
              <a:rPr lang="en-US" altLang="de-DE" sz="2400" dirty="0" err="1">
                <a:solidFill>
                  <a:srgbClr val="333333"/>
                </a:solidFill>
                <a:latin typeface="Calibri Light"/>
              </a:rPr>
              <a:t>consequenties</a:t>
            </a:r>
            <a:r>
              <a:rPr lang="en-US" altLang="de-DE" sz="2400" dirty="0">
                <a:solidFill>
                  <a:srgbClr val="333333"/>
                </a:solidFill>
                <a:latin typeface="Calibri Light"/>
              </a:rPr>
              <a:t> van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bepaalde</a:t>
            </a:r>
            <a:r>
              <a:rPr lang="en-US" altLang="de-DE" sz="2400" dirty="0">
                <a:solidFill>
                  <a:srgbClr val="333333"/>
                </a:solidFill>
                <a:latin typeface="Calibri Light"/>
              </a:rPr>
              <a:t> </a:t>
            </a:r>
            <a:r>
              <a:rPr lang="en-US" altLang="de-DE" sz="2400" dirty="0" err="1">
                <a:solidFill>
                  <a:srgbClr val="333333"/>
                </a:solidFill>
                <a:latin typeface="Calibri Light"/>
              </a:rPr>
              <a:t>attributiestijl</a:t>
            </a:r>
            <a:r>
              <a:rPr lang="en-US" altLang="de-DE" sz="2400" dirty="0">
                <a:solidFill>
                  <a:srgbClr val="333333"/>
                </a:solidFill>
                <a:latin typeface="Calibri Light"/>
              </a:rPr>
              <a:t>.</a:t>
            </a:r>
          </a:p>
          <a:p>
            <a:pPr>
              <a:defRPr/>
            </a:pPr>
            <a:r>
              <a:rPr lang="nl-NL" altLang="de-DE" sz="2400" dirty="0">
                <a:solidFill>
                  <a:srgbClr val="004992"/>
                </a:solidFill>
                <a:latin typeface="Calibri Light"/>
              </a:rPr>
              <a:t>Het is van belang om</a:t>
            </a:r>
          </a:p>
          <a:p>
            <a:pPr marL="342900" indent="-342900">
              <a:buClr>
                <a:srgbClr val="333333"/>
              </a:buClr>
              <a:buFont typeface="WingDings"/>
              <a:buChar char=""/>
              <a:defRPr/>
            </a:pPr>
            <a:r>
              <a:rPr lang="nl-NL" altLang="de-DE" sz="2400" dirty="0">
                <a:solidFill>
                  <a:srgbClr val="004992"/>
                </a:solidFill>
                <a:latin typeface="Calibri Light"/>
              </a:rPr>
              <a:t>… te proberen zo realistisch mogelijk te blijven in ons dagelijks leven</a:t>
            </a:r>
          </a:p>
          <a:p>
            <a:pPr marL="342900" indent="-342900">
              <a:buClr>
                <a:srgbClr val="333333"/>
              </a:buClr>
              <a:buFont typeface="WingDings"/>
              <a:buChar char=""/>
              <a:defRPr/>
            </a:pPr>
            <a:r>
              <a:rPr lang="nl-NL" altLang="de-DE" sz="2400" dirty="0">
                <a:solidFill>
                  <a:srgbClr val="004992"/>
                </a:solidFill>
                <a:latin typeface="Calibri Light"/>
              </a:rPr>
              <a:t>… niet meteen anderen iets kwalijk te nemen bij vervelende</a:t>
            </a:r>
            <a:endParaRPr lang="en-US"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2263492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winkelier geeft je de hele aankoopprijs terug.</a:t>
            </a:r>
            <a:endParaRPr lang="de-DE" altLang="de-DE" sz="3600">
              <a:latin typeface="Calibri Light"/>
            </a:endParaRPr>
          </a:p>
        </p:txBody>
      </p:sp>
      <p:sp>
        <p:nvSpPr>
          <p:cNvPr id="53251" name="Rectangle 3"/>
          <p:cNvSpPr>
            <a:spLocks noGrp="1" noChangeArrowheads="1"/>
          </p:cNvSpPr>
          <p:nvPr>
            <p:ph idx="1"/>
          </p:nvPr>
        </p:nvSpPr>
        <p:spPr>
          <a:xfrm>
            <a:off x="408955" y="2204864"/>
            <a:ext cx="11340000" cy="4248000"/>
          </a:xfrm>
        </p:spPr>
        <p:txBody>
          <a:bodyPr/>
          <a:lstStyle/>
          <a:p>
            <a:pPr eaLnBrk="1" hangingPunct="1"/>
            <a:r>
              <a:rPr lang="de-DE" altLang="de-DE" sz="2400" dirty="0">
                <a:solidFill>
                  <a:srgbClr val="004992"/>
                </a:solidFill>
                <a:latin typeface="Calibri Light"/>
              </a:rPr>
              <a:t>Waarom geeft de winkelier de hele aankoopprijs terug?</a:t>
            </a:r>
          </a:p>
          <a:p>
            <a:pPr eaLnBrk="1" hangingPunct="1"/>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53254" name="Picture 9"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664602"/>
            <a:ext cx="3647967" cy="219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Wanneer je een kamer binnen komt valt iedereen stil.</a:t>
            </a:r>
            <a:endParaRPr lang="de-DE" altLang="de-DE" sz="3600">
              <a:latin typeface="Calibri Light"/>
            </a:endParaRPr>
          </a:p>
        </p:txBody>
      </p:sp>
      <p:sp>
        <p:nvSpPr>
          <p:cNvPr id="54275" name="Rectangle 1027"/>
          <p:cNvSpPr>
            <a:spLocks noGrp="1" noChangeArrowheads="1"/>
          </p:cNvSpPr>
          <p:nvPr>
            <p:ph idx="1"/>
          </p:nvPr>
        </p:nvSpPr>
        <p:spPr/>
        <p:txBody>
          <a:bodyPr/>
          <a:lstStyle/>
          <a:p>
            <a:pPr eaLnBrk="1" hangingPunct="1"/>
            <a:r>
              <a:rPr lang="nl-NL" altLang="de-DE" sz="2400" dirty="0">
                <a:latin typeface="Calibri Light"/>
              </a:rPr>
              <a:t>Wat kan de oorzaak zijn dat iedereen stopt met praten als jij de kamer binnen </a:t>
            </a:r>
            <a:r>
              <a:rPr lang="nl-NL" altLang="de-DE" sz="2400">
                <a:latin typeface="Calibri Light"/>
              </a:rPr>
              <a:t>komt?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54278" name="Picture 1031"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681" y="3898129"/>
            <a:ext cx="3946494" cy="295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Iemand zegt dat je er niet goed uitziet.</a:t>
            </a:r>
            <a:endParaRPr lang="de-DE" altLang="de-DE" sz="3600">
              <a:latin typeface="Calibri Light"/>
            </a:endParaRPr>
          </a:p>
        </p:txBody>
      </p:sp>
      <p:sp>
        <p:nvSpPr>
          <p:cNvPr id="55299" name="Rectangle 1027"/>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zegt deze persoon dat?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55303" name="Picture 1034" descr="troeth - flickr - Lipstick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2973" y="4425046"/>
            <a:ext cx="3652202" cy="243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bent gezakt voor een examen.</a:t>
            </a:r>
            <a:endParaRPr lang="de-DE" altLang="de-DE" sz="3600">
              <a:latin typeface="Calibri Light"/>
            </a:endParaRPr>
          </a:p>
        </p:txBody>
      </p:sp>
      <p:sp>
        <p:nvSpPr>
          <p:cNvPr id="56323"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ben je gezakt voor het </a:t>
            </a:r>
            <a:r>
              <a:rPr lang="de-DE" altLang="de-DE" sz="2400">
                <a:solidFill>
                  <a:srgbClr val="004992"/>
                </a:solidFill>
                <a:latin typeface="Calibri Light"/>
              </a:rPr>
              <a:t>examen?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pic>
        <p:nvPicPr>
          <p:cNvPr id="56326" name="Picture 8"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Kom met eigen voorbeelden!</a:t>
            </a:r>
            <a:endParaRPr lang="de-DE" altLang="de-DE" sz="3600">
              <a:latin typeface="Calibri Light"/>
            </a:endParaRPr>
          </a:p>
        </p:txBody>
      </p:sp>
      <p:sp>
        <p:nvSpPr>
          <p:cNvPr id="2" name="Content Placeholder 1"/>
          <p:cNvSpPr>
            <a:spLocks noGrp="1"/>
          </p:cNvSpPr>
          <p:nvPr>
            <p:ph idx="1"/>
          </p:nvPr>
        </p:nvSpPr>
        <p:spPr/>
        <p:txBody>
          <a:bodyPr/>
          <a:lstStyle/>
          <a:p>
            <a:r>
              <a:rPr lang="nl-NL" sz="2400">
                <a:solidFill>
                  <a:srgbClr val="333333"/>
                </a:solidFill>
                <a:latin typeface="Calibri Light"/>
              </a:rPr>
              <a:t>Wat kan een rol hebben gespeeld bij het ontstaan van deze situatie?</a:t>
            </a:r>
            <a:endParaRPr lang="en-US" sz="240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pic>
        <p:nvPicPr>
          <p:cNvPr id="57348" name="Grafik 7" descr="question mark by Marco Bell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8370" name="Rectangle 2"/>
          <p:cNvSpPr>
            <a:spLocks noGrp="1" noChangeArrowheads="1"/>
          </p:cNvSpPr>
          <p:nvPr>
            <p:ph idx="1"/>
          </p:nvPr>
        </p:nvSpPr>
        <p:spPr/>
        <p:txBody>
          <a:bodyPr/>
          <a:lstStyle/>
          <a:p>
            <a:pPr eaLnBrk="1" hangingPunct="1"/>
            <a:r>
              <a:rPr lang="de-DE" altLang="de-DE" sz="2400" b="1" dirty="0">
                <a:solidFill>
                  <a:srgbClr val="004992"/>
                </a:solidFill>
                <a:latin typeface="Calibri Light"/>
              </a:rPr>
              <a:t>Redenen</a:t>
            </a:r>
          </a:p>
          <a:p>
            <a:pPr eaLnBrk="1" hangingPunct="1"/>
            <a:r>
              <a:rPr lang="de-DE" altLang="de-DE" sz="2400" dirty="0">
                <a:solidFill>
                  <a:srgbClr val="004992"/>
                </a:solidFill>
                <a:latin typeface="Calibri Light"/>
              </a:rPr>
              <a:t>... jezelf</a:t>
            </a:r>
          </a:p>
          <a:p>
            <a:pPr eaLnBrk="1" hangingPunct="1"/>
            <a:r>
              <a:rPr lang="de-DE" altLang="de-DE" sz="2400" dirty="0">
                <a:solidFill>
                  <a:srgbClr val="004992"/>
                </a:solidFill>
                <a:latin typeface="Calibri Light"/>
              </a:rPr>
              <a:t>... anderen	</a:t>
            </a:r>
          </a:p>
          <a:p>
            <a:pPr eaLnBrk="1" hangingPunct="1"/>
            <a:r>
              <a:rPr lang="de-DE" altLang="de-DE" sz="2400" dirty="0">
                <a:solidFill>
                  <a:srgbClr val="004992"/>
                </a:solidFill>
                <a:latin typeface="Calibri Light"/>
              </a:rPr>
              <a:t>... omstandigheden</a:t>
            </a:r>
            <a:endParaRPr lang="en-US" altLang="de-DE" sz="2400" dirty="0">
              <a:solidFill>
                <a:srgbClr val="004992"/>
              </a:solidFill>
              <a:latin typeface="Calibri Light"/>
            </a:endParaRP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52</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nl-NL" altLang="ja-JP" dirty="0">
                <a:solidFill>
                  <a:srgbClr val="333333"/>
                </a:solidFill>
                <a:latin typeface="Calibri Light"/>
              </a:rPr>
              <a:t>“Jammer 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haat.</a:t>
            </a:r>
            <a:r>
              <a:rPr lang="nl-NL" altLang="nl-NL" dirty="0">
                <a:solidFill>
                  <a:srgbClr val="333333"/>
                </a:solidFill>
                <a:latin typeface="Calibri Light"/>
              </a:rPr>
              <a:t>”</a:t>
            </a:r>
            <a:endParaRPr lang="nl-NL" altLang="ja-JP"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word gek.</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Het lijkt alsof er iemand anders praat. Maar ik weet dat het mijn eigen gedachten zijn.</a:t>
            </a:r>
            <a:r>
              <a:rPr lang="nl-NL" altLang="nl-NL" dirty="0">
                <a:solidFill>
                  <a:srgbClr val="333333"/>
                </a:solidFill>
                <a:latin typeface="Calibri Light"/>
              </a:rPr>
              <a:t>”</a:t>
            </a:r>
            <a:endParaRPr lang="nl-NL" altLang="de-DE"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Iemand heeft iets in mijn hersenen geïmplanteerd.</a:t>
            </a:r>
            <a:r>
              <a:rPr lang="nl-NL" altLang="nl-NL" dirty="0">
                <a:solidFill>
                  <a:srgbClr val="FFFFFF"/>
                </a:solidFill>
                <a:latin typeface="Calibri Light"/>
              </a:rPr>
              <a:t>”</a:t>
            </a:r>
            <a:endParaRPr lang="nl-NL" altLang="de-DE" dirty="0">
              <a:solidFill>
                <a:srgbClr val="FFFFFF"/>
              </a:solidFill>
              <a:latin typeface="Calibri Light"/>
            </a:endParaRP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ja-JP" dirty="0">
                <a:solidFill>
                  <a:srgbClr val="FFFFFF"/>
                </a:solidFill>
                <a:latin typeface="Calibri Light"/>
              </a:rPr>
              <a:t>Ik weet niet hoe dit kon gebeuren, maar iemand heeft de controle over mijn gedachten.</a:t>
            </a:r>
            <a:r>
              <a:rPr lang="nl-NL" altLang="nl-NL" dirty="0">
                <a:solidFill>
                  <a:srgbClr val="FFFFFF"/>
                </a:solidFill>
                <a:latin typeface="Calibri Light"/>
              </a:rPr>
              <a:t>”</a:t>
            </a:r>
            <a:endParaRPr lang="nl-NL" altLang="ja-JP" dirty="0">
              <a:solidFill>
                <a:srgbClr val="FFFFFF"/>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Ik heb veel verplichtingen de laatste dagen. Dat leidt tot stress. Hierdoor maak ik alles intenser mee, inclusief mijn gedachten.</a:t>
            </a:r>
            <a:r>
              <a:rPr lang="nl-NL" altLang="nl-NL" dirty="0">
                <a:solidFill>
                  <a:srgbClr val="FFFFFF"/>
                </a:solidFill>
                <a:latin typeface="Calibri Light"/>
              </a:rPr>
              <a:t>”</a:t>
            </a:r>
            <a:endParaRPr lang="nl-NL" altLang="de-DE" dirty="0">
              <a:solidFill>
                <a:srgbClr val="FFFFFF"/>
              </a:solidFill>
              <a:latin typeface="Calibri Light"/>
            </a:endParaRPr>
          </a:p>
          <a:p>
            <a:pPr marL="285750" indent="-285750" eaLnBrk="1" hangingPunct="1">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Stemmen horen is een symptoom van mijn ziekte.</a:t>
            </a:r>
            <a:r>
              <a:rPr lang="nl-NL" altLang="nl-NL" dirty="0">
                <a:solidFill>
                  <a:srgbClr val="FFFFFF"/>
                </a:solidFill>
                <a:latin typeface="Calibri Light"/>
              </a:rPr>
              <a:t>”</a:t>
            </a:r>
            <a:endParaRPr lang="nl-NL" altLang="de-DE" dirty="0">
              <a:solidFill>
                <a:srgbClr val="FFFFFF"/>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9605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nl-NL" altLang="ja-JP" dirty="0">
                <a:solidFill>
                  <a:srgbClr val="333333"/>
                </a:solidFill>
                <a:latin typeface="Calibri Light"/>
              </a:rPr>
              <a:t>“Jammer 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haat.</a:t>
            </a:r>
            <a:r>
              <a:rPr lang="nl-NL" altLang="nl-NL" dirty="0">
                <a:solidFill>
                  <a:srgbClr val="333333"/>
                </a:solidFill>
                <a:latin typeface="Calibri Light"/>
              </a:rPr>
              <a:t>”</a:t>
            </a:r>
            <a:endParaRPr lang="nl-NL" altLang="ja-JP"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word gek.</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Het lijkt alsof er iemand anders praat. Maar ik weet dat het mijn eigen gedachten zijn.</a:t>
            </a:r>
            <a:r>
              <a:rPr lang="nl-NL" altLang="nl-NL" dirty="0">
                <a:solidFill>
                  <a:srgbClr val="333333"/>
                </a:solidFill>
                <a:latin typeface="Calibri Light"/>
              </a:rPr>
              <a:t>”</a:t>
            </a:r>
            <a:endParaRPr lang="nl-NL" altLang="de-DE"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Iemand heeft iets in mijn hersenen geïmplanteerd.</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ja-JP" dirty="0">
                <a:solidFill>
                  <a:srgbClr val="333333"/>
                </a:solidFill>
                <a:latin typeface="Calibri Light"/>
              </a:rPr>
              <a:t>Ik weet niet hoe dit kon gebeuren, maar iemand heeft de controle over mijn gedachten.</a:t>
            </a:r>
            <a:r>
              <a:rPr lang="nl-NL" altLang="nl-NL" dirty="0">
                <a:solidFill>
                  <a:srgbClr val="333333"/>
                </a:solidFill>
                <a:latin typeface="Calibri Light"/>
              </a:rPr>
              <a:t>”</a:t>
            </a:r>
            <a:endParaRPr lang="nl-NL" altLang="ja-JP" dirty="0">
              <a:solidFill>
                <a:srgbClr val="333333"/>
              </a:solidFill>
              <a:latin typeface="Calibri Light"/>
            </a:endParaRPr>
          </a:p>
          <a:p>
            <a:pPr>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Ik heb veel verplichtingen de laatste dagen. Dat leidt tot stress. Hierdoor maak ik alles intenser mee, inclusief mijn gedachten.</a:t>
            </a:r>
            <a:r>
              <a:rPr lang="nl-NL" altLang="nl-NL" dirty="0">
                <a:solidFill>
                  <a:srgbClr val="FFFFFF"/>
                </a:solidFill>
                <a:latin typeface="Calibri Light"/>
              </a:rPr>
              <a:t>”</a:t>
            </a:r>
            <a:endParaRPr lang="nl-NL" altLang="de-DE"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dirty="0">
                <a:solidFill>
                  <a:srgbClr val="FFFFFF"/>
                </a:solidFill>
                <a:latin typeface="Calibri Light"/>
              </a:rPr>
              <a:t>“</a:t>
            </a:r>
            <a:r>
              <a:rPr lang="nl-NL" altLang="de-DE" dirty="0">
                <a:solidFill>
                  <a:srgbClr val="FFFFFF"/>
                </a:solidFill>
                <a:latin typeface="Calibri Light"/>
              </a:rPr>
              <a:t>Stemmen horen is een symptoom van mijn ziekte.</a:t>
            </a:r>
            <a:r>
              <a:rPr lang="nl-NL" altLang="nl-NL" dirty="0">
                <a:solidFill>
                  <a:srgbClr val="FFFFFF"/>
                </a:solidFill>
                <a:latin typeface="Calibri Light"/>
              </a:rPr>
              <a:t>”</a:t>
            </a:r>
            <a:endParaRPr lang="nl-NL" altLang="de-DE" dirty="0">
              <a:solidFill>
                <a:srgbClr val="FFFFFF"/>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54</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nl-NL" altLang="ja-JP" dirty="0">
                <a:solidFill>
                  <a:srgbClr val="333333"/>
                </a:solidFill>
                <a:latin typeface="Calibri Light"/>
              </a:rPr>
              <a:t>“Jammer 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haat.</a:t>
            </a:r>
            <a:r>
              <a:rPr lang="nl-NL" altLang="nl-NL" dirty="0">
                <a:solidFill>
                  <a:srgbClr val="333333"/>
                </a:solidFill>
                <a:latin typeface="Calibri Light"/>
              </a:rPr>
              <a:t>”</a:t>
            </a:r>
            <a:endParaRPr lang="nl-NL" altLang="ja-JP"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word gek.</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Het lijkt alsof er iemand anders praat. Maar ik weet dat het mijn eigen gedachten zijn.</a:t>
            </a:r>
            <a:r>
              <a:rPr lang="nl-NL" altLang="nl-NL" dirty="0">
                <a:solidFill>
                  <a:srgbClr val="333333"/>
                </a:solidFill>
                <a:latin typeface="Calibri Light"/>
              </a:rPr>
              <a:t>”</a:t>
            </a:r>
            <a:endParaRPr lang="nl-NL" altLang="de-DE"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Iemand heeft iets in mijn hersenen geïmplanteerd.</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ja-JP" dirty="0">
                <a:solidFill>
                  <a:srgbClr val="333333"/>
                </a:solidFill>
                <a:latin typeface="Calibri Light"/>
              </a:rPr>
              <a:t>Ik weet niet hoe dit kon gebeuren, maar iemand heeft de controle over mijn gedachten.</a:t>
            </a:r>
            <a:r>
              <a:rPr lang="nl-NL" altLang="nl-NL" dirty="0">
                <a:solidFill>
                  <a:srgbClr val="333333"/>
                </a:solidFill>
                <a:latin typeface="Calibri Light"/>
              </a:rPr>
              <a:t>”</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Ik heb veel verplichtingen de laatste dagen. Dat leidt tot stress. Hierdoor maak ik alles intenser mee, inclusief mijn gedachten.</a:t>
            </a:r>
            <a:r>
              <a:rPr lang="nl-NL" altLang="nl-NL" dirty="0">
                <a:solidFill>
                  <a:srgbClr val="333333"/>
                </a:solidFill>
                <a:latin typeface="Calibri Light"/>
              </a:rPr>
              <a:t>”</a:t>
            </a:r>
            <a:endParaRPr lang="nl-NL" altLang="de-DE"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nl-NL" altLang="nl-NL" dirty="0">
                <a:solidFill>
                  <a:srgbClr val="333333"/>
                </a:solidFill>
                <a:latin typeface="Calibri Light"/>
              </a:rPr>
              <a:t>“</a:t>
            </a:r>
            <a:r>
              <a:rPr lang="nl-NL" altLang="de-DE" dirty="0">
                <a:solidFill>
                  <a:srgbClr val="333333"/>
                </a:solidFill>
                <a:latin typeface="Calibri Light"/>
              </a:rPr>
              <a:t>Stemmen horen is een symptoom van mijn ziekte.</a:t>
            </a:r>
            <a:r>
              <a:rPr lang="nl-NL" altLang="nl-NL" dirty="0">
                <a:solidFill>
                  <a:srgbClr val="333333"/>
                </a:solidFill>
                <a:latin typeface="Calibri Light"/>
              </a:rPr>
              <a:t>”</a:t>
            </a:r>
            <a:endParaRPr lang="nl-NL" altLang="de-DE"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55</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1541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“Een innerlijke stem vertelt je dat je niets waard bent.”</a:t>
            </a:r>
            <a:endParaRPr lang="en-US" sz="3600" dirty="0">
              <a:latin typeface="Calibri Light"/>
            </a:endParaRPr>
          </a:p>
        </p:txBody>
      </p:sp>
      <p:sp>
        <p:nvSpPr>
          <p:cNvPr id="62466" name="Rectangle 2"/>
          <p:cNvSpPr>
            <a:spLocks noGrp="1" noChangeArrowheads="1"/>
          </p:cNvSpPr>
          <p:nvPr>
            <p:ph idx="1"/>
          </p:nvPr>
        </p:nvSpPr>
        <p:spPr/>
        <p:txBody>
          <a:bodyPr/>
          <a:lstStyle/>
          <a:p>
            <a:r>
              <a:rPr lang="nl-NL" altLang="nl-NL" sz="2400" dirty="0">
                <a:solidFill>
                  <a:srgbClr val="004992"/>
                </a:solidFill>
                <a:latin typeface="Calibri Light"/>
              </a:rPr>
              <a:t>Let op: tijdens een psychose wordt de innerlijke stem sneller toegeschreven aan</a:t>
            </a:r>
            <a:br>
              <a:rPr lang="nl-NL" altLang="nl-NL" sz="2400" dirty="0">
                <a:solidFill>
                  <a:srgbClr val="004992"/>
                </a:solidFill>
                <a:latin typeface="Calibri Light"/>
              </a:rPr>
            </a:br>
            <a:r>
              <a:rPr lang="nl-NL" altLang="nl-NL" sz="2400" dirty="0">
                <a:solidFill>
                  <a:srgbClr val="004992"/>
                </a:solidFill>
                <a:latin typeface="Calibri Light"/>
              </a:rPr>
              <a:t>andere personen of krachten</a:t>
            </a:r>
          </a:p>
          <a:p>
            <a:pPr marL="342900" indent="-342900" eaLnBrk="1" hangingPunct="1">
              <a:buClr>
                <a:srgbClr val="333333"/>
              </a:buClr>
              <a:buFont typeface="WingDings"/>
              <a:buChar char=""/>
            </a:pPr>
            <a:r>
              <a:rPr lang="nl-NL" altLang="nl-NL" sz="2400" dirty="0">
                <a:solidFill>
                  <a:srgbClr val="333333"/>
                </a:solidFill>
                <a:latin typeface="Calibri Light"/>
              </a:rPr>
              <a:t>“</a:t>
            </a:r>
            <a:r>
              <a:rPr lang="nl-NL" altLang="de-DE" sz="2400" dirty="0">
                <a:solidFill>
                  <a:srgbClr val="333333"/>
                </a:solidFill>
                <a:latin typeface="Calibri Light"/>
              </a:rPr>
              <a:t>Iemand heeft iets geïmplanteerd in mijn hersenen.</a:t>
            </a:r>
            <a:r>
              <a:rPr lang="nl-NL" altLang="nl-NL" sz="2400" dirty="0">
                <a:solidFill>
                  <a:srgbClr val="333333"/>
                </a:solidFill>
                <a:latin typeface="Calibri Light"/>
              </a:rPr>
              <a:t>”</a:t>
            </a:r>
            <a:endParaRPr lang="nl-NL" altLang="de-DE" sz="2400" dirty="0">
              <a:solidFill>
                <a:srgbClr val="333333"/>
              </a:solidFill>
              <a:latin typeface="Calibri Light"/>
            </a:endParaRPr>
          </a:p>
          <a:p>
            <a:pPr marL="342900" indent="-342900" eaLnBrk="1" hangingPunct="1">
              <a:buClr>
                <a:srgbClr val="333333"/>
              </a:buClr>
              <a:buFont typeface="WingDings"/>
              <a:buChar char=""/>
            </a:pPr>
            <a:r>
              <a:rPr lang="nl-NL" altLang="nl-NL" sz="2400" dirty="0">
                <a:solidFill>
                  <a:srgbClr val="333333"/>
                </a:solidFill>
                <a:latin typeface="Calibri Light"/>
              </a:rPr>
              <a:t>“</a:t>
            </a:r>
            <a:r>
              <a:rPr lang="de-DE" altLang="ja-JP" sz="2400" dirty="0">
                <a:solidFill>
                  <a:srgbClr val="333333"/>
                </a:solidFill>
                <a:latin typeface="Calibri Light"/>
              </a:rPr>
              <a:t>Ik weet niet hoe dit kon gebeuren maar iemand heeft controle over mijn gedachten.</a:t>
            </a:r>
            <a:r>
              <a:rPr lang="nl-NL" altLang="nl-NL" sz="2400" dirty="0">
                <a:solidFill>
                  <a:srgbClr val="333333"/>
                </a:solidFill>
                <a:latin typeface="Calibri Light"/>
              </a:rPr>
              <a:t>”</a:t>
            </a:r>
            <a:endParaRPr lang="de-DE" altLang="de-DE" sz="2400" b="1"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56</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57</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057039704"/>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FFFFFF"/>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FFFFFF"/>
                          </a:solidFill>
                          <a:latin typeface="Calibri Light"/>
                        </a:rPr>
                        <a:t>Intensieve gedachten zijn soms bijna hoorbaar (aanstekelijke muziekjes, piekeren, het horen van de stem van een vriend terwijl je zijn email leest).</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58</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4152087328"/>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473360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59</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592043580"/>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E3EFF8"/>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E3EFF8"/>
                          </a:solidFill>
                          <a:latin typeface="Calibri Light"/>
                        </a:rPr>
                        <a:t>Als we onze gedachten proberen te onderdrukken, worden ze automatisch </a:t>
                      </a:r>
                      <a:r>
                        <a:rPr lang="nl-NL">
                          <a:solidFill>
                            <a:srgbClr val="E3EFF8"/>
                          </a:solidFill>
                          <a:latin typeface="Calibri Light"/>
                        </a:rPr>
                        <a:t>sterker </a:t>
                      </a:r>
                      <a:r>
                        <a:rPr lang="nl-NL">
                          <a:solidFill>
                            <a:srgbClr val="E3EFF8"/>
                          </a:solidFill>
                          <a:latin typeface="Times New Roman"/>
                          <a:sym typeface="Wingdings" panose="05000000000000000000" pitchFamily="2" charset="2"/>
                        </a:rPr>
                        <a:t>→</a:t>
                      </a:r>
                      <a:r>
                        <a:rPr lang="nl-NL">
                          <a:solidFill>
                            <a:srgbClr val="E3EFF8"/>
                          </a:solidFill>
                          <a:latin typeface="Calibri Light"/>
                        </a:rPr>
                        <a:t> </a:t>
                      </a:r>
                      <a:r>
                        <a:rPr lang="nl-NL" dirty="0">
                          <a:solidFill>
                            <a:srgbClr val="E3EFF8"/>
                          </a:solidFill>
                          <a:latin typeface="Calibri Light"/>
                        </a:rPr>
                        <a:t>Experiment: Denk niet aan het getal 8! – het zal je niet lukken.</a:t>
                      </a:r>
                      <a:endParaRPr lang="en-US" dirty="0">
                        <a:solidFill>
                          <a:srgbClr val="E3EFF8"/>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841318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60</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343231639"/>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435290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61</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694829413"/>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dirty="0">
                          <a:solidFill>
                            <a:srgbClr val="333333"/>
                          </a:solidFill>
                          <a:latin typeface="Calibri Light"/>
                        </a:rPr>
                        <a:t>“Agressieve gedachten passen niet bij mij. Maar toch heb ik constant kwaadaardige 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FFFFFF"/>
                          </a:solidFill>
                          <a:latin typeface="Calibri Light"/>
                        </a:rPr>
                        <a:t>Gedachten die tegengesteld zijn aan onze normale manier van denken komen veel voor. Gedachten ≠ actie: 20% van de bevolking heeft wel eens gedachten over het plegen van zelfmoord, maar doet het niet. Ook t.o.v. mensen waarvan we houden voelen we soms agressie (bv. een moeder als haar kind huilt). </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734748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62</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364660517"/>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dirty="0">
                          <a:solidFill>
                            <a:srgbClr val="333333"/>
                          </a:solidFill>
                          <a:latin typeface="Calibri Light"/>
                        </a:rPr>
                        <a:t>“Ik hoor het heel duidelijk. Dit in tegenstelling tot mijn gedachten die geluidloos 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333333"/>
                          </a:solidFill>
                          <a:latin typeface="Calibri Light"/>
                        </a:rPr>
                        <a:t>“Ik heb geen controle over deze gedachten. Wanneer ik probeer ze te onderdrukken, wordt het erger. Dit betekent dat iemand me naar beneden wil 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dirty="0">
                          <a:solidFill>
                            <a:srgbClr val="333333"/>
                          </a:solidFill>
                          <a:latin typeface="Calibri Light"/>
                        </a:rPr>
                        <a:t>“Agressieve gedachten passen niet bij mij. Maar toch heb ik constant kwaadaardige 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Gedachten die tegengesteld zijn aan onze normale manier van denken komen veel voor. Gedachten ≠ actie: 20% van de bevolking heeft wel eens gedachten over het plegen van zelfmoord, maar doet het niet. Ook t.o.v. mensen waarvan we houden voelen we soms agressie (bv. een moeder als haar kind huilt). </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522074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3" name="Content Placeholder 2"/>
          <p:cNvSpPr>
            <a:spLocks noGrp="1"/>
          </p:cNvSpPr>
          <p:nvPr>
            <p:ph idx="1"/>
          </p:nvPr>
        </p:nvSpPr>
        <p:spPr/>
        <p:txBody>
          <a:bodyPr/>
          <a:lstStyle/>
          <a:p>
            <a:pPr lvl="0" defTabSz="914400" fontAlgn="base"/>
            <a:r>
              <a:rPr lang="nl-NL" altLang="de-DE" sz="2400" dirty="0">
                <a:solidFill>
                  <a:srgbClr val="004992"/>
                </a:solidFill>
                <a:latin typeface="Calibri Light"/>
                <a:ea typeface="MS PGothic" panose="020B0600070205080204" pitchFamily="34" charset="-128"/>
              </a:rPr>
              <a:t>De verklaring dat stemmen op afstand worden bestuurd heeft meer vragen dan</a:t>
            </a:r>
            <a:br>
              <a:rPr lang="nl-NL" altLang="de-DE" sz="2400" dirty="0">
                <a:solidFill>
                  <a:srgbClr val="004992"/>
                </a:solidFill>
                <a:latin typeface="Calibri Light"/>
                <a:ea typeface="MS PGothic" panose="020B0600070205080204" pitchFamily="34" charset="-128"/>
              </a:rPr>
            </a:br>
            <a:r>
              <a:rPr lang="nl-NL" altLang="de-DE" sz="2400" dirty="0">
                <a:solidFill>
                  <a:srgbClr val="004992"/>
                </a:solidFill>
                <a:latin typeface="Calibri Light"/>
                <a:ea typeface="MS PGothic" panose="020B0600070205080204" pitchFamily="34" charset="-128"/>
              </a:rPr>
              <a:t>antwoorden tot gevolg, bv.:</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Hoe is het technisch mogelijk?</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Wanneer en waar heeft de implantatie plaatsgevonden?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Waarom zou iemand jou kwaad willen doen? Wie heeft hiervoor de tijd en het geld?</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Er zijn gemakkelijkere manieren om iemand kwaad te doen. Waarom zou iemand zo</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n ingewikkelde methode kiezen? (die misschien zelfs onmogelijk 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63</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nodigt je uit voor het eten.</a:t>
            </a:r>
          </a:p>
        </p:txBody>
      </p:sp>
      <p:sp>
        <p:nvSpPr>
          <p:cNvPr id="70659" name="Rectangle 3"/>
          <p:cNvSpPr>
            <a:spLocks noGrp="1" noChangeArrowheads="1"/>
          </p:cNvSpPr>
          <p:nvPr>
            <p:ph idx="1"/>
          </p:nvPr>
        </p:nvSpPr>
        <p:spPr>
          <a:noFill/>
        </p:spPr>
        <p:txBody>
          <a:bodyPr/>
          <a:lstStyle/>
          <a:p>
            <a:pPr eaLnBrk="1" hangingPunct="1"/>
            <a:r>
              <a:rPr lang="de-DE" altLang="de-DE" sz="2400">
                <a:solidFill>
                  <a:srgbClr val="004992"/>
                </a:solidFill>
                <a:latin typeface="Calibri Light"/>
              </a:rPr>
              <a:t>Waarom nodigt jouw vriend je uit?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64</a:t>
            </a:fld>
            <a:endParaRPr lang="de-DE" dirty="0"/>
          </a:p>
        </p:txBody>
      </p:sp>
      <p:pic>
        <p:nvPicPr>
          <p:cNvPr id="70662" name="Picture 8" descr="Erwyn van der Meer - flickr  - Diner at Chateau de Violet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4" y="4683676"/>
            <a:ext cx="3264751"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politieagent houdt je aan.</a:t>
            </a:r>
            <a:endParaRPr lang="de-DE" altLang="de-DE" sz="3600">
              <a:latin typeface="Calibri Light"/>
            </a:endParaRPr>
          </a:p>
        </p:txBody>
      </p:sp>
      <p:sp>
        <p:nvSpPr>
          <p:cNvPr id="71683"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houdt de agent je </a:t>
            </a:r>
            <a:r>
              <a:rPr lang="de-DE" altLang="de-DE" sz="2400">
                <a:solidFill>
                  <a:srgbClr val="004992"/>
                </a:solidFill>
                <a:latin typeface="Calibri Light"/>
              </a:rPr>
              <a:t>aan?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65</a:t>
            </a:fld>
            <a:endParaRPr lang="de-DE" dirty="0"/>
          </a:p>
        </p:txBody>
      </p:sp>
      <p:pic>
        <p:nvPicPr>
          <p:cNvPr id="71686" name="Picture 8"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wint tijdens een spelletje.</a:t>
            </a:r>
            <a:endParaRPr lang="de-DE" altLang="de-DE" sz="3600">
              <a:latin typeface="Calibri Light"/>
            </a:endParaRPr>
          </a:p>
        </p:txBody>
      </p:sp>
      <p:sp>
        <p:nvSpPr>
          <p:cNvPr id="72707"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heb je </a:t>
            </a:r>
            <a:r>
              <a:rPr lang="de-DE" altLang="de-DE" sz="2400">
                <a:solidFill>
                  <a:srgbClr val="004992"/>
                </a:solidFill>
                <a:latin typeface="Calibri Light"/>
              </a:rPr>
              <a:t>gewonnen?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66</a:t>
            </a:fld>
            <a:endParaRPr lang="de-DE" dirty="0"/>
          </a:p>
        </p:txBody>
      </p:sp>
      <p:pic>
        <p:nvPicPr>
          <p:cNvPr id="72708" name="Picture 6"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19252"/>
            <a:ext cx="3647967" cy="273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ziet een kras in de lak van jouw auto.</a:t>
            </a:r>
            <a:endParaRPr lang="de-DE" altLang="de-DE" sz="3600">
              <a:latin typeface="Calibri Light"/>
            </a:endParaRPr>
          </a:p>
        </p:txBody>
      </p:sp>
      <p:sp>
        <p:nvSpPr>
          <p:cNvPr id="73731"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Wat kan de kras veroorzaakt </a:t>
            </a:r>
            <a:r>
              <a:rPr lang="de-DE" altLang="de-DE" sz="2400">
                <a:solidFill>
                  <a:srgbClr val="004992"/>
                </a:solidFill>
                <a:latin typeface="Calibri Light"/>
              </a:rPr>
              <a:t>hebben?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67</a:t>
            </a:fld>
            <a:endParaRPr lang="de-DE" dirty="0"/>
          </a:p>
        </p:txBody>
      </p:sp>
      <p:pic>
        <p:nvPicPr>
          <p:cNvPr id="73734"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5"/>
            <a:ext cx="3131366" cy="23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dokter ontdekt dat je een hoge bloeddruk hebt.</a:t>
            </a:r>
            <a:endParaRPr lang="de-DE" altLang="de-DE" sz="3600">
              <a:latin typeface="Calibri Light"/>
            </a:endParaRPr>
          </a:p>
        </p:txBody>
      </p:sp>
      <p:sp>
        <p:nvSpPr>
          <p:cNvPr id="74758"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heb je een hoge </a:t>
            </a:r>
            <a:r>
              <a:rPr lang="de-DE" altLang="de-DE" sz="2400">
                <a:solidFill>
                  <a:srgbClr val="004992"/>
                </a:solidFill>
                <a:latin typeface="Calibri Light"/>
              </a:rPr>
              <a:t>bloeddruk?</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68</a:t>
            </a:fld>
            <a:endParaRPr lang="de-DE" dirty="0"/>
          </a:p>
        </p:txBody>
      </p:sp>
      <p:pic>
        <p:nvPicPr>
          <p:cNvPr id="74757" name="Picture 7"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weigert je te helpen met jouw werk.</a:t>
            </a:r>
            <a:endParaRPr lang="de-DE" altLang="de-DE" sz="3600">
              <a:latin typeface="Calibri Light"/>
            </a:endParaRPr>
          </a:p>
        </p:txBody>
      </p:sp>
      <p:sp>
        <p:nvSpPr>
          <p:cNvPr id="75779" name="Rectangle 1027"/>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weigert jouw vriend je te </a:t>
            </a:r>
            <a:r>
              <a:rPr lang="de-DE" altLang="de-DE" sz="2400">
                <a:solidFill>
                  <a:srgbClr val="004992"/>
                </a:solidFill>
                <a:latin typeface="Calibri Light"/>
              </a:rPr>
              <a:t>helpen?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69</a:t>
            </a:fld>
            <a:endParaRPr lang="de-DE" dirty="0"/>
          </a:p>
        </p:txBody>
      </p:sp>
      <p:pic>
        <p:nvPicPr>
          <p:cNvPr id="75783" name="Picture 1033"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r="1470" b="1470"/>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verrast je met een cadeau.</a:t>
            </a:r>
            <a:endParaRPr lang="de-DE" altLang="de-DE" sz="3600">
              <a:latin typeface="Calibri Light"/>
            </a:endParaRPr>
          </a:p>
        </p:txBody>
      </p:sp>
      <p:sp>
        <p:nvSpPr>
          <p:cNvPr id="76803"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geeft jouw vriend je een </a:t>
            </a:r>
            <a:r>
              <a:rPr lang="de-DE" altLang="de-DE" sz="2400">
                <a:solidFill>
                  <a:srgbClr val="004992"/>
                </a:solidFill>
                <a:latin typeface="Calibri Light"/>
              </a:rPr>
              <a:t>cadeau?</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70</a:t>
            </a:fld>
            <a:endParaRPr lang="de-DE" dirty="0"/>
          </a:p>
        </p:txBody>
      </p:sp>
      <p:pic>
        <p:nvPicPr>
          <p:cNvPr id="76806" name="Picture 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89" y="4619038"/>
            <a:ext cx="3465886"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zegt dat je stom doet.</a:t>
            </a:r>
            <a:endParaRPr lang="de-DE" altLang="de-DE" sz="3600">
              <a:latin typeface="Calibri Light"/>
            </a:endParaRPr>
          </a:p>
        </p:txBody>
      </p:sp>
      <p:sp>
        <p:nvSpPr>
          <p:cNvPr id="77827"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zegt jouw vriend dit tegen 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71</a:t>
            </a:fld>
            <a:endParaRPr lang="de-DE" dirty="0"/>
          </a:p>
        </p:txBody>
      </p:sp>
      <p:pic>
        <p:nvPicPr>
          <p:cNvPr id="77831" name="Picture 8"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3773" y="4744307"/>
            <a:ext cx="2951402" cy="211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baby van de buren begint te huilen terwijl jij hem vasthoudt.</a:t>
            </a:r>
            <a:endParaRPr lang="de-DE" altLang="de-DE" sz="3600">
              <a:latin typeface="Calibri Light"/>
            </a:endParaRPr>
          </a:p>
        </p:txBody>
      </p:sp>
      <p:sp>
        <p:nvSpPr>
          <p:cNvPr id="78851"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huilt de </a:t>
            </a:r>
            <a:r>
              <a:rPr lang="de-DE" altLang="de-DE" sz="2400">
                <a:solidFill>
                  <a:srgbClr val="004992"/>
                </a:solidFill>
                <a:latin typeface="Calibri Light"/>
              </a:rPr>
              <a:t>baby?</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72</a:t>
            </a:fld>
            <a:endParaRPr lang="de-DE" dirty="0"/>
          </a:p>
        </p:txBody>
      </p:sp>
      <p:pic>
        <p:nvPicPr>
          <p:cNvPr id="78854" name="Picture 7"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zegt dat hij je niet respecteert.</a:t>
            </a:r>
            <a:endParaRPr lang="de-DE" altLang="de-DE" sz="3600">
              <a:latin typeface="Calibri Light"/>
            </a:endParaRPr>
          </a:p>
        </p:txBody>
      </p:sp>
      <p:sp>
        <p:nvSpPr>
          <p:cNvPr id="79875"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Waarom zegt jouw vriend dit tegen </a:t>
            </a:r>
            <a:r>
              <a:rPr lang="de-DE" altLang="de-DE" sz="2400">
                <a:solidFill>
                  <a:srgbClr val="004992"/>
                </a:solidFill>
                <a:latin typeface="Calibri Light"/>
              </a:rPr>
              <a:t>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73</a:t>
            </a:fld>
            <a:endParaRPr lang="de-DE" dirty="0"/>
          </a:p>
        </p:txBody>
      </p:sp>
      <p:pic>
        <p:nvPicPr>
          <p:cNvPr id="79879" name="Picture 9"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1386"/>
            <a:ext cx="3552692"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74</a:t>
            </a:fld>
            <a:endParaRPr lang="de-DE"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dirty="0">
                <a:solidFill>
                  <a:srgbClr val="333333"/>
                </a:solidFill>
                <a:latin typeface="Calibri Light"/>
                <a:ea typeface="MS PGothic" panose="020B0600070205080204" pitchFamily="34" charset="-128"/>
              </a:rPr>
              <a:t>andere mensen</a:t>
            </a:r>
            <a:r>
              <a:rPr lang="nl-NL" sz="2400" dirty="0">
                <a:solidFill>
                  <a:srgbClr val="333333"/>
                </a:solidFill>
                <a:latin typeface="Calibri Light"/>
                <a:ea typeface="MS PGothic" panose="020B0600070205080204" pitchFamily="34" charset="-128"/>
              </a:rPr>
              <a:t> of omstandigheden de schuld. Maar leg ook niet altijd alleen de schuld bij </a:t>
            </a:r>
            <a:r>
              <a:rPr lang="nl-NL" sz="2400" b="1"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7425183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dirty="0">
                <a:solidFill>
                  <a:srgbClr val="333333"/>
                </a:solidFill>
                <a:latin typeface="Calibri Light"/>
                <a:ea typeface="MS PGothic" panose="020B0600070205080204" pitchFamily="34" charset="-128"/>
              </a:rPr>
              <a:t>andere mensen</a:t>
            </a:r>
            <a:r>
              <a:rPr lang="nl-NL" sz="2400" dirty="0">
                <a:solidFill>
                  <a:srgbClr val="333333"/>
                </a:solidFill>
                <a:latin typeface="Calibri Light"/>
                <a:ea typeface="MS PGothic" panose="020B0600070205080204" pitchFamily="34" charset="-128"/>
              </a:rPr>
              <a:t> of omstandigheden de schuld. Maar leg ook niet altijd alleen de schuld bij </a:t>
            </a:r>
            <a:r>
              <a:rPr lang="nl-NL" sz="2400" b="1"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Meestal spelen meerdere factoren een rol.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6670655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4" name="Content Placeholder 3"/>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Veel mensen met een </a:t>
            </a:r>
            <a:r>
              <a:rPr lang="nl-NL" altLang="de-DE" sz="2400" u="sng" dirty="0">
                <a:solidFill>
                  <a:srgbClr val="333333"/>
                </a:solidFill>
                <a:latin typeface="Calibri Light"/>
                <a:ea typeface="MS PGothic" panose="020B0600070205080204" pitchFamily="34" charset="-128"/>
              </a:rPr>
              <a:t>psychotische kwetsbaarheid </a:t>
            </a:r>
            <a:r>
              <a:rPr lang="nl-NL" altLang="de-DE" sz="2400" dirty="0">
                <a:solidFill>
                  <a:srgbClr val="333333"/>
                </a:solidFill>
                <a:latin typeface="Calibri Light"/>
                <a:ea typeface="MS PGothic" panose="020B0600070205080204" pitchFamily="34" charset="-128"/>
              </a:rPr>
              <a:t>hebben de neiging </a:t>
            </a:r>
            <a:r>
              <a:rPr lang="nl-NL" altLang="de-DE" sz="2400" i="1" dirty="0">
                <a:solidFill>
                  <a:srgbClr val="333333"/>
                </a:solidFill>
                <a:latin typeface="Calibri Light"/>
                <a:ea typeface="MS PGothic" panose="020B0600070205080204" pitchFamily="34" charset="-128"/>
              </a:rPr>
              <a:t>complexe</a:t>
            </a:r>
            <a:r>
              <a:rPr lang="nl-NL" altLang="de-DE" sz="2400" dirty="0">
                <a:solidFill>
                  <a:srgbClr val="333333"/>
                </a:solidFill>
                <a:latin typeface="Calibri Light"/>
                <a:ea typeface="MS PGothic" panose="020B0600070205080204" pitchFamily="34" charset="-128"/>
              </a:rPr>
              <a:t> gebeurtenissen te verklaren op basis van slechts één reden. Soms wordt alleen anderen wat kwalijk genomen.</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I: </a:t>
            </a:r>
            <a:r>
              <a:rPr lang="en-AU" altLang="de-DE" sz="2400" dirty="0" err="1">
                <a:solidFill>
                  <a:srgbClr val="333333"/>
                </a:solidFill>
                <a:latin typeface="Calibri Light"/>
                <a:ea typeface="MS PGothic" panose="020B0600070205080204" pitchFamily="34" charset="-128"/>
              </a:rPr>
              <a:t>Marije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valt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vaak</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Marije</a:t>
            </a:r>
            <a:r>
              <a:rPr lang="en-AU" altLang="nl-NL" sz="2400" dirty="0" err="1">
                <a:solidFill>
                  <a:srgbClr val="004992"/>
                </a:solidFill>
                <a:latin typeface="Calibri Light"/>
                <a:ea typeface="MS PGothic" panose="020B0600070205080204" pitchFamily="34" charset="-128"/>
              </a:rPr>
              <a:t>’</a:t>
            </a:r>
            <a:r>
              <a:rPr lang="en-AU" altLang="de-DE" sz="2400" dirty="0" err="1">
                <a:solidFill>
                  <a:srgbClr val="004992"/>
                </a:solidFill>
                <a:latin typeface="Calibri Light"/>
                <a:ea typeface="MS PGothic" panose="020B0600070205080204" pitchFamily="34" charset="-128"/>
              </a:rPr>
              <a:t>s</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gedachte</a:t>
            </a:r>
            <a:r>
              <a:rPr lang="en-AU" altLang="de-DE" sz="2400" dirty="0">
                <a:solidFill>
                  <a:srgbClr val="004992"/>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Doordat</a:t>
            </a:r>
            <a:r>
              <a:rPr lang="en-AU" altLang="de-DE" sz="2400" dirty="0">
                <a:solidFill>
                  <a:srgbClr val="333333"/>
                </a:solidFill>
                <a:latin typeface="Calibri Light"/>
                <a:ea typeface="MS PGothic" panose="020B0600070205080204" pitchFamily="34" charset="-128"/>
              </a:rPr>
              <a:t> m</a:t>
            </a:r>
            <a:r>
              <a:rPr lang="nl-NL" altLang="de-DE" sz="2400" dirty="0">
                <a:solidFill>
                  <a:srgbClr val="333333"/>
                </a:solidFill>
                <a:latin typeface="Calibri Light"/>
                <a:ea typeface="MS PGothic" panose="020B0600070205080204" pitchFamily="34" charset="-128"/>
              </a:rPr>
              <a:t>ijn oom via elektroden schokjes in mijn hoofd geeft, val ik vaak.</a:t>
            </a:r>
            <a:endParaRPr lang="en-AU" altLang="de-DE"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Alternatieve</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verklaring</a:t>
            </a:r>
            <a:r>
              <a:rPr lang="en-AU" altLang="de-DE" sz="2400" dirty="0">
                <a:solidFill>
                  <a:srgbClr val="004992"/>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Marije heeft een oorontsteking die haar evenwichtsgevoel beïnvloedt. Ook heeft het wekenlang geregend waardoor de straten erg glad waren.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77</a:t>
            </a:fld>
            <a:endParaRPr lang="de-DE"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1 - Attributiestijl - Het toeschrijven van een oorzaak aan een gebeurtenis</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78</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5621076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79</a:t>
            </a:fld>
            <a:endParaRPr lang="de-DE" dirty="0"/>
          </a:p>
        </p:txBody>
      </p:sp>
      <p:graphicFrame>
        <p:nvGraphicFramePr>
          <p:cNvPr id="7" name="Group 2"/>
          <p:cNvGraphicFramePr>
            <a:graphicFrameLocks noGrp="1"/>
          </p:cNvGraphicFramePr>
          <p:nvPr>
            <p:extLst>
              <p:ext uri="{D42A27DB-BD31-4B8C-83A1-F6EECF244321}">
                <p14:modId xmlns:p14="http://schemas.microsoft.com/office/powerpoint/2010/main" val="2719595084"/>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80</a:t>
            </a:fld>
            <a:endParaRPr lang="de-DE" dirty="0"/>
          </a:p>
        </p:txBody>
      </p:sp>
      <p:graphicFrame>
        <p:nvGraphicFramePr>
          <p:cNvPr id="7" name="Group 2"/>
          <p:cNvGraphicFramePr>
            <a:graphicFrameLocks noGrp="1"/>
          </p:cNvGraphicFramePr>
          <p:nvPr>
            <p:extLst>
              <p:ext uri="{D42A27DB-BD31-4B8C-83A1-F6EECF244321}">
                <p14:modId xmlns:p14="http://schemas.microsoft.com/office/powerpoint/2010/main" val="1056056151"/>
              </p:ext>
            </p:extLst>
          </p:nvPr>
        </p:nvGraphicFramePr>
        <p:xfrm>
          <a:off x="408954" y="2011680"/>
          <a:ext cx="11375999" cy="3496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robertrazrblog </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02-07-06_1728</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Scratch/Kratzer am Auto</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haysophie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flickr</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DSCN3940</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Katrin Ze.</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fotocommunity</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enttäuscht</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PP</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A friend refused to help you with your work/Eine Bekannte hat sich geweigert ihnen bei der Arbeit zu helfen</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penmachine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Big Presents</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Presents/Geschenke</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Simon Pais-Thomas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Stupid Me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valentinapowers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Cry Baby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Crying baby/Schreiendes Baby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Heidi Wittwer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fotocommunity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He Du! Gewalt ist keine Lösung</a:t>
                      </a:r>
                      <a:endParaRPr kumimoji="0" lang="de-DE"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Respect (two fists)/</a:t>
                      </a:r>
                      <a:r>
                        <a:rPr kumimoji="0" lang="en-US" sz="1000" b="0" i="0" u="none" strike="noStrike" cap="none" normalizeH="0" baseline="0" dirty="0" err="1">
                          <a:ln>
                            <a:noFill/>
                          </a:ln>
                          <a:solidFill>
                            <a:srgbClr val="333333"/>
                          </a:solidFill>
                          <a:effectLst/>
                          <a:latin typeface="+mj-lt"/>
                          <a:cs typeface="Times New Roman" pitchFamily="18" charset="0"/>
                        </a:rPr>
                        <a:t>Respekt</a:t>
                      </a:r>
                      <a:r>
                        <a:rPr kumimoji="0" lang="en-US" sz="1000" b="0" i="0" u="none" strike="noStrike" cap="none" normalizeH="0" baseline="0" dirty="0">
                          <a:ln>
                            <a:noFill/>
                          </a:ln>
                          <a:solidFill>
                            <a:srgbClr val="333333"/>
                          </a:solidFill>
                          <a:effectLst/>
                          <a:latin typeface="+mj-lt"/>
                          <a:cs typeface="Times New Roman" pitchFamily="18" charset="0"/>
                        </a:rPr>
                        <a:t> (</a:t>
                      </a:r>
                      <a:r>
                        <a:rPr kumimoji="0" lang="en-US" sz="1000" b="0" i="0" u="none" strike="noStrike" cap="none" normalizeH="0" baseline="0" dirty="0" err="1">
                          <a:ln>
                            <a:noFill/>
                          </a:ln>
                          <a:solidFill>
                            <a:srgbClr val="333333"/>
                          </a:solidFill>
                          <a:effectLst/>
                          <a:latin typeface="+mj-lt"/>
                          <a:cs typeface="Times New Roman" pitchFamily="18" charset="0"/>
                        </a:rPr>
                        <a:t>zwei</a:t>
                      </a:r>
                      <a:r>
                        <a:rPr kumimoji="0" lang="en-US" sz="1000" b="0" i="0" u="none" strike="noStrike" cap="none" normalizeH="0" baseline="0" dirty="0">
                          <a:ln>
                            <a:noFill/>
                          </a:ln>
                          <a:solidFill>
                            <a:srgbClr val="333333"/>
                          </a:solidFill>
                          <a:effectLst/>
                          <a:latin typeface="+mj-lt"/>
                          <a:cs typeface="Times New Roman" pitchFamily="18" charset="0"/>
                        </a:rPr>
                        <a:t> </a:t>
                      </a:r>
                      <a:r>
                        <a:rPr kumimoji="0" lang="en-US" sz="1000" b="0" i="0" u="none" strike="noStrike" cap="none" normalizeH="0" baseline="0" dirty="0" err="1">
                          <a:ln>
                            <a:noFill/>
                          </a:ln>
                          <a:solidFill>
                            <a:srgbClr val="333333"/>
                          </a:solidFill>
                          <a:effectLst/>
                          <a:latin typeface="+mj-lt"/>
                          <a:cs typeface="Times New Roman" pitchFamily="18" charset="0"/>
                        </a:rPr>
                        <a:t>Fäuste</a:t>
                      </a:r>
                      <a:r>
                        <a:rPr kumimoji="0" lang="en-US" sz="1000" b="0" i="0" u="none" strike="noStrike" cap="none" normalizeH="0" baseline="0" dirty="0">
                          <a:ln>
                            <a:noFill/>
                          </a:ln>
                          <a:solidFill>
                            <a:srgbClr val="333333"/>
                          </a:solidFill>
                          <a:effectLst/>
                          <a:latin typeface="+mj-lt"/>
                          <a:cs typeface="Times New Roman" pitchFamily="18" charset="0"/>
                        </a:rPr>
                        <a:t>)</a:t>
                      </a:r>
                      <a:endParaRPr kumimoji="0" lang="en-GB" sz="1000" b="0" i="0" u="none" strike="noStrike" cap="none" normalizeH="0" baseline="0" dirty="0">
                        <a:ln>
                          <a:noFill/>
                        </a:ln>
                        <a:solidFill>
                          <a:srgbClr val="333333"/>
                        </a:solidFill>
                        <a:effectLst/>
                        <a:latin typeface="+mj-lt"/>
                        <a:cs typeface="Times New Roman" pitchFamily="18" charset="0"/>
                      </a:endParaRP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6978</Words>
  <Application>Microsoft Office PowerPoint</Application>
  <PresentationFormat>Benutzerdefiniert</PresentationFormat>
  <Paragraphs>952</Paragraphs>
  <Slides>80</Slides>
  <Notes>80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80</vt:i4>
      </vt:variant>
    </vt:vector>
  </HeadingPairs>
  <TitlesOfParts>
    <vt:vector size="89" baseType="lpstr">
      <vt:lpstr>Arial</vt:lpstr>
      <vt:lpstr>Calibri</vt:lpstr>
      <vt:lpstr>Calibri Light</vt:lpstr>
      <vt:lpstr>Symbol</vt:lpstr>
      <vt:lpstr>Times New Roman</vt:lpstr>
      <vt:lpstr>Verdana</vt:lpstr>
      <vt:lpstr>Wingdings</vt:lpstr>
      <vt:lpstr>Wingdings</vt:lpstr>
      <vt:lpstr>UKE_PPT-Vorlage_16zu9</vt:lpstr>
      <vt:lpstr>MCT 1 A – Attributiestijl - Het toeschrijven van een oorzaak aan een gebeurtenis</vt:lpstr>
      <vt:lpstr>Attributie: Iets aan jezelf of een ander toeschrijven</vt:lpstr>
      <vt:lpstr>Attributie: Iets aan jezelf of een ander toeschrijven</vt:lpstr>
      <vt:lpstr>Attributie: Iets aan jezelf of een ander toeschrijven</vt:lpstr>
      <vt:lpstr>Verklaringen</vt:lpstr>
      <vt:lpstr>Verklaringen</vt:lpstr>
      <vt:lpstr>Verklaringen</vt:lpstr>
      <vt:lpstr>Iets aan jezelf of aan anderen toeschrijven</vt:lpstr>
      <vt:lpstr>Oefening 1</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Je verlaat de instelling zonder je beter te voelen.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Waarom doen we dit?</vt:lpstr>
      <vt:lpstr>Waarom doen we dit?</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Attributiestijl</vt:lpstr>
      <vt:lpstr>Attributiestijl</vt:lpstr>
      <vt:lpstr>De winkelier geeft je de hele aankoopprijs terug.</vt:lpstr>
      <vt:lpstr>Wanneer je een kamer binnen komt valt iedereen stil.</vt:lpstr>
      <vt:lpstr>Iemand zegt dat je er niet goed uitziet.</vt:lpstr>
      <vt:lpstr>Je bent gezakt voor een examen.</vt:lpstr>
      <vt:lpstr>Kom met eigen voorbeelden!</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Het horen van stemmen</vt:lpstr>
      <vt:lpstr>Het horen van stemmen</vt:lpstr>
      <vt:lpstr>Het horen van stemmen</vt:lpstr>
      <vt:lpstr>Het horen van stemmen</vt:lpstr>
      <vt:lpstr>Het horen van stemmen</vt:lpstr>
      <vt:lpstr>Het horen van stemmen</vt:lpstr>
      <vt:lpstr>Het horen van stemmen</vt:lpstr>
      <vt:lpstr>Een vriend nodigt je uit voor het eten.</vt:lpstr>
      <vt:lpstr>Een politieagent houdt je aan.</vt:lpstr>
      <vt:lpstr>Je wint tijdens een spelletje.</vt:lpstr>
      <vt:lpstr>Je ziet een kras in de lak van jouw auto.</vt:lpstr>
      <vt:lpstr>De dokter ontdekt dat je een hoge bloeddruk hebt.</vt:lpstr>
      <vt:lpstr>Een vriend weigert je te helpen met jouw werk.</vt:lpstr>
      <vt:lpstr>Een vriend verrast je met een cadeau.</vt:lpstr>
      <vt:lpstr>Een vriend zegt dat je stom doet.</vt:lpstr>
      <vt:lpstr>De baby van de buren begint te huilen terwijl jij hem vasthoudt.</vt:lpstr>
      <vt:lpstr>Een vriend zegt dat hij je niet respecteert.</vt:lpstr>
      <vt:lpstr>Betekenis voor het dagelijks leven</vt:lpstr>
      <vt:lpstr>Betekenis voor het dagelijks leven</vt:lpstr>
      <vt:lpstr>Betekenis voor het dagelijks leven</vt:lpstr>
      <vt:lpstr>Betekenis voor het dagelijks leven</vt:lpstr>
      <vt:lpstr>Bedankt voor je aandacht!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Luca Hoyer</cp:lastModifiedBy>
  <cp:revision>413</cp:revision>
  <dcterms:created xsi:type="dcterms:W3CDTF">2004-10-11T13:21:01Z</dcterms:created>
  <dcterms:modified xsi:type="dcterms:W3CDTF">2022-12-22T11:27:02Z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