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82"/>
  </p:notesMasterIdLst>
  <p:handoutMasterIdLst>
    <p:handoutMasterId r:id="rId83"/>
  </p:handoutMasterIdLst>
  <p:sldIdLst>
    <p:sldId id="499" r:id="rId2"/>
    <p:sldId id="500" r:id="rId3"/>
    <p:sldId id="501" r:id="rId4"/>
    <p:sldId id="502" r:id="rId5"/>
    <p:sldId id="503" r:id="rId6"/>
    <p:sldId id="504" r:id="rId7"/>
    <p:sldId id="505" r:id="rId8"/>
    <p:sldId id="506" r:id="rId9"/>
    <p:sldId id="343" r:id="rId10"/>
    <p:sldId id="507" r:id="rId11"/>
    <p:sldId id="508" r:id="rId12"/>
    <p:sldId id="509" r:id="rId13"/>
    <p:sldId id="510" r:id="rId14"/>
    <p:sldId id="468" r:id="rId15"/>
    <p:sldId id="511" r:id="rId16"/>
    <p:sldId id="433" r:id="rId17"/>
    <p:sldId id="513" r:id="rId18"/>
    <p:sldId id="514" r:id="rId19"/>
    <p:sldId id="515" r:id="rId20"/>
    <p:sldId id="516" r:id="rId21"/>
    <p:sldId id="517" r:id="rId22"/>
    <p:sldId id="303" r:id="rId23"/>
    <p:sldId id="304" r:id="rId24"/>
    <p:sldId id="480" r:id="rId25"/>
    <p:sldId id="523" r:id="rId26"/>
    <p:sldId id="520" r:id="rId27"/>
    <p:sldId id="519" r:id="rId28"/>
    <p:sldId id="521" r:id="rId29"/>
    <p:sldId id="522" r:id="rId30"/>
    <p:sldId id="307" r:id="rId31"/>
    <p:sldId id="472" r:id="rId32"/>
    <p:sldId id="524" r:id="rId33"/>
    <p:sldId id="398" r:id="rId34"/>
    <p:sldId id="399" r:id="rId35"/>
    <p:sldId id="487" r:id="rId36"/>
    <p:sldId id="526" r:id="rId37"/>
    <p:sldId id="527" r:id="rId38"/>
    <p:sldId id="528" r:id="rId39"/>
    <p:sldId id="529" r:id="rId40"/>
    <p:sldId id="530" r:id="rId41"/>
    <p:sldId id="531" r:id="rId42"/>
    <p:sldId id="532" r:id="rId43"/>
    <p:sldId id="533" r:id="rId44"/>
    <p:sldId id="525" r:id="rId45"/>
    <p:sldId id="429" r:id="rId46"/>
    <p:sldId id="534" r:id="rId47"/>
    <p:sldId id="313" r:id="rId48"/>
    <p:sldId id="332" r:id="rId49"/>
    <p:sldId id="370" r:id="rId50"/>
    <p:sldId id="328" r:id="rId51"/>
    <p:sldId id="496" r:id="rId52"/>
    <p:sldId id="536" r:id="rId53"/>
    <p:sldId id="535" r:id="rId54"/>
    <p:sldId id="537" r:id="rId55"/>
    <p:sldId id="538" r:id="rId56"/>
    <p:sldId id="454" r:id="rId57"/>
    <p:sldId id="539" r:id="rId58"/>
    <p:sldId id="540" r:id="rId59"/>
    <p:sldId id="541" r:id="rId60"/>
    <p:sldId id="542" r:id="rId61"/>
    <p:sldId id="543" r:id="rId62"/>
    <p:sldId id="544" r:id="rId63"/>
    <p:sldId id="360" r:id="rId64"/>
    <p:sldId id="325" r:id="rId65"/>
    <p:sldId id="321" r:id="rId66"/>
    <p:sldId id="324" r:id="rId67"/>
    <p:sldId id="349" r:id="rId68"/>
    <p:sldId id="335" r:id="rId69"/>
    <p:sldId id="329" r:id="rId70"/>
    <p:sldId id="326" r:id="rId71"/>
    <p:sldId id="331" r:id="rId72"/>
    <p:sldId id="333" r:id="rId73"/>
    <p:sldId id="467" r:id="rId74"/>
    <p:sldId id="545" r:id="rId75"/>
    <p:sldId id="546" r:id="rId76"/>
    <p:sldId id="347" r:id="rId77"/>
    <p:sldId id="426" r:id="rId78"/>
    <p:sldId id="547" r:id="rId79"/>
    <p:sldId id="431" r:id="rId80"/>
    <p:sldId id="432" r:id="rId81"/>
  </p:sldIdLst>
  <p:sldSz cx="12195175" cy="6858000"/>
  <p:notesSz cx="7099300" cy="10234613"/>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2"/>
    <a:srgbClr val="336699"/>
    <a:srgbClr val="FF5050"/>
    <a:srgbClr val="C3C3F7"/>
    <a:srgbClr val="8DC6FF"/>
    <a:srgbClr val="FFFF00"/>
    <a:srgbClr val="99CCFF"/>
    <a:srgbClr val="CCECF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804" y="76"/>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A263E84-BD83-4C5C-AED6-2F351B6FC2C3}" type="slidenum">
              <a:rPr lang="en-GB" altLang="de-DE"/>
              <a:pPr/>
              <a:t>‹Nr.›</a:t>
            </a:fld>
            <a:endParaRPr lang="en-GB" altLang="de-DE"/>
          </a:p>
        </p:txBody>
      </p:sp>
    </p:spTree>
    <p:extLst>
      <p:ext uri="{BB962C8B-B14F-4D97-AF65-F5344CB8AC3E}">
        <p14:creationId xmlns:p14="http://schemas.microsoft.com/office/powerpoint/2010/main" val="317905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Verdana" pitchFamily="34" charset="0"/>
                <a:ea typeface="+mn-ea"/>
                <a:cs typeface="Times New Roman" pitchFamily="18" charset="0"/>
              </a:defRPr>
            </a:lvl1pPr>
          </a:lstStyle>
          <a:p>
            <a:pPr>
              <a:defRPr/>
            </a:pPr>
            <a:endParaRPr lang="en-US"/>
          </a:p>
        </p:txBody>
      </p:sp>
      <p:sp>
        <p:nvSpPr>
          <p:cNvPr id="849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Verdana" pitchFamily="34" charset="0"/>
                <a:ea typeface="+mn-ea"/>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18D3CAA6-DB5B-421F-9275-6A6234E388CD}" type="slidenum">
              <a:rPr lang="en-US" altLang="de-DE"/>
              <a:pPr/>
              <a:t>‹Nr.›</a:t>
            </a:fld>
            <a:endParaRPr lang="en-US" altLang="de-DE"/>
          </a:p>
        </p:txBody>
      </p:sp>
    </p:spTree>
    <p:extLst>
      <p:ext uri="{BB962C8B-B14F-4D97-AF65-F5344CB8AC3E}">
        <p14:creationId xmlns:p14="http://schemas.microsoft.com/office/powerpoint/2010/main" val="40970568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2</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3</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A187F59D-A624-4FDC-90E2-45037029963A}" type="slidenum">
              <a:rPr lang="en-US" altLang="de-DE" sz="1300">
                <a:latin typeface="Verdana" panose="020B0604030504040204" pitchFamily="34" charset="0"/>
              </a:rPr>
              <a:pPr algn="r" eaLnBrk="1" hangingPunct="1">
                <a:spcBef>
                  <a:spcPct val="0"/>
                </a:spcBef>
              </a:pPr>
              <a:t>4</a:t>
            </a:fld>
            <a:endParaRPr lang="en-US" altLang="de-DE" sz="1300">
              <a:latin typeface="Verdana" panose="020B0604030504040204" pitchFamily="34" charset="0"/>
            </a:endParaRPr>
          </a:p>
        </p:txBody>
      </p:sp>
      <p:sp>
        <p:nvSpPr>
          <p:cNvPr id="92163" name="Rectangle 2050"/>
          <p:cNvSpPr>
            <a:spLocks noGrp="1" noRot="1" noChangeAspect="1" noChangeArrowheads="1" noTextEdit="1"/>
          </p:cNvSpPr>
          <p:nvPr>
            <p:ph type="sldImg"/>
          </p:nvPr>
        </p:nvSpPr>
        <p:spPr>
          <a:xfrm>
            <a:off x="138113" y="768350"/>
            <a:ext cx="6823075" cy="3836988"/>
          </a:xfrm>
          <a:ln/>
        </p:spPr>
      </p:sp>
      <p:sp>
        <p:nvSpPr>
          <p:cNvPr id="92164"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47049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5</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6</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54A117F-ACD2-4920-A17C-84349FB71910}" type="slidenum">
              <a:rPr lang="en-US" altLang="de-DE" sz="1300">
                <a:latin typeface="Verdana" panose="020B0604030504040204" pitchFamily="34" charset="0"/>
              </a:rPr>
              <a:pPr algn="r" eaLnBrk="1" hangingPunct="1">
                <a:spcBef>
                  <a:spcPct val="0"/>
                </a:spcBef>
              </a:pPr>
              <a:t>7</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750933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729FBD4A-4964-4EC2-BB6F-91DD2AF7F896}" type="slidenum">
              <a:rPr lang="en-US" altLang="de-DE" sz="1300">
                <a:latin typeface="Verdana" panose="020B0604030504040204" pitchFamily="34" charset="0"/>
              </a:rPr>
              <a:pPr algn="r" eaLnBrk="1" hangingPunct="1">
                <a:spcBef>
                  <a:spcPct val="0"/>
                </a:spcBef>
              </a:pPr>
              <a:t>8</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832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C0AD198-EC68-4142-8E14-6DF028D58A86}"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99292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10</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11</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12</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861ADC51-2A86-4382-9B02-176529743438}" type="slidenum">
              <a:rPr lang="en-US" altLang="de-DE" sz="1300">
                <a:latin typeface="Verdana" panose="020B0604030504040204" pitchFamily="34" charset="0"/>
              </a:rPr>
              <a:pPr algn="r" eaLnBrk="1" hangingPunct="1">
                <a:spcBef>
                  <a:spcPct val="0"/>
                </a:spcBef>
              </a:pPr>
              <a:t>13</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17837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7BEDE7-B516-47C0-971C-F77F485FCE95}"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3525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7BEDE7-B516-47C0-971C-F77F485FCE95}"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3525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16</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17</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18</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19</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20</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44A7D2E-79A8-4FA4-95ED-E30E9F25B8CF}" type="slidenum">
              <a:rPr lang="en-US" altLang="de-DE" sz="1300">
                <a:latin typeface="Verdana" panose="020B0604030504040204" pitchFamily="34" charset="0"/>
              </a:rPr>
              <a:pPr algn="r" eaLnBrk="1" hangingPunct="1">
                <a:spcBef>
                  <a:spcPct val="0"/>
                </a:spcBef>
              </a:pPr>
              <a:t>21</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840297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DC3833-EDA0-42F9-ADC5-7E886872D886}"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891105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C864088-6615-48A4-9444-4C17C8993BEB}"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890588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F665394B-6FA3-41E2-8EBC-F3D84FE0619C}"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975019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493DDB7-696D-45CD-BD74-C1A3E5D325C1}"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7469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8C62A5-974D-4733-B6E3-FBF9B51097E9}"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82082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8C62A5-974D-4733-B6E3-FBF9B51097E9}"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182082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2098F79-5B4D-4439-A7C6-36A4C3D2D64C}"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141364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523F8D29-146B-45C6-B167-A2B77A076CC0}"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99973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2CB5AD9-B7BA-4B21-8BDD-6F46B9DDC509}"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8642974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1213DF7-2F9B-431A-B1E6-F4B887042111}"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6103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1213DF7-2F9B-431A-B1E6-F4B887042111}"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56103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DE852F3-32BD-4814-A928-BD9679C35B8D}"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905391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20CA59B-C959-4BD8-869C-95A290E0A151}"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56170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DAAE1586-4D7B-41BB-BD80-CC3CDEB35A2F}"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140383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E5670AD9-752B-4AFB-ACC5-8E62C8B361CE}"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828374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4534DCD2-9ECD-4E9A-9FAD-ABB868BF0E7F}"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703905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31BD87B7-5890-4F03-88B8-62768F4D15A6}" type="slidenum">
              <a:rPr lang="en-US" altLang="de-DE" sz="1300">
                <a:latin typeface="Verdana" panose="020B0604030504040204" pitchFamily="34" charset="0"/>
              </a:rPr>
              <a:pPr algn="r" eaLnBrk="1" hangingPunct="1">
                <a:spcBef>
                  <a:spcPct val="0"/>
                </a:spcBef>
              </a:pPr>
              <a:t>52</a:t>
            </a:fld>
            <a:endParaRPr lang="en-US" altLang="de-DE" sz="1300">
              <a:latin typeface="Verdana" panose="020B0604030504040204" pitchFamily="34" charset="0"/>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37715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53</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54</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FCD352C3-2E12-4476-80F3-C387931E8B22}" type="slidenum">
              <a:rPr lang="en-US" altLang="de-DE" sz="1300">
                <a:latin typeface="Verdana" panose="020B0604030504040204" pitchFamily="34" charset="0"/>
              </a:rPr>
              <a:pPr algn="r" eaLnBrk="1" hangingPunct="1">
                <a:spcBef>
                  <a:spcPct val="0"/>
                </a:spcBef>
              </a:pPr>
              <a:t>55</a:t>
            </a:fld>
            <a:endParaRPr lang="en-US" altLang="de-DE" sz="1300">
              <a:latin typeface="Verdana" panose="020B0604030504040204" pitchFamily="34" charset="0"/>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4450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BC8D12F-9CC6-40B8-A642-5BFFD929FF2E}" type="slidenum">
              <a:rPr lang="en-US" altLang="de-DE" sz="1300">
                <a:latin typeface="Verdana" panose="020B0604030504040204" pitchFamily="34" charset="0"/>
              </a:rPr>
              <a:pPr eaLnBrk="1" hangingPunct="1">
                <a:spcBef>
                  <a:spcPct val="0"/>
                </a:spcBef>
              </a:pPr>
              <a:t>56</a:t>
            </a:fld>
            <a:endParaRPr lang="en-US" altLang="de-DE" sz="1300">
              <a:latin typeface="Verdana" panose="020B0604030504040204" pitchFamily="34"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791266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57</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58</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59</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60</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61</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lgn="l"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lgn="r" eaLnBrk="1" hangingPunct="1">
              <a:spcBef>
                <a:spcPct val="0"/>
              </a:spcBef>
            </a:pPr>
            <a:fld id="{C6CC4A8A-240B-4456-82CD-D01A92A542B8}" type="slidenum">
              <a:rPr lang="en-US" altLang="de-DE" sz="1300">
                <a:latin typeface="Verdana" panose="020B0604030504040204" pitchFamily="34" charset="0"/>
              </a:rPr>
              <a:pPr algn="r" eaLnBrk="1" hangingPunct="1">
                <a:spcBef>
                  <a:spcPct val="0"/>
                </a:spcBef>
              </a:pPr>
              <a:t>62</a:t>
            </a:fld>
            <a:endParaRPr lang="en-US" altLang="de-DE" sz="1300">
              <a:latin typeface="Verdana" panose="020B0604030504040204" pitchFamily="34"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066209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5F055A2-18F1-4B7F-B47D-52C4EA6DD911}" type="slidenum">
              <a:rPr lang="en-US" altLang="de-DE" sz="1300">
                <a:latin typeface="Verdana" panose="020B0604030504040204" pitchFamily="34" charset="0"/>
              </a:rPr>
              <a:pPr eaLnBrk="1" hangingPunct="1">
                <a:spcBef>
                  <a:spcPct val="0"/>
                </a:spcBef>
              </a:pPr>
              <a:t>63</a:t>
            </a:fld>
            <a:endParaRPr lang="en-US" altLang="de-DE" sz="1300">
              <a:latin typeface="Verdana" panose="020B0604030504040204" pitchFamily="34"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55296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3153210-4341-4D84-A244-0939A28D6EC8}" type="slidenum">
              <a:rPr lang="en-US" altLang="de-DE" sz="1300">
                <a:latin typeface="Verdana" panose="020B0604030504040204" pitchFamily="34" charset="0"/>
              </a:rPr>
              <a:pPr eaLnBrk="1" hangingPunct="1">
                <a:spcBef>
                  <a:spcPct val="0"/>
                </a:spcBef>
              </a:pPr>
              <a:t>64</a:t>
            </a:fld>
            <a:endParaRPr lang="en-US" altLang="de-DE" sz="1300">
              <a:latin typeface="Verdana" panose="020B0604030504040204" pitchFamily="34" charset="0"/>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180230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E233C39-5283-4526-8429-4017639A3E70}" type="slidenum">
              <a:rPr lang="en-US" altLang="de-DE" sz="1300">
                <a:latin typeface="Verdana" panose="020B0604030504040204" pitchFamily="34" charset="0"/>
              </a:rPr>
              <a:pPr eaLnBrk="1" hangingPunct="1">
                <a:spcBef>
                  <a:spcPct val="0"/>
                </a:spcBef>
              </a:pPr>
              <a:t>65</a:t>
            </a:fld>
            <a:endParaRPr lang="en-US" altLang="de-DE" sz="1300">
              <a:latin typeface="Verdana" panose="020B0604030504040204" pitchFamily="34"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37399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4243546-00E0-45EE-A4F0-67D3CC5CB807}" type="slidenum">
              <a:rPr lang="en-US" altLang="de-DE" sz="1300">
                <a:latin typeface="Verdana" panose="020B0604030504040204" pitchFamily="34" charset="0"/>
              </a:rPr>
              <a:pPr eaLnBrk="1" hangingPunct="1">
                <a:spcBef>
                  <a:spcPct val="0"/>
                </a:spcBef>
              </a:pPr>
              <a:t>66</a:t>
            </a:fld>
            <a:endParaRPr lang="en-US" altLang="de-DE" sz="1300">
              <a:latin typeface="Verdana" panose="020B0604030504040204" pitchFamily="34" charset="0"/>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481532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A54A535F-29BB-409C-AA59-AA5804D56420}" type="slidenum">
              <a:rPr lang="en-US" altLang="de-DE" sz="1300">
                <a:latin typeface="Verdana" panose="020B0604030504040204" pitchFamily="34" charset="0"/>
              </a:rPr>
              <a:pPr eaLnBrk="1" hangingPunct="1">
                <a:spcBef>
                  <a:spcPct val="0"/>
                </a:spcBef>
              </a:pPr>
              <a:t>67</a:t>
            </a:fld>
            <a:endParaRPr lang="en-US" altLang="de-DE" sz="1300">
              <a:latin typeface="Verdana" panose="020B0604030504040204" pitchFamily="34" charset="0"/>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325185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8C89F471-A017-4775-B338-E26254D9567C}" type="slidenum">
              <a:rPr lang="en-US" altLang="de-DE" sz="1300">
                <a:latin typeface="Verdana" panose="020B0604030504040204" pitchFamily="34" charset="0"/>
              </a:rPr>
              <a:pPr eaLnBrk="1" hangingPunct="1">
                <a:spcBef>
                  <a:spcPct val="0"/>
                </a:spcBef>
              </a:pPr>
              <a:t>68</a:t>
            </a:fld>
            <a:endParaRPr lang="en-US" altLang="de-DE" sz="1300">
              <a:latin typeface="Verdana" panose="020B0604030504040204" pitchFamily="34" charset="0"/>
            </a:endParaRPr>
          </a:p>
        </p:txBody>
      </p:sp>
      <p:sp>
        <p:nvSpPr>
          <p:cNvPr id="155651" name="Rectangle 1026"/>
          <p:cNvSpPr>
            <a:spLocks noGrp="1" noRot="1" noChangeAspect="1" noChangeArrowheads="1" noTextEdit="1"/>
          </p:cNvSpPr>
          <p:nvPr>
            <p:ph type="sldImg"/>
          </p:nvPr>
        </p:nvSpPr>
        <p:spPr>
          <a:xfrm>
            <a:off x="138113" y="768350"/>
            <a:ext cx="6823075" cy="3836988"/>
          </a:xfrm>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258049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CC1C3B4E-68E6-4AEF-817E-D18BE9F6C12C}" type="slidenum">
              <a:rPr lang="en-US" altLang="de-DE" sz="1300">
                <a:latin typeface="Verdana" panose="020B0604030504040204" pitchFamily="34" charset="0"/>
              </a:rPr>
              <a:pPr eaLnBrk="1" hangingPunct="1">
                <a:spcBef>
                  <a:spcPct val="0"/>
                </a:spcBef>
              </a:pPr>
              <a:t>69</a:t>
            </a:fld>
            <a:endParaRPr lang="en-US" altLang="de-DE" sz="1300">
              <a:latin typeface="Verdana" panose="020B0604030504040204" pitchFamily="34"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66683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64A0D558-AA24-4EFF-BA71-FE2BF103E94E}" type="slidenum">
              <a:rPr lang="en-US" altLang="de-DE" sz="1300">
                <a:latin typeface="Verdana" panose="020B0604030504040204" pitchFamily="34" charset="0"/>
              </a:rPr>
              <a:pPr eaLnBrk="1" hangingPunct="1">
                <a:spcBef>
                  <a:spcPct val="0"/>
                </a:spcBef>
              </a:pPr>
              <a:t>70</a:t>
            </a:fld>
            <a:endParaRPr lang="en-US" altLang="de-DE" sz="1300">
              <a:latin typeface="Verdana" panose="020B0604030504040204" pitchFamily="34"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523022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74E4662-89E9-4A8E-90AD-B8C7AA70FC13}" type="slidenum">
              <a:rPr lang="en-US" altLang="de-DE" sz="1300">
                <a:latin typeface="Verdana" panose="020B0604030504040204" pitchFamily="34" charset="0"/>
              </a:rPr>
              <a:pPr eaLnBrk="1" hangingPunct="1">
                <a:spcBef>
                  <a:spcPct val="0"/>
                </a:spcBef>
              </a:pPr>
              <a:t>71</a:t>
            </a:fld>
            <a:endParaRPr lang="en-US" altLang="de-DE" sz="1300">
              <a:latin typeface="Verdana" panose="020B0604030504040204" pitchFamily="34"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695178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7680FDBB-330D-4104-A20F-689044AA4284}" type="slidenum">
              <a:rPr lang="en-US" altLang="de-DE" sz="1300">
                <a:latin typeface="Verdana" panose="020B0604030504040204" pitchFamily="34" charset="0"/>
              </a:rPr>
              <a:pPr eaLnBrk="1" hangingPunct="1">
                <a:spcBef>
                  <a:spcPct val="0"/>
                </a:spcBef>
              </a:pPr>
              <a:t>72</a:t>
            </a:fld>
            <a:endParaRPr lang="en-US" altLang="de-DE" sz="1300">
              <a:latin typeface="Verdana" panose="020B0604030504040204" pitchFamily="34" charset="0"/>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515203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19E0AEE-5851-46F6-8EB1-9813DD2DC593}" type="slidenum">
              <a:rPr lang="en-US" altLang="de-DE" sz="1300">
                <a:latin typeface="Verdana" panose="020B0604030504040204" pitchFamily="34" charset="0"/>
              </a:rPr>
              <a:pPr eaLnBrk="1" hangingPunct="1">
                <a:spcBef>
                  <a:spcPct val="0"/>
                </a:spcBef>
              </a:pPr>
              <a:t>73</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57425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19E0AEE-5851-46F6-8EB1-9813DD2DC593}" type="slidenum">
              <a:rPr lang="en-US" altLang="de-DE" sz="1300">
                <a:latin typeface="Verdana" panose="020B0604030504040204" pitchFamily="34" charset="0"/>
              </a:rPr>
              <a:pPr eaLnBrk="1" hangingPunct="1">
                <a:spcBef>
                  <a:spcPct val="0"/>
                </a:spcBef>
              </a:pPr>
              <a:t>74</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57425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19E0AEE-5851-46F6-8EB1-9813DD2DC593}" type="slidenum">
              <a:rPr lang="en-US" altLang="de-DE" sz="1300">
                <a:latin typeface="Verdana" panose="020B0604030504040204" pitchFamily="34" charset="0"/>
              </a:rPr>
              <a:pPr eaLnBrk="1" hangingPunct="1">
                <a:spcBef>
                  <a:spcPct val="0"/>
                </a:spcBef>
              </a:pPr>
              <a:t>75</a:t>
            </a:fld>
            <a:endParaRPr lang="en-US" altLang="de-DE" sz="1300">
              <a:latin typeface="Verdana" panose="020B0604030504040204" pitchFamily="34"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57425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BF7A927F-2567-41A4-B78D-09C01133DAF0}" type="slidenum">
              <a:rPr lang="en-US" altLang="de-DE" sz="1300">
                <a:latin typeface="Verdana" panose="020B0604030504040204" pitchFamily="34" charset="0"/>
              </a:rPr>
              <a:pPr eaLnBrk="1" hangingPunct="1">
                <a:spcBef>
                  <a:spcPct val="0"/>
                </a:spcBef>
              </a:pPr>
              <a:t>76</a:t>
            </a:fld>
            <a:endParaRPr lang="en-US" altLang="de-DE" sz="1300">
              <a:latin typeface="Verdana" panose="020B0604030504040204" pitchFamily="34" charset="0"/>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099679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35F5AE2C-6FDF-4DB5-8461-A895CECB2245}" type="slidenum">
              <a:rPr lang="en-US" altLang="de-DE" sz="1300">
                <a:latin typeface="Verdana" panose="020B0604030504040204" pitchFamily="34" charset="0"/>
              </a:rPr>
              <a:pPr eaLnBrk="1" hangingPunct="1">
                <a:spcBef>
                  <a:spcPct val="0"/>
                </a:spcBef>
              </a:pPr>
              <a:t>77</a:t>
            </a:fld>
            <a:endParaRPr lang="en-US" altLang="de-DE" sz="1300">
              <a:latin typeface="Verdana" panose="020B0604030504040204" pitchFamily="34" charset="0"/>
            </a:endParaRPr>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626065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0DD0C378-B580-4E84-AD4E-8BC99851A772}" type="slidenum">
              <a:rPr lang="en-US" altLang="de-DE" sz="1300">
                <a:latin typeface="Verdana" panose="020B0604030504040204" pitchFamily="34" charset="0"/>
              </a:rPr>
              <a:pPr eaLnBrk="1" hangingPunct="1">
                <a:spcBef>
                  <a:spcPct val="0"/>
                </a:spcBef>
              </a:pPr>
              <a:t>79</a:t>
            </a:fld>
            <a:endParaRPr lang="en-US" altLang="de-DE" sz="1300">
              <a:latin typeface="Verdana" panose="020B0604030504040204" pitchFamily="34"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586918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eaLnBrk="1" hangingPunct="1">
              <a:spcBef>
                <a:spcPct val="0"/>
              </a:spcBef>
            </a:pPr>
            <a:fld id="{29BAB334-C130-4323-96D5-1233D6B3DBB7}" type="slidenum">
              <a:rPr lang="en-US" altLang="de-DE" sz="1300">
                <a:latin typeface="Verdana" panose="020B0604030504040204" pitchFamily="34" charset="0"/>
              </a:rPr>
              <a:pPr eaLnBrk="1" hangingPunct="1">
                <a:spcBef>
                  <a:spcPct val="0"/>
                </a:spcBef>
              </a:pPr>
              <a:t>80</a:t>
            </a:fld>
            <a:endParaRPr lang="en-US" altLang="de-DE" sz="1300">
              <a:latin typeface="Verdana" panose="020B0604030504040204" pitchFamily="34"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22923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nl-NL"/>
              <a:t>Metacognitieve Training 1 - Attributiestijl - Het toeschrijven van een oorzaak aan een gebeurtenis</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1 B – </a:t>
            </a:r>
            <a:r>
              <a:rPr lang="nl-NL" dirty="0"/>
              <a:t>Attributiestijl - Het toeschrijven van een oorzaak aan een gebeurtenis</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Lemmers-Jansen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618083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594013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353597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600" dirty="0">
                <a:solidFill>
                  <a:srgbClr val="004992"/>
                </a:solidFill>
                <a:latin typeface="Calibri Light"/>
              </a:rPr>
              <a:t>Attributie: Iets aan jezelf of een ander toeschrijven</a:t>
            </a:r>
            <a:endParaRPr lang="en-US" sz="3600" dirty="0">
              <a:solidFill>
                <a:srgbClr val="004992"/>
              </a:solidFill>
              <a:latin typeface="Calibri Light"/>
            </a:endParaRPr>
          </a:p>
        </p:txBody>
      </p:sp>
      <p:sp>
        <p:nvSpPr>
          <p:cNvPr id="5123" name="Rectangle 7"/>
          <p:cNvSpPr>
            <a:spLocks noGrp="1" noChangeArrowheads="1"/>
          </p:cNvSpPr>
          <p:nvPr>
            <p:ph idx="1"/>
          </p:nvPr>
        </p:nvSpPr>
        <p:spPr/>
        <p:txBody>
          <a:bodyPr/>
          <a:lstStyle/>
          <a:p>
            <a:pPr eaLnBrk="1" hangingPunct="1">
              <a:tabLst>
                <a:tab pos="0" algn="l"/>
              </a:tabLst>
              <a:defRPr/>
            </a:pPr>
            <a:r>
              <a:rPr lang="nl-NL" sz="2400" dirty="0">
                <a:solidFill>
                  <a:srgbClr val="333333"/>
                </a:solidFill>
                <a:latin typeface="Calibri Light"/>
              </a:rPr>
              <a:t>Attributie = het toeschrijven van een oorzaak aan een gebeurtenis. Leg je de verantwoordelijkheid bij jezelf, anderen of de omstandigheden?</a:t>
            </a:r>
          </a:p>
          <a:p>
            <a:pPr lvl="0" defTabSz="914400" fontAlgn="base">
              <a:buClr>
                <a:srgbClr val="336699"/>
              </a:buClr>
              <a:tabLst>
                <a:tab pos="0" algn="l"/>
              </a:tabLst>
              <a:defRPr/>
            </a:pPr>
            <a:r>
              <a:rPr lang="nl-NL" sz="2400" dirty="0">
                <a:solidFill>
                  <a:srgbClr val="333333"/>
                </a:solidFill>
                <a:latin typeface="Calibri Light"/>
                <a:ea typeface="MS PGothic" panose="020B0600070205080204" pitchFamily="34" charset="-128"/>
              </a:rPr>
              <a:t>We zien vaak over het hoofd dat een gebeurtenis verschillende oorzaken kan hebben.</a:t>
            </a:r>
          </a:p>
          <a:p>
            <a:pPr lvl="0" defTabSz="914377"/>
            <a:r>
              <a:rPr lang="nl-NL" altLang="de-DE" sz="2400" dirty="0">
                <a:solidFill>
                  <a:srgbClr val="004992"/>
                </a:solidFill>
                <a:latin typeface="Calibri Light"/>
                <a:ea typeface="+mj-ea"/>
                <a:cs typeface="+mj-cs"/>
              </a:rPr>
              <a:t>Welke oorzaken kunnen hebben bijgedragen aan de volgende situatie?</a:t>
            </a:r>
          </a:p>
          <a:p>
            <a:pPr lvl="0" defTabSz="914377"/>
            <a:r>
              <a:rPr lang="nl-NL" altLang="de-DE" sz="2400" dirty="0">
                <a:solidFill>
                  <a:srgbClr val="333333"/>
                </a:solidFill>
                <a:latin typeface="Calibri Light"/>
                <a:ea typeface="+mj-ea"/>
                <a:cs typeface="+mj-cs"/>
              </a:rPr>
              <a:t>Een vriendin heeft je niet gebeld op jouw verjaardag.</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58815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Waarom heeft jouw vriendin je niet gebeld?</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CA" altLang="de-DE" sz="2400" dirty="0" err="1">
                <a:solidFill>
                  <a:srgbClr val="333333"/>
                </a:solidFill>
                <a:latin typeface="Calibri Light"/>
                <a:ea typeface="MS PGothic" panose="020B0600070205080204" pitchFamily="34" charset="-128"/>
              </a:rPr>
              <a:t>Verklaringen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lvl="0" defTabSz="914400" fontAlgn="base">
              <a:buClr>
                <a:srgbClr val="333333"/>
              </a:buClr>
            </a:pPr>
            <a:r>
              <a:rPr lang="nl-NL"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2492531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Waarom heeft jouw vriendin je niet gebeld?</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CA" altLang="de-DE" sz="2400" dirty="0" err="1">
                <a:solidFill>
                  <a:srgbClr val="333333"/>
                </a:solidFill>
                <a:latin typeface="Calibri Light"/>
                <a:ea typeface="MS PGothic" panose="020B0600070205080204" pitchFamily="34" charset="-128"/>
              </a:rPr>
              <a:t>Verklaringen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Ik ben niet belangrijk voor haar, iemand anders zou ze niet vergeten te bellen.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Ze is een zeer chaotische vrouw die zelfs in staat is haar eigen verjaardag te vergeten.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Ze moet een belangrijk examen halen en heeft geen tijd voor andere dingen.</a:t>
            </a:r>
            <a:endParaRPr lang="en-US" sz="2400" dirty="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655913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t>Waarom heeft jouw vriendin je niet gebeld?</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CA" altLang="de-DE" sz="2400" dirty="0" err="1">
                <a:solidFill>
                  <a:srgbClr val="333333"/>
                </a:solidFill>
                <a:latin typeface="Calibri Light"/>
                <a:ea typeface="MS PGothic" panose="020B0600070205080204" pitchFamily="34" charset="-128"/>
              </a:rPr>
              <a:t>Verklaringen</a:t>
            </a:r>
            <a:endParaRPr lang="en-CA" altLang="de-DE" sz="2400" dirty="0">
              <a:solidFill>
                <a:srgbClr val="333333"/>
              </a:solidFill>
              <a:latin typeface="Calibri Light"/>
              <a:ea typeface="MS PGothic" panose="020B0600070205080204" pitchFamily="34" charset="-128"/>
            </a:endParaRPr>
          </a:p>
          <a:p>
            <a:pPr lvl="0" defTabSz="914400" fontAlgn="base"/>
            <a:r>
              <a:rPr lang="en-CA" altLang="de-DE" sz="2400" dirty="0" err="1">
                <a:solidFill>
                  <a:srgbClr val="004992"/>
                </a:solidFill>
                <a:latin typeface="Calibri Light"/>
                <a:ea typeface="MS PGothic" panose="020B0600070205080204" pitchFamily="34" charset="-128"/>
              </a:rPr>
              <a:t>Mogelijke</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verklaringen</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voor</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dit</a:t>
            </a:r>
            <a:r>
              <a:rPr lang="en-CA" altLang="de-DE" sz="2400" dirty="0">
                <a:solidFill>
                  <a:srgbClr val="004992"/>
                </a:solidFill>
                <a:latin typeface="Calibri Light"/>
                <a:ea typeface="MS PGothic" panose="020B0600070205080204" pitchFamily="34" charset="-128"/>
              </a:rPr>
              <a:t> </a:t>
            </a:r>
            <a:r>
              <a:rPr lang="en-CA" altLang="de-DE" sz="2400" dirty="0" err="1">
                <a:solidFill>
                  <a:srgbClr val="004992"/>
                </a:solidFill>
                <a:latin typeface="Calibri Light"/>
                <a:ea typeface="MS PGothic" panose="020B0600070205080204" pitchFamily="34" charset="-128"/>
              </a:rPr>
              <a:t>gedrag</a:t>
            </a:r>
            <a:endParaRPr lang="en-CA" altLang="de-DE" sz="2400" dirty="0">
              <a:solidFill>
                <a:srgbClr val="004992"/>
              </a:solidFill>
              <a:latin typeface="Calibri Light"/>
              <a:ea typeface="MS PGothic" panose="020B0600070205080204" pitchFamily="34" charset="-128"/>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Group 68"/>
          <p:cNvGraphicFramePr>
            <a:graphicFrameLocks/>
          </p:cNvGraphicFramePr>
          <p:nvPr>
            <p:extLst>
              <p:ext uri="{D42A27DB-BD31-4B8C-83A1-F6EECF244321}">
                <p14:modId xmlns:p14="http://schemas.microsoft.com/office/powerpoint/2010/main" val="1288089607"/>
              </p:ext>
            </p:extLst>
          </p:nvPr>
        </p:nvGraphicFramePr>
        <p:xfrm>
          <a:off x="408955" y="3429000"/>
          <a:ext cx="11376000" cy="2478086"/>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936284">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jezelf</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004992"/>
                          </a:solidFill>
                          <a:effectLst/>
                          <a:latin typeface="+mj-lt"/>
                          <a:cs typeface="Times New Roman" pitchFamily="18" charset="0"/>
                        </a:rPr>
                        <a:t>Ik ben niet belangrijk genoeg.</a:t>
                      </a: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18875">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anderen</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004992"/>
                          </a:solidFill>
                          <a:effectLst/>
                          <a:latin typeface="+mj-lt"/>
                          <a:cs typeface="Times New Roman" pitchFamily="18" charset="0"/>
                        </a:rPr>
                        <a:t>Ze is chaotisch</a:t>
                      </a: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927">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 ... omstandigheden</a:t>
                      </a: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400" b="0" i="0" u="none" strike="noStrike" cap="none" normalizeH="0" baseline="0" dirty="0">
                          <a:ln>
                            <a:noFill/>
                          </a:ln>
                          <a:solidFill>
                            <a:srgbClr val="004992"/>
                          </a:solidFill>
                          <a:effectLst/>
                          <a:latin typeface="+mj-lt"/>
                          <a:cs typeface="Times New Roman" pitchFamily="18" charset="0"/>
                        </a:rPr>
                        <a:t>Ze heeft een belangrijk examen en geen tijd</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63054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Iets aan jezelf of aan anderen toeschrijven</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Zoals je ziet kunnen gebeurtenissen veel verschillende oorzaken hebben. </a:t>
            </a:r>
            <a:br>
              <a:rPr lang="nl-NL" altLang="de-DE" sz="2400" dirty="0">
                <a:solidFill>
                  <a:srgbClr val="333333"/>
                </a:solidFill>
                <a:latin typeface="Calibri Light"/>
                <a:ea typeface="MS PGothic" panose="020B0600070205080204" pitchFamily="34" charset="-128"/>
              </a:rPr>
            </a:br>
            <a:r>
              <a:rPr lang="nl-NL" altLang="de-DE" sz="2400" dirty="0">
                <a:solidFill>
                  <a:srgbClr val="333333"/>
                </a:solidFill>
                <a:latin typeface="Calibri Light"/>
                <a:ea typeface="MS PGothic" panose="020B0600070205080204" pitchFamily="34" charset="-128"/>
              </a:rPr>
              <a:t>In de meeste gevallen spelen meerdere factoren tegelijk een rol.</a:t>
            </a:r>
          </a:p>
          <a:p>
            <a:pPr lvl="0" defTabSz="914400" fontAlgn="base"/>
            <a:r>
              <a:rPr lang="nl-NL" altLang="de-DE" sz="2400" dirty="0">
                <a:solidFill>
                  <a:srgbClr val="333333"/>
                </a:solidFill>
                <a:latin typeface="Calibri Light"/>
                <a:ea typeface="MS PGothic" panose="020B0600070205080204" pitchFamily="34" charset="-128"/>
              </a:rPr>
              <a:t>Toch hebben mensen vaak de neiging om eenzijdig te verklaren (bv. alleen anderen de schuld geven of juist alleen zichzelf). </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2446781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err="1">
                <a:latin typeface="Calibri Light"/>
              </a:rPr>
              <a:t>Oefening</a:t>
            </a:r>
            <a:r>
              <a:rPr lang="en-US" altLang="de-DE" sz="3600" dirty="0">
                <a:latin typeface="Calibri Light"/>
              </a:rPr>
              <a:t> 1</a:t>
            </a:r>
          </a:p>
        </p:txBody>
      </p:sp>
      <p:sp>
        <p:nvSpPr>
          <p:cNvPr id="10243" name="Rectangle 1027"/>
          <p:cNvSpPr>
            <a:spLocks noGrp="1" noChangeArrowheads="1"/>
          </p:cNvSpPr>
          <p:nvPr>
            <p:ph idx="1"/>
          </p:nvPr>
        </p:nvSpPr>
        <p:spPr>
          <a:xfrm>
            <a:off x="408955" y="2204864"/>
            <a:ext cx="11340000" cy="4248000"/>
          </a:xfrm>
        </p:spPr>
        <p:txBody>
          <a:bodyPr/>
          <a:lstStyle/>
          <a:p>
            <a:pPr lvl="0" defTabSz="914400" fontAlgn="base"/>
            <a:r>
              <a:rPr lang="en-US" altLang="ja-JP"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J</a:t>
            </a:r>
            <a:r>
              <a:rPr lang="en-US" altLang="ja-JP" sz="2400" dirty="0">
                <a:solidFill>
                  <a:srgbClr val="333333"/>
                </a:solidFill>
                <a:latin typeface="Calibri Light"/>
                <a:ea typeface="MS PGothic" panose="020B0600070205080204" pitchFamily="34" charset="-128"/>
              </a:rPr>
              <a:t>e </a:t>
            </a:r>
            <a:r>
              <a:rPr lang="en-US" altLang="ja-JP" sz="2400" dirty="0" err="1">
                <a:solidFill>
                  <a:srgbClr val="333333"/>
                </a:solidFill>
                <a:latin typeface="Calibri Light"/>
                <a:ea typeface="MS PGothic" panose="020B0600070205080204" pitchFamily="34" charset="-128"/>
              </a:rPr>
              <a:t>verlaat</a:t>
            </a:r>
            <a:r>
              <a:rPr lang="en-US" altLang="ja-JP" sz="2400" dirty="0">
                <a:solidFill>
                  <a:srgbClr val="333333"/>
                </a:solidFill>
                <a:latin typeface="Calibri Light"/>
                <a:ea typeface="MS PGothic" panose="020B0600070205080204" pitchFamily="34" charset="-128"/>
              </a:rPr>
              <a:t> de </a:t>
            </a:r>
            <a:r>
              <a:rPr lang="en-US" altLang="ja-JP" sz="2400" dirty="0" err="1">
                <a:solidFill>
                  <a:srgbClr val="333333"/>
                </a:solidFill>
                <a:latin typeface="Calibri Light"/>
                <a:ea typeface="MS PGothic" panose="020B0600070205080204" pitchFamily="34" charset="-128"/>
              </a:rPr>
              <a:t>instelling</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bijna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helemaal</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hersteld</a:t>
            </a:r>
            <a:r>
              <a:rPr lang="en-US" altLang="ja-JP" sz="2400" dirty="0">
                <a:solidFill>
                  <a:srgbClr val="333333"/>
                </a:solidFill>
                <a:latin typeface="Calibri Light"/>
                <a:ea typeface="MS PGothic" panose="020B0600070205080204" pitchFamily="34" charset="-128"/>
              </a:rPr>
              <a:t>.”</a:t>
            </a:r>
          </a:p>
          <a:p>
            <a:pPr lvl="0" defTabSz="914400" fontAlgn="base"/>
            <a:r>
              <a:rPr lang="de-DE" altLang="de-DE" sz="2400" dirty="0">
                <a:solidFill>
                  <a:srgbClr val="004992"/>
                </a:solidFill>
                <a:latin typeface="Calibri Light"/>
                <a:ea typeface="MS PGothic" panose="020B0600070205080204" pitchFamily="34" charset="-128"/>
              </a:rPr>
              <a:t>Verklaringen</a:t>
            </a:r>
          </a:p>
          <a:p>
            <a:pPr lvl="0" defTabSz="914400" fontAlgn="base"/>
            <a:r>
              <a:rPr lang="de-DE" altLang="de-DE" sz="2400" dirty="0">
                <a:solidFill>
                  <a:srgbClr val="333333"/>
                </a:solidFill>
                <a:latin typeface="Calibri Light"/>
                <a:ea typeface="MS PGothic" panose="020B0600070205080204" pitchFamily="34" charset="-128"/>
              </a:rPr>
              <a:t>... jezelf</a:t>
            </a:r>
          </a:p>
          <a:p>
            <a:pPr lvl="0" defTabSz="914400" fontAlgn="base"/>
            <a:r>
              <a:rPr lang="de-DE" altLang="de-DE" sz="2400" dirty="0">
                <a:solidFill>
                  <a:srgbClr val="333333"/>
                </a:solidFill>
                <a:latin typeface="Calibri Light"/>
                <a:ea typeface="MS PGothic" panose="020B0600070205080204" pitchFamily="34" charset="-128"/>
              </a:rPr>
              <a:t>... anderen	</a:t>
            </a:r>
          </a:p>
          <a:p>
            <a:pPr lvl="0" defTabSz="914400" fontAlgn="base"/>
            <a:r>
              <a:rPr lang="de-DE" altLang="de-DE" sz="2400" dirty="0">
                <a:solidFill>
                  <a:srgbClr val="333333"/>
                </a:solidFill>
                <a:latin typeface="Calibri Light"/>
                <a:ea typeface="MS PGothic" panose="020B0600070205080204" pitchFamily="34" charset="-128"/>
              </a:rPr>
              <a:t>... omstandigheden of toeval</a:t>
            </a:r>
          </a:p>
          <a:p>
            <a:pPr lvl="0" defTabSz="914400" fontAlgn="base"/>
            <a:r>
              <a:rPr lang="de-DE" altLang="de-DE" sz="2400" dirty="0">
                <a:solidFill>
                  <a:srgbClr val="336699"/>
                </a:solidFill>
                <a:latin typeface="Calibri Light"/>
                <a:ea typeface="MS PGothic" panose="020B0600070205080204" pitchFamily="34" charset="-128"/>
              </a:rPr>
              <a:t>	</a:t>
            </a:r>
          </a:p>
          <a:p>
            <a:pPr lvl="0" defTabSz="914400" fontAlgn="base"/>
            <a:r>
              <a:rPr lang="de-DE" altLang="de-DE" sz="2400" dirty="0">
                <a:solidFill>
                  <a:srgbClr val="333333"/>
                </a:solidFill>
                <a:latin typeface="Calibri Light"/>
                <a:ea typeface="MS PGothic" panose="020B0600070205080204" pitchFamily="34" charset="-128"/>
              </a:rPr>
              <a:t>		</a:t>
            </a:r>
            <a:endParaRPr lang="en-US" altLang="de-DE" sz="2400" dirty="0">
              <a:solidFill>
                <a:srgbClr val="3333FF"/>
              </a:solidFill>
              <a:latin typeface="Calibri Light"/>
              <a:ea typeface="Times New Roman" panose="02020603050405020304" pitchFamily="18" charset="0"/>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9</a:t>
            </a:fld>
            <a:endParaRPr lang="de-DE" dirty="0"/>
          </a:p>
        </p:txBody>
      </p:sp>
      <p:sp>
        <p:nvSpPr>
          <p:cNvPr id="10244" name="Rectangle 1028"/>
          <p:cNvSpPr>
            <a:spLocks noChangeArrowheads="1"/>
          </p:cNvSpPr>
          <p:nvPr/>
        </p:nvSpPr>
        <p:spPr bwMode="auto">
          <a:xfrm>
            <a:off x="813012" y="2133600"/>
            <a:ext cx="10365899"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90000"/>
              </a:lnSpc>
              <a:buClrTx/>
              <a:buFontTx/>
              <a:buNone/>
            </a:pPr>
            <a:endParaRPr lang="en-US" altLang="de-DE" sz="2400">
              <a:latin typeface="Calibri Light"/>
            </a:endParaRPr>
          </a:p>
          <a:p>
            <a:pPr eaLnBrk="1" hangingPunct="1">
              <a:lnSpc>
                <a:spcPct val="90000"/>
              </a:lnSpc>
              <a:buClrTx/>
              <a:buFontTx/>
              <a:buNone/>
            </a:pPr>
            <a:r>
              <a:rPr lang="de-DE" altLang="de-DE" sz="2800">
                <a:latin typeface="Calibri Light"/>
              </a:rPr>
              <a:t>	</a:t>
            </a:r>
          </a:p>
          <a:p>
            <a:pPr eaLnBrk="1" hangingPunct="1">
              <a:lnSpc>
                <a:spcPct val="90000"/>
              </a:lnSpc>
              <a:buClrTx/>
              <a:buFontTx/>
              <a:buNone/>
            </a:pPr>
            <a:r>
              <a:rPr lang="de-DE" altLang="de-DE" sz="2800">
                <a:latin typeface="Calibri Light"/>
              </a:rPr>
              <a:t>		</a:t>
            </a:r>
            <a:endParaRPr lang="en-US" altLang="de-DE" sz="2800">
              <a:solidFill>
                <a:srgbClr val="3333FF"/>
              </a:solidFill>
              <a:latin typeface="Calibri Light"/>
            </a:endParaRPr>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Je verlaat de instelling bijna helemaal hersteld.</a:t>
            </a:r>
            <a:endParaRPr lang="en-US" sz="3600" dirty="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Het medische personeel in deze instelling is zeer bekwaam.</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Ik had geluk dat het personeel niet zo druk was als anders.</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Het herstel is veroorzaakt door het gebruik van de medicijnen.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Tree>
    <p:extLst>
      <p:ext uri="{BB962C8B-B14F-4D97-AF65-F5344CB8AC3E}">
        <p14:creationId xmlns:p14="http://schemas.microsoft.com/office/powerpoint/2010/main" val="3791855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Je verlaat de instelling bijna helemaal hersteld.</a:t>
            </a:r>
            <a:endParaRPr lang="en-US" sz="3600" dirty="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in deze instelling is zeer bekwaam.</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Ik had geluk dat het personeel niet zo druk was als anders.</a:t>
            </a:r>
          </a:p>
          <a:p>
            <a:pPr marL="285750" indent="-285750">
              <a:lnSpc>
                <a:spcPct val="100000"/>
              </a:lnSpc>
              <a:spcBef>
                <a:spcPts val="0"/>
              </a:spcBef>
              <a:buClr>
                <a:srgbClr val="FFFFFF"/>
              </a:buClr>
              <a:buFont typeface="WingDings"/>
              <a:buChar char=""/>
              <a:defRPr/>
            </a:pPr>
            <a:r>
              <a:rPr lang="nl-NL" altLang="de-DE" dirty="0">
                <a:solidFill>
                  <a:srgbClr val="FFFFFF"/>
                </a:solidFill>
                <a:latin typeface="Calibri Light"/>
              </a:rPr>
              <a:t>Het herstel is veroorzaakt door het gebruik van de medicijnen.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Tree>
    <p:extLst>
      <p:ext uri="{BB962C8B-B14F-4D97-AF65-F5344CB8AC3E}">
        <p14:creationId xmlns:p14="http://schemas.microsoft.com/office/powerpoint/2010/main" val="1087431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Je verlaat de instelling bijna helemaal hersteld.</a:t>
            </a:r>
            <a:endParaRPr lang="en-US" sz="3600" dirty="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in deze instelling is zeer bekwaam.</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had geluk dat het personeel niet zo druk was als anders.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is veroorzaakt door het gebruik van de medicijnen.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Tree>
    <p:extLst>
      <p:ext uri="{BB962C8B-B14F-4D97-AF65-F5344CB8AC3E}">
        <p14:creationId xmlns:p14="http://schemas.microsoft.com/office/powerpoint/2010/main" val="2004595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t>Gevaar: eenzijdige verklaringen!</a:t>
            </a:r>
            <a:endParaRPr lang="en-US" sz="3600" dirty="0">
              <a:latin typeface="Calibri Light"/>
            </a:endParaRPr>
          </a:p>
        </p:txBody>
      </p:sp>
      <p:sp>
        <p:nvSpPr>
          <p:cNvPr id="13314" name="Rectangle 3"/>
          <p:cNvSpPr>
            <a:spLocks noGrp="1" noChangeArrowheads="1"/>
          </p:cNvSpPr>
          <p:nvPr>
            <p:ph idx="1"/>
          </p:nvPr>
        </p:nvSpPr>
        <p:spPr/>
        <p:txBody>
          <a:bodyPr/>
          <a:lstStyle/>
          <a:p>
            <a:pPr eaLnBrk="1" hangingPunct="1">
              <a:lnSpc>
                <a:spcPct val="100000"/>
              </a:lnSpc>
              <a:spcBef>
                <a:spcPts val="0"/>
              </a:spcBef>
              <a:defRPr/>
            </a:pPr>
            <a:r>
              <a:rPr lang="nl-NL" altLang="de-DE" b="1" dirty="0">
                <a:solidFill>
                  <a:srgbClr val="004992"/>
                </a:solidFill>
                <a:latin typeface="Calibri Light"/>
              </a:rPr>
              <a:t>Verklaringen betrekking hebbend op</a:t>
            </a:r>
          </a:p>
          <a:p>
            <a:pPr eaLnBrk="1" hangingPunct="1">
              <a:lnSpc>
                <a:spcPct val="100000"/>
              </a:lnSpc>
              <a:spcBef>
                <a:spcPts val="1200"/>
              </a:spcBef>
              <a:defRPr/>
            </a:pPr>
            <a:r>
              <a:rPr lang="nl-NL" altLang="de-DE" b="1" dirty="0">
                <a:solidFill>
                  <a:srgbClr val="004992"/>
                </a:solidFill>
                <a:latin typeface="Calibri Light"/>
              </a:rPr>
              <a:t>... jezelf:</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herstelproces was succesvol omdat ik erg gemotiveerd was.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heb aangedrongen op de toepassing van bepaalde behandelingen,</a:t>
            </a:r>
            <a:br>
              <a:rPr lang="nl-NL" altLang="de-DE" dirty="0">
                <a:solidFill>
                  <a:srgbClr val="333333"/>
                </a:solidFill>
                <a:latin typeface="Calibri Light"/>
              </a:rPr>
            </a:br>
            <a:r>
              <a:rPr lang="nl-NL" altLang="de-DE" dirty="0">
                <a:solidFill>
                  <a:srgbClr val="333333"/>
                </a:solidFill>
                <a:latin typeface="Calibri Light"/>
              </a:rPr>
              <a:t>deze hebben een grote rol gespeeld bij het succes van de behandeling.</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denk dat ik ook zonder therapie en medicijnen zou zijn hersteld. </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heb ik te danken aan mijn uitstekende genen.</a:t>
            </a:r>
          </a:p>
          <a:p>
            <a:pPr eaLnBrk="1" hangingPunct="1">
              <a:lnSpc>
                <a:spcPct val="100000"/>
              </a:lnSpc>
              <a:spcBef>
                <a:spcPts val="1200"/>
              </a:spcBef>
              <a:buClr>
                <a:schemeClr val="tx1"/>
              </a:buClr>
              <a:defRPr/>
            </a:pPr>
            <a:r>
              <a:rPr lang="nl-NL" altLang="de-DE" b="1" dirty="0">
                <a:solidFill>
                  <a:srgbClr val="004992"/>
                </a:solidFill>
                <a:latin typeface="Calibri Light"/>
              </a:rPr>
              <a:t>... anderen:</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medische personeel in deze instelling is zeer bekwaam.</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Zonder de steun van mijn familie was het niet zo’n groot succes geworden</a:t>
            </a:r>
          </a:p>
          <a:p>
            <a:pPr eaLnBrk="1" hangingPunct="1">
              <a:lnSpc>
                <a:spcPct val="100000"/>
              </a:lnSpc>
              <a:spcBef>
                <a:spcPts val="1200"/>
              </a:spcBef>
              <a:buClr>
                <a:schemeClr val="tx1"/>
              </a:buClr>
              <a:defRPr/>
            </a:pPr>
            <a:r>
              <a:rPr lang="nl-NL" altLang="de-DE" b="1" dirty="0">
                <a:solidFill>
                  <a:srgbClr val="004992"/>
                </a:solidFill>
                <a:latin typeface="Calibri Light"/>
              </a:rPr>
              <a:t>... omstandigheden of toeval:</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Ik had geluk dat het personeel niet zo druk was als anders.</a:t>
            </a:r>
          </a:p>
          <a:p>
            <a:pPr marL="285750" indent="-285750">
              <a:lnSpc>
                <a:spcPct val="100000"/>
              </a:lnSpc>
              <a:spcBef>
                <a:spcPts val="0"/>
              </a:spcBef>
              <a:buClr>
                <a:srgbClr val="333333"/>
              </a:buClr>
              <a:buFont typeface="WingDings"/>
              <a:buChar char=""/>
              <a:defRPr/>
            </a:pPr>
            <a:r>
              <a:rPr lang="nl-NL" altLang="de-DE" dirty="0">
                <a:solidFill>
                  <a:srgbClr val="333333"/>
                </a:solidFill>
                <a:latin typeface="Calibri Light"/>
              </a:rPr>
              <a:t>Het herstel is veroorzaakt door het gebruik van de medicijnen.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
        <p:nvSpPr>
          <p:cNvPr id="9"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
        <p:nvSpPr>
          <p:cNvPr id="8" name="Text Box 7"/>
          <p:cNvSpPr txBox="1">
            <a:spLocks noChangeArrowheads="1"/>
          </p:cNvSpPr>
          <p:nvPr/>
        </p:nvSpPr>
        <p:spPr bwMode="auto">
          <a:xfrm rot="-2179016">
            <a:off x="912522" y="3544372"/>
            <a:ext cx="8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nl-NL" altLang="de-DE" sz="2400" b="1">
                <a:solidFill>
                  <a:srgbClr val="FF5050"/>
                </a:solidFill>
                <a:latin typeface="Calibri Light"/>
              </a:rPr>
              <a:t>Je verlaat de instelling bijna helemaal hersteld.</a:t>
            </a:r>
            <a:endParaRPr lang="de-DE" altLang="de-DE" sz="2400" b="1" dirty="0">
              <a:solidFill>
                <a:srgbClr val="FF5050"/>
              </a:solidFill>
              <a:latin typeface="Calibri Light"/>
            </a:endParaRPr>
          </a:p>
        </p:txBody>
      </p:sp>
    </p:spTree>
    <p:extLst>
      <p:ext uri="{BB962C8B-B14F-4D97-AF65-F5344CB8AC3E}">
        <p14:creationId xmlns:p14="http://schemas.microsoft.com/office/powerpoint/2010/main" val="338268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1027"/>
          <p:cNvSpPr>
            <a:spLocks noGrp="1" noChangeArrowheads="1"/>
          </p:cNvSpPr>
          <p:nvPr>
            <p:ph type="title"/>
          </p:nvPr>
        </p:nvSpPr>
        <p:spPr/>
        <p:txBody>
          <a:bodyPr vert="horz" lIns="0" tIns="0" rIns="0" bIns="0" rtlCol="0" anchor="t">
            <a:spAutoFit/>
          </a:bodyPr>
          <a:lstStyle/>
          <a:p>
            <a:pPr defTabSz="914377">
              <a:spcBef>
                <a:spcPts val="0"/>
              </a:spcBef>
            </a:pPr>
            <a:r>
              <a:rPr lang="nl-NL" altLang="ja-JP" sz="3600">
                <a:latin typeface="Calibri Light"/>
              </a:rPr>
              <a:t>Bedenk nu een evenwichtige verklaring </a:t>
            </a:r>
            <a:br>
              <a:rPr lang="nl-NL" altLang="ja-JP" sz="3600">
                <a:latin typeface="Calibri Light"/>
              </a:rPr>
            </a:br>
            <a:r>
              <a:rPr lang="nl-NL" altLang="ja-JP" sz="3600">
                <a:latin typeface="Calibri Light"/>
              </a:rPr>
              <a:t>(denk aan jezelf, anderen en omstandigheden)</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Je verlaat de instelling bijna helemaal hersteld.</a:t>
            </a:r>
          </a:p>
          <a:p>
            <a:pPr lvl="0">
              <a:buClr>
                <a:srgbClr val="333333"/>
              </a:buClr>
            </a:pPr>
            <a:r>
              <a:rPr lang="en-CA" altLang="nl-NL" sz="2400">
                <a:solidFill>
                  <a:srgbClr val="333333"/>
                </a:solidFill>
                <a:latin typeface="Calibri Light"/>
                <a:ea typeface="MS PGothic" panose="020B0600070205080204" pitchFamily="34" charset="-128"/>
              </a:rPr>
              <a:t>??? </a:t>
            </a:r>
            <a:r>
              <a:rPr lang="en-CA" altLang="nl-NL" sz="2400">
                <a:solidFill>
                  <a:srgbClr val="FFFFFF"/>
                </a:solidFill>
                <a:latin typeface="Calibri Light"/>
                <a:ea typeface="MS PGothic" panose="020B0600070205080204" pitchFamily="34" charset="-128"/>
              </a:rPr>
              <a:t>“</a:t>
            </a:r>
            <a:r>
              <a:rPr lang="nl-NL" altLang="ja-JP" sz="2400">
                <a:solidFill>
                  <a:srgbClr val="FFFFFF"/>
                </a:solidFill>
                <a:latin typeface="Calibri Light"/>
                <a:ea typeface="MS PGothic" panose="020B0600070205080204" pitchFamily="34" charset="-128"/>
              </a:rPr>
              <a:t>De </a:t>
            </a:r>
            <a:r>
              <a:rPr lang="nl-NL" altLang="ja-JP" sz="2400" dirty="0">
                <a:solidFill>
                  <a:srgbClr val="FFFFFF"/>
                </a:solidFill>
                <a:latin typeface="Calibri Light"/>
                <a:ea typeface="MS PGothic" panose="020B0600070205080204" pitchFamily="34" charset="-128"/>
              </a:rPr>
              <a:t>steun van </a:t>
            </a:r>
            <a:r>
              <a:rPr lang="nl-NL" altLang="ja-JP" sz="2400" u="sng" dirty="0">
                <a:solidFill>
                  <a:srgbClr val="FFFFFF"/>
                </a:solidFill>
                <a:latin typeface="Calibri Light"/>
                <a:ea typeface="MS PGothic" panose="020B0600070205080204" pitchFamily="34" charset="-128"/>
              </a:rPr>
              <a:t>mijn familie, de doktoren </a:t>
            </a:r>
            <a:r>
              <a:rPr lang="nl-NL" altLang="ja-JP" sz="2400" dirty="0">
                <a:solidFill>
                  <a:srgbClr val="FFFFFF"/>
                </a:solidFill>
                <a:latin typeface="Calibri Light"/>
                <a:ea typeface="MS PGothic" panose="020B0600070205080204" pitchFamily="34" charset="-128"/>
              </a:rPr>
              <a:t>en de </a:t>
            </a:r>
            <a:r>
              <a:rPr lang="nl-NL" altLang="ja-JP" sz="2400" u="sng" dirty="0">
                <a:solidFill>
                  <a:srgbClr val="FFFFFF"/>
                </a:solidFill>
                <a:latin typeface="Calibri Light"/>
                <a:ea typeface="MS PGothic" panose="020B0600070205080204" pitchFamily="34" charset="-128"/>
              </a:rPr>
              <a:t>medicijnen</a:t>
            </a:r>
            <a:r>
              <a:rPr lang="nl-NL" altLang="ja-JP" sz="2400" dirty="0">
                <a:solidFill>
                  <a:srgbClr val="FFFFFF"/>
                </a:solidFill>
                <a:latin typeface="Calibri Light"/>
                <a:ea typeface="MS PGothic" panose="020B0600070205080204" pitchFamily="34" charset="-128"/>
              </a:rPr>
              <a:t> hebben bijgedragen aan mijn herstel. Ook kan ik het succesvolle herstel deels aan mezelf toeschrijven, omdat </a:t>
            </a:r>
            <a:r>
              <a:rPr lang="nl-NL" altLang="ja-JP" sz="2400" u="sng" dirty="0">
                <a:solidFill>
                  <a:srgbClr val="FFFFFF"/>
                </a:solidFill>
                <a:latin typeface="Calibri Light"/>
                <a:ea typeface="MS PGothic" panose="020B0600070205080204" pitchFamily="34" charset="-128"/>
              </a:rPr>
              <a:t>ik</a:t>
            </a:r>
            <a:r>
              <a:rPr lang="nl-NL" altLang="ja-JP" sz="2400" dirty="0">
                <a:solidFill>
                  <a:srgbClr val="FFFFFF"/>
                </a:solidFill>
                <a:latin typeface="Calibri Light"/>
                <a:ea typeface="MS PGothic" panose="020B0600070205080204" pitchFamily="34" charset="-128"/>
              </a:rPr>
              <a:t> gemotiveerd was en actief meewerkte aan het </a:t>
            </a:r>
            <a:r>
              <a:rPr lang="nl-NL" altLang="ja-JP" sz="2400">
                <a:solidFill>
                  <a:srgbClr val="FFFFFF"/>
                </a:solidFill>
                <a:latin typeface="Calibri Light"/>
                <a:ea typeface="MS PGothic" panose="020B0600070205080204" pitchFamily="34" charset="-128"/>
              </a:rPr>
              <a:t>behandelproces.</a:t>
            </a:r>
            <a:r>
              <a:rPr lang="nl-NL" altLang="nl-NL" sz="2400">
                <a:solidFill>
                  <a:srgbClr val="FFFFFF"/>
                </a:solidFill>
                <a:latin typeface="Calibri Light"/>
                <a:ea typeface="MS PGothic" panose="020B0600070205080204" pitchFamily="34" charset="-128"/>
              </a:rPr>
              <a:t>”</a:t>
            </a:r>
            <a:endParaRPr lang="nl-NL" altLang="ja-JP" sz="2400" dirty="0">
              <a:solidFill>
                <a:srgbClr val="FFFFFF"/>
              </a:solidFill>
              <a:latin typeface="Calibri Light"/>
              <a:ea typeface="MS PGothic" panose="020B0600070205080204" pitchFamily="34" charset="-128"/>
            </a:endParaRPr>
          </a:p>
          <a:p>
            <a:pPr lvl="0">
              <a:buClr>
                <a:srgbClr val="333333"/>
              </a:buClr>
            </a:pPr>
            <a:r>
              <a:rPr lang="nl-NL" altLang="nl-NL" sz="2400">
                <a:solidFill>
                  <a:srgbClr val="333333"/>
                </a:solidFill>
                <a:latin typeface="Calibri Light"/>
                <a:ea typeface="MS PGothic" panose="020B0600070205080204" pitchFamily="34" charset="-128"/>
              </a:rPr>
              <a:t>??? </a:t>
            </a:r>
            <a:r>
              <a:rPr lang="nl-NL" altLang="nl-NL" sz="2400">
                <a:solidFill>
                  <a:srgbClr val="FFFFFF"/>
                </a:solidFill>
                <a:latin typeface="Calibri Light"/>
                <a:ea typeface="MS PGothic" panose="020B0600070205080204" pitchFamily="34" charset="-128"/>
              </a:rPr>
              <a:t>“</a:t>
            </a:r>
            <a:r>
              <a:rPr lang="nl-NL" altLang="ja-JP" sz="2400" u="sng">
                <a:solidFill>
                  <a:srgbClr val="FFFFFF"/>
                </a:solidFill>
                <a:latin typeface="Calibri Light"/>
                <a:ea typeface="MS PGothic" panose="020B0600070205080204" pitchFamily="34" charset="-128"/>
              </a:rPr>
              <a:t>Ik</a:t>
            </a:r>
            <a:r>
              <a:rPr lang="nl-NL" altLang="ja-JP" sz="2400">
                <a:solidFill>
                  <a:srgbClr val="FFFFFF"/>
                </a:solidFill>
                <a:latin typeface="Calibri Light"/>
                <a:ea typeface="MS PGothic" panose="020B0600070205080204" pitchFamily="34" charset="-128"/>
              </a:rPr>
              <a:t> </a:t>
            </a:r>
            <a:r>
              <a:rPr lang="nl-NL" altLang="ja-JP" sz="2400" dirty="0">
                <a:solidFill>
                  <a:srgbClr val="FFFFFF"/>
                </a:solidFill>
                <a:latin typeface="Calibri Light"/>
                <a:ea typeface="MS PGothic" panose="020B0600070205080204" pitchFamily="34" charset="-128"/>
              </a:rPr>
              <a:t>was gemotiveerd om te veranderen. Ik heb gevraagd of ik mee kon doen aan een </a:t>
            </a:r>
            <a:r>
              <a:rPr lang="nl-NL" altLang="ja-JP" sz="2400" u="sng" dirty="0">
                <a:solidFill>
                  <a:srgbClr val="FFFFFF"/>
                </a:solidFill>
                <a:latin typeface="Calibri Light"/>
                <a:ea typeface="MS PGothic" panose="020B0600070205080204" pitchFamily="34" charset="-128"/>
              </a:rPr>
              <a:t>groepstherapie</a:t>
            </a:r>
            <a:r>
              <a:rPr lang="nl-NL" altLang="ja-JP" sz="2400" dirty="0">
                <a:solidFill>
                  <a:srgbClr val="FFFFFF"/>
                </a:solidFill>
                <a:latin typeface="Calibri Light"/>
                <a:ea typeface="MS PGothic" panose="020B0600070205080204" pitchFamily="34" charset="-128"/>
              </a:rPr>
              <a:t> onder leiding van </a:t>
            </a:r>
            <a:r>
              <a:rPr lang="nl-NL" altLang="ja-JP" sz="2400" u="sng" dirty="0">
                <a:solidFill>
                  <a:srgbClr val="FFFFFF"/>
                </a:solidFill>
                <a:latin typeface="Calibri Light"/>
                <a:ea typeface="MS PGothic" panose="020B0600070205080204" pitchFamily="34" charset="-128"/>
              </a:rPr>
              <a:t>goede </a:t>
            </a:r>
            <a:r>
              <a:rPr lang="nl-NL" altLang="ja-JP" sz="2400" u="sng">
                <a:solidFill>
                  <a:srgbClr val="FFFFFF"/>
                </a:solidFill>
                <a:latin typeface="Calibri Light"/>
                <a:ea typeface="MS PGothic" panose="020B0600070205080204" pitchFamily="34" charset="-128"/>
              </a:rPr>
              <a:t>behandelaren</a:t>
            </a:r>
            <a:r>
              <a:rPr lang="nl-NL" altLang="ja-JP" sz="2400">
                <a:solidFill>
                  <a:srgbClr val="FFFFFF"/>
                </a:solidFill>
                <a:latin typeface="Calibri Light"/>
                <a:ea typeface="MS PGothic" panose="020B0600070205080204" pitchFamily="34" charset="-128"/>
              </a:rPr>
              <a:t>.</a:t>
            </a:r>
            <a:r>
              <a:rPr lang="nl-NL" altLang="nl-NL" sz="2400">
                <a:solidFill>
                  <a:srgbClr val="FFFFFF"/>
                </a:solidFill>
                <a:latin typeface="Calibri Light"/>
                <a:ea typeface="MS PGothic" panose="020B0600070205080204" pitchFamily="34" charset="-128"/>
              </a:rPr>
              <a:t>”</a:t>
            </a:r>
            <a:endParaRPr lang="en-US" sz="2400" dirty="0">
              <a:solidFill>
                <a:srgbClr val="FFFFFF"/>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14</a:t>
            </a:fld>
            <a:endParaRPr lang="de-DE" dirty="0"/>
          </a:p>
        </p:txBody>
      </p:sp>
      <p:sp>
        <p:nvSpPr>
          <p:cNvPr id="8"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1027"/>
          <p:cNvSpPr>
            <a:spLocks noGrp="1" noChangeArrowheads="1"/>
          </p:cNvSpPr>
          <p:nvPr>
            <p:ph type="title"/>
          </p:nvPr>
        </p:nvSpPr>
        <p:spPr/>
        <p:txBody>
          <a:bodyPr vert="horz" lIns="0" tIns="0" rIns="0" bIns="0" rtlCol="0" anchor="t">
            <a:spAutoFit/>
          </a:bodyPr>
          <a:lstStyle/>
          <a:p>
            <a:pPr defTabSz="914377">
              <a:spcBef>
                <a:spcPts val="0"/>
              </a:spcBef>
            </a:pPr>
            <a:r>
              <a:rPr lang="nl-NL" altLang="ja-JP" sz="3600">
                <a:latin typeface="Calibri Light"/>
              </a:rPr>
              <a:t>Bedenk nu een evenwichtige verklaring </a:t>
            </a:r>
            <a:br>
              <a:rPr lang="nl-NL" altLang="ja-JP" sz="3600">
                <a:latin typeface="Calibri Light"/>
              </a:rPr>
            </a:br>
            <a:r>
              <a:rPr lang="nl-NL" altLang="ja-JP" sz="3600">
                <a:latin typeface="Calibri Light"/>
              </a:rPr>
              <a:t>(denk aan jezelf, anderen en omstandigheden)</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Je verlaat de instelling bijna helemaal hersteld.</a:t>
            </a:r>
          </a:p>
          <a:p>
            <a:pPr marL="342900" lvl="0" indent="-342900">
              <a:buClr>
                <a:srgbClr val="333333"/>
              </a:buClr>
              <a:buFont typeface="WingDings"/>
              <a:buChar char=""/>
            </a:pPr>
            <a:r>
              <a:rPr lang="en-CA" altLang="nl-NL" sz="2400">
                <a:solidFill>
                  <a:srgbClr val="333333"/>
                </a:solidFill>
                <a:latin typeface="Calibri Light"/>
                <a:ea typeface="MS PGothic" panose="020B0600070205080204" pitchFamily="34" charset="-128"/>
              </a:rPr>
              <a:t>“</a:t>
            </a:r>
            <a:r>
              <a:rPr lang="nl-NL" altLang="ja-JP" sz="2400">
                <a:solidFill>
                  <a:srgbClr val="333333"/>
                </a:solidFill>
                <a:latin typeface="Calibri Light"/>
                <a:ea typeface="MS PGothic" panose="020B0600070205080204" pitchFamily="34" charset="-128"/>
              </a:rPr>
              <a:t>De </a:t>
            </a:r>
            <a:r>
              <a:rPr lang="nl-NL" altLang="ja-JP" sz="2400" dirty="0">
                <a:solidFill>
                  <a:srgbClr val="333333"/>
                </a:solidFill>
                <a:latin typeface="Calibri Light"/>
                <a:ea typeface="MS PGothic" panose="020B0600070205080204" pitchFamily="34" charset="-128"/>
              </a:rPr>
              <a:t>steun van </a:t>
            </a:r>
            <a:r>
              <a:rPr lang="nl-NL" altLang="ja-JP" sz="2400" b="1" u="sng" dirty="0">
                <a:solidFill>
                  <a:srgbClr val="333333"/>
                </a:solidFill>
                <a:latin typeface="Calibri Light"/>
                <a:ea typeface="MS PGothic" panose="020B0600070205080204" pitchFamily="34" charset="-128"/>
              </a:rPr>
              <a:t>mijn familie, de doktoren </a:t>
            </a:r>
            <a:r>
              <a:rPr lang="nl-NL" altLang="ja-JP" sz="2400" dirty="0">
                <a:solidFill>
                  <a:srgbClr val="333333"/>
                </a:solidFill>
                <a:latin typeface="Calibri Light"/>
                <a:ea typeface="MS PGothic" panose="020B0600070205080204" pitchFamily="34" charset="-128"/>
              </a:rPr>
              <a:t>en de </a:t>
            </a:r>
            <a:r>
              <a:rPr lang="nl-NL" altLang="ja-JP" sz="2400" b="1" u="sng" dirty="0">
                <a:solidFill>
                  <a:srgbClr val="333333"/>
                </a:solidFill>
                <a:latin typeface="Calibri Light"/>
                <a:ea typeface="MS PGothic" panose="020B0600070205080204" pitchFamily="34" charset="-128"/>
              </a:rPr>
              <a:t>medicijnen</a:t>
            </a:r>
            <a:r>
              <a:rPr lang="nl-NL" altLang="ja-JP" sz="2400" dirty="0">
                <a:solidFill>
                  <a:srgbClr val="333333"/>
                </a:solidFill>
                <a:latin typeface="Calibri Light"/>
                <a:ea typeface="MS PGothic" panose="020B0600070205080204" pitchFamily="34" charset="-128"/>
              </a:rPr>
              <a:t> hebben bijgedragen aan mijn herstel. Ook kan ik het succesvolle herstel deels aan mezelf toeschrijven, omdat </a:t>
            </a:r>
            <a:r>
              <a:rPr lang="nl-NL" altLang="ja-JP" sz="2400" b="1" u="sng" dirty="0">
                <a:solidFill>
                  <a:srgbClr val="333333"/>
                </a:solidFill>
                <a:latin typeface="Calibri Light"/>
                <a:ea typeface="MS PGothic" panose="020B0600070205080204" pitchFamily="34" charset="-128"/>
              </a:rPr>
              <a:t>ik</a:t>
            </a:r>
            <a:r>
              <a:rPr lang="nl-NL" altLang="ja-JP" sz="2400" dirty="0">
                <a:solidFill>
                  <a:srgbClr val="333333"/>
                </a:solidFill>
                <a:latin typeface="Calibri Light"/>
                <a:ea typeface="MS PGothic" panose="020B0600070205080204" pitchFamily="34" charset="-128"/>
              </a:rPr>
              <a:t> gemotiveerd was en actief meewerkte aan het </a:t>
            </a:r>
            <a:r>
              <a:rPr lang="nl-NL" altLang="ja-JP" sz="2400">
                <a:solidFill>
                  <a:srgbClr val="333333"/>
                </a:solidFill>
                <a:latin typeface="Calibri Light"/>
                <a:ea typeface="MS PGothic" panose="020B0600070205080204" pitchFamily="34" charset="-128"/>
              </a:rPr>
              <a:t>behandelproces.</a:t>
            </a:r>
            <a:r>
              <a:rPr lang="nl-NL" altLang="nl-NL" sz="2400">
                <a:solidFill>
                  <a:srgbClr val="333333"/>
                </a:solidFill>
                <a:latin typeface="Calibri Light"/>
                <a:ea typeface="MS PGothic" panose="020B0600070205080204" pitchFamily="34" charset="-128"/>
              </a:rPr>
              <a:t>”</a:t>
            </a:r>
            <a:endParaRPr lang="nl-NL" altLang="ja-JP" sz="2400" dirty="0">
              <a:solidFill>
                <a:srgbClr val="333333"/>
              </a:solidFill>
              <a:latin typeface="Calibri Light"/>
              <a:ea typeface="MS PGothic" panose="020B0600070205080204" pitchFamily="34" charset="-128"/>
            </a:endParaRPr>
          </a:p>
          <a:p>
            <a:pPr marL="342900" lvl="0" indent="-342900">
              <a:buClr>
                <a:srgbClr val="333333"/>
              </a:buClr>
              <a:buFont typeface="WingDings"/>
              <a:buChar char=""/>
            </a:pPr>
            <a:r>
              <a:rPr lang="nl-NL" altLang="nl-NL" sz="2400">
                <a:solidFill>
                  <a:srgbClr val="333333"/>
                </a:solidFill>
                <a:latin typeface="Calibri Light"/>
                <a:ea typeface="MS PGothic" panose="020B0600070205080204" pitchFamily="34" charset="-128"/>
              </a:rPr>
              <a:t>“</a:t>
            </a:r>
            <a:r>
              <a:rPr lang="nl-NL" altLang="ja-JP" sz="2400" b="1" u="sng">
                <a:solidFill>
                  <a:srgbClr val="333333"/>
                </a:solidFill>
                <a:latin typeface="Calibri Light"/>
                <a:ea typeface="MS PGothic" panose="020B0600070205080204" pitchFamily="34" charset="-128"/>
              </a:rPr>
              <a:t>Ik</a:t>
            </a:r>
            <a:r>
              <a:rPr lang="nl-NL" altLang="ja-JP" sz="2400">
                <a:solidFill>
                  <a:srgbClr val="333333"/>
                </a:solidFill>
                <a:latin typeface="Calibri Light"/>
                <a:ea typeface="MS PGothic" panose="020B0600070205080204" pitchFamily="34" charset="-128"/>
              </a:rPr>
              <a:t> </a:t>
            </a:r>
            <a:r>
              <a:rPr lang="nl-NL" altLang="ja-JP" sz="2400" dirty="0">
                <a:solidFill>
                  <a:srgbClr val="333333"/>
                </a:solidFill>
                <a:latin typeface="Calibri Light"/>
                <a:ea typeface="MS PGothic" panose="020B0600070205080204" pitchFamily="34" charset="-128"/>
              </a:rPr>
              <a:t>was gemotiveerd om te veranderen. Ik heb gevraagd of ik mee kon doen aan een </a:t>
            </a:r>
            <a:r>
              <a:rPr lang="nl-NL" altLang="ja-JP" sz="2400" b="1" u="sng" dirty="0">
                <a:solidFill>
                  <a:srgbClr val="333333"/>
                </a:solidFill>
                <a:latin typeface="Calibri Light"/>
                <a:ea typeface="MS PGothic" panose="020B0600070205080204" pitchFamily="34" charset="-128"/>
              </a:rPr>
              <a:t>groepstherapie</a:t>
            </a:r>
            <a:r>
              <a:rPr lang="nl-NL" altLang="ja-JP" sz="2400" dirty="0">
                <a:solidFill>
                  <a:srgbClr val="333333"/>
                </a:solidFill>
                <a:latin typeface="Calibri Light"/>
                <a:ea typeface="MS PGothic" panose="020B0600070205080204" pitchFamily="34" charset="-128"/>
              </a:rPr>
              <a:t> onder leiding van </a:t>
            </a:r>
            <a:r>
              <a:rPr lang="nl-NL" altLang="ja-JP" sz="2400" b="1" u="sng" dirty="0">
                <a:solidFill>
                  <a:srgbClr val="333333"/>
                </a:solidFill>
                <a:latin typeface="Calibri Light"/>
                <a:ea typeface="MS PGothic" panose="020B0600070205080204" pitchFamily="34" charset="-128"/>
              </a:rPr>
              <a:t>goede </a:t>
            </a:r>
            <a:r>
              <a:rPr lang="nl-NL" altLang="ja-JP" sz="2400" b="1" u="sng">
                <a:solidFill>
                  <a:srgbClr val="333333"/>
                </a:solidFill>
                <a:latin typeface="Calibri Light"/>
                <a:ea typeface="MS PGothic" panose="020B0600070205080204" pitchFamily="34" charset="-128"/>
              </a:rPr>
              <a:t>behandelaren</a:t>
            </a:r>
            <a:r>
              <a:rPr lang="nl-NL" altLang="ja-JP" sz="2400">
                <a:solidFill>
                  <a:srgbClr val="333333"/>
                </a:solidFill>
                <a:latin typeface="Calibri Light"/>
                <a:ea typeface="MS PGothic" panose="020B0600070205080204" pitchFamily="34" charset="-128"/>
              </a:rPr>
              <a:t>.</a:t>
            </a:r>
            <a:r>
              <a:rPr lang="nl-NL" altLang="nl-NL" sz="240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15</a:t>
            </a:fld>
            <a:endParaRPr lang="de-DE" dirty="0"/>
          </a:p>
        </p:txBody>
      </p:sp>
      <p:sp>
        <p:nvSpPr>
          <p:cNvPr id="8" name="AutoShape 1031"/>
          <p:cNvSpPr>
            <a:spLocks noChangeArrowheads="1"/>
          </p:cNvSpPr>
          <p:nvPr/>
        </p:nvSpPr>
        <p:spPr bwMode="auto">
          <a:xfrm>
            <a:off x="9188635" y="1772816"/>
            <a:ext cx="2560320" cy="865187"/>
          </a:xfrm>
          <a:prstGeom prst="bevel">
            <a:avLst>
              <a:gd name="adj" fmla="val 12500"/>
            </a:avLst>
          </a:prstGeom>
          <a:gradFill rotWithShape="1">
            <a:gsLst>
              <a:gs pos="0">
                <a:srgbClr val="762525"/>
              </a:gs>
              <a:gs pos="100000">
                <a:srgbClr val="FF5050"/>
              </a:gs>
            </a:gsLst>
            <a:lin ang="5400000" scaled="1"/>
          </a:gradFill>
          <a:ln w="9525">
            <a:solidFill>
              <a:schemeClr val="tx1"/>
            </a:solidFill>
            <a:miter lim="800000"/>
            <a:headEnd/>
            <a:tailEnd/>
          </a:ln>
        </p:spPr>
        <p:txBody>
          <a:bodyPr wrap="none" anchor="ctr"/>
          <a:lstStyle>
            <a:lvl1pPr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1900" dirty="0">
                <a:solidFill>
                  <a:schemeClr val="bg1"/>
                </a:solidFill>
                <a:latin typeface="Calibri Light"/>
              </a:rPr>
              <a:t>Emergency room</a:t>
            </a:r>
          </a:p>
        </p:txBody>
      </p:sp>
    </p:spTree>
    <p:extLst>
      <p:ext uri="{BB962C8B-B14F-4D97-AF65-F5344CB8AC3E}">
        <p14:creationId xmlns:p14="http://schemas.microsoft.com/office/powerpoint/2010/main" val="3032437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16</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122772944"/>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E3EFF8"/>
                          </a:solidFill>
                          <a:effectLst/>
                          <a:latin typeface="Calibri Light"/>
                          <a:cs typeface="Times New Roman" pitchFamily="18" charset="0"/>
                        </a:rPr>
                        <a:t>bv</a:t>
                      </a:r>
                      <a:r>
                        <a:rPr kumimoji="0" lang="nl-NL" sz="2000" b="0" i="0" u="none" strike="noStrike" cap="none" normalizeH="0" baseline="0">
                          <a:ln>
                            <a:noFill/>
                          </a:ln>
                          <a:solidFill>
                            <a:srgbClr val="E3EFF8"/>
                          </a:solidFill>
                          <a:effectLst/>
                          <a:latin typeface="Calibri Light"/>
                          <a:cs typeface="Times New Roman" pitchFamily="18" charset="0"/>
                        </a:rPr>
                        <a:t>. “De </a:t>
                      </a:r>
                      <a:r>
                        <a:rPr kumimoji="0" lang="nl-NL" sz="2000" b="0" i="0" u="none" strike="noStrike" cap="none" normalizeH="0" baseline="0" dirty="0">
                          <a:ln>
                            <a:noFill/>
                          </a:ln>
                          <a:solidFill>
                            <a:srgbClr val="E3EFF8"/>
                          </a:solidFill>
                          <a:effectLst/>
                          <a:latin typeface="Calibri Light"/>
                          <a:cs typeface="Times New Roman" pitchFamily="18" charset="0"/>
                        </a:rPr>
                        <a:t>leraar is een eikel en hij haat </a:t>
                      </a:r>
                      <a:r>
                        <a:rPr kumimoji="0" lang="nl-NL" sz="2000" b="0" i="0" u="none" strike="noStrike" cap="none" normalizeH="0" baseline="0">
                          <a:ln>
                            <a:noFill/>
                          </a:ln>
                          <a:solidFill>
                            <a:srgbClr val="E3EFF8"/>
                          </a:solidFill>
                          <a:effectLst/>
                          <a:latin typeface="Calibri Light"/>
                          <a:cs typeface="Times New Roman" pitchFamily="18" charset="0"/>
                        </a:rPr>
                        <a:t>mij.”</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8EF12256-8F3E-498F-944B-A9C27FBE2C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17</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1669409081"/>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004992"/>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FFFFFF"/>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E3EFF8"/>
                          </a:solidFill>
                          <a:effectLst/>
                          <a:latin typeface="Calibri Light"/>
                          <a:cs typeface="Times New Roman" pitchFamily="18" charset="0"/>
                        </a:rPr>
                        <a:t>bv</a:t>
                      </a:r>
                      <a:r>
                        <a:rPr kumimoji="0" lang="nl-NL" sz="2000" b="0" i="0" u="none" strike="noStrike" cap="none" normalizeH="0" baseline="0">
                          <a:ln>
                            <a:noFill/>
                          </a:ln>
                          <a:solidFill>
                            <a:srgbClr val="E3EFF8"/>
                          </a:solidFill>
                          <a:effectLst/>
                          <a:latin typeface="Calibri Light"/>
                          <a:cs typeface="Times New Roman" pitchFamily="18" charset="0"/>
                        </a:rPr>
                        <a:t>. “De </a:t>
                      </a:r>
                      <a:r>
                        <a:rPr kumimoji="0" lang="nl-NL" sz="2000" b="0" i="0" u="none" strike="noStrike" cap="none" normalizeH="0" baseline="0" dirty="0">
                          <a:ln>
                            <a:noFill/>
                          </a:ln>
                          <a:solidFill>
                            <a:srgbClr val="E3EFF8"/>
                          </a:solidFill>
                          <a:effectLst/>
                          <a:latin typeface="Calibri Light"/>
                          <a:cs typeface="Times New Roman" pitchFamily="18" charset="0"/>
                        </a:rPr>
                        <a:t>leraar is een eikel en hij haat </a:t>
                      </a:r>
                      <a:r>
                        <a:rPr kumimoji="0" lang="nl-NL" sz="2000" b="0" i="0" u="none" strike="noStrike" cap="none" normalizeH="0" baseline="0">
                          <a:ln>
                            <a:noFill/>
                          </a:ln>
                          <a:solidFill>
                            <a:srgbClr val="E3EFF8"/>
                          </a:solidFill>
                          <a:effectLst/>
                          <a:latin typeface="Calibri Light"/>
                          <a:cs typeface="Times New Roman" pitchFamily="18" charset="0"/>
                        </a:rPr>
                        <a:t>mij.”</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EB9D5A56-4AFC-4F4A-BB3C-28CC42C1BC3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488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18</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3850492009"/>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chemeClr val="tx1"/>
                          </a:solidFill>
                          <a:effectLst/>
                          <a:latin typeface="Calibri Light"/>
                          <a:cs typeface="Times New Roman" pitchFamily="18" charset="0"/>
                        </a:rPr>
                        <a:t>Nadeel: </a:t>
                      </a:r>
                      <a:r>
                        <a:rPr kumimoji="0" lang="nl-NL" sz="2000" b="0" i="0" u="none" strike="noStrike" cap="none" normalizeH="0" baseline="0" dirty="0">
                          <a:ln>
                            <a:noFill/>
                          </a:ln>
                          <a:solidFill>
                            <a:srgbClr val="004992"/>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004992"/>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E3EFF8"/>
                          </a:solidFill>
                          <a:effectLst/>
                          <a:latin typeface="Calibri Light"/>
                          <a:cs typeface="Times New Roman" pitchFamily="18" charset="0"/>
                        </a:rPr>
                        <a:t>bv</a:t>
                      </a:r>
                      <a:r>
                        <a:rPr kumimoji="0" lang="nl-NL" sz="2000" b="0" i="0" u="none" strike="noStrike" cap="none" normalizeH="0" baseline="0">
                          <a:ln>
                            <a:noFill/>
                          </a:ln>
                          <a:solidFill>
                            <a:srgbClr val="E3EFF8"/>
                          </a:solidFill>
                          <a:effectLst/>
                          <a:latin typeface="Calibri Light"/>
                          <a:cs typeface="Times New Roman" pitchFamily="18" charset="0"/>
                        </a:rPr>
                        <a:t>. “De </a:t>
                      </a:r>
                      <a:r>
                        <a:rPr kumimoji="0" lang="nl-NL" sz="2000" b="0" i="0" u="none" strike="noStrike" cap="none" normalizeH="0" baseline="0" dirty="0">
                          <a:ln>
                            <a:noFill/>
                          </a:ln>
                          <a:solidFill>
                            <a:srgbClr val="E3EFF8"/>
                          </a:solidFill>
                          <a:effectLst/>
                          <a:latin typeface="Calibri Light"/>
                          <a:cs typeface="Times New Roman" pitchFamily="18" charset="0"/>
                        </a:rPr>
                        <a:t>leraar is een eikel en hij haat </a:t>
                      </a:r>
                      <a:r>
                        <a:rPr kumimoji="0" lang="nl-NL" sz="2000" b="0" i="0" u="none" strike="noStrike" cap="none" normalizeH="0" baseline="0">
                          <a:ln>
                            <a:noFill/>
                          </a:ln>
                          <a:solidFill>
                            <a:srgbClr val="E3EFF8"/>
                          </a:solidFill>
                          <a:effectLst/>
                          <a:latin typeface="Calibri Light"/>
                          <a:cs typeface="Times New Roman" pitchFamily="18" charset="0"/>
                        </a:rPr>
                        <a:t>mij.”</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8C3A62D2-B3BA-4EC4-82DB-2A225FD991E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876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4068978705"/>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“Ik </a:t>
                      </a:r>
                      <a:r>
                        <a:rPr kumimoji="0" lang="nl-NL" sz="2000" b="0" i="0" u="none" strike="noStrike" cap="none" normalizeH="0" baseline="0" dirty="0">
                          <a:ln>
                            <a:noFill/>
                          </a:ln>
                          <a:solidFill>
                            <a:srgbClr val="333333"/>
                          </a:solidFill>
                          <a:effectLst/>
                          <a:latin typeface="Calibri Light"/>
                          <a:cs typeface="Times New Roman" pitchFamily="18" charset="0"/>
                        </a:rPr>
                        <a:t>had beter moeten </a:t>
                      </a:r>
                      <a:r>
                        <a:rPr kumimoji="0" lang="nl-NL" sz="2000" b="0" i="0" u="none" strike="noStrike" cap="none" normalizeH="0" baseline="0">
                          <a:ln>
                            <a:noFill/>
                          </a:ln>
                          <a:solidFill>
                            <a:srgbClr val="333333"/>
                          </a:solidFill>
                          <a:effectLst/>
                          <a:latin typeface="Calibri Light"/>
                          <a:cs typeface="Times New Roman" pitchFamily="18" charset="0"/>
                        </a:rPr>
                        <a:t>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“De </a:t>
                      </a:r>
                      <a:r>
                        <a:rPr kumimoji="0" lang="nl-NL" sz="2000" b="0" i="0" u="none" strike="noStrike" cap="none" normalizeH="0" baseline="0" dirty="0">
                          <a:ln>
                            <a:noFill/>
                          </a:ln>
                          <a:solidFill>
                            <a:srgbClr val="333333"/>
                          </a:solidFill>
                          <a:effectLst/>
                          <a:latin typeface="Calibri Light"/>
                          <a:cs typeface="Times New Roman" pitchFamily="18" charset="0"/>
                        </a:rPr>
                        <a:t>leraar is een eikel en hij haat </a:t>
                      </a:r>
                      <a:r>
                        <a:rPr kumimoji="0" lang="nl-NL" sz="2000" b="0" i="0" u="none" strike="noStrike" cap="none" normalizeH="0" baseline="0">
                          <a:ln>
                            <a:noFill/>
                          </a:ln>
                          <a:solidFill>
                            <a:srgbClr val="333333"/>
                          </a:solidFill>
                          <a:effectLst/>
                          <a:latin typeface="Calibri Light"/>
                          <a:cs typeface="Times New Roman" pitchFamily="18" charset="0"/>
                        </a:rPr>
                        <a:t>mij.”</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CC7B52A9-9712-46C2-8D46-00AAEA162D7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224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4155814124"/>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“Ik had beter moeten 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333333"/>
                          </a:solidFill>
                          <a:effectLst/>
                          <a:latin typeface="Calibri Light"/>
                          <a:cs typeface="Times New Roman" pitchFamily="18" charset="0"/>
                        </a:rPr>
                        <a:t>men vindt het bewonderenswaardig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“De </a:t>
                      </a:r>
                      <a:r>
                        <a:rPr kumimoji="0" lang="nl-NL" sz="2000" b="0" i="0" u="none" strike="noStrike" cap="none" normalizeH="0" baseline="0" dirty="0">
                          <a:ln>
                            <a:noFill/>
                          </a:ln>
                          <a:solidFill>
                            <a:srgbClr val="333333"/>
                          </a:solidFill>
                          <a:effectLst/>
                          <a:latin typeface="Calibri Light"/>
                          <a:cs typeface="Times New Roman" pitchFamily="18" charset="0"/>
                        </a:rPr>
                        <a:t>leraar is een eikel en hij haat </a:t>
                      </a:r>
                      <a:r>
                        <a:rPr kumimoji="0" lang="nl-NL" sz="2000" b="0" i="0" u="none" strike="noStrike" cap="none" normalizeH="0" baseline="0">
                          <a:ln>
                            <a:noFill/>
                          </a:ln>
                          <a:solidFill>
                            <a:srgbClr val="333333"/>
                          </a:solidFill>
                          <a:effectLst/>
                          <a:latin typeface="Calibri Light"/>
                          <a:cs typeface="Times New Roman" pitchFamily="18" charset="0"/>
                        </a:rPr>
                        <a:t>mij.”</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004992"/>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1" i="0" u="none" strike="noStrike" cap="none" normalizeH="0" baseline="0" dirty="0">
                          <a:ln>
                            <a:noFill/>
                          </a:ln>
                          <a:solidFill>
                            <a:srgbClr val="004992"/>
                          </a:solidFill>
                          <a:effectLst/>
                          <a:latin typeface="Calibri Light"/>
                          <a:cs typeface="Times New Roman" pitchFamily="18" charset="0"/>
                        </a:rPr>
                        <a:t>??? </a:t>
                      </a:r>
                      <a:r>
                        <a:rPr kumimoji="0" lang="nl-NL" sz="2000" b="1" i="0" u="none" strike="noStrike" cap="none" normalizeH="0" baseline="0" dirty="0">
                          <a:ln>
                            <a:noFill/>
                          </a:ln>
                          <a:solidFill>
                            <a:srgbClr val="333333"/>
                          </a:solidFill>
                          <a:effectLst/>
                          <a:latin typeface="Calibri Light"/>
                          <a:cs typeface="Times New Roman" pitchFamily="18" charset="0"/>
                        </a:rPr>
                        <a:t> </a:t>
                      </a:r>
                      <a:r>
                        <a:rPr kumimoji="0" lang="nl-NL" sz="2000" b="0" i="0" u="none" strike="noStrike" cap="none" normalizeH="0" baseline="0" dirty="0">
                          <a:ln>
                            <a:noFill/>
                          </a:ln>
                          <a:solidFill>
                            <a:srgbClr val="E3EFF8"/>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D606809B-2BA3-42EF-9509-83380C4BAE1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401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2"/>
          <p:cNvGraphicFramePr>
            <a:graphicFrameLocks noGrp="1"/>
          </p:cNvGraphicFramePr>
          <p:nvPr>
            <p:extLst>
              <p:ext uri="{D42A27DB-BD31-4B8C-83A1-F6EECF244321}">
                <p14:modId xmlns:p14="http://schemas.microsoft.com/office/powerpoint/2010/main" val="848809018"/>
              </p:ext>
            </p:extLst>
          </p:nvPr>
        </p:nvGraphicFramePr>
        <p:xfrm>
          <a:off x="408955" y="4297680"/>
          <a:ext cx="11376000" cy="240792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 “Ik had beter moeten leren.”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333333"/>
                          </a:solidFill>
                          <a:effectLst/>
                          <a:latin typeface="Calibri Light"/>
                          <a:cs typeface="Times New Roman" pitchFamily="18" charset="0"/>
                        </a:rPr>
                        <a:t>verkleint je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a:t>
                      </a:r>
                      <a:r>
                        <a:rPr kumimoji="0" lang="nl-NL" sz="2000" b="0" i="0" u="none" strike="noStrike" cap="none" normalizeH="0" baseline="0" dirty="0">
                          <a:ln>
                            <a:noFill/>
                          </a:ln>
                          <a:solidFill>
                            <a:srgbClr val="333333"/>
                          </a:solidFill>
                          <a:effectLst/>
                          <a:latin typeface="Calibri Light"/>
                          <a:cs typeface="Times New Roman" pitchFamily="18" charset="0"/>
                        </a:rPr>
                        <a:t> men vindt het bewonderenswaardig en dapper als iemand verantwoordelijkheid neemt</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Anderen/Omstandigheden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333333"/>
                          </a:solidFill>
                          <a:effectLst/>
                          <a:latin typeface="Calibri Light"/>
                          <a:cs typeface="Times New Roman" pitchFamily="18" charset="0"/>
                        </a:rPr>
                        <a:t>bv</a:t>
                      </a:r>
                      <a:r>
                        <a:rPr kumimoji="0" lang="nl-NL" sz="2000" b="0" i="0" u="none" strike="noStrike" cap="none" normalizeH="0" baseline="0">
                          <a:ln>
                            <a:noFill/>
                          </a:ln>
                          <a:solidFill>
                            <a:srgbClr val="333333"/>
                          </a:solidFill>
                          <a:effectLst/>
                          <a:latin typeface="Calibri Light"/>
                          <a:cs typeface="Times New Roman" pitchFamily="18" charset="0"/>
                        </a:rPr>
                        <a:t>. “De </a:t>
                      </a:r>
                      <a:r>
                        <a:rPr kumimoji="0" lang="nl-NL" sz="2000" b="0" i="0" u="none" strike="noStrike" cap="none" normalizeH="0" baseline="0" dirty="0">
                          <a:ln>
                            <a:noFill/>
                          </a:ln>
                          <a:solidFill>
                            <a:srgbClr val="333333"/>
                          </a:solidFill>
                          <a:effectLst/>
                          <a:latin typeface="Calibri Light"/>
                          <a:cs typeface="Times New Roman" pitchFamily="18" charset="0"/>
                        </a:rPr>
                        <a:t>leraar is een eikel en hij haat </a:t>
                      </a:r>
                      <a:r>
                        <a:rPr kumimoji="0" lang="nl-NL" sz="2000" b="0" i="0" u="none" strike="noStrike" cap="none" normalizeH="0" baseline="0">
                          <a:ln>
                            <a:noFill/>
                          </a:ln>
                          <a:solidFill>
                            <a:srgbClr val="333333"/>
                          </a:solidFill>
                          <a:effectLst/>
                          <a:latin typeface="Calibri Light"/>
                          <a:cs typeface="Times New Roman" pitchFamily="18" charset="0"/>
                        </a:rPr>
                        <a:t>mij.”</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Nadeel: </a:t>
                      </a:r>
                      <a:r>
                        <a:rPr kumimoji="0" lang="nl-NL" sz="2000" b="0" i="0" u="none" strike="noStrike" cap="none" normalizeH="0" baseline="0" dirty="0">
                          <a:ln>
                            <a:noFill/>
                          </a:ln>
                          <a:solidFill>
                            <a:srgbClr val="004992"/>
                          </a:solidFill>
                          <a:effectLst/>
                          <a:latin typeface="Calibri Light"/>
                          <a:cs typeface="Times New Roman" pitchFamily="18" charset="0"/>
                        </a:rPr>
                        <a:t>het niet nemen van je verantwoordelijkheid wordt gezien als onbeleefd; het jezelf erg makkelijk maken</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2000" b="1" i="0" u="none" strike="noStrike" cap="none" normalizeH="0" baseline="0" dirty="0">
                          <a:ln>
                            <a:noFill/>
                          </a:ln>
                          <a:solidFill>
                            <a:srgbClr val="333333"/>
                          </a:solidFill>
                          <a:effectLst/>
                          <a:latin typeface="Calibri Light"/>
                          <a:cs typeface="Times New Roman" pitchFamily="18" charset="0"/>
                        </a:rPr>
                        <a:t>Voordeel: </a:t>
                      </a:r>
                      <a:r>
                        <a:rPr kumimoji="0" lang="nl-NL" sz="2000" b="0" i="0" u="none" strike="noStrike" cap="none" normalizeH="0" baseline="0" dirty="0">
                          <a:ln>
                            <a:noFill/>
                          </a:ln>
                          <a:solidFill>
                            <a:srgbClr val="004992"/>
                          </a:solidFill>
                          <a:effectLst/>
                          <a:latin typeface="Calibri Light"/>
                          <a:cs typeface="Times New Roman" pitchFamily="18" charset="0"/>
                        </a:rPr>
                        <a:t>zelfvertrouwen komt niet in gevaar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11FB16C0-C58F-4A77-9631-F7A6CAFDBDE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447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22</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38"/>
          <p:cNvGraphicFramePr>
            <a:graphicFrameLocks noGrp="1"/>
          </p:cNvGraphicFramePr>
          <p:nvPr>
            <p:extLst>
              <p:ext uri="{D42A27DB-BD31-4B8C-83A1-F6EECF244321}">
                <p14:modId xmlns:p14="http://schemas.microsoft.com/office/powerpoint/2010/main" val="799021496"/>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000000"/>
                          </a:solidFill>
                          <a:effectLst/>
                          <a:latin typeface="Calibri Light"/>
                          <a:cs typeface="Times New Roman" pitchFamily="18" charset="0"/>
                        </a:rPr>
                        <a:t>Bedenk evenwichtige verklaringen (denk aan de invloed van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67BB16C5-03C9-4F6B-B2AF-02D1D99407A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negatieve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pic>
        <p:nvPicPr>
          <p:cNvPr id="9"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Unbenannt-2 Kopi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a:off x="7537296" y="2312440"/>
            <a:ext cx="3938025" cy="1296988"/>
          </a:xfrm>
          <a:prstGeom prst="wedgeRoundRectCallout">
            <a:avLst>
              <a:gd name="adj1" fmla="val -49032"/>
              <a:gd name="adj2" fmla="val -83537"/>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Dat is slecht gedaan. Je bent gezakt voor het examen Engels.</a:t>
            </a:r>
          </a:p>
          <a:p>
            <a:pPr eaLnBrk="1" hangingPunct="1">
              <a:spcBef>
                <a:spcPct val="0"/>
              </a:spcBef>
              <a:buClrTx/>
              <a:buFontTx/>
              <a:buNone/>
            </a:pPr>
            <a:endParaRPr lang="en-GB" altLang="de-DE" sz="1600" dirty="0">
              <a:latin typeface="Calibri Light"/>
            </a:endParaRPr>
          </a:p>
        </p:txBody>
      </p:sp>
      <p:graphicFrame>
        <p:nvGraphicFramePr>
          <p:cNvPr id="12" name="Group 38"/>
          <p:cNvGraphicFramePr>
            <a:graphicFrameLocks noGrp="1"/>
          </p:cNvGraphicFramePr>
          <p:nvPr>
            <p:extLst>
              <p:ext uri="{D42A27DB-BD31-4B8C-83A1-F6EECF244321}">
                <p14:modId xmlns:p14="http://schemas.microsoft.com/office/powerpoint/2010/main" val="799021496"/>
              </p:ext>
            </p:extLst>
          </p:nvPr>
        </p:nvGraphicFramePr>
        <p:xfrm>
          <a:off x="408955" y="4297680"/>
          <a:ext cx="11376000" cy="182880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cs typeface="Times New Roman" pitchFamily="18" charset="0"/>
                        </a:rPr>
                        <a:t>Bedenk evenwichtige verklaringen (denk aan de invloed van jezelf, anderen en omstandigheden).</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a:ln>
                            <a:noFill/>
                          </a:ln>
                          <a:solidFill>
                            <a:srgbClr val="333333"/>
                          </a:solidFill>
                          <a:effectLst/>
                          <a:latin typeface="Calibri Light"/>
                          <a:cs typeface="Times New Roman" pitchFamily="18" charset="0"/>
                        </a:rPr>
                        <a:t>“Ik </a:t>
                      </a:r>
                      <a:r>
                        <a:rPr kumimoji="0" lang="nl-NL" sz="2000" b="0" i="0" u="none" strike="noStrike" cap="none" normalizeH="0" baseline="0" dirty="0">
                          <a:ln>
                            <a:noFill/>
                          </a:ln>
                          <a:solidFill>
                            <a:srgbClr val="333333"/>
                          </a:solidFill>
                          <a:effectLst/>
                          <a:latin typeface="Calibri Light"/>
                          <a:cs typeface="Times New Roman" pitchFamily="18" charset="0"/>
                        </a:rPr>
                        <a:t>ben niet gewend aan zo’n examen; mijn leraar is niet zo gemeen dat hij mij vanuit rancune een onvoldoende geeft; de volgende keer zijn de vragen misschien iets </a:t>
                      </a:r>
                      <a:r>
                        <a:rPr kumimoji="0" lang="nl-NL" sz="2000" b="0" i="0" u="none" strike="noStrike" cap="none" normalizeH="0" baseline="0">
                          <a:ln>
                            <a:noFill/>
                          </a:ln>
                          <a:solidFill>
                            <a:srgbClr val="333333"/>
                          </a:solidFill>
                          <a:effectLst/>
                          <a:latin typeface="Calibri Light"/>
                          <a:cs typeface="Times New Roman" pitchFamily="18" charset="0"/>
                        </a:rPr>
                        <a:t>makkelijker.”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ADDB0159-611C-4C1C-A100-64FA072663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08954" y="2363329"/>
            <a:ext cx="633623" cy="63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24</a:t>
            </a:fld>
            <a:endParaRPr lang="de-DE" dirty="0"/>
          </a:p>
        </p:txBody>
      </p:sp>
      <p:pic>
        <p:nvPicPr>
          <p:cNvPr id="9"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2568391366"/>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“Dit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was een uitstekende individuele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25</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4114792230"/>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“Dit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was een uitstekende individuele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jezelf prijzen komt arrogant over</a:t>
                      </a:r>
                      <a:endParaRPr kumimoji="0" lang="nl-NL" sz="1800" b="0" i="0" u="none" strike="noStrike" cap="none" normalizeH="0" baseline="0" dirty="0">
                        <a:ln>
                          <a:noFill/>
                        </a:ln>
                        <a:solidFill>
                          <a:srgbClr val="FFFFFF"/>
                        </a:solidFill>
                        <a:effectLst/>
                        <a:latin typeface="Calibri Light"/>
                        <a:ea typeface="ＭＳ Ｐゴシック" pitchFamily="34"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FFFFFF"/>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pic>
        <p:nvPicPr>
          <p:cNvPr id="12" name="Picture 15">
            <a:extLst>
              <a:ext uri="{FF2B5EF4-FFF2-40B4-BE49-F238E27FC236}">
                <a16:creationId xmlns:a16="http://schemas.microsoft.com/office/drawing/2014/main" id="{FFE7265F-09A5-40E9-B42B-AF00CB3E17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3459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26</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322711465"/>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“Dit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was een uitstekende individuele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a:t>
                      </a:r>
                      <a:r>
                        <a:rPr kumimoji="0" lang="nl-NL" sz="1800" b="0" i="0" u="none" strike="noStrike" cap="none" normalizeH="0" baseline="0">
                          <a:ln>
                            <a:noFill/>
                          </a:ln>
                          <a:solidFill>
                            <a:srgbClr val="E3EFF8"/>
                          </a:solidFill>
                          <a:effectLst/>
                          <a:latin typeface="Calibri Light"/>
                          <a:ea typeface="ＭＳ Ｐゴシック" pitchFamily="34" charset="-128"/>
                          <a:cs typeface="Times New Roman" pitchFamily="18" charset="0"/>
                        </a:rPr>
                        <a:t>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pic>
        <p:nvPicPr>
          <p:cNvPr id="12" name="Picture 15">
            <a:extLst>
              <a:ext uri="{FF2B5EF4-FFF2-40B4-BE49-F238E27FC236}">
                <a16:creationId xmlns:a16="http://schemas.microsoft.com/office/drawing/2014/main" id="{A39C4E33-0CF7-4A62-8D8B-3E597C5194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536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27</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2800703939"/>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 “Dit was een uitstekende individuele 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a:t>
                      </a:r>
                      <a:r>
                        <a:rPr kumimoji="0" lang="nl-NL"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1800" b="1" i="0" u="none" strike="noStrike" cap="none" normalizeH="0" baseline="0">
                          <a:ln>
                            <a:noFill/>
                          </a:ln>
                          <a:solidFill>
                            <a:srgbClr val="004992"/>
                          </a:solidFill>
                          <a:effectLst/>
                          <a:latin typeface="Calibri Light"/>
                          <a:ea typeface="ＭＳ Ｐゴシック" pitchFamily="34" charset="-128"/>
                          <a:cs typeface="Times New Roman" pitchFamily="18" charset="0"/>
                        </a:rPr>
                        <a:t>??? </a:t>
                      </a:r>
                      <a:r>
                        <a:rPr kumimoji="0" lang="nl-NL" sz="1800" b="1" i="0" u="none" strike="noStrike" cap="none" normalizeH="0" baseline="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  </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pic>
        <p:nvPicPr>
          <p:cNvPr id="12" name="Picture 15">
            <a:extLst>
              <a:ext uri="{FF2B5EF4-FFF2-40B4-BE49-F238E27FC236}">
                <a16:creationId xmlns:a16="http://schemas.microsoft.com/office/drawing/2014/main" id="{86E02749-5FAD-41D7-B35C-3AA9CA44CF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53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28</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1132482557"/>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 “Dit was een uitstekende individuele 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zelfvertrouwen 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nl-NL"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rPr>
                        <a:t>je wordt gezien als bescheiden, en als een goede “teamspeler”</a:t>
                      </a:r>
                      <a:endParaRPr kumimoji="0" lang="en-GB" sz="1800" b="0" i="0" u="none" strike="noStrike" cap="none" normalizeH="0" baseline="0" dirty="0">
                        <a:ln>
                          <a:noFill/>
                        </a:ln>
                        <a:solidFill>
                          <a:srgbClr val="E3EFF8"/>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pic>
        <p:nvPicPr>
          <p:cNvPr id="12" name="Picture 15">
            <a:extLst>
              <a:ext uri="{FF2B5EF4-FFF2-40B4-BE49-F238E27FC236}">
                <a16:creationId xmlns:a16="http://schemas.microsoft.com/office/drawing/2014/main" id="{2664709E-22D6-43D7-B322-CE715A04FBF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711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Effecten van attributiestijl bij positieve gebeurtenissen</a:t>
            </a:r>
            <a:endParaRPr lang="en-US" sz="3600" dirty="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29</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0"/>
          <p:cNvGraphicFramePr>
            <a:graphicFrameLocks noGrp="1"/>
          </p:cNvGraphicFramePr>
          <p:nvPr>
            <p:extLst>
              <p:ext uri="{D42A27DB-BD31-4B8C-83A1-F6EECF244321}">
                <p14:modId xmlns:p14="http://schemas.microsoft.com/office/powerpoint/2010/main" val="4096205435"/>
              </p:ext>
            </p:extLst>
          </p:nvPr>
        </p:nvGraphicFramePr>
        <p:xfrm>
          <a:off x="408955" y="4419600"/>
          <a:ext cx="11376000" cy="1938588"/>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Zelf Attributie</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“Dit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was een uitstekende individuele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actie.”</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jezelf prijzen komt arrogant over</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vergroot het zelfvertrouwen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Anderen/Omstandigheden Attributie</a:t>
                      </a:r>
                      <a:b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b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bv</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 “Iedereen </a:t>
                      </a:r>
                      <a:r>
                        <a:rPr kumimoji="0" lang="nl-NL"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had kunnen scoren vanaf </a:t>
                      </a:r>
                      <a:r>
                        <a:rPr kumimoji="0" lang="nl-NL" sz="1800" b="0" i="0" u="none" strike="noStrike" cap="none" normalizeH="0" baseline="0">
                          <a:ln>
                            <a:noFill/>
                          </a:ln>
                          <a:solidFill>
                            <a:srgbClr val="333333"/>
                          </a:solidFill>
                          <a:effectLst/>
                          <a:latin typeface="Calibri Light"/>
                          <a:ea typeface="ＭＳ Ｐゴシック" pitchFamily="34" charset="-128"/>
                          <a:cs typeface="Times New Roman" pitchFamily="18" charset="0"/>
                        </a:rPr>
                        <a:t>daar.”</a:t>
                      </a:r>
                      <a:endParaRPr kumimoji="0" lang="en-GB" sz="18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Nadeel: </a:t>
                      </a:r>
                      <a:r>
                        <a:rPr lang="nl-NL" sz="1800" kern="1200" dirty="0">
                          <a:solidFill>
                            <a:schemeClr val="accent1"/>
                          </a:solidFill>
                          <a:latin typeface="Calibri Light"/>
                          <a:ea typeface="+mj-ea"/>
                          <a:cs typeface="+mj-cs"/>
                        </a:rPr>
                        <a:t>zelfvertrouwen </a:t>
                      </a:r>
                      <a:r>
                        <a:rPr kumimoji="0" lang="nl-NL"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wordt niet vergroot</a:t>
                      </a:r>
                    </a:p>
                    <a:p>
                      <a:pPr marL="0" marR="0" lvl="0" indent="0" algn="l" defTabSz="914400" rtl="0" eaLnBrk="1" fontAlgn="base" latinLnBrk="0" hangingPunct="1">
                        <a:lnSpc>
                          <a:spcPct val="100000"/>
                        </a:lnSpc>
                        <a:spcBef>
                          <a:spcPct val="0"/>
                        </a:spcBef>
                        <a:spcAft>
                          <a:spcPct val="0"/>
                        </a:spcAft>
                        <a:buClr>
                          <a:srgbClr val="336699"/>
                        </a:buClr>
                        <a:buSzTx/>
                        <a:buFontTx/>
                        <a:buNone/>
                        <a:tabLst/>
                      </a:pPr>
                      <a:r>
                        <a:rPr kumimoji="0" lang="nl-NL" sz="18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Voordeel: </a:t>
                      </a:r>
                      <a:r>
                        <a:rPr kumimoji="0" lang="nl-NL"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je wordt gezien als bescheiden, en als een goede “teamspeler”</a:t>
                      </a:r>
                      <a:endParaRPr kumimoji="0" lang="en-GB"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3"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pic>
        <p:nvPicPr>
          <p:cNvPr id="12" name="Picture 15">
            <a:extLst>
              <a:ext uri="{FF2B5EF4-FFF2-40B4-BE49-F238E27FC236}">
                <a16:creationId xmlns:a16="http://schemas.microsoft.com/office/drawing/2014/main" id="{CFE940EF-DE88-4E19-B30B-C08E335566C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13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30</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graphicFrame>
        <p:nvGraphicFramePr>
          <p:cNvPr id="12" name="Group 28"/>
          <p:cNvGraphicFramePr>
            <a:graphicFrameLocks noGrp="1"/>
          </p:cNvGraphicFramePr>
          <p:nvPr>
            <p:extLst>
              <p:ext uri="{D42A27DB-BD31-4B8C-83A1-F6EECF244321}">
                <p14:modId xmlns:p14="http://schemas.microsoft.com/office/powerpoint/2010/main" val="3117710680"/>
              </p:ext>
            </p:extLst>
          </p:nvPr>
        </p:nvGraphicFramePr>
        <p:xfrm>
          <a:off x="408955" y="4419600"/>
          <a:ext cx="11376000" cy="1584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Bedenk evenwichtige verklaringen (denk aan de invloed van jezelf, anderen, omstandigheden).</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CC61DC80-144C-4418-9174-B4EC209B0D9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31</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graphicFrame>
        <p:nvGraphicFramePr>
          <p:cNvPr id="12" name="Group 28"/>
          <p:cNvGraphicFramePr>
            <a:graphicFrameLocks noGrp="1"/>
          </p:cNvGraphicFramePr>
          <p:nvPr>
            <p:extLst>
              <p:ext uri="{D42A27DB-BD31-4B8C-83A1-F6EECF244321}">
                <p14:modId xmlns:p14="http://schemas.microsoft.com/office/powerpoint/2010/main" val="1021155026"/>
              </p:ext>
            </p:extLst>
          </p:nvPr>
        </p:nvGraphicFramePr>
        <p:xfrm>
          <a:off x="408955" y="4419600"/>
          <a:ext cx="11376000" cy="1584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Bedenk evenwichtige verklaringen (denk aan de invloed van jezelf, anderen, omstandigheden).</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CA" altLang="nl-NL" sz="2000" b="0" i="0" u="none" strike="noStrike" cap="none" normalizeH="0" baseline="0">
                          <a:ln>
                            <a:noFill/>
                          </a:ln>
                          <a:solidFill>
                            <a:schemeClr val="tx1"/>
                          </a:solidFill>
                          <a:effectLst/>
                          <a:latin typeface="Calibri Light"/>
                          <a:ea typeface="MS PGothic" pitchFamily="34" charset="-128"/>
                        </a:rPr>
                        <a:t>“</a:t>
                      </a:r>
                      <a:r>
                        <a:rPr kumimoji="0" lang="en-CA" altLang="ja-JP" sz="2000" b="0" i="0" u="none" strike="noStrike" cap="none" normalizeH="0" baseline="0">
                          <a:ln>
                            <a:noFill/>
                          </a:ln>
                          <a:solidFill>
                            <a:schemeClr val="tx1"/>
                          </a:solidFill>
                          <a:effectLst/>
                          <a:latin typeface="Calibri Light"/>
                          <a:ea typeface="MS PGothic" pitchFamily="34" charset="-128"/>
                        </a:rPr>
                        <a:t>Ik </a:t>
                      </a:r>
                      <a:r>
                        <a:rPr kumimoji="0" lang="en-CA" altLang="ja-JP" sz="2000" b="0" i="0" u="none" strike="noStrike" cap="none" normalizeH="0" baseline="0" dirty="0">
                          <a:ln>
                            <a:noFill/>
                          </a:ln>
                          <a:solidFill>
                            <a:schemeClr val="tx1"/>
                          </a:solidFill>
                          <a:effectLst/>
                          <a:latin typeface="Calibri Light"/>
                          <a:ea typeface="MS PGothic" pitchFamily="34" charset="-128"/>
                        </a:rPr>
                        <a:t>ben </a:t>
                      </a:r>
                      <a:r>
                        <a:rPr kumimoji="0" lang="en-CA" altLang="ja-JP" sz="2000" b="0" i="0" u="none" strike="noStrike" cap="none" normalizeH="0" baseline="0" dirty="0" err="1">
                          <a:ln>
                            <a:noFill/>
                          </a:ln>
                          <a:solidFill>
                            <a:schemeClr val="tx1"/>
                          </a:solidFill>
                          <a:effectLst/>
                          <a:latin typeface="Calibri Light"/>
                          <a:ea typeface="MS PGothic" pitchFamily="34" charset="-128"/>
                        </a:rPr>
                        <a:t>goed</a:t>
                      </a:r>
                      <a:r>
                        <a:rPr kumimoji="0" lang="en-CA" altLang="ja-JP" sz="2000" b="0" i="0" u="none" strike="noStrike" cap="none" normalizeH="0" baseline="0" dirty="0">
                          <a:ln>
                            <a:noFill/>
                          </a:ln>
                          <a:solidFill>
                            <a:schemeClr val="tx1"/>
                          </a:solidFill>
                          <a:effectLst/>
                          <a:latin typeface="Calibri Light"/>
                          <a:ea typeface="MS PGothic" pitchFamily="34" charset="-128"/>
                        </a:rPr>
                        <a:t> in </a:t>
                      </a:r>
                      <a:r>
                        <a:rPr kumimoji="0" lang="en-CA" altLang="ja-JP" sz="2000" b="0" i="0" u="none" strike="noStrike" cap="none" normalizeH="0" baseline="0" dirty="0" err="1">
                          <a:ln>
                            <a:noFill/>
                          </a:ln>
                          <a:solidFill>
                            <a:schemeClr val="tx1"/>
                          </a:solidFill>
                          <a:effectLst/>
                          <a:latin typeface="Calibri Light"/>
                          <a:ea typeface="MS PGothic" pitchFamily="34" charset="-128"/>
                        </a:rPr>
                        <a:t>vorm</a:t>
                      </a:r>
                      <a:r>
                        <a:rPr kumimoji="0" lang="en-CA" altLang="ja-JP" sz="2000" b="0" i="0" u="none" strike="noStrike" cap="none" normalizeH="0" baseline="0" dirty="0">
                          <a:ln>
                            <a:noFill/>
                          </a:ln>
                          <a:solidFill>
                            <a:schemeClr val="tx1"/>
                          </a:solidFill>
                          <a:effectLst/>
                          <a:latin typeface="Calibri Light"/>
                          <a:ea typeface="MS PGothic" pitchFamily="34" charset="-128"/>
                        </a:rPr>
                        <a:t> op het moment </a:t>
                      </a:r>
                      <a:r>
                        <a:rPr kumimoji="0" lang="en-CA" altLang="ja-JP" sz="2000" b="0" i="0" u="none" strike="noStrike" cap="none" normalizeH="0" baseline="0" dirty="0" err="1">
                          <a:ln>
                            <a:noFill/>
                          </a:ln>
                          <a:solidFill>
                            <a:schemeClr val="tx1"/>
                          </a:solidFill>
                          <a:effectLst/>
                          <a:latin typeface="Calibri Light"/>
                          <a:ea typeface="MS PGothic" pitchFamily="34" charset="-128"/>
                        </a:rPr>
                        <a:t>en</a:t>
                      </a:r>
                      <a:r>
                        <a:rPr kumimoji="0" lang="en-CA" altLang="ja-JP" sz="2000" b="0" i="0" u="none" strike="noStrike" cap="none" normalizeH="0" baseline="0" dirty="0">
                          <a:ln>
                            <a:noFill/>
                          </a:ln>
                          <a:solidFill>
                            <a:schemeClr val="tx1"/>
                          </a:solidFill>
                          <a:effectLst/>
                          <a:latin typeface="Calibri Light"/>
                          <a:ea typeface="MS PGothic" pitchFamily="34" charset="-128"/>
                        </a:rPr>
                        <a:t> erg trots op </a:t>
                      </a:r>
                      <a:r>
                        <a:rPr kumimoji="0" lang="en-CA" altLang="ja-JP" sz="2000" b="0" i="0" u="none" strike="noStrike" cap="none" normalizeH="0" baseline="0" dirty="0" err="1">
                          <a:ln>
                            <a:noFill/>
                          </a:ln>
                          <a:solidFill>
                            <a:schemeClr val="tx1"/>
                          </a:solidFill>
                          <a:effectLst/>
                          <a:latin typeface="Calibri Light"/>
                          <a:ea typeface="MS PGothic" pitchFamily="34" charset="-128"/>
                        </a:rPr>
                        <a:t>mijzelf</a:t>
                      </a:r>
                      <a:r>
                        <a:rPr kumimoji="0" lang="en-CA" altLang="ja-JP" sz="2000" b="0" i="0" u="none" strike="noStrike" cap="none" normalizeH="0" baseline="0" dirty="0">
                          <a:ln>
                            <a:noFill/>
                          </a:ln>
                          <a:solidFill>
                            <a:schemeClr val="tx1"/>
                          </a:solidFill>
                          <a:effectLst/>
                          <a:latin typeface="Calibri Light"/>
                          <a:ea typeface="MS PGothic" pitchFamily="34" charset="-128"/>
                        </a:rPr>
                        <a:t>, maar de </a:t>
                      </a:r>
                      <a:r>
                        <a:rPr kumimoji="0" lang="en-CA" altLang="ja-JP" sz="2000" b="0" i="0" u="none" strike="noStrike" cap="none" normalizeH="0" baseline="0" dirty="0" err="1">
                          <a:ln>
                            <a:noFill/>
                          </a:ln>
                          <a:solidFill>
                            <a:schemeClr val="tx1"/>
                          </a:solidFill>
                          <a:effectLst/>
                          <a:latin typeface="Calibri Light"/>
                          <a:ea typeface="MS PGothic" pitchFamily="34" charset="-128"/>
                        </a:rPr>
                        <a:t>voorzet</a:t>
                      </a:r>
                      <a:r>
                        <a:rPr kumimoji="0" lang="en-CA" altLang="ja-JP" sz="2000" b="0" i="0" u="none" strike="noStrike" cap="none" normalizeH="0" baseline="0" dirty="0">
                          <a:ln>
                            <a:noFill/>
                          </a:ln>
                          <a:solidFill>
                            <a:schemeClr val="tx1"/>
                          </a:solidFill>
                          <a:effectLst/>
                          <a:latin typeface="Calibri Light"/>
                          <a:ea typeface="MS PGothic" pitchFamily="34" charset="-128"/>
                        </a:rPr>
                        <a:t> van Steve was </a:t>
                      </a:r>
                      <a:r>
                        <a:rPr kumimoji="0" lang="en-CA" altLang="ja-JP" sz="2000" b="0" i="0" u="none" strike="noStrike" cap="none" normalizeH="0" baseline="0" dirty="0" err="1">
                          <a:ln>
                            <a:noFill/>
                          </a:ln>
                          <a:solidFill>
                            <a:schemeClr val="tx1"/>
                          </a:solidFill>
                          <a:effectLst/>
                          <a:latin typeface="Calibri Light"/>
                          <a:ea typeface="MS PGothic" pitchFamily="34" charset="-128"/>
                        </a:rPr>
                        <a:t>ook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fantastisch</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Bovendien</a:t>
                      </a:r>
                      <a:r>
                        <a:rPr kumimoji="0" lang="en-CA" altLang="ja-JP" sz="2000" b="0" i="0" u="none" strike="noStrike" cap="none" normalizeH="0" baseline="0" dirty="0">
                          <a:ln>
                            <a:noFill/>
                          </a:ln>
                          <a:solidFill>
                            <a:schemeClr val="tx1"/>
                          </a:solidFill>
                          <a:effectLst/>
                          <a:latin typeface="Calibri Light"/>
                          <a:ea typeface="MS PGothic" pitchFamily="34" charset="-128"/>
                        </a:rPr>
                        <a:t> is het </a:t>
                      </a:r>
                      <a:r>
                        <a:rPr kumimoji="0" lang="en-CA" altLang="ja-JP" sz="2000" b="0" i="0" u="none" strike="noStrike" cap="none" normalizeH="0" baseline="0" dirty="0" err="1">
                          <a:ln>
                            <a:noFill/>
                          </a:ln>
                          <a:solidFill>
                            <a:schemeClr val="tx1"/>
                          </a:solidFill>
                          <a:effectLst/>
                          <a:latin typeface="Calibri Light"/>
                          <a:ea typeface="MS PGothic" pitchFamily="34" charset="-128"/>
                        </a:rPr>
                        <a:t>vanuit</a:t>
                      </a:r>
                      <a:r>
                        <a:rPr kumimoji="0" lang="en-CA" altLang="ja-JP" sz="2000" b="0" i="0" u="none" strike="noStrike" cap="none" normalizeH="0" baseline="0" dirty="0">
                          <a:ln>
                            <a:noFill/>
                          </a:ln>
                          <a:solidFill>
                            <a:schemeClr val="tx1"/>
                          </a:solidFill>
                          <a:effectLst/>
                          <a:latin typeface="Calibri Light"/>
                          <a:ea typeface="MS PGothic" pitchFamily="34" charset="-128"/>
                        </a:rPr>
                        <a:t> die </a:t>
                      </a:r>
                      <a:r>
                        <a:rPr kumimoji="0" lang="en-CA" altLang="ja-JP" sz="2000" b="0" i="0" u="none" strike="noStrike" cap="none" normalizeH="0" baseline="0" dirty="0" err="1">
                          <a:ln>
                            <a:noFill/>
                          </a:ln>
                          <a:solidFill>
                            <a:schemeClr val="tx1"/>
                          </a:solidFill>
                          <a:effectLst/>
                          <a:latin typeface="Calibri Light"/>
                          <a:ea typeface="MS PGothic" pitchFamily="34" charset="-128"/>
                        </a:rPr>
                        <a:t>hoek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makkelijk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err="1">
                          <a:ln>
                            <a:noFill/>
                          </a:ln>
                          <a:solidFill>
                            <a:schemeClr val="tx1"/>
                          </a:solidFill>
                          <a:effectLst/>
                          <a:latin typeface="Calibri Light"/>
                          <a:ea typeface="MS PGothic" pitchFamily="34" charset="-128"/>
                        </a:rPr>
                        <a:t>scoren</a:t>
                      </a:r>
                      <a:r>
                        <a:rPr kumimoji="0" lang="en-CA" altLang="ja-JP" sz="2000" b="0" i="0" u="none" strike="noStrike" cap="none" normalizeH="0" baseline="0">
                          <a:ln>
                            <a:noFill/>
                          </a:ln>
                          <a:solidFill>
                            <a:schemeClr val="tx1"/>
                          </a:solidFill>
                          <a:effectLst/>
                          <a:latin typeface="Calibri Light"/>
                          <a:ea typeface="MS PGothic" pitchFamily="34" charset="-128"/>
                        </a:rPr>
                        <a:t>.</a:t>
                      </a:r>
                      <a:r>
                        <a:rPr kumimoji="0" lang="en-CA" altLang="nl-NL" sz="2000" b="0" i="0" u="none" strike="noStrike" cap="none" normalizeH="0" baseline="0">
                          <a:ln>
                            <a:noFill/>
                          </a:ln>
                          <a:solidFill>
                            <a:schemeClr val="tx1"/>
                          </a:solidFill>
                          <a:effectLst/>
                          <a:latin typeface="Calibri Light"/>
                          <a:ea typeface="MS PGothic" pitchFamily="34" charset="-128"/>
                        </a:rPr>
                        <a:t>”</a:t>
                      </a:r>
                      <a:endParaRPr kumimoji="0" lang="en-CA" altLang="ja-JP" sz="2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D27BE5AB-8095-4252-92E0-A94CBE516C4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Effecten van attributiestijl bij positieve gebeurtenissen</a:t>
            </a:r>
            <a:endParaRPr lang="en-US" sz="360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32</a:t>
            </a:fld>
            <a:endParaRPr lang="de-DE" dirty="0"/>
          </a:p>
        </p:txBody>
      </p:sp>
      <p:pic>
        <p:nvPicPr>
          <p:cNvPr id="9"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2"/>
          <p:cNvSpPr>
            <a:spLocks noChangeArrowheads="1"/>
          </p:cNvSpPr>
          <p:nvPr/>
        </p:nvSpPr>
        <p:spPr bwMode="auto">
          <a:xfrm>
            <a:off x="1626023" y="2312440"/>
            <a:ext cx="304879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000">
                <a:latin typeface="Calibri Light"/>
              </a:rPr>
              <a:t>Super! Door jouw goal wonnen we!</a:t>
            </a:r>
          </a:p>
          <a:p>
            <a:pPr eaLnBrk="1" hangingPunct="1">
              <a:spcBef>
                <a:spcPct val="0"/>
              </a:spcBef>
              <a:buClrTx/>
              <a:buFontTx/>
              <a:buNone/>
            </a:pPr>
            <a:endParaRPr lang="en-GB" altLang="de-DE" sz="2000">
              <a:latin typeface="Calibri Light"/>
            </a:endParaRPr>
          </a:p>
        </p:txBody>
      </p:sp>
      <p:graphicFrame>
        <p:nvGraphicFramePr>
          <p:cNvPr id="12" name="Group 28"/>
          <p:cNvGraphicFramePr>
            <a:graphicFrameLocks noGrp="1"/>
          </p:cNvGraphicFramePr>
          <p:nvPr>
            <p:extLst>
              <p:ext uri="{D42A27DB-BD31-4B8C-83A1-F6EECF244321}">
                <p14:modId xmlns:p14="http://schemas.microsoft.com/office/powerpoint/2010/main" val="2327635722"/>
              </p:ext>
            </p:extLst>
          </p:nvPr>
        </p:nvGraphicFramePr>
        <p:xfrm>
          <a:off x="408955" y="4419600"/>
          <a:ext cx="11376000" cy="1584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Bedenk evenwichtige verklaringen (denk aan de invloed van jezelf, anderen, omstandigheden).</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CA" altLang="nl-NL" sz="2000" b="0" i="0" u="none" strike="noStrike" cap="none" normalizeH="0" baseline="0">
                          <a:ln>
                            <a:noFill/>
                          </a:ln>
                          <a:solidFill>
                            <a:schemeClr val="tx1"/>
                          </a:solidFill>
                          <a:effectLst/>
                          <a:latin typeface="Calibri Light"/>
                          <a:ea typeface="MS PGothic" pitchFamily="34" charset="-128"/>
                        </a:rPr>
                        <a:t>“</a:t>
                      </a:r>
                      <a:r>
                        <a:rPr kumimoji="0" lang="en-CA" altLang="ja-JP" sz="2000" b="1" i="0" u="sng" strike="noStrike" cap="none" normalizeH="0" baseline="0">
                          <a:ln>
                            <a:noFill/>
                          </a:ln>
                          <a:solidFill>
                            <a:schemeClr val="tx1"/>
                          </a:solidFill>
                          <a:effectLst/>
                          <a:latin typeface="Calibri Light"/>
                          <a:ea typeface="MS PGothic" pitchFamily="34" charset="-128"/>
                        </a:rPr>
                        <a:t>Ik</a:t>
                      </a:r>
                      <a:r>
                        <a:rPr kumimoji="0" lang="en-CA" altLang="ja-JP" sz="2000" b="0" i="0" u="none" strike="noStrike" cap="none" normalizeH="0" baseline="0">
                          <a:ln>
                            <a:noFill/>
                          </a:ln>
                          <a:solidFill>
                            <a:schemeClr val="tx1"/>
                          </a:solidFill>
                          <a:effectLst/>
                          <a:latin typeface="Calibri Light"/>
                          <a:ea typeface="MS PGothic" pitchFamily="34" charset="-128"/>
                        </a:rPr>
                        <a:t> </a:t>
                      </a:r>
                      <a:r>
                        <a:rPr kumimoji="0" lang="en-CA" altLang="ja-JP" sz="2000" b="0" i="0" u="none" strike="noStrike" cap="none" normalizeH="0" baseline="0" dirty="0">
                          <a:ln>
                            <a:noFill/>
                          </a:ln>
                          <a:solidFill>
                            <a:schemeClr val="tx1"/>
                          </a:solidFill>
                          <a:effectLst/>
                          <a:latin typeface="Calibri Light"/>
                          <a:ea typeface="MS PGothic" pitchFamily="34" charset="-128"/>
                        </a:rPr>
                        <a:t>ben </a:t>
                      </a:r>
                      <a:r>
                        <a:rPr kumimoji="0" lang="en-CA" altLang="ja-JP" sz="2000" b="0" i="0" u="none" strike="noStrike" cap="none" normalizeH="0" baseline="0" dirty="0" err="1">
                          <a:ln>
                            <a:noFill/>
                          </a:ln>
                          <a:solidFill>
                            <a:schemeClr val="tx1"/>
                          </a:solidFill>
                          <a:effectLst/>
                          <a:latin typeface="Calibri Light"/>
                          <a:ea typeface="MS PGothic" pitchFamily="34" charset="-128"/>
                        </a:rPr>
                        <a:t>goed</a:t>
                      </a:r>
                      <a:r>
                        <a:rPr kumimoji="0" lang="en-CA" altLang="ja-JP" sz="2000" b="0" i="0" u="none" strike="noStrike" cap="none" normalizeH="0" baseline="0" dirty="0">
                          <a:ln>
                            <a:noFill/>
                          </a:ln>
                          <a:solidFill>
                            <a:schemeClr val="tx1"/>
                          </a:solidFill>
                          <a:effectLst/>
                          <a:latin typeface="Calibri Light"/>
                          <a:ea typeface="MS PGothic" pitchFamily="34" charset="-128"/>
                        </a:rPr>
                        <a:t> in </a:t>
                      </a:r>
                      <a:r>
                        <a:rPr kumimoji="0" lang="en-CA" altLang="ja-JP" sz="2000" b="0" i="0" u="none" strike="noStrike" cap="none" normalizeH="0" baseline="0" dirty="0" err="1">
                          <a:ln>
                            <a:noFill/>
                          </a:ln>
                          <a:solidFill>
                            <a:schemeClr val="tx1"/>
                          </a:solidFill>
                          <a:effectLst/>
                          <a:latin typeface="Calibri Light"/>
                          <a:ea typeface="MS PGothic" pitchFamily="34" charset="-128"/>
                        </a:rPr>
                        <a:t>vorm</a:t>
                      </a:r>
                      <a:r>
                        <a:rPr kumimoji="0" lang="en-CA" altLang="ja-JP" sz="2000" b="0" i="0" u="none" strike="noStrike" cap="none" normalizeH="0" baseline="0" dirty="0">
                          <a:ln>
                            <a:noFill/>
                          </a:ln>
                          <a:solidFill>
                            <a:schemeClr val="tx1"/>
                          </a:solidFill>
                          <a:effectLst/>
                          <a:latin typeface="Calibri Light"/>
                          <a:ea typeface="MS PGothic" pitchFamily="34" charset="-128"/>
                        </a:rPr>
                        <a:t> op het moment </a:t>
                      </a:r>
                      <a:r>
                        <a:rPr kumimoji="0" lang="en-CA" altLang="ja-JP" sz="2000" b="0" i="0" u="none" strike="noStrike" cap="none" normalizeH="0" baseline="0" dirty="0" err="1">
                          <a:ln>
                            <a:noFill/>
                          </a:ln>
                          <a:solidFill>
                            <a:schemeClr val="tx1"/>
                          </a:solidFill>
                          <a:effectLst/>
                          <a:latin typeface="Calibri Light"/>
                          <a:ea typeface="MS PGothic" pitchFamily="34" charset="-128"/>
                        </a:rPr>
                        <a:t>en</a:t>
                      </a:r>
                      <a:r>
                        <a:rPr kumimoji="0" lang="en-CA" altLang="ja-JP" sz="2000" b="0" i="0" u="none" strike="noStrike" cap="none" normalizeH="0" baseline="0" dirty="0">
                          <a:ln>
                            <a:noFill/>
                          </a:ln>
                          <a:solidFill>
                            <a:schemeClr val="tx1"/>
                          </a:solidFill>
                          <a:effectLst/>
                          <a:latin typeface="Calibri Light"/>
                          <a:ea typeface="MS PGothic" pitchFamily="34" charset="-128"/>
                        </a:rPr>
                        <a:t> erg trots op </a:t>
                      </a:r>
                      <a:r>
                        <a:rPr kumimoji="0" lang="en-CA" altLang="ja-JP" sz="2000" b="0" i="0" u="none" strike="noStrike" cap="none" normalizeH="0" baseline="0" dirty="0" err="1">
                          <a:ln>
                            <a:noFill/>
                          </a:ln>
                          <a:solidFill>
                            <a:schemeClr val="tx1"/>
                          </a:solidFill>
                          <a:effectLst/>
                          <a:latin typeface="Calibri Light"/>
                          <a:ea typeface="MS PGothic" pitchFamily="34" charset="-128"/>
                        </a:rPr>
                        <a:t>mijzelf</a:t>
                      </a:r>
                      <a:r>
                        <a:rPr kumimoji="0" lang="en-CA" altLang="ja-JP" sz="2000" b="0" i="0" u="none" strike="noStrike" cap="none" normalizeH="0" baseline="0" dirty="0">
                          <a:ln>
                            <a:noFill/>
                          </a:ln>
                          <a:solidFill>
                            <a:schemeClr val="tx1"/>
                          </a:solidFill>
                          <a:effectLst/>
                          <a:latin typeface="Calibri Light"/>
                          <a:ea typeface="MS PGothic" pitchFamily="34" charset="-128"/>
                        </a:rPr>
                        <a:t>, maar de </a:t>
                      </a:r>
                      <a:r>
                        <a:rPr kumimoji="0" lang="en-CA" altLang="ja-JP" sz="2000" b="1" i="0" u="sng" strike="noStrike" cap="none" normalizeH="0" baseline="0" dirty="0" err="1">
                          <a:ln>
                            <a:noFill/>
                          </a:ln>
                          <a:solidFill>
                            <a:schemeClr val="tx1"/>
                          </a:solidFill>
                          <a:effectLst/>
                          <a:latin typeface="Calibri Light"/>
                          <a:ea typeface="MS PGothic" pitchFamily="34" charset="-128"/>
                        </a:rPr>
                        <a:t>voorzet</a:t>
                      </a:r>
                      <a:r>
                        <a:rPr kumimoji="0" lang="en-CA" altLang="ja-JP" sz="2000" b="1" i="0" u="sng" strike="noStrike" cap="none" normalizeH="0" baseline="0" dirty="0">
                          <a:ln>
                            <a:noFill/>
                          </a:ln>
                          <a:solidFill>
                            <a:schemeClr val="tx1"/>
                          </a:solidFill>
                          <a:effectLst/>
                          <a:latin typeface="Calibri Light"/>
                          <a:ea typeface="MS PGothic" pitchFamily="34" charset="-128"/>
                        </a:rPr>
                        <a:t> van Steve </a:t>
                      </a:r>
                      <a:r>
                        <a:rPr kumimoji="0" lang="en-CA" altLang="ja-JP" sz="2000" b="0" i="0" u="none" strike="noStrike" cap="none" normalizeH="0" baseline="0" dirty="0">
                          <a:ln>
                            <a:noFill/>
                          </a:ln>
                          <a:solidFill>
                            <a:schemeClr val="tx1"/>
                          </a:solidFill>
                          <a:effectLst/>
                          <a:latin typeface="Calibri Light"/>
                          <a:ea typeface="MS PGothic" pitchFamily="34" charset="-128"/>
                        </a:rPr>
                        <a:t>was </a:t>
                      </a:r>
                      <a:r>
                        <a:rPr kumimoji="0" lang="en-CA" altLang="ja-JP" sz="2000" b="0" i="0" u="none" strike="noStrike" cap="none" normalizeH="0" baseline="0" dirty="0" err="1">
                          <a:ln>
                            <a:noFill/>
                          </a:ln>
                          <a:solidFill>
                            <a:schemeClr val="tx1"/>
                          </a:solidFill>
                          <a:effectLst/>
                          <a:latin typeface="Calibri Light"/>
                          <a:ea typeface="MS PGothic" pitchFamily="34" charset="-128"/>
                        </a:rPr>
                        <a:t>ook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fantastisch</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Bovendien</a:t>
                      </a:r>
                      <a:r>
                        <a:rPr kumimoji="0" lang="en-CA" altLang="ja-JP" sz="2000" b="0" i="0" u="none" strike="noStrike" cap="none" normalizeH="0" baseline="0" dirty="0">
                          <a:ln>
                            <a:noFill/>
                          </a:ln>
                          <a:solidFill>
                            <a:schemeClr val="tx1"/>
                          </a:solidFill>
                          <a:effectLst/>
                          <a:latin typeface="Calibri Light"/>
                          <a:ea typeface="MS PGothic" pitchFamily="34" charset="-128"/>
                        </a:rPr>
                        <a:t> is het </a:t>
                      </a:r>
                      <a:r>
                        <a:rPr kumimoji="0" lang="en-CA" altLang="ja-JP" sz="2000" b="1" i="0" u="sng" strike="noStrike" cap="none" normalizeH="0" baseline="0" dirty="0" err="1">
                          <a:ln>
                            <a:noFill/>
                          </a:ln>
                          <a:solidFill>
                            <a:schemeClr val="tx1"/>
                          </a:solidFill>
                          <a:effectLst/>
                          <a:latin typeface="Calibri Light"/>
                          <a:ea typeface="MS PGothic" pitchFamily="34" charset="-128"/>
                        </a:rPr>
                        <a:t>vanuit</a:t>
                      </a:r>
                      <a:r>
                        <a:rPr kumimoji="0" lang="en-CA" altLang="ja-JP" sz="2000" b="1" i="0" u="sng" strike="noStrike" cap="none" normalizeH="0" baseline="0" dirty="0">
                          <a:ln>
                            <a:noFill/>
                          </a:ln>
                          <a:solidFill>
                            <a:schemeClr val="tx1"/>
                          </a:solidFill>
                          <a:effectLst/>
                          <a:latin typeface="Calibri Light"/>
                          <a:ea typeface="MS PGothic" pitchFamily="34" charset="-128"/>
                        </a:rPr>
                        <a:t> die </a:t>
                      </a:r>
                      <a:r>
                        <a:rPr kumimoji="0" lang="en-CA" altLang="ja-JP" sz="2000" b="1" i="0" u="sng" strike="noStrike" cap="none" normalizeH="0" baseline="0" dirty="0" err="1">
                          <a:ln>
                            <a:noFill/>
                          </a:ln>
                          <a:solidFill>
                            <a:schemeClr val="tx1"/>
                          </a:solidFill>
                          <a:effectLst/>
                          <a:latin typeface="Calibri Light"/>
                          <a:ea typeface="MS PGothic" pitchFamily="34" charset="-128"/>
                        </a:rPr>
                        <a:t>hoek</a:t>
                      </a:r>
                      <a:r>
                        <a:rPr kumimoji="0" lang="en-CA" altLang="ja-JP" sz="2000" b="1" i="0" u="sng"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dirty="0" err="1">
                          <a:ln>
                            <a:noFill/>
                          </a:ln>
                          <a:solidFill>
                            <a:schemeClr val="tx1"/>
                          </a:solidFill>
                          <a:effectLst/>
                          <a:latin typeface="Calibri Light"/>
                          <a:ea typeface="MS PGothic" pitchFamily="34" charset="-128"/>
                        </a:rPr>
                        <a:t>makkelijk</a:t>
                      </a:r>
                      <a:r>
                        <a:rPr kumimoji="0" lang="en-CA" altLang="ja-JP" sz="2000" b="0" i="0" u="none" strike="noStrike" cap="none" normalizeH="0" baseline="0" dirty="0">
                          <a:ln>
                            <a:noFill/>
                          </a:ln>
                          <a:solidFill>
                            <a:schemeClr val="tx1"/>
                          </a:solidFill>
                          <a:effectLst/>
                          <a:latin typeface="Calibri Light"/>
                          <a:ea typeface="MS PGothic" pitchFamily="34" charset="-128"/>
                        </a:rPr>
                        <a:t> </a:t>
                      </a:r>
                      <a:r>
                        <a:rPr kumimoji="0" lang="en-CA" altLang="ja-JP" sz="2000" b="0" i="0" u="none" strike="noStrike" cap="none" normalizeH="0" baseline="0" err="1">
                          <a:ln>
                            <a:noFill/>
                          </a:ln>
                          <a:solidFill>
                            <a:schemeClr val="tx1"/>
                          </a:solidFill>
                          <a:effectLst/>
                          <a:latin typeface="Calibri Light"/>
                          <a:ea typeface="MS PGothic" pitchFamily="34" charset="-128"/>
                        </a:rPr>
                        <a:t>scoren</a:t>
                      </a:r>
                      <a:r>
                        <a:rPr kumimoji="0" lang="en-CA" altLang="ja-JP" sz="2000" b="0" i="0" u="none" strike="noStrike" cap="none" normalizeH="0" baseline="0">
                          <a:ln>
                            <a:noFill/>
                          </a:ln>
                          <a:solidFill>
                            <a:schemeClr val="tx1"/>
                          </a:solidFill>
                          <a:effectLst/>
                          <a:latin typeface="Calibri Light"/>
                          <a:ea typeface="MS PGothic" pitchFamily="34" charset="-128"/>
                        </a:rPr>
                        <a:t>.</a:t>
                      </a:r>
                      <a:r>
                        <a:rPr kumimoji="0" lang="en-CA" altLang="nl-NL" sz="2000" b="0" i="0" u="none" strike="noStrike" cap="none" normalizeH="0" baseline="0">
                          <a:ln>
                            <a:noFill/>
                          </a:ln>
                          <a:solidFill>
                            <a:schemeClr val="tx1"/>
                          </a:solidFill>
                          <a:effectLst/>
                          <a:latin typeface="Calibri Light"/>
                          <a:ea typeface="MS PGothic" pitchFamily="34" charset="-128"/>
                        </a:rPr>
                        <a:t>”</a:t>
                      </a:r>
                      <a:endParaRPr kumimoji="0" lang="en-CA" altLang="ja-JP" sz="2000" b="0" i="0" u="none" strike="noStrike" cap="none" normalizeH="0" baseline="0" dirty="0">
                        <a:ln>
                          <a:noFill/>
                        </a:ln>
                        <a:solidFill>
                          <a:schemeClr val="tx1"/>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3" name="Picture 15">
            <a:extLst>
              <a:ext uri="{FF2B5EF4-FFF2-40B4-BE49-F238E27FC236}">
                <a16:creationId xmlns:a16="http://schemas.microsoft.com/office/drawing/2014/main" id="{17A08C3D-4E21-4377-B3E2-ACCBE19C8F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008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negatieve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denkstijl</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geneigd zijn mislukkingen en negatieve gebeurtenissen aan zichzelf toe te schrijven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succes eerder toeschrijven aan gunstige omstandigheden en geluk dan aan zichzelf</a:t>
            </a:r>
          </a:p>
          <a:p>
            <a:pPr lvl="0" defTabSz="914400" fontAlgn="base">
              <a:defRPr/>
            </a:pPr>
            <a:r>
              <a:rPr lang="en-US" sz="2400" b="1" dirty="0" err="1">
                <a:solidFill>
                  <a:srgbClr val="004992"/>
                </a:solidFill>
                <a:latin typeface="Calibri Light"/>
                <a:ea typeface="MS PGothic" panose="020B0600070205080204" pitchFamily="34" charset="-128"/>
              </a:rPr>
              <a:t>Dit</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kan</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leiden</a:t>
            </a:r>
            <a:r>
              <a:rPr lang="en-US" sz="2400" b="1" dirty="0">
                <a:solidFill>
                  <a:srgbClr val="004992"/>
                </a:solidFill>
                <a:latin typeface="Calibri Light"/>
                <a:ea typeface="MS PGothic" panose="020B0600070205080204" pitchFamily="34" charset="-128"/>
              </a:rPr>
              <a:t> tot </a:t>
            </a:r>
            <a:r>
              <a:rPr lang="en-US" sz="2400" b="1" dirty="0" err="1">
                <a:solidFill>
                  <a:srgbClr val="004992"/>
                </a:solidFill>
                <a:latin typeface="Calibri Light"/>
                <a:ea typeface="MS PGothic" panose="020B0600070205080204" pitchFamily="34" charset="-128"/>
              </a:rPr>
              <a:t>een</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gebrek</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aan</a:t>
            </a:r>
            <a:r>
              <a:rPr lang="en-US" sz="2400" b="1" dirty="0">
                <a:solidFill>
                  <a:srgbClr val="004992"/>
                </a:solidFill>
                <a:latin typeface="Calibri Light"/>
                <a:ea typeface="MS PGothic" panose="020B0600070205080204" pitchFamily="34" charset="-128"/>
              </a:rPr>
              <a:t> </a:t>
            </a:r>
            <a:r>
              <a:rPr lang="en-US" sz="2400" b="1" dirty="0" err="1">
                <a:solidFill>
                  <a:srgbClr val="004992"/>
                </a:solidFill>
                <a:latin typeface="Calibri Light"/>
                <a:ea typeface="MS PGothic" panose="020B0600070205080204" pitchFamily="34" charset="-128"/>
              </a:rPr>
              <a:t>zelfvertrouwen</a:t>
            </a:r>
            <a:r>
              <a:rPr lang="en-US" sz="2400" b="1"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2" name="Content Placeholder 1"/>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err="1">
                <a:solidFill>
                  <a:srgbClr val="333333"/>
                </a:solidFill>
                <a:latin typeface="Calibri Light"/>
                <a:ea typeface="MS PGothic" panose="020B0600070205080204" pitchFamily="34" charset="-128"/>
              </a:rPr>
              <a:t>geneigd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mislukkingen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negatieve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gebeurtenissen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kwalijk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nemen</a:t>
            </a:r>
            <a:endParaRPr lang="en-US"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400" dirty="0" err="1">
                <a:solidFill>
                  <a:srgbClr val="333333"/>
                </a:solidFill>
                <a:latin typeface="Calibri Light"/>
                <a:ea typeface="MS PGothic" panose="020B0600070205080204" pitchFamily="34" charset="-128"/>
              </a:rPr>
              <a:t>denken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controle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hebben</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gebeurtenissen</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hun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leven</a:t>
            </a:r>
            <a:endParaRPr lang="en-US" sz="2400" dirty="0">
              <a:solidFill>
                <a:srgbClr val="333333"/>
              </a:solidFill>
              <a:latin typeface="Calibri Light"/>
              <a:ea typeface="MS PGothic" panose="020B0600070205080204" pitchFamily="34" charset="-128"/>
            </a:endParaRPr>
          </a:p>
          <a:p>
            <a:pPr lvl="0" defTabSz="914400" fontAlgn="base">
              <a:defRPr/>
            </a:pPr>
            <a:r>
              <a:rPr lang="de-DE" sz="2400" b="1" dirty="0">
                <a:solidFill>
                  <a:srgbClr val="004992"/>
                </a:solidFill>
                <a:latin typeface="Calibri Light"/>
                <a:ea typeface="MS PGothic" panose="020B0600070205080204" pitchFamily="34" charset="-128"/>
              </a:rPr>
              <a:t>Vooral de eerste attributiestijl kan leiden tot grote problemen met andere mensen.</a:t>
            </a:r>
            <a:endParaRPr lang="en-US" sz="24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734182373"/>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004992"/>
                          </a:solidFill>
                          <a:latin typeface="Calibri Light"/>
                        </a:rPr>
                        <a:t>Een vriend groet mij niet.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3871480315"/>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004992"/>
                          </a:solidFill>
                          <a:latin typeface="Calibri Light"/>
                        </a:rPr>
                        <a:t>Een vriend groet mij niet.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en-US" dirty="0">
                          <a:solidFill>
                            <a:srgbClr val="004992"/>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33869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3579542332"/>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dirty="0">
                          <a:solidFill>
                            <a:srgbClr val="004992"/>
                          </a:solidFill>
                          <a:latin typeface="Calibri Light"/>
                        </a:rPr>
                        <a:t>Een vriend groet mij niet.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9765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3457089262"/>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004992"/>
                          </a:solidFill>
                          <a:latin typeface="Calibri Light"/>
                        </a:rPr>
                        <a:t>Ik ben gezakt voor mijn examen.</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en-US" dirty="0">
                          <a:solidFill>
                            <a:srgbClr val="004992"/>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54879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39</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1021579118"/>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004992"/>
                          </a:solidFill>
                          <a:latin typeface="Calibri Light"/>
                        </a:rPr>
                        <a:t>Ik ben gezakt voor mijn examen.</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examinator wil mijn carrière ruïneren. </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en-US" dirty="0">
                          <a:solidFill>
                            <a:srgbClr val="004992"/>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54346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1926239637"/>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dirty="0">
                          <a:solidFill>
                            <a:srgbClr val="004992"/>
                          </a:solidFill>
                          <a:latin typeface="Calibri Light"/>
                        </a:rPr>
                        <a:t>Ik ben gezakt voor mijn examen.</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examinator wil mijn carrière ruïneren. </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77390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1498251098"/>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examinator wil mijn carrière ruïneren. </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004992"/>
                          </a:solidFill>
                          <a:latin typeface="Calibri Light"/>
                        </a:rPr>
                        <a:t>Belangrijke documenten zijn zoek geraakt in mijn flat.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en-US" dirty="0">
                          <a:solidFill>
                            <a:srgbClr val="004992"/>
                          </a:solidFill>
                          <a:latin typeface="Calibri Light"/>
                        </a:rPr>
                        <a:t>???</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135044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1518701460"/>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examinator wil mijn carrière ruïneren. </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004992"/>
                          </a:solidFill>
                          <a:latin typeface="Calibri Light"/>
                        </a:rPr>
                        <a:t>Belangrijke documenten zijn zoek geraakt in mijn flat.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Iemand heeft ingebroken in mijn flat en de documenten meegenomen om mij kwaad te doen.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dirty="0">
                          <a:solidFill>
                            <a:srgbClr val="004992"/>
                          </a:solidFill>
                          <a:latin typeface="Calibri Light"/>
                        </a:rPr>
                        <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39286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3492653236"/>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dirty="0" err="1">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examinator wil mijn carrière ruïneren. </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dirty="0">
                          <a:solidFill>
                            <a:srgbClr val="004992"/>
                          </a:solidFill>
                          <a:latin typeface="Calibri Light"/>
                        </a:rPr>
                        <a:t>Belangrijke documenten zijn zoek geraakt in mijn flat.</a:t>
                      </a:r>
                      <a:endParaRPr lang="en-US" dirty="0">
                        <a:solidFill>
                          <a:srgbClr val="004992"/>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Iemand heeft ingebroken in mijn flat en de documenten meegenomen om mij kwaad te doen.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documenten zijn per ongeluk op een andere plek komen te liggen.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07292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9" name="Rectangle 1059"/>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altLang="de-DE" sz="3600">
                <a:latin typeface="Calibri Light"/>
              </a:rPr>
              <a:t>Hoe eenzijdige attributies bijdragen aan misinterpretatie tijdens een psychose</a:t>
            </a:r>
            <a:endParaRPr lang="de-DE" altLang="de-DE" sz="360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graphicFrame>
        <p:nvGraphicFramePr>
          <p:cNvPr id="7" name="Table 6"/>
          <p:cNvGraphicFramePr>
            <a:graphicFrameLocks noGrp="1"/>
          </p:cNvGraphicFramePr>
          <p:nvPr>
            <p:extLst>
              <p:ext uri="{D42A27DB-BD31-4B8C-83A1-F6EECF244321}">
                <p14:modId xmlns:p14="http://schemas.microsoft.com/office/powerpoint/2010/main" val="2024626783"/>
              </p:ext>
            </p:extLst>
          </p:nvPr>
        </p:nvGraphicFramePr>
        <p:xfrm>
          <a:off x="408955" y="2203705"/>
          <a:ext cx="11338560" cy="4023360"/>
        </p:xfrm>
        <a:graphic>
          <a:graphicData uri="http://schemas.openxmlformats.org/drawingml/2006/table">
            <a:tbl>
              <a:tblPr firstRow="1" bandRow="1">
                <a:tableStyleId>{21E4AEA4-8DFA-4A89-87EB-49C32662AFE0}</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457200">
                <a:tc>
                  <a:txBody>
                    <a:bodyPr/>
                    <a:lstStyle/>
                    <a:p>
                      <a:pPr marL="0" indent="0">
                        <a:lnSpc>
                          <a:spcPct val="100000"/>
                        </a:lnSpc>
                        <a:spcBef>
                          <a:spcPts val="0"/>
                        </a:spcBef>
                        <a:spcAft>
                          <a:spcPts val="0"/>
                        </a:spcAft>
                        <a:buFontTx/>
                        <a:buNone/>
                      </a:pPr>
                      <a:r>
                        <a:rPr lang="en-US" b="0">
                          <a:solidFill>
                            <a:srgbClr val="000000"/>
                          </a:solidFill>
                          <a:latin typeface="Calibri Light"/>
                        </a:rPr>
                        <a:t>Gebeurtenis</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Verklaring tijdens een psychose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en-US" b="0">
                          <a:solidFill>
                            <a:srgbClr val="000000"/>
                          </a:solidFill>
                          <a:latin typeface="Calibri Light"/>
                        </a:rPr>
                        <a:t>Andere mogelijke verklaringen</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Een vriend groet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wil mij niet meer kennen en schaamt zich voor me.</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Mijn vriend was in gedachten en zag mij niet.</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ben gezakt voor mijn examen.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examinator wil mijn carrière ruïneren. </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Misschien was de examinator streng, maar onvoldoende slaap of een slechte nachtrust zijn ook mogelijke oorzaken.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Belangrijke documenten zijn zoek geraakt in mijn flat.</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Iemand heeft ingebroken in mijn flat en de documenten meegenomen om mij kwaad te doen.</a:t>
                      </a: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nSpc>
                          <a:spcPct val="100000"/>
                        </a:lnSpc>
                        <a:spcBef>
                          <a:spcPts val="0"/>
                        </a:spcBef>
                        <a:spcAft>
                          <a:spcPts val="0"/>
                        </a:spcAft>
                        <a:buFontTx/>
                        <a:buNone/>
                      </a:pPr>
                      <a:r>
                        <a:rPr lang="nl-NL">
                          <a:solidFill>
                            <a:srgbClr val="333333"/>
                          </a:solidFill>
                          <a:latin typeface="Calibri Light"/>
                        </a:rPr>
                        <a:t>De documenten zijn per ongeluk op een andere plek komen te liggen. </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8" name="Rechteck 2"/>
          <p:cNvSpPr>
            <a:spLocks noChangeArrowheads="1"/>
          </p:cNvSpPr>
          <p:nvPr/>
        </p:nvSpPr>
        <p:spPr bwMode="auto">
          <a:xfrm>
            <a:off x="408955" y="6309320"/>
            <a:ext cx="11376000"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lnSpc>
                <a:spcPct val="105000"/>
              </a:lnSpc>
              <a:spcBef>
                <a:spcPts val="1999"/>
              </a:spcBef>
              <a:spcAft>
                <a:spcPts val="0"/>
              </a:spcAft>
              <a:buClrTx/>
              <a:buNone/>
            </a:pPr>
            <a:r>
              <a:rPr lang="nl-NL" altLang="de-DE" sz="200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611336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latin typeface="Calibri Light"/>
              </a:rPr>
              <a:t>Attributiestijl</a:t>
            </a:r>
            <a:endParaRPr lang="en-US" altLang="de-DE" sz="3600" dirty="0">
              <a:latin typeface="Calibri Light"/>
            </a:endParaRPr>
          </a:p>
        </p:txBody>
      </p:sp>
      <p:sp>
        <p:nvSpPr>
          <p:cNvPr id="49155" name="Text Box 3"/>
          <p:cNvSpPr>
            <a:spLocks noGrp="1" noChangeArrowheads="1"/>
          </p:cNvSpPr>
          <p:nvPr>
            <p:ph idx="1"/>
          </p:nvPr>
        </p:nvSpPr>
        <p:spPr/>
        <p:txBody>
          <a:bodyPr/>
          <a:lstStyle/>
          <a:p>
            <a:pPr>
              <a:buClr>
                <a:schemeClr val="accent3">
                  <a:lumMod val="65000"/>
                </a:schemeClr>
              </a:buClr>
              <a:defRPr/>
            </a:pPr>
            <a:r>
              <a:rPr lang="nl-NL" altLang="de-DE" sz="2000" dirty="0">
                <a:solidFill>
                  <a:srgbClr val="333333"/>
                </a:solidFill>
                <a:latin typeface="Calibri Light"/>
              </a:rPr>
              <a:t>Leerdoel van de sessie van vandaag:</a:t>
            </a:r>
            <a:endParaRPr lang="de-DE" altLang="de-DE" sz="2000" dirty="0">
              <a:solidFill>
                <a:srgbClr val="333333"/>
              </a:solidFill>
              <a:latin typeface="Calibri Light"/>
            </a:endParaRPr>
          </a:p>
          <a:p>
            <a:pPr marL="342900" indent="-342900" eaLnBrk="1" hangingPunct="1">
              <a:buClr>
                <a:srgbClr val="333333"/>
              </a:buClr>
              <a:buFont typeface="WingDings"/>
              <a:buChar char=""/>
              <a:defRPr/>
            </a:pPr>
            <a:r>
              <a:rPr lang="de-DE" altLang="de-DE" sz="2000" dirty="0">
                <a:solidFill>
                  <a:srgbClr val="333333"/>
                </a:solidFill>
                <a:latin typeface="Calibri Light"/>
              </a:rPr>
              <a:t>Denk na over verschillende oorzaken van gebeurtenissen.</a:t>
            </a:r>
            <a:endParaRPr lang="en-US" altLang="de-DE" sz="2000" dirty="0">
              <a:solidFill>
                <a:srgbClr val="333333"/>
              </a:solidFill>
              <a:latin typeface="Calibri Light"/>
            </a:endParaRPr>
          </a:p>
          <a:p>
            <a:pPr marL="342900" indent="-342900" eaLnBrk="1" hangingPunct="1">
              <a:buClr>
                <a:srgbClr val="333333"/>
              </a:buClr>
              <a:buFont typeface="WingDings"/>
              <a:buChar char=""/>
              <a:defRPr/>
            </a:pPr>
            <a:r>
              <a:rPr lang="en-US" altLang="de-DE" sz="2000" dirty="0" err="1">
                <a:solidFill>
                  <a:srgbClr val="333333"/>
                </a:solidFill>
                <a:latin typeface="Calibri Light"/>
              </a:rPr>
              <a:t>Accepteer</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snel</a:t>
            </a:r>
            <a:r>
              <a:rPr lang="en-US" altLang="de-DE" sz="2000" dirty="0">
                <a:solidFill>
                  <a:srgbClr val="333333"/>
                </a:solidFill>
                <a:latin typeface="Calibri Light"/>
              </a:rPr>
              <a:t> maar </a:t>
            </a:r>
            <a:r>
              <a:rPr lang="en-US" altLang="de-DE" sz="2000" dirty="0" err="1">
                <a:solidFill>
                  <a:srgbClr val="333333"/>
                </a:solidFill>
                <a:latin typeface="Calibri Light"/>
              </a:rPr>
              <a:t>één</a:t>
            </a:r>
            <a:r>
              <a:rPr lang="en-US" altLang="de-DE" sz="2000" dirty="0">
                <a:solidFill>
                  <a:srgbClr val="333333"/>
                </a:solidFill>
                <a:latin typeface="Calibri Light"/>
              </a:rPr>
              <a:t> </a:t>
            </a:r>
            <a:r>
              <a:rPr lang="en-US" altLang="de-DE" sz="2000" dirty="0" err="1">
                <a:solidFill>
                  <a:srgbClr val="333333"/>
                </a:solidFill>
                <a:latin typeface="Calibri Light"/>
              </a:rPr>
              <a:t>verklaring</a:t>
            </a:r>
            <a:r>
              <a:rPr lang="en-US" altLang="de-DE" sz="2000" dirty="0">
                <a:solidFill>
                  <a:srgbClr val="333333"/>
                </a:solidFill>
                <a:latin typeface="Calibri Light"/>
              </a:rPr>
              <a:t>.</a:t>
            </a:r>
          </a:p>
          <a:p>
            <a:pPr marL="342900" indent="-342900" eaLnBrk="1" hangingPunct="1">
              <a:buClr>
                <a:srgbClr val="333333"/>
              </a:buClr>
              <a:buFont typeface="WingDings"/>
              <a:buChar char=""/>
              <a:defRPr/>
            </a:pPr>
            <a:r>
              <a:rPr lang="en-US" altLang="de-DE" sz="2000" dirty="0" err="1">
                <a:solidFill>
                  <a:srgbClr val="333333"/>
                </a:solidFill>
                <a:latin typeface="Calibri Light"/>
              </a:rPr>
              <a:t>Bespreek</a:t>
            </a:r>
            <a:r>
              <a:rPr lang="en-US" altLang="de-DE" sz="2000" dirty="0">
                <a:solidFill>
                  <a:srgbClr val="333333"/>
                </a:solidFill>
                <a:latin typeface="Calibri Light"/>
              </a:rPr>
              <a:t> de </a:t>
            </a:r>
            <a:r>
              <a:rPr lang="en-US" altLang="de-DE" sz="2000" dirty="0" err="1">
                <a:solidFill>
                  <a:srgbClr val="333333"/>
                </a:solidFill>
                <a:latin typeface="Calibri Light"/>
              </a:rPr>
              <a:t>consequenties</a:t>
            </a:r>
            <a:r>
              <a:rPr lang="en-US" altLang="de-DE" sz="2000" dirty="0">
                <a:solidFill>
                  <a:srgbClr val="333333"/>
                </a:solidFill>
                <a:latin typeface="Calibri Light"/>
              </a:rPr>
              <a:t> van </a:t>
            </a:r>
            <a:r>
              <a:rPr lang="en-US" altLang="de-DE" sz="2000" dirty="0" err="1">
                <a:solidFill>
                  <a:srgbClr val="333333"/>
                </a:solidFill>
                <a:latin typeface="Calibri Light"/>
              </a:rPr>
              <a:t>een</a:t>
            </a:r>
            <a:r>
              <a:rPr lang="en-US" altLang="de-DE" sz="2000" dirty="0">
                <a:solidFill>
                  <a:srgbClr val="333333"/>
                </a:solidFill>
                <a:latin typeface="Calibri Light"/>
              </a:rPr>
              <a:t> </a:t>
            </a:r>
            <a:r>
              <a:rPr lang="en-US" altLang="de-DE" sz="2000" dirty="0" err="1">
                <a:solidFill>
                  <a:srgbClr val="333333"/>
                </a:solidFill>
                <a:latin typeface="Calibri Light"/>
              </a:rPr>
              <a:t>bepaalde</a:t>
            </a:r>
            <a:r>
              <a:rPr lang="en-US" altLang="de-DE" sz="2000" dirty="0">
                <a:solidFill>
                  <a:srgbClr val="333333"/>
                </a:solidFill>
                <a:latin typeface="Calibri Light"/>
              </a:rPr>
              <a:t> </a:t>
            </a:r>
            <a:r>
              <a:rPr lang="en-US" altLang="de-DE" sz="2000" dirty="0" err="1">
                <a:solidFill>
                  <a:srgbClr val="333333"/>
                </a:solidFill>
                <a:latin typeface="Calibri Light"/>
              </a:rPr>
              <a:t>attributiestijl</a:t>
            </a:r>
            <a:r>
              <a:rPr lang="en-US" altLang="de-DE" sz="2000" dirty="0">
                <a:solidFill>
                  <a:srgbClr val="333333"/>
                </a:solidFill>
                <a:latin typeface="Calibri Light"/>
              </a:rPr>
              <a:t>.</a:t>
            </a: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de-DE" sz="3600" dirty="0">
                <a:latin typeface="Calibri Light"/>
              </a:rPr>
              <a:t>Attributiestijl</a:t>
            </a:r>
            <a:endParaRPr lang="en-US" altLang="de-DE" sz="3600" dirty="0">
              <a:latin typeface="Calibri Light"/>
            </a:endParaRPr>
          </a:p>
        </p:txBody>
      </p:sp>
      <p:sp>
        <p:nvSpPr>
          <p:cNvPr id="49155" name="Text Box 3"/>
          <p:cNvSpPr>
            <a:spLocks noGrp="1" noChangeArrowheads="1"/>
          </p:cNvSpPr>
          <p:nvPr>
            <p:ph idx="1"/>
          </p:nvPr>
        </p:nvSpPr>
        <p:spPr/>
        <p:txBody>
          <a:bodyPr/>
          <a:lstStyle/>
          <a:p>
            <a:pPr>
              <a:buClr>
                <a:schemeClr val="accent3">
                  <a:lumMod val="65000"/>
                </a:schemeClr>
              </a:buClr>
              <a:defRPr/>
            </a:pPr>
            <a:r>
              <a:rPr lang="nl-NL" altLang="de-DE" sz="2000" dirty="0">
                <a:solidFill>
                  <a:srgbClr val="333333"/>
                </a:solidFill>
                <a:latin typeface="Calibri Light"/>
              </a:rPr>
              <a:t>Leerdoel van de sessie van vandaag:</a:t>
            </a:r>
            <a:endParaRPr lang="de-DE" altLang="de-DE" sz="2000" dirty="0">
              <a:solidFill>
                <a:srgbClr val="333333"/>
              </a:solidFill>
              <a:latin typeface="Calibri Light"/>
            </a:endParaRPr>
          </a:p>
          <a:p>
            <a:pPr marL="342900" indent="-342900" eaLnBrk="1" hangingPunct="1">
              <a:buClr>
                <a:srgbClr val="333333"/>
              </a:buClr>
              <a:buFont typeface="WingDings"/>
              <a:buChar char=""/>
              <a:defRPr/>
            </a:pPr>
            <a:r>
              <a:rPr lang="de-DE" altLang="de-DE" sz="2000" dirty="0">
                <a:solidFill>
                  <a:srgbClr val="333333"/>
                </a:solidFill>
                <a:latin typeface="Calibri Light"/>
              </a:rPr>
              <a:t>Denk na over verschillende oorzaken van gebeurtenissen.</a:t>
            </a:r>
            <a:endParaRPr lang="en-US" altLang="de-DE" sz="2000" dirty="0">
              <a:solidFill>
                <a:srgbClr val="333333"/>
              </a:solidFill>
              <a:latin typeface="Calibri Light"/>
            </a:endParaRPr>
          </a:p>
          <a:p>
            <a:pPr marL="342900" indent="-342900" eaLnBrk="1" hangingPunct="1">
              <a:buClr>
                <a:srgbClr val="333333"/>
              </a:buClr>
              <a:buFont typeface="WingDings"/>
              <a:buChar char=""/>
              <a:defRPr/>
            </a:pPr>
            <a:r>
              <a:rPr lang="en-US" altLang="de-DE" sz="2000" dirty="0" err="1">
                <a:solidFill>
                  <a:srgbClr val="333333"/>
                </a:solidFill>
                <a:latin typeface="Calibri Light"/>
              </a:rPr>
              <a:t>Accepteer</a:t>
            </a:r>
            <a:r>
              <a:rPr lang="en-US" altLang="de-DE" sz="2000" dirty="0">
                <a:solidFill>
                  <a:srgbClr val="333333"/>
                </a:solidFill>
                <a:latin typeface="Calibri Light"/>
              </a:rPr>
              <a:t> </a:t>
            </a:r>
            <a:r>
              <a:rPr lang="en-US" altLang="de-DE" sz="2000" dirty="0" err="1">
                <a:solidFill>
                  <a:srgbClr val="333333"/>
                </a:solidFill>
                <a:latin typeface="Calibri Light"/>
              </a:rPr>
              <a:t>niet</a:t>
            </a:r>
            <a:r>
              <a:rPr lang="en-US" altLang="de-DE" sz="2000" dirty="0">
                <a:solidFill>
                  <a:srgbClr val="333333"/>
                </a:solidFill>
                <a:latin typeface="Calibri Light"/>
              </a:rPr>
              <a:t> </a:t>
            </a:r>
            <a:r>
              <a:rPr lang="en-US" altLang="de-DE" sz="2000" dirty="0" err="1">
                <a:solidFill>
                  <a:srgbClr val="333333"/>
                </a:solidFill>
                <a:latin typeface="Calibri Light"/>
              </a:rPr>
              <a:t>te</a:t>
            </a:r>
            <a:r>
              <a:rPr lang="en-US" altLang="de-DE" sz="2000" dirty="0">
                <a:solidFill>
                  <a:srgbClr val="333333"/>
                </a:solidFill>
                <a:latin typeface="Calibri Light"/>
              </a:rPr>
              <a:t> </a:t>
            </a:r>
            <a:r>
              <a:rPr lang="en-US" altLang="de-DE" sz="2000" dirty="0" err="1">
                <a:solidFill>
                  <a:srgbClr val="333333"/>
                </a:solidFill>
                <a:latin typeface="Calibri Light"/>
              </a:rPr>
              <a:t>snel</a:t>
            </a:r>
            <a:r>
              <a:rPr lang="en-US" altLang="de-DE" sz="2000" dirty="0">
                <a:solidFill>
                  <a:srgbClr val="333333"/>
                </a:solidFill>
                <a:latin typeface="Calibri Light"/>
              </a:rPr>
              <a:t> maar </a:t>
            </a:r>
            <a:r>
              <a:rPr lang="en-US" altLang="de-DE" sz="2000" dirty="0" err="1">
                <a:solidFill>
                  <a:srgbClr val="333333"/>
                </a:solidFill>
                <a:latin typeface="Calibri Light"/>
              </a:rPr>
              <a:t>één</a:t>
            </a:r>
            <a:r>
              <a:rPr lang="en-US" altLang="de-DE" sz="2000" dirty="0">
                <a:solidFill>
                  <a:srgbClr val="333333"/>
                </a:solidFill>
                <a:latin typeface="Calibri Light"/>
              </a:rPr>
              <a:t> </a:t>
            </a:r>
            <a:r>
              <a:rPr lang="en-US" altLang="de-DE" sz="2000" dirty="0" err="1">
                <a:solidFill>
                  <a:srgbClr val="333333"/>
                </a:solidFill>
                <a:latin typeface="Calibri Light"/>
              </a:rPr>
              <a:t>verklaring</a:t>
            </a:r>
            <a:r>
              <a:rPr lang="en-US" altLang="de-DE" sz="2000" dirty="0">
                <a:solidFill>
                  <a:srgbClr val="333333"/>
                </a:solidFill>
                <a:latin typeface="Calibri Light"/>
              </a:rPr>
              <a:t>.</a:t>
            </a:r>
          </a:p>
          <a:p>
            <a:pPr marL="342900" indent="-342900" eaLnBrk="1" hangingPunct="1">
              <a:buClr>
                <a:srgbClr val="333333"/>
              </a:buClr>
              <a:buFont typeface="WingDings"/>
              <a:buChar char=""/>
              <a:defRPr/>
            </a:pPr>
            <a:r>
              <a:rPr lang="en-US" altLang="de-DE" sz="2000" dirty="0" err="1">
                <a:solidFill>
                  <a:srgbClr val="333333"/>
                </a:solidFill>
                <a:latin typeface="Calibri Light"/>
              </a:rPr>
              <a:t>Bespreek</a:t>
            </a:r>
            <a:r>
              <a:rPr lang="en-US" altLang="de-DE" sz="2000" dirty="0">
                <a:solidFill>
                  <a:srgbClr val="333333"/>
                </a:solidFill>
                <a:latin typeface="Calibri Light"/>
              </a:rPr>
              <a:t> de </a:t>
            </a:r>
            <a:r>
              <a:rPr lang="en-US" altLang="de-DE" sz="2000" dirty="0" err="1">
                <a:solidFill>
                  <a:srgbClr val="333333"/>
                </a:solidFill>
                <a:latin typeface="Calibri Light"/>
              </a:rPr>
              <a:t>consequenties</a:t>
            </a:r>
            <a:r>
              <a:rPr lang="en-US" altLang="de-DE" sz="2000" dirty="0">
                <a:solidFill>
                  <a:srgbClr val="333333"/>
                </a:solidFill>
                <a:latin typeface="Calibri Light"/>
              </a:rPr>
              <a:t> van </a:t>
            </a:r>
            <a:r>
              <a:rPr lang="en-US" altLang="de-DE" sz="2000" dirty="0" err="1">
                <a:solidFill>
                  <a:srgbClr val="333333"/>
                </a:solidFill>
                <a:latin typeface="Calibri Light"/>
              </a:rPr>
              <a:t>een</a:t>
            </a:r>
            <a:r>
              <a:rPr lang="en-US" altLang="de-DE" sz="2000" dirty="0">
                <a:solidFill>
                  <a:srgbClr val="333333"/>
                </a:solidFill>
                <a:latin typeface="Calibri Light"/>
              </a:rPr>
              <a:t> </a:t>
            </a:r>
            <a:r>
              <a:rPr lang="en-US" altLang="de-DE" sz="2000" dirty="0" err="1">
                <a:solidFill>
                  <a:srgbClr val="333333"/>
                </a:solidFill>
                <a:latin typeface="Calibri Light"/>
              </a:rPr>
              <a:t>bepaalde</a:t>
            </a:r>
            <a:r>
              <a:rPr lang="en-US" altLang="de-DE" sz="2000" dirty="0">
                <a:solidFill>
                  <a:srgbClr val="333333"/>
                </a:solidFill>
                <a:latin typeface="Calibri Light"/>
              </a:rPr>
              <a:t> </a:t>
            </a:r>
            <a:r>
              <a:rPr lang="en-US" altLang="de-DE" sz="2000" dirty="0" err="1">
                <a:solidFill>
                  <a:srgbClr val="333333"/>
                </a:solidFill>
                <a:latin typeface="Calibri Light"/>
              </a:rPr>
              <a:t>attributiestijl</a:t>
            </a:r>
            <a:r>
              <a:rPr lang="en-US" altLang="de-DE" sz="2000" dirty="0">
                <a:solidFill>
                  <a:srgbClr val="333333"/>
                </a:solidFill>
                <a:latin typeface="Calibri Light"/>
              </a:rPr>
              <a:t>.</a:t>
            </a:r>
          </a:p>
          <a:p>
            <a:pPr eaLnBrk="1" hangingPunct="1">
              <a:defRPr/>
            </a:pPr>
            <a:r>
              <a:rPr lang="nl-NL" altLang="de-DE" sz="2000" dirty="0">
                <a:solidFill>
                  <a:srgbClr val="004992"/>
                </a:solidFill>
                <a:latin typeface="Calibri Light"/>
              </a:rPr>
              <a:t>Het is van belang om</a:t>
            </a:r>
            <a:endParaRPr lang="en-US" altLang="de-DE" sz="2000" dirty="0">
              <a:solidFill>
                <a:srgbClr val="004992"/>
              </a:solidFill>
              <a:latin typeface="Calibri Light"/>
            </a:endParaRPr>
          </a:p>
          <a:p>
            <a:pPr marL="342900" indent="-342900" eaLnBrk="1" hangingPunct="1">
              <a:buClr>
                <a:srgbClr val="333333"/>
              </a:buClr>
              <a:buFont typeface="WingDings"/>
              <a:buChar char=""/>
              <a:defRPr/>
            </a:pPr>
            <a:r>
              <a:rPr lang="en-US" altLang="de-DE" sz="2000" dirty="0">
                <a:solidFill>
                  <a:srgbClr val="004992"/>
                </a:solidFill>
                <a:latin typeface="Calibri Light"/>
              </a:rPr>
              <a:t>… </a:t>
            </a:r>
            <a:r>
              <a:rPr lang="nl-NL" altLang="de-DE" sz="2000" dirty="0">
                <a:solidFill>
                  <a:srgbClr val="004992"/>
                </a:solidFill>
                <a:latin typeface="Calibri Light"/>
              </a:rPr>
              <a:t>te proberen zo realistisch mogelijk te blijven in ons dagelijks leven</a:t>
            </a:r>
          </a:p>
          <a:p>
            <a:pPr marL="342900" indent="-342900" eaLnBrk="1" hangingPunct="1">
              <a:buClr>
                <a:srgbClr val="333333"/>
              </a:buClr>
              <a:buFont typeface="WingDings"/>
              <a:buChar char=""/>
              <a:defRPr/>
            </a:pPr>
            <a:r>
              <a:rPr lang="nl-NL" altLang="de-DE" sz="2000" dirty="0">
                <a:solidFill>
                  <a:srgbClr val="004992"/>
                </a:solidFill>
                <a:latin typeface="Calibri Light"/>
              </a:rPr>
              <a:t>… niet meteen anderen iets kwalijk te nemen bij vervelende gebeurtenissen</a:t>
            </a:r>
          </a:p>
          <a:p>
            <a:pPr marL="342900" indent="-342900" eaLnBrk="1" hangingPunct="1">
              <a:buClr>
                <a:srgbClr val="333333"/>
              </a:buClr>
              <a:buFont typeface="WingDings"/>
              <a:buChar char=""/>
              <a:defRPr/>
            </a:pPr>
            <a:r>
              <a:rPr lang="nl-NL" altLang="de-DE" sz="2000" dirty="0">
                <a:solidFill>
                  <a:srgbClr val="004992"/>
                </a:solidFill>
                <a:latin typeface="Calibri Light"/>
              </a:rPr>
              <a:t>… niet te snel onszelf de schuld te geven als er iets mis gaat</a:t>
            </a:r>
            <a:endParaRPr lang="en-US" alt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extLst>
      <p:ext uri="{BB962C8B-B14F-4D97-AF65-F5344CB8AC3E}">
        <p14:creationId xmlns:p14="http://schemas.microsoft.com/office/powerpoint/2010/main" val="28622962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dirty="0">
                <a:latin typeface="Calibri Light"/>
              </a:rPr>
              <a:t>Een vriend praat over je achter je rug om.</a:t>
            </a:r>
            <a:endParaRPr lang="de-DE" altLang="de-DE" sz="3600" dirty="0">
              <a:latin typeface="Calibri Light"/>
            </a:endParaRPr>
          </a:p>
        </p:txBody>
      </p:sp>
      <p:sp>
        <p:nvSpPr>
          <p:cNvPr id="50179" name="Rectangle 3"/>
          <p:cNvSpPr>
            <a:spLocks noGrp="1" noChangeArrowheads="1"/>
          </p:cNvSpPr>
          <p:nvPr>
            <p:ph idx="1"/>
          </p:nvPr>
        </p:nvSpPr>
        <p:spPr/>
        <p:txBody>
          <a:bodyPr/>
          <a:lstStyle/>
          <a:p>
            <a:pPr eaLnBrk="1" hangingPunct="1"/>
            <a:r>
              <a:rPr lang="de-DE" altLang="de-DE" sz="2400" dirty="0">
                <a:latin typeface="Calibri Light"/>
              </a:rPr>
              <a:t>Waarom praat jouw vriend achter je rug om over </a:t>
            </a:r>
            <a:r>
              <a:rPr lang="de-DE" altLang="de-DE" sz="2400">
                <a:latin typeface="Calibri Light"/>
              </a:rPr>
              <a:t>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47</a:t>
            </a:fld>
            <a:endParaRPr lang="de-DE" dirty="0"/>
          </a:p>
        </p:txBody>
      </p:sp>
      <p:pic>
        <p:nvPicPr>
          <p:cNvPr id="50183" name="Picture 2" descr="DSCF0486_bdunnette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Je bent uitgenodigd voor een sollicitatiegesprek.</a:t>
            </a:r>
            <a:endParaRPr lang="de-DE" altLang="de-DE" sz="3600">
              <a:latin typeface="Calibri Light"/>
            </a:endParaRPr>
          </a:p>
        </p:txBody>
      </p:sp>
      <p:sp>
        <p:nvSpPr>
          <p:cNvPr id="51203" name="Rectangle 3"/>
          <p:cNvSpPr>
            <a:spLocks noGrp="1" noChangeArrowheads="1"/>
          </p:cNvSpPr>
          <p:nvPr>
            <p:ph idx="1"/>
          </p:nvPr>
        </p:nvSpPr>
        <p:spPr/>
        <p:txBody>
          <a:bodyPr/>
          <a:lstStyle/>
          <a:p>
            <a:pPr eaLnBrk="1" hangingPunct="1"/>
            <a:r>
              <a:rPr lang="nl-NL" altLang="de-DE" sz="2400" dirty="0">
                <a:solidFill>
                  <a:srgbClr val="004992"/>
                </a:solidFill>
                <a:latin typeface="Calibri Light"/>
              </a:rPr>
              <a:t>Waarom ben je uitgenodigd voor dit gesprek?</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48</a:t>
            </a:fld>
            <a:endParaRPr lang="de-DE" dirty="0"/>
          </a:p>
        </p:txBody>
      </p:sp>
      <p:pic>
        <p:nvPicPr>
          <p:cNvPr id="51205" name="Picture 7" descr="rileyroxx flickr Job Interview #2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103" y="3588019"/>
            <a:ext cx="2259072" cy="326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1026"/>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van je is onaangenaam verrast door jouw spontane bezoek.</a:t>
            </a:r>
            <a:endParaRPr lang="de-DE" altLang="de-DE" sz="3600">
              <a:latin typeface="Calibri Light"/>
            </a:endParaRPr>
          </a:p>
        </p:txBody>
      </p:sp>
      <p:sp>
        <p:nvSpPr>
          <p:cNvPr id="52227" name="Rectangle 1027"/>
          <p:cNvSpPr>
            <a:spLocks noGrp="1" noChangeArrowheads="1"/>
          </p:cNvSpPr>
          <p:nvPr>
            <p:ph idx="1"/>
          </p:nvPr>
        </p:nvSpPr>
        <p:spPr/>
        <p:txBody>
          <a:bodyPr/>
          <a:lstStyle/>
          <a:p>
            <a:pPr eaLnBrk="1" hangingPunct="1"/>
            <a:r>
              <a:rPr lang="de-DE" altLang="de-DE" sz="2400" dirty="0">
                <a:solidFill>
                  <a:srgbClr val="004992"/>
                </a:solidFill>
                <a:latin typeface="Calibri Light"/>
              </a:rPr>
              <a:t>Waarom is jouw vriend onaangenaam </a:t>
            </a:r>
            <a:r>
              <a:rPr lang="de-DE" altLang="de-DE" sz="2400">
                <a:solidFill>
                  <a:srgbClr val="004992"/>
                </a:solidFill>
                <a:latin typeface="Calibri Light"/>
              </a:rPr>
              <a:t>verrast?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pic>
        <p:nvPicPr>
          <p:cNvPr id="52231" name="Picture 1031" descr="brex - flickr - This is what the webcam sees through a peephole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Andere mensen lachen terwijl jij praat.</a:t>
            </a:r>
            <a:endParaRPr lang="de-DE" altLang="de-DE" sz="3600">
              <a:latin typeface="Calibri Light"/>
            </a:endParaRPr>
          </a:p>
        </p:txBody>
      </p:sp>
      <p:sp>
        <p:nvSpPr>
          <p:cNvPr id="53251"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moeten deze mensen lachen terwijl jij aan het woord </a:t>
            </a:r>
            <a:r>
              <a:rPr lang="de-DE" altLang="de-DE" sz="2400">
                <a:solidFill>
                  <a:srgbClr val="004992"/>
                </a:solidFill>
                <a:latin typeface="Calibri Light"/>
              </a:rPr>
              <a:t>bent?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pic>
        <p:nvPicPr>
          <p:cNvPr id="53254" name="Picture 8" descr="yanec - flickr - laughter workshop - cclic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Kom met eigen voorbeelden!</a:t>
            </a:r>
            <a:endParaRPr lang="de-DE" altLang="de-DE" sz="3600">
              <a:latin typeface="Calibri Light"/>
            </a:endParaRPr>
          </a:p>
        </p:txBody>
      </p:sp>
      <p:sp>
        <p:nvSpPr>
          <p:cNvPr id="2" name="Content Placeholder 1"/>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Wat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rol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hebben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gespeeld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bij</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ontstaan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deze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situatie</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pic>
        <p:nvPicPr>
          <p:cNvPr id="54276" name="Grafik 7" descr="question mark by Marco Bellu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“Een </a:t>
            </a:r>
            <a:r>
              <a:rPr lang="nl-NL" sz="3600" dirty="0">
                <a:latin typeface="Calibri Light"/>
              </a:rPr>
              <a:t>innerlijke stem vertelt je dat je niets waard </a:t>
            </a:r>
            <a:r>
              <a:rPr lang="nl-NL" sz="3600">
                <a:latin typeface="Calibri Light"/>
              </a:rPr>
              <a:t>bent.”</a:t>
            </a:r>
            <a:endParaRPr lang="en-US" sz="3600" dirty="0">
              <a:latin typeface="Calibri Light"/>
            </a:endParaRPr>
          </a:p>
        </p:txBody>
      </p:sp>
      <p:sp>
        <p:nvSpPr>
          <p:cNvPr id="58370" name="Rectangle 2"/>
          <p:cNvSpPr>
            <a:spLocks noGrp="1" noChangeArrowheads="1"/>
          </p:cNvSpPr>
          <p:nvPr>
            <p:ph idx="1"/>
          </p:nvPr>
        </p:nvSpPr>
        <p:spPr/>
        <p:txBody>
          <a:bodyPr/>
          <a:lstStyle/>
          <a:p>
            <a:pPr eaLnBrk="1" hangingPunct="1"/>
            <a:r>
              <a:rPr lang="de-DE" altLang="de-DE" sz="2400" b="1" dirty="0">
                <a:solidFill>
                  <a:srgbClr val="004992"/>
                </a:solidFill>
                <a:latin typeface="Calibri Light"/>
              </a:rPr>
              <a:t>Redenen</a:t>
            </a:r>
          </a:p>
          <a:p>
            <a:pPr eaLnBrk="1" hangingPunct="1"/>
            <a:r>
              <a:rPr lang="de-DE" altLang="de-DE" sz="2400" dirty="0">
                <a:solidFill>
                  <a:srgbClr val="004992"/>
                </a:solidFill>
                <a:latin typeface="Calibri Light"/>
              </a:rPr>
              <a:t>... jezelf</a:t>
            </a:r>
          </a:p>
          <a:p>
            <a:pPr eaLnBrk="1" hangingPunct="1"/>
            <a:r>
              <a:rPr lang="de-DE" altLang="de-DE" sz="2400" dirty="0">
                <a:solidFill>
                  <a:srgbClr val="004992"/>
                </a:solidFill>
                <a:latin typeface="Calibri Light"/>
              </a:rPr>
              <a:t>... anderen	</a:t>
            </a:r>
          </a:p>
          <a:p>
            <a:pPr eaLnBrk="1" hangingPunct="1"/>
            <a:r>
              <a:rPr lang="de-DE" altLang="de-DE" sz="2400" dirty="0">
                <a:solidFill>
                  <a:srgbClr val="004992"/>
                </a:solidFill>
                <a:latin typeface="Calibri Light"/>
              </a:rPr>
              <a:t>... omstandigheden</a:t>
            </a:r>
            <a:endParaRPr lang="en-US" altLang="de-DE" sz="2400" dirty="0">
              <a:solidFill>
                <a:srgbClr val="004992"/>
              </a:solidFill>
              <a:latin typeface="Calibri Light"/>
            </a:endParaRPr>
          </a:p>
          <a:p>
            <a:pPr eaLnBrk="1" hangingPunct="1"/>
            <a:r>
              <a:rPr lang="de-DE" altLang="de-DE" sz="2400" dirty="0">
                <a:solidFill>
                  <a:srgbClr val="004992"/>
                </a:solidFill>
                <a:latin typeface="Calibri Light"/>
              </a:rPr>
              <a:t>	</a:t>
            </a:r>
          </a:p>
          <a:p>
            <a:pPr eaLnBrk="1" hangingPunct="1"/>
            <a:r>
              <a:rPr lang="de-DE" altLang="de-DE" sz="2400" dirty="0">
                <a:solidFill>
                  <a:srgbClr val="004992"/>
                </a:solidFill>
                <a:latin typeface="Calibri Light"/>
              </a:rPr>
              <a:t>		</a:t>
            </a:r>
            <a:endParaRPr lang="en-US" altLang="de-DE" sz="240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52</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8495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“Een </a:t>
            </a:r>
            <a:r>
              <a:rPr lang="nl-NL" sz="3600" dirty="0">
                <a:latin typeface="Calibri Light"/>
              </a:rPr>
              <a:t>innerlijke stem vertelt je dat je niets waard </a:t>
            </a:r>
            <a:r>
              <a:rPr lang="nl-NL" sz="3600">
                <a:latin typeface="Calibri Light"/>
              </a:rPr>
              <a:t>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“Jammer </a:t>
            </a:r>
            <a:r>
              <a:rPr lang="nl-NL" altLang="ja-JP" dirty="0">
                <a:solidFill>
                  <a:srgbClr val="333333"/>
                </a:solidFill>
                <a:latin typeface="Calibri Light"/>
              </a:rPr>
              <a:t>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a:t>
            </a:r>
            <a:r>
              <a:rPr lang="nl-NL" altLang="ja-JP">
                <a:solidFill>
                  <a:srgbClr val="333333"/>
                </a:solidFill>
                <a:latin typeface="Calibri Light"/>
              </a:rPr>
              <a:t>haat.”</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“Ik </a:t>
            </a:r>
            <a:r>
              <a:rPr lang="nl-NL" altLang="ja-JP" dirty="0">
                <a:solidFill>
                  <a:srgbClr val="333333"/>
                </a:solidFill>
                <a:latin typeface="Calibri Light"/>
              </a:rPr>
              <a:t>word </a:t>
            </a:r>
            <a:r>
              <a:rPr lang="nl-NL" altLang="ja-JP">
                <a:solidFill>
                  <a:srgbClr val="333333"/>
                </a:solidFill>
                <a:latin typeface="Calibri Light"/>
              </a:rPr>
              <a:t>gek.”</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“Het </a:t>
            </a:r>
            <a:r>
              <a:rPr lang="nl-NL" altLang="ja-JP" dirty="0">
                <a:solidFill>
                  <a:srgbClr val="333333"/>
                </a:solidFill>
                <a:latin typeface="Calibri Light"/>
              </a:rPr>
              <a:t>lijkt alsof er iemand anders praat. Maar ik weet dat het mijn eigen gedachten </a:t>
            </a:r>
            <a:r>
              <a:rPr lang="nl-NL" altLang="ja-JP">
                <a:solidFill>
                  <a:srgbClr val="333333"/>
                </a:solidFill>
                <a:latin typeface="Calibri Light"/>
              </a:rPr>
              <a:t>zijn.”</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“Iemand </a:t>
            </a:r>
            <a:r>
              <a:rPr lang="nl-NL" altLang="nl-NL" dirty="0">
                <a:solidFill>
                  <a:srgbClr val="FFFFFF"/>
                </a:solidFill>
                <a:latin typeface="Calibri Light"/>
              </a:rPr>
              <a:t>heeft iets in mijn hersenen </a:t>
            </a:r>
            <a:r>
              <a:rPr lang="nl-NL" altLang="nl-NL">
                <a:solidFill>
                  <a:srgbClr val="FFFFFF"/>
                </a:solidFill>
                <a:latin typeface="Calibri Light"/>
              </a:rPr>
              <a:t>geïmplanteerd.”</a:t>
            </a:r>
            <a:endParaRPr lang="nl-NL" altLang="nl-NL"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“Ik </a:t>
            </a:r>
            <a:r>
              <a:rPr lang="nl-NL" altLang="nl-NL" dirty="0">
                <a:solidFill>
                  <a:srgbClr val="FFFFFF"/>
                </a:solidFill>
                <a:latin typeface="Calibri Light"/>
              </a:rPr>
              <a:t>weet niet hoe dit kon gebeuren, maar iemand heeft de controle over mijn gedachten </a:t>
            </a:r>
            <a:r>
              <a:rPr lang="nl-NL" altLang="nl-NL">
                <a:solidFill>
                  <a:srgbClr val="FFFFFF"/>
                </a:solidFill>
                <a:latin typeface="Calibri Light"/>
              </a:rPr>
              <a:t>gekregen.”</a:t>
            </a:r>
            <a:endParaRPr lang="nl-NL" altLang="nl-NL" dirty="0">
              <a:solidFill>
                <a:srgbClr val="FFFFFF"/>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“Ik </a:t>
            </a:r>
            <a:r>
              <a:rPr lang="nl-NL" altLang="nl-NL" dirty="0">
                <a:solidFill>
                  <a:srgbClr val="FFFFFF"/>
                </a:solidFill>
                <a:latin typeface="Calibri Light"/>
              </a:rPr>
              <a:t>heb veel verplichtingen de laatste dagen. Dat leidt tot stress. Hierdoor maak ik alles intenser mee, inclusief mijn </a:t>
            </a:r>
            <a:r>
              <a:rPr lang="nl-NL" altLang="nl-NL">
                <a:solidFill>
                  <a:srgbClr val="FFFFFF"/>
                </a:solidFill>
                <a:latin typeface="Calibri Light"/>
              </a:rPr>
              <a:t>gedachten.”</a:t>
            </a:r>
            <a:endParaRPr lang="nl-NL" altLang="nl-NL"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“Mijn </a:t>
            </a:r>
            <a:r>
              <a:rPr lang="nl-NL" altLang="nl-NL" dirty="0">
                <a:solidFill>
                  <a:srgbClr val="FFFFFF"/>
                </a:solidFill>
                <a:latin typeface="Calibri Light"/>
              </a:rPr>
              <a:t>oren piepen van het luisteren naar hard </a:t>
            </a:r>
            <a:r>
              <a:rPr lang="nl-NL" altLang="nl-NL">
                <a:solidFill>
                  <a:srgbClr val="FFFFFF"/>
                </a:solidFill>
                <a:latin typeface="Calibri Light"/>
              </a:rPr>
              <a:t>rock.”</a:t>
            </a:r>
            <a:endParaRPr lang="nl-NL" altLang="nl-NL" dirty="0">
              <a:solidFill>
                <a:srgbClr val="FFFFFF"/>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53</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8165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“Een </a:t>
            </a:r>
            <a:r>
              <a:rPr lang="nl-NL" sz="3600" dirty="0">
                <a:latin typeface="Calibri Light"/>
              </a:rPr>
              <a:t>innerlijke stem vertelt je dat je niets waard </a:t>
            </a:r>
            <a:r>
              <a:rPr lang="nl-NL" sz="3600">
                <a:latin typeface="Calibri Light"/>
              </a:rPr>
              <a:t>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“Jammer </a:t>
            </a:r>
            <a:r>
              <a:rPr lang="nl-NL" altLang="ja-JP" dirty="0">
                <a:solidFill>
                  <a:srgbClr val="333333"/>
                </a:solidFill>
                <a:latin typeface="Calibri Light"/>
              </a:rPr>
              <a:t>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a:t>
            </a:r>
            <a:r>
              <a:rPr lang="nl-NL" altLang="ja-JP">
                <a:solidFill>
                  <a:srgbClr val="333333"/>
                </a:solidFill>
                <a:latin typeface="Calibri Light"/>
              </a:rPr>
              <a:t>haat.”</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“Ik </a:t>
            </a:r>
            <a:r>
              <a:rPr lang="nl-NL" altLang="ja-JP" dirty="0">
                <a:solidFill>
                  <a:srgbClr val="333333"/>
                </a:solidFill>
                <a:latin typeface="Calibri Light"/>
              </a:rPr>
              <a:t>word </a:t>
            </a:r>
            <a:r>
              <a:rPr lang="nl-NL" altLang="ja-JP">
                <a:solidFill>
                  <a:srgbClr val="333333"/>
                </a:solidFill>
                <a:latin typeface="Calibri Light"/>
              </a:rPr>
              <a:t>gek.”</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“Het </a:t>
            </a:r>
            <a:r>
              <a:rPr lang="nl-NL" altLang="ja-JP" dirty="0">
                <a:solidFill>
                  <a:srgbClr val="333333"/>
                </a:solidFill>
                <a:latin typeface="Calibri Light"/>
              </a:rPr>
              <a:t>lijkt alsof er iemand anders praat. Maar ik weet dat het mijn eigen gedachten </a:t>
            </a:r>
            <a:r>
              <a:rPr lang="nl-NL" altLang="ja-JP">
                <a:solidFill>
                  <a:srgbClr val="333333"/>
                </a:solidFill>
                <a:latin typeface="Calibri Light"/>
              </a:rPr>
              <a:t>zijn.”</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“Iemand </a:t>
            </a:r>
            <a:r>
              <a:rPr lang="nl-NL" altLang="nl-NL" dirty="0">
                <a:solidFill>
                  <a:srgbClr val="333333"/>
                </a:solidFill>
                <a:latin typeface="Calibri Light"/>
              </a:rPr>
              <a:t>heeft iets in mijn hersenen </a:t>
            </a:r>
            <a:r>
              <a:rPr lang="nl-NL" altLang="nl-NL">
                <a:solidFill>
                  <a:srgbClr val="333333"/>
                </a:solidFill>
                <a:latin typeface="Calibri Light"/>
              </a:rPr>
              <a:t>geïmplanteerd.”</a:t>
            </a:r>
            <a:endParaRPr lang="nl-NL" altLang="nl-NL"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“Ik </a:t>
            </a:r>
            <a:r>
              <a:rPr lang="nl-NL" altLang="nl-NL" dirty="0">
                <a:solidFill>
                  <a:srgbClr val="333333"/>
                </a:solidFill>
                <a:latin typeface="Calibri Light"/>
              </a:rPr>
              <a:t>weet niet hoe dit kon gebeuren, maar iemand heeft de controle over mijn gedachten </a:t>
            </a:r>
            <a:r>
              <a:rPr lang="nl-NL" altLang="nl-NL">
                <a:solidFill>
                  <a:srgbClr val="333333"/>
                </a:solidFill>
                <a:latin typeface="Calibri Light"/>
              </a:rPr>
              <a:t>gekregen.”</a:t>
            </a:r>
            <a:endParaRPr lang="nl-NL" altLang="nl-NL" dirty="0">
              <a:solidFill>
                <a:srgbClr val="333333"/>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“Ik </a:t>
            </a:r>
            <a:r>
              <a:rPr lang="nl-NL" altLang="nl-NL" dirty="0">
                <a:solidFill>
                  <a:srgbClr val="FFFFFF"/>
                </a:solidFill>
                <a:latin typeface="Calibri Light"/>
              </a:rPr>
              <a:t>heb veel verplichtingen de laatste dagen. Dat leidt tot stress. Hierdoor maak ik alles intenser mee, inclusief mijn </a:t>
            </a:r>
            <a:r>
              <a:rPr lang="nl-NL" altLang="nl-NL">
                <a:solidFill>
                  <a:srgbClr val="FFFFFF"/>
                </a:solidFill>
                <a:latin typeface="Calibri Light"/>
              </a:rPr>
              <a:t>gedachten.”</a:t>
            </a:r>
            <a:endParaRPr lang="nl-NL" altLang="nl-NL" dirty="0">
              <a:solidFill>
                <a:srgbClr val="FFFFFF"/>
              </a:solidFill>
              <a:latin typeface="Calibri Light"/>
            </a:endParaRPr>
          </a:p>
          <a:p>
            <a:pPr marL="285750" indent="-285750">
              <a:lnSpc>
                <a:spcPct val="100000"/>
              </a:lnSpc>
              <a:spcBef>
                <a:spcPts val="0"/>
              </a:spcBef>
              <a:buClr>
                <a:srgbClr val="FFFFFF"/>
              </a:buClr>
              <a:buFont typeface="WingDings"/>
              <a:buChar char=""/>
              <a:defRPr/>
            </a:pPr>
            <a:r>
              <a:rPr lang="nl-NL" altLang="nl-NL">
                <a:solidFill>
                  <a:srgbClr val="FFFFFF"/>
                </a:solidFill>
                <a:latin typeface="Calibri Light"/>
              </a:rPr>
              <a:t>“Mijn </a:t>
            </a:r>
            <a:r>
              <a:rPr lang="nl-NL" altLang="nl-NL" dirty="0">
                <a:solidFill>
                  <a:srgbClr val="FFFFFF"/>
                </a:solidFill>
                <a:latin typeface="Calibri Light"/>
              </a:rPr>
              <a:t>oren piepen van het luisteren naar hard </a:t>
            </a:r>
            <a:r>
              <a:rPr lang="nl-NL" altLang="nl-NL">
                <a:solidFill>
                  <a:srgbClr val="FFFFFF"/>
                </a:solidFill>
                <a:latin typeface="Calibri Light"/>
              </a:rPr>
              <a:t>rock.”</a:t>
            </a:r>
            <a:endParaRPr lang="nl-NL" altLang="nl-NL" dirty="0">
              <a:solidFill>
                <a:srgbClr val="FFFFFF"/>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54</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076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“Een </a:t>
            </a:r>
            <a:r>
              <a:rPr lang="nl-NL" sz="3600" dirty="0">
                <a:latin typeface="Calibri Light"/>
              </a:rPr>
              <a:t>innerlijke stem vertelt je dat je niets waard </a:t>
            </a:r>
            <a:r>
              <a:rPr lang="nl-NL" sz="3600">
                <a:latin typeface="Calibri Light"/>
              </a:rPr>
              <a:t>bent.”</a:t>
            </a:r>
            <a:endParaRPr lang="en-US" sz="3600" dirty="0">
              <a:latin typeface="Calibri Light"/>
            </a:endParaRPr>
          </a:p>
        </p:txBody>
      </p:sp>
      <p:sp>
        <p:nvSpPr>
          <p:cNvPr id="55298" name="Rectangle 2"/>
          <p:cNvSpPr>
            <a:spLocks noGrp="1" noChangeArrowheads="1"/>
          </p:cNvSpPr>
          <p:nvPr>
            <p:ph idx="1"/>
          </p:nvPr>
        </p:nvSpPr>
        <p:spPr/>
        <p:txBody>
          <a:bodyPr/>
          <a:lstStyle/>
          <a:p>
            <a:pPr eaLnBrk="1" hangingPunct="1">
              <a:lnSpc>
                <a:spcPct val="100000"/>
              </a:lnSpc>
              <a:spcBef>
                <a:spcPts val="0"/>
              </a:spcBef>
              <a:defRPr/>
            </a:pPr>
            <a:r>
              <a:rPr lang="en-US" altLang="de-DE" b="1" dirty="0" err="1">
                <a:solidFill>
                  <a:srgbClr val="004992"/>
                </a:solidFill>
                <a:latin typeface="Calibri Light"/>
              </a:rPr>
              <a:t>Redenen</a:t>
            </a:r>
            <a:endParaRPr lang="en-US" altLang="de-DE" b="1" dirty="0">
              <a:solidFill>
                <a:srgbClr val="004992"/>
              </a:solidFill>
              <a:latin typeface="Calibri Light"/>
            </a:endParaRPr>
          </a:p>
          <a:p>
            <a:pPr eaLnBrk="1" hangingPunct="1">
              <a:defRPr/>
            </a:pPr>
            <a:r>
              <a:rPr lang="en-US" altLang="de-DE" b="1" dirty="0">
                <a:solidFill>
                  <a:srgbClr val="004992"/>
                </a:solidFill>
                <a:latin typeface="Calibri Light"/>
              </a:rPr>
              <a:t>... </a:t>
            </a:r>
            <a:r>
              <a:rPr lang="en-US" altLang="de-DE" b="1" dirty="0" err="1">
                <a:solidFill>
                  <a:srgbClr val="004992"/>
                </a:solidFill>
                <a:latin typeface="Calibri Light"/>
              </a:rPr>
              <a:t>jezelf</a:t>
            </a:r>
            <a:r>
              <a:rPr lang="en-US" altLang="de-DE" b="1" dirty="0">
                <a:solidFill>
                  <a:srgbClr val="004992"/>
                </a:solidFill>
                <a:latin typeface="Calibri Light"/>
              </a:rPr>
              <a:t>:</a:t>
            </a: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“Jammer </a:t>
            </a:r>
            <a:r>
              <a:rPr lang="nl-NL" altLang="ja-JP" dirty="0">
                <a:solidFill>
                  <a:srgbClr val="333333"/>
                </a:solidFill>
                <a:latin typeface="Calibri Light"/>
              </a:rPr>
              <a:t>genoeg neem ik mezelf steeds van alles kwalijk. </a:t>
            </a:r>
            <a:br>
              <a:rPr lang="nl-NL" altLang="ja-JP" dirty="0">
                <a:solidFill>
                  <a:srgbClr val="333333"/>
                </a:solidFill>
                <a:latin typeface="Calibri Light"/>
              </a:rPr>
            </a:br>
            <a:r>
              <a:rPr lang="nl-NL" altLang="ja-JP" dirty="0">
                <a:solidFill>
                  <a:srgbClr val="333333"/>
                </a:solidFill>
                <a:latin typeface="Calibri Light"/>
              </a:rPr>
              <a:t> Het lijkt wel alsof ik mijzelf </a:t>
            </a:r>
            <a:r>
              <a:rPr lang="nl-NL" altLang="ja-JP">
                <a:solidFill>
                  <a:srgbClr val="333333"/>
                </a:solidFill>
                <a:latin typeface="Calibri Light"/>
              </a:rPr>
              <a:t>haat.”</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“Ik </a:t>
            </a:r>
            <a:r>
              <a:rPr lang="nl-NL" altLang="ja-JP" dirty="0">
                <a:solidFill>
                  <a:srgbClr val="333333"/>
                </a:solidFill>
                <a:latin typeface="Calibri Light"/>
              </a:rPr>
              <a:t>word </a:t>
            </a:r>
            <a:r>
              <a:rPr lang="nl-NL" altLang="ja-JP">
                <a:solidFill>
                  <a:srgbClr val="333333"/>
                </a:solidFill>
                <a:latin typeface="Calibri Light"/>
              </a:rPr>
              <a:t>gek.”</a:t>
            </a:r>
            <a:endParaRPr lang="nl-NL" altLang="ja-JP"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ja-JP">
                <a:solidFill>
                  <a:srgbClr val="333333"/>
                </a:solidFill>
                <a:latin typeface="Calibri Light"/>
              </a:rPr>
              <a:t>“Het </a:t>
            </a:r>
            <a:r>
              <a:rPr lang="nl-NL" altLang="ja-JP" dirty="0">
                <a:solidFill>
                  <a:srgbClr val="333333"/>
                </a:solidFill>
                <a:latin typeface="Calibri Light"/>
              </a:rPr>
              <a:t>lijkt alsof er iemand anders praat. Maar ik weet dat het mijn eigen gedachten </a:t>
            </a:r>
            <a:r>
              <a:rPr lang="nl-NL" altLang="ja-JP">
                <a:solidFill>
                  <a:srgbClr val="333333"/>
                </a:solidFill>
                <a:latin typeface="Calibri Light"/>
              </a:rPr>
              <a:t>zijn.”</a:t>
            </a:r>
            <a:endParaRPr lang="nl-NL" altLang="ja-JP" dirty="0">
              <a:solidFill>
                <a:srgbClr val="333333"/>
              </a:solidFill>
              <a:latin typeface="Calibri Light"/>
            </a:endParaRPr>
          </a:p>
          <a:p>
            <a:pPr eaLnBrk="1" hangingPunct="1">
              <a:lnSpc>
                <a:spcPct val="100000"/>
              </a:lnSpc>
              <a:spcBef>
                <a:spcPts val="1200"/>
              </a:spcBef>
              <a:buClr>
                <a:schemeClr val="tx1"/>
              </a:buClr>
              <a:defRPr/>
            </a:pPr>
            <a:r>
              <a:rPr lang="en-US" altLang="de-DE" b="1" dirty="0">
                <a:solidFill>
                  <a:srgbClr val="004992"/>
                </a:solidFill>
                <a:latin typeface="Calibri Light"/>
              </a:rPr>
              <a:t>... </a:t>
            </a:r>
            <a:r>
              <a:rPr lang="nl-NL" altLang="de-DE" b="1" dirty="0">
                <a:solidFill>
                  <a:srgbClr val="004992"/>
                </a:solidFill>
                <a:latin typeface="Calibri Light"/>
              </a:rPr>
              <a:t>anderen:</a:t>
            </a: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“Iemand </a:t>
            </a:r>
            <a:r>
              <a:rPr lang="nl-NL" altLang="nl-NL" dirty="0">
                <a:solidFill>
                  <a:srgbClr val="333333"/>
                </a:solidFill>
                <a:latin typeface="Calibri Light"/>
              </a:rPr>
              <a:t>heeft iets in mijn hersenen </a:t>
            </a:r>
            <a:r>
              <a:rPr lang="nl-NL" altLang="nl-NL">
                <a:solidFill>
                  <a:srgbClr val="333333"/>
                </a:solidFill>
                <a:latin typeface="Calibri Light"/>
              </a:rPr>
              <a:t>geïmplanteerd.”</a:t>
            </a:r>
            <a:endParaRPr lang="nl-NL" altLang="nl-NL"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“Ik </a:t>
            </a:r>
            <a:r>
              <a:rPr lang="nl-NL" altLang="nl-NL" dirty="0">
                <a:solidFill>
                  <a:srgbClr val="333333"/>
                </a:solidFill>
                <a:latin typeface="Calibri Light"/>
              </a:rPr>
              <a:t>weet niet hoe dit kon gebeuren, maar iemand heeft de controle over mijn gedachten </a:t>
            </a:r>
            <a:r>
              <a:rPr lang="nl-NL" altLang="nl-NL">
                <a:solidFill>
                  <a:srgbClr val="333333"/>
                </a:solidFill>
                <a:latin typeface="Calibri Light"/>
              </a:rPr>
              <a:t>gekregen.”</a:t>
            </a:r>
            <a:endParaRPr lang="nl-NL" altLang="nl-NL" dirty="0">
              <a:solidFill>
                <a:srgbClr val="333333"/>
              </a:solidFill>
              <a:latin typeface="Calibri Light"/>
            </a:endParaRPr>
          </a:p>
          <a:p>
            <a:pPr eaLnBrk="1" hangingPunct="1">
              <a:lnSpc>
                <a:spcPct val="100000"/>
              </a:lnSpc>
              <a:spcBef>
                <a:spcPts val="1200"/>
              </a:spcBef>
              <a:buClr>
                <a:schemeClr val="tx1"/>
              </a:buClr>
              <a:defRPr/>
            </a:pPr>
            <a:r>
              <a:rPr lang="nl-NL" altLang="de-DE" b="1" dirty="0">
                <a:solidFill>
                  <a:srgbClr val="004992"/>
                </a:solidFill>
                <a:latin typeface="Calibri Light"/>
              </a:rPr>
              <a:t>... omstandigheden:</a:t>
            </a: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“Ik </a:t>
            </a:r>
            <a:r>
              <a:rPr lang="nl-NL" altLang="nl-NL" dirty="0">
                <a:solidFill>
                  <a:srgbClr val="333333"/>
                </a:solidFill>
                <a:latin typeface="Calibri Light"/>
              </a:rPr>
              <a:t>heb veel verplichtingen de laatste dagen. Dat leidt tot stress. Hierdoor maak ik alles intenser mee, inclusief mijn </a:t>
            </a:r>
            <a:r>
              <a:rPr lang="nl-NL" altLang="nl-NL">
                <a:solidFill>
                  <a:srgbClr val="333333"/>
                </a:solidFill>
                <a:latin typeface="Calibri Light"/>
              </a:rPr>
              <a:t>gedachten.”</a:t>
            </a:r>
            <a:endParaRPr lang="nl-NL" altLang="nl-NL" dirty="0">
              <a:solidFill>
                <a:srgbClr val="333333"/>
              </a:solidFill>
              <a:latin typeface="Calibri Light"/>
            </a:endParaRPr>
          </a:p>
          <a:p>
            <a:pPr marL="285750" indent="-285750">
              <a:lnSpc>
                <a:spcPct val="100000"/>
              </a:lnSpc>
              <a:spcBef>
                <a:spcPts val="0"/>
              </a:spcBef>
              <a:buClr>
                <a:srgbClr val="333333"/>
              </a:buClr>
              <a:buFont typeface="WingDings"/>
              <a:buChar char=""/>
              <a:defRPr/>
            </a:pPr>
            <a:r>
              <a:rPr lang="nl-NL" altLang="nl-NL">
                <a:solidFill>
                  <a:srgbClr val="333333"/>
                </a:solidFill>
                <a:latin typeface="Calibri Light"/>
              </a:rPr>
              <a:t>“Mijn </a:t>
            </a:r>
            <a:r>
              <a:rPr lang="nl-NL" altLang="nl-NL" dirty="0">
                <a:solidFill>
                  <a:srgbClr val="333333"/>
                </a:solidFill>
                <a:latin typeface="Calibri Light"/>
              </a:rPr>
              <a:t>oren piepen van het luisteren naar hard </a:t>
            </a:r>
            <a:r>
              <a:rPr lang="nl-NL" altLang="nl-NL">
                <a:solidFill>
                  <a:srgbClr val="333333"/>
                </a:solidFill>
                <a:latin typeface="Calibri Light"/>
              </a:rPr>
              <a:t>rock.”</a:t>
            </a:r>
            <a:endParaRPr lang="nl-NL" altLang="nl-NL"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55</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6609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nl-NL" sz="3600">
                <a:latin typeface="Calibri Light"/>
              </a:rPr>
              <a:t>“Een innerlijke stem vertelt je dat je niets waard bent.”</a:t>
            </a:r>
            <a:endParaRPr lang="en-US" altLang="de-DE" sz="3600">
              <a:latin typeface="Calibri Light"/>
            </a:endParaRPr>
          </a:p>
        </p:txBody>
      </p:sp>
      <p:sp>
        <p:nvSpPr>
          <p:cNvPr id="2" name="Content Placeholder 1"/>
          <p:cNvSpPr>
            <a:spLocks noGrp="1"/>
          </p:cNvSpPr>
          <p:nvPr>
            <p:ph idx="1"/>
          </p:nvPr>
        </p:nvSpPr>
        <p:spPr/>
        <p:txBody>
          <a:bodyPr/>
          <a:lstStyle/>
          <a:p>
            <a:pPr lvl="0" defTabSz="914400" fontAlgn="base"/>
            <a:r>
              <a:rPr lang="de-DE" altLang="de-DE" sz="2400" dirty="0">
                <a:solidFill>
                  <a:srgbClr val="004992"/>
                </a:solidFill>
                <a:latin typeface="Calibri Light"/>
                <a:ea typeface="MS PGothic" panose="020B0600070205080204" pitchFamily="34" charset="-128"/>
              </a:rPr>
              <a:t>Psychose: de innerlijke stem wordt toegeschreven aan andere personen of</a:t>
            </a:r>
            <a:br>
              <a:rPr lang="de-DE" altLang="de-DE" sz="2400" dirty="0">
                <a:solidFill>
                  <a:srgbClr val="004992"/>
                </a:solidFill>
                <a:latin typeface="Calibri Light"/>
                <a:ea typeface="MS PGothic" panose="020B0600070205080204" pitchFamily="34" charset="-128"/>
              </a:rPr>
            </a:br>
            <a:r>
              <a:rPr lang="de-DE" altLang="de-DE" sz="2400" dirty="0">
                <a:solidFill>
                  <a:srgbClr val="004992"/>
                </a:solidFill>
                <a:latin typeface="Calibri Light"/>
                <a:ea typeface="MS PGothic" panose="020B0600070205080204" pitchFamily="34" charset="-128"/>
              </a:rPr>
              <a:t>krachten</a:t>
            </a:r>
          </a:p>
          <a:p>
            <a:pPr marL="342900" lvl="0" indent="-342900">
              <a:buClr>
                <a:srgbClr val="333333"/>
              </a:buClr>
              <a:buFont typeface="WingDings"/>
              <a:buChar char=""/>
            </a:pPr>
            <a:r>
              <a:rPr lang="nl-NL" altLang="nl-NL" sz="2400">
                <a:solidFill>
                  <a:srgbClr val="333333"/>
                </a:solidFill>
                <a:latin typeface="Calibri Light"/>
                <a:ea typeface="MS PGothic" panose="020B0600070205080204" pitchFamily="34" charset="-128"/>
              </a:rPr>
              <a:t>“</a:t>
            </a:r>
            <a:r>
              <a:rPr lang="nl-NL" altLang="de-DE" sz="2400">
                <a:solidFill>
                  <a:srgbClr val="333333"/>
                </a:solidFill>
                <a:latin typeface="Calibri Light"/>
                <a:ea typeface="MS PGothic" panose="020B0600070205080204" pitchFamily="34" charset="-128"/>
              </a:rPr>
              <a:t>Iemand </a:t>
            </a:r>
            <a:r>
              <a:rPr lang="nl-NL" altLang="de-DE" sz="2400" dirty="0">
                <a:solidFill>
                  <a:srgbClr val="333333"/>
                </a:solidFill>
                <a:latin typeface="Calibri Light"/>
                <a:ea typeface="MS PGothic" panose="020B0600070205080204" pitchFamily="34" charset="-128"/>
              </a:rPr>
              <a:t>heeft iets geïmplanteerd in mijn </a:t>
            </a:r>
            <a:r>
              <a:rPr lang="nl-NL" altLang="de-DE" sz="2400">
                <a:solidFill>
                  <a:srgbClr val="333333"/>
                </a:solidFill>
                <a:latin typeface="Calibri Light"/>
                <a:ea typeface="MS PGothic" panose="020B0600070205080204" pitchFamily="34" charset="-128"/>
              </a:rPr>
              <a:t>hersenen.</a:t>
            </a:r>
            <a:r>
              <a:rPr lang="nl-NL" altLang="nl-NL" sz="2400">
                <a:solidFill>
                  <a:srgbClr val="333333"/>
                </a:solidFill>
                <a:latin typeface="Calibri Light"/>
                <a:ea typeface="MS PGothic" panose="020B0600070205080204" pitchFamily="34" charset="-128"/>
              </a:rPr>
              <a:t>”</a:t>
            </a:r>
            <a:endParaRPr lang="nl-NL" altLang="de-DE" sz="2400" dirty="0">
              <a:solidFill>
                <a:srgbClr val="333333"/>
              </a:solidFill>
              <a:latin typeface="Calibri Light"/>
              <a:ea typeface="MS PGothic" panose="020B0600070205080204" pitchFamily="34" charset="-128"/>
            </a:endParaRPr>
          </a:p>
          <a:p>
            <a:pPr marL="342900" lvl="0" indent="-342900">
              <a:buClr>
                <a:srgbClr val="333333"/>
              </a:buClr>
              <a:buFont typeface="WingDings"/>
              <a:buChar char=""/>
            </a:pPr>
            <a:r>
              <a:rPr lang="nl-NL" altLang="nl-NL" sz="2400">
                <a:solidFill>
                  <a:srgbClr val="333333"/>
                </a:solidFill>
                <a:latin typeface="Calibri Light"/>
                <a:ea typeface="MS PGothic" panose="020B0600070205080204" pitchFamily="34" charset="-128"/>
              </a:rPr>
              <a:t>“</a:t>
            </a:r>
            <a:r>
              <a:rPr lang="de-DE" altLang="ja-JP" sz="2400">
                <a:solidFill>
                  <a:srgbClr val="333333"/>
                </a:solidFill>
                <a:latin typeface="Calibri Light"/>
                <a:ea typeface="MS PGothic" panose="020B0600070205080204" pitchFamily="34" charset="-128"/>
              </a:rPr>
              <a:t>Ik </a:t>
            </a:r>
            <a:r>
              <a:rPr lang="de-DE" altLang="ja-JP" sz="2400" dirty="0">
                <a:solidFill>
                  <a:srgbClr val="333333"/>
                </a:solidFill>
                <a:latin typeface="Calibri Light"/>
                <a:ea typeface="MS PGothic" panose="020B0600070205080204" pitchFamily="34" charset="-128"/>
              </a:rPr>
              <a:t>weet niet hoe dit kon gebeuren maar iemand anders heeft controle over mijn </a:t>
            </a:r>
            <a:r>
              <a:rPr lang="de-DE" altLang="ja-JP" sz="2400">
                <a:solidFill>
                  <a:srgbClr val="333333"/>
                </a:solidFill>
                <a:latin typeface="Calibri Light"/>
                <a:ea typeface="MS PGothic" panose="020B0600070205080204" pitchFamily="34" charset="-128"/>
              </a:rPr>
              <a:t>gedachten.</a:t>
            </a:r>
            <a:r>
              <a:rPr lang="nl-NL" altLang="nl-NL" sz="240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57</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180431502"/>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r>
                        <a:rPr lang="nl-NL" dirty="0">
                          <a:solidFill>
                            <a:srgbClr val="FFFFFF"/>
                          </a:solidFill>
                          <a:latin typeface="Calibri Light"/>
                        </a:rPr>
                        <a:t>Ongeveer 15-20% van de bevolking hoort stemmen van tijd tot tijd.</a:t>
                      </a:r>
                    </a:p>
                    <a:p>
                      <a:pPr marL="285750" indent="-285750">
                        <a:lnSpc>
                          <a:spcPct val="100000"/>
                        </a:lnSpc>
                        <a:spcBef>
                          <a:spcPts val="0"/>
                        </a:spcBef>
                        <a:spcAft>
                          <a:spcPts val="0"/>
                        </a:spcAft>
                        <a:buClr>
                          <a:srgbClr val="004992"/>
                        </a:buClr>
                        <a:buFont typeface="WingDings"/>
                        <a:buChar char=""/>
                      </a:pPr>
                      <a:r>
                        <a:rPr lang="nl-NL" dirty="0">
                          <a:solidFill>
                            <a:srgbClr val="FFFFFF"/>
                          </a:solidFill>
                          <a:latin typeface="Calibri Light"/>
                        </a:rPr>
                        <a:t>Intensieve gedachten zijn soms bijna hoorbaar (aanstekelijke muziekjes, piekeren, het horen van de stem van een vriend terwijl je zijn email leest).</a:t>
                      </a:r>
                      <a:endParaRPr lang="en-US" dirty="0">
                        <a:solidFill>
                          <a:srgbClr val="FFFFFF"/>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004992"/>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605402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58</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55300987"/>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r>
                        <a:rPr lang="nl-NL" dirty="0">
                          <a:solidFill>
                            <a:srgbClr val="004992"/>
                          </a:solidFill>
                          <a:latin typeface="Calibri Light"/>
                        </a:rPr>
                        <a:t>Ongeveer 15-20% van de bevolking hoort stemmen van tijd tot tijd.</a:t>
                      </a:r>
                    </a:p>
                    <a:p>
                      <a:pPr marL="285750" indent="-285750">
                        <a:lnSpc>
                          <a:spcPct val="100000"/>
                        </a:lnSpc>
                        <a:spcBef>
                          <a:spcPts val="0"/>
                        </a:spcBef>
                        <a:spcAft>
                          <a:spcPts val="0"/>
                        </a:spcAft>
                        <a:buClr>
                          <a:srgbClr val="004992"/>
                        </a:buClr>
                        <a:buFont typeface="WingDings"/>
                        <a:buChar char=""/>
                      </a:pPr>
                      <a:r>
                        <a:rPr lang="nl-NL" dirty="0">
                          <a:solidFill>
                            <a:srgbClr val="004992"/>
                          </a:solidFill>
                          <a:latin typeface="Calibri Light"/>
                        </a:rPr>
                        <a:t>Intensieve gedachten zijn soms bijna hoorbaar (aanstekelijke muziekjes, piekeren, het horen van de stem van een vriend terwijl je zijn email leest).</a:t>
                      </a: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004992"/>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695121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59</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725871847"/>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004992"/>
                        </a:buClr>
                        <a:buFont typeface="WingDings"/>
                        <a:buChar char=""/>
                      </a:pPr>
                      <a:r>
                        <a:rPr lang="nl-NL" dirty="0">
                          <a:solidFill>
                            <a:srgbClr val="E3EFF8"/>
                          </a:solidFill>
                          <a:latin typeface="Calibri Light"/>
                        </a:rPr>
                        <a:t>Onze gedachten zijn niet volledig te controleren –anders zouden we ook geen inspiratie of gepieker hebben of niet kunnen brainstormen.</a:t>
                      </a:r>
                    </a:p>
                    <a:p>
                      <a:pPr marL="285750" indent="-285750">
                        <a:lnSpc>
                          <a:spcPct val="100000"/>
                        </a:lnSpc>
                        <a:spcBef>
                          <a:spcPts val="0"/>
                        </a:spcBef>
                        <a:spcAft>
                          <a:spcPts val="0"/>
                        </a:spcAft>
                        <a:buClr>
                          <a:srgbClr val="004992"/>
                        </a:buClr>
                        <a:buFont typeface="WingDings"/>
                        <a:buChar char=""/>
                      </a:pPr>
                      <a:r>
                        <a:rPr lang="nl-NL" dirty="0">
                          <a:solidFill>
                            <a:srgbClr val="E3EFF8"/>
                          </a:solidFill>
                          <a:latin typeface="Calibri Light"/>
                        </a:rPr>
                        <a:t>Als we onze gedachten proberen te onderdrukken, worden ze automatisch sterker </a:t>
                      </a:r>
                      <a:r>
                        <a:rPr lang="nl-NL" dirty="0">
                          <a:solidFill>
                            <a:srgbClr val="E3EFF8"/>
                          </a:solidFill>
                          <a:latin typeface="Times New Roman"/>
                          <a:sym typeface="Wingdings" panose="05000000000000000000" pitchFamily="2" charset="2"/>
                        </a:rPr>
                        <a:t>→</a:t>
                      </a:r>
                      <a:r>
                        <a:rPr lang="nl-NL" dirty="0">
                          <a:solidFill>
                            <a:srgbClr val="E3EFF8"/>
                          </a:solidFill>
                          <a:latin typeface="Calibri Light"/>
                        </a:rPr>
                        <a:t> Experiment: Denk niet aan het getal 8! – het zal je niet lukken.</a:t>
                      </a:r>
                      <a:endParaRPr lang="en-US" dirty="0">
                        <a:solidFill>
                          <a:srgbClr val="E3EFF8"/>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818354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60</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3468840021"/>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004992"/>
                        </a:buClr>
                        <a:buFont typeface="WingDings"/>
                        <a:buChar char=""/>
                      </a:pPr>
                      <a:r>
                        <a:rPr lang="nl-NL" dirty="0">
                          <a:solidFill>
                            <a:srgbClr val="004992"/>
                          </a:solidFill>
                          <a:latin typeface="Calibri Light"/>
                        </a:rPr>
                        <a:t>Onze gedachten zijn niet volledig te controleren – anders zouden we ook geen inspiratie of gepieker hebben of niet kunnen brainstormen.</a:t>
                      </a:r>
                    </a:p>
                    <a:p>
                      <a:pPr marL="285750" indent="-285750">
                        <a:lnSpc>
                          <a:spcPct val="100000"/>
                        </a:lnSpc>
                        <a:spcBef>
                          <a:spcPts val="0"/>
                        </a:spcBef>
                        <a:spcAft>
                          <a:spcPts val="0"/>
                        </a:spcAft>
                        <a:buClr>
                          <a:srgbClr val="004992"/>
                        </a:buClr>
                        <a:buFont typeface="WingDings"/>
                        <a:buChar char=""/>
                      </a:pPr>
                      <a:r>
                        <a:rPr lang="nl-NL" dirty="0">
                          <a:solidFill>
                            <a:srgbClr val="004992"/>
                          </a:solidFill>
                          <a:latin typeface="Calibri Light"/>
                        </a:rPr>
                        <a:t>Als we onze gedachten proberen te onderdrukken, worden ze automatisch sterker </a:t>
                      </a:r>
                      <a:r>
                        <a:rPr lang="nl-NL" dirty="0">
                          <a:solidFill>
                            <a:srgbClr val="004992"/>
                          </a:solidFill>
                          <a:latin typeface="Times New Roman"/>
                          <a:sym typeface="Wingdings" panose="05000000000000000000" pitchFamily="2" charset="2"/>
                        </a:rPr>
                        <a:t>→</a:t>
                      </a:r>
                      <a:r>
                        <a:rPr lang="nl-NL" dirty="0">
                          <a:solidFill>
                            <a:srgbClr val="004992"/>
                          </a:solidFill>
                          <a:latin typeface="Calibri Light"/>
                        </a:rPr>
                        <a:t> Experiment: Denk niet aan het getal 8! – het zal je niet lukken.</a:t>
                      </a: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072195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61</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370277391"/>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a:solidFill>
                            <a:srgbClr val="333333"/>
                          </a:solidFill>
                          <a:latin typeface="Calibri Light"/>
                        </a:rPr>
                        <a:t>“Agressieve </a:t>
                      </a:r>
                      <a:r>
                        <a:rPr lang="nl-NL" dirty="0">
                          <a:solidFill>
                            <a:srgbClr val="333333"/>
                          </a:solidFill>
                          <a:latin typeface="Calibri Light"/>
                        </a:rPr>
                        <a:t>gedachten passen niet bij mij. Maar toch heb ik constant kwaadaardige </a:t>
                      </a:r>
                      <a:r>
                        <a:rPr lang="nl-NL">
                          <a:solidFill>
                            <a:srgbClr val="333333"/>
                          </a:solidFill>
                          <a:latin typeface="Calibri Light"/>
                        </a:rPr>
                        <a:t>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r>
                        <a:rPr lang="nl-NL" dirty="0">
                          <a:solidFill>
                            <a:srgbClr val="FFFFFF"/>
                          </a:solidFill>
                          <a:latin typeface="Calibri Light"/>
                        </a:rPr>
                        <a:t>Gedachten die tegengesteld zijn aan onze normale manier van denken komen veel voor. Gedachten ≠ actie: 20% van de bevolking heeft wel eens gedachten over het plegen van zelfmoord, maar doet het niet. Ook t.o.v. mensen waarvan we houden voelen we soms agressie (bv. een moeder als haar kind huilt). </a:t>
                      </a:r>
                      <a:endParaRPr lang="en-US" dirty="0">
                        <a:solidFill>
                          <a:srgbClr val="FFFFFF"/>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198161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62</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005210765"/>
              </p:ext>
            </p:extLst>
          </p:nvPr>
        </p:nvGraphicFramePr>
        <p:xfrm>
          <a:off x="408955" y="2377440"/>
          <a:ext cx="11338560" cy="4389120"/>
        </p:xfrm>
        <a:graphic>
          <a:graphicData uri="http://schemas.openxmlformats.org/drawingml/2006/table">
            <a:tbl>
              <a:tblPr firstRow="1" bandRow="1">
                <a:tableStyleId>{21E4AEA4-8DFA-4A89-87EB-49C32662AFE0}</a:tableStyleId>
              </a:tblPr>
              <a:tblGrid>
                <a:gridCol w="3924436">
                  <a:extLst>
                    <a:ext uri="{9D8B030D-6E8A-4147-A177-3AD203B41FA5}">
                      <a16:colId xmlns:a16="http://schemas.microsoft.com/office/drawing/2014/main" val="20000"/>
                    </a:ext>
                  </a:extLst>
                </a:gridCol>
                <a:gridCol w="7414124">
                  <a:extLst>
                    <a:ext uri="{9D8B030D-6E8A-4147-A177-3AD203B41FA5}">
                      <a16:colId xmlns:a16="http://schemas.microsoft.com/office/drawing/2014/main" val="20001"/>
                    </a:ext>
                  </a:extLst>
                </a:gridCol>
              </a:tblGrid>
              <a:tr h="457200">
                <a:tc>
                  <a:txBody>
                    <a:bodyPr/>
                    <a:lstStyle/>
                    <a:p>
                      <a:pPr marL="0" indent="0">
                        <a:lnSpc>
                          <a:spcPct val="100000"/>
                        </a:lnSpc>
                        <a:spcBef>
                          <a:spcPts val="0"/>
                        </a:spcBef>
                        <a:spcAft>
                          <a:spcPts val="0"/>
                        </a:spcAft>
                        <a:buFontTx/>
                        <a:buNone/>
                      </a:pPr>
                      <a:r>
                        <a:rPr lang="nl-NL" b="0" dirty="0">
                          <a:solidFill>
                            <a:srgbClr val="000000"/>
                          </a:solidFill>
                          <a:latin typeface="Calibri Light"/>
                        </a:rPr>
                        <a:t>Stemmen zijn van anderen afkomstig</a:t>
                      </a:r>
                      <a:endParaRPr lang="en-US" b="0" dirty="0">
                        <a:solidFill>
                          <a:srgbClr val="000000"/>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indent="0">
                        <a:lnSpc>
                          <a:spcPct val="100000"/>
                        </a:lnSpc>
                        <a:spcBef>
                          <a:spcPts val="0"/>
                        </a:spcBef>
                        <a:spcAft>
                          <a:spcPts val="0"/>
                        </a:spcAft>
                        <a:buFontTx/>
                        <a:buNone/>
                      </a:pPr>
                      <a:r>
                        <a:rPr lang="nl-NL" b="0" dirty="0">
                          <a:solidFill>
                            <a:srgbClr val="000000"/>
                          </a:solidFill>
                          <a:latin typeface="Calibri Light"/>
                        </a:rPr>
                        <a:t>Zijn er andere verklaringen mogelijk?</a:t>
                      </a:r>
                      <a:endParaRPr lang="en-US" b="0" dirty="0">
                        <a:solidFill>
                          <a:srgbClr val="000000"/>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hoor het heel duidelijk. Dit in tegenstelling tot mijn gedachten die geluidloos </a:t>
                      </a:r>
                      <a:r>
                        <a:rPr lang="nl-NL">
                          <a:solidFill>
                            <a:srgbClr val="333333"/>
                          </a:solidFill>
                          <a:latin typeface="Calibri Light"/>
                        </a:rPr>
                        <a:t>zijn.”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Ongeveer 15-20% van de bevolking hoort stemmen van tijd tot tijd.</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Intensieve gedachten zijn soms bijna hoorbaar (aanstekelijke muziekjes, piekeren, het horen van de stem van een vriend terwijl je zijn email leest).</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lnSpc>
                          <a:spcPct val="100000"/>
                        </a:lnSpc>
                        <a:spcBef>
                          <a:spcPts val="0"/>
                        </a:spcBef>
                        <a:spcAft>
                          <a:spcPts val="0"/>
                        </a:spcAft>
                        <a:buFontTx/>
                        <a:buNone/>
                      </a:pPr>
                      <a:r>
                        <a:rPr lang="nl-NL">
                          <a:solidFill>
                            <a:srgbClr val="333333"/>
                          </a:solidFill>
                          <a:latin typeface="Calibri Light"/>
                        </a:rPr>
                        <a:t>“Ik </a:t>
                      </a:r>
                      <a:r>
                        <a:rPr lang="nl-NL" dirty="0">
                          <a:solidFill>
                            <a:srgbClr val="333333"/>
                          </a:solidFill>
                          <a:latin typeface="Calibri Light"/>
                        </a:rPr>
                        <a:t>heb geen controle over deze gedachten. Wanneer ik probeer ze te onderdrukken, wordt het erger. Dit betekent dat iemand me naar beneden wil </a:t>
                      </a:r>
                      <a:r>
                        <a:rPr lang="nl-NL">
                          <a:solidFill>
                            <a:srgbClr val="333333"/>
                          </a:solidFill>
                          <a:latin typeface="Calibri Light"/>
                        </a:rPr>
                        <a:t>halen.”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Onze gedachten zijn niet volledig te controleren – anders zouden we ook geen inspiratie of gepieker hebben of niet kunnen brainstormen.</a:t>
                      </a:r>
                    </a:p>
                    <a:p>
                      <a:pPr marL="285750" indent="-285750">
                        <a:lnSpc>
                          <a:spcPct val="100000"/>
                        </a:lnSpc>
                        <a:spcBef>
                          <a:spcPts val="0"/>
                        </a:spcBef>
                        <a:spcAft>
                          <a:spcPts val="0"/>
                        </a:spcAft>
                        <a:buClr>
                          <a:srgbClr val="333333"/>
                        </a:buClr>
                        <a:buFont typeface="WingDings"/>
                        <a:buChar char=""/>
                      </a:pPr>
                      <a:r>
                        <a:rPr lang="nl-NL" dirty="0">
                          <a:solidFill>
                            <a:srgbClr val="333333"/>
                          </a:solidFill>
                          <a:latin typeface="Calibri Light"/>
                        </a:rPr>
                        <a:t>Als we onze gedachten proberen te onderdrukken, worden ze automatisch sterker </a:t>
                      </a:r>
                      <a:r>
                        <a:rPr lang="nl-NL" dirty="0">
                          <a:solidFill>
                            <a:srgbClr val="333333"/>
                          </a:solidFill>
                          <a:latin typeface="Times New Roman"/>
                          <a:sym typeface="Wingdings" panose="05000000000000000000" pitchFamily="2" charset="2"/>
                        </a:rPr>
                        <a:t>→</a:t>
                      </a:r>
                      <a:r>
                        <a:rPr lang="nl-NL" dirty="0">
                          <a:solidFill>
                            <a:srgbClr val="333333"/>
                          </a:solidFill>
                          <a:latin typeface="Calibri Light"/>
                        </a:rPr>
                        <a:t> Experiment: Denk niet aan het getal 8! – het zal je niet lukken.</a:t>
                      </a:r>
                      <a:endParaRPr lang="en-US" dirty="0">
                        <a:solidFill>
                          <a:srgbClr val="333333"/>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463040">
                <a:tc>
                  <a:txBody>
                    <a:bodyPr/>
                    <a:lstStyle/>
                    <a:p>
                      <a:pPr marL="0" indent="0">
                        <a:lnSpc>
                          <a:spcPct val="100000"/>
                        </a:lnSpc>
                        <a:spcBef>
                          <a:spcPts val="0"/>
                        </a:spcBef>
                        <a:spcAft>
                          <a:spcPts val="0"/>
                        </a:spcAft>
                        <a:buFontTx/>
                        <a:buNone/>
                      </a:pPr>
                      <a:r>
                        <a:rPr lang="nl-NL">
                          <a:solidFill>
                            <a:srgbClr val="333333"/>
                          </a:solidFill>
                          <a:latin typeface="Calibri Light"/>
                        </a:rPr>
                        <a:t>“Agressieve </a:t>
                      </a:r>
                      <a:r>
                        <a:rPr lang="nl-NL" dirty="0">
                          <a:solidFill>
                            <a:srgbClr val="333333"/>
                          </a:solidFill>
                          <a:latin typeface="Calibri Light"/>
                        </a:rPr>
                        <a:t>gedachten passen niet bij mij. Maar toch heb ik constant kwaadaardige </a:t>
                      </a:r>
                      <a:r>
                        <a:rPr lang="nl-NL">
                          <a:solidFill>
                            <a:srgbClr val="333333"/>
                          </a:solidFill>
                          <a:latin typeface="Calibri Light"/>
                        </a:rPr>
                        <a:t>gedachten.”</a:t>
                      </a:r>
                      <a:endParaRPr lang="en-US" dirty="0">
                        <a:solidFill>
                          <a:srgbClr val="333333"/>
                        </a:solidFill>
                        <a:latin typeface="Calibri Ligh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indent="-285750">
                        <a:lnSpc>
                          <a:spcPct val="100000"/>
                        </a:lnSpc>
                        <a:spcBef>
                          <a:spcPts val="0"/>
                        </a:spcBef>
                        <a:spcAft>
                          <a:spcPts val="0"/>
                        </a:spcAft>
                        <a:buClr>
                          <a:srgbClr val="004992"/>
                        </a:buClr>
                        <a:buFont typeface="WingDings"/>
                        <a:buChar char=""/>
                      </a:pPr>
                      <a:r>
                        <a:rPr lang="nl-NL" dirty="0">
                          <a:solidFill>
                            <a:srgbClr val="004992"/>
                          </a:solidFill>
                          <a:latin typeface="Calibri Light"/>
                        </a:rPr>
                        <a:t>Gedachten die tegengesteld zijn aan onze normale manier van denken komen veel voor. Gedachten ≠ actie: 20% van de bevolking heeft wel eens gedachten over het plegen van zelfmoord, maar doet het niet. Ook t.o.v. mensen waarvan we houden voelen we soms agressie (bv. een moeder als haar kind huilt). </a:t>
                      </a:r>
                      <a:endParaRPr lang="en-US" dirty="0">
                        <a:solidFill>
                          <a:srgbClr val="004992"/>
                        </a:solidFill>
                        <a:latin typeface="Calibri Light"/>
                      </a:endParaRPr>
                    </a:p>
                  </a:txBody>
                  <a:tcPr>
                    <a:lnL w="12700" cap="flat" cmpd="sng" algn="ctr">
                      <a:solidFill>
                        <a:srgbClr val="C8C8C8"/>
                      </a:solidFill>
                      <a:prstDash val="solid"/>
                      <a:round/>
                      <a:headEnd type="none" w="med" len="med"/>
                      <a:tailEnd type="none" w="med" len="med"/>
                    </a:lnL>
                    <a:lnR w="12700" cmpd="sng">
                      <a:solidFill>
                        <a:srgbClr val="C8C8C8"/>
                      </a:solidFill>
                      <a:prstDash val="solid"/>
                    </a:lnR>
                    <a:lnT w="12700" cap="flat" cmpd="sng" algn="ctr">
                      <a:solidFill>
                        <a:srgbClr val="C8C8C8"/>
                      </a:solidFill>
                      <a:prstDash val="solid"/>
                      <a:round/>
                      <a:headEnd type="none" w="med" len="med"/>
                      <a:tailEnd type="none" w="med" len="me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792296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Het horen van stemmen</a:t>
            </a:r>
          </a:p>
        </p:txBody>
      </p:sp>
      <p:sp>
        <p:nvSpPr>
          <p:cNvPr id="3" name="Content Placeholder 2"/>
          <p:cNvSpPr>
            <a:spLocks noGrp="1"/>
          </p:cNvSpPr>
          <p:nvPr>
            <p:ph idx="1"/>
          </p:nvPr>
        </p:nvSpPr>
        <p:spPr/>
        <p:txBody>
          <a:bodyPr/>
          <a:lstStyle/>
          <a:p>
            <a:pPr lvl="0" defTabSz="914400" fontAlgn="base"/>
            <a:r>
              <a:rPr lang="nl-NL" altLang="de-DE" sz="2400" dirty="0">
                <a:solidFill>
                  <a:srgbClr val="004992"/>
                </a:solidFill>
                <a:latin typeface="Calibri Light"/>
                <a:ea typeface="MS PGothic" panose="020B0600070205080204" pitchFamily="34" charset="-128"/>
              </a:rPr>
              <a:t>De verklaring dat vreemde gedachten op afstand worden bestuurd heeft meer vragen dan antwoorden tot gevolg, bv.:</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Hoe is het technisch mogelijk?</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Wanneer en waar heeft de implantatie plaatsgevonden?</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Waarom zou iemand jou kwaad willen doen? Wie heeft hiervoor de tijd en het geld?</a:t>
            </a:r>
          </a:p>
          <a:p>
            <a:pPr marL="342900" lvl="0" indent="-342900" defTabSz="914400" fontAlgn="base">
              <a:buClr>
                <a:srgbClr val="333333"/>
              </a:buClr>
              <a:buFont typeface="WingDings"/>
              <a:buChar char=""/>
            </a:pPr>
            <a:r>
              <a:rPr lang="nl-NL" altLang="de-DE" sz="2400" dirty="0">
                <a:solidFill>
                  <a:srgbClr val="333333"/>
                </a:solidFill>
                <a:latin typeface="Calibri Light"/>
                <a:ea typeface="MS PGothic" panose="020B0600070205080204" pitchFamily="34" charset="-128"/>
              </a:rPr>
              <a:t>Er zijn gemakkelijkere manieren om iemand kwaad te doen. Waarom zou iemand zo</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n ingewikkelde methode kiezen? (die misschien zelfs onmogelijk is).</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63</a:t>
            </a:fld>
            <a:endParaRPr lang="de-DE" dirty="0"/>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gaf je een lift naar huis.</a:t>
            </a:r>
            <a:endParaRPr lang="de-DE" altLang="de-DE" sz="3600">
              <a:latin typeface="Calibri Light"/>
            </a:endParaRPr>
          </a:p>
        </p:txBody>
      </p:sp>
      <p:sp>
        <p:nvSpPr>
          <p:cNvPr id="67587"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gaf jouw vriend je een </a:t>
            </a:r>
            <a:r>
              <a:rPr lang="de-DE" altLang="de-DE" sz="2400">
                <a:solidFill>
                  <a:srgbClr val="004992"/>
                </a:solidFill>
                <a:latin typeface="Calibri Light"/>
              </a:rPr>
              <a:t>lift?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64</a:t>
            </a:fld>
            <a:endParaRPr lang="de-DE" dirty="0"/>
          </a:p>
        </p:txBody>
      </p:sp>
      <p:pic>
        <p:nvPicPr>
          <p:cNvPr id="67591" name="Picture 8" descr="zen - flickr - zen driving home - day 14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komt niet opdagen op een afspraak met je.</a:t>
            </a:r>
            <a:endParaRPr lang="de-DE" altLang="de-DE" sz="3600">
              <a:latin typeface="Calibri Light"/>
            </a:endParaRPr>
          </a:p>
        </p:txBody>
      </p:sp>
      <p:sp>
        <p:nvSpPr>
          <p:cNvPr id="68611" name="Rectangle 3"/>
          <p:cNvSpPr>
            <a:spLocks noGrp="1" noChangeArrowheads="1"/>
          </p:cNvSpPr>
          <p:nvPr>
            <p:ph idx="1"/>
          </p:nvPr>
        </p:nvSpPr>
        <p:spPr/>
        <p:txBody>
          <a:bodyPr/>
          <a:lstStyle/>
          <a:p>
            <a:pPr eaLnBrk="1" hangingPunct="1"/>
            <a:r>
              <a:rPr lang="nl-NL" altLang="de-DE" sz="2400" dirty="0">
                <a:solidFill>
                  <a:srgbClr val="004992"/>
                </a:solidFill>
                <a:latin typeface="Calibri Light"/>
              </a:rPr>
              <a:t>Waarom kwam jouw vriend niet </a:t>
            </a:r>
            <a:r>
              <a:rPr lang="nl-NL" altLang="de-DE" sz="2400">
                <a:solidFill>
                  <a:srgbClr val="004992"/>
                </a:solidFill>
                <a:latin typeface="Calibri Light"/>
              </a:rPr>
              <a:t>opdagen?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65</a:t>
            </a:fld>
            <a:endParaRPr lang="de-DE" dirty="0"/>
          </a:p>
        </p:txBody>
      </p:sp>
      <p:pic>
        <p:nvPicPr>
          <p:cNvPr id="68615" name="Picture 9" descr="jswieringa - flickr - Quarter Past three-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stuurde je geen verjaardagskaart.</a:t>
            </a:r>
            <a:endParaRPr lang="de-DE" altLang="de-DE" sz="3600">
              <a:latin typeface="Calibri Light"/>
            </a:endParaRPr>
          </a:p>
        </p:txBody>
      </p:sp>
      <p:sp>
        <p:nvSpPr>
          <p:cNvPr id="69635" name="Rectangle 3"/>
          <p:cNvSpPr>
            <a:spLocks noGrp="1" noChangeArrowheads="1"/>
          </p:cNvSpPr>
          <p:nvPr>
            <p:ph idx="1"/>
          </p:nvPr>
        </p:nvSpPr>
        <p:spPr/>
        <p:txBody>
          <a:bodyPr/>
          <a:lstStyle/>
          <a:p>
            <a:pPr eaLnBrk="1" hangingPunct="1"/>
            <a:r>
              <a:rPr lang="nl-NL" altLang="de-DE" sz="2400" dirty="0">
                <a:solidFill>
                  <a:srgbClr val="004992"/>
                </a:solidFill>
                <a:latin typeface="Calibri Light"/>
              </a:rPr>
              <a:t>Waarom stuurde jouw vriend je geen </a:t>
            </a:r>
            <a:r>
              <a:rPr lang="nl-NL" altLang="de-DE" sz="2400">
                <a:solidFill>
                  <a:srgbClr val="004992"/>
                </a:solidFill>
                <a:latin typeface="Calibri Light"/>
              </a:rPr>
              <a:t>kaart?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nl-NL"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66</a:t>
            </a:fld>
            <a:endParaRPr lang="de-DE" dirty="0"/>
          </a:p>
        </p:txBody>
      </p:sp>
      <p:pic>
        <p:nvPicPr>
          <p:cNvPr id="69639" name="Picture 9" descr="mail box - rocketjim54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auto rijdt al een half uur achter je.</a:t>
            </a:r>
            <a:endParaRPr lang="de-DE" altLang="de-DE" sz="3600">
              <a:latin typeface="Calibri Light"/>
            </a:endParaRPr>
          </a:p>
        </p:txBody>
      </p:sp>
      <p:sp>
        <p:nvSpPr>
          <p:cNvPr id="70659"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rijdt deze auto al een half uur achter je?</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67</a:t>
            </a:fld>
            <a:endParaRPr lang="de-DE" dirty="0"/>
          </a:p>
        </p:txBody>
      </p:sp>
      <p:pic>
        <p:nvPicPr>
          <p:cNvPr id="70663" name="Picture 8" descr="trekguy - flickr - rear view side mirror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0556" y="4359805"/>
            <a:ext cx="3334619" cy="2498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De bus die je wilde nemen vertrekt voor je neus.</a:t>
            </a:r>
            <a:endParaRPr lang="de-DE" altLang="de-DE" sz="3600">
              <a:latin typeface="Calibri Light"/>
            </a:endParaRPr>
          </a:p>
        </p:txBody>
      </p:sp>
      <p:sp>
        <p:nvSpPr>
          <p:cNvPr id="71683"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heb je de bus net niet </a:t>
            </a:r>
            <a:r>
              <a:rPr lang="de-DE" altLang="de-DE" sz="2400">
                <a:solidFill>
                  <a:srgbClr val="004992"/>
                </a:solidFill>
                <a:latin typeface="Calibri Light"/>
              </a:rPr>
              <a:t>gehaald?</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68</a:t>
            </a:fld>
            <a:endParaRPr lang="de-DE" dirty="0"/>
          </a:p>
        </p:txBody>
      </p:sp>
      <p:pic>
        <p:nvPicPr>
          <p:cNvPr id="71686" name="Picture 7" descr="The Jamoler - flick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buurman nodigt je uit voor een drankje.</a:t>
            </a:r>
            <a:endParaRPr lang="de-DE" altLang="de-DE" sz="3600">
              <a:latin typeface="Calibri Light"/>
            </a:endParaRPr>
          </a:p>
        </p:txBody>
      </p:sp>
      <p:sp>
        <p:nvSpPr>
          <p:cNvPr id="72707"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vraagt de buurman je om wat te gaan </a:t>
            </a:r>
            <a:r>
              <a:rPr lang="de-DE" altLang="de-DE" sz="2400">
                <a:solidFill>
                  <a:srgbClr val="004992"/>
                </a:solidFill>
                <a:latin typeface="Calibri Light"/>
              </a:rPr>
              <a:t>drinken?</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69</a:t>
            </a:fld>
            <a:endParaRPr lang="de-DE" dirty="0"/>
          </a:p>
        </p:txBody>
      </p:sp>
      <p:pic>
        <p:nvPicPr>
          <p:cNvPr id="72711" name="Picture 8" descr="Mars - flickr - wine II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Er zit al een tijdje een man voor jouw deur de krant te lezen.</a:t>
            </a:r>
            <a:endParaRPr lang="de-DE" altLang="de-DE" sz="3600">
              <a:latin typeface="Calibri Light"/>
            </a:endParaRPr>
          </a:p>
        </p:txBody>
      </p:sp>
      <p:sp>
        <p:nvSpPr>
          <p:cNvPr id="73731"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leest de man de krant voor jouw </a:t>
            </a:r>
            <a:r>
              <a:rPr lang="de-DE" altLang="de-DE" sz="2400">
                <a:solidFill>
                  <a:srgbClr val="004992"/>
                </a:solidFill>
                <a:latin typeface="Calibri Light"/>
              </a:rPr>
              <a:t>deur?</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70</a:t>
            </a:fld>
            <a:endParaRPr lang="de-DE" dirty="0"/>
          </a:p>
        </p:txBody>
      </p:sp>
      <p:pic>
        <p:nvPicPr>
          <p:cNvPr id="73733" name="Picture 8" descr="heater - flickr - Commute (reading gang signs) - cclices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2391"/>
            <a:ext cx="2015591" cy="268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vindt dat je oneerlijk bent.</a:t>
            </a:r>
            <a:endParaRPr lang="de-DE" altLang="de-DE" sz="3600">
              <a:latin typeface="Calibri Light"/>
            </a:endParaRPr>
          </a:p>
        </p:txBody>
      </p:sp>
      <p:sp>
        <p:nvSpPr>
          <p:cNvPr id="74755"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vindt jouw vriend dat je oneerlijk bent?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71</a:t>
            </a:fld>
            <a:endParaRPr lang="de-DE" dirty="0"/>
          </a:p>
        </p:txBody>
      </p:sp>
      <p:pic>
        <p:nvPicPr>
          <p:cNvPr id="74759" name="Picture 9" descr="The unnamed - flickr - lonelines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Een vriend vindt je slim.</a:t>
            </a:r>
            <a:endParaRPr lang="de-DE" altLang="de-DE" sz="3600">
              <a:latin typeface="Calibri Light"/>
            </a:endParaRPr>
          </a:p>
        </p:txBody>
      </p:sp>
      <p:sp>
        <p:nvSpPr>
          <p:cNvPr id="75779" name="Rectangle 3"/>
          <p:cNvSpPr>
            <a:spLocks noGrp="1" noChangeArrowheads="1"/>
          </p:cNvSpPr>
          <p:nvPr>
            <p:ph idx="1"/>
          </p:nvPr>
        </p:nvSpPr>
        <p:spPr/>
        <p:txBody>
          <a:bodyPr/>
          <a:lstStyle/>
          <a:p>
            <a:pPr eaLnBrk="1" hangingPunct="1"/>
            <a:r>
              <a:rPr lang="de-DE" altLang="de-DE" sz="2400" dirty="0">
                <a:solidFill>
                  <a:srgbClr val="004992"/>
                </a:solidFill>
                <a:latin typeface="Calibri Light"/>
              </a:rPr>
              <a:t>Waarom denkt jouw vriend dat je slim bent?</a:t>
            </a:r>
          </a:p>
          <a:p>
            <a:pPr lvl="0" defTabSz="914400" fontAlgn="base"/>
            <a:r>
              <a:rPr lang="de-DE" altLang="de-DE" sz="2400" dirty="0">
                <a:solidFill>
                  <a:srgbClr val="333333"/>
                </a:solidFill>
                <a:latin typeface="Calibri Light"/>
                <a:ea typeface="MS PGothic" panose="020B0600070205080204" pitchFamily="34" charset="-128"/>
              </a:rPr>
              <a:t>Wat is de belangrijkste reden voor deze gebeurtenis?</a:t>
            </a:r>
            <a:endParaRPr lang="de-DE" altLang="de-DE"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72</a:t>
            </a:fld>
            <a:endParaRPr lang="de-DE" dirty="0"/>
          </a:p>
        </p:txBody>
      </p:sp>
      <p:pic>
        <p:nvPicPr>
          <p:cNvPr id="75782" name="Picture 7" descr="judge mental- flickr - TheFluoride uncertainty Theory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33"/>
          <p:cNvSpPr txBox="1">
            <a:spLocks noChangeArrowheads="1"/>
          </p:cNvSpPr>
          <p:nvPr/>
        </p:nvSpPr>
        <p:spPr bwMode="auto">
          <a:xfrm>
            <a:off x="408954" y="4699884"/>
            <a:ext cx="113760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lgn="l"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Tx/>
              <a:buNone/>
            </a:pPr>
            <a:r>
              <a:rPr lang="de-DE" altLang="de-DE" sz="2400" dirty="0">
                <a:solidFill>
                  <a:srgbClr val="004992"/>
                </a:solidFill>
                <a:latin typeface="Calibri Light"/>
              </a:rPr>
              <a:t>Jezelf?</a:t>
            </a:r>
          </a:p>
          <a:p>
            <a:pPr eaLnBrk="1" hangingPunct="1">
              <a:lnSpc>
                <a:spcPct val="105000"/>
              </a:lnSpc>
              <a:spcBef>
                <a:spcPts val="1999"/>
              </a:spcBef>
              <a:spcAft>
                <a:spcPts val="0"/>
              </a:spcAft>
              <a:buClrTx/>
              <a:buNone/>
            </a:pPr>
            <a:r>
              <a:rPr lang="de-DE" altLang="de-DE" sz="2400" dirty="0">
                <a:solidFill>
                  <a:srgbClr val="004992"/>
                </a:solidFill>
                <a:latin typeface="Calibri Light"/>
              </a:rPr>
              <a:t>Anderen?</a:t>
            </a:r>
          </a:p>
          <a:p>
            <a:pPr eaLnBrk="1" hangingPunct="1">
              <a:lnSpc>
                <a:spcPct val="105000"/>
              </a:lnSpc>
              <a:spcBef>
                <a:spcPts val="1999"/>
              </a:spcBef>
              <a:spcAft>
                <a:spcPts val="0"/>
              </a:spcAft>
              <a:buClrTx/>
              <a:buNone/>
            </a:pPr>
            <a:r>
              <a:rPr lang="de-DE" altLang="de-DE" sz="2400" dirty="0">
                <a:solidFill>
                  <a:srgbClr val="004992"/>
                </a:solidFill>
                <a:latin typeface="Calibri Light"/>
              </a:rPr>
              <a:t>Omstandigheden?</a:t>
            </a:r>
            <a:endParaRPr lang="en-US" altLang="de-DE" sz="24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73</a:t>
            </a:fld>
            <a:endParaRPr lang="de-DE"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u="sng" dirty="0">
                <a:solidFill>
                  <a:srgbClr val="333333"/>
                </a:solidFill>
                <a:latin typeface="Calibri Light"/>
                <a:ea typeface="MS PGothic" panose="020B0600070205080204" pitchFamily="34" charset="-128"/>
              </a:rPr>
              <a:t>andere mensen of omstandigheden </a:t>
            </a:r>
            <a:r>
              <a:rPr lang="nl-NL" sz="2400" dirty="0">
                <a:solidFill>
                  <a:srgbClr val="333333"/>
                </a:solidFill>
                <a:latin typeface="Calibri Light"/>
                <a:ea typeface="MS PGothic" panose="020B0600070205080204" pitchFamily="34" charset="-128"/>
              </a:rPr>
              <a:t>de schuld. Maar leg ook niet altijd alleen de schuld bij </a:t>
            </a:r>
            <a:r>
              <a:rPr lang="nl-NL" sz="2400" b="1" u="sng"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74</a:t>
            </a:fld>
            <a:endParaRPr lang="de-DE" dirty="0"/>
          </a:p>
        </p:txBody>
      </p:sp>
    </p:spTree>
    <p:extLst>
      <p:ext uri="{BB962C8B-B14F-4D97-AF65-F5344CB8AC3E}">
        <p14:creationId xmlns:p14="http://schemas.microsoft.com/office/powerpoint/2010/main" val="7030600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Houd rekening met het feit dat gebeurtenissen verschillende oorzaken kunnen hebben (jezelf/anderen/omstandigheden).</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Probeer zo realistisch mogelijk te zijn in het dagelijks leven: geef niet altijd alleen </a:t>
            </a:r>
            <a:r>
              <a:rPr lang="nl-NL" sz="2400" b="1" u="sng" dirty="0">
                <a:solidFill>
                  <a:srgbClr val="333333"/>
                </a:solidFill>
                <a:latin typeface="Calibri Light"/>
                <a:ea typeface="MS PGothic" panose="020B0600070205080204" pitchFamily="34" charset="-128"/>
              </a:rPr>
              <a:t>andere mensen of omstandigheden </a:t>
            </a:r>
            <a:r>
              <a:rPr lang="nl-NL" sz="2400" dirty="0">
                <a:solidFill>
                  <a:srgbClr val="333333"/>
                </a:solidFill>
                <a:latin typeface="Calibri Light"/>
                <a:ea typeface="MS PGothic" panose="020B0600070205080204" pitchFamily="34" charset="-128"/>
              </a:rPr>
              <a:t>de schuld. Maar leg ook niet altijd alleen de schuld bij </a:t>
            </a:r>
            <a:r>
              <a:rPr lang="nl-NL" sz="2400" b="1" u="sng" dirty="0">
                <a:solidFill>
                  <a:srgbClr val="333333"/>
                </a:solidFill>
                <a:latin typeface="Calibri Light"/>
                <a:ea typeface="MS PGothic" panose="020B0600070205080204" pitchFamily="34" charset="-128"/>
              </a:rPr>
              <a:t>jezelf</a:t>
            </a:r>
            <a:r>
              <a:rPr lang="nl-NL"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rPr>
              <a:t>Meestal spelen meerdere factoren een rol.</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75</a:t>
            </a:fld>
            <a:endParaRPr lang="de-DE" dirty="0"/>
          </a:p>
        </p:txBody>
      </p:sp>
    </p:spTree>
    <p:extLst>
      <p:ext uri="{BB962C8B-B14F-4D97-AF65-F5344CB8AC3E}">
        <p14:creationId xmlns:p14="http://schemas.microsoft.com/office/powerpoint/2010/main" val="1244299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lnSpc>
                <a:spcPct val="100000"/>
              </a:lnSpc>
              <a:spcBef>
                <a:spcPts val="1200"/>
              </a:spcBef>
            </a:pPr>
            <a:r>
              <a:rPr lang="nl-NL" altLang="de-DE" sz="2400" dirty="0">
                <a:solidFill>
                  <a:srgbClr val="333333"/>
                </a:solidFill>
                <a:latin typeface="Calibri Light"/>
                <a:ea typeface="MS PGothic" panose="020B0600070205080204" pitchFamily="34" charset="-128"/>
              </a:rPr>
              <a:t>Veel mensen met een </a:t>
            </a:r>
            <a:r>
              <a:rPr lang="nl-NL" altLang="de-DE" sz="2400" u="sng" dirty="0">
                <a:solidFill>
                  <a:srgbClr val="333333"/>
                </a:solidFill>
                <a:latin typeface="Calibri Light"/>
                <a:ea typeface="MS PGothic" panose="020B0600070205080204" pitchFamily="34" charset="-128"/>
              </a:rPr>
              <a:t>psychotische kwetsbaarheid </a:t>
            </a:r>
            <a:r>
              <a:rPr lang="nl-NL" altLang="de-DE" sz="2400" dirty="0">
                <a:solidFill>
                  <a:srgbClr val="333333"/>
                </a:solidFill>
                <a:latin typeface="Calibri Light"/>
                <a:ea typeface="MS PGothic" panose="020B0600070205080204" pitchFamily="34" charset="-128"/>
              </a:rPr>
              <a:t>hebben de neiging </a:t>
            </a:r>
            <a:r>
              <a:rPr lang="nl-NL" altLang="de-DE" sz="2400" i="1" dirty="0">
                <a:solidFill>
                  <a:srgbClr val="333333"/>
                </a:solidFill>
                <a:latin typeface="Calibri Light"/>
                <a:ea typeface="MS PGothic" panose="020B0600070205080204" pitchFamily="34" charset="-128"/>
              </a:rPr>
              <a:t>complexe</a:t>
            </a:r>
            <a:r>
              <a:rPr lang="nl-NL" altLang="de-DE" sz="2400" dirty="0">
                <a:solidFill>
                  <a:srgbClr val="333333"/>
                </a:solidFill>
                <a:latin typeface="Calibri Light"/>
                <a:ea typeface="MS PGothic" panose="020B0600070205080204" pitchFamily="34" charset="-128"/>
              </a:rPr>
              <a:t> gebeurtenissen te verklaren op basis van slechts </a:t>
            </a:r>
            <a:r>
              <a:rPr lang="en-US" altLang="de-DE" sz="2400" dirty="0" err="1">
                <a:solidFill>
                  <a:srgbClr val="333333"/>
                </a:solidFill>
                <a:latin typeface="Calibri Light"/>
                <a:ea typeface="MS PGothic" panose="020B0600070205080204" pitchFamily="34" charset="-128"/>
              </a:rPr>
              <a:t>éé</a:t>
            </a:r>
            <a:r>
              <a:rPr lang="nl-NL" altLang="de-DE" sz="2400" dirty="0">
                <a:solidFill>
                  <a:srgbClr val="333333"/>
                </a:solidFill>
                <a:latin typeface="Calibri Light"/>
                <a:ea typeface="MS PGothic" panose="020B0600070205080204" pitchFamily="34" charset="-128"/>
              </a:rPr>
              <a:t>n reden. Soms wordt alleen anderen wat kwalijk genomen.</a:t>
            </a:r>
          </a:p>
          <a:p>
            <a:pPr lvl="0" defTabSz="914400" fontAlgn="base">
              <a:lnSpc>
                <a:spcPct val="100000"/>
              </a:lnSpc>
              <a:spcBef>
                <a:spcPts val="1200"/>
              </a:spcBef>
            </a:pPr>
            <a:r>
              <a:rPr lang="nl-NL" altLang="de-DE" sz="2400" dirty="0">
                <a:solidFill>
                  <a:srgbClr val="004992"/>
                </a:solidFill>
                <a:latin typeface="Calibri Light"/>
                <a:ea typeface="MS PGothic" panose="020B0600070205080204" pitchFamily="34" charset="-128"/>
              </a:rPr>
              <a:t>Voorbeeld I: </a:t>
            </a:r>
            <a:r>
              <a:rPr lang="nl-NL" altLang="de-DE" sz="2400" dirty="0">
                <a:solidFill>
                  <a:srgbClr val="333333"/>
                </a:solidFill>
                <a:latin typeface="Calibri Light"/>
                <a:ea typeface="MS PGothic" panose="020B0600070205080204" pitchFamily="34" charset="-128"/>
              </a:rPr>
              <a:t>Adriaan krijgt een telefoontje. Een computerstem vraagt hem naar zijn koopgedrag.</a:t>
            </a:r>
          </a:p>
          <a:p>
            <a:pPr lvl="0" defTabSz="914400" fontAlgn="base">
              <a:lnSpc>
                <a:spcPct val="100000"/>
              </a:lnSpc>
              <a:spcBef>
                <a:spcPts val="1200"/>
              </a:spcBef>
            </a:pPr>
            <a:r>
              <a:rPr lang="nl-NL" altLang="de-DE" sz="2400" dirty="0">
                <a:solidFill>
                  <a:srgbClr val="004992"/>
                </a:solidFill>
                <a:latin typeface="Calibri Light"/>
                <a:ea typeface="MS PGothic" panose="020B0600070205080204" pitchFamily="34" charset="-128"/>
              </a:rPr>
              <a:t>Eigen gedachte: </a:t>
            </a:r>
            <a:r>
              <a:rPr lang="nl-NL" altLang="de-DE" sz="2400" dirty="0">
                <a:solidFill>
                  <a:srgbClr val="333333"/>
                </a:solidFill>
                <a:latin typeface="Calibri Light"/>
                <a:ea typeface="MS PGothic" panose="020B0600070205080204" pitchFamily="34" charset="-128"/>
              </a:rPr>
              <a:t>Mijn huisbaas bespioneert mij om mij uit huis te krijgen.</a:t>
            </a:r>
          </a:p>
          <a:p>
            <a:pPr lvl="0" defTabSz="914400" fontAlgn="base">
              <a:lnSpc>
                <a:spcPct val="100000"/>
              </a:lnSpc>
              <a:spcBef>
                <a:spcPts val="1200"/>
              </a:spcBef>
            </a:pPr>
            <a:r>
              <a:rPr lang="nl-NL" altLang="de-DE" sz="2400" dirty="0">
                <a:solidFill>
                  <a:srgbClr val="004992"/>
                </a:solidFill>
                <a:latin typeface="Calibri Light"/>
                <a:ea typeface="MS PGothic" panose="020B0600070205080204" pitchFamily="34" charset="-128"/>
              </a:rPr>
              <a:t>Alternatieve verklaring: </a:t>
            </a:r>
            <a:r>
              <a:rPr lang="nl-NL" altLang="de-DE" sz="2400" dirty="0">
                <a:solidFill>
                  <a:srgbClr val="333333"/>
                </a:solidFill>
                <a:latin typeface="Calibri Light"/>
                <a:ea typeface="MS PGothic" panose="020B0600070205080204" pitchFamily="34" charset="-128"/>
              </a:rPr>
              <a:t>Het telefoontje komt van een bedrijf voor marktonderzoek, dat hem op basis van toeval uitkoos. Adriaan heeft nooit een waarschuwing gehad van zijn huisbaas. Er is geen reden voor deze gedachte, want Adriaan is een gewone man die zijn huur op tijd betaalt.</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76</a:t>
            </a:fld>
            <a:endParaRPr lang="de-DE"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3" name="Content Placeholder 2"/>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Soms dragen mensen gedeeltelijk de verantwoordelijkheid, maar er moet ook rekening worden gehouden met andere belangrijke factoren.</a:t>
            </a:r>
          </a:p>
          <a:p>
            <a:pPr lvl="0" defTabSz="914400" fontAlgn="base"/>
            <a:r>
              <a:rPr lang="nl-NL" altLang="de-DE" sz="2400" dirty="0">
                <a:solidFill>
                  <a:srgbClr val="004992"/>
                </a:solidFill>
                <a:latin typeface="Calibri Light"/>
                <a:ea typeface="MS PGothic" panose="020B0600070205080204" pitchFamily="34" charset="-128"/>
              </a:rPr>
              <a:t>Voorbeeld II: </a:t>
            </a:r>
            <a:r>
              <a:rPr lang="nl-NL" altLang="de-DE" sz="2400" dirty="0">
                <a:solidFill>
                  <a:srgbClr val="333333"/>
                </a:solidFill>
                <a:latin typeface="Calibri Light"/>
                <a:ea typeface="MS PGothic" panose="020B0600070205080204" pitchFamily="34" charset="-128"/>
              </a:rPr>
              <a:t>Marleen krijgt weer een psychose.</a:t>
            </a:r>
          </a:p>
          <a:p>
            <a:pPr lvl="0" defTabSz="914400" fontAlgn="base"/>
            <a:r>
              <a:rPr lang="nl-NL" altLang="de-DE" sz="2400" dirty="0">
                <a:solidFill>
                  <a:srgbClr val="004992"/>
                </a:solidFill>
                <a:latin typeface="Calibri Light"/>
                <a:ea typeface="MS PGothic" panose="020B0600070205080204" pitchFamily="34" charset="-128"/>
              </a:rPr>
              <a:t>Eigen gedachte: </a:t>
            </a:r>
            <a:r>
              <a:rPr lang="nl-NL" altLang="de-DE" sz="2400" dirty="0">
                <a:solidFill>
                  <a:srgbClr val="333333"/>
                </a:solidFill>
                <a:latin typeface="Calibri Light"/>
                <a:ea typeface="MS PGothic" panose="020B0600070205080204" pitchFamily="34" charset="-128"/>
              </a:rPr>
              <a:t>Deze terugval werd veroorzaakt door herinneringen die omhoog kwamen toen ze haar ex tegen kwam op straat – ze ruzieden vaak tijdens hun huwelijk.</a:t>
            </a:r>
          </a:p>
          <a:p>
            <a:pPr lvl="0" defTabSz="914400" fontAlgn="base"/>
            <a:r>
              <a:rPr lang="nl-NL" altLang="de-DE" sz="2400" dirty="0">
                <a:solidFill>
                  <a:srgbClr val="004992"/>
                </a:solidFill>
                <a:latin typeface="Calibri Light"/>
                <a:ea typeface="MS PGothic" panose="020B0600070205080204" pitchFamily="34" charset="-128"/>
              </a:rPr>
              <a:t>Bijkomende factoren: </a:t>
            </a:r>
            <a:r>
              <a:rPr lang="nl-NL" altLang="de-DE" sz="2400" dirty="0">
                <a:solidFill>
                  <a:srgbClr val="333333"/>
                </a:solidFill>
                <a:latin typeface="Calibri Light"/>
                <a:ea typeface="MS PGothic" panose="020B0600070205080204" pitchFamily="34" charset="-128"/>
              </a:rPr>
              <a:t>Dit kan mogelijk de oorzaak zijn, maar er zijn ook andere dingen die meespeelden: Marleen is gestopt met haar medicijnen; op haar werk heeft ze ruzie gehad waardoor ze bang werd haar baan te verliezen.</a:t>
            </a:r>
            <a:endParaRPr lang="en-US" sz="2400" dirty="0">
              <a:latin typeface="Calibri Light"/>
            </a:endParaRPr>
          </a:p>
        </p:txBody>
      </p:sp>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77</a:t>
            </a:fld>
            <a:endParaRPr lang="de-DE"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1 - Attributiestijl - Het toeschrijven van een oorzaak aan een gebeurtenis</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78</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6825291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79</a:t>
            </a:fld>
            <a:endParaRPr lang="de-DE" dirty="0"/>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294508377"/>
              </p:ext>
            </p:extLst>
          </p:nvPr>
        </p:nvGraphicFramePr>
        <p:xfrm>
          <a:off x="408954" y="2011680"/>
          <a:ext cx="11375999" cy="44438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Quelle</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Name des Bildes</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000000"/>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000000"/>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latin typeface="Calibri Light"/>
                        </a:rPr>
                        <a:t>Various motives: pupil, ice hockey player/ Verschiedene Motive: Schüler, Eishockeyspieler</a:t>
                      </a:r>
                      <a:endParaRPr kumimoji="0" lang="de-DE" sz="1000" b="1"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Bdunnette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DSCF0486</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is talking behind your back (wispering)/Freundin hat hinter Ihrem Rücken geredet (flüstern)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rileyroxx</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Job Interview #2</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You are invited for a job interview (man dressed in grey shirt + tie)/Vorstellungsgespräch (Mann in schwarzem Hemd u. Krawatte)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bre pettis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This is what the webcam sees through a peephole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is unpleasantly surprised by your spontaneous visit (man in a spyhole)/Eine Freundin ist von ihrem Besuch unangenehm überrascht (Mann im Spion)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yanec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laughter workshop</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Other people laugh while you are talking (celebration)/Andere fangen an zu lachen, während Sie reden (Feier)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Heidi Wittwer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schreiende Hand</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Screaming hand/Schreiende Hand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zen driving home - day 14</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gives you a lift home (man in the car)/ </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Ein Freund hat sie nach Hause gefahren (Mann im Auto)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Jswieringa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Quarter Past three</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 friend did not show up for a meeting with you (clock)/Ein Freund versetzt sie (Wanduhr)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Rocketjim54</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mail box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Postcard (mailbox)/Postkarte (Briefkasten)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nl-NL"/>
              <a:t>Metacognitieve Training 1 - Attributiestijl - Het toeschrijven van een oorzaak aan een gebeurtenis</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80</a:t>
            </a:fld>
            <a:endParaRPr lang="de-DE" dirty="0"/>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818459669"/>
              </p:ext>
            </p:extLst>
          </p:nvPr>
        </p:nvGraphicFramePr>
        <p:xfrm>
          <a:off x="408954" y="2011680"/>
          <a:ext cx="11375999" cy="364845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000000"/>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Source/</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000000"/>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CC = genutzt unter </a:t>
                      </a:r>
                      <a:r>
                        <a:rPr kumimoji="0" lang="de-DE" sz="1000" b="0" i="0" u="none" strike="noStrike" cap="none" normalizeH="0" baseline="0" dirty="0" err="1">
                          <a:ln>
                            <a:noFill/>
                          </a:ln>
                          <a:solidFill>
                            <a:srgbClr val="000000"/>
                          </a:solidFill>
                          <a:effectLst/>
                          <a:latin typeface="Calibri Light"/>
                          <a:cs typeface="Times New Roman" pitchFamily="18" charset="0"/>
                        </a:rPr>
                        <a:t>creative</a:t>
                      </a:r>
                      <a:r>
                        <a:rPr kumimoji="0" lang="de-DE" sz="1000" b="0" i="0" u="none" strike="noStrike" cap="none" normalizeH="0" baseline="0" dirty="0">
                          <a:ln>
                            <a:noFill/>
                          </a:ln>
                          <a:solidFill>
                            <a:srgbClr val="000000"/>
                          </a:solidFill>
                          <a:effectLst/>
                          <a:latin typeface="Calibri Light"/>
                          <a:cs typeface="Times New Roman" pitchFamily="18" charset="0"/>
                        </a:rPr>
                        <a:t> </a:t>
                      </a:r>
                      <a:r>
                        <a:rPr kumimoji="0" lang="de-DE" sz="1000" b="0" i="0" u="none" strike="noStrike" cap="none" normalizeH="0" baseline="0" dirty="0" err="1">
                          <a:ln>
                            <a:noFill/>
                          </a:ln>
                          <a:solidFill>
                            <a:srgbClr val="000000"/>
                          </a:solidFill>
                          <a:effectLst/>
                          <a:latin typeface="Calibri Light"/>
                          <a:cs typeface="Times New Roman" pitchFamily="18" charset="0"/>
                        </a:rPr>
                        <a:t>commons</a:t>
                      </a:r>
                      <a:r>
                        <a:rPr kumimoji="0" lang="de-DE" sz="1000" b="0" i="0" u="none" strike="noStrike" cap="none" normalizeH="0" baseline="0" dirty="0">
                          <a:ln>
                            <a:noFill/>
                          </a:ln>
                          <a:solidFill>
                            <a:srgbClr val="000000"/>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000000"/>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Rocketjim54</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mail box</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Postcard (mailbox)/</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Postkarte</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Briefkasten</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t>
                      </a:r>
                    </a:p>
                  </a:txBody>
                  <a:tcPr marT="45710" marB="4571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trekguy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rear view side mirror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car has been driving behind you for some time (</a:t>
                      </a:r>
                      <a:r>
                        <a:rPr kumimoji="0" lang="en-GB" sz="1000" b="0" i="0" u="none" strike="noStrike" cap="none" normalizeH="0" baseline="0" dirty="0" err="1">
                          <a:ln>
                            <a:noFill/>
                          </a:ln>
                          <a:solidFill>
                            <a:srgbClr val="333333"/>
                          </a:solidFill>
                          <a:effectLst/>
                          <a:latin typeface="Calibri Light"/>
                          <a:ea typeface="ＭＳ Ｐゴシック" pitchFamily="34" charset="-128"/>
                          <a:cs typeface="Times New Roman" pitchFamily="18" charset="0"/>
                        </a:rPr>
                        <a:t>rearview</a:t>
                      </a: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mirror of the car)/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Wagen fährt längere Zeit hinter ihnen her (Rückspiegel e. Autos)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Jamoker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Missed The Bus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Bus passing by/</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Der Bus fährt weg</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wine II</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neighbour invited you for a drink (Glass of white wine)/</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Nachbar hat sie auf ein Gläschen eingeladen (Glas m. Weiswein)</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heater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Commute (reading gang signs)</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Reading the newspaper/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Zeitungsleser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Katrin Ze.</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enttäuscht</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unfair/</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unfair (in der Ecke kauernde Frau)</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judge mental</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flickr</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Fluoride uncertainty Theory</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A friend thinks you are smart (Albert Einstein)/ </a:t>
                      </a:r>
                      <a:r>
                        <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Ein Freund findet sie klug (Einstein)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7748</Words>
  <Application>Microsoft Office PowerPoint</Application>
  <PresentationFormat>Benutzerdefiniert</PresentationFormat>
  <Paragraphs>935</Paragraphs>
  <Slides>80</Slides>
  <Notes>80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80</vt:i4>
      </vt:variant>
    </vt:vector>
  </HeadingPairs>
  <TitlesOfParts>
    <vt:vector size="89" baseType="lpstr">
      <vt:lpstr>Arial</vt:lpstr>
      <vt:lpstr>Calibri</vt:lpstr>
      <vt:lpstr>Calibri Light</vt:lpstr>
      <vt:lpstr>Symbol</vt:lpstr>
      <vt:lpstr>Times New Roman</vt:lpstr>
      <vt:lpstr>Verdana</vt:lpstr>
      <vt:lpstr>Wingdings</vt:lpstr>
      <vt:lpstr>Wingdings</vt:lpstr>
      <vt:lpstr>UKE_PPT-Vorlage_16zu9</vt:lpstr>
      <vt:lpstr>MCT 1 B – Attributiestijl - Het toeschrijven van een oorzaak aan een gebeurtenis</vt:lpstr>
      <vt:lpstr>Attributie: Iets aan jezelf of een ander toeschrijven</vt:lpstr>
      <vt:lpstr>Attributie: Iets aan jezelf of een ander toeschrijven</vt:lpstr>
      <vt:lpstr>Attributie: Iets aan jezelf of een ander toeschrijven</vt:lpstr>
      <vt:lpstr>Waarom heeft jouw vriendin je niet gebeld?</vt:lpstr>
      <vt:lpstr>Waarom heeft jouw vriendin je niet gebeld?</vt:lpstr>
      <vt:lpstr>Waarom heeft jouw vriendin je niet gebeld?</vt:lpstr>
      <vt:lpstr>Iets aan jezelf of aan anderen toeschrijven</vt:lpstr>
      <vt:lpstr>Oefening 1</vt:lpstr>
      <vt:lpstr>Je verlaat de instelling bijna helemaal hersteld.</vt:lpstr>
      <vt:lpstr>Je verlaat de instelling bijna helemaal hersteld.</vt:lpstr>
      <vt:lpstr>Je verlaat de instelling bijna helemaal hersteld.</vt:lpstr>
      <vt:lpstr>Gevaar: eenzijdige verklaringen!</vt:lpstr>
      <vt:lpstr>Bedenk nu een evenwichtige verklaring  (denk aan jezelf, anderen en omstandigheden)</vt:lpstr>
      <vt:lpstr>Bedenk nu een evenwichtige verklaring  (denk aan jezelf, anderen en omstandigheden)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negatieve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Effecten van attributiestijl bij positieve gebeurtenissen</vt:lpstr>
      <vt:lpstr>Waarom doen we dit?</vt:lpstr>
      <vt:lpstr>Waarom doen we dit?</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Hoe eenzijdige attributies bijdragen aan misinterpretatie tijdens een psychose</vt:lpstr>
      <vt:lpstr>Attributiestijl</vt:lpstr>
      <vt:lpstr>Attributiestijl</vt:lpstr>
      <vt:lpstr>Een vriend praat over je achter je rug om.</vt:lpstr>
      <vt:lpstr>Je bent uitgenodigd voor een sollicitatiegesprek.</vt:lpstr>
      <vt:lpstr>Een vriend van je is onaangenaam verrast door jouw spontane bezoek.</vt:lpstr>
      <vt:lpstr>Andere mensen lachen terwijl jij praat.</vt:lpstr>
      <vt:lpstr>Kom met eigen voorbeelden!</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“Een innerlijke stem vertelt je dat je niets waard bent.”</vt:lpstr>
      <vt:lpstr>Het horen van stemmen</vt:lpstr>
      <vt:lpstr>Het horen van stemmen</vt:lpstr>
      <vt:lpstr>Het horen van stemmen</vt:lpstr>
      <vt:lpstr>Het horen van stemmen</vt:lpstr>
      <vt:lpstr>Het horen van stemmen</vt:lpstr>
      <vt:lpstr>Het horen van stemmen</vt:lpstr>
      <vt:lpstr>Het horen van stemmen</vt:lpstr>
      <vt:lpstr>Een vriend gaf je een lift naar huis.</vt:lpstr>
      <vt:lpstr>Een vriend komt niet opdagen op een afspraak met je.</vt:lpstr>
      <vt:lpstr>Een vriend stuurde je geen verjaardagskaart.</vt:lpstr>
      <vt:lpstr>Een auto rijdt al een half uur achter je.</vt:lpstr>
      <vt:lpstr>De bus die je wilde nemen vertrekt voor je neus.</vt:lpstr>
      <vt:lpstr>Een buurman nodigt je uit voor een drankje.</vt:lpstr>
      <vt:lpstr>Er zit al een tijdje een man voor jouw deur de krant te lezen.</vt:lpstr>
      <vt:lpstr>Een vriend vindt dat je oneerlijk bent.</vt:lpstr>
      <vt:lpstr>Een vriend vindt je slim.</vt:lpstr>
      <vt:lpstr>Betekenis voor het dagelijks leven</vt:lpstr>
      <vt:lpstr>Betekenis voor het dagelijks leven</vt:lpstr>
      <vt:lpstr>Betekenis voor het dagelijks leven</vt:lpstr>
      <vt:lpstr>Betekenis voor het dagelijks leven</vt:lpstr>
      <vt:lpstr>Betekenis voor het dagelijks leven</vt:lpstr>
      <vt:lpstr>Bedankt voor je aandacht!</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338</cp:revision>
  <dcterms:created xsi:type="dcterms:W3CDTF">2004-10-11T13:21:01Z</dcterms:created>
  <dcterms:modified xsi:type="dcterms:W3CDTF">2021-09-13T16:11:29Z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