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59" r:id="rId1"/>
    <p:sldMasterId id="2147484172" r:id="rId2"/>
  </p:sldMasterIdLst>
  <p:notesMasterIdLst>
    <p:notesMasterId r:id="rId81"/>
  </p:notesMasterIdLst>
  <p:handoutMasterIdLst>
    <p:handoutMasterId r:id="rId82"/>
  </p:handoutMasterIdLst>
  <p:sldIdLst>
    <p:sldId id="756" r:id="rId3"/>
    <p:sldId id="674" r:id="rId4"/>
    <p:sldId id="730" r:id="rId5"/>
    <p:sldId id="729" r:id="rId6"/>
    <p:sldId id="731" r:id="rId7"/>
    <p:sldId id="759" r:id="rId8"/>
    <p:sldId id="758" r:id="rId9"/>
    <p:sldId id="757" r:id="rId10"/>
    <p:sldId id="619" r:id="rId11"/>
    <p:sldId id="700" r:id="rId12"/>
    <p:sldId id="735" r:id="rId13"/>
    <p:sldId id="734" r:id="rId14"/>
    <p:sldId id="578" r:id="rId15"/>
    <p:sldId id="580" r:id="rId16"/>
    <p:sldId id="579" r:id="rId17"/>
    <p:sldId id="610" r:id="rId18"/>
    <p:sldId id="649" r:id="rId19"/>
    <p:sldId id="736" r:id="rId20"/>
    <p:sldId id="603" r:id="rId21"/>
    <p:sldId id="684" r:id="rId22"/>
    <p:sldId id="738" r:id="rId23"/>
    <p:sldId id="737" r:id="rId24"/>
    <p:sldId id="668" r:id="rId25"/>
    <p:sldId id="672" r:id="rId26"/>
    <p:sldId id="589" r:id="rId27"/>
    <p:sldId id="698" r:id="rId28"/>
    <p:sldId id="628" r:id="rId29"/>
    <p:sldId id="702" r:id="rId30"/>
    <p:sldId id="492" r:id="rId31"/>
    <p:sldId id="629" r:id="rId32"/>
    <p:sldId id="593" r:id="rId33"/>
    <p:sldId id="667" r:id="rId34"/>
    <p:sldId id="725" r:id="rId35"/>
    <p:sldId id="595" r:id="rId36"/>
    <p:sldId id="631" r:id="rId37"/>
    <p:sldId id="525" r:id="rId38"/>
    <p:sldId id="632" r:id="rId39"/>
    <p:sldId id="599" r:id="rId40"/>
    <p:sldId id="633" r:id="rId41"/>
    <p:sldId id="553" r:id="rId42"/>
    <p:sldId id="634" r:id="rId43"/>
    <p:sldId id="527" r:id="rId44"/>
    <p:sldId id="635" r:id="rId45"/>
    <p:sldId id="498" r:id="rId46"/>
    <p:sldId id="707" r:id="rId47"/>
    <p:sldId id="669" r:id="rId48"/>
    <p:sldId id="673" r:id="rId49"/>
    <p:sldId id="541" r:id="rId50"/>
    <p:sldId id="638" r:id="rId51"/>
    <p:sldId id="543" r:id="rId52"/>
    <p:sldId id="639" r:id="rId53"/>
    <p:sldId id="597" r:id="rId54"/>
    <p:sldId id="640" r:id="rId55"/>
    <p:sldId id="548" r:id="rId56"/>
    <p:sldId id="549" r:id="rId57"/>
    <p:sldId id="670" r:id="rId58"/>
    <p:sldId id="671" r:id="rId59"/>
    <p:sldId id="739" r:id="rId60"/>
    <p:sldId id="766" r:id="rId61"/>
    <p:sldId id="765" r:id="rId62"/>
    <p:sldId id="764" r:id="rId63"/>
    <p:sldId id="763" r:id="rId64"/>
    <p:sldId id="762" r:id="rId65"/>
    <p:sldId id="761" r:id="rId66"/>
    <p:sldId id="760" r:id="rId67"/>
    <p:sldId id="641" r:id="rId68"/>
    <p:sldId id="747" r:id="rId69"/>
    <p:sldId id="746" r:id="rId70"/>
    <p:sldId id="726" r:id="rId71"/>
    <p:sldId id="643" r:id="rId72"/>
    <p:sldId id="748" r:id="rId73"/>
    <p:sldId id="749" r:id="rId74"/>
    <p:sldId id="750" r:id="rId75"/>
    <p:sldId id="751" r:id="rId76"/>
    <p:sldId id="752" r:id="rId77"/>
    <p:sldId id="753" r:id="rId78"/>
    <p:sldId id="754" r:id="rId79"/>
    <p:sldId id="755" r:id="rId80"/>
  </p:sldIdLst>
  <p:sldSz cx="12195175" cy="6858000"/>
  <p:notesSz cx="7099300" cy="10234613"/>
  <p:embeddedFontLst>
    <p:embeddedFont>
      <p:font typeface="Calibri Light" panose="020F0302020204030204" pitchFamily="34" charset="0"/>
      <p:regular r:id="rId83"/>
      <p:italic r:id="rId84"/>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5" autoAdjust="0"/>
    <p:restoredTop sz="94709" autoAdjust="0"/>
  </p:normalViewPr>
  <p:slideViewPr>
    <p:cSldViewPr>
      <p:cViewPr varScale="1">
        <p:scale>
          <a:sx n="98" d="100"/>
          <a:sy n="98" d="100"/>
        </p:scale>
        <p:origin x="324" y="5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1.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1FD00B61-BA42-4219-AB91-30A47D2E5F8F}" type="slidenum">
              <a:rPr lang="en-GB" altLang="de-DE"/>
              <a:pPr>
                <a:defRPr/>
              </a:pPr>
              <a:t>‹Nr.›</a:t>
            </a:fld>
            <a:endParaRPr lang="en-GB" altLang="de-DE"/>
          </a:p>
        </p:txBody>
      </p:sp>
    </p:spTree>
    <p:extLst>
      <p:ext uri="{BB962C8B-B14F-4D97-AF65-F5344CB8AC3E}">
        <p14:creationId xmlns:p14="http://schemas.microsoft.com/office/powerpoint/2010/main" val="113100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638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smtClean="0"/>
            </a:lvl1pPr>
          </a:lstStyle>
          <a:p>
            <a:pPr>
              <a:defRPr/>
            </a:pPr>
            <a:fld id="{DF4C084E-4394-4120-B8D4-9CE3A96605B2}" type="slidenum">
              <a:rPr lang="de-DE" altLang="de-DE"/>
              <a:pPr>
                <a:defRPr/>
              </a:pPr>
              <a:t>‹Nr.›</a:t>
            </a:fld>
            <a:endParaRPr lang="de-DE" altLang="de-DE"/>
          </a:p>
        </p:txBody>
      </p:sp>
    </p:spTree>
    <p:extLst>
      <p:ext uri="{BB962C8B-B14F-4D97-AF65-F5344CB8AC3E}">
        <p14:creationId xmlns:p14="http://schemas.microsoft.com/office/powerpoint/2010/main" val="1164371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9253B9-F298-46DA-B0E1-8B76203044E3}" type="slidenum">
              <a:rPr lang="de-DE" altLang="de-DE" sz="1400"/>
              <a:pPr>
                <a:spcBef>
                  <a:spcPct val="0"/>
                </a:spcBef>
              </a:pPr>
              <a:t>2</a:t>
            </a:fld>
            <a:endParaRPr lang="de-DE" altLang="de-DE" sz="1400"/>
          </a:p>
        </p:txBody>
      </p:sp>
      <p:sp>
        <p:nvSpPr>
          <p:cNvPr id="25603" name="Rectangle 2"/>
          <p:cNvSpPr>
            <a:spLocks noGrp="1" noRot="1" noChangeAspect="1" noChangeArrowheads="1" noTextEdit="1"/>
          </p:cNvSpPr>
          <p:nvPr>
            <p:ph type="sldImg"/>
          </p:nvPr>
        </p:nvSpPr>
        <p:spPr>
          <a:xfrm>
            <a:off x="141288" y="768350"/>
            <a:ext cx="6821487"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93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9253B9-F298-46DA-B0E1-8B76203044E3}" type="slidenum">
              <a:rPr lang="de-DE" altLang="de-DE" sz="1400"/>
              <a:pPr>
                <a:spcBef>
                  <a:spcPct val="0"/>
                </a:spcBef>
              </a:pPr>
              <a:t>3</a:t>
            </a:fld>
            <a:endParaRPr lang="de-DE" altLang="de-DE" sz="1400"/>
          </a:p>
        </p:txBody>
      </p:sp>
      <p:sp>
        <p:nvSpPr>
          <p:cNvPr id="25603" name="Rectangle 2"/>
          <p:cNvSpPr>
            <a:spLocks noGrp="1" noRot="1" noChangeAspect="1" noChangeArrowheads="1" noTextEdit="1"/>
          </p:cNvSpPr>
          <p:nvPr>
            <p:ph type="sldImg"/>
          </p:nvPr>
        </p:nvSpPr>
        <p:spPr>
          <a:xfrm>
            <a:off x="141288" y="768350"/>
            <a:ext cx="6821487"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936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9253B9-F298-46DA-B0E1-8B76203044E3}" type="slidenum">
              <a:rPr lang="de-DE" altLang="de-DE" sz="1400"/>
              <a:pPr>
                <a:spcBef>
                  <a:spcPct val="0"/>
                </a:spcBef>
              </a:pPr>
              <a:t>4</a:t>
            </a:fld>
            <a:endParaRPr lang="de-DE" altLang="de-DE" sz="1400"/>
          </a:p>
        </p:txBody>
      </p:sp>
      <p:sp>
        <p:nvSpPr>
          <p:cNvPr id="25603" name="Rectangle 2"/>
          <p:cNvSpPr>
            <a:spLocks noGrp="1" noRot="1" noChangeAspect="1" noChangeArrowheads="1" noTextEdit="1"/>
          </p:cNvSpPr>
          <p:nvPr>
            <p:ph type="sldImg"/>
          </p:nvPr>
        </p:nvSpPr>
        <p:spPr>
          <a:xfrm>
            <a:off x="141288" y="768350"/>
            <a:ext cx="6821487"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936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81266-5006-4FAA-BE44-B4A55E338B95}" type="slidenum">
              <a:rPr lang="de-DE" altLang="de-DE" sz="1400"/>
              <a:pPr>
                <a:spcBef>
                  <a:spcPct val="0"/>
                </a:spcBef>
              </a:pPr>
              <a:t>5</a:t>
            </a:fld>
            <a:endParaRPr lang="de-DE" altLang="de-DE" sz="14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1145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81266-5006-4FAA-BE44-B4A55E338B95}" type="slidenum">
              <a:rPr lang="de-DE" altLang="de-DE" sz="1400"/>
              <a:pPr>
                <a:spcBef>
                  <a:spcPct val="0"/>
                </a:spcBef>
              </a:pPr>
              <a:t>6</a:t>
            </a:fld>
            <a:endParaRPr lang="de-DE" altLang="de-DE" sz="14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114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81266-5006-4FAA-BE44-B4A55E338B95}" type="slidenum">
              <a:rPr lang="de-DE" altLang="de-DE" sz="1400"/>
              <a:pPr>
                <a:spcBef>
                  <a:spcPct val="0"/>
                </a:spcBef>
              </a:pPr>
              <a:t>7</a:t>
            </a:fld>
            <a:endParaRPr lang="de-DE" altLang="de-DE" sz="14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1145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81266-5006-4FAA-BE44-B4A55E338B95}" type="slidenum">
              <a:rPr lang="de-DE" altLang="de-DE" sz="1400"/>
              <a:pPr>
                <a:spcBef>
                  <a:spcPct val="0"/>
                </a:spcBef>
              </a:pPr>
              <a:t>8</a:t>
            </a:fld>
            <a:endParaRPr lang="de-DE" altLang="de-DE" sz="14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1145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D2CB6-A72F-4A52-82E9-4478E0C91DB6}" type="slidenum">
              <a:rPr lang="de-DE" altLang="de-DE" sz="1400"/>
              <a:pPr>
                <a:spcBef>
                  <a:spcPct val="0"/>
                </a:spcBef>
              </a:pPr>
              <a:t>9</a:t>
            </a:fld>
            <a:endParaRPr lang="de-DE" altLang="de-DE" sz="14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8266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7CC76-B459-4CAE-A7C6-4456811C84B1}" type="slidenum">
              <a:rPr lang="de-DE" altLang="de-DE" sz="1400"/>
              <a:pPr>
                <a:spcBef>
                  <a:spcPct val="0"/>
                </a:spcBef>
              </a:pPr>
              <a:t>10</a:t>
            </a:fld>
            <a:endParaRPr lang="de-DE" altLang="de-DE" sz="14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713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7CC76-B459-4CAE-A7C6-4456811C84B1}" type="slidenum">
              <a:rPr lang="de-DE" altLang="de-DE" sz="1400"/>
              <a:pPr>
                <a:spcBef>
                  <a:spcPct val="0"/>
                </a:spcBef>
              </a:pPr>
              <a:t>11</a:t>
            </a:fld>
            <a:endParaRPr lang="de-DE" altLang="de-DE" sz="14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713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7CC76-B459-4CAE-A7C6-4456811C84B1}" type="slidenum">
              <a:rPr lang="de-DE" altLang="de-DE" sz="1400"/>
              <a:pPr>
                <a:spcBef>
                  <a:spcPct val="0"/>
                </a:spcBef>
              </a:pPr>
              <a:t>12</a:t>
            </a:fld>
            <a:endParaRPr lang="de-DE" altLang="de-DE" sz="14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713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7F9292-792A-4EF7-9D69-934E0F6A194D}" type="slidenum">
              <a:rPr lang="de-DE" altLang="de-DE" sz="1400"/>
              <a:pPr>
                <a:spcBef>
                  <a:spcPct val="0"/>
                </a:spcBef>
              </a:pPr>
              <a:t>13</a:t>
            </a:fld>
            <a:endParaRPr lang="de-DE" altLang="de-DE" sz="1400"/>
          </a:p>
        </p:txBody>
      </p:sp>
      <p:sp>
        <p:nvSpPr>
          <p:cNvPr id="44035" name="Rectangle 2"/>
          <p:cNvSpPr>
            <a:spLocks noGrp="1" noRot="1" noChangeAspect="1" noChangeArrowheads="1" noTextEdit="1"/>
          </p:cNvSpPr>
          <p:nvPr>
            <p:ph type="sldImg"/>
          </p:nvPr>
        </p:nvSpPr>
        <p:spPr>
          <a:xfrm>
            <a:off x="141288" y="768350"/>
            <a:ext cx="6821487"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013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A91253-D732-4103-9158-732C437BC4DC}" type="slidenum">
              <a:rPr lang="de-DE" altLang="de-DE" sz="1400"/>
              <a:pPr>
                <a:spcBef>
                  <a:spcPct val="0"/>
                </a:spcBef>
              </a:pPr>
              <a:t>14</a:t>
            </a:fld>
            <a:endParaRPr lang="de-DE" altLang="de-DE" sz="1400"/>
          </a:p>
        </p:txBody>
      </p:sp>
      <p:sp>
        <p:nvSpPr>
          <p:cNvPr id="46083" name="Rectangle 2"/>
          <p:cNvSpPr>
            <a:spLocks noGrp="1" noRot="1" noChangeAspect="1" noChangeArrowheads="1" noTextEdit="1"/>
          </p:cNvSpPr>
          <p:nvPr>
            <p:ph type="sldImg"/>
          </p:nvPr>
        </p:nvSpPr>
        <p:spPr>
          <a:xfrm>
            <a:off x="141288" y="768350"/>
            <a:ext cx="6821487"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476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3758EE-AA3E-421C-98A4-4270E3B91021}" type="slidenum">
              <a:rPr lang="de-DE" altLang="de-DE" sz="1400"/>
              <a:pPr>
                <a:spcBef>
                  <a:spcPct val="0"/>
                </a:spcBef>
              </a:pPr>
              <a:t>15</a:t>
            </a:fld>
            <a:endParaRPr lang="de-DE" altLang="de-DE" sz="1400"/>
          </a:p>
        </p:txBody>
      </p:sp>
      <p:sp>
        <p:nvSpPr>
          <p:cNvPr id="48131" name="Rectangle 2"/>
          <p:cNvSpPr>
            <a:spLocks noGrp="1" noRot="1" noChangeAspect="1" noChangeArrowheads="1" noTextEdit="1"/>
          </p:cNvSpPr>
          <p:nvPr>
            <p:ph type="sldImg"/>
          </p:nvPr>
        </p:nvSpPr>
        <p:spPr>
          <a:xfrm>
            <a:off x="141288" y="768350"/>
            <a:ext cx="6821487"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1706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DFAF5-BF23-4E30-8C2D-E54B587918C2}" type="slidenum">
              <a:rPr lang="de-DE" altLang="de-DE" sz="1400"/>
              <a:pPr>
                <a:spcBef>
                  <a:spcPct val="0"/>
                </a:spcBef>
              </a:pPr>
              <a:t>16</a:t>
            </a:fld>
            <a:endParaRPr lang="de-DE" altLang="de-DE" sz="1400"/>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416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027F39-45B3-46FE-A341-0E7981F419DA}" type="slidenum">
              <a:rPr lang="de-DE" altLang="de-DE" sz="1400"/>
              <a:pPr>
                <a:spcBef>
                  <a:spcPct val="0"/>
                </a:spcBef>
              </a:pPr>
              <a:t>17</a:t>
            </a:fld>
            <a:endParaRPr lang="de-DE" altLang="de-DE" sz="1400"/>
          </a:p>
        </p:txBody>
      </p:sp>
      <p:sp>
        <p:nvSpPr>
          <p:cNvPr id="54275" name="Rectangle 2"/>
          <p:cNvSpPr>
            <a:spLocks noGrp="1" noRot="1" noChangeAspect="1" noChangeArrowheads="1" noTextEdit="1"/>
          </p:cNvSpPr>
          <p:nvPr>
            <p:ph type="sldImg"/>
          </p:nvPr>
        </p:nvSpPr>
        <p:spPr>
          <a:xfrm>
            <a:off x="141288" y="768350"/>
            <a:ext cx="6821487"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990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027F39-45B3-46FE-A341-0E7981F419DA}" type="slidenum">
              <a:rPr lang="de-DE" altLang="de-DE" sz="1400"/>
              <a:pPr>
                <a:spcBef>
                  <a:spcPct val="0"/>
                </a:spcBef>
              </a:pPr>
              <a:t>18</a:t>
            </a:fld>
            <a:endParaRPr lang="de-DE" altLang="de-DE" sz="1400"/>
          </a:p>
        </p:txBody>
      </p:sp>
      <p:sp>
        <p:nvSpPr>
          <p:cNvPr id="54275" name="Rectangle 2"/>
          <p:cNvSpPr>
            <a:spLocks noGrp="1" noRot="1" noChangeAspect="1" noChangeArrowheads="1" noTextEdit="1"/>
          </p:cNvSpPr>
          <p:nvPr>
            <p:ph type="sldImg"/>
          </p:nvPr>
        </p:nvSpPr>
        <p:spPr>
          <a:xfrm>
            <a:off x="141288" y="768350"/>
            <a:ext cx="6821487"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7990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CD6807-74A1-4EC9-887F-A0B157610D3C}" type="slidenum">
              <a:rPr lang="de-DE" altLang="de-DE" sz="1400"/>
              <a:pPr>
                <a:spcBef>
                  <a:spcPct val="0"/>
                </a:spcBef>
              </a:pPr>
              <a:t>19</a:t>
            </a:fld>
            <a:endParaRPr lang="de-DE" altLang="de-DE" sz="14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920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4E6E8B-2673-4DDF-961D-B68B57585FFB}" type="slidenum">
              <a:rPr lang="en-US" altLang="de-DE" sz="1400">
                <a:cs typeface="Arial" panose="020B0604020202020204" pitchFamily="34" charset="0"/>
              </a:rPr>
              <a:pPr algn="r" eaLnBrk="1" hangingPunct="1">
                <a:spcBef>
                  <a:spcPct val="0"/>
                </a:spcBef>
              </a:pPr>
              <a:t>20</a:t>
            </a:fld>
            <a:endParaRPr lang="de-DE" altLang="de-DE" sz="1400">
              <a:cs typeface="Arial" panose="020B0604020202020204" pitchFamily="34" charset="0"/>
            </a:endParaRPr>
          </a:p>
        </p:txBody>
      </p:sp>
      <p:sp>
        <p:nvSpPr>
          <p:cNvPr id="62467" name="Rectangle 1026"/>
          <p:cNvSpPr>
            <a:spLocks noGrp="1" noRot="1" noChangeAspect="1" noChangeArrowheads="1" noTextEdit="1"/>
          </p:cNvSpPr>
          <p:nvPr>
            <p:ph type="sldImg"/>
          </p:nvPr>
        </p:nvSpPr>
        <p:spPr>
          <a:xfrm>
            <a:off x="141288" y="768350"/>
            <a:ext cx="6821487"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587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4E6E8B-2673-4DDF-961D-B68B57585FFB}" type="slidenum">
              <a:rPr lang="en-US" altLang="de-DE" sz="1400">
                <a:cs typeface="Arial" panose="020B0604020202020204" pitchFamily="34" charset="0"/>
              </a:rPr>
              <a:pPr algn="r" eaLnBrk="1" hangingPunct="1">
                <a:spcBef>
                  <a:spcPct val="0"/>
                </a:spcBef>
              </a:pPr>
              <a:t>21</a:t>
            </a:fld>
            <a:endParaRPr lang="de-DE" altLang="de-DE" sz="1400">
              <a:cs typeface="Arial" panose="020B0604020202020204" pitchFamily="34" charset="0"/>
            </a:endParaRPr>
          </a:p>
        </p:txBody>
      </p:sp>
      <p:sp>
        <p:nvSpPr>
          <p:cNvPr id="62467" name="Rectangle 1026"/>
          <p:cNvSpPr>
            <a:spLocks noGrp="1" noRot="1" noChangeAspect="1" noChangeArrowheads="1" noTextEdit="1"/>
          </p:cNvSpPr>
          <p:nvPr>
            <p:ph type="sldImg"/>
          </p:nvPr>
        </p:nvSpPr>
        <p:spPr>
          <a:xfrm>
            <a:off x="141288" y="768350"/>
            <a:ext cx="6821487"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587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4E6E8B-2673-4DDF-961D-B68B57585FFB}" type="slidenum">
              <a:rPr lang="en-US" altLang="de-DE" sz="1400">
                <a:cs typeface="Arial" panose="020B0604020202020204" pitchFamily="34" charset="0"/>
              </a:rPr>
              <a:pPr algn="r" eaLnBrk="1" hangingPunct="1">
                <a:spcBef>
                  <a:spcPct val="0"/>
                </a:spcBef>
              </a:pPr>
              <a:t>22</a:t>
            </a:fld>
            <a:endParaRPr lang="de-DE" altLang="de-DE" sz="1400">
              <a:cs typeface="Arial" panose="020B0604020202020204" pitchFamily="34" charset="0"/>
            </a:endParaRPr>
          </a:p>
        </p:txBody>
      </p:sp>
      <p:sp>
        <p:nvSpPr>
          <p:cNvPr id="62467" name="Rectangle 1026"/>
          <p:cNvSpPr>
            <a:spLocks noGrp="1" noRot="1" noChangeAspect="1" noChangeArrowheads="1" noTextEdit="1"/>
          </p:cNvSpPr>
          <p:nvPr>
            <p:ph type="sldImg"/>
          </p:nvPr>
        </p:nvSpPr>
        <p:spPr>
          <a:xfrm>
            <a:off x="141288" y="768350"/>
            <a:ext cx="6821487"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587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2823E-6AC7-403A-9A04-412D509F82E1}" type="slidenum">
              <a:rPr lang="de-DE" altLang="de-DE" sz="1400"/>
              <a:pPr>
                <a:spcBef>
                  <a:spcPct val="0"/>
                </a:spcBef>
              </a:pPr>
              <a:t>23</a:t>
            </a:fld>
            <a:endParaRPr lang="de-DE" altLang="de-DE" sz="1400"/>
          </a:p>
        </p:txBody>
      </p:sp>
      <p:sp>
        <p:nvSpPr>
          <p:cNvPr id="64515" name="Rectangle 2"/>
          <p:cNvSpPr>
            <a:spLocks noGrp="1" noRot="1" noChangeAspect="1" noChangeArrowheads="1" noTextEdit="1"/>
          </p:cNvSpPr>
          <p:nvPr>
            <p:ph type="sldImg"/>
          </p:nvPr>
        </p:nvSpPr>
        <p:spPr>
          <a:xfrm>
            <a:off x="141288" y="768350"/>
            <a:ext cx="6821487"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2513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06F16B-3BB3-4996-8B27-09968057818B}" type="slidenum">
              <a:rPr lang="de-DE" altLang="de-DE" sz="1400"/>
              <a:pPr>
                <a:spcBef>
                  <a:spcPct val="0"/>
                </a:spcBef>
              </a:pPr>
              <a:t>24</a:t>
            </a:fld>
            <a:endParaRPr lang="de-DE" altLang="de-DE" sz="1400"/>
          </a:p>
        </p:txBody>
      </p:sp>
      <p:sp>
        <p:nvSpPr>
          <p:cNvPr id="66563" name="Rectangle 2"/>
          <p:cNvSpPr>
            <a:spLocks noGrp="1" noRot="1" noChangeAspect="1" noChangeArrowheads="1" noTextEdit="1"/>
          </p:cNvSpPr>
          <p:nvPr>
            <p:ph type="sldImg"/>
          </p:nvPr>
        </p:nvSpPr>
        <p:spPr>
          <a:xfrm>
            <a:off x="141288" y="768350"/>
            <a:ext cx="6821487"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212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16A7F0-209B-4EAD-A566-536DEBE4F29E}" type="slidenum">
              <a:rPr lang="de-DE" altLang="de-DE" sz="1400"/>
              <a:pPr>
                <a:spcBef>
                  <a:spcPct val="0"/>
                </a:spcBef>
              </a:pPr>
              <a:t>25</a:t>
            </a:fld>
            <a:endParaRPr lang="de-DE" altLang="de-DE" sz="1400"/>
          </a:p>
        </p:txBody>
      </p:sp>
      <p:sp>
        <p:nvSpPr>
          <p:cNvPr id="68611" name="Rectangle 2"/>
          <p:cNvSpPr>
            <a:spLocks noGrp="1" noRot="1" noChangeAspect="1" noChangeArrowheads="1" noTextEdit="1"/>
          </p:cNvSpPr>
          <p:nvPr>
            <p:ph type="sldImg"/>
          </p:nvPr>
        </p:nvSpPr>
        <p:spPr>
          <a:xfrm>
            <a:off x="141288" y="768350"/>
            <a:ext cx="6821487"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198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1BEB9-1EDB-4670-A95E-1727BB96A8B5}" type="slidenum">
              <a:rPr lang="de-DE" altLang="de-DE" sz="1400"/>
              <a:pPr algn="r" eaLnBrk="1" hangingPunct="1">
                <a:spcBef>
                  <a:spcPct val="0"/>
                </a:spcBef>
              </a:pPr>
              <a:t>26</a:t>
            </a:fld>
            <a:endParaRPr lang="de-DE" altLang="de-DE" sz="1400"/>
          </a:p>
        </p:txBody>
      </p:sp>
      <p:sp>
        <p:nvSpPr>
          <p:cNvPr id="70659" name="Rectangle 2"/>
          <p:cNvSpPr>
            <a:spLocks noGrp="1" noRot="1" noChangeAspect="1" noChangeArrowheads="1" noTextEdit="1"/>
          </p:cNvSpPr>
          <p:nvPr>
            <p:ph type="sldImg"/>
          </p:nvPr>
        </p:nvSpPr>
        <p:spPr>
          <a:xfrm>
            <a:off x="141288" y="768350"/>
            <a:ext cx="6821487"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9008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66DC47-DA30-4E37-96E6-464421F033F7}" type="slidenum">
              <a:rPr lang="de-DE" altLang="de-DE" sz="1400"/>
              <a:pPr>
                <a:spcBef>
                  <a:spcPct val="0"/>
                </a:spcBef>
              </a:pPr>
              <a:t>27</a:t>
            </a:fld>
            <a:endParaRPr lang="de-DE" altLang="de-DE" sz="1400"/>
          </a:p>
        </p:txBody>
      </p:sp>
      <p:sp>
        <p:nvSpPr>
          <p:cNvPr id="727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35764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2FCC4F-F07C-4A60-A767-6BEB3E39FB6C}" type="slidenum">
              <a:rPr lang="de-DE" altLang="de-DE" sz="1400"/>
              <a:pPr>
                <a:spcBef>
                  <a:spcPct val="0"/>
                </a:spcBef>
              </a:pPr>
              <a:t>28</a:t>
            </a:fld>
            <a:endParaRPr lang="de-DE" altLang="de-DE" sz="1400"/>
          </a:p>
        </p:txBody>
      </p:sp>
      <p:sp>
        <p:nvSpPr>
          <p:cNvPr id="747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095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E8789-E773-484D-A241-E30A9B1E4AEE}" type="slidenum">
              <a:rPr lang="de-DE" altLang="de-DE" sz="1400"/>
              <a:pPr>
                <a:spcBef>
                  <a:spcPct val="0"/>
                </a:spcBef>
              </a:pPr>
              <a:t>29</a:t>
            </a:fld>
            <a:endParaRPr lang="de-DE" altLang="de-DE" sz="1400"/>
          </a:p>
        </p:txBody>
      </p:sp>
      <p:sp>
        <p:nvSpPr>
          <p:cNvPr id="76803" name="Rectangle 2"/>
          <p:cNvSpPr>
            <a:spLocks noGrp="1" noRot="1" noChangeAspect="1" noChangeArrowheads="1" noTextEdit="1"/>
          </p:cNvSpPr>
          <p:nvPr>
            <p:ph type="sldImg"/>
          </p:nvPr>
        </p:nvSpPr>
        <p:spPr>
          <a:xfrm>
            <a:off x="141288" y="768350"/>
            <a:ext cx="6821487"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5566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712731-87B7-487B-A491-D3C700E3875D}" type="slidenum">
              <a:rPr lang="de-DE" altLang="de-DE" sz="1400"/>
              <a:pPr>
                <a:spcBef>
                  <a:spcPct val="0"/>
                </a:spcBef>
              </a:pPr>
              <a:t>30</a:t>
            </a:fld>
            <a:endParaRPr lang="de-DE" altLang="de-DE" sz="1400"/>
          </a:p>
        </p:txBody>
      </p:sp>
      <p:sp>
        <p:nvSpPr>
          <p:cNvPr id="78851" name="Rectangle 2"/>
          <p:cNvSpPr>
            <a:spLocks noGrp="1" noRot="1" noChangeAspect="1" noChangeArrowheads="1" noTextEdit="1"/>
          </p:cNvSpPr>
          <p:nvPr>
            <p:ph type="sldImg"/>
          </p:nvPr>
        </p:nvSpPr>
        <p:spPr>
          <a:xfrm>
            <a:off x="141288" y="768350"/>
            <a:ext cx="6821487"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3913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DA7F4C-9351-4D46-9E53-200A4602EAD0}" type="slidenum">
              <a:rPr lang="de-DE" altLang="de-DE" sz="1400"/>
              <a:pPr>
                <a:spcBef>
                  <a:spcPct val="0"/>
                </a:spcBef>
              </a:pPr>
              <a:t>31</a:t>
            </a:fld>
            <a:endParaRPr lang="de-DE" altLang="de-DE" sz="1400"/>
          </a:p>
        </p:txBody>
      </p:sp>
      <p:sp>
        <p:nvSpPr>
          <p:cNvPr id="808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0327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37E5D-8FBE-48F0-9F1E-76BAEA516D34}" type="slidenum">
              <a:rPr lang="de-DE" altLang="de-DE" sz="1400"/>
              <a:pPr>
                <a:spcBef>
                  <a:spcPct val="0"/>
                </a:spcBef>
              </a:pPr>
              <a:t>32</a:t>
            </a:fld>
            <a:endParaRPr lang="de-DE" altLang="de-DE" sz="1400"/>
          </a:p>
        </p:txBody>
      </p:sp>
      <p:sp>
        <p:nvSpPr>
          <p:cNvPr id="829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9438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7540FC-693F-4F66-BBC3-18E73DE7E41D}" type="slidenum">
              <a:rPr lang="de-DE" altLang="de-DE" sz="1400"/>
              <a:pPr>
                <a:spcBef>
                  <a:spcPct val="0"/>
                </a:spcBef>
              </a:pPr>
              <a:t>34</a:t>
            </a:fld>
            <a:endParaRPr lang="de-DE" altLang="de-DE" sz="1400"/>
          </a:p>
        </p:txBody>
      </p:sp>
      <p:sp>
        <p:nvSpPr>
          <p:cNvPr id="8601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8602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5237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84E07-7B64-41CD-8C6D-5E09CC889A72}" type="slidenum">
              <a:rPr lang="de-DE" altLang="de-DE" sz="1400"/>
              <a:pPr>
                <a:spcBef>
                  <a:spcPct val="0"/>
                </a:spcBef>
              </a:pPr>
              <a:t>35</a:t>
            </a:fld>
            <a:endParaRPr lang="de-DE" altLang="de-DE" sz="1400"/>
          </a:p>
        </p:txBody>
      </p:sp>
      <p:sp>
        <p:nvSpPr>
          <p:cNvPr id="88067"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8806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10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BF4A86-12E9-4B83-8A9C-34C75151EE3A}" type="slidenum">
              <a:rPr lang="de-DE" altLang="de-DE" sz="1400"/>
              <a:pPr>
                <a:spcBef>
                  <a:spcPct val="0"/>
                </a:spcBef>
              </a:pPr>
              <a:t>36</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27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62A2AE-0739-446E-B4F7-BACE816537FD}" type="slidenum">
              <a:rPr lang="de-DE" altLang="de-DE" sz="1400"/>
              <a:pPr>
                <a:spcBef>
                  <a:spcPct val="0"/>
                </a:spcBef>
              </a:pPr>
              <a:t>37</a:t>
            </a:fld>
            <a:endParaRPr lang="de-DE" altLang="de-DE" sz="1400"/>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23769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C9C551-432F-4498-AE8A-96DC0B602C2A}" type="slidenum">
              <a:rPr lang="de-DE" altLang="de-DE" sz="1400"/>
              <a:pPr>
                <a:spcBef>
                  <a:spcPct val="0"/>
                </a:spcBef>
              </a:pPr>
              <a:t>38</a:t>
            </a:fld>
            <a:endParaRPr lang="de-DE" altLang="de-DE" sz="14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01026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F8C9D-0389-40BF-984A-734006B0B1AF}" type="slidenum">
              <a:rPr lang="de-DE" altLang="de-DE" sz="1400"/>
              <a:pPr>
                <a:spcBef>
                  <a:spcPct val="0"/>
                </a:spcBef>
              </a:pPr>
              <a:t>39</a:t>
            </a:fld>
            <a:endParaRPr lang="de-DE" altLang="de-DE" sz="1400"/>
          </a:p>
        </p:txBody>
      </p:sp>
      <p:sp>
        <p:nvSpPr>
          <p:cNvPr id="96259" name="Rectangle 2"/>
          <p:cNvSpPr>
            <a:spLocks noGrp="1" noRot="1" noChangeAspect="1" noChangeArrowheads="1" noTextEdit="1"/>
          </p:cNvSpPr>
          <p:nvPr>
            <p:ph type="sldImg"/>
          </p:nvPr>
        </p:nvSpPr>
        <p:spPr>
          <a:xfrm>
            <a:off x="141288" y="768350"/>
            <a:ext cx="6821487"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5962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305E13-3EB2-4729-8F2A-208846755BB9}" type="slidenum">
              <a:rPr lang="de-DE" altLang="de-DE" sz="1400"/>
              <a:pPr>
                <a:spcBef>
                  <a:spcPct val="0"/>
                </a:spcBef>
              </a:pPr>
              <a:t>40</a:t>
            </a:fld>
            <a:endParaRPr lang="de-DE" altLang="de-DE" sz="14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6962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EF01C5-377F-4729-8319-D924DCFA220A}" type="slidenum">
              <a:rPr lang="de-DE" altLang="de-DE" sz="1400"/>
              <a:pPr>
                <a:spcBef>
                  <a:spcPct val="0"/>
                </a:spcBef>
              </a:pPr>
              <a:t>41</a:t>
            </a:fld>
            <a:endParaRPr lang="de-DE" altLang="de-DE" sz="1400"/>
          </a:p>
        </p:txBody>
      </p:sp>
      <p:sp>
        <p:nvSpPr>
          <p:cNvPr id="1003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8011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07F8B7-686B-4E70-A3D6-F0C7974845E6}" type="slidenum">
              <a:rPr lang="de-DE" altLang="de-DE" sz="1400"/>
              <a:pPr>
                <a:spcBef>
                  <a:spcPct val="0"/>
                </a:spcBef>
              </a:pPr>
              <a:t>42</a:t>
            </a:fld>
            <a:endParaRPr lang="de-DE" altLang="de-DE" sz="14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393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A9F72-F72F-4B8F-93B9-14096A1979A2}" type="slidenum">
              <a:rPr lang="de-DE" altLang="de-DE" sz="1400"/>
              <a:pPr>
                <a:spcBef>
                  <a:spcPct val="0"/>
                </a:spcBef>
              </a:pPr>
              <a:t>43</a:t>
            </a:fld>
            <a:endParaRPr lang="de-DE" altLang="de-DE"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11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CF9FB3-B17A-4273-852D-F4EAF9FD0F3B}" type="slidenum">
              <a:rPr lang="de-DE" altLang="de-DE" sz="1400"/>
              <a:pPr>
                <a:spcBef>
                  <a:spcPct val="0"/>
                </a:spcBef>
              </a:pPr>
              <a:t>44</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9661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8B25F0-E962-4B10-A5F2-FACBD2A2A3F8}" type="slidenum">
              <a:rPr lang="de-DE" altLang="de-DE" sz="1400"/>
              <a:pPr>
                <a:spcBef>
                  <a:spcPct val="0"/>
                </a:spcBef>
              </a:pPr>
              <a:t>45</a:t>
            </a:fld>
            <a:endParaRPr lang="de-DE" altLang="de-DE"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671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9D3950-43AE-4042-8915-A47F32F546E7}" type="slidenum">
              <a:rPr lang="de-DE" altLang="de-DE" sz="1400"/>
              <a:pPr>
                <a:spcBef>
                  <a:spcPct val="0"/>
                </a:spcBef>
              </a:pPr>
              <a:t>46</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035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D46C51-D3C4-4E35-BBBF-C891FFB5112B}" type="slidenum">
              <a:rPr lang="de-DE" altLang="de-DE" sz="1400"/>
              <a:pPr>
                <a:spcBef>
                  <a:spcPct val="0"/>
                </a:spcBef>
              </a:pPr>
              <a:t>47</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46419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63AAB3-D339-4290-8D1F-8DD80C4AF588}" type="slidenum">
              <a:rPr lang="de-DE" altLang="de-DE" sz="1400"/>
              <a:pPr>
                <a:spcBef>
                  <a:spcPct val="0"/>
                </a:spcBef>
              </a:pPr>
              <a:t>48</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26770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B5E34F-5E15-4A0B-AB60-EB2A0793C913}" type="slidenum">
              <a:rPr lang="de-DE" altLang="de-DE" sz="1400"/>
              <a:pPr>
                <a:spcBef>
                  <a:spcPct val="0"/>
                </a:spcBef>
              </a:pPr>
              <a:t>49</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5376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54DCA2-854B-4C03-99AA-ED7D694ED081}" type="slidenum">
              <a:rPr lang="de-DE" altLang="de-DE" sz="1400"/>
              <a:pPr>
                <a:spcBef>
                  <a:spcPct val="0"/>
                </a:spcBef>
              </a:pPr>
              <a:t>50</a:t>
            </a:fld>
            <a:endParaRPr lang="de-DE" altLang="de-DE"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78120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DB36E-58CB-4789-8158-3551A63E5128}" type="slidenum">
              <a:rPr lang="de-DE" altLang="de-DE" sz="1400"/>
              <a:pPr>
                <a:spcBef>
                  <a:spcPct val="0"/>
                </a:spcBef>
              </a:pPr>
              <a:t>51</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835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2E1B97-AD2A-4537-9154-94E6157DA717}" type="slidenum">
              <a:rPr lang="de-DE" altLang="de-DE" sz="1400"/>
              <a:pPr>
                <a:spcBef>
                  <a:spcPct val="0"/>
                </a:spcBef>
              </a:pPr>
              <a:t>52</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6514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3D61C3-435E-49CE-A317-9D2432DD5E4C}" type="slidenum">
              <a:rPr lang="de-DE" altLang="de-DE" sz="1400"/>
              <a:pPr>
                <a:spcBef>
                  <a:spcPct val="0"/>
                </a:spcBef>
              </a:pPr>
              <a:t>53</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9487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4C7178-2954-4B23-9A30-E50362DEE107}" type="slidenum">
              <a:rPr lang="de-DE" altLang="de-DE" sz="1400"/>
              <a:pPr>
                <a:spcBef>
                  <a:spcPct val="0"/>
                </a:spcBef>
              </a:pPr>
              <a:t>54</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3730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B67C8E-1BD4-48C0-8919-87A2A15B6E3E}" type="slidenum">
              <a:rPr lang="de-DE" altLang="de-DE" sz="1400"/>
              <a:pPr>
                <a:spcBef>
                  <a:spcPct val="0"/>
                </a:spcBef>
              </a:pPr>
              <a:t>55</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15903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978FD-7609-400B-BE39-5BA42829ECE0}" type="slidenum">
              <a:rPr lang="de-DE" altLang="de-DE" sz="1400"/>
              <a:pPr>
                <a:spcBef>
                  <a:spcPct val="0"/>
                </a:spcBef>
              </a:pPr>
              <a:t>56</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1428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251057-CBE0-4F83-BD47-3E754F6AE779}" type="slidenum">
              <a:rPr lang="de-DE" altLang="de-DE" sz="1400"/>
              <a:pPr>
                <a:spcBef>
                  <a:spcPct val="0"/>
                </a:spcBef>
              </a:pPr>
              <a:t>57</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91565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58</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59</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60</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61</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62</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63</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64</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FD6AA-7150-4052-B918-929C300D04E7}" type="slidenum">
              <a:rPr lang="de-DE" altLang="de-DE" sz="1400"/>
              <a:pPr>
                <a:spcBef>
                  <a:spcPct val="0"/>
                </a:spcBef>
              </a:pPr>
              <a:t>65</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86314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E17455-6242-41AD-AF1C-0B262B8053C3}" type="slidenum">
              <a:rPr lang="de-DE" altLang="de-DE" sz="1400"/>
              <a:pPr>
                <a:spcBef>
                  <a:spcPct val="0"/>
                </a:spcBef>
              </a:pPr>
              <a:t>66</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48011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E17455-6242-41AD-AF1C-0B262B8053C3}" type="slidenum">
              <a:rPr lang="de-DE" altLang="de-DE" sz="1400"/>
              <a:pPr>
                <a:spcBef>
                  <a:spcPct val="0"/>
                </a:spcBef>
              </a:pPr>
              <a:t>67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48011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E17455-6242-41AD-AF1C-0B262B8053C3}" type="slidenum">
              <a:rPr lang="de-DE" altLang="de-DE" sz="1400"/>
              <a:pPr>
                <a:spcBef>
                  <a:spcPct val="0"/>
                </a:spcBef>
              </a:pPr>
              <a:t>68</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48011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4E9F52-45E3-40FF-AD90-7D6F4020397C}" type="slidenum">
              <a:rPr lang="de-DE" altLang="de-DE" sz="1400"/>
              <a:pPr>
                <a:spcBef>
                  <a:spcPct val="0"/>
                </a:spcBef>
              </a:pPr>
              <a:t>70</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45395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71</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72</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73</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0" tIns="49514" rIns="99030" bIns="49514"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74</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0" tIns="49514" rIns="99030" bIns="49514"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75</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76</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77</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78</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B447799-B80F-48E6-AFA9-1C5F185BB26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7 – نتیجه گیری زودهنگام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B447799-B80F-48E6-AFA9-1C5F185BB26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B447799-B80F-48E6-AFA9-1C5F185BB26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077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175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4060937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12122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87921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992835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9563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51778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10128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35509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09059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2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7 –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7B447799-B80F-48E6-AFA9-1C5F185BB26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 id="2147484169" r:id="rId10"/>
    <p:sldLayoutId id="2147484170" r:id="rId11"/>
    <p:sldLayoutId id="214748417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cs typeface="Calibri Light"/>
              </a:rPr>
              <a:pPr defTabSz="457123" eaLnBrk="1" fontAlgn="auto" hangingPunct="1">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173190711"/>
      </p:ext>
    </p:extLst>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a:t>
            </a:r>
            <a:r>
              <a:rPr lang="en-US" altLang="de-DE"/>
              <a:t>7 B </a:t>
            </a:r>
            <a:r>
              <a:rPr lang="ar-SA" altLang="de-DE" dirty="0"/>
              <a:t>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Malihialzackerin</a:t>
            </a:r>
            <a:r>
              <a:rPr lang="pt-BR" sz="1600" dirty="0">
                <a:solidFill>
                  <a:srgbClr val="004992"/>
                </a:solidFill>
              </a:rPr>
              <a:t> </a:t>
            </a:r>
            <a:r>
              <a:rPr lang="nl-NL" sz="1600" dirty="0">
                <a:solidFill>
                  <a:srgbClr val="004992"/>
                </a:solidFill>
              </a:rPr>
              <a:t>(</a:t>
            </a:r>
            <a:r>
              <a:rPr lang="en-US" sz="1600" dirty="0">
                <a:solidFill>
                  <a:srgbClr val="004992"/>
                </a:solidFill>
              </a:rPr>
              <a:t>1</a:t>
            </a:r>
            <a:r>
              <a:rPr lang="nl-NL" sz="1600">
                <a:solidFill>
                  <a:srgbClr val="004992"/>
                </a:solidFill>
              </a:rPr>
              <a:t>|23)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8545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24578" name="Rectangle 2"/>
          <p:cNvSpPr>
            <a:spLocks noGrp="1" noChangeArrowheads="1"/>
          </p:cNvSpPr>
          <p:nvPr>
            <p:ph idx="1"/>
          </p:nvPr>
        </p:nvSpPr>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333333"/>
              </a:buClr>
              <a:buFont typeface="WingDings"/>
              <a:buChar char=""/>
            </a:pPr>
            <a:r>
              <a:rPr lang="fa-IR" altLang="de-DE" sz="2400" dirty="0">
                <a:solidFill>
                  <a:srgbClr val="333333"/>
                </a:solidFill>
              </a:rPr>
              <a:t>دلایل/فواید: </a:t>
            </a:r>
            <a:r>
              <a:rPr lang="fa-IR" altLang="de-DE" sz="2400" dirty="0">
                <a:solidFill>
                  <a:srgbClr val="004992"/>
                </a:solidFill>
              </a:rPr>
              <a:t>؟؟؟ </a:t>
            </a:r>
            <a:r>
              <a:rPr lang="fa-IR" altLang="de-DE" sz="2400" dirty="0">
                <a:solidFill>
                  <a:srgbClr val="FFFFFF"/>
                </a:solidFill>
              </a:rPr>
              <a:t>صرفه جویی در زمان ، خود را راحت کردن ، اینکه در نظر دیگران فردی شایسته و باکفایت و مصمم جلوه </a:t>
            </a:r>
            <a:r>
              <a:rPr lang="fa-IR" altLang="de-DE" sz="2400">
                <a:solidFill>
                  <a:srgbClr val="FFFFFF"/>
                </a:solidFill>
              </a:rPr>
              <a:t>کنیم (“یک </a:t>
            </a:r>
            <a:r>
              <a:rPr lang="fa-IR" altLang="de-DE" sz="2400" dirty="0">
                <a:solidFill>
                  <a:srgbClr val="FFFFFF"/>
                </a:solidFill>
              </a:rPr>
              <a:t>تصمیم اشتباه بهتر از </a:t>
            </a:r>
            <a:r>
              <a:rPr lang="fa-IR" altLang="de-DE" sz="2400">
                <a:solidFill>
                  <a:srgbClr val="FFFFFF"/>
                </a:solidFill>
              </a:rPr>
              <a:t>بلاتصمیمی است”).</a:t>
            </a:r>
            <a:endParaRPr lang="de-DE" altLang="de-DE" sz="2400" dirty="0">
              <a:solidFill>
                <a:srgbClr val="FFFFFF"/>
              </a:solidFill>
            </a:endParaRPr>
          </a:p>
          <a:p>
            <a:pPr marL="342900" indent="-342900" eaLnBrk="1" hangingPunct="1">
              <a:buClr>
                <a:srgbClr val="333333"/>
              </a:buClr>
              <a:buFont typeface="WingDings"/>
              <a:buChar char=""/>
            </a:pPr>
            <a:r>
              <a:rPr lang="fa-IR" altLang="de-DE" sz="2400" dirty="0">
                <a:solidFill>
                  <a:srgbClr val="333333"/>
                </a:solidFill>
              </a:rPr>
              <a:t>مضرّات: </a:t>
            </a:r>
            <a:r>
              <a:rPr lang="fa-IR" altLang="de-DE" sz="2400" dirty="0">
                <a:solidFill>
                  <a:srgbClr val="004992"/>
                </a:solidFill>
              </a:rPr>
              <a:t>؟؟؟</a:t>
            </a:r>
            <a:r>
              <a:rPr lang="de-DE" altLang="de-DE" sz="2400" dirty="0">
                <a:solidFill>
                  <a:srgbClr val="004992"/>
                </a:solidFill>
              </a:rPr>
              <a:t> </a:t>
            </a:r>
            <a:r>
              <a:rPr lang="fa-IR" altLang="de-DE" sz="2400" dirty="0">
                <a:solidFill>
                  <a:srgbClr val="FFFFFF"/>
                </a:solidFill>
              </a:rPr>
              <a:t>خطر تصمیم گیری اشتباه و گاه خطرناک...</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24578" name="Rectangle 2"/>
          <p:cNvSpPr>
            <a:spLocks noGrp="1" noChangeArrowheads="1"/>
          </p:cNvSpPr>
          <p:nvPr>
            <p:ph idx="1"/>
          </p:nvPr>
        </p:nvSpPr>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000000"/>
              </a:buClr>
              <a:buFont typeface="WingDings"/>
              <a:buChar char=""/>
            </a:pPr>
            <a:r>
              <a:rPr lang="fa-IR" altLang="de-DE" sz="2400" dirty="0">
                <a:solidFill>
                  <a:srgbClr val="333333"/>
                </a:solidFill>
              </a:rPr>
              <a:t>دلایل/فواید: </a:t>
            </a:r>
            <a:r>
              <a:rPr lang="fa-IR" altLang="de-DE" sz="2400" dirty="0">
                <a:solidFill>
                  <a:srgbClr val="004992"/>
                </a:solidFill>
              </a:rPr>
              <a:t>صرفه جویی در زمان ، خود را راحت کردن ، اینکه در نظر دیگران فردی شایسته و باکفایت و مصمم جلوه </a:t>
            </a:r>
            <a:r>
              <a:rPr lang="fa-IR" altLang="de-DE" sz="2400">
                <a:solidFill>
                  <a:srgbClr val="004992"/>
                </a:solidFill>
              </a:rPr>
              <a:t>کنیم (“یک </a:t>
            </a:r>
            <a:r>
              <a:rPr lang="fa-IR" altLang="de-DE" sz="2400" dirty="0">
                <a:solidFill>
                  <a:srgbClr val="004992"/>
                </a:solidFill>
              </a:rPr>
              <a:t>تصمیم اشتباه بهتر از </a:t>
            </a:r>
            <a:r>
              <a:rPr lang="fa-IR" altLang="de-DE" sz="2400">
                <a:solidFill>
                  <a:srgbClr val="004992"/>
                </a:solidFill>
              </a:rPr>
              <a:t>بلاتصمیمی است”).</a:t>
            </a:r>
            <a:endParaRPr lang="de-DE" altLang="de-DE" sz="2400" dirty="0">
              <a:solidFill>
                <a:srgbClr val="004992"/>
              </a:solidFill>
            </a:endParaRPr>
          </a:p>
          <a:p>
            <a:pPr marL="342900" indent="-342900">
              <a:buClr>
                <a:srgbClr val="333333"/>
              </a:buClr>
              <a:buFont typeface="WingDings"/>
              <a:buChar char=""/>
            </a:pPr>
            <a:r>
              <a:rPr lang="fa-IR" altLang="de-DE" sz="2400" dirty="0">
                <a:solidFill>
                  <a:srgbClr val="333333"/>
                </a:solidFill>
              </a:rPr>
              <a:t>مضرّات: </a:t>
            </a:r>
            <a:r>
              <a:rPr lang="fa-IR" altLang="de-DE" sz="2400" dirty="0">
                <a:solidFill>
                  <a:srgbClr val="004992"/>
                </a:solidFill>
              </a:rPr>
              <a:t>؟؟؟</a:t>
            </a:r>
            <a:r>
              <a:rPr lang="de-DE" altLang="de-DE" sz="2400" dirty="0">
                <a:solidFill>
                  <a:srgbClr val="004992"/>
                </a:solidFill>
              </a:rPr>
              <a:t> </a:t>
            </a:r>
            <a:r>
              <a:rPr lang="fa-IR" altLang="de-DE" sz="2400" dirty="0">
                <a:solidFill>
                  <a:srgbClr val="FFFFFF"/>
                </a:solidFill>
              </a:rPr>
              <a:t>خطر تصمیم گیری اشتباه و گاه خطرناک...</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74945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24578" name="Rectangle 2"/>
          <p:cNvSpPr>
            <a:spLocks noGrp="1" noChangeArrowheads="1"/>
          </p:cNvSpPr>
          <p:nvPr>
            <p:ph idx="1"/>
          </p:nvPr>
        </p:nvSpPr>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000000"/>
              </a:buClr>
              <a:buFont typeface="WingDings"/>
              <a:buChar char=""/>
            </a:pPr>
            <a:r>
              <a:rPr lang="fa-IR" altLang="de-DE" sz="2400" dirty="0">
                <a:solidFill>
                  <a:srgbClr val="333333"/>
                </a:solidFill>
              </a:rPr>
              <a:t>دلایل/فواید: </a:t>
            </a:r>
            <a:r>
              <a:rPr lang="fa-IR" altLang="de-DE" sz="2400" dirty="0">
                <a:solidFill>
                  <a:srgbClr val="004992"/>
                </a:solidFill>
              </a:rPr>
              <a:t>صرفه جویی در زمان ، خود را راحت کردن ، اینکه در نظر دیگران فردی شایسته و باکفایت و مصمم جلوه </a:t>
            </a:r>
            <a:r>
              <a:rPr lang="fa-IR" altLang="de-DE" sz="2400">
                <a:solidFill>
                  <a:srgbClr val="004992"/>
                </a:solidFill>
              </a:rPr>
              <a:t>کنیم (“یک </a:t>
            </a:r>
            <a:r>
              <a:rPr lang="fa-IR" altLang="de-DE" sz="2400" dirty="0">
                <a:solidFill>
                  <a:srgbClr val="004992"/>
                </a:solidFill>
              </a:rPr>
              <a:t>تصمیم اشتباه بهتر از </a:t>
            </a:r>
            <a:r>
              <a:rPr lang="fa-IR" altLang="de-DE" sz="2400">
                <a:solidFill>
                  <a:srgbClr val="004992"/>
                </a:solidFill>
              </a:rPr>
              <a:t>بلاتصمیمی است”).</a:t>
            </a:r>
            <a:endParaRPr lang="de-DE" altLang="de-DE" sz="2400" dirty="0">
              <a:solidFill>
                <a:srgbClr val="004992"/>
              </a:solidFill>
            </a:endParaRPr>
          </a:p>
          <a:p>
            <a:pPr marL="342900" indent="-342900" eaLnBrk="1" hangingPunct="1">
              <a:buClr>
                <a:srgbClr val="000000"/>
              </a:buClr>
              <a:buFont typeface="WingDings"/>
              <a:buChar char=""/>
            </a:pPr>
            <a:r>
              <a:rPr lang="fa-IR" altLang="de-DE" sz="2400" dirty="0">
                <a:solidFill>
                  <a:srgbClr val="333333"/>
                </a:solidFill>
              </a:rPr>
              <a:t>مضرّات:</a:t>
            </a:r>
            <a:r>
              <a:rPr lang="de-DE" altLang="de-DE" sz="2400" dirty="0">
                <a:solidFill>
                  <a:srgbClr val="333333"/>
                </a:solidFill>
              </a:rPr>
              <a:t> </a:t>
            </a:r>
            <a:r>
              <a:rPr lang="fa-IR" altLang="de-DE" sz="2400" dirty="0">
                <a:solidFill>
                  <a:srgbClr val="004992"/>
                </a:solidFill>
              </a:rPr>
              <a:t>خطر تصمیم گیری اشتباه و گاه خطرناک...</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192815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(عجولانه)</a:t>
            </a:r>
            <a:br>
              <a:rPr lang="ar-AE" sz="3600">
                <a:solidFill>
                  <a:srgbClr val="004992"/>
                </a:solidFill>
                <a:latin typeface="+mn-lt"/>
                <a:ea typeface="+mn-ea"/>
                <a:cs typeface="+mn-cs"/>
              </a:rPr>
            </a:br>
            <a:r>
              <a:rPr lang="ar-AE">
                <a:solidFill>
                  <a:srgbClr val="004992"/>
                </a:solidFill>
                <a:latin typeface="+mn-lt"/>
                <a:ea typeface="+mn-ea"/>
                <a:cs typeface="+mn-cs"/>
              </a:rPr>
              <a:t>درچه شرایطی بدون دانستن تمام حقیقت ، نتیجه گیری می کنیم؟</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600022055"/>
              </p:ext>
            </p:extLst>
          </p:nvPr>
        </p:nvGraphicFramePr>
        <p:xfrm>
          <a:off x="408955" y="2203704"/>
          <a:ext cx="11376000" cy="3840512"/>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 وقتی که مسئله بسیار پیچیده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انتخاب کردن اهمیت زیاد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8763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(عجولانه)</a:t>
            </a:r>
            <a:br>
              <a:rPr lang="ar-AE" sz="3600">
                <a:solidFill>
                  <a:srgbClr val="004992"/>
                </a:solidFill>
                <a:latin typeface="+mn-lt"/>
                <a:ea typeface="+mn-ea"/>
                <a:cs typeface="+mn-cs"/>
              </a:rPr>
            </a:br>
            <a:r>
              <a:rPr lang="ar-AE">
                <a:solidFill>
                  <a:srgbClr val="004992"/>
                </a:solidFill>
                <a:latin typeface="+mn-lt"/>
                <a:ea typeface="+mn-ea"/>
                <a:cs typeface="+mn-cs"/>
              </a:rPr>
              <a:t>درچه شرایطی بدون دانستن تمام حقیقت ، نتیجه گیری می کنیم؟</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885556540"/>
              </p:ext>
            </p:extLst>
          </p:nvPr>
        </p:nvGraphicFramePr>
        <p:xfrm>
          <a:off x="408955" y="2203704"/>
          <a:ext cx="11376000" cy="3840512"/>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 وقتی که مسئله بسیار پیچیده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وقتی یک ماشین می خرید، غیرممکن است همه مدل ها را مقایسه و همه پارامترها را بررسی کنید (قیمت، کیلومتر شمار و...). باید یک انتخاب کنید.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انتخاب کردن اهمیت زیاد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0110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(عجولانه)</a:t>
            </a:r>
            <a:br>
              <a:rPr lang="ar-AE" sz="3600">
                <a:solidFill>
                  <a:srgbClr val="004992"/>
                </a:solidFill>
                <a:latin typeface="+mn-lt"/>
                <a:ea typeface="+mn-ea"/>
                <a:cs typeface="+mn-cs"/>
              </a:rPr>
            </a:br>
            <a:r>
              <a:rPr lang="ar-AE">
                <a:solidFill>
                  <a:srgbClr val="004992"/>
                </a:solidFill>
                <a:latin typeface="+mn-lt"/>
                <a:ea typeface="+mn-ea"/>
                <a:cs typeface="+mn-cs"/>
              </a:rPr>
              <a:t>درچه شرایطی بدون دانستن تمام حقیقت ، نتیجه گیری می کنیم؟</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799449268"/>
              </p:ext>
            </p:extLst>
          </p:nvPr>
        </p:nvGraphicFramePr>
        <p:xfrm>
          <a:off x="408955" y="2203704"/>
          <a:ext cx="11376000" cy="3840512"/>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 وقتی که مسئله بسیار پیچیده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وقتی یک ماشین می خرید، غیرممکن است همه مدل ها را مقایسه و همه پارامترها را بررسی کنید (قیمت، کیلومتر شمار و...). باید یک انتخاب کنید.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تعمیم بیش </a:t>
                      </a:r>
                      <a:r>
                        <a:rPr kumimoji="0" lang="fa-IR" sz="2400" b="0" i="0" u="none" strike="noStrike" cap="none" normalizeH="0" baseline="0">
                          <a:ln>
                            <a:noFill/>
                          </a:ln>
                          <a:solidFill>
                            <a:srgbClr val="333333"/>
                          </a:solidFill>
                          <a:effectLst/>
                          <a:latin typeface="+mn-lt"/>
                          <a:ea typeface="+mn-ea"/>
                          <a:cs typeface="+mn-cs"/>
                        </a:rPr>
                        <a:t>از حدّ به </a:t>
                      </a:r>
                      <a:r>
                        <a:rPr kumimoji="0" lang="fa-IR" sz="2400" b="0" i="0" u="none" strike="noStrike" cap="none" normalizeH="0" baseline="0" dirty="0">
                          <a:ln>
                            <a:noFill/>
                          </a:ln>
                          <a:solidFill>
                            <a:srgbClr val="333333"/>
                          </a:solidFill>
                          <a:effectLst/>
                          <a:latin typeface="+mn-lt"/>
                          <a:ea typeface="+mn-ea"/>
                          <a:cs typeface="+mn-cs"/>
                        </a:rPr>
                        <a:t>پیشداوری منجر می </a:t>
                      </a:r>
                      <a:r>
                        <a:rPr kumimoji="0" lang="fa-IR" sz="2400" b="0" i="0" u="none" strike="noStrike" cap="none" normalizeH="0" baseline="0">
                          <a:ln>
                            <a:noFill/>
                          </a:ln>
                          <a:solidFill>
                            <a:srgbClr val="333333"/>
                          </a:solidFill>
                          <a:effectLst/>
                          <a:latin typeface="+mn-lt"/>
                          <a:ea typeface="+mn-ea"/>
                          <a:cs typeface="+mn-cs"/>
                        </a:rPr>
                        <a:t>شود (”مشت </a:t>
                      </a:r>
                      <a:r>
                        <a:rPr kumimoji="0" lang="fa-IR" sz="2400" b="0" i="0" u="none" strike="noStrike" cap="none" normalizeH="0" baseline="0" dirty="0">
                          <a:ln>
                            <a:noFill/>
                          </a:ln>
                          <a:solidFill>
                            <a:srgbClr val="333333"/>
                          </a:solidFill>
                          <a:effectLst/>
                          <a:latin typeface="+mn-lt"/>
                          <a:ea typeface="+mn-ea"/>
                          <a:cs typeface="+mn-cs"/>
                        </a:rPr>
                        <a:t>نمونه ی </a:t>
                      </a:r>
                      <a:r>
                        <a:rPr kumimoji="0" lang="fa-IR" sz="2400" b="0" i="0" u="none" strike="noStrike" cap="none" normalizeH="0" baseline="0">
                          <a:ln>
                            <a:noFill/>
                          </a:ln>
                          <a:solidFill>
                            <a:srgbClr val="333333"/>
                          </a:solidFill>
                          <a:effectLst/>
                          <a:latin typeface="+mn-lt"/>
                          <a:ea typeface="+mn-ea"/>
                          <a:cs typeface="+mn-cs"/>
                        </a:rPr>
                        <a:t>خروار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انتخاب کردن اهمیت زیاد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78307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(عجولانه)</a:t>
            </a:r>
            <a:br>
              <a:rPr lang="ar-AE" sz="3600">
                <a:solidFill>
                  <a:srgbClr val="004992"/>
                </a:solidFill>
                <a:latin typeface="+mn-lt"/>
                <a:ea typeface="+mn-ea"/>
                <a:cs typeface="+mn-cs"/>
              </a:rPr>
            </a:br>
            <a:r>
              <a:rPr lang="ar-AE">
                <a:solidFill>
                  <a:srgbClr val="004992"/>
                </a:solidFill>
                <a:latin typeface="+mn-lt"/>
                <a:ea typeface="+mn-ea"/>
                <a:cs typeface="+mn-cs"/>
              </a:rPr>
              <a:t>درچه شرایطی بدون دانستن تمام حقیقت ، نتیجه گیری می کنیم؟</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301838395"/>
              </p:ext>
            </p:extLst>
          </p:nvPr>
        </p:nvGraphicFramePr>
        <p:xfrm>
          <a:off x="408955" y="2203704"/>
          <a:ext cx="11376000" cy="3840512"/>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 وقتی که مسئله بسیار پیچیده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وقتی یک ماشین می خرید، غیرممکن است همه مدل ها را مقایسه و همه پارامترها را بررسی کنید (قیمت، کیلومتر شمار و...). باید یک انتخاب کنید.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تعمیم بیش </a:t>
                      </a:r>
                      <a:r>
                        <a:rPr kumimoji="0" lang="fa-IR" sz="2400" b="0" i="0" u="none" strike="noStrike" cap="none" normalizeH="0" baseline="0">
                          <a:ln>
                            <a:noFill/>
                          </a:ln>
                          <a:solidFill>
                            <a:srgbClr val="333333"/>
                          </a:solidFill>
                          <a:effectLst/>
                          <a:latin typeface="+mn-lt"/>
                          <a:ea typeface="+mn-ea"/>
                          <a:cs typeface="+mn-cs"/>
                        </a:rPr>
                        <a:t>از حدّ به </a:t>
                      </a:r>
                      <a:r>
                        <a:rPr kumimoji="0" lang="fa-IR" sz="2400" b="0" i="0" u="none" strike="noStrike" cap="none" normalizeH="0" baseline="0" dirty="0">
                          <a:ln>
                            <a:noFill/>
                          </a:ln>
                          <a:solidFill>
                            <a:srgbClr val="333333"/>
                          </a:solidFill>
                          <a:effectLst/>
                          <a:latin typeface="+mn-lt"/>
                          <a:ea typeface="+mn-ea"/>
                          <a:cs typeface="+mn-cs"/>
                        </a:rPr>
                        <a:t>پیشداوری منجر می </a:t>
                      </a:r>
                      <a:r>
                        <a:rPr kumimoji="0" lang="fa-IR" sz="2400" b="0" i="0" u="none" strike="noStrike" cap="none" normalizeH="0" baseline="0">
                          <a:ln>
                            <a:noFill/>
                          </a:ln>
                          <a:solidFill>
                            <a:srgbClr val="333333"/>
                          </a:solidFill>
                          <a:effectLst/>
                          <a:latin typeface="+mn-lt"/>
                          <a:ea typeface="+mn-ea"/>
                          <a:cs typeface="+mn-cs"/>
                        </a:rPr>
                        <a:t>شود (”مشت </a:t>
                      </a:r>
                      <a:r>
                        <a:rPr kumimoji="0" lang="fa-IR" sz="2400" b="0" i="0" u="none" strike="noStrike" cap="none" normalizeH="0" baseline="0" dirty="0">
                          <a:ln>
                            <a:noFill/>
                          </a:ln>
                          <a:solidFill>
                            <a:srgbClr val="333333"/>
                          </a:solidFill>
                          <a:effectLst/>
                          <a:latin typeface="+mn-lt"/>
                          <a:ea typeface="+mn-ea"/>
                          <a:cs typeface="+mn-cs"/>
                        </a:rPr>
                        <a:t>نمونه ی </a:t>
                      </a:r>
                      <a:r>
                        <a:rPr kumimoji="0" lang="fa-IR" sz="2400" b="0" i="0" u="none" strike="noStrike" cap="none" normalizeH="0" baseline="0">
                          <a:ln>
                            <a:noFill/>
                          </a:ln>
                          <a:solidFill>
                            <a:srgbClr val="333333"/>
                          </a:solidFill>
                          <a:effectLst/>
                          <a:latin typeface="+mn-lt"/>
                          <a:ea typeface="+mn-ea"/>
                          <a:cs typeface="+mn-cs"/>
                        </a:rPr>
                        <a:t>خروار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 وقتی که انتخاب کردن اهمیت زیاد ندارد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انتخاب نوعی کیک ، رنگ جوراب ، نوع غذا یا ...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54024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 در عمل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2157273194"/>
              </p:ext>
            </p:extLst>
          </p:nvPr>
        </p:nvGraphicFramePr>
        <p:xfrm>
          <a:off x="408955" y="2026398"/>
          <a:ext cx="11376000" cy="4495840"/>
        </p:xfrm>
        <a:graphic>
          <a:graphicData uri="http://schemas.openxmlformats.org/drawingml/2006/table">
            <a:tbl>
              <a:tblPr rtl="1">
                <a:tableStyleId>{21E4AEA4-8DFA-4A89-87EB-49C32662AFE0}</a:tableStyleId>
              </a:tblPr>
              <a:tblGrid>
                <a:gridCol w="2846200">
                  <a:extLst>
                    <a:ext uri="{9D8B030D-6E8A-4147-A177-3AD203B41FA5}">
                      <a16:colId xmlns:a16="http://schemas.microsoft.com/office/drawing/2014/main" val="20000"/>
                    </a:ext>
                  </a:extLst>
                </a:gridCol>
                <a:gridCol w="85298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مثال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حیطه / قلمرو</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040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fa-IR" sz="2000" b="0" i="0" u="none" strike="noStrike" cap="none" normalizeH="0" baseline="0" dirty="0">
                          <a:ln>
                            <a:noFill/>
                          </a:ln>
                          <a:solidFill>
                            <a:srgbClr val="333333"/>
                          </a:solidFill>
                          <a:effectLst/>
                          <a:latin typeface="+mn-lt"/>
                          <a:ea typeface="+mn-ea"/>
                          <a:cs typeface="+mn-cs"/>
                        </a:rPr>
                        <a:t>نگرانی های بیش از حد اغراق شده درباره سلامتی</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1" eaLnBrk="1" fontAlgn="base" latinLnBrk="0" hangingPunct="1">
                        <a:lnSpc>
                          <a:spcPct val="105000"/>
                        </a:lnSpc>
                        <a:spcBef>
                          <a:spcPts val="1999"/>
                        </a:spcBef>
                        <a:spcAft>
                          <a:spcPct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افرادی که نگرانی اغراق آمیز در مورد سلامت خود دارند، اغلب قبل از موعد متقاعد می شوند که برخی از علائم جزئی و اغلب نامشخص (مثل خال) نشان دهنده اختلالات شدیدی (مثل سرطان پوست) است.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05492">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fa-IR" sz="2000" b="0" kern="1200" dirty="0">
                          <a:solidFill>
                            <a:schemeClr val="dk1"/>
                          </a:solidFill>
                          <a:effectLst/>
                          <a:latin typeface="+mn-lt"/>
                          <a:ea typeface="+mn-ea"/>
                          <a:cs typeface="+mn-cs"/>
                        </a:rPr>
                        <a:t>کلاه برداری</a:t>
                      </a:r>
                      <a:endParaRPr lang="de-DE" sz="2000" b="0" kern="1200" dirty="0">
                        <a:solidFill>
                          <a:schemeClr val="dk1"/>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lgn="r" rtl="1">
                        <a:buFont typeface="Arial" panose="020B0604020202020204" pitchFamily="34" charset="0"/>
                        <a:buChar char="•"/>
                      </a:pPr>
                      <a:r>
                        <a:rPr lang="fa-IR" sz="2000" kern="1200" dirty="0">
                          <a:solidFill>
                            <a:schemeClr val="dk1"/>
                          </a:solidFill>
                          <a:effectLst/>
                          <a:latin typeface="+mn-lt"/>
                          <a:ea typeface="+mn-ea"/>
                          <a:cs typeface="+mn-cs"/>
                        </a:rPr>
                        <a:t>در سال 2012 ، یک دختر آلمانی روسی بنام آنا سورکین ، با نام مستعار آنا دلویی ، ادعا نمود که دختر یک میلیونر در منهتن است. وی در کنار جرایم بسیاری که تا آنزمان مرتکب شده بود ، حدود 275 هزار دلار از بانک و دوستان خویش کلاهبرداری کرد. وی بخاطر عدم پرداخت وام های دریافت شده مورد سرزنش قرار گرفت . بعنوان مثال پدر وی با او مجادله و سرزنش کرد که نباید سراغ این پول ها برود. اعتماد به نفس وی سبب شد که دوستان و شرکای تجاری اش به طور کورکورانه به او اعتماد کنند. زمانی که وی نتوانست وجوه دریافتی را بازگرداند ، وی به دزدی و کلاه برداری متهم شده و تحت تعقیب قرار گرفت. </a:t>
                      </a:r>
                      <a:br>
                        <a:rPr lang="de-DE" sz="2000" kern="1200" dirty="0">
                          <a:solidFill>
                            <a:schemeClr val="dk1"/>
                          </a:solidFill>
                          <a:effectLst/>
                          <a:latin typeface="+mn-lt"/>
                          <a:ea typeface="+mn-ea"/>
                          <a:cs typeface="+mn-cs"/>
                        </a:rPr>
                      </a:br>
                      <a:r>
                        <a:rPr lang="fa-IR" sz="2000" kern="1200" dirty="0">
                          <a:solidFill>
                            <a:schemeClr val="dk1"/>
                          </a:solidFill>
                          <a:effectLst/>
                          <a:latin typeface="+mn-lt"/>
                          <a:ea typeface="+mn-ea"/>
                          <a:cs typeface="+mn-cs"/>
                        </a:rPr>
                        <a:t>مقداری شکاک بودن نسبت به هویت آنا ، اظهارات وی و توانایی اش برای بازپس دادن وام های دریافتی لازم بوده است.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93625190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dirty="0">
                <a:solidFill>
                  <a:srgbClr val="004992"/>
                </a:solidFill>
                <a:latin typeface="+mn-lt"/>
                <a:ea typeface="+mn-ea"/>
                <a:cs typeface="+mn-cs"/>
              </a:rPr>
              <a:t>آیا شرکت </a:t>
            </a:r>
            <a:r>
              <a:rPr lang="en-US" dirty="0">
                <a:solidFill>
                  <a:srgbClr val="004992"/>
                </a:solidFill>
                <a:latin typeface="+mn-lt"/>
                <a:ea typeface="+mn-ea"/>
                <a:cs typeface="+mn-cs"/>
              </a:rPr>
              <a:t>Marlboro </a:t>
            </a:r>
            <a:r>
              <a:rPr lang="fa-IR" dirty="0">
                <a:solidFill>
                  <a:srgbClr val="004992"/>
                </a:solidFill>
                <a:latin typeface="+mn-lt"/>
                <a:ea typeface="+mn-ea"/>
                <a:cs typeface="+mn-cs"/>
              </a:rPr>
              <a:t>به ک ک ک متعلق است؟</a:t>
            </a:r>
            <a:br>
              <a:rPr lang="fa-IR" dirty="0">
                <a:solidFill>
                  <a:srgbClr val="004992"/>
                </a:solidFill>
                <a:latin typeface="+mn-lt"/>
                <a:ea typeface="+mn-ea"/>
                <a:cs typeface="+mn-cs"/>
              </a:rPr>
            </a:br>
            <a:r>
              <a:rPr lang="de-DE" altLang="de-DE" sz="2000" dirty="0">
                <a:latin typeface="Arial" panose="020B0604020202020204" pitchFamily="34" charset="0"/>
              </a:rPr>
              <a:t>)</a:t>
            </a:r>
            <a:r>
              <a:rPr lang="fa-IR" altLang="de-DE" sz="2000" dirty="0">
                <a:latin typeface="Arial" panose="020B0604020202020204" pitchFamily="34" charset="0"/>
              </a:rPr>
              <a:t>برای تمرین های دیگر به پایان اسلایدها مراجعه کنید</a:t>
            </a:r>
            <a:r>
              <a:rPr lang="de-DE" altLang="de-DE" sz="2000" dirty="0">
                <a:latin typeface="Arial" panose="020B0604020202020204" pitchFamily="34" charset="0"/>
              </a:rPr>
              <a:t>(</a:t>
            </a:r>
            <a:endParaRPr lang="fa-IR"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912753744"/>
              </p:ext>
            </p:extLst>
          </p:nvPr>
        </p:nvGraphicFramePr>
        <p:xfrm>
          <a:off x="408955" y="2697480"/>
          <a:ext cx="11376000" cy="4028530"/>
        </p:xfrm>
        <a:graphic>
          <a:graphicData uri="http://schemas.openxmlformats.org/drawingml/2006/table">
            <a:tbl>
              <a:tblPr rtl="1">
                <a:tableStyleId>{21E4AEA4-8DFA-4A89-87EB-49C32662AFE0}</a:tableStyleId>
              </a:tblPr>
              <a:tblGrid>
                <a:gridCol w="2164236">
                  <a:extLst>
                    <a:ext uri="{9D8B030D-6E8A-4147-A177-3AD203B41FA5}">
                      <a16:colId xmlns:a16="http://schemas.microsoft.com/office/drawing/2014/main" val="20000"/>
                    </a:ext>
                  </a:extLst>
                </a:gridCol>
                <a:gridCol w="6882592">
                  <a:extLst>
                    <a:ext uri="{9D8B030D-6E8A-4147-A177-3AD203B41FA5}">
                      <a16:colId xmlns:a16="http://schemas.microsoft.com/office/drawing/2014/main" val="20001"/>
                    </a:ext>
                  </a:extLst>
                </a:gridCol>
                <a:gridCol w="2329172">
                  <a:extLst>
                    <a:ext uri="{9D8B030D-6E8A-4147-A177-3AD203B41FA5}">
                      <a16:colId xmlns:a16="http://schemas.microsoft.com/office/drawing/2014/main" val="20002"/>
                    </a:ext>
                  </a:extLst>
                </a:gridCol>
              </a:tblGrid>
              <a:tr h="46237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نوشته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defRPr/>
                      </a:pPr>
                      <a:r>
                        <a:rPr kumimoji="0" lang="fa-IR" sz="2000" b="0" i="0" u="none" strike="noStrike" cap="none" normalizeH="0" baseline="0" dirty="0">
                          <a:ln>
                            <a:noFill/>
                          </a:ln>
                          <a:solidFill>
                            <a:srgbClr val="333333"/>
                          </a:solidFill>
                          <a:effectLst/>
                          <a:latin typeface="+mn-lt"/>
                          <a:ea typeface="+mn-ea"/>
                          <a:cs typeface="+mn-cs"/>
                        </a:rPr>
                        <a:t>استناد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1800" b="0" i="0" u="none" strike="noStrike" cap="none" normalizeH="0" baseline="0" dirty="0">
                          <a:ln>
                            <a:noFill/>
                          </a:ln>
                          <a:solidFill>
                            <a:srgbClr val="333333"/>
                          </a:solidFill>
                          <a:effectLst/>
                          <a:latin typeface="+mn-lt"/>
                          <a:ea typeface="+mn-ea"/>
                          <a:cs typeface="+mn-cs"/>
                        </a:rPr>
                        <a:t>طراحی بسته سیگار منجر به شایعاتی شد که این نام تجاری درانداختن بمب اتمی در ژاپن دست داشته است.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موافق: </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004992"/>
                          </a:solidFill>
                          <a:effectLst/>
                          <a:latin typeface="+mn-lt"/>
                          <a:ea typeface="+mn-ea"/>
                          <a:cs typeface="+mn-cs"/>
                        </a:rPr>
                        <a:t>؟؟؟</a:t>
                      </a:r>
                      <a:r>
                        <a:rPr kumimoji="0" lang="fa-IR" sz="1600" b="0" i="0" u="none" strike="noStrike" cap="none" normalizeH="0" baseline="0" dirty="0">
                          <a:ln>
                            <a:noFill/>
                          </a:ln>
                          <a:solidFill>
                            <a:srgbClr val="333333"/>
                          </a:solidFill>
                          <a:effectLst/>
                          <a:latin typeface="+mn-lt"/>
                          <a:ea typeface="+mn-ea"/>
                          <a:cs typeface="+mn-cs"/>
                        </a:rPr>
                        <a:t> </a:t>
                      </a:r>
                      <a:r>
                        <a:rPr kumimoji="0" lang="fa-IR" sz="1600" b="0" i="0" u="none" strike="noStrike" cap="none" normalizeH="0" baseline="0" dirty="0">
                          <a:ln>
                            <a:noFill/>
                          </a:ln>
                          <a:solidFill>
                            <a:srgbClr val="FFFFFF"/>
                          </a:solidFill>
                          <a:effectLst/>
                          <a:latin typeface="+mn-lt"/>
                          <a:ea typeface="+mn-ea"/>
                          <a:cs typeface="+mn-cs"/>
                        </a:rPr>
                        <a:t>پرچم ژاپن شامل –مثل علامت روی پاکت سیگار-یک دایره فرمز در زمینه سفید است.</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 دایره طلایی می تواند آلودگی رادیو اکتیو را نشان دهد.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 ”لاکی استریک“ می تواند به عنوان ”حمله موفق“ برداشت شود.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 لاکی استریک در دوران جنگ جهانی دوم طراحی بسته را تغییر داد. قبل از آن، زمینه سفید، سبز بود.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مخالف:</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004992"/>
                          </a:solidFill>
                          <a:effectLst/>
                          <a:latin typeface="+mn-lt"/>
                          <a:ea typeface="+mn-ea"/>
                          <a:cs typeface="+mn-cs"/>
                        </a:rPr>
                        <a:t>؟؟؟</a:t>
                      </a:r>
                      <a:r>
                        <a:rPr kumimoji="0" lang="fa-IR" sz="1600" b="0" i="0" u="none" strike="noStrike" cap="none" normalizeH="0" baseline="0" dirty="0">
                          <a:ln>
                            <a:noFill/>
                          </a:ln>
                          <a:solidFill>
                            <a:srgbClr val="333333"/>
                          </a:solidFill>
                          <a:effectLst/>
                          <a:latin typeface="+mn-lt"/>
                          <a:ea typeface="+mn-ea"/>
                          <a:cs typeface="+mn-cs"/>
                        </a:rPr>
                        <a:t> </a:t>
                      </a:r>
                      <a:r>
                        <a:rPr kumimoji="0" lang="fa-IR" sz="1600" b="0" i="0" u="none" strike="noStrike" cap="none" normalizeH="0" baseline="0" dirty="0">
                          <a:ln>
                            <a:noFill/>
                          </a:ln>
                          <a:solidFill>
                            <a:srgbClr val="FFFFFF"/>
                          </a:solidFill>
                          <a:effectLst/>
                          <a:latin typeface="+mn-lt"/>
                          <a:ea typeface="+mn-ea"/>
                          <a:cs typeface="+mn-cs"/>
                        </a:rPr>
                        <a:t>دایره طلایی هنوز روی بسته های قدیمی است.</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طراحی بسته فعلی در سال 1940/1941 به دلایل تجاری تغییر کرد، در حالی که بمباران اتمی در سال 1945 اتفاق افتاد.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نام تجاری در زمان های حفاری طلا تأسیس شد. نام ”لاکی استریک“ از سال 1871 ثبت شده است. بر روی اولین قوطی تنباکو یک چکش بود که به بهشت اشاره می کرد- نمادی برای ”رسیدن به شانس“ از حفاری طلا بود.</a:t>
                      </a:r>
                      <a:endParaRPr kumimoji="0" lang="de-DE" sz="16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022"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003"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1190464" y="6309320"/>
            <a:ext cx="8098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پرچم ژاپن</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a:latin typeface="+mn-lt"/>
                <a:ea typeface="+mn-ea"/>
                <a:cs typeface="+mn-cs"/>
              </a:rPr>
              <a:t>آیا ارتباطی بین سیگاری با نام تجاری “لاکی استریک” و بمباران اتمی ژاپن وجود دارد؟</a:t>
            </a:r>
            <a:endParaRPr lang="de-DE" altLang="de-DE" sz="2000" dirty="0">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dirty="0">
                <a:solidFill>
                  <a:srgbClr val="004992"/>
                </a:solidFill>
                <a:latin typeface="+mn-lt"/>
                <a:ea typeface="+mn-ea"/>
                <a:cs typeface="+mn-cs"/>
              </a:rPr>
              <a:t>آیا شرکت </a:t>
            </a:r>
            <a:r>
              <a:rPr lang="en-US" dirty="0">
                <a:solidFill>
                  <a:srgbClr val="004992"/>
                </a:solidFill>
                <a:latin typeface="+mn-lt"/>
                <a:ea typeface="+mn-ea"/>
                <a:cs typeface="+mn-cs"/>
              </a:rPr>
              <a:t>Marlboro </a:t>
            </a:r>
            <a:r>
              <a:rPr lang="fa-IR" dirty="0">
                <a:solidFill>
                  <a:srgbClr val="004992"/>
                </a:solidFill>
                <a:latin typeface="+mn-lt"/>
                <a:ea typeface="+mn-ea"/>
                <a:cs typeface="+mn-cs"/>
              </a:rPr>
              <a:t>به ک ک ک متعلق است؟</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432538883"/>
              </p:ext>
            </p:extLst>
          </p:nvPr>
        </p:nvGraphicFramePr>
        <p:xfrm>
          <a:off x="408955" y="2697480"/>
          <a:ext cx="11376000" cy="4028530"/>
        </p:xfrm>
        <a:graphic>
          <a:graphicData uri="http://schemas.openxmlformats.org/drawingml/2006/table">
            <a:tbl>
              <a:tblPr rtl="1">
                <a:tableStyleId>{21E4AEA4-8DFA-4A89-87EB-49C32662AFE0}</a:tableStyleId>
              </a:tblPr>
              <a:tblGrid>
                <a:gridCol w="2164236">
                  <a:extLst>
                    <a:ext uri="{9D8B030D-6E8A-4147-A177-3AD203B41FA5}">
                      <a16:colId xmlns:a16="http://schemas.microsoft.com/office/drawing/2014/main" val="20000"/>
                    </a:ext>
                  </a:extLst>
                </a:gridCol>
                <a:gridCol w="6882592">
                  <a:extLst>
                    <a:ext uri="{9D8B030D-6E8A-4147-A177-3AD203B41FA5}">
                      <a16:colId xmlns:a16="http://schemas.microsoft.com/office/drawing/2014/main" val="20001"/>
                    </a:ext>
                  </a:extLst>
                </a:gridCol>
                <a:gridCol w="2329172">
                  <a:extLst>
                    <a:ext uri="{9D8B030D-6E8A-4147-A177-3AD203B41FA5}">
                      <a16:colId xmlns:a16="http://schemas.microsoft.com/office/drawing/2014/main" val="20002"/>
                    </a:ext>
                  </a:extLst>
                </a:gridCol>
              </a:tblGrid>
              <a:tr h="46237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نوشته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defRPr/>
                      </a:pPr>
                      <a:r>
                        <a:rPr kumimoji="0" lang="fa-IR" sz="2000" b="0" i="0" u="none" strike="noStrike" cap="none" normalizeH="0" baseline="0" dirty="0">
                          <a:ln>
                            <a:noFill/>
                          </a:ln>
                          <a:solidFill>
                            <a:srgbClr val="333333"/>
                          </a:solidFill>
                          <a:effectLst/>
                          <a:latin typeface="+mn-lt"/>
                          <a:ea typeface="+mn-ea"/>
                          <a:cs typeface="+mn-cs"/>
                        </a:rPr>
                        <a:t>استناد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1800" b="0" i="0" u="none" strike="noStrike" cap="none" normalizeH="0" baseline="0" dirty="0">
                          <a:ln>
                            <a:noFill/>
                          </a:ln>
                          <a:solidFill>
                            <a:srgbClr val="333333"/>
                          </a:solidFill>
                          <a:effectLst/>
                          <a:latin typeface="+mn-lt"/>
                          <a:ea typeface="+mn-ea"/>
                          <a:cs typeface="+mn-cs"/>
                        </a:rPr>
                        <a:t>طراحی بسته سیگار منجر به شایعاتی شد که این نام تجاری درانداختن بمب اتمی در ژاپن دست داشته است.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موافق: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پرچم ژاپن شامل –مثل علامت روی پاکت سیگار-یک دایره فرمز در زمینه سفید است.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دایره طلایی می تواند آلودگی رادیو اکتیو را نشان دهد.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”لاکی استریک“ می تواند به عنوان ”حمله موفق“ برداشت شود.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لاکی استریک در دوران جنگ جهانی دوم طراحی بسته را تغییر داد. قبل از آن، زمینه سفید، سبز بود.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مخالف:</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004992"/>
                          </a:solidFill>
                          <a:effectLst/>
                          <a:latin typeface="+mn-lt"/>
                          <a:ea typeface="+mn-ea"/>
                          <a:cs typeface="+mn-cs"/>
                        </a:rPr>
                        <a:t>؟؟؟</a:t>
                      </a:r>
                      <a:r>
                        <a:rPr kumimoji="0" lang="fa-IR" sz="1600" b="0" i="0" u="none" strike="noStrike" cap="none" normalizeH="0" baseline="0" dirty="0">
                          <a:ln>
                            <a:noFill/>
                          </a:ln>
                          <a:solidFill>
                            <a:srgbClr val="333333"/>
                          </a:solidFill>
                          <a:effectLst/>
                          <a:latin typeface="+mn-lt"/>
                          <a:ea typeface="+mn-ea"/>
                          <a:cs typeface="+mn-cs"/>
                        </a:rPr>
                        <a:t> </a:t>
                      </a:r>
                      <a:r>
                        <a:rPr kumimoji="0" lang="fa-IR" sz="1600" b="0" i="0" u="none" strike="noStrike" cap="none" normalizeH="0" baseline="0" dirty="0">
                          <a:ln>
                            <a:noFill/>
                          </a:ln>
                          <a:solidFill>
                            <a:srgbClr val="FFFFFF"/>
                          </a:solidFill>
                          <a:effectLst/>
                          <a:latin typeface="+mn-lt"/>
                          <a:ea typeface="+mn-ea"/>
                          <a:cs typeface="+mn-cs"/>
                        </a:rPr>
                        <a:t>دایره طلایی هنوز روی بسته های قدیمی است.</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طراحی بسته فعلی در سال 1940/1941 به دلایل تجاری تغییر کرد، در حالی که بمباران اتمی در سال 1945 اتفاق افتاد.</a:t>
                      </a:r>
                    </a:p>
                    <a:p>
                      <a:pPr marL="0" marR="0" lvl="0" indent="0" algn="r" defTabSz="914400" rtl="1" eaLnBrk="1" fontAlgn="base" latinLnBrk="0" hangingPunct="1">
                        <a:lnSpc>
                          <a:spcPct val="100000"/>
                        </a:lnSpc>
                        <a:spcBef>
                          <a:spcPct val="20000"/>
                        </a:spcBef>
                        <a:spcAft>
                          <a:spcPct val="0"/>
                        </a:spcAft>
                        <a:buClr>
                          <a:srgbClr val="FFFFFF"/>
                        </a:buClr>
                        <a:buSzTx/>
                        <a:buFont typeface="WingDings"/>
                        <a:buNone/>
                        <a:tabLst/>
                      </a:pPr>
                      <a:r>
                        <a:rPr kumimoji="0" lang="fa-IR" sz="1600" b="0" i="0" u="none" strike="noStrike" cap="none" normalizeH="0" baseline="0" dirty="0">
                          <a:ln>
                            <a:noFill/>
                          </a:ln>
                          <a:solidFill>
                            <a:srgbClr val="FFFFFF"/>
                          </a:solidFill>
                          <a:effectLst/>
                          <a:latin typeface="+mn-lt"/>
                          <a:ea typeface="+mn-ea"/>
                          <a:cs typeface="+mn-cs"/>
                        </a:rPr>
                        <a:t>نام تجاری در زمان های حفاری طلا تأسیس شد. نام ”لاکی استریک“ از سال 1871 ثبت شده است. بر روی اولین قوطی تنباکو یک چکش بود که به بهشت اشاره می کرد- نمادی برای ”رسیدن به شانس“ از حفاری طلا بود.</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022"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003"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1190464" y="6309320"/>
            <a:ext cx="8098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پرچم ژاپن</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a:latin typeface="+mn-lt"/>
                <a:ea typeface="+mn-ea"/>
                <a:cs typeface="+mn-cs"/>
              </a:rPr>
              <a:t>آیا ارتباطی بین سیگاری با نام تجاری “لاکی استریک” و بمباران اتمی ژاپن وجود دارد؟</a:t>
            </a:r>
            <a:endParaRPr lang="de-DE" altLang="de-DE" sz="2000" dirty="0">
              <a:latin typeface="+mn-lt"/>
              <a:ea typeface="+mn-ea"/>
              <a:cs typeface="+mn-cs"/>
            </a:endParaRPr>
          </a:p>
        </p:txBody>
      </p:sp>
    </p:spTree>
    <p:extLst>
      <p:ext uri="{BB962C8B-B14F-4D97-AF65-F5344CB8AC3E}">
        <p14:creationId xmlns:p14="http://schemas.microsoft.com/office/powerpoint/2010/main" val="3138310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dirty="0">
                <a:solidFill>
                  <a:srgbClr val="004992"/>
                </a:solidFill>
                <a:latin typeface="+mn-lt"/>
                <a:ea typeface="+mn-ea"/>
                <a:cs typeface="+mn-cs"/>
              </a:rPr>
              <a:t>آیا شرکت </a:t>
            </a:r>
            <a:r>
              <a:rPr lang="en-US" dirty="0">
                <a:solidFill>
                  <a:srgbClr val="004992"/>
                </a:solidFill>
                <a:latin typeface="+mn-lt"/>
                <a:ea typeface="+mn-ea"/>
                <a:cs typeface="+mn-cs"/>
              </a:rPr>
              <a:t>Marlboro </a:t>
            </a:r>
            <a:r>
              <a:rPr lang="fa-IR" dirty="0">
                <a:solidFill>
                  <a:srgbClr val="004992"/>
                </a:solidFill>
                <a:latin typeface="+mn-lt"/>
                <a:ea typeface="+mn-ea"/>
                <a:cs typeface="+mn-cs"/>
              </a:rPr>
              <a:t>به ک ک ک متعلق است؟</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4194559868"/>
              </p:ext>
            </p:extLst>
          </p:nvPr>
        </p:nvGraphicFramePr>
        <p:xfrm>
          <a:off x="408955" y="2697480"/>
          <a:ext cx="11376000" cy="4028530"/>
        </p:xfrm>
        <a:graphic>
          <a:graphicData uri="http://schemas.openxmlformats.org/drawingml/2006/table">
            <a:tbl>
              <a:tblPr rtl="1">
                <a:tableStyleId>{21E4AEA4-8DFA-4A89-87EB-49C32662AFE0}</a:tableStyleId>
              </a:tblPr>
              <a:tblGrid>
                <a:gridCol w="2164236">
                  <a:extLst>
                    <a:ext uri="{9D8B030D-6E8A-4147-A177-3AD203B41FA5}">
                      <a16:colId xmlns:a16="http://schemas.microsoft.com/office/drawing/2014/main" val="20000"/>
                    </a:ext>
                  </a:extLst>
                </a:gridCol>
                <a:gridCol w="6882592">
                  <a:extLst>
                    <a:ext uri="{9D8B030D-6E8A-4147-A177-3AD203B41FA5}">
                      <a16:colId xmlns:a16="http://schemas.microsoft.com/office/drawing/2014/main" val="20001"/>
                    </a:ext>
                  </a:extLst>
                </a:gridCol>
                <a:gridCol w="2329172">
                  <a:extLst>
                    <a:ext uri="{9D8B030D-6E8A-4147-A177-3AD203B41FA5}">
                      <a16:colId xmlns:a16="http://schemas.microsoft.com/office/drawing/2014/main" val="20002"/>
                    </a:ext>
                  </a:extLst>
                </a:gridCol>
              </a:tblGrid>
              <a:tr h="46237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نوشته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defRPr/>
                      </a:pPr>
                      <a:r>
                        <a:rPr kumimoji="0" lang="fa-IR" sz="2000" b="0" i="0" u="none" strike="noStrike" cap="none" normalizeH="0" baseline="0" dirty="0">
                          <a:ln>
                            <a:noFill/>
                          </a:ln>
                          <a:solidFill>
                            <a:srgbClr val="333333"/>
                          </a:solidFill>
                          <a:effectLst/>
                          <a:latin typeface="+mn-lt"/>
                          <a:ea typeface="+mn-ea"/>
                          <a:cs typeface="+mn-cs"/>
                        </a:rPr>
                        <a:t>استناد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1800" b="0" i="0" u="none" strike="noStrike" cap="none" normalizeH="0" baseline="0" dirty="0">
                          <a:ln>
                            <a:noFill/>
                          </a:ln>
                          <a:solidFill>
                            <a:srgbClr val="333333"/>
                          </a:solidFill>
                          <a:effectLst/>
                          <a:latin typeface="+mn-lt"/>
                          <a:ea typeface="+mn-ea"/>
                          <a:cs typeface="+mn-cs"/>
                        </a:rPr>
                        <a:t>طراحی بسته سیگار منجر به شایعاتی شد که این نام تجاری درانداختن بمب اتمی در ژاپن دست داشته است.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موافق: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پرچم ژاپن شامل –مثل علامت روی پاکت سیگار-یک دایره فرمز در زمینه سفید است.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دایره طلایی می تواند آلودگی رادیو اکتیو را نشان دهد.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”لاکی استریک“ می تواند به عنوان ”حمله موفق“ برداشت شود.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لاکی استریک در دوران جنگ جهانی دوم طراحی بسته را تغییر داد. قبل از آن، زمینه سفید، سبز بود.</a:t>
                      </a:r>
                    </a:p>
                    <a:p>
                      <a:pPr marL="0" marR="0" lvl="0" indent="0" algn="r" defTabSz="914400" rtl="1" eaLnBrk="1" fontAlgn="base" latinLnBrk="0" hangingPunct="1">
                        <a:lnSpc>
                          <a:spcPct val="100000"/>
                        </a:lnSpc>
                        <a:spcBef>
                          <a:spcPts val="1200"/>
                        </a:spcBef>
                        <a:spcAft>
                          <a:spcPct val="0"/>
                        </a:spcAft>
                        <a:buClr>
                          <a:srgbClr val="336699"/>
                        </a:buClr>
                        <a:buSzTx/>
                        <a:buFontTx/>
                        <a:buNone/>
                        <a:tabLst/>
                      </a:pPr>
                      <a:r>
                        <a:rPr kumimoji="0" lang="fa-IR" sz="1600" b="1" i="0" u="none" strike="noStrike" cap="none" normalizeH="0" baseline="0" dirty="0">
                          <a:ln>
                            <a:noFill/>
                          </a:ln>
                          <a:solidFill>
                            <a:srgbClr val="333333"/>
                          </a:solidFill>
                          <a:effectLst/>
                          <a:latin typeface="+mn-lt"/>
                          <a:ea typeface="+mn-ea"/>
                          <a:cs typeface="+mn-cs"/>
                        </a:rPr>
                        <a:t>مخالف:</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دایره طلایی هنوز روی بسته های قدیمی است.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طراحی بسته فعلی در سال 1940/1941 به دلایل تجاری تغییر کرد، در حالی که بمباران اتمی در سال 1945 اتفاق افتاد.</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fa-IR" sz="1600" b="0" i="0" u="none" strike="noStrike" cap="none" normalizeH="0" baseline="0" dirty="0">
                          <a:ln>
                            <a:noFill/>
                          </a:ln>
                          <a:solidFill>
                            <a:srgbClr val="333333"/>
                          </a:solidFill>
                          <a:effectLst/>
                          <a:latin typeface="+mn-lt"/>
                          <a:ea typeface="+mn-ea"/>
                          <a:cs typeface="+mn-cs"/>
                        </a:rPr>
                        <a:t> نام تجاری در زمان های حفاری طلا تأسیس شد. نام ”لاکی استریک“ از سال 1871 ثبت شده است. بر روی اولین قوطی تنباکو یک چکش بود که به بهشت اشاره می کرد- نمادی برای ”رسیدن به شانس“ از حفاری طلا بود.</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022"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003"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1190464" y="6309320"/>
            <a:ext cx="8098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1600">
                <a:latin typeface="+mn-lt"/>
                <a:cs typeface="+mn-cs"/>
              </a:rPr>
              <a:t>پرچم ژاپن</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a:latin typeface="+mn-lt"/>
                <a:ea typeface="+mn-ea"/>
                <a:cs typeface="+mn-cs"/>
              </a:rPr>
              <a:t>آیا ارتباطی بین سیگاری با نام تجاری “لاکی استریک” و بمباران اتمی ژاپن وجود دارد؟</a:t>
            </a:r>
            <a:endParaRPr lang="de-DE" altLang="de-DE" sz="2000" dirty="0">
              <a:latin typeface="+mn-lt"/>
              <a:ea typeface="+mn-ea"/>
              <a:cs typeface="+mn-cs"/>
            </a:endParaRPr>
          </a:p>
        </p:txBody>
      </p:sp>
    </p:spTree>
    <p:extLst>
      <p:ext uri="{BB962C8B-B14F-4D97-AF65-F5344CB8AC3E}">
        <p14:creationId xmlns:p14="http://schemas.microsoft.com/office/powerpoint/2010/main" val="1630861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706199" y="5991671"/>
            <a:ext cx="8018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a:latin typeface="+mn-lt"/>
                <a:cs typeface="+mn-cs"/>
              </a:rPr>
              <a:t>خیر!</a:t>
            </a:r>
            <a:endParaRPr lang="de-DE" altLang="de-DE" sz="2400" dirty="0">
              <a:latin typeface="+mn-lt"/>
              <a:cs typeface="+mn-cs"/>
            </a:endParaRPr>
          </a:p>
        </p:txBody>
      </p:sp>
      <p:sp>
        <p:nvSpPr>
          <p:cNvPr id="11" name="Caption_492547"/>
          <p:cNvSpPr txBox="1">
            <a:spLocks noChangeArrowheads="1"/>
          </p:cNvSpPr>
          <p:nvPr/>
        </p:nvSpPr>
        <p:spPr bwMode="auto">
          <a:xfrm>
            <a:off x="408955" y="230881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400" b="0" dirty="0">
                <a:latin typeface="+mn-lt"/>
                <a:ea typeface="+mn-ea"/>
                <a:cs typeface="+mn-cs"/>
              </a:rPr>
              <a:t>آیا ارتباطی بین سیگاری با نام </a:t>
            </a:r>
            <a:r>
              <a:rPr lang="fa-IR" altLang="de-DE" sz="2400" b="0">
                <a:latin typeface="+mn-lt"/>
                <a:ea typeface="+mn-ea"/>
                <a:cs typeface="+mn-cs"/>
              </a:rPr>
              <a:t>تجاری “لاکی استریک” </a:t>
            </a:r>
            <a:r>
              <a:rPr lang="fa-IR" altLang="de-DE" sz="2400" b="0" dirty="0">
                <a:latin typeface="+mn-lt"/>
                <a:ea typeface="+mn-ea"/>
                <a:cs typeface="+mn-cs"/>
              </a:rPr>
              <a:t>و بمباران اتمی ژاپن وجود دارد؟</a:t>
            </a:r>
            <a:endParaRPr lang="de-DE" altLang="de-DE" sz="2400" dirty="0">
              <a:latin typeface="+mn-lt"/>
              <a:ea typeface="+mn-ea"/>
              <a:cs typeface="+mn-cs"/>
            </a:endParaRPr>
          </a:p>
        </p:txBody>
      </p:sp>
      <p:sp>
        <p:nvSpPr>
          <p:cNvPr id="5" name="Title 4"/>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dirty="0">
                <a:solidFill>
                  <a:srgbClr val="004992"/>
                </a:solidFill>
                <a:latin typeface="+mn-lt"/>
                <a:ea typeface="+mn-ea"/>
                <a:cs typeface="+mn-cs"/>
              </a:rPr>
              <a:t>آیا شرکت </a:t>
            </a:r>
            <a:r>
              <a:rPr lang="en-US" dirty="0">
                <a:solidFill>
                  <a:srgbClr val="004992"/>
                </a:solidFill>
                <a:latin typeface="+mn-lt"/>
                <a:ea typeface="+mn-ea"/>
                <a:cs typeface="+mn-cs"/>
              </a:rPr>
              <a:t>Marlboro </a:t>
            </a:r>
            <a:r>
              <a:rPr lang="fa-IR" dirty="0">
                <a:solidFill>
                  <a:srgbClr val="004992"/>
                </a:solidFill>
                <a:latin typeface="+mn-lt"/>
                <a:ea typeface="+mn-ea"/>
                <a:cs typeface="+mn-cs"/>
              </a:rPr>
              <a:t>به ک ک ک متعلق است؟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ها که دیگران درحال دسیسه چینی و توطئه هستند چگونه ساخته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a:t>
            </a:r>
            <a:endParaRPr lang="fa-IR" sz="240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ها که دیگران درحال دسیسه چینی و توطئه هستند چگونه ساخته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معمولاً چنین نظریه هایی بیش از آنکه واقعیت داشته باشند ، هیجان زا هستند.</a:t>
            </a:r>
          </a:p>
          <a:p>
            <a:pPr marL="342900" lvl="0" indent="-342900" defTabSz="914400" fontAlgn="base">
              <a:buClr>
                <a:srgbClr val="333333"/>
              </a:buClr>
              <a:buFont typeface="WingDings"/>
              <a:buChar char=""/>
            </a:pPr>
            <a:r>
              <a:rPr lang="fa-IR" altLang="de-DE" sz="2400" dirty="0">
                <a:solidFill>
                  <a:srgbClr val="333333"/>
                </a:solidFill>
              </a:rPr>
              <a:t>این نظریه ها بر اظهاراتی استوارند که ثابت کردن یا تطبیق دادن آنها با واقعیت بسیار دشوار است(به عنوان مثال بسته بندی نمایانگر طرفداری از ژاپن است و تاج گل طلایی نشان دهنده آلودگی رادیواکتیو است).</a:t>
            </a:r>
            <a:endParaRPr lang="en-US"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کسانی که چنین نظریه هایی را مطرح می کنند ، سایر توضیحات و تببینات مرتبط را پنهان می سازند (مثلاً اینکه </a:t>
            </a:r>
            <a:r>
              <a:rPr lang="fa-IR" altLang="de-DE" sz="2400">
                <a:solidFill>
                  <a:srgbClr val="333333"/>
                </a:solidFill>
              </a:rPr>
              <a:t>واژه “لاکی استریک” </a:t>
            </a:r>
            <a:r>
              <a:rPr lang="fa-IR" altLang="de-DE" sz="2400" dirty="0">
                <a:solidFill>
                  <a:srgbClr val="333333"/>
                </a:solidFill>
              </a:rPr>
              <a:t>می تواند اشاره به اکتشاف نیز داشته باشد).</a:t>
            </a:r>
            <a:endParaRPr lang="en-US"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گاهی اوقات ، حروف اختصاری بر اساس یک واقعیت تعیین می شوند ؛ ولی همیشه در اهمیت این جزئیات مبالغه می شود (این بسته در واقع در طول جنگ جهانی دوم بود تغییر کرده بود، با این حال، این امر فی نفسه به نفع این شایعه نیست).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ها که دیگران درحال دسیسه چینی و توطئه هستند چگونه ساخته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نمونه های بسیاری در تاریخ وجود دارد که در آن اقلیت ها و رانده شدگان به دروغ برای حوادث فاجعه بار و غیر قابل کنترل، مقصر شناخته شدند. </a:t>
            </a:r>
            <a:r>
              <a:rPr lang="fa-IR" altLang="de-DE" sz="2400" dirty="0">
                <a:solidFill>
                  <a:srgbClr val="333333"/>
                </a:solidFill>
              </a:rPr>
              <a:t>بعنوان مثال، در قرون وسطی اگر محصول گندم کاهش می یافت، مردم جادوگران یا اقلیت های مذهبی را ملامت می کردند.</a:t>
            </a:r>
          </a:p>
          <a:p>
            <a:pPr marL="342900" lvl="0" indent="-342900" defTabSz="914400" fontAlgn="base">
              <a:buClr>
                <a:srgbClr val="333333"/>
              </a:buClr>
              <a:buFont typeface="WingDings"/>
              <a:buChar char=""/>
            </a:pPr>
            <a:r>
              <a:rPr lang="fa-IR" altLang="de-DE" sz="2400" dirty="0">
                <a:solidFill>
                  <a:srgbClr val="333333"/>
                </a:solidFill>
              </a:rPr>
              <a:t>چنین تبییناتی موجب کاهش تنش شده و احساس توهم آمیز کنترل وقایع را بوجود می آورند.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عجولانه عمل می کنیم؟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 پریشی یا سایکوز {ولی نه همه ی آن ها} بر اساس اطلاعات اندک تصمیم گیری می کنند. </a:t>
            </a:r>
            <a:r>
              <a:rPr lang="fa-IR" altLang="de-DE" sz="2400" dirty="0">
                <a:solidFill>
                  <a:srgbClr val="333333"/>
                </a:solidFill>
              </a:rPr>
              <a:t>این نوع تصمیم گیری به سادگی دچار خطا می شود ؛ لذا برای تصمیم گیری مناسب باید تمام اطلاعات موجود را به دقت در نظر </a:t>
            </a:r>
            <a:r>
              <a:rPr lang="fa-IR" altLang="de-DE" sz="2400">
                <a:solidFill>
                  <a:srgbClr val="333333"/>
                </a:solidFill>
              </a:rPr>
              <a:t>گرفت.</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عجولانه عمل می کنیم؟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 پریشی یا سایکوز {ولی نه همه ی آن ها} بر اساس اطلاعات اندک تصمیم گیری می کنند. </a:t>
            </a:r>
            <a:r>
              <a:rPr lang="fa-IR" altLang="de-DE" sz="2400" dirty="0">
                <a:solidFill>
                  <a:srgbClr val="333333"/>
                </a:solidFill>
              </a:rPr>
              <a:t>این نوع تصمیم گیری به سادگی دچار خطا می شود ؛ لذا برای تصمیم گیری مناسب باید تمام اطلاعات موجود را به دقت در نظر گرفت.</a:t>
            </a:r>
          </a:p>
          <a:p>
            <a:pPr marL="342900" lvl="0" indent="-342900" defTabSz="914400" fontAlgn="base">
              <a:buClr>
                <a:srgbClr val="333333"/>
              </a:buClr>
              <a:buFont typeface="WingDings"/>
              <a:buChar char=""/>
            </a:pPr>
            <a:r>
              <a:rPr lang="fa-IR" altLang="de-DE" sz="2400" dirty="0">
                <a:solidFill>
                  <a:srgbClr val="333333"/>
                </a:solidFill>
              </a:rPr>
              <a:t>در بسیاری از مبتلایان به روان پریشی یا سایکوز ، ادراک واقعیت تحریف می شود. و سایر تعابیر و تفاسیر نادیده گرفته می شوند.</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extLst>
      <p:ext uri="{BB962C8B-B14F-4D97-AF65-F5344CB8AC3E}">
        <p14:creationId xmlns:p14="http://schemas.microsoft.com/office/powerpoint/2010/main" val="1866429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نتیجه گیری زودهنگام و عجولانه سبب سوء تعبیر در بیماران روان پریش می شود؟ به مثال های زیر توجه فرمائید: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55322" name="Rechteck 1"/>
          <p:cNvSpPr>
            <a:spLocks noChangeArrowheads="1"/>
          </p:cNvSpPr>
          <p:nvPr/>
        </p:nvSpPr>
        <p:spPr bwMode="auto">
          <a:xfrm>
            <a:off x="408955" y="6087576"/>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400" b="0" dirty="0">
                <a:solidFill>
                  <a:srgbClr val="004992"/>
                </a:solidFill>
                <a:latin typeface="+mn-lt"/>
                <a:cs typeface="+mn-cs"/>
              </a:rPr>
              <a:t>شما هم می توانید یک تجربه شخصی در این زمینه بیان کنید؟</a:t>
            </a:r>
            <a:endParaRPr lang="de-DE" altLang="de-DE" sz="24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4204383510"/>
              </p:ext>
            </p:extLst>
          </p:nvPr>
        </p:nvGraphicFramePr>
        <p:xfrm>
          <a:off x="409575" y="2244792"/>
          <a:ext cx="11339514" cy="3657600"/>
        </p:xfrm>
        <a:graphic>
          <a:graphicData uri="http://schemas.openxmlformats.org/drawingml/2006/table">
            <a:tbl>
              <a:tblPr rtl="1" firstRow="1" bandRow="1">
                <a:tableStyleId>{21E4AEA4-8DFA-4A89-87EB-49C32662AFE0}</a:tableStyleId>
              </a:tblPr>
              <a:tblGrid>
                <a:gridCol w="4041188">
                  <a:extLst>
                    <a:ext uri="{9D8B030D-6E8A-4147-A177-3AD203B41FA5}">
                      <a16:colId xmlns:a16="http://schemas.microsoft.com/office/drawing/2014/main" val="20000"/>
                    </a:ext>
                  </a:extLst>
                </a:gridCol>
                <a:gridCol w="3888586">
                  <a:extLst>
                    <a:ext uri="{9D8B030D-6E8A-4147-A177-3AD203B41FA5}">
                      <a16:colId xmlns:a16="http://schemas.microsoft.com/office/drawing/2014/main" val="20001"/>
                    </a:ext>
                  </a:extLst>
                </a:gridCol>
                <a:gridCol w="3409740">
                  <a:extLst>
                    <a:ext uri="{9D8B030D-6E8A-4147-A177-3AD203B41FA5}">
                      <a16:colId xmlns:a16="http://schemas.microsoft.com/office/drawing/2014/main" val="20002"/>
                    </a:ext>
                  </a:extLst>
                </a:gridCol>
              </a:tblGrid>
              <a:tr h="9144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آنچه واقعاً رخ داده است </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تعابیری که در هنگام ابتلای به بیماری های روان پریشی ایجاد می شوند. </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رخداد / واقعه </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73152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400" b="0" i="0" u="none" strike="noStrike" cap="none" normalizeH="0" baseline="0">
                          <a:ln>
                            <a:noFill/>
                          </a:ln>
                          <a:solidFill>
                            <a:srgbClr val="333333"/>
                          </a:solidFill>
                          <a:effectLst/>
                          <a:latin typeface="+mn-lt"/>
                          <a:ea typeface="+mn-ea"/>
                          <a:cs typeface="+mn-cs"/>
                        </a:rPr>
                        <a:t>بد پخته شده، موادش خام هستند.</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آلوده به سم شده است.</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400" b="0" i="0" u="none" strike="noStrike" cap="none" normalizeH="0" baseline="0">
                          <a:ln>
                            <a:noFill/>
                          </a:ln>
                          <a:solidFill>
                            <a:srgbClr val="333333"/>
                          </a:solidFill>
                          <a:effectLst/>
                          <a:latin typeface="+mn-lt"/>
                          <a:ea typeface="+mn-ea"/>
                          <a:cs typeface="+mn-cs"/>
                        </a:rPr>
                        <a:t>غذا مزه عجیبی می دهد.</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نامزد شما ی یک عطر جدید خریده، و از شما انتظار تعریف دارد، نه افترا زدن! </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شما متقاعد شده اید که او فریبتان می دهد.</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400" b="0" i="0" u="none" strike="noStrike" cap="none" normalizeH="0" baseline="0">
                          <a:ln>
                            <a:noFill/>
                          </a:ln>
                          <a:solidFill>
                            <a:srgbClr val="333333"/>
                          </a:solidFill>
                          <a:effectLst/>
                          <a:latin typeface="+mn-lt"/>
                          <a:ea typeface="+mn-ea"/>
                          <a:cs typeface="+mn-cs"/>
                        </a:rPr>
                        <a:t>نامزد شما شبها که به خانه می آید بوهای مختلفی دارد.</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ایستگاه رادیویی موزیک های پاپ را پخش می کند.</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400" b="0" i="0" u="none" strike="noStrike" cap="none" normalizeH="0" baseline="0" dirty="0">
                          <a:ln>
                            <a:noFill/>
                          </a:ln>
                          <a:solidFill>
                            <a:srgbClr val="333333"/>
                          </a:solidFill>
                          <a:effectLst/>
                          <a:latin typeface="+mn-lt"/>
                          <a:ea typeface="+mn-ea"/>
                          <a:cs typeface="+mn-cs"/>
                        </a:rPr>
                        <a:t>این علامت رمزی شما برای نجات جهان است.</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رادیو چند بار </a:t>
                      </a:r>
                      <a:r>
                        <a:rPr kumimoji="0" lang="fa-IR" sz="2400" b="0" i="0" u="none" strike="noStrike" cap="none" normalizeH="0" baseline="0">
                          <a:ln>
                            <a:noFill/>
                          </a:ln>
                          <a:solidFill>
                            <a:srgbClr val="333333"/>
                          </a:solidFill>
                          <a:effectLst/>
                          <a:latin typeface="+mn-lt"/>
                          <a:ea typeface="+mn-ea"/>
                          <a:cs typeface="+mn-cs"/>
                        </a:rPr>
                        <a:t>ترانه ”قهرمان“ </a:t>
                      </a:r>
                      <a:r>
                        <a:rPr kumimoji="0" lang="fa-IR" sz="2400" b="0" i="0" u="none" strike="noStrike" cap="none" normalizeH="0" baseline="0" dirty="0">
                          <a:ln>
                            <a:noFill/>
                          </a:ln>
                          <a:solidFill>
                            <a:srgbClr val="333333"/>
                          </a:solidFill>
                          <a:effectLst/>
                          <a:latin typeface="+mn-lt"/>
                          <a:ea typeface="+mn-ea"/>
                          <a:cs typeface="+mn-cs"/>
                        </a:rPr>
                        <a:t>ماریا کری را پخش کرده است.</a:t>
                      </a:r>
                      <a:endParaRPr kumimoji="0" lang="de-DE" sz="24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این مجموعه تمرین ها ، نقاشی های مختلفی به شما نشان داده خواهد شد . 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این مجموعه تمرین ها ، نقاشی های مختلفی به شما نشان داده خواهد شد . 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a:p>
            <a:pPr marL="342900" lvl="0" indent="-342900" defTabSz="914400" fontAlgn="base">
              <a:buClr>
                <a:srgbClr val="333333"/>
              </a:buClr>
              <a:buFont typeface="WingDings"/>
              <a:buChar char=""/>
            </a:pPr>
            <a:r>
              <a:rPr lang="fa-IR" altLang="de-DE" sz="2400" dirty="0">
                <a:solidFill>
                  <a:srgbClr val="333333"/>
                </a:solidFill>
              </a:rPr>
              <a:t>ادلّه های موافق یا مخالف هر تعبیر را به بحث آورید.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extLst>
      <p:ext uri="{BB962C8B-B14F-4D97-AF65-F5344CB8AC3E}">
        <p14:creationId xmlns:p14="http://schemas.microsoft.com/office/powerpoint/2010/main" val="430618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در این مجموعه تمرین ها ، نقاشی های مختلفی به شما نشان داده خواهد شد . </a:t>
            </a:r>
            <a:r>
              <a:rPr lang="fa-IR" altLang="de-DE" sz="2400" dirty="0">
                <a:solidFill>
                  <a:srgbClr val="333333"/>
                </a:solidFill>
              </a:rPr>
              <a:t>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a:p>
            <a:pPr marL="342900" lvl="0" indent="-342900" defTabSz="914400" fontAlgn="base">
              <a:buClr>
                <a:srgbClr val="333333"/>
              </a:buClr>
              <a:buFont typeface="WingDings"/>
              <a:buChar char=""/>
            </a:pPr>
            <a:r>
              <a:rPr lang="fa-IR" altLang="de-DE" sz="2400" dirty="0">
                <a:solidFill>
                  <a:srgbClr val="333333"/>
                </a:solidFill>
              </a:rPr>
              <a:t>ادلّه های موافق یا مخالف هر تعبیر را به بحث آورید.</a:t>
            </a:r>
            <a:endParaRPr lang="de-DE" altLang="de-DE" sz="2400" dirty="0">
              <a:solidFill>
                <a:srgbClr val="333333"/>
              </a:solidFill>
            </a:endParaRPr>
          </a:p>
          <a:p>
            <a:pPr marL="342900" lvl="0" indent="-342900" defTabSz="914400" fontAlgn="base">
              <a:buClr>
                <a:srgbClr val="333333"/>
              </a:buClr>
              <a:buFont typeface="WingDings"/>
              <a:buChar char=""/>
            </a:pPr>
            <a:r>
              <a:rPr lang="ar-SA" altLang="de-DE" sz="2400" dirty="0">
                <a:solidFill>
                  <a:srgbClr val="333333"/>
                </a:solidFill>
              </a:rPr>
              <a:t>لطفاً ميزان اعتماد به قضاوت خويش را بيان فرماييد</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به دلایلی که ، کاملاً واضح یک تعبیر را مردود می کنند توجه ویژه کنید.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1290141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گفتن خبرهای خوب</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خبر فوت نوزاد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خدمت سربازی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خبر غم انگیز</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7635"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گفتن خبرهای خوب</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خبر فوت نوزاد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خدمت سربازی</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خبر غم انگیز</a:t>
            </a:r>
            <a:br>
              <a:rPr lang="fa-IR" altLang="de-DE" sz="2400" b="0" dirty="0">
                <a:solidFill>
                  <a:srgbClr val="004992"/>
                </a:solidFill>
                <a:latin typeface="+mn-lt"/>
                <a:cs typeface="+mn-cs"/>
              </a:rPr>
            </a:br>
            <a:r>
              <a:rPr lang="fa-IR" altLang="de-DE" sz="1800" b="0" dirty="0">
                <a:solidFill>
                  <a:srgbClr val="004992"/>
                </a:solidFill>
                <a:latin typeface="+mn-lt"/>
                <a:cs typeface="+mn-cs"/>
              </a:rPr>
              <a:t>( پیتر فندی، 1838)</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7635"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029"/>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آموزش و پرورش</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سوپ در صومعه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قبل از مراسم کلیسا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تغییر مذهب</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آموزش و پرورش</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سوپ در صومعه</a:t>
            </a:r>
            <a:br>
              <a:rPr lang="fa-IR" altLang="de-DE" sz="2400" b="0" dirty="0">
                <a:solidFill>
                  <a:srgbClr val="004992"/>
                </a:solidFill>
                <a:latin typeface="+mn-lt"/>
                <a:cs typeface="+mn-cs"/>
              </a:rPr>
            </a:br>
            <a:r>
              <a:rPr lang="fa-IR" altLang="de-DE" sz="1800" b="0" dirty="0">
                <a:solidFill>
                  <a:srgbClr val="004992"/>
                </a:solidFill>
                <a:latin typeface="+mn-lt"/>
                <a:cs typeface="+mn-cs"/>
              </a:rPr>
              <a:t>(آنتون مانگولد، 1888)</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قبل از مراسم کلیسا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تغییر مذهب</a:t>
            </a:r>
            <a:endParaRPr lang="de-DE" altLang="de-DE" sz="2400" b="0" dirty="0">
              <a:solidFill>
                <a:srgbClr val="333333"/>
              </a:solidFill>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050"/>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جنگ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عید بعد از ظهور مسیح</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اسب سیاه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اسب گهواره ای</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050"/>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جنگ</a:t>
            </a:r>
            <a:br>
              <a:rPr lang="fa-IR" altLang="de-DE" sz="2400" b="0" dirty="0">
                <a:solidFill>
                  <a:srgbClr val="004992"/>
                </a:solidFill>
                <a:latin typeface="+mn-lt"/>
                <a:cs typeface="+mn-cs"/>
              </a:rPr>
            </a:br>
            <a:r>
              <a:rPr lang="fa-IR" altLang="de-DE" sz="1800" b="0" dirty="0">
                <a:solidFill>
                  <a:srgbClr val="004992"/>
                </a:solidFill>
                <a:latin typeface="+mn-lt"/>
                <a:cs typeface="+mn-cs"/>
              </a:rPr>
              <a:t>(هنری جولیان،ف. روسیه، 1984)</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عید بعد از ظهور مسیح</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اسب سیاه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اسب گهواره ای</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مسمومیت</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چرا با او ازدواج کردم؟ </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خود کشی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مادر از جان گذشته</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9726"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6503889"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مسمومیت</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چرا با او ازدواج کردم؟</a:t>
            </a:r>
            <a:br>
              <a:rPr lang="fa-IR" altLang="de-DE" sz="2400" b="0" dirty="0">
                <a:solidFill>
                  <a:srgbClr val="004992"/>
                </a:solidFill>
                <a:latin typeface="+mn-lt"/>
                <a:cs typeface="+mn-cs"/>
              </a:rPr>
            </a:br>
            <a:r>
              <a:rPr lang="fa-IR" altLang="de-DE" sz="1800" b="0" dirty="0">
                <a:solidFill>
                  <a:srgbClr val="004992"/>
                </a:solidFill>
                <a:latin typeface="+mn-lt"/>
                <a:cs typeface="+mn-cs"/>
              </a:rPr>
              <a:t>(مورای</a:t>
            </a:r>
            <a:r>
              <a:rPr lang="de-DE" altLang="de-DE" sz="1800" b="0" dirty="0">
                <a:solidFill>
                  <a:srgbClr val="004992"/>
                </a:solidFill>
                <a:latin typeface="+mn-lt"/>
                <a:cs typeface="+mn-cs"/>
              </a:rPr>
              <a:t> ca. 1940,</a:t>
            </a:r>
            <a:r>
              <a:rPr lang="fa-IR" altLang="de-DE" sz="1800" b="0" dirty="0">
                <a:solidFill>
                  <a:srgbClr val="004992"/>
                </a:solidFill>
                <a:latin typeface="+mn-lt"/>
                <a:cs typeface="+mn-cs"/>
              </a:rPr>
              <a:t>)</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خود کشی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مادر از جان گذشته</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9726"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6503889"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1026"/>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شورش</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بازار روز</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کوکائین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بازی کودکان</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1026"/>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شورش</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بازار روز</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کوکائین</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بازی کودکان</a:t>
            </a:r>
            <a:br>
              <a:rPr lang="fa-IR" altLang="de-DE" sz="2400" b="0" dirty="0">
                <a:solidFill>
                  <a:srgbClr val="004992"/>
                </a:solidFill>
                <a:latin typeface="+mn-lt"/>
                <a:cs typeface="+mn-cs"/>
              </a:rPr>
            </a:br>
            <a:r>
              <a:rPr lang="fa-IR" altLang="de-DE" sz="1800" b="0" dirty="0">
                <a:solidFill>
                  <a:srgbClr val="004992"/>
                </a:solidFill>
                <a:latin typeface="+mn-lt"/>
                <a:cs typeface="+mn-cs"/>
              </a:rPr>
              <a:t>(پیتر د. آ. بروگل، 1560)</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cs typeface="+mn-cs"/>
              </a:rPr>
              <a:t>]</a:t>
            </a:r>
            <a:r>
              <a:rPr lang="ar-SA" altLang="ko-KR" b="0" i="1" spc="-5" dirty="0">
                <a:solidFill>
                  <a:srgbClr val="333333"/>
                </a:solidFill>
                <a:latin typeface="+mn-lt"/>
                <a:cs typeface="+mn-cs"/>
              </a:rPr>
              <a:t>برای مربیان:</a:t>
            </a:r>
            <a:endParaRPr lang="" altLang="ko-KR" b="0" i="1" spc="-5">
              <a:solidFill>
                <a:srgbClr val="333333"/>
              </a:solidFill>
              <a:latin typeface="+mn-lt"/>
              <a:cs typeface="+mn-cs"/>
            </a:endParaRPr>
          </a:p>
          <a:p>
            <a:pPr marL="635" algn="r" defTabSz="914400" rtl="1" eaLnBrk="0" fontAlgn="base" hangingPunct="0">
              <a:spcBef>
                <a:spcPts val="894"/>
              </a:spcBef>
              <a:spcAft>
                <a:spcPct val="0"/>
              </a:spcAft>
            </a:pPr>
            <a:r>
              <a:rPr lang="ar-SA" altLang="ko-KR" b="0" dirty="0">
                <a:solidFill>
                  <a:srgbClr val="333333"/>
                </a:solidFill>
                <a:latin typeface="+mn-lt"/>
                <a:cs typeface="+mn-cs"/>
              </a:rPr>
              <a:t>برخی از کلیپ ها حاوی حرف هایی است که ممکن</a:t>
            </a:r>
            <a:r>
              <a:rPr lang="" altLang="ko-KR" b="0">
                <a:solidFill>
                  <a:srgbClr val="333333"/>
                </a:solidFill>
                <a:latin typeface="+mn-lt"/>
                <a:cs typeface="+mn-cs"/>
              </a:rPr>
              <a:t> </a:t>
            </a:r>
            <a:r>
              <a:rPr lang="ar-SA" altLang="ko-KR" b="0"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21" name="Group 20"/>
          <p:cNvGrpSpPr/>
          <p:nvPr/>
        </p:nvGrpSpPr>
        <p:grpSpPr>
          <a:xfrm>
            <a:off x="481720"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4183530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1026"/>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قمار ممنوعه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متقلب با آس الماس</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سم</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قمارهای کُنتِس در خانه و حیاط</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026"/>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قمار ممنوعه</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متقلب با آس الماس</a:t>
            </a:r>
            <a:br>
              <a:rPr lang="fa-IR" altLang="de-DE" sz="2400" b="0" dirty="0">
                <a:solidFill>
                  <a:srgbClr val="004992"/>
                </a:solidFill>
                <a:latin typeface="+mn-lt"/>
                <a:cs typeface="+mn-cs"/>
              </a:rPr>
            </a:br>
            <a:r>
              <a:rPr lang="fa-IR" altLang="de-DE" sz="1800" b="0" dirty="0">
                <a:solidFill>
                  <a:srgbClr val="004992"/>
                </a:solidFill>
                <a:latin typeface="+mn-lt"/>
                <a:cs typeface="+mn-cs"/>
              </a:rPr>
              <a:t>(جورج دو لا تور، 1630)</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سم</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قمارهای کُنتِس در خانه و حیاط</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ویران کردن قبرستان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دو مرد در حال تماشای ماه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خون آشام قاتل</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خورشید گرفتگی</a:t>
            </a:r>
            <a:endParaRPr lang="de-DE" altLang="de-DE" sz="24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066"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ویران کردن قبرستان</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دو مرد در حال تماشای ماه</a:t>
            </a:r>
            <a:br>
              <a:rPr lang="fa-IR" altLang="de-DE" sz="2400" b="0" dirty="0">
                <a:solidFill>
                  <a:srgbClr val="004992"/>
                </a:solidFill>
                <a:latin typeface="+mn-lt"/>
                <a:cs typeface="+mn-cs"/>
              </a:rPr>
            </a:br>
            <a:r>
              <a:rPr lang="fa-IR" altLang="de-DE" sz="1800" b="0" dirty="0">
                <a:solidFill>
                  <a:srgbClr val="004992"/>
                </a:solidFill>
                <a:latin typeface="+mn-lt"/>
                <a:cs typeface="+mn-cs"/>
              </a:rPr>
              <a:t>(کاسپار دیوید فردریک،1819)</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خون آشام قاتل</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خورشید گرفتگی</a:t>
            </a:r>
            <a:endParaRPr lang="de-DE" altLang="de-DE" sz="24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066"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استراحت در کنار جنگل</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فرار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خستگی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مجروح</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217"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استراحت در کنار جنگل</a:t>
            </a:r>
            <a:br>
              <a:rPr lang="fa-IR" altLang="de-DE" sz="2400" b="0" dirty="0">
                <a:solidFill>
                  <a:srgbClr val="004992"/>
                </a:solidFill>
                <a:latin typeface="+mn-lt"/>
                <a:cs typeface="+mn-cs"/>
              </a:rPr>
            </a:br>
            <a:r>
              <a:rPr lang="fa-IR" altLang="de-DE" sz="1800" b="0" dirty="0">
                <a:solidFill>
                  <a:srgbClr val="004992"/>
                </a:solidFill>
                <a:latin typeface="+mn-lt"/>
                <a:cs typeface="+mn-cs"/>
              </a:rPr>
              <a:t>(اف.جی. والد مولر،</a:t>
            </a:r>
            <a:r>
              <a:rPr lang="de-DE" altLang="de-DE" sz="1800" b="0" dirty="0">
                <a:solidFill>
                  <a:srgbClr val="004992"/>
                </a:solidFill>
                <a:latin typeface="+mn-lt"/>
                <a:cs typeface="+mn-cs"/>
              </a:rPr>
              <a:t> </a:t>
            </a:r>
            <a:r>
              <a:rPr lang="fa-IR" altLang="de-DE" sz="1800" b="0" dirty="0">
                <a:solidFill>
                  <a:srgbClr val="004992"/>
                </a:solidFill>
                <a:latin typeface="+mn-lt"/>
                <a:cs typeface="+mn-cs"/>
              </a:rPr>
              <a:t>1793-1865)</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فرار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خستگی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مجروح</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217"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1027"/>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آخرین وعده غذا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غذا دادن به خرگوش</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همبازی ها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عید پاک یکشنبه</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7820"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Text Box 1027"/>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آخرین وعده غذا</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غذا دادن به خرگوش</a:t>
            </a:r>
            <a:br>
              <a:rPr lang="fa-IR" altLang="de-DE" sz="2400" b="0" dirty="0">
                <a:solidFill>
                  <a:srgbClr val="004992"/>
                </a:solidFill>
                <a:latin typeface="+mn-lt"/>
                <a:cs typeface="+mn-cs"/>
              </a:rPr>
            </a:br>
            <a:r>
              <a:rPr lang="fa-IR" altLang="de-DE" sz="1800" b="0" dirty="0">
                <a:solidFill>
                  <a:srgbClr val="004992"/>
                </a:solidFill>
                <a:latin typeface="+mn-lt"/>
                <a:cs typeface="+mn-cs"/>
              </a:rPr>
              <a:t>(فلیکس شلزینگر، 1833-1910)</a:t>
            </a:r>
            <a:endParaRPr lang="de-DE"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همبازی ها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عید پاک یکشنبه</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7820"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ext Box 2"/>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نفس مرگ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کودک در حال مرگ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لالایی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مادر در گهواره</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681"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2"/>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نفس مرگ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کودک در حال مرگ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لالایی</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مادر در گهواره</a:t>
            </a:r>
            <a:br>
              <a:rPr lang="fa-IR" altLang="de-DE" sz="2400" b="0" dirty="0">
                <a:solidFill>
                  <a:srgbClr val="004992"/>
                </a:solidFill>
                <a:latin typeface="+mn-lt"/>
                <a:cs typeface="+mn-cs"/>
              </a:rPr>
            </a:br>
            <a:r>
              <a:rPr lang="fa-IR" altLang="de-DE" sz="1800" b="0" dirty="0">
                <a:solidFill>
                  <a:srgbClr val="004992"/>
                </a:solidFill>
                <a:latin typeface="+mn-lt"/>
                <a:cs typeface="+mn-cs"/>
              </a:rPr>
              <a:t>(موریزوت برت، 1872)</a:t>
            </a:r>
            <a:endParaRPr lang="de-DE"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681"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sp>
        <p:nvSpPr>
          <p:cNvPr id="8" name="Text Box 2"/>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تقاضای رقص</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ماساژ گردن</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لباس پوشیدن</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دستگیری متهم به قتل</a:t>
            </a:r>
            <a:endParaRPr lang="de-DE" altLang="de-DE" sz="2400" b="0" dirty="0">
              <a:solidFill>
                <a:srgbClr val="333333"/>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تقاضای رقص</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ماساژ گردن</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لباس پوشیدن</a:t>
            </a:r>
            <a:br>
              <a:rPr lang="fa-IR" altLang="de-DE" sz="2400" b="0" dirty="0">
                <a:solidFill>
                  <a:srgbClr val="004992"/>
                </a:solidFill>
                <a:latin typeface="+mn-lt"/>
                <a:cs typeface="+mn-cs"/>
              </a:rPr>
            </a:br>
            <a:r>
              <a:rPr lang="fa-IR" altLang="de-DE" sz="1800" b="0" dirty="0">
                <a:solidFill>
                  <a:srgbClr val="004992"/>
                </a:solidFill>
                <a:latin typeface="+mn-lt"/>
                <a:cs typeface="+mn-cs"/>
              </a:rPr>
              <a:t>(ژورف کاراد، 1868)</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دستگیری متهم به قتل</a:t>
            </a:r>
            <a:endParaRPr lang="de-DE" altLang="de-DE" sz="2400" b="0" dirty="0">
              <a:solidFill>
                <a:srgbClr val="333333"/>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الکلی ها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احیا کردن</a:t>
            </a:r>
            <a:endParaRPr lang="en-US"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زنان در حال نظافت کردن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زنان در حال اتوکشیدن</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068"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الکلی ها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احیا کردن</a:t>
            </a:r>
            <a:endParaRPr lang="en-US"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زنان در حال نظافت کردن</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زنان در حال اتوکشیدن</a:t>
            </a:r>
            <a:br>
              <a:rPr lang="fa-IR" altLang="de-DE" sz="2400" b="0" dirty="0">
                <a:solidFill>
                  <a:srgbClr val="004992"/>
                </a:solidFill>
                <a:latin typeface="+mn-lt"/>
                <a:cs typeface="+mn-cs"/>
              </a:rPr>
            </a:br>
            <a:r>
              <a:rPr lang="fa-IR" altLang="de-DE" sz="1800" b="0" dirty="0">
                <a:solidFill>
                  <a:srgbClr val="004992"/>
                </a:solidFill>
                <a:latin typeface="+mn-lt"/>
                <a:cs typeface="+mn-cs"/>
              </a:rPr>
              <a:t>(ادگار دیگاز،1884)</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068"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 از برداشت محصول</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سرزمین کوکائین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سر بریدن مرغ</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مسمویت غذایی</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 از برداشت محصول</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سرزمین کوکائین</a:t>
            </a:r>
            <a:br>
              <a:rPr lang="en-US" altLang="de-DE" sz="2400" b="0" dirty="0">
                <a:solidFill>
                  <a:srgbClr val="004992"/>
                </a:solidFill>
                <a:latin typeface="+mn-lt"/>
                <a:cs typeface="+mn-cs"/>
              </a:rPr>
            </a:br>
            <a:r>
              <a:rPr lang="fa-IR" altLang="de-DE" sz="1800" b="0" dirty="0">
                <a:solidFill>
                  <a:srgbClr val="004992"/>
                </a:solidFill>
                <a:latin typeface="+mn-lt"/>
                <a:cs typeface="+mn-cs"/>
              </a:rPr>
              <a:t>(پیتر دی. آ. بروگل،1567)</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سر بریدن مرغ</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مسمویت غذایی</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جادو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سرگرمی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راهنمای سفر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شعبده باز</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305"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جادو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سرگرمی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راهنمای سفر</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شعبده باز</a:t>
            </a:r>
            <a:br>
              <a:rPr lang="fa-IR" altLang="de-DE" sz="2400" b="0" dirty="0">
                <a:solidFill>
                  <a:srgbClr val="004992"/>
                </a:solidFill>
                <a:latin typeface="+mn-lt"/>
                <a:cs typeface="+mn-cs"/>
              </a:rPr>
            </a:br>
            <a:r>
              <a:rPr lang="fa-IR" altLang="de-DE" sz="1800" b="0" dirty="0">
                <a:solidFill>
                  <a:srgbClr val="004992"/>
                </a:solidFill>
                <a:latin typeface="+mn-lt"/>
                <a:cs typeface="+mn-cs"/>
              </a:rPr>
              <a:t>(هیرنیموس بوش،1480)</a:t>
            </a:r>
            <a:endParaRPr lang="de-DE"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305"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مراسم تشییع جنازه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دعا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ناهار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سخنرانی با صدای بلند</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مراسم تشییع جنازه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دعا</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ناهار</a:t>
            </a:r>
            <a:br>
              <a:rPr lang="fa-IR" altLang="de-DE" sz="2400" b="0" dirty="0">
                <a:solidFill>
                  <a:srgbClr val="004992"/>
                </a:solidFill>
                <a:latin typeface="+mn-lt"/>
                <a:cs typeface="+mn-cs"/>
              </a:rPr>
            </a:br>
            <a:r>
              <a:rPr lang="fa-IR" altLang="de-DE" sz="1800" b="0" dirty="0">
                <a:solidFill>
                  <a:srgbClr val="004992"/>
                </a:solidFill>
                <a:latin typeface="+mn-lt"/>
                <a:cs typeface="+mn-cs"/>
              </a:rPr>
              <a:t>(آلبین اگر-لینتز، 1910)</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سخنرانی با صدای بلند</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3"/>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دختر با دو تحسین کننده شراب می نوشد</a:t>
            </a:r>
            <a:endParaRPr lang="de-DE" altLang="de-DE" sz="2400" b="0" dirty="0">
              <a:solidFill>
                <a:srgbClr val="333333"/>
              </a:solidFill>
              <a:latin typeface="+mn-lt"/>
              <a:cs typeface="+mn-cs"/>
            </a:endParaRP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پیشنهاد</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دوقلوها</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جشن شام</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076"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3"/>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دختر با دو تحسین کننده شراب می نوشد</a:t>
            </a:r>
            <a:br>
              <a:rPr lang="de-DE" altLang="de-DE" sz="2400" b="0" dirty="0">
                <a:solidFill>
                  <a:srgbClr val="004992"/>
                </a:solidFill>
                <a:latin typeface="+mn-lt"/>
                <a:cs typeface="+mn-cs"/>
              </a:rPr>
            </a:br>
            <a:r>
              <a:rPr lang="fa-IR" altLang="de-DE" sz="1800" b="0" dirty="0">
                <a:solidFill>
                  <a:srgbClr val="004992"/>
                </a:solidFill>
                <a:latin typeface="+mn-lt"/>
                <a:cs typeface="+mn-cs"/>
              </a:rPr>
              <a:t>(ورمیر وان دلف،1660)</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پیشنهاد</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دوقلوها</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 جشن شام</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076"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کارناوال در ونیز</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بانویی با عینک اپرا</a:t>
            </a:r>
            <a:endParaRPr lang="fa-IR" altLang="de-DE" sz="18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مأمور مخفی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روح پلید</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502"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کارناوال در ونیز</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بانویی با عینک اپرا</a:t>
            </a:r>
            <a:br>
              <a:rPr lang="fa-IR" altLang="de-DE" sz="2400" b="0" dirty="0">
                <a:solidFill>
                  <a:srgbClr val="004992"/>
                </a:solidFill>
                <a:latin typeface="+mn-lt"/>
                <a:cs typeface="+mn-cs"/>
              </a:rPr>
            </a:br>
            <a:r>
              <a:rPr lang="fa-IR" altLang="de-DE" sz="1800" b="0" dirty="0">
                <a:solidFill>
                  <a:srgbClr val="004992"/>
                </a:solidFill>
                <a:latin typeface="+mn-lt"/>
                <a:cs typeface="+mn-cs"/>
              </a:rPr>
              <a:t>(ادگار دیگاز،1834-1917)</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مأمور مخفی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روح پلید</a:t>
            </a:r>
            <a:endParaRPr lang="de-DE"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502"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spTree>
    <p:extLst>
      <p:ext uri="{BB962C8B-B14F-4D97-AF65-F5344CB8AC3E}">
        <p14:creationId xmlns:p14="http://schemas.microsoft.com/office/powerpoint/2010/main" val="27321741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a:t>
            </a:r>
            <a:r>
              <a:rPr lang="fa-IR">
                <a:solidFill>
                  <a:srgbClr val="333333"/>
                </a:solidFill>
              </a:rPr>
              <a:t>پشیمانی).</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spTree>
    <p:extLst>
      <p:ext uri="{BB962C8B-B14F-4D97-AF65-F5344CB8AC3E}">
        <p14:creationId xmlns:p14="http://schemas.microsoft.com/office/powerpoint/2010/main" val="3959232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a:t>
            </a:r>
            <a:r>
              <a:rPr lang="fa-IR">
                <a:solidFill>
                  <a:srgbClr val="004992"/>
                </a:solidFill>
              </a:rPr>
              <a:t>دارد؟</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extLst>
      <p:ext uri="{BB962C8B-B14F-4D97-AF65-F5344CB8AC3E}">
        <p14:creationId xmlns:p14="http://schemas.microsoft.com/office/powerpoint/2010/main" val="23243901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دارد؟</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در مورد تصمیم گیری های عجولانه محتاط </a:t>
            </a:r>
            <a:r>
              <a:rPr lang="fa-IR">
                <a:solidFill>
                  <a:srgbClr val="333333"/>
                </a:solidFill>
              </a:rPr>
              <a:t>باشید:</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spTree>
    <p:extLst>
      <p:ext uri="{BB962C8B-B14F-4D97-AF65-F5344CB8AC3E}">
        <p14:creationId xmlns:p14="http://schemas.microsoft.com/office/powerpoint/2010/main" val="1333047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دارد؟</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در مورد تصمیم گیری های عجولانه محتاط باشید:</a:t>
            </a:r>
            <a:endParaRPr lang="de-DE" dirty="0">
              <a:solidFill>
                <a:srgbClr val="333333"/>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004992"/>
                </a:solidFill>
              </a:rPr>
              <a:t>این حالت می تواند از عوارض دارویی ناشی شده </a:t>
            </a:r>
            <a:r>
              <a:rPr lang="fa-IR">
                <a:solidFill>
                  <a:srgbClr val="004992"/>
                </a:solidFill>
              </a:rPr>
              <a:t>باشد.</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spTree>
    <p:extLst>
      <p:ext uri="{BB962C8B-B14F-4D97-AF65-F5344CB8AC3E}">
        <p14:creationId xmlns:p14="http://schemas.microsoft.com/office/powerpoint/2010/main" val="2345838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دارد؟</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در مورد تصمیم گیری های عجولانه محتاط باشید:</a:t>
            </a:r>
            <a:endParaRPr lang="de-DE" dirty="0">
              <a:solidFill>
                <a:srgbClr val="333333"/>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004992"/>
                </a:solidFill>
              </a:rPr>
              <a:t>این حالت می تواند از عوارض دارویی ناشی شده باشد.</a:t>
            </a:r>
            <a:endParaRPr lang="en-GB" i="1" dirty="0">
              <a:solidFill>
                <a:srgbClr val="004992"/>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a:t>
            </a:r>
            <a:r>
              <a:rPr lang="fa-IR">
                <a:solidFill>
                  <a:srgbClr val="333333"/>
                </a:solidFill>
              </a:rPr>
              <a:t>کیک).</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extLst>
      <p:ext uri="{BB962C8B-B14F-4D97-AF65-F5344CB8AC3E}">
        <p14:creationId xmlns:p14="http://schemas.microsoft.com/office/powerpoint/2010/main" val="1771837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دارد؟</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در مورد تصمیم گیری های عجولانه محتاط باشید:</a:t>
            </a:r>
            <a:endParaRPr lang="de-DE" dirty="0">
              <a:solidFill>
                <a:srgbClr val="333333"/>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004992"/>
                </a:solidFill>
              </a:rPr>
              <a:t>این حالت می تواند از عوارض دارویی ناشی شده باشد.</a:t>
            </a:r>
            <a:endParaRPr lang="en-GB" i="1" dirty="0">
              <a:solidFill>
                <a:srgbClr val="004992"/>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کیک).</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انسان جایز الخطا است. </a:t>
            </a:r>
            <a:r>
              <a:rPr lang="ar-SA" dirty="0">
                <a:solidFill>
                  <a:srgbClr val="333333"/>
                </a:solidFill>
              </a:rPr>
              <a:t>–</a:t>
            </a:r>
            <a:r>
              <a:rPr lang="fa-IR" dirty="0">
                <a:solidFill>
                  <a:srgbClr val="333333"/>
                </a:solidFill>
              </a:rPr>
              <a:t> انسان همیشه در معرض اشتباه کردن است. هر کس که کاری انجام دهد، خطا نیز می </a:t>
            </a:r>
            <a:r>
              <a:rPr lang="fa-IR">
                <a:solidFill>
                  <a:srgbClr val="333333"/>
                </a:solidFill>
              </a:rPr>
              <a:t>کند.</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extLst>
      <p:ext uri="{BB962C8B-B14F-4D97-AF65-F5344CB8AC3E}">
        <p14:creationId xmlns:p14="http://schemas.microsoft.com/office/powerpoint/2010/main" val="18073541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900"/>
              </a:spcBef>
            </a:pPr>
            <a:r>
              <a:rPr lang="fa-IR" altLang="de-DE" sz="2400" b="1" dirty="0">
                <a:solidFill>
                  <a:srgbClr val="333333"/>
                </a:solidFill>
              </a:rPr>
              <a:t>هدف های رفتاری: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900"/>
              </a:spcBef>
              <a:buClr>
                <a:srgbClr val="000000"/>
              </a:buClr>
              <a:buFont typeface="WingDings"/>
              <a:buChar char=""/>
              <a:defRPr/>
            </a:pPr>
            <a:r>
              <a:rPr lang="fa-IR">
                <a:solidFill>
                  <a:srgbClr val="004992"/>
                </a:solidFill>
              </a:rPr>
              <a:t>مثال: </a:t>
            </a:r>
            <a:r>
              <a:rPr lang="fa-IR" dirty="0">
                <a:solidFill>
                  <a:srgbClr val="333333"/>
                </a:solidFill>
              </a:rPr>
              <a:t>فردی بسیار آهسته صحبت می کند و چهره ای بی حرکت دارد. </a:t>
            </a:r>
            <a:r>
              <a:rPr lang="fa-IR" dirty="0">
                <a:solidFill>
                  <a:srgbClr val="004992"/>
                </a:solidFill>
              </a:rPr>
              <a:t>آیا چالش ذهنی انجام داده؟ آیا اختلال عصبی دارد؟</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در مورد تصمیم گیری های عجولانه محتاط باشید:</a:t>
            </a:r>
            <a:endParaRPr lang="de-DE" dirty="0">
              <a:solidFill>
                <a:srgbClr val="333333"/>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004992"/>
                </a:solidFill>
              </a:rPr>
              <a:t>این حالت می تواند از عوارض دارویی ناشی شده باشد.</a:t>
            </a:r>
            <a:endParaRPr lang="en-GB" i="1" dirty="0">
              <a:solidFill>
                <a:srgbClr val="004992"/>
              </a:solidFill>
            </a:endParaRP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کیک).</a:t>
            </a:r>
          </a:p>
          <a:p>
            <a:pPr marL="285750" lvl="0" indent="-285750" defTabSz="914400" fontAlgn="base">
              <a:lnSpc>
                <a:spcPct val="100000"/>
              </a:lnSpc>
              <a:spcBef>
                <a:spcPts val="900"/>
              </a:spcBef>
              <a:buClr>
                <a:srgbClr val="333333"/>
              </a:buClr>
              <a:buFont typeface="WingDings"/>
              <a:buChar char=""/>
              <a:defRPr/>
            </a:pPr>
            <a:r>
              <a:rPr lang="fa-IR" dirty="0">
                <a:solidFill>
                  <a:srgbClr val="333333"/>
                </a:solidFill>
              </a:rPr>
              <a:t>انسان جایز الخطا است. </a:t>
            </a:r>
            <a:r>
              <a:rPr lang="ar-SA" dirty="0">
                <a:solidFill>
                  <a:srgbClr val="333333"/>
                </a:solidFill>
              </a:rPr>
              <a:t>–</a:t>
            </a:r>
            <a:r>
              <a:rPr lang="fa-IR" dirty="0">
                <a:solidFill>
                  <a:srgbClr val="333333"/>
                </a:solidFill>
              </a:rPr>
              <a:t> انسان همیشه در معرض اشتباه کردن است. هر کس که کاری انجام دهد، خطا نیز می کند.</a:t>
            </a:r>
          </a:p>
          <a:p>
            <a:pPr marL="285750" lvl="0" indent="-285750" defTabSz="914400" fontAlgn="base">
              <a:lnSpc>
                <a:spcPct val="100000"/>
              </a:lnSpc>
              <a:spcBef>
                <a:spcPts val="900"/>
              </a:spcBef>
              <a:buClr>
                <a:srgbClr val="333333"/>
              </a:buClr>
              <a:buFont typeface="WingDings"/>
              <a:buChar char=""/>
              <a:defRPr/>
            </a:pPr>
            <a:r>
              <a:rPr lang="ar-AE" dirty="0">
                <a:solidFill>
                  <a:srgbClr val="333333"/>
                </a:solidFill>
              </a:rPr>
              <a:t>تصمیم گیری های مهم بر اساس حقایق انعطاف ناپذیر قرار گرفته است. حدس و گمان صرفا “مشاوران بدی” هستند. همیشه پیامدهای ناشی از یک قضاوت اشتباه را در نظر بگیرید.</a:t>
            </a:r>
            <a:endParaRPr lang="fa-IR" dirty="0"/>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Tree>
    <p:extLst>
      <p:ext uri="{BB962C8B-B14F-4D97-AF65-F5344CB8AC3E}">
        <p14:creationId xmlns:p14="http://schemas.microsoft.com/office/powerpoint/2010/main" val="20306440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a:p>
            <a:pPr lvl="0" defTabSz="914400" fontAlgn="base"/>
            <a:r>
              <a:rPr lang="fa-IR" altLang="de-DE" sz="2400" dirty="0">
                <a:solidFill>
                  <a:srgbClr val="004992"/>
                </a:solidFill>
              </a:rPr>
              <a:t>مثال:</a:t>
            </a:r>
            <a:r>
              <a:rPr lang="de-DE" altLang="de-DE" sz="2400" dirty="0">
                <a:solidFill>
                  <a:srgbClr val="004992"/>
                </a:solidFill>
              </a:rPr>
              <a:t> </a:t>
            </a:r>
            <a:r>
              <a:rPr lang="fa-IR" altLang="de-DE" sz="2400" dirty="0">
                <a:solidFill>
                  <a:srgbClr val="333333"/>
                </a:solidFill>
              </a:rPr>
              <a:t>شیلا فکر می کند که پزشکش در واقع همان دوست پسرش بوده که بعد از او برای چندین سال با یک هویت اشتباه خود را روان پزشک معرفی کرده است.</a:t>
            </a:r>
            <a:endParaRPr lang="en-AU" altLang="de-DE" sz="2400" dirty="0">
              <a:solidFill>
                <a:srgbClr val="333333"/>
              </a:solidFill>
            </a:endParaRPr>
          </a:p>
          <a:p>
            <a:pPr lvl="0" defTabSz="914400" fontAlgn="base">
              <a:lnSpc>
                <a:spcPct val="100000"/>
              </a:lnSpc>
              <a:spcBef>
                <a:spcPts val="1200"/>
              </a:spcBef>
            </a:pPr>
            <a:r>
              <a:rPr lang="fa-IR" altLang="de-DE" sz="2400" dirty="0">
                <a:solidFill>
                  <a:srgbClr val="004992"/>
                </a:solidFill>
              </a:rPr>
              <a:t>سابقه:</a:t>
            </a:r>
            <a:r>
              <a:rPr lang="de-DE" altLang="de-DE" sz="2400" dirty="0">
                <a:solidFill>
                  <a:srgbClr val="004992"/>
                </a:solidFill>
              </a:rPr>
              <a:t> </a:t>
            </a:r>
            <a:r>
              <a:rPr lang="fa-IR" altLang="de-DE" sz="2400" dirty="0">
                <a:solidFill>
                  <a:srgbClr val="333333"/>
                </a:solidFill>
              </a:rPr>
              <a:t>هر دو از یک شهر بودند و اسم کوچکشان یکسان بود.</a:t>
            </a:r>
          </a:p>
          <a:p>
            <a:pPr lvl="0" defTabSz="914400" fontAlgn="base">
              <a:lnSpc>
                <a:spcPct val="100000"/>
              </a:lnSpc>
              <a:spcBef>
                <a:spcPts val="1200"/>
              </a:spcBef>
            </a:pPr>
            <a:r>
              <a:rPr lang="fa-IR" altLang="de-DE" sz="2400" dirty="0">
                <a:solidFill>
                  <a:srgbClr val="004992"/>
                </a:solidFill>
              </a:rPr>
              <a:t>ولی:</a:t>
            </a:r>
            <a:r>
              <a:rPr lang="de-DE" altLang="de-DE" sz="2400" dirty="0">
                <a:solidFill>
                  <a:srgbClr val="004992"/>
                </a:solidFill>
              </a:rPr>
              <a:t> </a:t>
            </a:r>
            <a:r>
              <a:rPr lang="fa-IR" altLang="de-DE" sz="2400" dirty="0">
                <a:solidFill>
                  <a:srgbClr val="333333"/>
                </a:solidFill>
              </a:rPr>
              <a:t>این کاملاً تصادفی بود.</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spTree>
    <p:extLst>
      <p:ext uri="{BB962C8B-B14F-4D97-AF65-F5344CB8AC3E}">
        <p14:creationId xmlns:p14="http://schemas.microsoft.com/office/powerpoint/2010/main" val="4785820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a:p>
            <a:pPr lvl="0" defTabSz="914400" fontAlgn="base"/>
            <a:r>
              <a:rPr lang="fa-IR" altLang="de-DE" sz="2400" dirty="0">
                <a:solidFill>
                  <a:srgbClr val="004992"/>
                </a:solidFill>
              </a:rPr>
              <a:t>مثال:</a:t>
            </a:r>
            <a:r>
              <a:rPr lang="de-DE" altLang="de-DE" sz="2400" dirty="0">
                <a:solidFill>
                  <a:srgbClr val="004992"/>
                </a:solidFill>
              </a:rPr>
              <a:t> </a:t>
            </a:r>
            <a:r>
              <a:rPr lang="fa-IR" altLang="de-DE" sz="2400" dirty="0">
                <a:solidFill>
                  <a:srgbClr val="333333"/>
                </a:solidFill>
              </a:rPr>
              <a:t>شیلا فکر می کند که پزشکش در واقع همان دوست پسرش بوده که بعد از او برای چندین سال با یک هویت اشتباه خود را روان پزشک معرفی کرده است.</a:t>
            </a:r>
            <a:endParaRPr lang="en-AU" altLang="de-DE" sz="2400" dirty="0">
              <a:solidFill>
                <a:srgbClr val="333333"/>
              </a:solidFill>
            </a:endParaRPr>
          </a:p>
          <a:p>
            <a:pPr lvl="0" defTabSz="914400" fontAlgn="base">
              <a:lnSpc>
                <a:spcPct val="100000"/>
              </a:lnSpc>
              <a:spcBef>
                <a:spcPts val="1200"/>
              </a:spcBef>
            </a:pPr>
            <a:r>
              <a:rPr lang="fa-IR" altLang="de-DE" sz="2400" dirty="0">
                <a:solidFill>
                  <a:srgbClr val="004992"/>
                </a:solidFill>
              </a:rPr>
              <a:t>سابقه:</a:t>
            </a:r>
            <a:r>
              <a:rPr lang="de-DE" altLang="de-DE" sz="2400" dirty="0">
                <a:solidFill>
                  <a:srgbClr val="004992"/>
                </a:solidFill>
              </a:rPr>
              <a:t> </a:t>
            </a:r>
            <a:r>
              <a:rPr lang="fa-IR" altLang="de-DE" sz="2400" dirty="0">
                <a:solidFill>
                  <a:srgbClr val="333333"/>
                </a:solidFill>
              </a:rPr>
              <a:t>هر دو از یک شهر بودند و اسم کوچکشان یکسان بود.</a:t>
            </a:r>
          </a:p>
          <a:p>
            <a:pPr lvl="0" defTabSz="914400" fontAlgn="base">
              <a:lnSpc>
                <a:spcPct val="100000"/>
              </a:lnSpc>
              <a:spcBef>
                <a:spcPts val="1200"/>
              </a:spcBef>
            </a:pPr>
            <a:r>
              <a:rPr lang="fa-IR" altLang="de-DE" sz="2400" dirty="0">
                <a:solidFill>
                  <a:srgbClr val="004992"/>
                </a:solidFill>
              </a:rPr>
              <a:t>ولی:</a:t>
            </a:r>
            <a:r>
              <a:rPr lang="de-DE" altLang="de-DE" sz="2400" dirty="0">
                <a:solidFill>
                  <a:srgbClr val="004992"/>
                </a:solidFill>
              </a:rPr>
              <a:t> </a:t>
            </a:r>
            <a:r>
              <a:rPr lang="fa-IR" altLang="de-DE" sz="2400" dirty="0">
                <a:solidFill>
                  <a:srgbClr val="333333"/>
                </a:solidFill>
              </a:rPr>
              <a:t>این کاملاً تصادفی بود.</a:t>
            </a:r>
            <a:endParaRPr lang="en-AU" altLang="de-DE" sz="2400" dirty="0">
              <a:solidFill>
                <a:srgbClr val="333333"/>
              </a:solidFill>
            </a:endParaRPr>
          </a:p>
          <a:p>
            <a:pPr lvl="0" defTabSz="914400" fontAlgn="base"/>
            <a:r>
              <a:rPr lang="fa-IR" altLang="de-DE" sz="2400" dirty="0">
                <a:solidFill>
                  <a:srgbClr val="333333"/>
                </a:solidFill>
              </a:rPr>
              <a:t>قبل از ایراد هرگونه اتهام به دیگری ، باید از منابع مختلف اطلاعات جمع آوری کرد و در خصوص توضیحات مختلفی که افراد معتمد می دهند، تأمل کرد.</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spTree>
    <p:extLst>
      <p:ext uri="{BB962C8B-B14F-4D97-AF65-F5344CB8AC3E}">
        <p14:creationId xmlns:p14="http://schemas.microsoft.com/office/powerpoint/2010/main" val="21987341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3430138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94322801"/>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Oiseau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LUCKY STRIKE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da die Schutzfrist des Urheberrechts unseres Wissens abgelaufen ist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3756269640"/>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a:t>
                      </a:r>
                      <a:r>
                        <a:rPr lang="ar-SA" sz="2000" b="0" i="0" u="none">
                          <a:solidFill>
                            <a:srgbClr val="333333"/>
                          </a:solidFill>
                          <a:latin typeface="+mn-lt"/>
                          <a:ea typeface="+mn-ea"/>
                          <a:cs typeface="+mn-cs"/>
                        </a:rPr>
                        <a:t>پیروزی تکنولوژیکی” </a:t>
                      </a:r>
                      <a:r>
                        <a:rPr lang="ar-SA" sz="2000" b="0" i="0" u="none" dirty="0">
                          <a:solidFill>
                            <a:srgbClr val="333333"/>
                          </a:solidFill>
                          <a:latin typeface="+mn-lt"/>
                          <a:ea typeface="+mn-ea"/>
                          <a:cs typeface="+mn-cs"/>
                        </a:rPr>
                        <a:t>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spTree>
    <p:extLst>
      <p:ext uri="{BB962C8B-B14F-4D97-AF65-F5344CB8AC3E}">
        <p14:creationId xmlns:p14="http://schemas.microsoft.com/office/powerpoint/2010/main" val="21353073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874537042"/>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spTree>
    <p:extLst>
      <p:ext uri="{BB962C8B-B14F-4D97-AF65-F5344CB8AC3E}">
        <p14:creationId xmlns:p14="http://schemas.microsoft.com/office/powerpoint/2010/main" val="11898672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3228116592"/>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spTree>
    <p:extLst>
      <p:ext uri="{BB962C8B-B14F-4D97-AF65-F5344CB8AC3E}">
        <p14:creationId xmlns:p14="http://schemas.microsoft.com/office/powerpoint/2010/main" val="10089234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3984826992"/>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مخالف: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spTree>
    <p:extLst>
      <p:ext uri="{BB962C8B-B14F-4D97-AF65-F5344CB8AC3E}">
        <p14:creationId xmlns:p14="http://schemas.microsoft.com/office/powerpoint/2010/main" val="14999830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3045508547"/>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به </a:t>
                      </a:r>
                      <a:r>
                        <a:rPr lang="fa-IR" sz="2000" b="0" i="0" u="none">
                          <a:solidFill>
                            <a:srgbClr val="333333"/>
                          </a:solidFill>
                          <a:latin typeface="+mn-lt"/>
                          <a:ea typeface="+mn-ea"/>
                          <a:cs typeface="+mn-cs"/>
                        </a:rPr>
                        <a:t>منظور پوشش دادن </a:t>
                      </a:r>
                      <a:r>
                        <a:rPr lang="fa-IR" sz="2000" b="0" i="0" u="none" dirty="0">
                          <a:solidFill>
                            <a:srgbClr val="333333"/>
                          </a:solidFill>
                          <a:latin typeface="+mn-lt"/>
                          <a:ea typeface="+mn-ea"/>
                          <a:cs typeface="+mn-cs"/>
                        </a:rPr>
                        <a:t>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spTree>
    <p:extLst>
      <p:ext uri="{BB962C8B-B14F-4D97-AF65-F5344CB8AC3E}">
        <p14:creationId xmlns:p14="http://schemas.microsoft.com/office/powerpoint/2010/main" val="22555938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b="0">
                <a:solidFill>
                  <a:srgbClr val="FF0000"/>
                </a:solidFill>
                <a:latin typeface="+mn-lt"/>
                <a:cs typeface="+mn-cs"/>
              </a:rPr>
              <a:t>نه!</a:t>
            </a:r>
            <a:endParaRPr lang="de-DE" altLang="de-DE" sz="4000" b="0" dirty="0">
              <a:latin typeface="+mn-lt"/>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b="0">
                <a:solidFill>
                  <a:srgbClr val="000000"/>
                </a:solidFill>
                <a:latin typeface="+mn-lt"/>
                <a:cs typeface="+mn-cs"/>
              </a:rPr>
              <a:t>آیا فتح کره ماه توسط دولت آمریکا، جعلی بود؟</a:t>
            </a:r>
            <a:endParaRPr lang="de-DE" sz="2200" b="0" dirty="0">
              <a:solidFill>
                <a:srgbClr val="000000"/>
              </a:solidFill>
              <a:latin typeface="+mn-lt"/>
              <a:cs typeface="+mn-cs"/>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b="0" dirty="0">
                <a:solidFill>
                  <a:srgbClr val="333333"/>
                </a:solidFill>
                <a:latin typeface="+mn-lt"/>
                <a:cs typeface="+mn-cs"/>
              </a:rPr>
              <a:t>منبع: ایستگاه تلویزیونی آلمان ZDF : </a:t>
            </a:r>
            <a:r>
              <a:rPr lang="de-DE" sz="1200" b="0" dirty="0">
                <a:solidFill>
                  <a:srgbClr val="333333"/>
                </a:solidFill>
                <a:latin typeface="+mn-lt"/>
                <a:cs typeface="+mn-cs"/>
              </a:rPr>
              <a:t>„</a:t>
            </a:r>
            <a:r>
              <a:rPr lang="fa-IR" sz="1200" b="0" dirty="0">
                <a:solidFill>
                  <a:srgbClr val="333333"/>
                </a:solidFill>
                <a:latin typeface="+mn-lt"/>
                <a:cs typeface="+mn-cs"/>
              </a:rPr>
              <a:t>Vor</a:t>
            </a:r>
            <a:r>
              <a:rPr lang="de-DE" sz="1200" b="0" dirty="0">
                <a:solidFill>
                  <a:srgbClr val="333333"/>
                </a:solidFill>
                <a:latin typeface="+mn-lt"/>
                <a:cs typeface="+mn-cs"/>
              </a:rPr>
              <a:t>si</a:t>
            </a:r>
            <a:r>
              <a:rPr lang="fa-IR" sz="1200" b="0">
                <a:solidFill>
                  <a:srgbClr val="333333"/>
                </a:solidFill>
                <a:latin typeface="+mn-lt"/>
                <a:cs typeface="+mn-cs"/>
              </a:rPr>
              <a:t>cht Verschwörung</a:t>
            </a:r>
            <a:r>
              <a:rPr lang="en-US" sz="1200" b="0">
                <a:solidFill>
                  <a:srgbClr val="333333"/>
                </a:solidFill>
                <a:latin typeface="+mn-lt"/>
                <a:cs typeface="+mn-cs"/>
              </a:rPr>
              <a:t>“</a:t>
            </a:r>
            <a:r>
              <a:rPr lang="fa-IR" sz="1200" b="0">
                <a:solidFill>
                  <a:srgbClr val="333333"/>
                </a:solidFill>
                <a:latin typeface="+mn-lt"/>
                <a:cs typeface="+mn-cs"/>
              </a:rPr>
              <a:t> </a:t>
            </a:r>
            <a:r>
              <a:rPr lang="de-DE" sz="1200" b="0" dirty="0">
                <a:solidFill>
                  <a:srgbClr val="333333"/>
                </a:solidFill>
                <a:latin typeface="+mn-lt"/>
                <a:cs typeface="+mn-cs"/>
              </a:rPr>
              <a:t>)</a:t>
            </a:r>
            <a:r>
              <a:rPr lang="fa-IR" sz="1200" b="0" dirty="0">
                <a:solidFill>
                  <a:srgbClr val="333333"/>
                </a:solidFill>
                <a:latin typeface="+mn-lt"/>
                <a:cs typeface="+mn-cs"/>
              </a:rPr>
              <a:t>مراقب توطئه باشید </a:t>
            </a:r>
            <a:r>
              <a:rPr lang="de-DE" sz="1200" b="0" dirty="0">
                <a:solidFill>
                  <a:srgbClr val="333333"/>
                </a:solidFill>
                <a:latin typeface="+mn-lt"/>
                <a:cs typeface="+mn-cs"/>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b="0" dirty="0">
                <a:latin typeface="+mn-lt"/>
                <a:cs typeface="+mn-cs"/>
              </a:rPr>
              <a:t>رولاند امریچ، کارگردان (روز استقلال):</a:t>
            </a:r>
            <a:br>
              <a:rPr lang="fa-IR" altLang="de-DE" sz="2400" b="0" dirty="0">
                <a:latin typeface="+mn-lt"/>
                <a:cs typeface="+mn-cs"/>
              </a:rPr>
            </a:br>
            <a:r>
              <a:rPr lang="fa-IR" altLang="de-DE" sz="2400" b="0" dirty="0">
                <a:latin typeface="+mn-lt"/>
                <a:cs typeface="+mn-cs"/>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b="0" i="1" dirty="0">
              <a:latin typeface="+mn-lt"/>
              <a:cs typeface="+mn-cs"/>
            </a:endParaRPr>
          </a:p>
        </p:txBody>
      </p:sp>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spTree>
    <p:extLst>
      <p:ext uri="{BB962C8B-B14F-4D97-AF65-F5344CB8AC3E}">
        <p14:creationId xmlns:p14="http://schemas.microsoft.com/office/powerpoint/2010/main" val="11258529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spTree>
    <p:extLst>
      <p:ext uri="{BB962C8B-B14F-4D97-AF65-F5344CB8AC3E}">
        <p14:creationId xmlns:p14="http://schemas.microsoft.com/office/powerpoint/2010/main" val="24875452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spTree>
    <p:extLst>
      <p:ext uri="{BB962C8B-B14F-4D97-AF65-F5344CB8AC3E}">
        <p14:creationId xmlns:p14="http://schemas.microsoft.com/office/powerpoint/2010/main" val="317267436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5813</Words>
  <Application>Microsoft Office PowerPoint</Application>
  <PresentationFormat>Benutzerdefiniert</PresentationFormat>
  <Paragraphs>659</Paragraphs>
  <Slides>78</Slides>
  <Notes>78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78</vt:i4>
      </vt:variant>
    </vt:vector>
  </HeadingPairs>
  <TitlesOfParts>
    <vt:vector size="85" baseType="lpstr">
      <vt:lpstr>Arial</vt:lpstr>
      <vt:lpstr>Times New Roman</vt:lpstr>
      <vt:lpstr>WingDings</vt:lpstr>
      <vt:lpstr>Calibri Light</vt:lpstr>
      <vt:lpstr>Symbol</vt:lpstr>
      <vt:lpstr>UKE_PPT-Vorlage_16zu9</vt:lpstr>
      <vt:lpstr>1_UKE_PPT-Vorlage_16zu9</vt:lpstr>
      <vt:lpstr>بام :7 B نتیجه گیری زودهنگام</vt:lpstr>
      <vt:lpstr>نتیجه گیری زودهنگام (عجولانه)</vt:lpstr>
      <vt:lpstr>نتیجه گیری زودهنگام (عجولانه)</vt:lpstr>
      <vt:lpstr>نتیجه گیری زودهنگام (عجولانه)</vt:lpstr>
      <vt:lpstr>نتیجه گیری زودهنگام (عجولانه) درچه شرایطی بدون دانستن تمام حقیقت ، نتیجه گیری می کنیم؟</vt:lpstr>
      <vt:lpstr>نتیجه گیری زودهنگام (عجولانه) درچه شرایطی بدون دانستن تمام حقیقت ، نتیجه گیری می کنیم؟</vt:lpstr>
      <vt:lpstr>نتیجه گیری زودهنگام (عجولانه) درچه شرایطی بدون دانستن تمام حقیقت ، نتیجه گیری می کنیم؟</vt:lpstr>
      <vt:lpstr>نتیجه گیری زودهنگام (عجولانه) درچه شرایطی بدون دانستن تمام حقیقت ، نتیجه گیری می کنیم؟</vt:lpstr>
      <vt:lpstr>نتیجه گیری زودهنگام (عجولانه) در عمل</vt:lpstr>
      <vt:lpstr>نتیجه گیری زودهنگام (عجولانه) در عمل - علایم و اختصارات نوشته شده آیا شرکت Marlboro به ک ک ک متعلق است؟ )برای تمرین های دیگر به پایان اسلایدها مراجعه کنید(</vt:lpstr>
      <vt:lpstr>نتیجه گیری زودهنگام (عجولانه) در عمل - علایم و اختصارات نوشته شده آیا شرکت Marlboro به ک ک ک متعلق است؟</vt:lpstr>
      <vt:lpstr>نتیجه گیری زودهنگام (عجولانه) در عمل - علایم و اختصارات نوشته شده آیا شرکت Marlboro به ک ک ک متعلق است؟</vt:lpstr>
      <vt:lpstr>نتیجه گیری زودهنگام (عجولانه) در عمل - علایم و اختصارات نوشته شده آیا شرکت Marlboro به ک ک ک متعلق است؟</vt:lpstr>
      <vt:lpstr>این نظریه ها که دیگران درحال دسیسه چینی و توطئه هستند چگونه ساخته می شوند؟</vt:lpstr>
      <vt:lpstr>این نظریه ها که دیگران درحال دسیسه چینی و توطئه هستند چگونه ساخته می شوند؟</vt:lpstr>
      <vt:lpstr>این نظریه ها که دیگران درحال دسیسه چینی و توطئه هستند چگونه ساخته می شوند؟</vt:lpstr>
      <vt:lpstr>چرا عجولانه عمل می کنیم؟</vt:lpstr>
      <vt:lpstr>چرا عجولانه عمل می کنیم؟</vt:lpstr>
      <vt:lpstr>چگونه نتیجه گیری زودهنگام و عجولانه سبب سوء تعبیر در بیماران روان پریش می شود؟ به مثال های زیر توجه فرمائید:</vt:lpstr>
      <vt:lpstr>تمرین</vt:lpstr>
      <vt:lpstr>تمرین</vt:lpstr>
      <vt:lpstr>تمرین</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مبتلایان به روان پریشی یا سایکوز چه باید کرد؟</vt:lpstr>
      <vt:lpstr>با مبتلایان به روان پریشی یا سایکوز چه باید کرد؟</vt:lpstr>
      <vt:lpstr>با مبتلایان به روان پریشی یا سایکوز چه باید کرد؟</vt:lpstr>
      <vt:lpstr>از توجه و همکاری شما متشکریم</vt:lpstr>
      <vt:lpstr>PowerPoint-Präsentation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537</cp:revision>
  <dcterms:created xsi:type="dcterms:W3CDTF">2004-06-30T16:15:23Z</dcterms:created>
  <dcterms:modified xsi:type="dcterms:W3CDTF">2023-01-06T15:05:35Z</dcterms:modified>
</cp:coreProperties>
</file>