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 id="2147483709" r:id="rId2"/>
  </p:sldMasterIdLst>
  <p:notesMasterIdLst>
    <p:notesMasterId r:id="rId58"/>
  </p:notesMasterIdLst>
  <p:handoutMasterIdLst>
    <p:handoutMasterId r:id="rId59"/>
  </p:handoutMasterIdLst>
  <p:sldIdLst>
    <p:sldId id="465" r:id="rId3"/>
    <p:sldId id="423" r:id="rId4"/>
    <p:sldId id="311" r:id="rId5"/>
    <p:sldId id="312" r:id="rId6"/>
    <p:sldId id="431" r:id="rId7"/>
    <p:sldId id="436" r:id="rId8"/>
    <p:sldId id="435" r:id="rId9"/>
    <p:sldId id="434" r:id="rId10"/>
    <p:sldId id="419" r:id="rId11"/>
    <p:sldId id="438" r:id="rId12"/>
    <p:sldId id="437" r:id="rId13"/>
    <p:sldId id="351" r:id="rId14"/>
    <p:sldId id="439" r:id="rId15"/>
    <p:sldId id="440" r:id="rId16"/>
    <p:sldId id="443" r:id="rId17"/>
    <p:sldId id="442" r:id="rId18"/>
    <p:sldId id="355" r:id="rId19"/>
    <p:sldId id="357" r:id="rId20"/>
    <p:sldId id="445" r:id="rId21"/>
    <p:sldId id="444" r:id="rId22"/>
    <p:sldId id="328" r:id="rId23"/>
    <p:sldId id="358" r:id="rId24"/>
    <p:sldId id="447" r:id="rId25"/>
    <p:sldId id="446" r:id="rId26"/>
    <p:sldId id="375" r:id="rId27"/>
    <p:sldId id="448" r:id="rId28"/>
    <p:sldId id="411" r:id="rId29"/>
    <p:sldId id="407" r:id="rId30"/>
    <p:sldId id="408" r:id="rId31"/>
    <p:sldId id="409" r:id="rId32"/>
    <p:sldId id="410" r:id="rId33"/>
    <p:sldId id="359" r:id="rId34"/>
    <p:sldId id="449" r:id="rId35"/>
    <p:sldId id="429" r:id="rId36"/>
    <p:sldId id="360" r:id="rId37"/>
    <p:sldId id="380" r:id="rId38"/>
    <p:sldId id="451" r:id="rId39"/>
    <p:sldId id="450" r:id="rId40"/>
    <p:sldId id="452" r:id="rId41"/>
    <p:sldId id="467" r:id="rId42"/>
    <p:sldId id="466" r:id="rId43"/>
    <p:sldId id="457" r:id="rId44"/>
    <p:sldId id="470" r:id="rId45"/>
    <p:sldId id="469" r:id="rId46"/>
    <p:sldId id="468" r:id="rId47"/>
    <p:sldId id="370" r:id="rId48"/>
    <p:sldId id="462" r:id="rId49"/>
    <p:sldId id="461" r:id="rId50"/>
    <p:sldId id="460" r:id="rId51"/>
    <p:sldId id="372" r:id="rId52"/>
    <p:sldId id="464" r:id="rId53"/>
    <p:sldId id="463" r:id="rId54"/>
    <p:sldId id="430" r:id="rId55"/>
    <p:sldId id="417" r:id="rId56"/>
    <p:sldId id="418" r:id="rId57"/>
  </p:sldIdLst>
  <p:sldSz cx="12195175" cy="6858000"/>
  <p:notesSz cx="7099300" cy="10234613"/>
  <p:embeddedFontLst>
    <p:embeddedFont>
      <p:font typeface="Calibri Light" panose="020F0302020204030204" pitchFamily="34" charset="0"/>
      <p:regular r:id="rId60"/>
      <p:italic r:id="rId61"/>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40">
          <p15:clr>
            <a:srgbClr val="A4A3A4"/>
          </p15:clr>
        </p15:guide>
        <p15:guide id="2" pos="1111">
          <p15:clr>
            <a:srgbClr val="A4A3A4"/>
          </p15:clr>
        </p15:guide>
        <p15:guide id="3" pos="14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4660"/>
  </p:normalViewPr>
  <p:slideViewPr>
    <p:cSldViewPr>
      <p:cViewPr varScale="1">
        <p:scale>
          <a:sx n="62" d="100"/>
          <a:sy n="62" d="100"/>
        </p:scale>
        <p:origin x="1092" y="76"/>
      </p:cViewPr>
      <p:guideLst>
        <p:guide orient="horz" pos="2840"/>
        <p:guide pos="1111"/>
        <p:guide pos="148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B443F523-8A78-496D-A460-DCBAB7174312}" type="slidenum">
              <a:rPr lang="en-GB" altLang="de-DE"/>
              <a:pPr/>
              <a:t>‹Nr.›</a:t>
            </a:fld>
            <a:endParaRPr lang="en-GB" altLang="de-DE"/>
          </a:p>
        </p:txBody>
      </p:sp>
    </p:spTree>
    <p:extLst>
      <p:ext uri="{BB962C8B-B14F-4D97-AF65-F5344CB8AC3E}">
        <p14:creationId xmlns:p14="http://schemas.microsoft.com/office/powerpoint/2010/main" val="163747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6B0555BE-3FFE-4A67-9FF4-1CFA5C818AC4}" type="slidenum">
              <a:rPr lang="de-DE" altLang="de-DE"/>
              <a:pPr/>
              <a:t>‹Nr.›</a:t>
            </a:fld>
            <a:endParaRPr lang="de-DE" altLang="de-DE"/>
          </a:p>
        </p:txBody>
      </p:sp>
    </p:spTree>
    <p:extLst>
      <p:ext uri="{BB962C8B-B14F-4D97-AF65-F5344CB8AC3E}">
        <p14:creationId xmlns:p14="http://schemas.microsoft.com/office/powerpoint/2010/main" val="8099615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AE4E683-83E9-4D6A-ABC2-74AB05B95F78}" type="slidenum">
              <a:rPr lang="de-DE" altLang="de-DE" sz="1300"/>
              <a:pPr algn="r" eaLnBrk="1" hangingPunct="1">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8653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82AEA-487B-456F-8378-9A3D29F1CDE6}" type="slidenum">
              <a:rPr lang="de-DE" altLang="de-DE" sz="1300"/>
              <a:pPr>
                <a:spcBef>
                  <a:spcPct val="0"/>
                </a:spcBef>
              </a:pPr>
              <a:t>3</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288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08167D-0F7B-40A0-9DEA-41CBA6C0118F}" type="slidenum">
              <a:rPr lang="de-DE" altLang="de-DE" sz="1300"/>
              <a:pPr>
                <a:spcBef>
                  <a:spcPct val="0"/>
                </a:spcBef>
              </a:pPr>
              <a:t>4</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385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130D5-9164-4577-87DF-518D5950ADC4}" type="slidenum">
              <a:rPr lang="de-DE" altLang="de-DE" sz="1300"/>
              <a:pPr>
                <a:spcBef>
                  <a:spcPct val="0"/>
                </a:spcBef>
              </a:pPr>
              <a:t>5</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030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130D5-9164-4577-87DF-518D5950ADC4}" type="slidenum">
              <a:rPr lang="de-DE" altLang="de-DE" sz="1300"/>
              <a:pPr>
                <a:spcBef>
                  <a:spcPct val="0"/>
                </a:spcBef>
              </a:pPr>
              <a:t>6</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030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130D5-9164-4577-87DF-518D5950ADC4}" type="slidenum">
              <a:rPr lang="de-DE" altLang="de-DE" sz="1300"/>
              <a:pPr>
                <a:spcBef>
                  <a:spcPct val="0"/>
                </a:spcBef>
              </a:pPr>
              <a:t>7</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030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130D5-9164-4577-87DF-518D5950ADC4}" type="slidenum">
              <a:rPr lang="de-DE" altLang="de-DE" sz="1300"/>
              <a:pPr>
                <a:spcBef>
                  <a:spcPct val="0"/>
                </a:spcBef>
              </a:pPr>
              <a:t>8</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5030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42838E-CC04-4383-8724-FBEA0E6FD7DD}" type="slidenum">
              <a:rPr lang="de-DE" altLang="de-DE" sz="1300"/>
              <a:pPr algn="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269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42838E-CC04-4383-8724-FBEA0E6FD7DD}" type="slidenum">
              <a:rPr lang="de-DE" altLang="de-DE" sz="1300"/>
              <a:pPr algn="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269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42838E-CC04-4383-8724-FBEA0E6FD7DD}" type="slidenum">
              <a:rPr lang="de-DE" altLang="de-DE" sz="1300"/>
              <a:pPr algn="r" eaLnBrk="1" hangingPunct="1">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269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767379-F2DA-41A3-82C9-F4FD5B4B0926}" type="slidenum">
              <a:rPr lang="de-DE" altLang="de-DE" sz="1300"/>
              <a:pPr>
                <a:spcBef>
                  <a:spcPct val="0"/>
                </a:spcBef>
              </a:pPr>
              <a:t>12</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856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03837-0C90-42B0-A68B-94E27A1FF732}" type="slidenum">
              <a:rPr lang="de-DE" altLang="de-DE" sz="1300"/>
              <a:pPr>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7400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03837-0C90-42B0-A68B-94E27A1FF732}" type="slidenum">
              <a:rPr lang="de-DE" altLang="de-DE" sz="1300"/>
              <a:pPr>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7400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B03837-0C90-42B0-A68B-94E27A1FF732}" type="slidenum">
              <a:rPr lang="de-DE" altLang="de-DE" sz="1300"/>
              <a:pPr>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7400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C7DADC-56D9-465C-AF10-843183E4DF64}" type="slidenum">
              <a:rPr lang="de-DE" altLang="de-DE" sz="1300"/>
              <a:pPr>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9234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DC8423-B078-4AD9-ADD5-9FD08F3E15C1}" type="slidenum">
              <a:rPr lang="de-DE" altLang="de-DE" sz="1300"/>
              <a:pPr>
                <a:spcBef>
                  <a:spcPct val="0"/>
                </a:spcBef>
              </a:pPr>
              <a:t>18</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8505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DC8423-B078-4AD9-ADD5-9FD08F3E15C1}" type="slidenum">
              <a:rPr lang="de-DE" altLang="de-DE" sz="1300"/>
              <a:pPr>
                <a:spcBef>
                  <a:spcPct val="0"/>
                </a:spcBef>
              </a:pPr>
              <a:t>19</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8505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DC8423-B078-4AD9-ADD5-9FD08F3E15C1}" type="slidenum">
              <a:rPr lang="de-DE" altLang="de-DE" sz="1300"/>
              <a:pPr>
                <a:spcBef>
                  <a:spcPct val="0"/>
                </a:spcBef>
              </a:pPr>
              <a:t>20</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8505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298B1-E872-415B-ABAB-9EFE0198C856}" type="slidenum">
              <a:rPr lang="de-DE" altLang="de-DE" sz="1300"/>
              <a:pPr>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886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B3915-E519-4106-9BF3-459EADCDEF4F}" type="slidenum">
              <a:rPr lang="de-DE" altLang="de-DE" sz="1300"/>
              <a:pPr>
                <a:spcBef>
                  <a:spcPct val="0"/>
                </a:spcBef>
              </a:pPr>
              <a:t>22</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114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B3915-E519-4106-9BF3-459EADCDEF4F}" type="slidenum">
              <a:rPr lang="de-DE" altLang="de-DE" sz="1300"/>
              <a:pPr>
                <a:spcBef>
                  <a:spcPct val="0"/>
                </a:spcBef>
              </a:pPr>
              <a:t>23</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114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B3915-E519-4106-9BF3-459EADCDEF4F}" type="slidenum">
              <a:rPr lang="de-DE" altLang="de-DE" sz="1300"/>
              <a:pPr>
                <a:spcBef>
                  <a:spcPct val="0"/>
                </a:spcBef>
              </a:pPr>
              <a:t>24</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114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00434-E83A-4C16-8640-CEA713CDFC4A}" type="slidenum">
              <a:rPr lang="de-DE" altLang="de-DE" sz="1300"/>
              <a:pPr>
                <a:spcBef>
                  <a:spcPct val="0"/>
                </a:spcBef>
              </a:pPr>
              <a:t>25</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7552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00434-E83A-4C16-8640-CEA713CDFC4A}" type="slidenum">
              <a:rPr lang="de-DE" altLang="de-DE" sz="1300"/>
              <a:pPr>
                <a:spcBef>
                  <a:spcPct val="0"/>
                </a:spcBef>
              </a:pPr>
              <a:t>26</a:t>
            </a:fld>
            <a:endParaRPr lang="de-DE" altLang="de-DE"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7552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38113" y="768350"/>
            <a:ext cx="6823075" cy="3836988"/>
          </a:xfrm>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837260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64321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41575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91633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38113" y="768350"/>
            <a:ext cx="6823075" cy="3836988"/>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85930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44FE42-ACBB-4258-9181-EEE8CAE64D04}" type="slidenum">
              <a:rPr lang="de-DE" altLang="de-DE" sz="1300"/>
              <a:pPr>
                <a:spcBef>
                  <a:spcPct val="0"/>
                </a:spcBef>
              </a:pPr>
              <a:t>32</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87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44FE42-ACBB-4258-9181-EEE8CAE64D04}" type="slidenum">
              <a:rPr lang="de-DE" altLang="de-DE" sz="1300"/>
              <a:pPr>
                <a:spcBef>
                  <a:spcPct val="0"/>
                </a:spcBef>
              </a:pPr>
              <a:t>33</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87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4EC3F3-91A4-4577-89D0-34FD72A10FA5}" type="slidenum">
              <a:rPr lang="de-DE" altLang="de-DE" sz="1300"/>
              <a:pPr>
                <a:spcBef>
                  <a:spcPct val="0"/>
                </a:spcBef>
              </a:pPr>
              <a:t>35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305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CA5E18-832D-4937-AC92-9089CDD690A9}" type="slidenum">
              <a:rPr lang="de-DE" altLang="de-DE" sz="1300"/>
              <a:pPr>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7122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CA5E18-832D-4937-AC92-9089CDD690A9}" type="slidenum">
              <a:rPr lang="de-DE" altLang="de-DE" sz="1300"/>
              <a:pPr>
                <a:spcBef>
                  <a:spcPct val="0"/>
                </a:spcBef>
              </a:pPr>
              <a:t>37</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71221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CA5E18-832D-4937-AC92-9089CDD690A9}" type="slidenum">
              <a:rPr lang="de-DE" altLang="de-DE" sz="1300"/>
              <a:pPr>
                <a:spcBef>
                  <a:spcPct val="0"/>
                </a:spcBef>
              </a:pPr>
              <a:t>38</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7122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FB8096-E972-44F9-961F-48585FCADCEB}" type="slidenum">
              <a:rPr lang="de-DE" altLang="de-DE" sz="1300"/>
              <a:pPr>
                <a:spcBef>
                  <a:spcPct val="0"/>
                </a:spcBef>
              </a:pPr>
              <a:t>39</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82111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FB8096-E972-44F9-961F-48585FCADCEB}" type="slidenum">
              <a:rPr lang="de-DE" altLang="de-DE" sz="1300"/>
              <a:pPr>
                <a:spcBef>
                  <a:spcPct val="0"/>
                </a:spcBef>
              </a:pPr>
              <a:t>40</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8211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FB8096-E972-44F9-961F-48585FCADCEB}" type="slidenum">
              <a:rPr lang="de-DE" altLang="de-DE" sz="1300"/>
              <a:pPr>
                <a:spcBef>
                  <a:spcPct val="0"/>
                </a:spcBef>
              </a:pPr>
              <a:t>41</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8211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67CCBA-997B-49B1-BE17-CC19B7F02182}" type="slidenum">
              <a:rPr lang="de-DE" altLang="de-DE" sz="1300"/>
              <a:pPr>
                <a:spcBef>
                  <a:spcPct val="0"/>
                </a:spcBef>
              </a:pPr>
              <a:t>42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3551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67CCBA-997B-49B1-BE17-CC19B7F02182}" type="slidenum">
              <a:rPr lang="de-DE" altLang="de-DE" sz="1300"/>
              <a:pPr>
                <a:spcBef>
                  <a:spcPct val="0"/>
                </a:spcBef>
              </a:pPr>
              <a:t>43</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3551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67CCBA-997B-49B1-BE17-CC19B7F02182}" type="slidenum">
              <a:rPr lang="de-DE" altLang="de-DE" sz="1300"/>
              <a:pPr>
                <a:spcBef>
                  <a:spcPct val="0"/>
                </a:spcBef>
              </a:pPr>
              <a:t>44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3551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67CCBA-997B-49B1-BE17-CC19B7F02182}" type="slidenum">
              <a:rPr lang="de-DE" altLang="de-DE" sz="1300"/>
              <a:pPr>
                <a:spcBef>
                  <a:spcPct val="0"/>
                </a:spcBef>
              </a:pPr>
              <a:t>45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3551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359ED3-7473-4C4B-AB14-9F91B1CB9FF2}" type="slidenum">
              <a:rPr lang="de-DE" altLang="de-DE" sz="1300"/>
              <a:pPr>
                <a:spcBef>
                  <a:spcPct val="0"/>
                </a:spcBef>
              </a:pPr>
              <a:t>46</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8048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359ED3-7473-4C4B-AB14-9F91B1CB9FF2}" type="slidenum">
              <a:rPr lang="de-DE" altLang="de-DE" sz="1300"/>
              <a:pPr>
                <a:spcBef>
                  <a:spcPct val="0"/>
                </a:spcBef>
              </a:pPr>
              <a:t>47</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804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359ED3-7473-4C4B-AB14-9F91B1CB9FF2}" type="slidenum">
              <a:rPr lang="de-DE" altLang="de-DE" sz="1300"/>
              <a:pPr>
                <a:spcBef>
                  <a:spcPct val="0"/>
                </a:spcBef>
              </a:pPr>
              <a:t>48</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804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359ED3-7473-4C4B-AB14-9F91B1CB9FF2}" type="slidenum">
              <a:rPr lang="de-DE" altLang="de-DE" sz="1300"/>
              <a:pPr>
                <a:spcBef>
                  <a:spcPct val="0"/>
                </a:spcBef>
              </a:pPr>
              <a:t>49</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8048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2B416-9D7A-4DFC-A762-2F4F26140BC1}" type="slidenum">
              <a:rPr lang="de-DE" altLang="de-DE" sz="1300"/>
              <a:pPr>
                <a:spcBef>
                  <a:spcPct val="0"/>
                </a:spcBef>
              </a:pPr>
              <a:t>50</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3558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2B416-9D7A-4DFC-A762-2F4F26140BC1}" type="slidenum">
              <a:rPr lang="de-DE" altLang="de-DE" sz="1300"/>
              <a:pPr>
                <a:spcBef>
                  <a:spcPct val="0"/>
                </a:spcBef>
              </a:pPr>
              <a:t>51</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3558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E2B416-9D7A-4DFC-A762-2F4F26140BC1}" type="slidenum">
              <a:rPr lang="de-DE" altLang="de-DE" sz="1300"/>
              <a:pPr>
                <a:spcBef>
                  <a:spcPct val="0"/>
                </a:spcBef>
              </a:pPr>
              <a:t>52</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33558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38113" y="768350"/>
            <a:ext cx="6823075" cy="3836988"/>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7337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81371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8 – عزت نفس و خلق وخو</a:t>
            </a:r>
            <a:endParaRPr lang="de-DE"/>
          </a:p>
        </p:txBody>
      </p:sp>
      <p:sp>
        <p:nvSpPr>
          <p:cNvPr id="4" name="Slide Number Placeholder 3"/>
          <p:cNvSpPr>
            <a:spLocks noGrp="1"/>
          </p:cNvSpPr>
          <p:nvPr>
            <p:ph type="sldNum" sz="quarter" idx="12"/>
          </p:nvPr>
        </p:nvSpPr>
        <p:spPr bwMode="gray"/>
        <p:txBody>
          <a:bodyPr/>
          <a:lstStyle>
            <a:lvl1pPr>
              <a:defRPr b="0"/>
            </a:lvl1pPr>
          </a:lstStyle>
          <a:p>
            <a:fld id="{34D22384-E859-4D51-A5AB-57AE91BE26C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8 – عزت نفس و خلق وخو</a:t>
            </a:r>
            <a:endParaRPr lang="de-DE"/>
          </a:p>
        </p:txBody>
      </p:sp>
      <p:sp>
        <p:nvSpPr>
          <p:cNvPr id="7" name="Slide Number Placeholder 6"/>
          <p:cNvSpPr>
            <a:spLocks noGrp="1"/>
          </p:cNvSpPr>
          <p:nvPr>
            <p:ph type="sldNum" sz="quarter" idx="12"/>
          </p:nvPr>
        </p:nvSpPr>
        <p:spPr bwMode="gray"/>
        <p:txBody>
          <a:bodyPr/>
          <a:lstStyle>
            <a:lvl1pPr>
              <a:defRPr b="0"/>
            </a:lvl1pPr>
          </a:lstStyle>
          <a:p>
            <a:fld id="{34D22384-E859-4D51-A5AB-57AE91BE26C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8 – عزت نفس و خلق وخو</a:t>
            </a:r>
            <a:endParaRPr lang="de-DE"/>
          </a:p>
        </p:txBody>
      </p:sp>
      <p:sp>
        <p:nvSpPr>
          <p:cNvPr id="7" name="Slide Number Placeholder 6"/>
          <p:cNvSpPr>
            <a:spLocks noGrp="1"/>
          </p:cNvSpPr>
          <p:nvPr>
            <p:ph type="sldNum" sz="quarter" idx="12"/>
          </p:nvPr>
        </p:nvSpPr>
        <p:spPr bwMode="gray"/>
        <p:txBody>
          <a:bodyPr/>
          <a:lstStyle>
            <a:lvl1pPr>
              <a:defRPr b="0"/>
            </a:lvl1pPr>
          </a:lstStyle>
          <a:p>
            <a:fld id="{34D22384-E859-4D51-A5AB-57AE91BE26C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8 – عزت نفس و خلق وخو</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1970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402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b="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539053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77332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8302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401886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64670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95600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67951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45669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472244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0779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8 – عزت نفس و خلق وخو</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34D22384-E859-4D51-A5AB-57AE91BE26C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9314032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:8 A </a:t>
            </a:r>
            <a:r>
              <a:rPr lang="ar-SA" altLang="de-DE"/>
              <a:t>عزت نفس و خلق وخو</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8299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fa-IR" altLang="de-DE" sz="3600">
                <a:solidFill>
                  <a:schemeClr val="accent1"/>
                </a:solidFill>
                <a:latin typeface="+mn-lt"/>
                <a:ea typeface="+mn-ea"/>
                <a:cs typeface="+mn-cs"/>
              </a:rPr>
              <a:t>چرا این آموزش را فرامی گیریم؟ </a:t>
            </a:r>
            <a:endParaRPr lang="de-DE" altLang="de-DE" sz="3600">
              <a:solidFill>
                <a:schemeClr val="accent1"/>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fa-IR" altLang="de-DE" sz="2400" dirty="0">
                <a:solidFill>
                  <a:srgbClr val="333333"/>
                </a:solidFill>
              </a:rPr>
              <a:t>بسیاری از مبتلایان به مشکلات سلامت روانی دچار تحریف هایی در تفکر هستند که ممکن است آنان رابه سمت </a:t>
            </a:r>
            <a:r>
              <a:rPr lang="fa-IR" altLang="de-DE" sz="2400" dirty="0">
                <a:solidFill>
                  <a:srgbClr val="004992"/>
                </a:solidFill>
              </a:rPr>
              <a:t>افسردگی</a:t>
            </a:r>
            <a:r>
              <a:rPr lang="fa-IR" altLang="de-DE" sz="2400" dirty="0">
                <a:solidFill>
                  <a:srgbClr val="333333"/>
                </a:solidFill>
              </a:rPr>
              <a:t> سوق دهد.</a:t>
            </a:r>
          </a:p>
          <a:p>
            <a:pPr lvl="0" defTabSz="914400" fontAlgn="base"/>
            <a:r>
              <a:rPr lang="fa-IR" altLang="de-DE" sz="2400" dirty="0">
                <a:solidFill>
                  <a:srgbClr val="333333"/>
                </a:solidFill>
              </a:rPr>
              <a:t>این تحریف های فکر می توانند در روند یک آموزش مداوم و متمرکز تغییر کنند.</a:t>
            </a:r>
            <a:endParaRPr lang="fa-IR" sz="2400" dirty="0"/>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نشانه های افسردگی چیست؟</a:t>
            </a:r>
            <a:endParaRPr lang="en-US" sz="3600" dirty="0">
              <a:solidFill>
                <a:srgbClr val="004992"/>
              </a:solidFill>
              <a:latin typeface="+mn-lt"/>
              <a:ea typeface="+mn-ea"/>
              <a:cs typeface="+mn-cs"/>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rtl="1" eaLnBrk="1" hangingPunct="1">
              <a:spcBef>
                <a:spcPct val="0"/>
              </a:spcBef>
              <a:buClrTx/>
              <a:buFontTx/>
              <a:buNone/>
            </a:pPr>
            <a:r>
              <a:rPr lang="de-DE" altLang="de-DE" sz="2400" b="0" dirty="0">
                <a:solidFill>
                  <a:srgbClr val="004992"/>
                </a:solidFill>
                <a:latin typeface="+mn-lt"/>
              </a:rPr>
              <a:t>؟؟؟</a:t>
            </a: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نشانه های افسردگی چیست؟</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fa-IR" altLang="de-DE" sz="2400">
                <a:solidFill>
                  <a:srgbClr val="333333"/>
                </a:solidFill>
              </a:rPr>
              <a:t>غمگینی ، خلق افسرده</a:t>
            </a:r>
          </a:p>
          <a:p>
            <a:pPr marL="457200" lvl="0" indent="-457200" defTabSz="914400" fontAlgn="base">
              <a:buFont typeface="+mj-lt"/>
              <a:buAutoNum type="arabicPeriod"/>
            </a:pPr>
            <a:r>
              <a:rPr lang="fa-IR" altLang="de-DE" sz="2400" dirty="0">
                <a:solidFill>
                  <a:srgbClr val="333333"/>
                </a:solidFill>
              </a:rPr>
              <a:t>کاهش انگیزه و سایق</a:t>
            </a:r>
          </a:p>
          <a:p>
            <a:pPr marL="457200" lvl="0" indent="-457200" defTabSz="914400" fontAlgn="base">
              <a:buFont typeface="+mj-lt"/>
              <a:buAutoNum type="arabicPeriod"/>
            </a:pPr>
            <a:r>
              <a:rPr lang="fa-IR" altLang="de-DE" sz="2400" dirty="0">
                <a:solidFill>
                  <a:srgbClr val="333333"/>
                </a:solidFill>
              </a:rPr>
              <a:t>عزت نفس پائین ، و ترس از طرد شدگی</a:t>
            </a:r>
          </a:p>
          <a:p>
            <a:pPr marL="457200" lvl="0" indent="-457200" defTabSz="914400" fontAlgn="base">
              <a:buFont typeface="+mj-lt"/>
              <a:buAutoNum type="arabicPeriod"/>
            </a:pPr>
            <a:r>
              <a:rPr lang="fa-IR" altLang="de-DE" sz="2400" dirty="0">
                <a:solidFill>
                  <a:srgbClr val="333333"/>
                </a:solidFill>
              </a:rPr>
              <a:t>اختلالات شناختی (بو.یژه نقص تمرکز و حافظه)</a:t>
            </a:r>
            <a:r>
              <a:rPr lang="de-DE" altLang="de-DE" sz="2400" dirty="0">
                <a:solidFill>
                  <a:srgbClr val="333333"/>
                </a:solidFill>
              </a:rPr>
              <a:t>...</a:t>
            </a:r>
            <a:endParaRPr lang="fa-IR" sz="2400" dirty="0"/>
          </a:p>
        </p:txBody>
      </p:sp>
      <p:sp>
        <p:nvSpPr>
          <p:cNvPr id="7" name="Footer Placeholder 6"/>
          <p:cNvSpPr>
            <a:spLocks noGrp="1"/>
          </p:cNvSpPr>
          <p:nvPr>
            <p:ph type="ftr" sz="quarter" idx="11"/>
          </p:nvPr>
        </p:nvSpPr>
        <p:spPr/>
        <p:txBody>
          <a:bodyPr/>
          <a:lstStyle/>
          <a:p>
            <a:r>
              <a:rPr lang="ar-AE"/>
              <a:t>آموزش فراشناخت 8 – عزت نفس و خلق وخو</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من بدبخت زاده شده ام... آیا محکوم به بدبختی خواهم بود؟</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2929235" y="2204864"/>
            <a:ext cx="8819720" cy="4248000"/>
          </a:xfrm>
        </p:spPr>
        <p:txBody>
          <a:bodyPr>
            <a:noAutofit/>
          </a:bodyPr>
          <a:lstStyle/>
          <a:p>
            <a:pPr eaLnBrk="1" hangingPunct="1"/>
            <a:r>
              <a:rPr lang="fa-IR" altLang="de-DE" sz="2400" dirty="0">
                <a:solidFill>
                  <a:srgbClr val="333333"/>
                </a:solidFill>
              </a:rPr>
              <a:t>آیا سرنوشت ما تعیین می کند که شاد باشیم یا غمگین؟ آیا حالات عاطفی و هیجانی ما در گذر زمان تغییر می کند؟</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1681904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من بدبخت زاده شده ام... آیا محکوم به بدبختی خواهم بود؟</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2929235" y="2204864"/>
            <a:ext cx="8819720" cy="4248000"/>
          </a:xfrm>
        </p:spPr>
        <p:txBody>
          <a:bodyPr>
            <a:noAutofit/>
          </a:bodyPr>
          <a:lstStyle/>
          <a:p>
            <a:pPr eaLnBrk="1" hangingPunct="1"/>
            <a:r>
              <a:rPr lang="fa-IR" altLang="de-DE" sz="2400" dirty="0">
                <a:solidFill>
                  <a:srgbClr val="333333"/>
                </a:solidFill>
              </a:rPr>
              <a:t>آیا سرنوشت ما تعیین می کند که شاد باشیم یا غمگین؟ آیا حالات عاطفی و هیجانی ما در گذر زمان تغییر می کند؟</a:t>
            </a:r>
          </a:p>
          <a:p>
            <a:pPr eaLnBrk="1" hangingPunct="1"/>
            <a:r>
              <a:rPr lang="de-DE" altLang="de-DE" sz="2400" dirty="0">
                <a:solidFill>
                  <a:srgbClr val="004992"/>
                </a:solidFill>
              </a:rPr>
              <a:t>„</a:t>
            </a:r>
            <a:r>
              <a:rPr lang="fa-IR" altLang="de-DE" sz="2400" dirty="0">
                <a:solidFill>
                  <a:srgbClr val="004992"/>
                </a:solidFill>
              </a:rPr>
              <a:t>وراثت</a:t>
            </a:r>
            <a:r>
              <a:rPr lang="de-DE" altLang="de-DE" sz="2400" dirty="0">
                <a:solidFill>
                  <a:srgbClr val="004992"/>
                </a:solidFill>
              </a:rPr>
              <a:t>“</a:t>
            </a:r>
            <a:r>
              <a:rPr lang="fa-IR" altLang="de-DE" sz="2400" dirty="0">
                <a:solidFill>
                  <a:srgbClr val="004992"/>
                </a:solidFill>
              </a:rPr>
              <a:t>: </a:t>
            </a:r>
            <a:r>
              <a:rPr lang="fa-IR" altLang="de-DE" sz="2400" dirty="0">
                <a:solidFill>
                  <a:srgbClr val="333333"/>
                </a:solidFill>
              </a:rPr>
              <a:t>شواهدی وجود دارد که نشان می دهند برای افسردگی و عزت نفس پائین ، زمینه های ژنتیکی وجود دارد.</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511419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من بدبخت زاده شده ام... آیا محکوم به بدبختی خواهم بود؟</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2929235" y="2204864"/>
            <a:ext cx="8819720" cy="4248000"/>
          </a:xfrm>
        </p:spPr>
        <p:txBody>
          <a:bodyPr>
            <a:noAutofit/>
          </a:bodyPr>
          <a:lstStyle/>
          <a:p>
            <a:pPr eaLnBrk="1" hangingPunct="1"/>
            <a:r>
              <a:rPr lang="fa-IR" altLang="de-DE" sz="2400" dirty="0">
                <a:solidFill>
                  <a:srgbClr val="333333"/>
                </a:solidFill>
              </a:rPr>
              <a:t>آیا سرنوشت ما تعیین می کند که شاد باشیم یا غمگین؟ آیا حالات عاطفی و هیجانی ما در گذر زمان تغییر می کند؟</a:t>
            </a:r>
          </a:p>
          <a:p>
            <a:pPr eaLnBrk="1" hangingPunct="1"/>
            <a:r>
              <a:rPr lang="de-DE" altLang="de-DE" sz="2400" dirty="0">
                <a:solidFill>
                  <a:srgbClr val="004992"/>
                </a:solidFill>
              </a:rPr>
              <a:t>„</a:t>
            </a:r>
            <a:r>
              <a:rPr lang="fa-IR" altLang="de-DE" sz="2400" dirty="0">
                <a:solidFill>
                  <a:srgbClr val="004992"/>
                </a:solidFill>
              </a:rPr>
              <a:t>وراثت</a:t>
            </a:r>
            <a:r>
              <a:rPr lang="de-DE" altLang="de-DE" sz="2400" dirty="0">
                <a:solidFill>
                  <a:srgbClr val="004992"/>
                </a:solidFill>
              </a:rPr>
              <a:t>“</a:t>
            </a:r>
            <a:r>
              <a:rPr lang="fa-IR" altLang="de-DE" sz="2400" dirty="0">
                <a:solidFill>
                  <a:srgbClr val="004992"/>
                </a:solidFill>
              </a:rPr>
              <a:t>: </a:t>
            </a:r>
            <a:r>
              <a:rPr lang="fa-IR" altLang="de-DE" sz="2400" dirty="0">
                <a:solidFill>
                  <a:srgbClr val="333333"/>
                </a:solidFill>
              </a:rPr>
              <a:t>شواهدی وجود دارد که نشان می دهند برای افسردگی و عزت نفس پائین ، زمینه های ژنتیکی وجود دارد.</a:t>
            </a:r>
          </a:p>
          <a:p>
            <a:pPr eaLnBrk="1" hangingPunct="1"/>
            <a:r>
              <a:rPr lang="de-DE" altLang="de-DE" sz="2400" dirty="0">
                <a:solidFill>
                  <a:srgbClr val="004992"/>
                </a:solidFill>
              </a:rPr>
              <a:t>„</a:t>
            </a:r>
            <a:r>
              <a:rPr lang="fa-IR" altLang="de-DE" sz="2400" dirty="0">
                <a:solidFill>
                  <a:srgbClr val="004992"/>
                </a:solidFill>
              </a:rPr>
              <a:t>محیط و شرایط تربیتی</a:t>
            </a:r>
            <a:r>
              <a:rPr lang="de-DE" altLang="de-DE" sz="2400" dirty="0">
                <a:solidFill>
                  <a:srgbClr val="004992"/>
                </a:solidFill>
              </a:rPr>
              <a:t>“</a:t>
            </a:r>
            <a:r>
              <a:rPr lang="fa-IR" altLang="de-DE" sz="2400" dirty="0">
                <a:solidFill>
                  <a:srgbClr val="004992"/>
                </a:solidFill>
              </a:rPr>
              <a:t>: </a:t>
            </a:r>
            <a:r>
              <a:rPr lang="fa-IR" altLang="de-DE" sz="2400" dirty="0">
                <a:solidFill>
                  <a:srgbClr val="333333"/>
                </a:solidFill>
              </a:rPr>
              <a:t>والدین ایرادگیر ، سرزنش گر و غافل و همچنین شرایط و وقایع زندگی می توانند تصویر بدی از خود ایجاد کنند.</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1610939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من بدبخت زاده شده ام... آیا محکوم به بدبختی خواهم بود؟</a:t>
            </a:r>
            <a:endParaRPr lang="de-DE" altLang="de-DE" sz="3600" dirty="0">
              <a:solidFill>
                <a:srgbClr val="004992"/>
              </a:solidFill>
              <a:latin typeface="+mn-lt"/>
              <a:ea typeface="+mn-ea"/>
              <a:cs typeface="+mn-cs"/>
            </a:endParaRPr>
          </a:p>
        </p:txBody>
      </p:sp>
      <p:sp>
        <p:nvSpPr>
          <p:cNvPr id="10242" name="Rectangle 2"/>
          <p:cNvSpPr>
            <a:spLocks noGrp="1" noChangeArrowheads="1"/>
          </p:cNvSpPr>
          <p:nvPr>
            <p:ph idx="1"/>
          </p:nvPr>
        </p:nvSpPr>
        <p:spPr>
          <a:xfrm>
            <a:off x="2929235" y="2204864"/>
            <a:ext cx="8819720" cy="4248000"/>
          </a:xfrm>
        </p:spPr>
        <p:txBody>
          <a:bodyPr>
            <a:noAutofit/>
          </a:bodyPr>
          <a:lstStyle/>
          <a:p>
            <a:pPr eaLnBrk="1" hangingPunct="1"/>
            <a:r>
              <a:rPr lang="fa-IR" altLang="de-DE" sz="2400" dirty="0">
                <a:solidFill>
                  <a:srgbClr val="333333"/>
                </a:solidFill>
              </a:rPr>
              <a:t>آیا سرنوشت ما تعیین می کند که شاد باشیم یا غمگین؟ آیا حالات عاطفی و هیجانی ما در گذر زمان تغییر می کند؟</a:t>
            </a:r>
          </a:p>
          <a:p>
            <a:pPr eaLnBrk="1" hangingPunct="1"/>
            <a:r>
              <a:rPr lang="de-DE" altLang="de-DE" sz="2400" dirty="0">
                <a:solidFill>
                  <a:srgbClr val="004992"/>
                </a:solidFill>
              </a:rPr>
              <a:t>„</a:t>
            </a:r>
            <a:r>
              <a:rPr lang="fa-IR" altLang="de-DE" sz="2400" dirty="0">
                <a:solidFill>
                  <a:srgbClr val="004992"/>
                </a:solidFill>
              </a:rPr>
              <a:t>وراثت</a:t>
            </a:r>
            <a:r>
              <a:rPr lang="de-DE" altLang="de-DE" sz="2400" dirty="0">
                <a:solidFill>
                  <a:srgbClr val="004992"/>
                </a:solidFill>
              </a:rPr>
              <a:t>“</a:t>
            </a:r>
            <a:r>
              <a:rPr lang="fa-IR" altLang="de-DE" sz="2400" dirty="0">
                <a:solidFill>
                  <a:srgbClr val="004992"/>
                </a:solidFill>
              </a:rPr>
              <a:t>: </a:t>
            </a:r>
            <a:r>
              <a:rPr lang="fa-IR" altLang="de-DE" sz="2400" dirty="0">
                <a:solidFill>
                  <a:srgbClr val="333333"/>
                </a:solidFill>
              </a:rPr>
              <a:t>شواهدی وجود دارد که نشان می دهند برای افسردگی و عزت نفس پائین ، زمینه های ژنتیکی وجود دارد.</a:t>
            </a:r>
          </a:p>
          <a:p>
            <a:pPr eaLnBrk="1" hangingPunct="1"/>
            <a:r>
              <a:rPr lang="de-DE" altLang="de-DE" sz="2400" dirty="0">
                <a:solidFill>
                  <a:srgbClr val="004992"/>
                </a:solidFill>
              </a:rPr>
              <a:t>„</a:t>
            </a:r>
            <a:r>
              <a:rPr lang="fa-IR" altLang="de-DE" sz="2400" dirty="0">
                <a:solidFill>
                  <a:srgbClr val="004992"/>
                </a:solidFill>
              </a:rPr>
              <a:t>محیط و شرایط تربیتی</a:t>
            </a:r>
            <a:r>
              <a:rPr lang="de-DE" altLang="de-DE" sz="2400" dirty="0">
                <a:solidFill>
                  <a:srgbClr val="004992"/>
                </a:solidFill>
              </a:rPr>
              <a:t>“</a:t>
            </a:r>
            <a:r>
              <a:rPr lang="fa-IR" altLang="de-DE" sz="2400" dirty="0">
                <a:solidFill>
                  <a:srgbClr val="004992"/>
                </a:solidFill>
              </a:rPr>
              <a:t>: </a:t>
            </a:r>
            <a:r>
              <a:rPr lang="fa-IR" altLang="de-DE" sz="2400" dirty="0">
                <a:solidFill>
                  <a:srgbClr val="333333"/>
                </a:solidFill>
              </a:rPr>
              <a:t>والدین ایرادگیر ، سرزنش گر و غافل و همچنین شرایط و وقایع زندگی می توانند تصویر بدی از خود ایجاد کنند.</a:t>
            </a:r>
          </a:p>
          <a:p>
            <a:pPr lvl="0" defTabSz="914400" fontAlgn="base"/>
            <a:r>
              <a:rPr lang="fa-IR" altLang="de-DE" sz="2400" b="1" dirty="0">
                <a:solidFill>
                  <a:srgbClr val="004992"/>
                </a:solidFill>
              </a:rPr>
              <a:t>ولی: </a:t>
            </a:r>
            <a:r>
              <a:rPr lang="fa-IR" altLang="de-DE" sz="2400" dirty="0">
                <a:solidFill>
                  <a:srgbClr val="004992"/>
                </a:solidFill>
              </a:rPr>
              <a:t>ساختار افکار افسرده ساز قابل تغییر است. </a:t>
            </a:r>
            <a:r>
              <a:rPr lang="de-DE" altLang="de-DE" sz="2400" dirty="0">
                <a:solidFill>
                  <a:srgbClr val="004992"/>
                </a:solidFill>
              </a:rPr>
              <a:t>	</a:t>
            </a:r>
            <a:r>
              <a:rPr lang="fa-IR" altLang="de-DE" sz="2400" dirty="0">
                <a:solidFill>
                  <a:srgbClr val="004992"/>
                </a:solidFill>
              </a:rPr>
              <a:t>افسردگی یک تقدیر غیرقابل تغییر نیست.</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725308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46072766"/>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اثرات کوتاه مدت و مثبت هذیان ها برحالات خلقی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اثرات منفی هذیان ها بر حالات خلقی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00903231"/>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اثرات کوتاه مدت و مثبت هذیان ها برحالات خلقی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اثرات منفی هذیان ها بر حالات خلقی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درخلال روان پریشی: اشتیاق و هیجان زدگی ناپایدار و گذرا.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خلال روان پریشی: شنیدن صداهایی که تملق فرد را می گویند.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خلال روان پریشی (بزرگ منشی): احساس قدرتمندی ، بسیار با استعداد بودن ، آدم مهم بودن (احتمالاً داشتن دشمنان بسیار) و سرنوشت ساز بودن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1664637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587912650"/>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اثرات کوتاه مدت و مثبت هذیان ها برحالات خلقی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اثرات منفی هذیان ها بر حالات خلقی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درخلال روان پریشی: اشتیاق و هیجان زدگی ناپایدار و گذرا.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درخلال روان پریشی: فرد احساس می کند که همیشه در تهدید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خلال روان پریشی: شنیدن صداهایی که تملق فرد را می گویند.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در خلال روان پریشی: شنیدن صداهای آزارنده وتوهین آمیز.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در خلال روان پریشی (بزرگ منشی): احساس قدرتمندی ، بسیار با استعداد بودن ، آدم مهم بودن (احتمالاً داشتن دشمنان بسیار) و سرنوشت ساز بودن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پس از روان پریشی: احساس شرم و آینده ی تاریک.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187006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روان پریشی یا سایکوز و افسردگی</a:t>
            </a:r>
            <a:br>
              <a:rPr lang="ar-AE" sz="3600">
                <a:solidFill>
                  <a:srgbClr val="004992"/>
                </a:solidFill>
                <a:latin typeface="+mn-lt"/>
                <a:ea typeface="+mn-ea"/>
                <a:cs typeface="+mn-cs"/>
              </a:rPr>
            </a:br>
            <a:r>
              <a:rPr lang="ar-AE">
                <a:solidFill>
                  <a:srgbClr val="004992"/>
                </a:solidFill>
                <a:latin typeface="+mn-lt"/>
                <a:ea typeface="+mn-ea"/>
                <a:cs typeface="+mn-cs"/>
              </a:rPr>
              <a:t>اثرات هذیان ها بر عزت نفس</a:t>
            </a:r>
            <a:endParaRPr lang="en-US">
              <a:solidFill>
                <a:srgbClr val="004992"/>
              </a:solidFill>
              <a:latin typeface="+mn-lt"/>
              <a:ea typeface="+mn-ea"/>
              <a:cs typeface="+mn-cs"/>
            </a:endParaRPr>
          </a:p>
        </p:txBody>
      </p:sp>
      <p:sp>
        <p:nvSpPr>
          <p:cNvPr id="5" name="Content Placeholder 4"/>
          <p:cNvSpPr>
            <a:spLocks noGrp="1"/>
          </p:cNvSpPr>
          <p:nvPr>
            <p:ph idx="1"/>
          </p:nvPr>
        </p:nvSpPr>
        <p:spPr>
          <a:xfrm>
            <a:off x="3289275" y="2204864"/>
            <a:ext cx="8459680" cy="4248000"/>
          </a:xfrm>
        </p:spPr>
        <p:txBody>
          <a:bodyPr/>
          <a:lstStyle/>
          <a:p>
            <a:pPr lvl="0" defTabSz="914400" fontAlgn="base">
              <a:buClr>
                <a:srgbClr val="004992"/>
              </a:buClr>
            </a:pPr>
            <a:r>
              <a:rPr lang="fa-IR" altLang="de-DE" sz="2400" dirty="0">
                <a:solidFill>
                  <a:srgbClr val="333333"/>
                </a:solidFill>
              </a:rPr>
              <a:t>بطور کلّی اثرات مثبت و گذرای روان پریشی بر عزت نفس ، تحت الشعاع اثرات منفی و بلند مدت روان پریشی قرار می گیرد. بعنوان مثال:</a:t>
            </a:r>
            <a:endParaRPr lang="de-DE"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بدهکاری:</a:t>
            </a:r>
            <a:r>
              <a:rPr lang="de-DE" altLang="de-DE" sz="2400" dirty="0">
                <a:solidFill>
                  <a:srgbClr val="333333"/>
                </a:solidFill>
              </a:rPr>
              <a:t> </a:t>
            </a:r>
            <a:r>
              <a:rPr lang="fa-IR" altLang="de-DE" sz="2400" dirty="0">
                <a:solidFill>
                  <a:srgbClr val="333333"/>
                </a:solidFill>
              </a:rPr>
              <a:t>زمانی که بیمار به اشتباه تصور می کند که ثروتمند و مشهور است.</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تنهایی: برخی دوستان هم از شخص رو می گردانند.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موقعیت شغلی: ازدست دادن شغل به علّت رفتارهای نامناسب در دفتر کار.</a:t>
            </a:r>
            <a:endParaRPr lang="de-DE" altLang="de-DE" sz="2400" dirty="0">
              <a:solidFill>
                <a:srgbClr val="333333"/>
              </a:solidFill>
            </a:endParaRPr>
          </a:p>
          <a:p>
            <a:pPr lvl="0" defTabSz="914400" fontAlgn="base"/>
            <a:r>
              <a:rPr lang="fa-IR" altLang="de-DE" sz="2400" dirty="0">
                <a:solidFill>
                  <a:srgbClr val="333333"/>
                </a:solidFill>
              </a:rPr>
              <a:t>مصرف سرخود دارو بدون دستور پزشک بسیار خطرناک است و بیمار زمانی به پزشک مجدداً مراجعه می کند که احساس کند دوباره دچار حالات روان پریشی شده است. (کارد به استخوان رسد).</a:t>
            </a:r>
            <a:endParaRPr lang="fa-IR" sz="2400" dirty="0"/>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lgn="r" rtl="1"/>
            <a:r>
              <a:rPr lang="de-DE" dirty="0">
                <a:solidFill>
                  <a:schemeClr val="bg1"/>
                </a:solidFill>
                <a:latin typeface="+mn-lt"/>
              </a:rPr>
              <a:t>... viele wichtige Erinnerungen gehen ebenfalls verloren </a:t>
            </a:r>
            <a:br>
              <a:rPr lang="de-DE" dirty="0">
                <a:solidFill>
                  <a:schemeClr val="bg1"/>
                </a:solidFill>
                <a:latin typeface="+mn-lt"/>
              </a:rPr>
            </a:br>
            <a:r>
              <a:rPr lang="de-DE" dirty="0">
                <a:solidFill>
                  <a:schemeClr val="bg1"/>
                </a:solidFill>
                <a:latin typeface="+mn-lt"/>
              </a:rPr>
              <a:t>(Termine, Urlaubserinnerungen,  Schulwissen ...).</a:t>
            </a:r>
            <a:endParaRPr lang="de-DE" b="1" dirty="0">
              <a:solidFill>
                <a:schemeClr val="bg1"/>
              </a:solidFill>
              <a:latin typeface="+mn-l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rtl="1">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1" y="844502"/>
            <a:ext cx="4009357" cy="6007549"/>
          </a:xfrm>
          <a:prstGeom prst="rect">
            <a:avLst/>
          </a:prstGeom>
          <a:blipFill>
            <a:blip r:embed="rId3" cstate="print"/>
            <a:stretch>
              <a:fillRect/>
            </a:stretch>
          </a:blipFill>
        </p:spPr>
        <p:txBody>
          <a:bodyPr wrap="square" lIns="0" tIns="0" rIns="0" bIns="0" rtlCol="0"/>
          <a:lstStyle/>
          <a:p>
            <a:pPr algn="r" rtl="1"/>
            <a:endParaRPr/>
          </a:p>
        </p:txBody>
      </p:sp>
      <p:sp>
        <p:nvSpPr>
          <p:cNvPr id="2" name="Textfeld 1"/>
          <p:cNvSpPr txBox="1"/>
          <p:nvPr/>
        </p:nvSpPr>
        <p:spPr bwMode="gray">
          <a:xfrm>
            <a:off x="4009356" y="906432"/>
            <a:ext cx="8177765" cy="5951568"/>
          </a:xfrm>
          <a:prstGeom prst="rect">
            <a:avLst/>
          </a:prstGeom>
          <a:noFill/>
        </p:spPr>
        <p:txBody>
          <a:bodyPr wrap="square" lIns="0" tIns="0" rIns="0" bIns="0" rtlCol="0" anchor="ctr">
            <a:noAutofit/>
          </a:bodyPr>
          <a:lstStyle/>
          <a:p>
            <a:pPr marL="190500" lvl="0" algn="ctr" defTabSz="914377" rtl="1">
              <a:lnSpc>
                <a:spcPct val="90000"/>
              </a:lnSpc>
              <a:defRPr/>
            </a:pPr>
            <a:r>
              <a:rPr lang="fa-IR" sz="3600" dirty="0">
                <a:solidFill>
                  <a:srgbClr val="333333"/>
                </a:solidFill>
                <a:latin typeface="+mn-lt"/>
              </a:rPr>
              <a:t>شاخص ترین افکار شیوه</a:t>
            </a:r>
            <a:br>
              <a:rPr lang="fa-IR" sz="3600" dirty="0">
                <a:solidFill>
                  <a:srgbClr val="333333"/>
                </a:solidFill>
                <a:latin typeface="+mn-lt"/>
              </a:rPr>
            </a:br>
            <a:r>
              <a:rPr lang="fa-IR" sz="3600" dirty="0">
                <a:solidFill>
                  <a:srgbClr val="333333"/>
                </a:solidFill>
                <a:latin typeface="+mn-lt"/>
              </a:rPr>
              <a:t>های تفکر مبتلایان به </a:t>
            </a:r>
            <a:r>
              <a:rPr lang="fa-IR" sz="3600" dirty="0">
                <a:solidFill>
                  <a:srgbClr val="004992"/>
                </a:solidFill>
                <a:latin typeface="+mn-lt"/>
              </a:rPr>
              <a:t>افسردگی و عزت نفس پائین</a:t>
            </a:r>
            <a:r>
              <a:rPr lang="fa-IR" sz="3600" dirty="0">
                <a:solidFill>
                  <a:srgbClr val="333333"/>
                </a:solidFill>
                <a:latin typeface="+mn-lt"/>
              </a:rPr>
              <a:t> چیست؟</a:t>
            </a:r>
            <a:endParaRPr lang="de-DE" sz="3600" dirty="0">
              <a:solidFill>
                <a:srgbClr val="333333"/>
              </a:solidFill>
              <a:latin typeface="+mn-lt"/>
            </a:endParaRPr>
          </a:p>
        </p:txBody>
      </p:sp>
      <p:sp>
        <p:nvSpPr>
          <p:cNvPr id="3" name="Footer Placeholder 2"/>
          <p:cNvSpPr>
            <a:spLocks noGrp="1"/>
          </p:cNvSpPr>
          <p:nvPr>
            <p:ph type="ftr" sz="quarter" idx="11"/>
          </p:nvPr>
        </p:nvSpPr>
        <p:spPr/>
        <p:txBody>
          <a:bodyPr/>
          <a:lstStyle/>
          <a:p>
            <a:r>
              <a:rPr lang="ar-AE"/>
              <a:t>آموزش فراشناخت 8 – عزت نفس و خلق وخو</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1230190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5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719498962"/>
              </p:ext>
            </p:extLst>
          </p:nvPr>
        </p:nvGraphicFramePr>
        <p:xfrm>
          <a:off x="408955" y="2204864"/>
          <a:ext cx="11376000" cy="3596650"/>
        </p:xfrm>
        <a:graphic>
          <a:graphicData uri="http://schemas.openxmlformats.org/drawingml/2006/table">
            <a:tbl>
              <a:tblPr rtl="1">
                <a:tableStyleId>{21E4AEA4-8DFA-4A89-87EB-49C32662AFE0}</a:tableStyleId>
              </a:tblPr>
              <a:tblGrid>
                <a:gridCol w="4367374">
                  <a:extLst>
                    <a:ext uri="{9D8B030D-6E8A-4147-A177-3AD203B41FA5}">
                      <a16:colId xmlns:a16="http://schemas.microsoft.com/office/drawing/2014/main" val="20000"/>
                    </a:ext>
                  </a:extLst>
                </a:gridCol>
                <a:gridCol w="7008626">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واقعه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ارزیابی مثبت و سازنده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شما یک کلمه ی خارجی را نابجا استفاده کرده اید ، شما محتوای یک کتاب را به درستی درک نمی کنید.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من آدم احمقی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شکست در یک امتحان.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من یک بازنده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در یک جلسه به شدت مورد انتقاد قرار می گیرید.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آدم بی ارزشی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330789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5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522615109"/>
              </p:ext>
            </p:extLst>
          </p:nvPr>
        </p:nvGraphicFramePr>
        <p:xfrm>
          <a:off x="408955" y="2204864"/>
          <a:ext cx="11376000" cy="3596650"/>
        </p:xfrm>
        <a:graphic>
          <a:graphicData uri="http://schemas.openxmlformats.org/drawingml/2006/table">
            <a:tbl>
              <a:tblPr rtl="1">
                <a:tableStyleId>{21E4AEA4-8DFA-4A89-87EB-49C32662AFE0}</a:tableStyleId>
              </a:tblPr>
              <a:tblGrid>
                <a:gridCol w="4367374">
                  <a:extLst>
                    <a:ext uri="{9D8B030D-6E8A-4147-A177-3AD203B41FA5}">
                      <a16:colId xmlns:a16="http://schemas.microsoft.com/office/drawing/2014/main" val="20000"/>
                    </a:ext>
                  </a:extLst>
                </a:gridCol>
                <a:gridCol w="7008626">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واقعه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ارزیابی مثبت و سازنده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شما یک کلمه ی خارجی را نابجا استفاده کرده اید ، شما محتوای یک کتاب را به درستی درک نمی کنید.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من آدم احمقی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هیچ کس بی نقص نیست. آیا واقعاً به این کتاب علاقمند هستم؟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شکست در یک امتحان.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من یک بازنده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دفعه ی بعد ، بیش ترتلاش خواهم کرد.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در یک جلسه به شدت مورد انتقاد قرار می گیرید.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آدم بی ارزشی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شاید دیگری محقّ باشد و من باید بیشتر بیاموزم. متکلم را تا کسی عیب نگیرد ، سخن اش صلاح نپذیرد.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3517976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51" name="Rectangle 22"/>
          <p:cNvSpPr>
            <a:spLocks noChangeArrowheads="1"/>
          </p:cNvSpPr>
          <p:nvPr/>
        </p:nvSpPr>
        <p:spPr bwMode="auto">
          <a:xfrm>
            <a:off x="408955" y="598932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rtl="1" eaLnBrk="1" hangingPunct="1">
              <a:lnSpc>
                <a:spcPct val="90000"/>
              </a:lnSpc>
              <a:buFont typeface="Wingdings" panose="05000000000000000000" pitchFamily="2" charset="2"/>
              <a:buNone/>
            </a:pPr>
            <a:r>
              <a:rPr lang="fa-IR" altLang="de-DE" sz="2000" b="0" dirty="0">
                <a:solidFill>
                  <a:srgbClr val="004992"/>
                </a:solidFill>
                <a:latin typeface="+mn-lt"/>
              </a:rPr>
              <a:t>خطاهای خود را بشناسیم: </a:t>
            </a:r>
            <a:r>
              <a:rPr lang="fa-IR" altLang="de-DE" sz="2000" b="0" dirty="0">
                <a:solidFill>
                  <a:srgbClr val="333333"/>
                </a:solidFill>
                <a:latin typeface="+mn-lt"/>
              </a:rPr>
              <a:t>هیچ کس بی نقص نیست ! اگر گاهی اوقات دچار لکنت در گفتار شوید ، به این معنی نیست که نمی توانید خود را ابراز کنید. اگر گهگاه دچار خطا می شوید ، به این معنی نیست که فرد بی لیاقتی هستید. </a:t>
            </a:r>
            <a:endParaRPr lang="en-US" altLang="de-DE" sz="2000" b="0" dirty="0">
              <a:solidFill>
                <a:srgbClr val="333333"/>
              </a:solidFill>
              <a:latin typeface="+mn-lt"/>
            </a:endParaRPr>
          </a:p>
        </p:txBody>
      </p:sp>
      <p:sp>
        <p:nvSpPr>
          <p:cNvPr id="1845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1- تعمیم بیش ازحدّ</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688823340"/>
              </p:ext>
            </p:extLst>
          </p:nvPr>
        </p:nvGraphicFramePr>
        <p:xfrm>
          <a:off x="408955" y="2204864"/>
          <a:ext cx="11376000" cy="3596650"/>
        </p:xfrm>
        <a:graphic>
          <a:graphicData uri="http://schemas.openxmlformats.org/drawingml/2006/table">
            <a:tbl>
              <a:tblPr rtl="1">
                <a:tableStyleId>{21E4AEA4-8DFA-4A89-87EB-49C32662AFE0}</a:tableStyleId>
              </a:tblPr>
              <a:tblGrid>
                <a:gridCol w="4367374">
                  <a:extLst>
                    <a:ext uri="{9D8B030D-6E8A-4147-A177-3AD203B41FA5}">
                      <a16:colId xmlns:a16="http://schemas.microsoft.com/office/drawing/2014/main" val="20000"/>
                    </a:ext>
                  </a:extLst>
                </a:gridCol>
                <a:gridCol w="7008626">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واقعه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تعمیم غلط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ارزیابی مثبت و سازنده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شما یک کلمه ی خارجی را نابجا استفاده کرده اید ، شما محتوای یک کتاب را به درستی درک نمی کنید.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من آدم احمقی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هیچ کس بی نقص نیست. آیا واقعاً به این کتاب علاقمند هستم؟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شکست در یک امتحان.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من یک بازنده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دفعه ی بعد ، بیش ترتلاش خواهم کرد.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a:ln>
                            <a:noFill/>
                          </a:ln>
                          <a:solidFill>
                            <a:srgbClr val="333333"/>
                          </a:solidFill>
                          <a:effectLst/>
                          <a:latin typeface="+mn-lt"/>
                          <a:ea typeface="+mn-ea"/>
                          <a:cs typeface="+mn-cs"/>
                        </a:rPr>
                        <a:t>در یک جلسه به شدت مورد انتقاد قرار می گیرید.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1" i="1" u="none" strike="noStrike" cap="none" normalizeH="0" baseline="0" dirty="0">
                          <a:ln>
                            <a:noFill/>
                          </a:ln>
                          <a:solidFill>
                            <a:srgbClr val="333333"/>
                          </a:solidFill>
                          <a:effectLst/>
                          <a:latin typeface="+mn-lt"/>
                          <a:ea typeface="+mn-ea"/>
                          <a:cs typeface="+mn-cs"/>
                        </a:rPr>
                        <a:t>آدم بی ارزشی هستم!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000" b="0" i="0" u="none" strike="noStrike" cap="none" normalizeH="0" baseline="0" dirty="0">
                          <a:ln>
                            <a:noFill/>
                          </a:ln>
                          <a:solidFill>
                            <a:srgbClr val="333333"/>
                          </a:solidFill>
                          <a:effectLst/>
                          <a:latin typeface="+mn-lt"/>
                          <a:ea typeface="+mn-ea"/>
                          <a:cs typeface="+mn-cs"/>
                        </a:rPr>
                        <a:t>شاید دیگری محقّ باشد و من باید بیشتر بیاموزم. متکلم را تا کسی عیب نگیرد ، سخن اش صلاح نپذیرد.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4286829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fa-IR" sz="3600" dirty="0">
                <a:solidFill>
                  <a:srgbClr val="004992"/>
                </a:solidFill>
                <a:latin typeface="+mn-lt"/>
                <a:ea typeface="+mn-ea"/>
                <a:cs typeface="+mn-cs"/>
              </a:rPr>
              <a:t>درواقع:</a:t>
            </a:r>
            <a:br>
              <a:rPr lang="fa-IR" sz="3600" dirty="0">
                <a:solidFill>
                  <a:srgbClr val="004992"/>
                </a:solidFill>
                <a:latin typeface="+mn-lt"/>
                <a:ea typeface="+mn-ea"/>
                <a:cs typeface="+mn-cs"/>
              </a:rPr>
            </a:br>
            <a:r>
              <a:rPr lang="fa-IR" dirty="0">
                <a:solidFill>
                  <a:srgbClr val="004992"/>
                </a:solidFill>
                <a:latin typeface="+mn-lt"/>
                <a:ea typeface="+mn-ea"/>
                <a:cs typeface="+mn-cs"/>
              </a:rPr>
              <a:t>از یک تجربه ی ناکامل به همه چیز تعمیم ندهیم!</a:t>
            </a:r>
          </a:p>
        </p:txBody>
      </p:sp>
      <p:sp>
        <p:nvSpPr>
          <p:cNvPr id="5" name="Content Placeholder 4"/>
          <p:cNvSpPr>
            <a:spLocks noGrp="1"/>
          </p:cNvSpPr>
          <p:nvPr>
            <p:ph idx="1"/>
          </p:nvPr>
        </p:nvSpPr>
        <p:spPr/>
        <p:txBody>
          <a:bodyPr/>
          <a:lstStyle/>
          <a:p>
            <a:pPr lvl="0" defTabSz="914377"/>
            <a:r>
              <a:rPr lang="ar-AE" sz="2400" dirty="0">
                <a:solidFill>
                  <a:srgbClr val="333333"/>
                </a:solidFill>
              </a:rPr>
              <a:t>وجود انسان ، همانند یک معمّا، بسیار پیچیده است: ماهیّت انسان از عناصر بی شماری ساخته شده که هم در آن عنصر خوب و هم بد وجود دارد.</a:t>
            </a:r>
          </a:p>
          <a:p>
            <a:pPr lvl="0" defTabSz="914377"/>
            <a:r>
              <a:rPr lang="ar-AE" sz="2400" dirty="0">
                <a:solidFill>
                  <a:srgbClr val="333333"/>
                </a:solidFill>
              </a:rPr>
              <a:t>بعلاوه ،ویژگی های انسان را از جهات و منظرهای.</a:t>
            </a:r>
          </a:p>
          <a:p>
            <a:pPr lvl="0" defTabSz="914377"/>
            <a:r>
              <a:rPr lang="ar-AE" sz="2400" dirty="0">
                <a:solidFill>
                  <a:srgbClr val="333333"/>
                </a:solidFill>
              </a:rPr>
              <a:t>مختلفی می توان تعریف و توصیف کرد.بعنوان. نمونه:</a:t>
            </a:r>
          </a:p>
          <a:p>
            <a:pPr lvl="0" defTabSz="914377"/>
            <a:r>
              <a:rPr lang="ar-AE" sz="2400" dirty="0">
                <a:solidFill>
                  <a:srgbClr val="004992"/>
                </a:solidFill>
              </a:rPr>
              <a:t>جذابیت چیست؟ </a:t>
            </a:r>
            <a:r>
              <a:rPr lang="ar-AE" sz="2400" dirty="0">
                <a:solidFill>
                  <a:srgbClr val="333333"/>
                </a:solidFill>
              </a:rPr>
              <a:t>صورت زیبا یا سیرت پسندیده ، اندام متناسب و خوش قواره یا؟</a:t>
            </a:r>
          </a:p>
          <a:p>
            <a:pPr lvl="0" defTabSz="914377"/>
            <a:r>
              <a:rPr lang="ar-AE" sz="2400" dirty="0">
                <a:solidFill>
                  <a:srgbClr val="004992"/>
                </a:solidFill>
              </a:rPr>
              <a:t>موفقیت چیست؟ </a:t>
            </a:r>
            <a:r>
              <a:rPr lang="ar-AE" sz="2400" dirty="0">
                <a:solidFill>
                  <a:srgbClr val="333333"/>
                </a:solidFill>
              </a:rPr>
              <a:t>شغل ، داشتن دوستان بسیار ، خرسندی و رضایت از خود و زندگی؟</a:t>
            </a:r>
          </a:p>
        </p:txBody>
      </p:sp>
      <p:sp>
        <p:nvSpPr>
          <p:cNvPr id="9" name="Footer Placeholder 8"/>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0" name="Rectangle 50"/>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2- ادراک انتخابی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054833647"/>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انتخابی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کلّی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یک دوست خوب به جشن تولد شما نیامده است.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مأیوس و ناامید شدن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عده ای دورهم گردآمده اند و به شما نگاه می کنند.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a:t>
                      </a:r>
                      <a:r>
                        <a:rPr kumimoji="0" lang="fa-IR" sz="2400" b="0" i="0" u="none" strike="noStrike" cap="none" normalizeH="0" baseline="0" dirty="0">
                          <a:ln>
                            <a:noFill/>
                          </a:ln>
                          <a:solidFill>
                            <a:srgbClr val="333333"/>
                          </a:solidFill>
                          <a:effectLst/>
                          <a:latin typeface="+mn-lt"/>
                          <a:ea typeface="+mn-ea"/>
                          <a:cs typeface="+mn-cs"/>
                        </a:rPr>
                        <a:t>آنها مرا مسخره می کنند</a:t>
                      </a:r>
                      <a:r>
                        <a:rPr kumimoji="0" lang="de-DE" sz="2400" b="0" i="0" u="none" strike="noStrike" cap="none" normalizeH="0" baseline="0" dirty="0">
                          <a:ln>
                            <a:noFill/>
                          </a:ln>
                          <a:solidFill>
                            <a:srgbClr val="333333"/>
                          </a:solidFill>
                          <a:effectLst/>
                          <a:latin typeface="+mn-lt"/>
                          <a:ea typeface="+mn-ea"/>
                          <a:cs typeface="+mn-cs"/>
                        </a:rPr>
                        <a:t>“</a:t>
                      </a:r>
                      <a:r>
                        <a:rPr kumimoji="0" lang="fa-IR"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0" name="Rectangle 50"/>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2- ادراک انتخابی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123039290"/>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انتخابی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کلّی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یک دوست خوب به جشن تولد شما نیامده است.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مأیوس و ناامید شدن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جشن خیلی خوبی بود ؛ دیگران به مهمانی آمده بودند و آن شب را خوش گذراندند.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عده ای دورهم گردآمده اند و به شما نگاه می کنند.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a:t>
                      </a:r>
                      <a:r>
                        <a:rPr kumimoji="0" lang="fa-IR" sz="2400" b="0" i="0" u="none" strike="noStrike" cap="none" normalizeH="0" baseline="0" dirty="0">
                          <a:ln>
                            <a:noFill/>
                          </a:ln>
                          <a:solidFill>
                            <a:srgbClr val="333333"/>
                          </a:solidFill>
                          <a:effectLst/>
                          <a:latin typeface="+mn-lt"/>
                          <a:ea typeface="+mn-ea"/>
                          <a:cs typeface="+mn-cs"/>
                        </a:rPr>
                        <a:t>آنها مرا مسخره می کنند</a:t>
                      </a:r>
                      <a:r>
                        <a:rPr kumimoji="0" lang="de-DE" sz="2400" b="0" i="0" u="none" strike="noStrike" cap="none" normalizeH="0" baseline="0" dirty="0">
                          <a:ln>
                            <a:noFill/>
                          </a:ln>
                          <a:solidFill>
                            <a:srgbClr val="333333"/>
                          </a:solidFill>
                          <a:effectLst/>
                          <a:latin typeface="+mn-lt"/>
                          <a:ea typeface="+mn-ea"/>
                          <a:cs typeface="+mn-cs"/>
                        </a:rPr>
                        <a:t>“</a:t>
                      </a:r>
                      <a:r>
                        <a:rPr kumimoji="0" lang="fa-IR"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788011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0" name="Rectangle 50"/>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2- ادراک انتخابی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994123649"/>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انتخابی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کلّی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یک دوست خوب به جشن تولد شما نیامده است.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مأیوس و ناامید شدن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جشن خیلی خوبی بود ؛ دیگران به مهمانی آمده بودند و آن شب را خوش گذراندند.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عده ای دورهم گردآمده اند و به شما نگاه می کنند.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a:t>
                      </a:r>
                      <a:r>
                        <a:rPr kumimoji="0" lang="fa-IR" sz="2400" b="0" i="0" u="none" strike="noStrike" cap="none" normalizeH="0" baseline="0" dirty="0">
                          <a:ln>
                            <a:noFill/>
                          </a:ln>
                          <a:solidFill>
                            <a:srgbClr val="333333"/>
                          </a:solidFill>
                          <a:effectLst/>
                          <a:latin typeface="+mn-lt"/>
                          <a:ea typeface="+mn-ea"/>
                          <a:cs typeface="+mn-cs"/>
                        </a:rPr>
                        <a:t>آنها مرا مسخره می کنند</a:t>
                      </a:r>
                      <a:r>
                        <a:rPr kumimoji="0" lang="de-DE" sz="2400" b="0" i="0" u="none" strike="noStrike" cap="none" normalizeH="0" baseline="0" dirty="0">
                          <a:ln>
                            <a:noFill/>
                          </a:ln>
                          <a:solidFill>
                            <a:srgbClr val="333333"/>
                          </a:solidFill>
                          <a:effectLst/>
                          <a:latin typeface="+mn-lt"/>
                          <a:ea typeface="+mn-ea"/>
                          <a:cs typeface="+mn-cs"/>
                        </a:rPr>
                        <a:t>“</a:t>
                      </a:r>
                      <a:r>
                        <a:rPr kumimoji="0" lang="fa-IR"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آنها بطور تصادفی به من نگاه می کنند یا اینکه مرا با شخص دیگر اشتباه گرفته اند.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rtl="1" eaLnBrk="1" hangingPunct="1">
              <a:lnSpc>
                <a:spcPct val="90000"/>
              </a:lnSpc>
              <a:buFont typeface="Wingdings" panose="05000000000000000000" pitchFamily="2" charset="2"/>
              <a:buNone/>
            </a:pPr>
            <a:r>
              <a:rPr lang="de-DE" altLang="de-DE" sz="2400" b="0" dirty="0">
                <a:solidFill>
                  <a:srgbClr val="004992"/>
                </a:solidFill>
                <a:latin typeface="+mn-lt"/>
              </a:rPr>
              <a:t>„</a:t>
            </a:r>
            <a:r>
              <a:rPr lang="fa-IR" altLang="de-DE" sz="2400" b="0" dirty="0">
                <a:solidFill>
                  <a:srgbClr val="004992"/>
                </a:solidFill>
                <a:latin typeface="+mn-lt"/>
              </a:rPr>
              <a:t>ذهن خوانی</a:t>
            </a:r>
            <a:r>
              <a:rPr lang="de-DE" altLang="de-DE" sz="2400" b="0" dirty="0">
                <a:solidFill>
                  <a:srgbClr val="004992"/>
                </a:solidFill>
                <a:latin typeface="+mn-lt"/>
              </a:rPr>
              <a:t>“</a:t>
            </a:r>
            <a:r>
              <a:rPr lang="fa-IR" altLang="de-DE" sz="2400" b="0" dirty="0">
                <a:solidFill>
                  <a:srgbClr val="004992"/>
                </a:solidFill>
                <a:latin typeface="+mn-lt"/>
              </a:rPr>
              <a:t>: </a:t>
            </a:r>
            <a:r>
              <a:rPr lang="fa-IR" altLang="de-DE" sz="2400" b="0" dirty="0">
                <a:solidFill>
                  <a:srgbClr val="333333"/>
                </a:solidFill>
                <a:latin typeface="+mn-lt"/>
              </a:rPr>
              <a:t>از سوء تعبیر رفتار دیگران احتراز کنید. و برای هر موقعیتی می توان تعابیر و توضیحات مختلفی پیدا کرد! </a:t>
            </a:r>
            <a:endParaRPr lang="en-US" altLang="de-DE" sz="2400" b="0" dirty="0">
              <a:solidFill>
                <a:srgbClr val="333333"/>
              </a:solidFill>
              <a:latin typeface="+mn-lt"/>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3225085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3- به کار بردن ملاک های خود ، بعنوان ارزیابی غایی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22531" name="Rectangle 3"/>
          <p:cNvSpPr>
            <a:spLocks noGrp="1" noChangeArrowheads="1"/>
          </p:cNvSpPr>
          <p:nvPr>
            <p:ph idx="1"/>
          </p:nvPr>
        </p:nvSpPr>
        <p:spPr/>
        <p:txBody>
          <a:bodyPr>
            <a:noAutofit/>
          </a:bodyPr>
          <a:lstStyle/>
          <a:p>
            <a:pPr eaLnBrk="1" hangingPunct="1">
              <a:defRPr/>
            </a:pPr>
            <a:r>
              <a:rPr lang="fa-IR" sz="2400" dirty="0">
                <a:solidFill>
                  <a:srgbClr val="004992"/>
                </a:solidFill>
              </a:rPr>
              <a:t>بین قضاوتی که شما درباره ی خودتان می کنید و قضاوتی که دیگران درباره ی شما دارند ، تفاوت وجود دارد!</a:t>
            </a:r>
            <a:endParaRPr lang="de-DE" sz="2400" dirty="0">
              <a:solidFill>
                <a:srgbClr val="004992"/>
              </a:solidFill>
            </a:endParaRPr>
          </a:p>
          <a:p>
            <a:pPr marL="342900" lvl="1" indent="-342900" eaLnBrk="1" hangingPunct="1">
              <a:spcBef>
                <a:spcPts val="1999"/>
              </a:spcBef>
              <a:spcAft>
                <a:spcPts val="0"/>
              </a:spcAft>
              <a:buClr>
                <a:srgbClr val="333333"/>
              </a:buClr>
              <a:buFont typeface="WingDings"/>
              <a:buChar char=""/>
              <a:defRPr/>
            </a:pPr>
            <a:r>
              <a:rPr lang="fa-IR" sz="2400" dirty="0">
                <a:solidFill>
                  <a:srgbClr val="333333"/>
                </a:solidFill>
                <a:latin typeface="+mn-lt"/>
              </a:rPr>
              <a:t>من خود را بی ارزش ، زشت و بدقواره و غیره می دانم. ولی احتمالاً دیگران چنین تصویر و برداشتی از شما ندارند.</a:t>
            </a:r>
          </a:p>
          <a:p>
            <a:pPr marL="342900" lvl="1" indent="-342900" eaLnBrk="1" hangingPunct="1">
              <a:spcBef>
                <a:spcPts val="1999"/>
              </a:spcBef>
              <a:spcAft>
                <a:spcPts val="0"/>
              </a:spcAft>
              <a:buClr>
                <a:srgbClr val="333333"/>
              </a:buClr>
              <a:buFont typeface="WingDings"/>
              <a:buChar char=""/>
              <a:defRPr/>
            </a:pPr>
            <a:r>
              <a:rPr lang="fa-IR" sz="2400" dirty="0">
                <a:solidFill>
                  <a:srgbClr val="333333"/>
                </a:solidFill>
                <a:latin typeface="+mn-lt"/>
              </a:rPr>
              <a:t>معمولاً نقطه نظرها ، قضاوت ها و رجحان های متعدد و مختلفی وجود دارد.لذا ممکن است برداشت های دیگران از هوش ، یا زیبایی ،... با مفاهیم ذهن من متفاوت باشد.</a:t>
            </a:r>
            <a:endParaRPr lang="de-DE" sz="2400" dirty="0">
              <a:solidFill>
                <a:srgbClr val="333333"/>
              </a:solidFill>
              <a:latin typeface="+mn-lt"/>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2" name="Rectangle 20"/>
          <p:cNvSpPr>
            <a:spLocks noGrp="1" noChangeArrowheads="1"/>
          </p:cNvSpPr>
          <p:nvPr>
            <p:ph type="title"/>
          </p:nvPr>
        </p:nvSpPr>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4- انکار بازخوردهای مثبت و پذیرش بی چون و چرای بازخوردهای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28439" y="32278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1011" y="4833714"/>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84864662"/>
              </p:ext>
            </p:extLst>
          </p:nvPr>
        </p:nvGraphicFramePr>
        <p:xfrm>
          <a:off x="410219" y="2204864"/>
          <a:ext cx="9972219" cy="4160118"/>
        </p:xfrm>
        <a:graphic>
          <a:graphicData uri="http://schemas.openxmlformats.org/drawingml/2006/table">
            <a:tbl>
              <a:tblPr rtl="1">
                <a:tableStyleId>{21E4AEA4-8DFA-4A89-87EB-49C32662AFE0}</a:tableStyleId>
              </a:tblPr>
              <a:tblGrid>
                <a:gridCol w="2683059">
                  <a:extLst>
                    <a:ext uri="{9D8B030D-6E8A-4147-A177-3AD203B41FA5}">
                      <a16:colId xmlns:a16="http://schemas.microsoft.com/office/drawing/2014/main" val="20000"/>
                    </a:ext>
                  </a:extLst>
                </a:gridCol>
                <a:gridCol w="7289160">
                  <a:extLst>
                    <a:ext uri="{9D8B030D-6E8A-4147-A177-3AD203B41FA5}">
                      <a16:colId xmlns:a16="http://schemas.microsoft.com/office/drawing/2014/main" val="20001"/>
                    </a:ext>
                  </a:extLst>
                </a:gridCol>
              </a:tblGrid>
              <a:tr h="1051158">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بخاطر عملکردی که داشتید ، از شما تمجید و تشویق می شود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دیگران فقط می خواهند که تملق مرا گویند و این تعریف و تمجیدها صادقانه نیست. آنها فقط به منافع خود می اندیشند...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شما مورد انتقاد قرار می گیرید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بی پناه بوده ام. من فرد بی ارزشی هستم...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2" name="Rectangle 20"/>
          <p:cNvSpPr>
            <a:spLocks noGrp="1" noChangeArrowheads="1"/>
          </p:cNvSpPr>
          <p:nvPr>
            <p:ph type="title"/>
          </p:nvPr>
        </p:nvSpPr>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4- انکار بازخوردهای مثبت و پذیرش بی چون و چرای بازخوردهای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28439" y="32278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1011" y="4833714"/>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38778461"/>
              </p:ext>
            </p:extLst>
          </p:nvPr>
        </p:nvGraphicFramePr>
        <p:xfrm>
          <a:off x="410219" y="2204864"/>
          <a:ext cx="9972219" cy="4160118"/>
        </p:xfrm>
        <a:graphic>
          <a:graphicData uri="http://schemas.openxmlformats.org/drawingml/2006/table">
            <a:tbl>
              <a:tblPr rtl="1">
                <a:tableStyleId>{21E4AEA4-8DFA-4A89-87EB-49C32662AFE0}</a:tableStyleId>
              </a:tblPr>
              <a:tblGrid>
                <a:gridCol w="2683059">
                  <a:extLst>
                    <a:ext uri="{9D8B030D-6E8A-4147-A177-3AD203B41FA5}">
                      <a16:colId xmlns:a16="http://schemas.microsoft.com/office/drawing/2014/main" val="20000"/>
                    </a:ext>
                  </a:extLst>
                </a:gridCol>
                <a:gridCol w="7289160">
                  <a:extLst>
                    <a:ext uri="{9D8B030D-6E8A-4147-A177-3AD203B41FA5}">
                      <a16:colId xmlns:a16="http://schemas.microsoft.com/office/drawing/2014/main" val="20001"/>
                    </a:ext>
                  </a:extLst>
                </a:gridCol>
              </a:tblGrid>
              <a:tr h="1051158">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بخاطر عملکردی که داشتید ، از شما تمجید و تشویق می شود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دیگران فقط می خواهند که </a:t>
                      </a:r>
                      <a:r>
                        <a:rPr kumimoji="0" lang="fa-IR" sz="2400" b="1" i="1" u="none" strike="noStrike" cap="none" normalizeH="0" baseline="0">
                          <a:ln>
                            <a:noFill/>
                          </a:ln>
                          <a:solidFill>
                            <a:srgbClr val="333333"/>
                          </a:solidFill>
                          <a:effectLst/>
                          <a:latin typeface="+mn-lt"/>
                          <a:ea typeface="+mn-ea"/>
                          <a:cs typeface="+mn-cs"/>
                        </a:rPr>
                        <a:t>تملق مرا گویند </a:t>
                      </a:r>
                      <a:r>
                        <a:rPr kumimoji="0" lang="fa-IR" sz="2400" b="1" i="1" u="none" strike="noStrike" cap="none" normalizeH="0" baseline="0" dirty="0">
                          <a:ln>
                            <a:noFill/>
                          </a:ln>
                          <a:solidFill>
                            <a:srgbClr val="333333"/>
                          </a:solidFill>
                          <a:effectLst/>
                          <a:latin typeface="+mn-lt"/>
                          <a:ea typeface="+mn-ea"/>
                          <a:cs typeface="+mn-cs"/>
                        </a:rPr>
                        <a:t>و این تعریف و تمجیدها صادقانه نیست. آنها فقط به منافع خود می اندیشند...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جای خوشبختی و سرور است که شخصی ، موفقیت های مرا ارج می نهد!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شما مورد انتقاد قرار می گیرید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بی پناه بوده ام. من فرد بی ارزشی هستم...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74667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2" name="Rectangle 20"/>
          <p:cNvSpPr>
            <a:spLocks noGrp="1" noChangeArrowheads="1"/>
          </p:cNvSpPr>
          <p:nvPr>
            <p:ph type="title"/>
          </p:nvPr>
        </p:nvSpPr>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4- انکار بازخوردهای مثبت و پذیرش بی چون و چرای بازخوردهای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و مفید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28439" y="32278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1011" y="4833714"/>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339384647"/>
              </p:ext>
            </p:extLst>
          </p:nvPr>
        </p:nvGraphicFramePr>
        <p:xfrm>
          <a:off x="410219" y="2204864"/>
          <a:ext cx="9972219" cy="4160118"/>
        </p:xfrm>
        <a:graphic>
          <a:graphicData uri="http://schemas.openxmlformats.org/drawingml/2006/table">
            <a:tbl>
              <a:tblPr rtl="1">
                <a:tableStyleId>{21E4AEA4-8DFA-4A89-87EB-49C32662AFE0}</a:tableStyleId>
              </a:tblPr>
              <a:tblGrid>
                <a:gridCol w="2683059">
                  <a:extLst>
                    <a:ext uri="{9D8B030D-6E8A-4147-A177-3AD203B41FA5}">
                      <a16:colId xmlns:a16="http://schemas.microsoft.com/office/drawing/2014/main" val="20000"/>
                    </a:ext>
                  </a:extLst>
                </a:gridCol>
                <a:gridCol w="7289160">
                  <a:extLst>
                    <a:ext uri="{9D8B030D-6E8A-4147-A177-3AD203B41FA5}">
                      <a16:colId xmlns:a16="http://schemas.microsoft.com/office/drawing/2014/main" val="20001"/>
                    </a:ext>
                  </a:extLst>
                </a:gridCol>
              </a:tblGrid>
              <a:tr h="1051158">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بخاطر عملکردی که داشتید ، از شما تمجید و تشویق می شود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دیگران فقط می خواهند که </a:t>
                      </a:r>
                      <a:r>
                        <a:rPr kumimoji="0" lang="fa-IR" sz="2400" b="1" i="1" u="none" strike="noStrike" cap="none" normalizeH="0" baseline="0">
                          <a:ln>
                            <a:noFill/>
                          </a:ln>
                          <a:solidFill>
                            <a:srgbClr val="333333"/>
                          </a:solidFill>
                          <a:effectLst/>
                          <a:latin typeface="+mn-lt"/>
                          <a:ea typeface="+mn-ea"/>
                          <a:cs typeface="+mn-cs"/>
                        </a:rPr>
                        <a:t>تملق مرا گویند </a:t>
                      </a:r>
                      <a:r>
                        <a:rPr kumimoji="0" lang="fa-IR" sz="2400" b="1" i="1" u="none" strike="noStrike" cap="none" normalizeH="0" baseline="0" dirty="0">
                          <a:ln>
                            <a:noFill/>
                          </a:ln>
                          <a:solidFill>
                            <a:srgbClr val="333333"/>
                          </a:solidFill>
                          <a:effectLst/>
                          <a:latin typeface="+mn-lt"/>
                          <a:ea typeface="+mn-ea"/>
                          <a:cs typeface="+mn-cs"/>
                        </a:rPr>
                        <a:t>و این تعریف و تمجیدها صادقانه نیست. آنها فقط به منافع خود می اندیشند...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جای خوشبختی و سرور است که شخصی ، موفقیت های مرا ارج می نهد!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شما مورد انتقاد قرار می گیرید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بی پناه بوده ام. من فرد بی ارزشی هستم...</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ممکن است که آن شخص روز بدی را پس سر نهاده باشد ؛ آیا </a:t>
                      </a:r>
                      <a:r>
                        <a:rPr kumimoji="0" lang="fa-IR" sz="2400" b="0" i="0" u="none" strike="noStrike" cap="none" normalizeH="0" baseline="0">
                          <a:ln>
                            <a:noFill/>
                          </a:ln>
                          <a:solidFill>
                            <a:srgbClr val="333333"/>
                          </a:solidFill>
                          <a:effectLst/>
                          <a:latin typeface="+mn-lt"/>
                          <a:ea typeface="+mn-ea"/>
                          <a:cs typeface="+mn-cs"/>
                        </a:rPr>
                        <a:t>می توانم از </a:t>
                      </a:r>
                      <a:r>
                        <a:rPr kumimoji="0" lang="fa-IR" sz="2400" b="0" i="0" u="none" strike="noStrike" cap="none" normalizeH="0" baseline="0" dirty="0">
                          <a:ln>
                            <a:noFill/>
                          </a:ln>
                          <a:solidFill>
                            <a:srgbClr val="333333"/>
                          </a:solidFill>
                          <a:effectLst/>
                          <a:latin typeface="+mn-lt"/>
                          <a:ea typeface="+mn-ea"/>
                          <a:cs typeface="+mn-cs"/>
                        </a:rPr>
                        <a:t>بازخوردی که او نشان داده است ، استفاده ی مثبت وسازنده کنم؟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47864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5" name="Rectangle 2"/>
          <p:cNvSpPr>
            <a:spLocks noGrp="1" noChangeArrowheads="1"/>
          </p:cNvSpPr>
          <p:nvPr>
            <p:ph type="title"/>
          </p:nvPr>
        </p:nvSpPr>
        <p:spPr/>
        <p:txBody>
          <a:bodyPr vert="horz" lIns="0" tIns="0" rIns="0" bIns="0" rtlCol="0" anchor="t">
            <a:spAutoFit/>
          </a:bodyPr>
          <a:lstStyle/>
          <a:p>
            <a:pPr defTabSz="914377">
              <a:spcBef>
                <a:spcPts val="0"/>
              </a:spcBef>
            </a:pPr>
            <a:r>
              <a:rPr lang="ar-AE" altLang="de-DE" sz="3600">
                <a:latin typeface="+mn-lt"/>
                <a:ea typeface="+mn-ea"/>
                <a:cs typeface="+mn-cs"/>
              </a:rPr>
              <a:t>5- تفکر همه یا هیچ و تفکر فاجعه آمیز بود</a:t>
            </a:r>
            <a:r>
              <a:rPr lang="ar-AE" altLang="de-DE">
                <a:latin typeface="+mn-lt"/>
                <a:ea typeface="+mn-ea"/>
                <a:cs typeface="+mn-cs"/>
              </a:rPr>
              <a:t>ن</a:t>
            </a:r>
            <a:br>
              <a:rPr lang="ar-AE" altLang="de-DE">
                <a:latin typeface="+mn-lt"/>
                <a:ea typeface="+mn-ea"/>
                <a:cs typeface="+mn-cs"/>
              </a:rPr>
            </a:br>
            <a:r>
              <a:rPr lang="ar-AE" altLang="de-DE">
                <a:latin typeface="+mn-lt"/>
                <a:ea typeface="+mn-ea"/>
                <a:cs typeface="+mn-cs"/>
              </a:rPr>
              <a:t>ارزیابی واقع بینانه و مفید چیست؟</a:t>
            </a:r>
            <a:r>
              <a:rPr lang="ar-AE" altLang="de-DE" sz="3600">
                <a:latin typeface="+mn-lt"/>
                <a:ea typeface="+mn-ea"/>
                <a:cs typeface="+mn-cs"/>
              </a:rPr>
              <a:t> </a:t>
            </a:r>
            <a:endParaRPr lang="de-DE" altLang="de-DE" sz="3600">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919870695"/>
              </p:ext>
            </p:extLst>
          </p:nvPr>
        </p:nvGraphicFramePr>
        <p:xfrm>
          <a:off x="408955" y="2204864"/>
          <a:ext cx="11376000" cy="199339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شما متوجه یک لکه ی سیاه روی پوست خود می شوید.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به سرطان مبتلا شده ام و خواهم مُرد.</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5" name="Rectangle 2"/>
          <p:cNvSpPr>
            <a:spLocks noGrp="1" noChangeArrowheads="1"/>
          </p:cNvSpPr>
          <p:nvPr>
            <p:ph type="title"/>
          </p:nvPr>
        </p:nvSpPr>
        <p:spPr/>
        <p:txBody>
          <a:bodyPr vert="horz" lIns="0" tIns="0" rIns="0" bIns="0" rtlCol="0" anchor="t">
            <a:spAutoFit/>
          </a:bodyPr>
          <a:lstStyle/>
          <a:p>
            <a:pPr defTabSz="914377">
              <a:spcBef>
                <a:spcPts val="0"/>
              </a:spcBef>
            </a:pPr>
            <a:r>
              <a:rPr lang="ar-AE" altLang="de-DE" sz="3600">
                <a:latin typeface="+mn-lt"/>
                <a:ea typeface="+mn-ea"/>
                <a:cs typeface="+mn-cs"/>
              </a:rPr>
              <a:t>5- تفکر همه یا هیچ و تفکر فاجعه آمیز بود</a:t>
            </a:r>
            <a:r>
              <a:rPr lang="ar-AE" altLang="de-DE">
                <a:latin typeface="+mn-lt"/>
                <a:ea typeface="+mn-ea"/>
                <a:cs typeface="+mn-cs"/>
              </a:rPr>
              <a:t>ن</a:t>
            </a:r>
            <a:br>
              <a:rPr lang="ar-AE" altLang="de-DE">
                <a:latin typeface="+mn-lt"/>
                <a:ea typeface="+mn-ea"/>
                <a:cs typeface="+mn-cs"/>
              </a:rPr>
            </a:br>
            <a:r>
              <a:rPr lang="ar-AE" altLang="de-DE">
                <a:latin typeface="+mn-lt"/>
                <a:ea typeface="+mn-ea"/>
                <a:cs typeface="+mn-cs"/>
              </a:rPr>
              <a:t>ارزیابی واقع بینانه و مفید چیست؟</a:t>
            </a:r>
            <a:r>
              <a:rPr lang="ar-AE" altLang="de-DE" sz="3600">
                <a:latin typeface="+mn-lt"/>
                <a:ea typeface="+mn-ea"/>
                <a:cs typeface="+mn-cs"/>
              </a:rPr>
              <a:t> </a:t>
            </a:r>
            <a:endParaRPr lang="de-DE" altLang="de-DE" sz="3600">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599571700"/>
              </p:ext>
            </p:extLst>
          </p:nvPr>
        </p:nvGraphicFramePr>
        <p:xfrm>
          <a:off x="408955" y="2204864"/>
          <a:ext cx="11376000" cy="199339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افسرده ساز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ارزیابی سازنده و مثبت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شما متوجه یک لکه ی سیاه روی پوست خود می شوید.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به سرطان مبتلا شده ام و خواهم مُرد.</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از دیگران کمک </a:t>
                      </a:r>
                      <a:r>
                        <a:rPr kumimoji="0" lang="fa-IR" sz="2400" b="0" i="0" u="none" strike="noStrike" cap="none" normalizeH="0" baseline="0" dirty="0">
                          <a:ln>
                            <a:noFill/>
                          </a:ln>
                          <a:solidFill>
                            <a:srgbClr val="333333"/>
                          </a:solidFill>
                          <a:effectLst/>
                          <a:latin typeface="+mn-lt"/>
                          <a:ea typeface="+mn-ea"/>
                          <a:cs typeface="+mn-cs"/>
                        </a:rPr>
                        <a:t>می گیرم و با یک پزشک مشورت می کنم.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7268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6- سرکوب کردن افکار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153684865"/>
              </p:ext>
            </p:extLst>
          </p:nvPr>
        </p:nvGraphicFramePr>
        <p:xfrm>
          <a:off x="408955" y="2204864"/>
          <a:ext cx="11376000" cy="2157984"/>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منفی و مشکل ساز</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مثبت و سازنده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افکار منفی مکرراً به ذهن شما خطور می کند.(بعنوان مثال من احمق هستم ؛ من لوده هستم ؛ تو زشت و کریه هستی)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نباید به این افکار منفی فکر کنم ولی نمی توانم. (به تمرین بعدی توجه فرمایئد)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6- سرکوب کردن افکار منفی</a:t>
            </a:r>
            <a:br>
              <a:rPr lang="ar-AE" altLang="de-DE" sz="3600">
                <a:solidFill>
                  <a:srgbClr val="004992"/>
                </a:solidFill>
                <a:latin typeface="+mn-lt"/>
                <a:ea typeface="+mn-ea"/>
                <a:cs typeface="+mn-cs"/>
              </a:rPr>
            </a:br>
            <a:r>
              <a:rPr lang="ar-AE" altLang="de-DE">
                <a:solidFill>
                  <a:srgbClr val="004992"/>
                </a:solidFill>
                <a:latin typeface="+mn-lt"/>
                <a:ea typeface="+mn-ea"/>
                <a:cs typeface="+mn-cs"/>
              </a:rPr>
              <a:t>ارزیابی واقع بینانه چیست؟</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87328272"/>
              </p:ext>
            </p:extLst>
          </p:nvPr>
        </p:nvGraphicFramePr>
        <p:xfrm>
          <a:off x="408955" y="2204864"/>
          <a:ext cx="11376000" cy="2962656"/>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واقعه</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ارزیابی منفی و مشکل ساز</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ارزیابی مثبت و سازنده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mn-lt"/>
                          <a:ea typeface="+mn-ea"/>
                          <a:cs typeface="+mn-cs"/>
                        </a:rPr>
                        <a:t>افکار منفی مکرراً به ذهن شما خطور می کند.(بعنوان مثال من احمق هستم ؛ من لوده هستم ؛ تو زشت و کریه هستی)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1" i="1" u="none" strike="noStrike" cap="none" normalizeH="0" baseline="0" dirty="0">
                          <a:ln>
                            <a:noFill/>
                          </a:ln>
                          <a:solidFill>
                            <a:srgbClr val="333333"/>
                          </a:solidFill>
                          <a:effectLst/>
                          <a:latin typeface="+mn-lt"/>
                          <a:ea typeface="+mn-ea"/>
                          <a:cs typeface="+mn-cs"/>
                        </a:rPr>
                        <a:t>من نباید به این افکار منفی فکر کنم ولی نمی توانم. (به تمرین بعدی توجه فرمایئد)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از خودتان بپرسید اگر این افکار مستدل و قابل قبول هستند ، پس چرا فکر من اینقدر مشوش و دچار تناقض است؟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mn-lt"/>
                          <a:ea typeface="+mn-ea"/>
                          <a:cs typeface="+mn-cs"/>
                        </a:rPr>
                        <a:t>به فعالیّت های مطلوب و خوشایند بپردازید.</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a-IR" sz="3600" dirty="0">
                <a:solidFill>
                  <a:srgbClr val="004992"/>
                </a:solidFill>
                <a:latin typeface="+mn-lt"/>
                <a:ea typeface="+mn-ea"/>
                <a:cs typeface="+mn-cs"/>
              </a:rPr>
              <a:t>6- سرکوب کردن افکار منفی</a:t>
            </a:r>
            <a:br>
              <a:rPr lang="fa-IR" sz="3600" dirty="0">
                <a:solidFill>
                  <a:srgbClr val="004992"/>
                </a:solidFill>
                <a:latin typeface="+mn-lt"/>
                <a:ea typeface="+mn-ea"/>
                <a:cs typeface="+mn-cs"/>
              </a:rPr>
            </a:br>
            <a:r>
              <a:rPr lang="fa-IR" dirty="0">
                <a:solidFill>
                  <a:srgbClr val="004992"/>
                </a:solidFill>
                <a:latin typeface="+mn-lt"/>
                <a:ea typeface="+mn-ea"/>
                <a:cs typeface="+mn-cs"/>
              </a:rPr>
              <a:t>تمرین</a:t>
            </a:r>
          </a:p>
        </p:txBody>
      </p:sp>
      <p:sp>
        <p:nvSpPr>
          <p:cNvPr id="4" name="Content Placeholder 3"/>
          <p:cNvSpPr>
            <a:spLocks noGrp="1"/>
          </p:cNvSpPr>
          <p:nvPr>
            <p:ph idx="1"/>
          </p:nvPr>
        </p:nvSpPr>
        <p:spPr/>
        <p:txBody>
          <a:bodyPr/>
          <a:lstStyle/>
          <a:p>
            <a:pPr lvl="0" defTabSz="914377"/>
            <a:r>
              <a:rPr lang="fa-IR" altLang="de-DE" sz="2400" dirty="0">
                <a:solidFill>
                  <a:srgbClr val="333333"/>
                </a:solidFill>
              </a:rPr>
              <a:t>سرکوبی کامل و عمدی افکار منقلب کننده و منفی غیرممکن نیست.</a:t>
            </a:r>
          </a:p>
          <a:p>
            <a:pPr lvl="0" defTabSz="914377"/>
            <a:r>
              <a:rPr lang="fa-IR" altLang="de-DE" sz="2400" dirty="0">
                <a:solidFill>
                  <a:srgbClr val="333333"/>
                </a:solidFill>
              </a:rPr>
              <a:t>سعی کنید به چیزهایی که چنین افکاری را تشدید می کنند فکر نکنید.</a:t>
            </a:r>
          </a:p>
          <a:p>
            <a:pPr lvl="0" defTabSz="914377"/>
            <a:r>
              <a:rPr lang="fa-IR" altLang="de-DE" sz="2400" dirty="0">
                <a:solidFill>
                  <a:srgbClr val="004992"/>
                </a:solidFill>
              </a:rPr>
              <a:t>دقیقه ی بعد به فیل فکر نکنید.</a:t>
            </a: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a-IR" sz="3600" dirty="0">
                <a:solidFill>
                  <a:srgbClr val="004992"/>
                </a:solidFill>
                <a:latin typeface="+mn-lt"/>
                <a:ea typeface="+mn-ea"/>
                <a:cs typeface="+mn-cs"/>
              </a:rPr>
              <a:t>6- سرکوب کردن افکار منفی</a:t>
            </a:r>
            <a:br>
              <a:rPr lang="fa-IR" sz="3600" dirty="0">
                <a:solidFill>
                  <a:srgbClr val="004992"/>
                </a:solidFill>
                <a:latin typeface="+mn-lt"/>
                <a:ea typeface="+mn-ea"/>
                <a:cs typeface="+mn-cs"/>
              </a:rPr>
            </a:br>
            <a:r>
              <a:rPr lang="fa-IR" dirty="0">
                <a:solidFill>
                  <a:srgbClr val="004992"/>
                </a:solidFill>
                <a:latin typeface="+mn-lt"/>
                <a:ea typeface="+mn-ea"/>
                <a:cs typeface="+mn-cs"/>
              </a:rPr>
              <a:t>توانستید؟ خیر!</a:t>
            </a:r>
          </a:p>
        </p:txBody>
      </p:sp>
      <p:sp>
        <p:nvSpPr>
          <p:cNvPr id="4" name="Content Placeholder 3"/>
          <p:cNvSpPr>
            <a:spLocks noGrp="1"/>
          </p:cNvSpPr>
          <p:nvPr>
            <p:ph idx="1"/>
          </p:nvPr>
        </p:nvSpPr>
        <p:spPr/>
        <p:txBody>
          <a:bodyPr/>
          <a:lstStyle/>
          <a:p>
            <a:pPr lvl="0" defTabSz="914377"/>
            <a:r>
              <a:rPr lang="ar-AE" altLang="de-DE" sz="2400" dirty="0">
                <a:solidFill>
                  <a:srgbClr val="333333"/>
                </a:solidFill>
              </a:rPr>
              <a:t>شما به یک فیل یا چیزی مربوط به فیل (نظیر باغ وحش ،سیاحت ، افریقا یا...) فکر می کردید</a:t>
            </a:r>
          </a:p>
          <a:p>
            <a:pPr lvl="0" defTabSz="914377"/>
            <a:r>
              <a:rPr lang="ar-AE" altLang="de-DE" sz="2400" dirty="0">
                <a:solidFill>
                  <a:srgbClr val="333333"/>
                </a:solidFill>
              </a:rPr>
              <a:t>اگر شخصی بخواهد عمداً یک فکر منفی را سرکوب کند (</a:t>
            </a:r>
            <a:r>
              <a:rPr lang="ar-AE" altLang="de-DE" sz="2400">
                <a:solidFill>
                  <a:srgbClr val="333333"/>
                </a:solidFill>
              </a:rPr>
              <a:t>نظیر “من </a:t>
            </a:r>
            <a:r>
              <a:rPr lang="ar-AE" altLang="de-DE" sz="2400" dirty="0">
                <a:solidFill>
                  <a:srgbClr val="333333"/>
                </a:solidFill>
              </a:rPr>
              <a:t>یک </a:t>
            </a:r>
            <a:r>
              <a:rPr lang="ar-AE" altLang="de-DE" sz="2400">
                <a:solidFill>
                  <a:srgbClr val="333333"/>
                </a:solidFill>
              </a:rPr>
              <a:t>بازنده هستم”) </a:t>
            </a:r>
            <a:r>
              <a:rPr lang="ar-AE" altLang="de-DE" sz="2400" dirty="0">
                <a:solidFill>
                  <a:srgbClr val="333333"/>
                </a:solidFill>
              </a:rPr>
              <a:t>این فکر تشدید می شود. چنین افکاری آنقدر شدید می شوند که به نظر غیرعادی رسیده و شخص تصور می کند که از کنترل وی خارج می باشند.</a:t>
            </a:r>
          </a:p>
        </p:txBody>
      </p:sp>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درواقع:</a:t>
            </a:r>
            <a:endParaRPr lang="de-DE" altLang="de-DE" sz="3600">
              <a:latin typeface="+mn-lt"/>
              <a:ea typeface="+mn-ea"/>
              <a:cs typeface="+mn-cs"/>
            </a:endParaRPr>
          </a:p>
        </p:txBody>
      </p:sp>
      <p:sp>
        <p:nvSpPr>
          <p:cNvPr id="33795" name="Rectangle 3"/>
          <p:cNvSpPr>
            <a:spLocks noGrp="1" noChangeArrowheads="1"/>
          </p:cNvSpPr>
          <p:nvPr>
            <p:ph idx="1"/>
          </p:nvPr>
        </p:nvSpPr>
        <p:spPr/>
        <p:txBody>
          <a:bodyPr>
            <a:noAutofit/>
          </a:bodyPr>
          <a:lstStyle/>
          <a:p>
            <a:r>
              <a:rPr lang="fa-IR" altLang="de-DE" sz="2400" dirty="0">
                <a:solidFill>
                  <a:srgbClr val="333333"/>
                </a:solidFill>
              </a:rPr>
              <a:t>اگر افکار منفی به ذهن شما خطور کردند ، سعی نکنید این افکار را فعّالانه سرکوب نمائید (سرکوبی عمدی این افکار را تشدید می کند) ؛ بلکه به آرامی به آنچه که درون شما می گذرد بنگرید ؛ درست مثل زمانی که در باغ وحش هستید و از فاصله و مکانی امن به یک حیوان درنده می نگرید.</a:t>
            </a:r>
          </a:p>
          <a:p>
            <a:r>
              <a:rPr lang="fa-IR" altLang="de-DE" sz="2400" dirty="0">
                <a:solidFill>
                  <a:srgbClr val="004992"/>
                </a:solidFill>
              </a:rPr>
              <a:t>تقریباً افکار بطور خودبخود آرام می گیرند.</a:t>
            </a:r>
          </a:p>
        </p:txBody>
      </p:sp>
      <p:pic>
        <p:nvPicPr>
          <p:cNvPr id="9"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dirty="0">
                <a:solidFill>
                  <a:srgbClr val="004992"/>
                </a:solidFill>
                <a:latin typeface="+mn-lt"/>
                <a:ea typeface="+mn-ea"/>
                <a:cs typeface="+mn-cs"/>
              </a:rPr>
              <a:t>7- سایر تحریف ها در تفکر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defRPr/>
            </a:pPr>
            <a:r>
              <a:rPr lang="fa-IR" altLang="de-DE" sz="2000" b="1" dirty="0">
                <a:solidFill>
                  <a:srgbClr val="004992"/>
                </a:solidFill>
              </a:rPr>
              <a:t>مقایسه ی خود با دیگران:</a:t>
            </a:r>
            <a:endParaRPr lang="de-DE" altLang="de-DE"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defRPr/>
            </a:pPr>
            <a:r>
              <a:rPr lang="fa-IR" altLang="de-DE" sz="2000" dirty="0">
                <a:solidFill>
                  <a:srgbClr val="333333"/>
                </a:solidFill>
                <a:latin typeface="+mn-lt"/>
              </a:rPr>
              <a:t>خودتان را زیاد با دیگران مقایسه نکنید!</a:t>
            </a:r>
          </a:p>
          <a:p>
            <a:pPr marL="342900" lvl="1" indent="-342900" defTabSz="914400" eaLnBrk="0" hangingPunct="0">
              <a:lnSpc>
                <a:spcPct val="100000"/>
              </a:lnSpc>
              <a:spcBef>
                <a:spcPts val="1200"/>
              </a:spcBef>
              <a:spcAft>
                <a:spcPts val="0"/>
              </a:spcAft>
              <a:buClr>
                <a:srgbClr val="333333"/>
              </a:buClr>
              <a:buFont typeface="WingDings"/>
              <a:buChar char=""/>
              <a:defRPr/>
            </a:pPr>
            <a:r>
              <a:rPr lang="fa-IR" altLang="de-DE" sz="2000" dirty="0">
                <a:solidFill>
                  <a:srgbClr val="333333"/>
                </a:solidFill>
                <a:latin typeface="+mn-lt"/>
              </a:rPr>
              <a:t>همیشه انسان هایی جذاب تر ، موفق تر و جامعه پسندتر وجود دارند. با این وجود اگر به دقت به هر فرد خوشبخت ، ازنزدیک نگاه افکنید ، متوجه خواهید شد که هریک ضعف ها و مشکلاتی دارند.</a:t>
            </a:r>
          </a:p>
        </p:txBody>
      </p:sp>
      <p:sp>
        <p:nvSpPr>
          <p:cNvPr id="10" name="Footer Placeholder 9"/>
          <p:cNvSpPr>
            <a:spLocks noGrp="1"/>
          </p:cNvSpPr>
          <p:nvPr>
            <p:ph type="ftr" sz="quarter" idx="11"/>
          </p:nvPr>
        </p:nvSpPr>
        <p:spPr/>
        <p:txBody>
          <a:bodyPr/>
          <a:lstStyle/>
          <a:p>
            <a:r>
              <a:rPr lang="ar-AE"/>
              <a:t>آموزش فراشناخت 8 – عزت نفس و خلق وخو</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sz="3600" dirty="0">
                <a:solidFill>
                  <a:srgbClr val="004992"/>
                </a:solidFill>
                <a:latin typeface="+mn-lt"/>
                <a:ea typeface="+mn-ea"/>
                <a:cs typeface="+mn-cs"/>
              </a:rPr>
              <a:t>7- سایر تحریف ها در تفکر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defRPr/>
            </a:pPr>
            <a:r>
              <a:rPr lang="fa-IR" altLang="de-DE" sz="2000" b="1" dirty="0">
                <a:solidFill>
                  <a:srgbClr val="004992"/>
                </a:solidFill>
              </a:rPr>
              <a:t>مقایسه ی خود با دیگران:</a:t>
            </a:r>
            <a:endParaRPr lang="de-DE" altLang="de-DE"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defRPr/>
            </a:pPr>
            <a:r>
              <a:rPr lang="fa-IR" altLang="de-DE" sz="2000" dirty="0">
                <a:solidFill>
                  <a:srgbClr val="333333"/>
                </a:solidFill>
                <a:latin typeface="+mn-lt"/>
              </a:rPr>
              <a:t>خودتان را زیاد با دیگران مقایسه نکنید!</a:t>
            </a:r>
          </a:p>
          <a:p>
            <a:pPr marL="342900" lvl="1" indent="-342900" defTabSz="914400" eaLnBrk="0" hangingPunct="0">
              <a:lnSpc>
                <a:spcPct val="100000"/>
              </a:lnSpc>
              <a:spcBef>
                <a:spcPts val="1200"/>
              </a:spcBef>
              <a:spcAft>
                <a:spcPts val="0"/>
              </a:spcAft>
              <a:buClr>
                <a:srgbClr val="333333"/>
              </a:buClr>
              <a:buFont typeface="WingDings"/>
              <a:buChar char=""/>
              <a:defRPr/>
            </a:pPr>
            <a:r>
              <a:rPr lang="fa-IR" altLang="de-DE" sz="2000" dirty="0">
                <a:solidFill>
                  <a:srgbClr val="333333"/>
                </a:solidFill>
                <a:latin typeface="+mn-lt"/>
              </a:rPr>
              <a:t>همیشه انسان هایی جذاب تر ، موفق تر و جامعه پسندتر وجود دارند. با این وجود اگر به دقت به هر فرد خوشبخت ، ازنزدیک نگاه افکنید ، متوجه خواهید شد که هریک ضعف ها و مشکلاتی دارند.</a:t>
            </a:r>
          </a:p>
          <a:p>
            <a:pPr lvl="0" defTabSz="914400" eaLnBrk="0" hangingPunct="0">
              <a:defRPr/>
            </a:pPr>
            <a:r>
              <a:rPr lang="fa-IR" altLang="de-DE" sz="2000" b="1" dirty="0">
                <a:solidFill>
                  <a:srgbClr val="333333"/>
                </a:solidFill>
              </a:rPr>
              <a:t>ت</a:t>
            </a:r>
            <a:r>
              <a:rPr lang="fa-IR" altLang="de-DE" sz="2000" b="1" dirty="0">
                <a:solidFill>
                  <a:srgbClr val="004992"/>
                </a:solidFill>
              </a:rPr>
              <a:t>قاضاهای مطلق:</a:t>
            </a:r>
            <a:endParaRPr lang="de-DE" altLang="de-DE" sz="2000" b="1" dirty="0">
              <a:solidFill>
                <a:srgbClr val="004992"/>
              </a:solidFill>
            </a:endParaRPr>
          </a:p>
          <a:p>
            <a:pPr marL="342900" lvl="1" indent="-342900" defTabSz="914400" eaLnBrk="0" hangingPunct="0">
              <a:lnSpc>
                <a:spcPct val="100000"/>
              </a:lnSpc>
              <a:spcBef>
                <a:spcPts val="1200"/>
              </a:spcBef>
              <a:spcAft>
                <a:spcPts val="0"/>
              </a:spcAft>
              <a:buClr>
                <a:srgbClr val="333333"/>
              </a:buClr>
              <a:buFont typeface="WingDings"/>
              <a:buChar char=""/>
              <a:defRPr/>
            </a:pPr>
            <a:r>
              <a:rPr lang="fa-IR" altLang="de-DE" sz="2000" b="1" dirty="0">
                <a:solidFill>
                  <a:srgbClr val="333333"/>
                </a:solidFill>
                <a:latin typeface="+mn-lt"/>
              </a:rPr>
              <a:t>از خود تقاضا و انتظارات خیلی بالا نظیر موارد زیر نداشته باشید:</a:t>
            </a:r>
            <a:endParaRPr lang="de-DE" altLang="de-DE" sz="2000" dirty="0">
              <a:solidFill>
                <a:srgbClr val="333333"/>
              </a:solidFill>
              <a:latin typeface="+mn-lt"/>
            </a:endParaRPr>
          </a:p>
          <a:p>
            <a:pPr lvl="2" defTabSz="914400" eaLnBrk="0" hangingPunct="0">
              <a:lnSpc>
                <a:spcPct val="100000"/>
              </a:lnSpc>
              <a:spcBef>
                <a:spcPts val="1200"/>
              </a:spcBef>
              <a:spcAft>
                <a:spcPts val="0"/>
              </a:spcAft>
              <a:buClr>
                <a:srgbClr val="FFFFFF"/>
              </a:buClr>
              <a:buFont typeface="WingDings"/>
              <a:buChar char=""/>
              <a:defRPr/>
            </a:pPr>
            <a:r>
              <a:rPr lang="fa-IR" altLang="de-DE" sz="2000" dirty="0">
                <a:solidFill>
                  <a:srgbClr val="333333"/>
                </a:solidFill>
                <a:latin typeface="+mn-lt"/>
              </a:rPr>
              <a:t>من همیشه باید خیلی خوب و زیبا به نظر آیم</a:t>
            </a:r>
          </a:p>
          <a:p>
            <a:pPr lvl="2" defTabSz="914400" eaLnBrk="0" hangingPunct="0">
              <a:lnSpc>
                <a:spcPct val="100000"/>
              </a:lnSpc>
              <a:spcBef>
                <a:spcPts val="1200"/>
              </a:spcBef>
              <a:spcAft>
                <a:spcPts val="0"/>
              </a:spcAft>
              <a:buClr>
                <a:srgbClr val="FFFFFF"/>
              </a:buClr>
              <a:buFont typeface="WingDings"/>
              <a:buChar char=""/>
              <a:defRPr/>
            </a:pPr>
            <a:r>
              <a:rPr lang="fa-IR" altLang="de-DE" sz="2000" dirty="0">
                <a:solidFill>
                  <a:srgbClr val="333333"/>
                </a:solidFill>
                <a:latin typeface="+mn-lt"/>
              </a:rPr>
              <a:t>من همیشه باید بسیار زیرک و باهوش جلوه کنم</a:t>
            </a:r>
          </a:p>
          <a:p>
            <a:pPr lvl="2" defTabSz="914400" eaLnBrk="0" hangingPunct="0">
              <a:lnSpc>
                <a:spcPct val="100000"/>
              </a:lnSpc>
              <a:spcBef>
                <a:spcPts val="1200"/>
              </a:spcBef>
              <a:spcAft>
                <a:spcPts val="0"/>
              </a:spcAft>
              <a:buClr>
                <a:srgbClr val="FFFFFF"/>
              </a:buClr>
              <a:buFont typeface="WingDings"/>
              <a:buChar char=""/>
              <a:defRPr/>
            </a:pPr>
            <a:r>
              <a:rPr lang="fa-IR" altLang="de-DE" sz="2000" dirty="0">
                <a:solidFill>
                  <a:srgbClr val="333333"/>
                </a:solidFill>
                <a:latin typeface="+mn-lt"/>
              </a:rPr>
              <a:t>من همیشه باید عزیزترین و سرگرم کننده ترین باشم</a:t>
            </a:r>
            <a:endParaRPr lang="fa-IR" sz="2000" dirty="0">
              <a:latin typeface="+mn-lt"/>
            </a:endParaRPr>
          </a:p>
        </p:txBody>
      </p:sp>
      <p:pic>
        <p:nvPicPr>
          <p:cNvPr id="9"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ar-AE"/>
              <a:t>آموزش فراشناخت 8 – عزت نفس و خلق وخو</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914728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a:solidFill>
                  <a:srgbClr val="333333"/>
                </a:solidFill>
                <a:latin typeface="+mn-lt"/>
              </a:rPr>
              <a:t>]</a:t>
            </a:r>
            <a:r>
              <a:rPr lang="ar-SA" altLang="ko-KR" b="0" i="1" spc="-5" dirty="0">
                <a:solidFill>
                  <a:srgbClr val="333333"/>
                </a:solidFill>
                <a:latin typeface="+mn-lt"/>
              </a:rPr>
              <a:t>برای مربیان:</a:t>
            </a:r>
            <a:endParaRPr lang="" altLang="ko-KR" b="0" i="1" spc="-5">
              <a:solidFill>
                <a:srgbClr val="333333"/>
              </a:solidFill>
              <a:latin typeface="+mn-lt"/>
            </a:endParaRPr>
          </a:p>
          <a:p>
            <a:pPr marL="635" algn="r" defTabSz="914400" rtl="1" eaLnBrk="0" fontAlgn="base" hangingPunct="0">
              <a:spcBef>
                <a:spcPts val="894"/>
              </a:spcBef>
              <a:spcAft>
                <a:spcPct val="0"/>
              </a:spcAft>
            </a:pPr>
            <a:r>
              <a:rPr lang="ar-SA" altLang="ko-KR" b="0" dirty="0">
                <a:solidFill>
                  <a:srgbClr val="333333"/>
                </a:solidFill>
                <a:latin typeface="+mn-lt"/>
              </a:rPr>
              <a:t>برخی از کلیپ ها حاوی حرف هایی است که ممکن</a:t>
            </a:r>
            <a:r>
              <a:rPr lang="" altLang="ko-KR" b="0">
                <a:solidFill>
                  <a:srgbClr val="333333"/>
                </a:solidFill>
                <a:latin typeface="+mn-lt"/>
              </a:rPr>
              <a:t> </a:t>
            </a:r>
            <a:r>
              <a:rPr lang="ar-SA" altLang="ko-KR" b="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sp>
        <p:nvSpPr>
          <p:cNvPr id="15" name="object 2"/>
          <p:cNvSpPr/>
          <p:nvPr/>
        </p:nvSpPr>
        <p:spPr>
          <a:xfrm>
            <a:off x="481720"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3"/>
          <p:cNvSpPr/>
          <p:nvPr/>
        </p:nvSpPr>
        <p:spPr>
          <a:xfrm>
            <a:off x="893647"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8" name="object 4"/>
          <p:cNvSpPr/>
          <p:nvPr/>
        </p:nvSpPr>
        <p:spPr>
          <a:xfrm>
            <a:off x="1239521"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9" name="object 5"/>
          <p:cNvSpPr/>
          <p:nvPr/>
        </p:nvSpPr>
        <p:spPr>
          <a:xfrm>
            <a:off x="1018419"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0" name="object 6"/>
          <p:cNvSpPr/>
          <p:nvPr/>
        </p:nvSpPr>
        <p:spPr>
          <a:xfrm>
            <a:off x="1464293"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2" name="object 7"/>
          <p:cNvSpPr/>
          <p:nvPr/>
        </p:nvSpPr>
        <p:spPr>
          <a:xfrm>
            <a:off x="1680805"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3" name="object 8"/>
          <p:cNvSpPr/>
          <p:nvPr/>
        </p:nvSpPr>
        <p:spPr>
          <a:xfrm>
            <a:off x="1902826"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4" name="object 9"/>
          <p:cNvSpPr/>
          <p:nvPr/>
        </p:nvSpPr>
        <p:spPr>
          <a:xfrm>
            <a:off x="833098"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5" name="object 10"/>
          <p:cNvSpPr/>
          <p:nvPr/>
        </p:nvSpPr>
        <p:spPr>
          <a:xfrm>
            <a:off x="776216"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4025235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03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نسبت به نقاط قوت خود آگاه شوید</a:t>
            </a:r>
            <a:endParaRPr lang="en-US" altLang="de-DE" sz="3600">
              <a:latin typeface="+mn-lt"/>
              <a:ea typeface="+mn-ea"/>
              <a:cs typeface="+mn-cs"/>
            </a:endParaRPr>
          </a:p>
        </p:txBody>
      </p:sp>
      <p:sp>
        <p:nvSpPr>
          <p:cNvPr id="37890" name="Rectangle 1027"/>
          <p:cNvSpPr>
            <a:spLocks noGrp="1" noChangeArrowheads="1"/>
          </p:cNvSpPr>
          <p:nvPr>
            <p:ph idx="1"/>
          </p:nvPr>
        </p:nvSpPr>
        <p:spPr>
          <a:xfrm>
            <a:off x="4081363" y="2204864"/>
            <a:ext cx="7667592" cy="4248000"/>
          </a:xfrm>
        </p:spPr>
        <p:txBody>
          <a:bodyPr>
            <a:noAutofit/>
          </a:bodyPr>
          <a:lstStyle/>
          <a:p>
            <a:pPr marL="457200" indent="-457200" eaLnBrk="1" hangingPunct="1">
              <a:buClr>
                <a:srgbClr val="333333"/>
              </a:buClr>
              <a:buFont typeface="WingDings"/>
              <a:buChar char=""/>
              <a:defRPr/>
            </a:pPr>
            <a:r>
              <a:rPr lang="fa-IR" altLang="de-DE" sz="2400" dirty="0">
                <a:solidFill>
                  <a:srgbClr val="333333"/>
                </a:solidFill>
              </a:rPr>
              <a:t>به جای تمرکز بر نقاط ضعف ، بر نقاط قوت خود تکیه کنید.</a:t>
            </a:r>
          </a:p>
          <a:p>
            <a:pPr marL="457200" indent="-457200" eaLnBrk="1" hangingPunct="1">
              <a:buClr>
                <a:srgbClr val="000000"/>
              </a:buClr>
              <a:buFont typeface="WingDings"/>
              <a:buChar char=""/>
              <a:defRPr/>
            </a:pPr>
            <a:r>
              <a:rPr lang="fa-IR" altLang="de-DE" sz="2400" dirty="0">
                <a:solidFill>
                  <a:srgbClr val="333333"/>
                </a:solidFill>
              </a:rPr>
              <a:t>هر کس نقاط قوتی دارد که خاص خودش است و در دیگران وجود ندارد و می تواند به آنها مباهات کند... م</a:t>
            </a:r>
            <a:r>
              <a:rPr lang="fa-IR" altLang="de-DE" sz="2400" dirty="0">
                <a:solidFill>
                  <a:srgbClr val="004992"/>
                </a:solidFill>
              </a:rPr>
              <a:t>نظور از این نقاط قوت رکورد جهانی یا اختراع جدید نمی باشد.</a:t>
            </a:r>
            <a:endParaRPr lang="en-US" altLang="de-DE" sz="2400" dirty="0">
              <a:solidFill>
                <a:srgbClr val="004992"/>
              </a:solidFill>
            </a:endParaRPr>
          </a:p>
        </p:txBody>
      </p:sp>
      <p:pic>
        <p:nvPicPr>
          <p:cNvPr id="9"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نسبت به نقاط قوت خود آگاه شوید</a:t>
            </a:r>
            <a:endParaRPr lang="en-US" altLang="de-DE"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fa-IR" altLang="de-DE" sz="2400" dirty="0">
                <a:solidFill>
                  <a:srgbClr val="004992"/>
                </a:solidFill>
              </a:rPr>
              <a:t>درخصوص نقاط قوت خود فکر کنید</a:t>
            </a:r>
            <a:br>
              <a:rPr lang="fa-IR" altLang="de-DE" sz="2400" dirty="0">
                <a:solidFill>
                  <a:srgbClr val="004992"/>
                </a:solidFill>
              </a:rPr>
            </a:br>
            <a:r>
              <a:rPr lang="fa-IR" altLang="de-DE" sz="2400" dirty="0">
                <a:solidFill>
                  <a:srgbClr val="333333"/>
                </a:solidFill>
              </a:rPr>
              <a:t>من چه توانمندی هایی دارم؟ در گذشته بخاطر چه اعمالی از من تعریف و تمجید</a:t>
            </a:r>
            <a:br>
              <a:rPr lang="fa-IR" altLang="de-DE" sz="2400" dirty="0">
                <a:solidFill>
                  <a:srgbClr val="333333"/>
                </a:solidFill>
              </a:rPr>
            </a:br>
            <a:r>
              <a:rPr lang="fa-IR" altLang="de-DE" sz="2400" dirty="0">
                <a:solidFill>
                  <a:srgbClr val="333333"/>
                </a:solidFill>
              </a:rPr>
              <a:t>شده است؟</a:t>
            </a:r>
            <a:br>
              <a:rPr lang="fa-IR" altLang="de-DE" sz="2400" dirty="0">
                <a:solidFill>
                  <a:srgbClr val="333333"/>
                </a:solidFill>
              </a:rPr>
            </a:br>
            <a:r>
              <a:rPr lang="fa-IR" altLang="de-DE" dirty="0">
                <a:solidFill>
                  <a:srgbClr val="333333"/>
                </a:solidFill>
              </a:rPr>
              <a:t>بعنوان مثال: استعداد فنّی خیلی خوبی دارم...</a:t>
            </a:r>
            <a:endParaRPr lang="en-US" altLang="de-DE"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نسبت به نقاط قوت خود آگاه شوید</a:t>
            </a:r>
            <a:endParaRPr lang="en-US" altLang="de-DE"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fa-IR" altLang="de-DE" sz="2400" dirty="0">
                <a:solidFill>
                  <a:srgbClr val="004992"/>
                </a:solidFill>
              </a:rPr>
              <a:t>درخصوص نقاط قوت خود فکر کنید</a:t>
            </a:r>
            <a:br>
              <a:rPr lang="fa-IR" altLang="de-DE" sz="2400" dirty="0">
                <a:solidFill>
                  <a:srgbClr val="004992"/>
                </a:solidFill>
              </a:rPr>
            </a:br>
            <a:r>
              <a:rPr lang="fa-IR" altLang="de-DE" sz="2400" dirty="0">
                <a:solidFill>
                  <a:srgbClr val="333333"/>
                </a:solidFill>
              </a:rPr>
              <a:t>من چه توانمندی هایی دارم؟ در گذشته بخاطر چه اعمالی از من تعریف و تمجید</a:t>
            </a:r>
            <a:br>
              <a:rPr lang="fa-IR" altLang="de-DE" sz="2400" dirty="0">
                <a:solidFill>
                  <a:srgbClr val="333333"/>
                </a:solidFill>
              </a:rPr>
            </a:br>
            <a:r>
              <a:rPr lang="fa-IR" altLang="de-DE" sz="2400" dirty="0">
                <a:solidFill>
                  <a:srgbClr val="333333"/>
                </a:solidFill>
              </a:rPr>
              <a:t>شده است؟</a:t>
            </a:r>
            <a:br>
              <a:rPr lang="fa-IR" altLang="de-DE" sz="2400" dirty="0">
                <a:solidFill>
                  <a:srgbClr val="333333"/>
                </a:solidFill>
              </a:rPr>
            </a:br>
            <a:r>
              <a:rPr lang="fa-IR" altLang="de-DE" dirty="0">
                <a:solidFill>
                  <a:srgbClr val="333333"/>
                </a:solidFill>
              </a:rPr>
              <a:t>بعنوان مثال: استعداد فنّی خیلی خوبی دارم...</a:t>
            </a:r>
          </a:p>
          <a:p>
            <a:pPr marL="457200" indent="-457200" eaLnBrk="1" hangingPunct="1">
              <a:lnSpc>
                <a:spcPct val="100000"/>
              </a:lnSpc>
              <a:spcBef>
                <a:spcPts val="1200"/>
              </a:spcBef>
              <a:buFont typeface="+mj-lt"/>
              <a:buAutoNum type="arabicPeriod"/>
            </a:pPr>
            <a:r>
              <a:rPr lang="fa-IR" altLang="de-DE" sz="2400" dirty="0">
                <a:solidFill>
                  <a:srgbClr val="004992"/>
                </a:solidFill>
              </a:rPr>
              <a:t>موقعیت یا شرایط خاصی را تصورکنید</a:t>
            </a:r>
            <a:br>
              <a:rPr lang="fa-IR" altLang="de-DE" sz="2400" dirty="0">
                <a:solidFill>
                  <a:srgbClr val="004992"/>
                </a:solidFill>
              </a:rPr>
            </a:br>
            <a:r>
              <a:rPr lang="fa-IR" altLang="de-DE" sz="2400" dirty="0">
                <a:solidFill>
                  <a:srgbClr val="333333"/>
                </a:solidFill>
              </a:rPr>
              <a:t>چه وقت و کجا؟ چه انجام داده ام و چه کسانی بازخورد داده اند؟</a:t>
            </a:r>
            <a:br>
              <a:rPr lang="fa-IR" altLang="de-DE" sz="2400" dirty="0">
                <a:solidFill>
                  <a:srgbClr val="333333"/>
                </a:solidFill>
              </a:rPr>
            </a:br>
            <a:r>
              <a:rPr lang="fa-IR" altLang="de-DE" dirty="0">
                <a:solidFill>
                  <a:srgbClr val="333333"/>
                </a:solidFill>
              </a:rPr>
              <a:t>بعنوان مثال : هفته ی گذشته به دوستم برای تزئین منزل اش کمک کردم. من برای او یک دوست و کمک رسان بسیار خوب </a:t>
            </a:r>
            <a:r>
              <a:rPr lang="fa-IR" altLang="de-DE">
                <a:solidFill>
                  <a:srgbClr val="333333"/>
                </a:solidFill>
              </a:rPr>
              <a:t>بودم...</a:t>
            </a:r>
            <a:endParaRPr lang="en-US" altLang="de-DE"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967809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103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نسبت به نقاط قوت خود آگاه شوید</a:t>
            </a:r>
            <a:endParaRPr lang="en-US" altLang="de-DE"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fa-IR" altLang="de-DE" sz="2400" dirty="0">
                <a:solidFill>
                  <a:srgbClr val="004992"/>
                </a:solidFill>
              </a:rPr>
              <a:t>درخصوص نقاط قوت خود فکر کنید</a:t>
            </a:r>
            <a:br>
              <a:rPr lang="fa-IR" altLang="de-DE" sz="2400" dirty="0">
                <a:solidFill>
                  <a:srgbClr val="004992"/>
                </a:solidFill>
              </a:rPr>
            </a:br>
            <a:r>
              <a:rPr lang="fa-IR" altLang="de-DE" sz="2400" dirty="0">
                <a:solidFill>
                  <a:srgbClr val="333333"/>
                </a:solidFill>
              </a:rPr>
              <a:t>من چه توانمندی هایی دارم؟ در گذشته بخاطر چه اعمالی از من تعریف و تمجید</a:t>
            </a:r>
            <a:br>
              <a:rPr lang="fa-IR" altLang="de-DE" sz="2400" dirty="0">
                <a:solidFill>
                  <a:srgbClr val="333333"/>
                </a:solidFill>
              </a:rPr>
            </a:br>
            <a:r>
              <a:rPr lang="fa-IR" altLang="de-DE" sz="2400" dirty="0">
                <a:solidFill>
                  <a:srgbClr val="333333"/>
                </a:solidFill>
              </a:rPr>
              <a:t>شده است؟</a:t>
            </a:r>
            <a:br>
              <a:rPr lang="fa-IR" altLang="de-DE" sz="2400" dirty="0">
                <a:solidFill>
                  <a:srgbClr val="333333"/>
                </a:solidFill>
              </a:rPr>
            </a:br>
            <a:r>
              <a:rPr lang="fa-IR" altLang="de-DE" dirty="0">
                <a:solidFill>
                  <a:srgbClr val="333333"/>
                </a:solidFill>
              </a:rPr>
              <a:t>بعنوان مثال: استعداد فنّی خیلی خوبی دارم...</a:t>
            </a:r>
          </a:p>
          <a:p>
            <a:pPr marL="457200" indent="-457200" eaLnBrk="1" hangingPunct="1">
              <a:lnSpc>
                <a:spcPct val="100000"/>
              </a:lnSpc>
              <a:spcBef>
                <a:spcPts val="1200"/>
              </a:spcBef>
              <a:buFont typeface="+mj-lt"/>
              <a:buAutoNum type="arabicPeriod"/>
            </a:pPr>
            <a:r>
              <a:rPr lang="fa-IR" altLang="de-DE" sz="2400" dirty="0">
                <a:solidFill>
                  <a:srgbClr val="004992"/>
                </a:solidFill>
              </a:rPr>
              <a:t>موقعیت یا شرایط خاصی را تصورکنید</a:t>
            </a:r>
            <a:br>
              <a:rPr lang="fa-IR" altLang="de-DE" sz="2400" dirty="0">
                <a:solidFill>
                  <a:srgbClr val="004992"/>
                </a:solidFill>
              </a:rPr>
            </a:br>
            <a:r>
              <a:rPr lang="fa-IR" altLang="de-DE" sz="2400" dirty="0">
                <a:solidFill>
                  <a:srgbClr val="333333"/>
                </a:solidFill>
              </a:rPr>
              <a:t>چه وقت و کجا؟ چه انجام داده ام و چه کسانی بازخورد داده اند؟</a:t>
            </a:r>
            <a:br>
              <a:rPr lang="fa-IR" altLang="de-DE" sz="2400" dirty="0">
                <a:solidFill>
                  <a:srgbClr val="333333"/>
                </a:solidFill>
              </a:rPr>
            </a:br>
            <a:r>
              <a:rPr lang="fa-IR" altLang="de-DE" dirty="0">
                <a:solidFill>
                  <a:srgbClr val="333333"/>
                </a:solidFill>
              </a:rPr>
              <a:t>بعنوان مثال : هفته ی گذشته به دوستم برای تزئین منزل اش کمک کردم. من برای او یک دوست و کمک رسان بسیار خوب بودم...</a:t>
            </a:r>
          </a:p>
          <a:p>
            <a:pPr marL="457200" indent="-457200" eaLnBrk="1" hangingPunct="1">
              <a:lnSpc>
                <a:spcPct val="100000"/>
              </a:lnSpc>
              <a:spcBef>
                <a:spcPts val="1200"/>
              </a:spcBef>
              <a:buFont typeface="+mj-lt"/>
              <a:buAutoNum type="arabicPeriod"/>
            </a:pPr>
            <a:r>
              <a:rPr lang="fa-IR" altLang="de-DE" sz="2400" dirty="0">
                <a:solidFill>
                  <a:srgbClr val="004992"/>
                </a:solidFill>
              </a:rPr>
              <a:t>بنویسید!</a:t>
            </a:r>
            <a:br>
              <a:rPr lang="fa-IR" altLang="de-DE" sz="2400" dirty="0">
                <a:solidFill>
                  <a:srgbClr val="004992"/>
                </a:solidFill>
              </a:rPr>
            </a:br>
            <a:r>
              <a:rPr lang="fa-IR" altLang="de-DE" sz="2400" dirty="0">
                <a:solidFill>
                  <a:srgbClr val="333333"/>
                </a:solidFill>
              </a:rPr>
              <a:t>بطور دایم و منظم بخوانید و آن را توسعه دهید. درهنگام بحران ، به این خاطرات بازگردید (بعنوان مثال ، درچه زمانی شما احساس می کردید که فرد بی ارزشی هستید).</a:t>
            </a:r>
            <a:br>
              <a:rPr lang="fa-IR" altLang="de-DE" sz="2400" dirty="0">
                <a:solidFill>
                  <a:srgbClr val="333333"/>
                </a:solidFill>
              </a:rPr>
            </a:br>
            <a:r>
              <a:rPr lang="fa-IR" altLang="de-DE" dirty="0">
                <a:solidFill>
                  <a:srgbClr val="333333"/>
                </a:solidFill>
              </a:rPr>
              <a:t>مثال: وقایع خوب و خوشایند و همچنین تعریف و تمجید دیگران از خودتان را بنویسید.</a:t>
            </a:r>
            <a:endParaRPr lang="en-US" altLang="de-DE"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ar-AE"/>
              <a:t>آموزش فراشناخت 8 – عزت نفس و خلق وخو</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3557842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39</a:t>
            </a:fld>
            <a:endParaRPr lang="de-DE" dirty="0"/>
          </a:p>
        </p:txBody>
      </p:sp>
      <p:sp>
        <p:nvSpPr>
          <p:cNvPr id="11" name="Content Placeholder 10"/>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هر روز عصر مطالبی بنویسید (تقریباً 5 مطلب). سپس آنها را در ذهن مرور </a:t>
            </a:r>
            <a:r>
              <a:rPr lang="fa-IR" altLang="de-DE" sz="2400">
                <a:solidFill>
                  <a:srgbClr val="333333"/>
                </a:solidFill>
              </a:rPr>
              <a:t>کنید.</a:t>
            </a:r>
            <a:endParaRPr lang="fa-IR" sz="2400" dirty="0"/>
          </a:p>
        </p:txBody>
      </p:sp>
    </p:spTree>
    <p:extLst>
      <p:ext uri="{BB962C8B-B14F-4D97-AF65-F5344CB8AC3E}">
        <p14:creationId xmlns:p14="http://schemas.microsoft.com/office/powerpoint/2010/main" val="276094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40</a:t>
            </a:fld>
            <a:endParaRPr lang="de-DE" dirty="0"/>
          </a:p>
        </p:txBody>
      </p:sp>
      <p:sp>
        <p:nvSpPr>
          <p:cNvPr id="11" name="Content Placeholder 10"/>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هر روز عصر مطالبی بنویسید (تقریباً 5 مطلب). سپس آنها را در ذهن مرور کنید.</a:t>
            </a:r>
          </a:p>
          <a:p>
            <a:pPr marL="457200" lvl="0" indent="-457200" defTabSz="914400" fontAlgn="base">
              <a:buClr>
                <a:srgbClr val="333333"/>
              </a:buClr>
              <a:buFont typeface="WingDings"/>
              <a:buChar char=""/>
            </a:pPr>
            <a:r>
              <a:rPr lang="fa-IR" altLang="de-DE" sz="2400" dirty="0">
                <a:solidFill>
                  <a:srgbClr val="333333"/>
                </a:solidFill>
              </a:rPr>
              <a:t>درجلوی آینه به خود بگویئد:</a:t>
            </a:r>
            <a:r>
              <a:rPr lang="de-DE" altLang="de-DE" sz="2400">
                <a:solidFill>
                  <a:srgbClr val="333333"/>
                </a:solidFill>
              </a:rPr>
              <a:t>“</a:t>
            </a:r>
            <a:r>
              <a:rPr lang="fa-IR" altLang="de-DE" sz="2400">
                <a:solidFill>
                  <a:srgbClr val="333333"/>
                </a:solidFill>
              </a:rPr>
              <a:t>خودم </a:t>
            </a:r>
            <a:r>
              <a:rPr lang="fa-IR" altLang="de-DE" sz="2400" dirty="0">
                <a:solidFill>
                  <a:srgbClr val="333333"/>
                </a:solidFill>
              </a:rPr>
              <a:t>را دوست دارم</a:t>
            </a:r>
            <a:r>
              <a:rPr lang="de-DE" altLang="de-DE" sz="2400" dirty="0">
                <a:solidFill>
                  <a:srgbClr val="333333"/>
                </a:solidFill>
              </a:rPr>
              <a:t>“</a:t>
            </a:r>
            <a:r>
              <a:rPr lang="fa-IR" altLang="de-DE" sz="2400" dirty="0">
                <a:solidFill>
                  <a:srgbClr val="333333"/>
                </a:solidFill>
              </a:rPr>
              <a:t> یا </a:t>
            </a:r>
            <a:r>
              <a:rPr lang="de-DE" altLang="de-DE" sz="2400" dirty="0">
                <a:solidFill>
                  <a:srgbClr val="333333"/>
                </a:solidFill>
              </a:rPr>
              <a:t>„</a:t>
            </a:r>
            <a:r>
              <a:rPr lang="fa-IR" altLang="de-DE" sz="2400" dirty="0">
                <a:solidFill>
                  <a:srgbClr val="333333"/>
                </a:solidFill>
              </a:rPr>
              <a:t>تو را دوست دارم</a:t>
            </a:r>
            <a:r>
              <a:rPr lang="de-DE" altLang="de-DE" sz="2400" dirty="0">
                <a:solidFill>
                  <a:srgbClr val="333333"/>
                </a:solidFill>
              </a:rPr>
              <a:t>“</a:t>
            </a:r>
            <a:r>
              <a:rPr lang="fa-IR" altLang="de-DE" sz="2400" dirty="0">
                <a:solidFill>
                  <a:srgbClr val="333333"/>
                </a:solidFill>
              </a:rPr>
              <a:t>! {توجه داشته باشید که ابتدا ممکن است از این عمل احساس حماقت کنید!}</a:t>
            </a:r>
            <a:endParaRPr lang="fa-IR" sz="2400" dirty="0"/>
          </a:p>
        </p:txBody>
      </p:sp>
    </p:spTree>
    <p:extLst>
      <p:ext uri="{BB962C8B-B14F-4D97-AF65-F5344CB8AC3E}">
        <p14:creationId xmlns:p14="http://schemas.microsoft.com/office/powerpoint/2010/main" val="228239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a:t>
            </a:r>
            <a:endParaRPr lang="en-US" sz="3600">
              <a:latin typeface="+mn-lt"/>
              <a:ea typeface="+mn-ea"/>
              <a:cs typeface="+mn-cs"/>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41</a:t>
            </a:fld>
            <a:endParaRPr lang="de-DE" dirty="0"/>
          </a:p>
        </p:txBody>
      </p:sp>
      <p:sp>
        <p:nvSpPr>
          <p:cNvPr id="11" name="Content Placeholder 10"/>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هر روز عصر مطالبی بنویسید (تقریباً 5 مطلب). سپس آنها را در ذهن مرور کنید.</a:t>
            </a:r>
          </a:p>
          <a:p>
            <a:pPr marL="457200" lvl="0" indent="-457200" defTabSz="914400" fontAlgn="base">
              <a:buClr>
                <a:srgbClr val="333333"/>
              </a:buClr>
              <a:buFont typeface="WingDings"/>
              <a:buChar char=""/>
            </a:pPr>
            <a:r>
              <a:rPr lang="fa-IR" altLang="de-DE" sz="2400" dirty="0">
                <a:solidFill>
                  <a:srgbClr val="333333"/>
                </a:solidFill>
              </a:rPr>
              <a:t>درجلوی آینه به خود بگویئد:</a:t>
            </a:r>
            <a:r>
              <a:rPr lang="de-DE" altLang="de-DE" sz="2400" dirty="0">
                <a:solidFill>
                  <a:srgbClr val="333333"/>
                </a:solidFill>
              </a:rPr>
              <a:t> </a:t>
            </a:r>
            <a:r>
              <a:rPr lang="fa-IR" altLang="de-DE" sz="2400" dirty="0">
                <a:solidFill>
                  <a:srgbClr val="333333"/>
                </a:solidFill>
              </a:rPr>
              <a:t>«خودم را دوست دارم» یا «تو را دوست دارم»! {توجه داشته باشید که ابتدا ممکن است از این عمل احساس حماقت کنید!}</a:t>
            </a:r>
          </a:p>
          <a:p>
            <a:pPr marL="457200" lvl="0" indent="-457200" defTabSz="914400" fontAlgn="base">
              <a:buClr>
                <a:srgbClr val="333333"/>
              </a:buClr>
              <a:buFont typeface="WingDings"/>
              <a:buChar char=""/>
            </a:pPr>
            <a:r>
              <a:rPr lang="fa-IR" altLang="de-DE" sz="2400" dirty="0">
                <a:solidFill>
                  <a:srgbClr val="333333"/>
                </a:solidFill>
              </a:rPr>
              <a:t>تعریف و تمجید دیگران از خودتان را پذیرا باشید و آن را حتی در زمان اندک بنویسید.</a:t>
            </a:r>
            <a:endParaRPr lang="fa-IR" sz="2400" dirty="0"/>
          </a:p>
        </p:txBody>
      </p:sp>
    </p:spTree>
    <p:extLst>
      <p:ext uri="{BB962C8B-B14F-4D97-AF65-F5344CB8AC3E}">
        <p14:creationId xmlns:p14="http://schemas.microsoft.com/office/powerpoint/2010/main" val="32343157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نفس(2)</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سعی کنید موقعیت ها و شرایطی را که در آن احساس خوبی دارید بخاطر داشته باشید. سعی کنید چنین شرایطی را با تمام حواس خود (بینایی ، لامسه ، بویایی و...) تجربه کنید. حتی می توانید از یک آلبوم عکس یادگاری هم استفاده </a:t>
            </a:r>
            <a:r>
              <a:rPr lang="fa-IR" altLang="de-DE" sz="2400">
                <a:solidFill>
                  <a:srgbClr val="333333"/>
                </a:solidFill>
              </a:rPr>
              <a:t>کنید.</a:t>
            </a:r>
            <a:endParaRPr lang="fa-IR"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1832935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نفس(2)</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سعی کنید موقعیت ها و شرایطی را که در آن احساس خوبی دارید بخاطر داشته باشید. سعی کنید چنین شرایطی را با تمام حواس خود (بینایی ، لامسه ، بویایی و...) تجربه کنید. حتی می توانید از یک آلبوم عکس یادگاری هم استفاده کنید.</a:t>
            </a:r>
          </a:p>
          <a:p>
            <a:pPr marL="457200" lvl="0" indent="-457200" defTabSz="914400" fontAlgn="base">
              <a:buClr>
                <a:srgbClr val="333333"/>
              </a:buClr>
              <a:buFont typeface="WingDings"/>
              <a:buChar char=""/>
            </a:pPr>
            <a:r>
              <a:rPr lang="fa-IR" altLang="de-DE" sz="2400" dirty="0">
                <a:solidFill>
                  <a:srgbClr val="333333"/>
                </a:solidFill>
              </a:rPr>
              <a:t>آنچه را که واقعاً دوست دارید انجام دهید. ترجیحاً با دیگران (مانند رفتن به سینما یا یک قهوه </a:t>
            </a:r>
            <a:r>
              <a:rPr lang="fa-IR" altLang="de-DE" sz="2400">
                <a:solidFill>
                  <a:srgbClr val="333333"/>
                </a:solidFill>
              </a:rPr>
              <a:t>خانه).</a:t>
            </a:r>
            <a:endParaRPr lang="fa-IR"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34356657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نفس(2)</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سعی کنید موقعیت ها و شرایطی را که در آن احساس خوبی دارید بخاطر داشته باشید. سعی کنید چنین شرایطی را با تمام حواس خود (بینایی ، لامسه ، بویایی و...) تجربه کنید. حتی می توانید از یک آلبوم عکس یادگاری هم استفاده کنید.</a:t>
            </a:r>
          </a:p>
          <a:p>
            <a:pPr marL="457200" lvl="0" indent="-457200" defTabSz="914400" fontAlgn="base">
              <a:buClr>
                <a:srgbClr val="333333"/>
              </a:buClr>
              <a:buFont typeface="WingDings"/>
              <a:buChar char=""/>
            </a:pPr>
            <a:r>
              <a:rPr lang="fa-IR" altLang="de-DE" sz="2400" dirty="0">
                <a:solidFill>
                  <a:srgbClr val="333333"/>
                </a:solidFill>
              </a:rPr>
              <a:t>آنچه را که واقعاً دوست دارید انجام دهید. ترجیحاً با دیگران (مانند رفتن به سینما یا یک قهوه خانه).</a:t>
            </a:r>
          </a:p>
          <a:p>
            <a:pPr marL="457200" lvl="0" indent="-457200" defTabSz="914400" fontAlgn="base">
              <a:buClr>
                <a:srgbClr val="333333"/>
              </a:buClr>
              <a:buFont typeface="WingDings"/>
              <a:buChar char=""/>
            </a:pPr>
            <a:r>
              <a:rPr lang="fa-IR" altLang="de-DE" sz="2400" dirty="0">
                <a:solidFill>
                  <a:srgbClr val="333333"/>
                </a:solidFill>
              </a:rPr>
              <a:t>حداقل روزانه 20 دقیقه فعالیتی تفننی داشته باشید. نظیر پیاده روی یا دویدن </a:t>
            </a:r>
            <a:r>
              <a:rPr lang="fa-IR" altLang="de-DE" sz="2400">
                <a:solidFill>
                  <a:srgbClr val="333333"/>
                </a:solidFill>
              </a:rPr>
              <a:t>آهسته.</a:t>
            </a:r>
            <a:endParaRPr lang="fa-IR"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3511761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گام هایی به سوی کاهش خلق افسرده و بهبود عزت نفس(2)</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fa-IR" altLang="de-DE" sz="2400" dirty="0">
                <a:solidFill>
                  <a:srgbClr val="333333"/>
                </a:solidFill>
              </a:rPr>
              <a:t>سعی کنید موقعیت ها و شرایطی را که در آن احساس خوبی دارید بخاطر داشته باشید. سعی کنید چنین شرایطی را با تمام حواس خود (بینایی ، لامسه ، بویایی و...) تجربه کنید. حتی می توانید از یک آلبوم عکس یادگاری هم استفاده کنید.</a:t>
            </a:r>
          </a:p>
          <a:p>
            <a:pPr marL="457200" lvl="0" indent="-457200" defTabSz="914400" fontAlgn="base">
              <a:buClr>
                <a:srgbClr val="333333"/>
              </a:buClr>
              <a:buFont typeface="WingDings"/>
              <a:buChar char=""/>
            </a:pPr>
            <a:r>
              <a:rPr lang="fa-IR" altLang="de-DE" sz="2400" dirty="0">
                <a:solidFill>
                  <a:srgbClr val="333333"/>
                </a:solidFill>
              </a:rPr>
              <a:t>آنچه را که واقعاً دوست دارید انجام دهید. ترجیحاً با دیگران (مانند رفتن به سینما یا یک قهوه خانه).</a:t>
            </a:r>
          </a:p>
          <a:p>
            <a:pPr marL="457200" lvl="0" indent="-457200" defTabSz="914400" fontAlgn="base">
              <a:buClr>
                <a:srgbClr val="333333"/>
              </a:buClr>
              <a:buFont typeface="WingDings"/>
              <a:buChar char=""/>
            </a:pPr>
            <a:r>
              <a:rPr lang="fa-IR" altLang="de-DE" sz="2400" dirty="0">
                <a:solidFill>
                  <a:srgbClr val="333333"/>
                </a:solidFill>
              </a:rPr>
              <a:t>حداقل روزانه 20 دقیقه فعالیتی تفننی داشته باشید. نظیر پیاده روی یا دویدن آهسته.</a:t>
            </a:r>
          </a:p>
          <a:p>
            <a:pPr marL="457200" lvl="0" indent="-457200" defTabSz="914400" fontAlgn="base">
              <a:buClr>
                <a:srgbClr val="333333"/>
              </a:buClr>
              <a:buFont typeface="WingDings"/>
              <a:buChar char=""/>
            </a:pPr>
            <a:r>
              <a:rPr lang="fa-IR" altLang="de-DE" sz="2400" dirty="0">
                <a:solidFill>
                  <a:srgbClr val="333333"/>
                </a:solidFill>
              </a:rPr>
              <a:t>به موسیقی دلخواه خود گوش دهید.</a:t>
            </a:r>
            <a:endParaRPr lang="fa-IR"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2106334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a:t>
            </a: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endParaRPr lang="fa-IR" sz="2400" dirty="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a:t>
            </a: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p>
          <a:p>
            <a:pPr marL="342900" lvl="0" indent="-342900" defTabSz="914400" fontAlgn="base">
              <a:buClr>
                <a:srgbClr val="333333"/>
              </a:buClr>
              <a:buFont typeface="WingDings"/>
              <a:buChar char=""/>
            </a:pPr>
            <a:r>
              <a:rPr lang="fa-IR" altLang="de-DE" sz="2400" dirty="0">
                <a:solidFill>
                  <a:srgbClr val="333333"/>
                </a:solidFill>
              </a:rPr>
              <a:t>به تحریف های شناختی افسرده ساز آگاه شوید ، آنها را به زیر سؤال آورید و بکوشید تا تغییرشان دهید (به جزوه ی تکمیلی مراجعه </a:t>
            </a:r>
            <a:r>
              <a:rPr lang="fa-IR" altLang="de-DE" sz="2400">
                <a:solidFill>
                  <a:srgbClr val="333333"/>
                </a:solidFill>
              </a:rPr>
              <a:t>فرمائید).</a:t>
            </a:r>
            <a:endParaRPr lang="fa-IR" sz="2400" dirty="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639686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a:t>
            </a: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p>
          <a:p>
            <a:pPr marL="342900" lvl="0" indent="-342900" defTabSz="914400" fontAlgn="base">
              <a:buClr>
                <a:srgbClr val="333333"/>
              </a:buClr>
              <a:buFont typeface="WingDings"/>
              <a:buChar char=""/>
            </a:pPr>
            <a:r>
              <a:rPr lang="fa-IR" altLang="de-DE" sz="2400" dirty="0">
                <a:solidFill>
                  <a:srgbClr val="333333"/>
                </a:solidFill>
              </a:rPr>
              <a:t>به تحریف های شناختی افسرده ساز آگاه شوید ، آنها را به زیر سؤال آورید و بکوشید تا تغییرشان دهید (به جزوه ی تکمیلی مراجعه فرمائید).</a:t>
            </a:r>
          </a:p>
          <a:p>
            <a:pPr marL="342900" lvl="0" indent="-342900" defTabSz="914400" fontAlgn="base">
              <a:buClr>
                <a:srgbClr val="333333"/>
              </a:buClr>
              <a:buFont typeface="WingDings"/>
              <a:buChar char=""/>
            </a:pPr>
            <a:r>
              <a:rPr lang="fa-IR" altLang="de-DE" sz="2400" dirty="0">
                <a:solidFill>
                  <a:srgbClr val="333333"/>
                </a:solidFill>
              </a:rPr>
              <a:t>حداقل برخی از توصیه هایی را که پیش از این گفته شد ، به کار برید. تا خلق افسرده و عزت نفس خود را بهبود </a:t>
            </a:r>
            <a:r>
              <a:rPr lang="fa-IR" altLang="de-DE" sz="2400">
                <a:solidFill>
                  <a:srgbClr val="333333"/>
                </a:solidFill>
              </a:rPr>
              <a:t>بخشید.</a:t>
            </a:r>
            <a:endParaRPr lang="fa-IR" sz="2400" dirty="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2002704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a:t>
            </a:r>
            <a:r>
              <a:rPr lang="fa-IR" altLang="de-DE" sz="2400" b="1" dirty="0">
                <a:solidFill>
                  <a:srgbClr val="333333"/>
                </a:solidFill>
              </a:rPr>
              <a:t>هدف های رفتاری</a:t>
            </a:r>
          </a:p>
          <a:p>
            <a:pPr marL="342900" lvl="0" indent="-342900" defTabSz="914400" fontAlgn="base">
              <a:buClr>
                <a:srgbClr val="333333"/>
              </a:buClr>
              <a:buFont typeface="WingDings"/>
              <a:buChar char=""/>
            </a:pPr>
            <a:r>
              <a:rPr lang="fa-IR" altLang="de-DE" sz="2400" dirty="0">
                <a:solidFill>
                  <a:srgbClr val="333333"/>
                </a:solidFill>
              </a:rPr>
              <a:t>افسردگی یک سرنوشت اجتناب ناپذیر نیست.</a:t>
            </a:r>
          </a:p>
          <a:p>
            <a:pPr marL="342900" lvl="0" indent="-342900" defTabSz="914400" fontAlgn="base">
              <a:buClr>
                <a:srgbClr val="333333"/>
              </a:buClr>
              <a:buFont typeface="WingDings"/>
              <a:buChar char=""/>
            </a:pPr>
            <a:r>
              <a:rPr lang="fa-IR" altLang="de-DE" sz="2400" dirty="0">
                <a:solidFill>
                  <a:srgbClr val="333333"/>
                </a:solidFill>
              </a:rPr>
              <a:t>به تحریف های شناختی افسرده ساز آگاه شوید ، آنها را به زیر سؤال آورید و بکوشید تا تغییرشان دهید (به جزوه ی تکمیلی مراجعه فرمائید).</a:t>
            </a:r>
          </a:p>
          <a:p>
            <a:pPr marL="342900" lvl="0" indent="-342900" defTabSz="914400" fontAlgn="base">
              <a:buClr>
                <a:srgbClr val="333333"/>
              </a:buClr>
              <a:buFont typeface="WingDings"/>
              <a:buChar char=""/>
            </a:pPr>
            <a:r>
              <a:rPr lang="fa-IR" altLang="de-DE" sz="2400" dirty="0">
                <a:solidFill>
                  <a:srgbClr val="333333"/>
                </a:solidFill>
              </a:rPr>
              <a:t>حداقل برخی از توصیه هایی را که پیش از این گفته شد ، به کار برید. تا خلق افسرده و عزت نفس خود را بهبود بخشید.</a:t>
            </a:r>
          </a:p>
          <a:p>
            <a:pPr marL="342900" lvl="0" indent="-342900" defTabSz="914400" fontAlgn="base">
              <a:buClr>
                <a:srgbClr val="333333"/>
              </a:buClr>
              <a:buFont typeface="WingDings"/>
              <a:buChar char=""/>
            </a:pPr>
            <a:r>
              <a:rPr lang="fa-IR" altLang="de-DE" sz="2400" dirty="0">
                <a:solidFill>
                  <a:srgbClr val="333333"/>
                </a:solidFill>
              </a:rPr>
              <a:t>اگر علایم شدید افسردگی را مشاهده کردید ، به روان شناس یا روانپزشک مراجعه فرمائید.</a:t>
            </a:r>
            <a:endParaRPr lang="fa-IR" sz="2400" dirty="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42356693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 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عزت نفس بسیاری از مبتلایان به روانپریشی ، بویژه پس از یک دوره ی پسیکوز پائین است (احساس شرم و ترس از ازدست دادن دوستان).</a:t>
            </a: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 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عزت نفس بسیاری از مبتلایان به روانپریشی ، بویژه پس از یک دوره ی پسیکوز پائین است (احساس شرم و ترس از ازدست دادن دوستان).</a:t>
            </a:r>
          </a:p>
          <a:p>
            <a:pPr lvl="0" defTabSz="914400" fontAlgn="base"/>
            <a:r>
              <a:rPr lang="fa-IR" altLang="de-DE" sz="2000" dirty="0">
                <a:solidFill>
                  <a:srgbClr val="333333"/>
                </a:solidFill>
              </a:rPr>
              <a:t>برخی از این بیماران ، در مراحل حادِّ سایکوز هم ترس و هم سایر هیجان ها را گزارش کرده اند:</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fa-IR" altLang="de-DE" sz="2000" dirty="0">
                <a:solidFill>
                  <a:srgbClr val="004992"/>
                </a:solidFill>
              </a:rPr>
              <a:t>تهییج و برانگیختگی</a:t>
            </a:r>
          </a:p>
          <a:p>
            <a:pPr marL="342900" lvl="0" indent="-342900" defTabSz="914400" fontAlgn="base">
              <a:lnSpc>
                <a:spcPct val="100000"/>
              </a:lnSpc>
              <a:spcBef>
                <a:spcPts val="1200"/>
              </a:spcBef>
              <a:buClr>
                <a:srgbClr val="333333"/>
              </a:buClr>
              <a:buFont typeface="WingDings"/>
              <a:buChar char=""/>
            </a:pPr>
            <a:r>
              <a:rPr lang="fa-IR" altLang="de-DE" sz="2000" dirty="0">
                <a:solidFill>
                  <a:srgbClr val="004992"/>
                </a:solidFill>
              </a:rPr>
              <a:t>پی بردن به سرنوشت (واقعیت بخشیدن به یک هدف ، مهم بودن)</a:t>
            </a:r>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41446496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 پریش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عزت نفس بسیاری از مبتلایان به روانپریشی ، بویژه پس از یک دوره ی پسیکوز پائین است (احساس شرم و ترس از ازدست دادن دوستان).</a:t>
            </a:r>
          </a:p>
          <a:p>
            <a:pPr lvl="0" defTabSz="914400" fontAlgn="base"/>
            <a:r>
              <a:rPr lang="fa-IR" altLang="de-DE" sz="2000" dirty="0">
                <a:solidFill>
                  <a:srgbClr val="333333"/>
                </a:solidFill>
              </a:rPr>
              <a:t>برخی از این بیماران ، در مراحل حادِّ سایکوز هم ترس و هم سایر هیجان ها را گزارش کرده اند:</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fa-IR" altLang="de-DE" sz="2000" dirty="0">
                <a:solidFill>
                  <a:srgbClr val="004992"/>
                </a:solidFill>
              </a:rPr>
              <a:t>تهییج و برانگیختگی</a:t>
            </a:r>
          </a:p>
          <a:p>
            <a:pPr marL="342900" lvl="0" indent="-342900" defTabSz="914400" fontAlgn="base">
              <a:lnSpc>
                <a:spcPct val="100000"/>
              </a:lnSpc>
              <a:spcBef>
                <a:spcPts val="1200"/>
              </a:spcBef>
              <a:buClr>
                <a:srgbClr val="333333"/>
              </a:buClr>
              <a:buFont typeface="WingDings"/>
              <a:buChar char=""/>
            </a:pPr>
            <a:r>
              <a:rPr lang="fa-IR" altLang="de-DE" sz="2000" dirty="0">
                <a:solidFill>
                  <a:srgbClr val="004992"/>
                </a:solidFill>
              </a:rPr>
              <a:t>پی بردن به سرنوشت (واقعیت بخشیدن به یک هدف ، مهم بودن)</a:t>
            </a:r>
          </a:p>
          <a:p>
            <a:pPr lvl="0" defTabSz="914400" fontAlgn="base"/>
            <a:r>
              <a:rPr lang="fa-IR" altLang="de-DE" sz="2000" dirty="0">
                <a:solidFill>
                  <a:srgbClr val="004992"/>
                </a:solidFill>
              </a:rPr>
              <a:t>مثال: </a:t>
            </a:r>
            <a:r>
              <a:rPr lang="fa-IR" altLang="de-DE" sz="2000" dirty="0">
                <a:solidFill>
                  <a:srgbClr val="333333"/>
                </a:solidFill>
              </a:rPr>
              <a:t>بیل احساس می کند که مأمورین مخفی امنیتی در تعقیب او هستند. وقتی که برای رفتن به محل کار از منزل به سوی شهر می رود ، مردان خاصّی ، در قطار او را تعقیب کرده و در صندلی هایی هم ردیف صندلی بیل می نشینند .</a:t>
            </a:r>
          </a:p>
          <a:p>
            <a:pPr lvl="0" defTabSz="914400" fontAlgn="base">
              <a:lnSpc>
                <a:spcPct val="100000"/>
              </a:lnSpc>
              <a:spcBef>
                <a:spcPts val="1200"/>
              </a:spcBef>
            </a:pPr>
            <a:r>
              <a:rPr lang="fa-IR" altLang="de-DE" sz="2000" dirty="0">
                <a:solidFill>
                  <a:srgbClr val="004992"/>
                </a:solidFill>
              </a:rPr>
              <a:t>احساس بیل: </a:t>
            </a:r>
            <a:r>
              <a:rPr lang="fa-IR" altLang="de-DE" sz="2000" dirty="0">
                <a:solidFill>
                  <a:srgbClr val="333333"/>
                </a:solidFill>
              </a:rPr>
              <a:t>ترس وتهدید . البته از آنجایی من شخص بسیار مهمی ، همانند جیمز باند هستم ، ممکن است که آنها درخواست بزرگی از من داشته باشند یا اینکه قصد دارند مرا برای این امر خطیر اجیر کنند.</a:t>
            </a:r>
          </a:p>
          <a:p>
            <a:pPr lvl="0" defTabSz="914400" fontAlgn="base">
              <a:lnSpc>
                <a:spcPct val="100000"/>
              </a:lnSpc>
              <a:spcBef>
                <a:spcPts val="1200"/>
              </a:spcBef>
            </a:pPr>
            <a:r>
              <a:rPr lang="fa-IR" altLang="de-DE" sz="2000" dirty="0">
                <a:solidFill>
                  <a:srgbClr val="004992"/>
                </a:solidFill>
              </a:rPr>
              <a:t>ولی: </a:t>
            </a:r>
            <a:r>
              <a:rPr lang="fa-IR" altLang="de-DE" sz="2000" dirty="0">
                <a:solidFill>
                  <a:srgbClr val="333333"/>
                </a:solidFill>
              </a:rPr>
              <a:t>ممکن است که این واقعه یک احتمال تصادفی باشد! و آن مردان بطور اتفاقی وارد قطار شده و ممکن است ، برنامه ی روزانه ی آنها برای رفتن به شهر سبب این همزمانی شده باشد.</a:t>
            </a:r>
            <a:endParaRPr lang="fa-IR" sz="2000" dirty="0"/>
          </a:p>
        </p:txBody>
      </p:sp>
      <p:sp>
        <p:nvSpPr>
          <p:cNvPr id="6" name="Footer Placeholder 5"/>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1975522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7" name="Footer Placeholder 6"/>
          <p:cNvSpPr>
            <a:spLocks noGrp="1"/>
          </p:cNvSpPr>
          <p:nvPr>
            <p:ph type="ftr" sz="quarter" idx="11"/>
          </p:nvPr>
        </p:nvSpPr>
        <p:spPr/>
        <p:txBody>
          <a:bodyPr/>
          <a:lstStyle/>
          <a:p>
            <a:r>
              <a:rPr lang="ar-AE"/>
              <a:t>آموزش فراشناخت 8 – عزت نفس و خلق وخو</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5134185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21550271"/>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lonesome:cycler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It rained for weeks</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Dark clouds/dunkle Wolken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Littledan77</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Dispair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/Ich bin halt so geboren....</a:t>
                      </a:r>
                      <a:endParaRPr kumimoji="0" lang="de-DE" altLang="de-DE" sz="1000" b="0" i="0" u="none" strike="noStrike" cap="none" normalizeH="0" baseline="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http://viciarg.deviantart.com/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bare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C♥rm3n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yourewonderingandthinking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Brooding/Grübeln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Lady-bug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Kaleidoscope Mosaic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Bold&amp;Blond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Ride 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Tunnel/Tunnel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Felipe Morin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The Prison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Person in the eye/Person im Auge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Big thumbs Up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Thumbs up/Daumen hoch</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mn-lt"/>
                          <a:ea typeface="+mn-ea"/>
                          <a:cs typeface="+mn-cs"/>
                        </a:rPr>
                        <a:t>Complaints thumbs down-784494</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179069350"/>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LunaDiRimmel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 room.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Panic/Panik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Tarnishedrose</a:t>
                      </a:r>
                      <a:endParaRPr kumimoji="0" lang="en-GB"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 Coulrophobia VII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Fear of clowns/Angst vor Clown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exfordy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Park</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Elephant/Elefant</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furryscaly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Fierce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Leopard behind fence/ Leopard hinter Zaun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Oldmaison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Barbie@2</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Barbie/Barbie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c.a.muller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Jumping/Springen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GreyArea</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Smiley Face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r>
              <a:rPr lang="ar-AE"/>
              <a:t>آموزش فراشناخت 8 – عزت نفس و خلق وخو</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5257</Words>
  <Application>Microsoft Office PowerPoint</Application>
  <PresentationFormat>Benutzerdefiniert</PresentationFormat>
  <Paragraphs>561</Paragraphs>
  <Slides>55</Slides>
  <Notes>55</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55</vt:i4>
      </vt:variant>
    </vt:vector>
  </HeadingPairs>
  <TitlesOfParts>
    <vt:vector size="62" baseType="lpstr">
      <vt:lpstr>WingDings</vt:lpstr>
      <vt:lpstr>Calibri Light</vt:lpstr>
      <vt:lpstr>Symbol</vt:lpstr>
      <vt:lpstr>WingDings</vt:lpstr>
      <vt:lpstr>Arial</vt:lpstr>
      <vt:lpstr>UKE_PPT-Vorlage_16zu9</vt:lpstr>
      <vt:lpstr>1_UKE_PPT-Vorlage_16zu9</vt:lpstr>
      <vt:lpstr>بام :8 A عزت نفس و خلق وخو</vt:lpstr>
      <vt:lpstr>چرا این آموزش را فرامی گیریم؟ </vt:lpstr>
      <vt:lpstr>نشانه های افسردگی چیست؟</vt:lpstr>
      <vt:lpstr>نشانه های افسردگی چیست؟</vt:lpstr>
      <vt:lpstr>من بدبخت زاده شده ام... آیا محکوم به بدبختی خواهم بود؟</vt:lpstr>
      <vt:lpstr>من بدبخت زاده شده ام... آیا محکوم به بدبختی خواهم بود؟</vt:lpstr>
      <vt:lpstr>من بدبخت زاده شده ام... آیا محکوم به بدبختی خواهم بود؟</vt:lpstr>
      <vt:lpstr>من بدبخت زاده شده ام... آیا محکوم به بدبختی خواهم بود؟</vt:lpstr>
      <vt:lpstr>روان پریشی یا سایکوز و افسردگی اثرات هذیان ها بر عزت نفس</vt:lpstr>
      <vt:lpstr>روان پریشی یا سایکوز و افسردگی اثرات هذیان ها بر عزت نفس</vt:lpstr>
      <vt:lpstr>روان پریشی یا سایکوز و افسردگی اثرات هذیان ها بر عزت نفس</vt:lpstr>
      <vt:lpstr>روان پریشی یا سایکوز و افسردگی اثرات هذیان ها بر عزت نفس</vt:lpstr>
      <vt:lpstr>PowerPoint-Präsentation</vt:lpstr>
      <vt:lpstr>1- تعمیم بیش ازحدّ ارزیابی واقع بینانه و مفید چیست؟</vt:lpstr>
      <vt:lpstr>1- تعمیم بیش ازحدّ ارزیابی واقع بینانه و مفید چیست؟</vt:lpstr>
      <vt:lpstr>1- تعمیم بیش ازحدّ ارزیابی واقع بینانه و مفید چیست؟</vt:lpstr>
      <vt:lpstr>درواقع: از یک تجربه ی ناکامل به همه چیز تعمیم ندهیم!</vt:lpstr>
      <vt:lpstr>2- ادراک انتخابی ارزیابی واقع بینانه و مفید چیست؟</vt:lpstr>
      <vt:lpstr>2- ادراک انتخابی ارزیابی واقع بینانه و مفید چیست؟</vt:lpstr>
      <vt:lpstr>2- ادراک انتخابی ارزیابی واقع بینانه و مفید چیست؟</vt:lpstr>
      <vt:lpstr>3- به کار بردن ملاک های خود ، بعنوان ارزیابی غایی ارزیابی واقع بینانه و مفید چیست؟</vt:lpstr>
      <vt:lpstr>4- انکار بازخوردهای مثبت و پذیرش بی چون و چرای بازخوردهای منفی! ارزیابی واقع بینانه و مفید چیست؟</vt:lpstr>
      <vt:lpstr>4- انکار بازخوردهای مثبت و پذیرش بی چون و چرای بازخوردهای منفی! ارزیابی واقع بینانه و مفید چیست؟</vt:lpstr>
      <vt:lpstr>4- انکار بازخوردهای مثبت و پذیرش بی چون و چرای بازخوردهای منفی! ارزیابی واقع بینانه و مفید چیست؟</vt:lpstr>
      <vt:lpstr>5- تفکر همه یا هیچ و تفکر فاجعه آمیز بودن ارزیابی واقع بینانه و مفید چیست؟ </vt:lpstr>
      <vt:lpstr>5- تفکر همه یا هیچ و تفکر فاجعه آمیز بودن ارزیابی واقع بینانه و مفید چیست؟ </vt:lpstr>
      <vt:lpstr>6- سرکوب کردن افکار منفی ارزیابی واقع بینانه چیست؟</vt:lpstr>
      <vt:lpstr>6- سرکوب کردن افکار منفی ارزیابی واقع بینانه چیست؟</vt:lpstr>
      <vt:lpstr>6- سرکوب کردن افکار منفی تمرین</vt:lpstr>
      <vt:lpstr>6- سرکوب کردن افکار منفی توانستید؟ خیر!</vt:lpstr>
      <vt:lpstr>درواقع:</vt:lpstr>
      <vt:lpstr>7- سایر تحریف ها در تفکر</vt:lpstr>
      <vt:lpstr>7- سایر تحریف ها در تفکر</vt:lpstr>
      <vt:lpstr>اختیاری : کلیپ ویدئویی</vt:lpstr>
      <vt:lpstr>نسبت به نقاط قوت خود آگاه شوید</vt:lpstr>
      <vt:lpstr>نسبت به نقاط قوت خود آگاه شوید</vt:lpstr>
      <vt:lpstr>نسبت به نقاط قوت خود آگاه شوید</vt:lpstr>
      <vt:lpstr>نسبت به نقاط قوت خود آگاه شوید</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vt:lpstr>
      <vt:lpstr>گام هایی به سوی کاهش خلق افسرده و بهبود عزت نفس(2)</vt:lpstr>
      <vt:lpstr>گام هایی به سوی کاهش خلق افسرده و بهبود عزت نفس(2)</vt:lpstr>
      <vt:lpstr>گام هایی به سوی کاهش خلق افسرده و بهبود عزت نفس(2)</vt:lpstr>
      <vt:lpstr>گام هایی به سوی کاهش خلق افسرده و بهبود عزت نفس(2)</vt:lpstr>
      <vt:lpstr>انتقال به زندگی روزمره</vt:lpstr>
      <vt:lpstr>انتقال به زندگی روزمره</vt:lpstr>
      <vt:lpstr>انتقال به زندگی روزمره</vt:lpstr>
      <vt:lpstr>انتقال به زندگی روزمره</vt:lpstr>
      <vt:lpstr>با بیماران روان پریش چه باید کرد؟</vt:lpstr>
      <vt:lpstr>با بیماران روان پریش چه باید کرد؟</vt:lpstr>
      <vt:lpstr>با بیماران روان پریش چه باید کرد؟</vt:lpstr>
      <vt:lpstr>از توجه و همکاری شما متشکریم</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356</cp:revision>
  <dcterms:created xsi:type="dcterms:W3CDTF">2004-06-30T16:15:23Z</dcterms:created>
  <dcterms:modified xsi:type="dcterms:W3CDTF">2021-12-21T10:01:56Z</dcterms:modified>
</cp:coreProperties>
</file>