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01" r:id="rId1"/>
    <p:sldMasterId id="2147483714" r:id="rId2"/>
  </p:sldMasterIdLst>
  <p:notesMasterIdLst>
    <p:notesMasterId r:id="rId72"/>
  </p:notesMasterIdLst>
  <p:handoutMasterIdLst>
    <p:handoutMasterId r:id="rId73"/>
  </p:handoutMasterIdLst>
  <p:sldIdLst>
    <p:sldId id="626" r:id="rId3"/>
    <p:sldId id="298" r:id="rId4"/>
    <p:sldId id="627" r:id="rId5"/>
    <p:sldId id="612" r:id="rId6"/>
    <p:sldId id="611" r:id="rId7"/>
    <p:sldId id="556" r:id="rId8"/>
    <p:sldId id="557" r:id="rId9"/>
    <p:sldId id="613" r:id="rId10"/>
    <p:sldId id="618" r:id="rId11"/>
    <p:sldId id="617" r:id="rId12"/>
    <p:sldId id="616" r:id="rId13"/>
    <p:sldId id="301" r:id="rId14"/>
    <p:sldId id="507" r:id="rId15"/>
    <p:sldId id="552" r:id="rId16"/>
    <p:sldId id="553" r:id="rId17"/>
    <p:sldId id="506" r:id="rId18"/>
    <p:sldId id="621" r:id="rId19"/>
    <p:sldId id="620" r:id="rId20"/>
    <p:sldId id="619" r:id="rId21"/>
    <p:sldId id="561" r:id="rId22"/>
    <p:sldId id="562" r:id="rId23"/>
    <p:sldId id="563" r:id="rId24"/>
    <p:sldId id="564" r:id="rId25"/>
    <p:sldId id="565" r:id="rId26"/>
    <p:sldId id="566" r:id="rId27"/>
    <p:sldId id="567" r:id="rId28"/>
    <p:sldId id="568" r:id="rId29"/>
    <p:sldId id="569" r:id="rId30"/>
    <p:sldId id="570" r:id="rId31"/>
    <p:sldId id="571" r:id="rId32"/>
    <p:sldId id="572" r:id="rId33"/>
    <p:sldId id="573" r:id="rId34"/>
    <p:sldId id="574" r:id="rId35"/>
    <p:sldId id="575" r:id="rId36"/>
    <p:sldId id="576" r:id="rId37"/>
    <p:sldId id="577" r:id="rId38"/>
    <p:sldId id="605" r:id="rId39"/>
    <p:sldId id="578" r:id="rId40"/>
    <p:sldId id="579" r:id="rId41"/>
    <p:sldId id="580" r:id="rId42"/>
    <p:sldId id="581" r:id="rId43"/>
    <p:sldId id="582" r:id="rId44"/>
    <p:sldId id="583" r:id="rId45"/>
    <p:sldId id="584" r:id="rId46"/>
    <p:sldId id="585" r:id="rId47"/>
    <p:sldId id="586" r:id="rId48"/>
    <p:sldId id="587" r:id="rId49"/>
    <p:sldId id="588" r:id="rId50"/>
    <p:sldId id="589" r:id="rId51"/>
    <p:sldId id="590" r:id="rId52"/>
    <p:sldId id="591" r:id="rId53"/>
    <p:sldId id="592" r:id="rId54"/>
    <p:sldId id="593" r:id="rId55"/>
    <p:sldId id="594" r:id="rId56"/>
    <p:sldId id="595" r:id="rId57"/>
    <p:sldId id="596" r:id="rId58"/>
    <p:sldId id="597" r:id="rId59"/>
    <p:sldId id="598" r:id="rId60"/>
    <p:sldId id="599" r:id="rId61"/>
    <p:sldId id="600" r:id="rId62"/>
    <p:sldId id="601" r:id="rId63"/>
    <p:sldId id="543" r:id="rId64"/>
    <p:sldId id="623" r:id="rId65"/>
    <p:sldId id="622" r:id="rId66"/>
    <p:sldId id="546" r:id="rId67"/>
    <p:sldId id="625" r:id="rId68"/>
    <p:sldId id="624" r:id="rId69"/>
    <p:sldId id="606" r:id="rId70"/>
    <p:sldId id="548" r:id="rId71"/>
  </p:sldIdLst>
  <p:sldSz cx="12195175" cy="6858000"/>
  <p:notesSz cx="7099300" cy="10234613"/>
  <p:embeddedFontLst>
    <p:embeddedFont>
      <p:font typeface="Calibri Light" panose="020F0302020204030204" pitchFamily="34" charset="0"/>
      <p:regular r:id="rId74"/>
      <p:italic r:id="rId75"/>
    </p:embeddedFont>
  </p:embeddedFontLst>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568">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006699"/>
    <a:srgbClr val="FFCC99"/>
    <a:srgbClr val="A98EFE"/>
    <a:srgbClr val="FFFF00"/>
    <a:srgbClr val="FF0000"/>
    <a:srgbClr val="ADC0CB"/>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155" autoAdjust="0"/>
    <p:restoredTop sz="99881" autoAdjust="0"/>
  </p:normalViewPr>
  <p:slideViewPr>
    <p:cSldViewPr>
      <p:cViewPr varScale="1">
        <p:scale>
          <a:sx n="67" d="100"/>
          <a:sy n="67" d="100"/>
        </p:scale>
        <p:origin x="904" y="52"/>
      </p:cViewPr>
      <p:guideLst>
        <p:guide orient="horz" pos="2568"/>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font" Target="fonts/font1.fntdata"/><Relationship Id="rId79"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handoutMaster" Target="handoutMasters/handoutMaster1.xml"/><Relationship Id="rId78"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0E5E0CA7-B0FE-4725-A99F-C4FD27A4AD09}" type="slidenum">
              <a:rPr lang="en-GB" altLang="de-DE"/>
              <a:pPr>
                <a:defRPr/>
              </a:pPr>
              <a:t>‹Nr.›</a:t>
            </a:fld>
            <a:endParaRPr lang="en-GB" altLang="de-DE"/>
          </a:p>
        </p:txBody>
      </p:sp>
    </p:spTree>
    <p:extLst>
      <p:ext uri="{BB962C8B-B14F-4D97-AF65-F5344CB8AC3E}">
        <p14:creationId xmlns:p14="http://schemas.microsoft.com/office/powerpoint/2010/main" val="19956158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FD0BC0C3-CAE5-44B0-B13F-CBF7034FB49A}" type="slidenum">
              <a:rPr lang="en-US" altLang="de-DE"/>
              <a:pPr>
                <a:defRPr/>
              </a:pPr>
              <a:t>‹Nr.›</a:t>
            </a:fld>
            <a:endParaRPr lang="en-US" altLang="de-DE"/>
          </a:p>
        </p:txBody>
      </p:sp>
    </p:spTree>
    <p:extLst>
      <p:ext uri="{BB962C8B-B14F-4D97-AF65-F5344CB8AC3E}">
        <p14:creationId xmlns:p14="http://schemas.microsoft.com/office/powerpoint/2010/main" val="15486441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92A4F1-2255-4DAD-91E1-A0A3CCB6A28B}" type="slidenum">
              <a:rPr lang="en-US" altLang="de-DE" sz="1300"/>
              <a:pPr>
                <a:spcBef>
                  <a:spcPct val="0"/>
                </a:spcBef>
              </a:pPr>
              <a:t>2</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8428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92A4F1-2255-4DAD-91E1-A0A3CCB6A28B}" type="slidenum">
              <a:rPr lang="en-US" altLang="de-DE" sz="1300"/>
              <a:pPr>
                <a:spcBef>
                  <a:spcPct val="0"/>
                </a:spcBef>
              </a:pPr>
              <a:t>3</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37732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92A4F1-2255-4DAD-91E1-A0A3CCB6A28B}" type="slidenum">
              <a:rPr lang="en-US" altLang="de-DE" sz="1300"/>
              <a:pPr>
                <a:spcBef>
                  <a:spcPct val="0"/>
                </a:spcBef>
              </a:pPr>
              <a:t>4</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8428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92A4F1-2255-4DAD-91E1-A0A3CCB6A28B}" type="slidenum">
              <a:rPr lang="en-US" altLang="de-DE" sz="1300"/>
              <a:pPr>
                <a:spcBef>
                  <a:spcPct val="0"/>
                </a:spcBef>
              </a:pPr>
              <a:t>5</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8428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FD0BC0C3-CAE5-44B0-B13F-CBF7034FB49A}" type="slidenum">
              <a:rPr lang="en-US" altLang="de-DE" smtClean="0"/>
              <a:pPr>
                <a:defRPr/>
              </a:pPr>
              <a:t>6</a:t>
            </a:fld>
            <a:endParaRPr lang="en-US" altLang="de-DE"/>
          </a:p>
        </p:txBody>
      </p:sp>
    </p:spTree>
    <p:extLst>
      <p:ext uri="{BB962C8B-B14F-4D97-AF65-F5344CB8AC3E}">
        <p14:creationId xmlns:p14="http://schemas.microsoft.com/office/powerpoint/2010/main" val="41944578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FD0BC0C3-CAE5-44B0-B13F-CBF7034FB49A}" type="slidenum">
              <a:rPr lang="en-US" altLang="de-DE" smtClean="0"/>
              <a:pPr>
                <a:defRPr/>
              </a:pPr>
              <a:t>7</a:t>
            </a:fld>
            <a:endParaRPr lang="en-US" altLang="de-DE"/>
          </a:p>
        </p:txBody>
      </p:sp>
    </p:spTree>
    <p:extLst>
      <p:ext uri="{BB962C8B-B14F-4D97-AF65-F5344CB8AC3E}">
        <p14:creationId xmlns:p14="http://schemas.microsoft.com/office/powerpoint/2010/main" val="24406288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601E11-1BD4-4922-A133-A943039C2C98}" type="slidenum">
              <a:rPr lang="en-US" altLang="de-DE" sz="1300"/>
              <a:pPr>
                <a:spcBef>
                  <a:spcPct val="0"/>
                </a:spcBef>
              </a:pPr>
              <a:t>8</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82335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601E11-1BD4-4922-A133-A943039C2C98}" type="slidenum">
              <a:rPr lang="en-US" altLang="de-DE" sz="1300"/>
              <a:pPr>
                <a:spcBef>
                  <a:spcPct val="0"/>
                </a:spcBef>
              </a:pPr>
              <a:t>9</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8233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601E11-1BD4-4922-A133-A943039C2C98}" type="slidenum">
              <a:rPr lang="en-US" altLang="de-DE" sz="1300"/>
              <a:pPr>
                <a:spcBef>
                  <a:spcPct val="0"/>
                </a:spcBef>
              </a:pPr>
              <a:t>10</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8233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601E11-1BD4-4922-A133-A943039C2C98}" type="slidenum">
              <a:rPr lang="en-US" altLang="de-DE" sz="1300"/>
              <a:pPr>
                <a:spcBef>
                  <a:spcPct val="0"/>
                </a:spcBef>
              </a:pPr>
              <a:t>11</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82335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62195F-8AAC-46BB-A7C9-EB82AEF7F2A7}" type="slidenum">
              <a:rPr lang="en-US" altLang="de-DE" sz="1300"/>
              <a:pPr>
                <a:spcBef>
                  <a:spcPct val="0"/>
                </a:spcBef>
              </a:pPr>
              <a:t>12</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00761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6EB09B3-B261-4135-A6BF-1A864E1C748D}" type="slidenum">
              <a:rPr lang="en-US" altLang="de-DE" sz="1300"/>
              <a:pPr>
                <a:spcBef>
                  <a:spcPct val="0"/>
                </a:spcBef>
              </a:pPr>
              <a:t>13</a:t>
            </a:fld>
            <a:endParaRPr lang="en-US" altLang="de-DE" sz="1300"/>
          </a:p>
        </p:txBody>
      </p:sp>
      <p:sp>
        <p:nvSpPr>
          <p:cNvPr id="26627" name="Rectangle 2"/>
          <p:cNvSpPr>
            <a:spLocks noGrp="1" noRot="1" noChangeAspect="1" noChangeArrowheads="1" noTextEdit="1"/>
          </p:cNvSpPr>
          <p:nvPr>
            <p:ph type="sldImg"/>
          </p:nvPr>
        </p:nvSpPr>
        <p:spPr>
          <a:xfrm>
            <a:off x="139700" y="768350"/>
            <a:ext cx="6821488"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961499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a:xfrm>
            <a:off x="138113" y="768350"/>
            <a:ext cx="6823075" cy="3836988"/>
          </a:xfrm>
          <a:ln/>
        </p:spPr>
      </p:sp>
      <p:sp>
        <p:nvSpPr>
          <p:cNvPr id="28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de-DE">
              <a:latin typeface="Arial" panose="020B0604020202020204" pitchFamily="34" charset="0"/>
            </a:endParaRPr>
          </a:p>
        </p:txBody>
      </p:sp>
    </p:spTree>
    <p:extLst>
      <p:ext uri="{BB962C8B-B14F-4D97-AF65-F5344CB8AC3E}">
        <p14:creationId xmlns:p14="http://schemas.microsoft.com/office/powerpoint/2010/main" val="41907924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a:xfrm>
            <a:off x="138113" y="768350"/>
            <a:ext cx="6823075" cy="3836988"/>
          </a:xfrm>
          <a:ln/>
        </p:spPr>
      </p:sp>
      <p:sp>
        <p:nvSpPr>
          <p:cNvPr id="30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de-DE">
              <a:latin typeface="Arial" panose="020B0604020202020204" pitchFamily="34" charset="0"/>
            </a:endParaRPr>
          </a:p>
        </p:txBody>
      </p:sp>
    </p:spTree>
    <p:extLst>
      <p:ext uri="{BB962C8B-B14F-4D97-AF65-F5344CB8AC3E}">
        <p14:creationId xmlns:p14="http://schemas.microsoft.com/office/powerpoint/2010/main" val="2263356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81F7F9-1D2E-4D39-848D-5AD730BC3F41}" type="slidenum">
              <a:rPr lang="en-US" altLang="de-DE" sz="1300"/>
              <a:pPr>
                <a:spcBef>
                  <a:spcPct val="0"/>
                </a:spcBef>
              </a:pPr>
              <a:t>16</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31975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81F7F9-1D2E-4D39-848D-5AD730BC3F41}" type="slidenum">
              <a:rPr lang="en-US" altLang="de-DE" sz="130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31975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81F7F9-1D2E-4D39-848D-5AD730BC3F41}" type="slidenum">
              <a:rPr lang="en-US" altLang="de-DE" sz="1300"/>
              <a:pPr>
                <a:spcBef>
                  <a:spcPct val="0"/>
                </a:spcBef>
              </a:pPr>
              <a:t>18</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31975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81F7F9-1D2E-4D39-848D-5AD730BC3F41}" type="slidenum">
              <a:rPr lang="en-US" altLang="de-DE" sz="1300"/>
              <a:pPr>
                <a:spcBef>
                  <a:spcPct val="0"/>
                </a:spcBef>
              </a:pPr>
              <a:t>19</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31975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7673E5-ADB9-4380-AA8C-A3A6DA26CBE1}" type="slidenum">
              <a:rPr lang="en-US" altLang="de-DE" sz="1300">
                <a:solidFill>
                  <a:srgbClr val="000000"/>
                </a:solidFill>
              </a:rPr>
              <a:pPr>
                <a:spcBef>
                  <a:spcPct val="0"/>
                </a:spcBef>
              </a:pPr>
              <a:t>20</a:t>
            </a:fld>
            <a:endParaRPr lang="en-US" altLang="de-DE" sz="1300">
              <a:solidFill>
                <a:srgbClr val="000000"/>
              </a:solidFill>
            </a:endParaRPr>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10492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139B6E-1568-4FBE-AC8C-79C8FA7856D8}" type="slidenum">
              <a:rPr lang="en-US" altLang="de-DE" sz="1300">
                <a:solidFill>
                  <a:srgbClr val="000000"/>
                </a:solidFill>
              </a:rPr>
              <a:pPr>
                <a:spcBef>
                  <a:spcPct val="0"/>
                </a:spcBef>
              </a:pPr>
              <a:t>21</a:t>
            </a:fld>
            <a:endParaRPr lang="en-US" altLang="de-DE" sz="1300">
              <a:solidFill>
                <a:srgbClr val="000000"/>
              </a:solidFill>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0513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0CE0E0-F4E0-4620-8EB2-FB2E163824E7}" type="slidenum">
              <a:rPr lang="en-US" altLang="de-DE" sz="1300">
                <a:solidFill>
                  <a:srgbClr val="000000"/>
                </a:solidFill>
              </a:rPr>
              <a:pPr>
                <a:spcBef>
                  <a:spcPct val="0"/>
                </a:spcBef>
              </a:pPr>
              <a:t>22</a:t>
            </a:fld>
            <a:endParaRPr lang="en-US" altLang="de-DE" sz="1300">
              <a:solidFill>
                <a:srgbClr val="000000"/>
              </a:solidFill>
            </a:endParaRPr>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753734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3946B7-80BF-4628-BE36-4BBE37318209}" type="slidenum">
              <a:rPr lang="en-US" altLang="de-DE" sz="1300">
                <a:solidFill>
                  <a:srgbClr val="000000"/>
                </a:solidFill>
              </a:rPr>
              <a:pPr>
                <a:spcBef>
                  <a:spcPct val="0"/>
                </a:spcBef>
              </a:pPr>
              <a:t>23</a:t>
            </a:fld>
            <a:endParaRPr lang="en-US" altLang="de-DE" sz="1300">
              <a:solidFill>
                <a:srgbClr val="000000"/>
              </a:solidFill>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84501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7E9723-C3F9-4484-8261-431DEA07D2B9}" type="slidenum">
              <a:rPr lang="en-US" altLang="de-DE" sz="1300">
                <a:solidFill>
                  <a:srgbClr val="000000"/>
                </a:solidFill>
              </a:rPr>
              <a:pPr>
                <a:spcBef>
                  <a:spcPct val="0"/>
                </a:spcBef>
              </a:pPr>
              <a:t>24</a:t>
            </a:fld>
            <a:endParaRPr lang="en-US" altLang="de-DE" sz="1300">
              <a:solidFill>
                <a:srgbClr val="000000"/>
              </a:solidFill>
            </a:endParaRPr>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83697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FD0BC0C3-CAE5-44B0-B13F-CBF7034FB49A}" type="slidenum">
              <a:rPr lang="en-US" altLang="de-DE" smtClean="0"/>
              <a:pPr>
                <a:defRPr/>
              </a:pPr>
              <a:t>25</a:t>
            </a:fld>
            <a:endParaRPr lang="en-US" altLang="de-DE"/>
          </a:p>
        </p:txBody>
      </p:sp>
    </p:spTree>
    <p:extLst>
      <p:ext uri="{BB962C8B-B14F-4D97-AF65-F5344CB8AC3E}">
        <p14:creationId xmlns:p14="http://schemas.microsoft.com/office/powerpoint/2010/main" val="20161768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FD0BC0C3-CAE5-44B0-B13F-CBF7034FB49A}" type="slidenum">
              <a:rPr lang="en-US" altLang="de-DE" smtClean="0"/>
              <a:pPr>
                <a:defRPr/>
              </a:pPr>
              <a:t>26</a:t>
            </a:fld>
            <a:endParaRPr lang="en-US" altLang="de-DE"/>
          </a:p>
        </p:txBody>
      </p:sp>
    </p:spTree>
    <p:extLst>
      <p:ext uri="{BB962C8B-B14F-4D97-AF65-F5344CB8AC3E}">
        <p14:creationId xmlns:p14="http://schemas.microsoft.com/office/powerpoint/2010/main" val="25333565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FD0BC0C3-CAE5-44B0-B13F-CBF7034FB49A}" type="slidenum">
              <a:rPr lang="en-US" altLang="de-DE" smtClean="0"/>
              <a:pPr>
                <a:defRPr/>
              </a:pPr>
              <a:t>27</a:t>
            </a:fld>
            <a:endParaRPr lang="en-US" altLang="de-DE"/>
          </a:p>
        </p:txBody>
      </p:sp>
    </p:spTree>
    <p:extLst>
      <p:ext uri="{BB962C8B-B14F-4D97-AF65-F5344CB8AC3E}">
        <p14:creationId xmlns:p14="http://schemas.microsoft.com/office/powerpoint/2010/main" val="20916249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FD0BC0C3-CAE5-44B0-B13F-CBF7034FB49A}" type="slidenum">
              <a:rPr lang="en-US" altLang="de-DE" smtClean="0"/>
              <a:pPr>
                <a:defRPr/>
              </a:pPr>
              <a:t>28</a:t>
            </a:fld>
            <a:endParaRPr lang="en-US" altLang="de-DE"/>
          </a:p>
        </p:txBody>
      </p:sp>
    </p:spTree>
    <p:extLst>
      <p:ext uri="{BB962C8B-B14F-4D97-AF65-F5344CB8AC3E}">
        <p14:creationId xmlns:p14="http://schemas.microsoft.com/office/powerpoint/2010/main" val="32637553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80708F-3CE5-42AA-B119-DCAB44014791}" type="slidenum">
              <a:rPr lang="en-US" altLang="de-DE" sz="1300">
                <a:solidFill>
                  <a:srgbClr val="000000"/>
                </a:solidFill>
              </a:rPr>
              <a:pPr>
                <a:spcBef>
                  <a:spcPct val="0"/>
                </a:spcBef>
              </a:pPr>
              <a:t>29</a:t>
            </a:fld>
            <a:endParaRPr lang="en-US" altLang="de-DE" sz="1300">
              <a:solidFill>
                <a:srgbClr val="000000"/>
              </a:solidFill>
            </a:endParaRPr>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78816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9C67FC4-885D-41CC-B765-D0DF046EE4E7}" type="slidenum">
              <a:rPr lang="en-US" altLang="de-DE" sz="1300">
                <a:solidFill>
                  <a:srgbClr val="000000"/>
                </a:solidFill>
              </a:rPr>
              <a:pPr>
                <a:spcBef>
                  <a:spcPct val="0"/>
                </a:spcBef>
              </a:pPr>
              <a:t>30</a:t>
            </a:fld>
            <a:endParaRPr lang="en-US" altLang="de-DE" sz="1300">
              <a:solidFill>
                <a:srgbClr val="000000"/>
              </a:solidFill>
            </a:endParaRPr>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94387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61F36F-16C9-4963-8874-6011AAFDDF2C}" type="slidenum">
              <a:rPr lang="en-US" altLang="de-DE" sz="1300">
                <a:solidFill>
                  <a:srgbClr val="000000"/>
                </a:solidFill>
              </a:rPr>
              <a:pPr>
                <a:spcBef>
                  <a:spcPct val="0"/>
                </a:spcBef>
              </a:pPr>
              <a:t>31</a:t>
            </a:fld>
            <a:endParaRPr lang="en-US" altLang="de-DE" sz="1300">
              <a:solidFill>
                <a:srgbClr val="000000"/>
              </a:solidFill>
            </a:endParaRPr>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71119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0F2418-28B9-4277-95DD-B5D46F248F7A}" type="slidenum">
              <a:rPr lang="en-US" altLang="de-DE" sz="1300">
                <a:solidFill>
                  <a:srgbClr val="000000"/>
                </a:solidFill>
              </a:rPr>
              <a:pPr>
                <a:spcBef>
                  <a:spcPct val="0"/>
                </a:spcBef>
              </a:pPr>
              <a:t>32</a:t>
            </a:fld>
            <a:endParaRPr lang="en-US" altLang="de-DE" sz="1300">
              <a:solidFill>
                <a:srgbClr val="000000"/>
              </a:solidFill>
            </a:endParaRPr>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6823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6E0E87-02BB-41E4-A6F5-8E1F1FFCC775}" type="slidenum">
              <a:rPr lang="en-US" altLang="de-DE" sz="1300">
                <a:solidFill>
                  <a:srgbClr val="000000"/>
                </a:solidFill>
              </a:rPr>
              <a:pPr>
                <a:spcBef>
                  <a:spcPct val="0"/>
                </a:spcBef>
              </a:pPr>
              <a:t>33</a:t>
            </a:fld>
            <a:endParaRPr lang="en-US" altLang="de-DE" sz="1300">
              <a:solidFill>
                <a:srgbClr val="000000"/>
              </a:solidFill>
            </a:endParaRPr>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543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00B6DC-322E-4E6A-8565-917A7F36E012}" type="slidenum">
              <a:rPr lang="en-US" altLang="de-DE" sz="1300">
                <a:solidFill>
                  <a:srgbClr val="000000"/>
                </a:solidFill>
              </a:rPr>
              <a:pPr>
                <a:spcBef>
                  <a:spcPct val="0"/>
                </a:spcBef>
              </a:pPr>
              <a:t>34</a:t>
            </a:fld>
            <a:endParaRPr lang="en-US" altLang="de-DE" sz="1300">
              <a:solidFill>
                <a:srgbClr val="000000"/>
              </a:solidFill>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31737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D1CF2B-577D-48B0-9333-9119F73A1554}" type="slidenum">
              <a:rPr lang="en-US" altLang="de-DE" sz="1300">
                <a:solidFill>
                  <a:srgbClr val="000000"/>
                </a:solidFill>
              </a:rPr>
              <a:pPr>
                <a:spcBef>
                  <a:spcPct val="0"/>
                </a:spcBef>
              </a:pPr>
              <a:t>35</a:t>
            </a:fld>
            <a:endParaRPr lang="en-US" altLang="de-DE" sz="1300">
              <a:solidFill>
                <a:srgbClr val="000000"/>
              </a:solidFill>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99350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731450-3C5A-481A-912E-59CE1F4C671A}" type="slidenum">
              <a:rPr lang="en-US" altLang="de-DE" sz="1300">
                <a:solidFill>
                  <a:srgbClr val="000000"/>
                </a:solidFill>
              </a:rPr>
              <a:pPr>
                <a:spcBef>
                  <a:spcPct val="0"/>
                </a:spcBef>
              </a:pPr>
              <a:t>36</a:t>
            </a:fld>
            <a:endParaRPr lang="en-US" altLang="de-DE" sz="1300">
              <a:solidFill>
                <a:srgbClr val="000000"/>
              </a:solidFill>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53887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93E8793-BDE4-4499-BD3D-6C1A915A5278}" type="slidenum">
              <a:rPr lang="en-US" altLang="de-DE" sz="1300">
                <a:solidFill>
                  <a:srgbClr val="000000"/>
                </a:solidFill>
              </a:rPr>
              <a:pPr>
                <a:spcBef>
                  <a:spcPct val="0"/>
                </a:spcBef>
              </a:pPr>
              <a:t>38</a:t>
            </a:fld>
            <a:endParaRPr lang="en-US" altLang="de-DE" sz="1300">
              <a:solidFill>
                <a:srgbClr val="000000"/>
              </a:solidFill>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447297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DEB721-4033-42A5-8782-6DDA2986EA52}" type="slidenum">
              <a:rPr lang="en-US" altLang="de-DE" sz="1300">
                <a:solidFill>
                  <a:srgbClr val="000000"/>
                </a:solidFill>
              </a:rPr>
              <a:pPr>
                <a:spcBef>
                  <a:spcPct val="0"/>
                </a:spcBef>
              </a:pPr>
              <a:t>39</a:t>
            </a:fld>
            <a:endParaRPr lang="en-US" altLang="de-DE" sz="1300">
              <a:solidFill>
                <a:srgbClr val="000000"/>
              </a:solidFill>
            </a:endParaRPr>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03433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2AAD9B-4746-4DF2-B9B6-8C80F0E2DFEA}" type="slidenum">
              <a:rPr lang="en-US" altLang="de-DE" sz="1300">
                <a:solidFill>
                  <a:srgbClr val="000000"/>
                </a:solidFill>
              </a:rPr>
              <a:pPr>
                <a:spcBef>
                  <a:spcPct val="0"/>
                </a:spcBef>
              </a:pPr>
              <a:t>40</a:t>
            </a:fld>
            <a:endParaRPr lang="en-US" altLang="de-DE" sz="1300">
              <a:solidFill>
                <a:srgbClr val="000000"/>
              </a:solidFill>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19736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3FAD3F-D519-427A-8438-EE23CE979D30}" type="slidenum">
              <a:rPr lang="en-US" altLang="de-DE" sz="1300">
                <a:solidFill>
                  <a:srgbClr val="000000"/>
                </a:solidFill>
              </a:rPr>
              <a:pPr>
                <a:spcBef>
                  <a:spcPct val="0"/>
                </a:spcBef>
              </a:pPr>
              <a:t>41</a:t>
            </a:fld>
            <a:endParaRPr lang="en-US" altLang="de-DE" sz="1300">
              <a:solidFill>
                <a:srgbClr val="000000"/>
              </a:solidFill>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89692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E296AC-2302-479A-AB86-60EE183391A8}" type="slidenum">
              <a:rPr lang="en-US" altLang="de-DE" sz="1300">
                <a:solidFill>
                  <a:srgbClr val="000000"/>
                </a:solidFill>
              </a:rPr>
              <a:pPr>
                <a:spcBef>
                  <a:spcPct val="0"/>
                </a:spcBef>
              </a:pPr>
              <a:t>42</a:t>
            </a:fld>
            <a:endParaRPr lang="en-US" altLang="de-DE" sz="1300">
              <a:solidFill>
                <a:srgbClr val="000000"/>
              </a:solidFill>
            </a:endParaRPr>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40550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2F5835-19FC-4BEB-B9C0-A91C491435EC}" type="slidenum">
              <a:rPr lang="en-US" altLang="de-DE" sz="1300">
                <a:solidFill>
                  <a:srgbClr val="000000"/>
                </a:solidFill>
              </a:rPr>
              <a:pPr>
                <a:spcBef>
                  <a:spcPct val="0"/>
                </a:spcBef>
              </a:pPr>
              <a:t>43</a:t>
            </a:fld>
            <a:endParaRPr lang="en-US" altLang="de-DE" sz="1300">
              <a:solidFill>
                <a:srgbClr val="000000"/>
              </a:solidFill>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43337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F1DB9C-13C6-4ACE-96DC-3DD6E7CB3C4B}" type="slidenum">
              <a:rPr lang="en-US" altLang="de-DE" sz="1300">
                <a:solidFill>
                  <a:srgbClr val="000000"/>
                </a:solidFill>
              </a:rPr>
              <a:pPr>
                <a:spcBef>
                  <a:spcPct val="0"/>
                </a:spcBef>
              </a:pPr>
              <a:t>44</a:t>
            </a:fld>
            <a:endParaRPr lang="en-US" altLang="de-DE" sz="1300">
              <a:solidFill>
                <a:srgbClr val="000000"/>
              </a:solidFill>
            </a:endParaRPr>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79317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D563DF-857A-475F-B0ED-AE3B1A3F53CB}" type="slidenum">
              <a:rPr lang="en-US" altLang="de-DE" sz="1300">
                <a:solidFill>
                  <a:srgbClr val="000000"/>
                </a:solidFill>
              </a:rPr>
              <a:pPr>
                <a:spcBef>
                  <a:spcPct val="0"/>
                </a:spcBef>
              </a:pPr>
              <a:t>45</a:t>
            </a:fld>
            <a:endParaRPr lang="en-US" altLang="de-DE" sz="1300">
              <a:solidFill>
                <a:srgbClr val="000000"/>
              </a:solidFill>
            </a:endParaRPr>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945474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41F233-C42D-4AA3-A25C-C66FC2A345E5}" type="slidenum">
              <a:rPr lang="en-US" altLang="de-DE" sz="1300">
                <a:solidFill>
                  <a:srgbClr val="000000"/>
                </a:solidFill>
              </a:rPr>
              <a:pPr>
                <a:spcBef>
                  <a:spcPct val="0"/>
                </a:spcBef>
              </a:pPr>
              <a:t>46</a:t>
            </a:fld>
            <a:endParaRPr lang="en-US" altLang="de-DE" sz="1300">
              <a:solidFill>
                <a:srgbClr val="000000"/>
              </a:solidFill>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71327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B2569A-B4A1-4707-9FEB-F849FA0C9104}" type="slidenum">
              <a:rPr lang="en-US" altLang="de-DE" sz="1300">
                <a:solidFill>
                  <a:srgbClr val="000000"/>
                </a:solidFill>
              </a:rPr>
              <a:pPr>
                <a:spcBef>
                  <a:spcPct val="0"/>
                </a:spcBef>
              </a:pPr>
              <a:t>47</a:t>
            </a:fld>
            <a:endParaRPr lang="en-US" altLang="de-DE" sz="1300">
              <a:solidFill>
                <a:srgbClr val="000000"/>
              </a:solidFill>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6024459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375025-B024-453C-9DA5-9B20B81BD422}" type="slidenum">
              <a:rPr lang="en-US" altLang="de-DE" sz="1300">
                <a:solidFill>
                  <a:srgbClr val="000000"/>
                </a:solidFill>
              </a:rPr>
              <a:pPr>
                <a:spcBef>
                  <a:spcPct val="0"/>
                </a:spcBef>
              </a:pPr>
              <a:t>48</a:t>
            </a:fld>
            <a:endParaRPr lang="en-US" altLang="de-DE" sz="1300">
              <a:solidFill>
                <a:srgbClr val="000000"/>
              </a:solidFill>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8154074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3DFD38-C47E-4611-BDF8-478925F2E3FF}" type="slidenum">
              <a:rPr lang="en-US" altLang="de-DE" sz="1300">
                <a:solidFill>
                  <a:srgbClr val="000000"/>
                </a:solidFill>
              </a:rPr>
              <a:pPr>
                <a:spcBef>
                  <a:spcPct val="0"/>
                </a:spcBef>
              </a:pPr>
              <a:t>49</a:t>
            </a:fld>
            <a:endParaRPr lang="en-US" altLang="de-DE" sz="1300">
              <a:solidFill>
                <a:srgbClr val="000000"/>
              </a:solidFill>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09409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AC60A6-37A3-42B2-95FF-B7B014D1F49C}" type="slidenum">
              <a:rPr lang="en-US" altLang="de-DE" sz="1300">
                <a:solidFill>
                  <a:srgbClr val="000000"/>
                </a:solidFill>
              </a:rPr>
              <a:pPr>
                <a:spcBef>
                  <a:spcPct val="0"/>
                </a:spcBef>
              </a:pPr>
              <a:t>50</a:t>
            </a:fld>
            <a:endParaRPr lang="en-US" altLang="de-DE" sz="1300">
              <a:solidFill>
                <a:srgbClr val="000000"/>
              </a:solidFill>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420532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CC5F35-AB42-493D-A0DB-A130ABAC9A0D}" type="slidenum">
              <a:rPr lang="en-US" altLang="de-DE" sz="1300">
                <a:solidFill>
                  <a:srgbClr val="000000"/>
                </a:solidFill>
              </a:rPr>
              <a:pPr>
                <a:spcBef>
                  <a:spcPct val="0"/>
                </a:spcBef>
              </a:pPr>
              <a:t>51</a:t>
            </a:fld>
            <a:endParaRPr lang="en-US" altLang="de-DE" sz="1300">
              <a:solidFill>
                <a:srgbClr val="000000"/>
              </a:solidFill>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894896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84F6D2-C84C-4C14-9A40-1304F5C6A748}" type="slidenum">
              <a:rPr lang="en-US" altLang="de-DE" sz="1300">
                <a:solidFill>
                  <a:srgbClr val="000000"/>
                </a:solidFill>
              </a:rPr>
              <a:pPr>
                <a:spcBef>
                  <a:spcPct val="0"/>
                </a:spcBef>
              </a:pPr>
              <a:t>52</a:t>
            </a:fld>
            <a:endParaRPr lang="en-US" altLang="de-DE" sz="1300">
              <a:solidFill>
                <a:srgbClr val="000000"/>
              </a:solidFill>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45070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C5520B-42BD-4822-99EB-8EF7A75B5D50}" type="slidenum">
              <a:rPr lang="en-US" altLang="de-DE" sz="1300">
                <a:solidFill>
                  <a:srgbClr val="000000"/>
                </a:solidFill>
              </a:rPr>
              <a:pPr>
                <a:spcBef>
                  <a:spcPct val="0"/>
                </a:spcBef>
              </a:pPr>
              <a:t>53</a:t>
            </a:fld>
            <a:endParaRPr lang="en-US" altLang="de-DE" sz="1300">
              <a:solidFill>
                <a:srgbClr val="000000"/>
              </a:solidFill>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414724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E410A5-070E-4AE5-BD12-F8EC4CED30DC}" type="slidenum">
              <a:rPr lang="en-US" altLang="de-DE" sz="1300">
                <a:solidFill>
                  <a:srgbClr val="000000"/>
                </a:solidFill>
              </a:rPr>
              <a:pPr>
                <a:spcBef>
                  <a:spcPct val="0"/>
                </a:spcBef>
              </a:pPr>
              <a:t>54</a:t>
            </a:fld>
            <a:endParaRPr lang="en-US" altLang="de-DE" sz="1300">
              <a:solidFill>
                <a:srgbClr val="000000"/>
              </a:solidFill>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961206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FFB1FB-5951-41D5-80BE-FB7C41980484}" type="slidenum">
              <a:rPr lang="en-US" altLang="de-DE" sz="1300">
                <a:solidFill>
                  <a:srgbClr val="000000"/>
                </a:solidFill>
              </a:rPr>
              <a:pPr>
                <a:spcBef>
                  <a:spcPct val="0"/>
                </a:spcBef>
              </a:pPr>
              <a:t>55</a:t>
            </a:fld>
            <a:endParaRPr lang="en-US" altLang="de-DE" sz="1300">
              <a:solidFill>
                <a:srgbClr val="000000"/>
              </a:solidFill>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103365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41AC64-F6DD-4B92-B064-3727398B63E3}" type="slidenum">
              <a:rPr lang="en-US" altLang="de-DE" sz="1300">
                <a:solidFill>
                  <a:srgbClr val="000000"/>
                </a:solidFill>
              </a:rPr>
              <a:pPr>
                <a:spcBef>
                  <a:spcPct val="0"/>
                </a:spcBef>
              </a:pPr>
              <a:t>56</a:t>
            </a:fld>
            <a:endParaRPr lang="en-US" altLang="de-DE" sz="1300">
              <a:solidFill>
                <a:srgbClr val="000000"/>
              </a:solidFill>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405200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9B2E5D-FDDF-4487-8199-044B6D697941}" type="slidenum">
              <a:rPr lang="en-US" altLang="de-DE" sz="1300">
                <a:solidFill>
                  <a:srgbClr val="000000"/>
                </a:solidFill>
              </a:rPr>
              <a:pPr>
                <a:spcBef>
                  <a:spcPct val="0"/>
                </a:spcBef>
              </a:pPr>
              <a:t>57</a:t>
            </a:fld>
            <a:endParaRPr lang="en-US" altLang="de-DE" sz="1300">
              <a:solidFill>
                <a:srgbClr val="000000"/>
              </a:solidFill>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925127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127C47-A4F6-4956-8824-8D803F4FBDBE}" type="slidenum">
              <a:rPr lang="en-US" altLang="de-DE" sz="1300">
                <a:solidFill>
                  <a:srgbClr val="000000"/>
                </a:solidFill>
              </a:rPr>
              <a:pPr>
                <a:spcBef>
                  <a:spcPct val="0"/>
                </a:spcBef>
              </a:pPr>
              <a:t>58</a:t>
            </a:fld>
            <a:endParaRPr lang="en-US" altLang="de-DE" sz="1300">
              <a:solidFill>
                <a:srgbClr val="000000"/>
              </a:solidFill>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4293073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28A7B0-1ADB-4AD7-9355-89B6F3E28171}" type="slidenum">
              <a:rPr lang="en-US" altLang="de-DE" sz="1300">
                <a:solidFill>
                  <a:srgbClr val="000000"/>
                </a:solidFill>
              </a:rPr>
              <a:pPr>
                <a:spcBef>
                  <a:spcPct val="0"/>
                </a:spcBef>
              </a:pPr>
              <a:t>59</a:t>
            </a:fld>
            <a:endParaRPr lang="en-US" altLang="de-DE" sz="1300">
              <a:solidFill>
                <a:srgbClr val="000000"/>
              </a:solidFill>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421265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41B4F4-803B-40A5-B95C-8A6976552D2E}" type="slidenum">
              <a:rPr lang="en-US" altLang="de-DE" sz="1300">
                <a:solidFill>
                  <a:srgbClr val="000000"/>
                </a:solidFill>
              </a:rPr>
              <a:pPr>
                <a:spcBef>
                  <a:spcPct val="0"/>
                </a:spcBef>
              </a:pPr>
              <a:t>60</a:t>
            </a:fld>
            <a:endParaRPr lang="en-US" altLang="de-DE" sz="1300">
              <a:solidFill>
                <a:srgbClr val="000000"/>
              </a:solidFill>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814286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7D7A94-59F1-4CD3-ACB2-2C0EEF3C4D9A}" type="slidenum">
              <a:rPr lang="en-US" altLang="de-DE" sz="1300">
                <a:solidFill>
                  <a:srgbClr val="000000"/>
                </a:solidFill>
              </a:rPr>
              <a:pPr>
                <a:spcBef>
                  <a:spcPct val="0"/>
                </a:spcBef>
              </a:pPr>
              <a:t>61</a:t>
            </a:fld>
            <a:endParaRPr lang="en-US" altLang="de-DE" sz="1300">
              <a:solidFill>
                <a:srgbClr val="000000"/>
              </a:solidFill>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4558045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A85F5C-24DA-413C-ADCD-2473BAE24B48}" type="slidenum">
              <a:rPr lang="en-US" altLang="de-DE" sz="1300"/>
              <a:pPr>
                <a:spcBef>
                  <a:spcPct val="0"/>
                </a:spcBef>
              </a:pPr>
              <a:t>62</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296590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A85F5C-24DA-413C-ADCD-2473BAE24B48}" type="slidenum">
              <a:rPr lang="en-US" altLang="de-DE" sz="1300"/>
              <a:pPr>
                <a:spcBef>
                  <a:spcPct val="0"/>
                </a:spcBef>
              </a:pPr>
              <a:t>63</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296590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A85F5C-24DA-413C-ADCD-2473BAE24B48}" type="slidenum">
              <a:rPr lang="en-US" altLang="de-DE" sz="1300"/>
              <a:pPr>
                <a:spcBef>
                  <a:spcPct val="0"/>
                </a:spcBef>
              </a:pPr>
              <a:t>64</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296590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B04BB4-DA72-4B76-9944-199B3A711210}" type="slidenum">
              <a:rPr lang="en-US" altLang="de-DE" sz="1300"/>
              <a:pPr>
                <a:spcBef>
                  <a:spcPct val="0"/>
                </a:spcBef>
              </a:pPr>
              <a:t>65</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141401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B04BB4-DA72-4B76-9944-199B3A711210}" type="slidenum">
              <a:rPr lang="en-US" altLang="de-DE" sz="1300"/>
              <a:pPr>
                <a:spcBef>
                  <a:spcPct val="0"/>
                </a:spcBef>
              </a:pPr>
              <a:t>66</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141401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B04BB4-DA72-4B76-9944-199B3A711210}" type="slidenum">
              <a:rPr lang="en-US" altLang="de-DE" sz="1300"/>
              <a:pPr>
                <a:spcBef>
                  <a:spcPct val="0"/>
                </a:spcBef>
              </a:pPr>
              <a:t>67</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141401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158D6F-5CAE-4C63-9AFE-5E62EB9A6DA6}" type="slidenum">
              <a:rPr lang="en-US" altLang="de-DE" sz="1300"/>
              <a:pPr>
                <a:spcBef>
                  <a:spcPct val="0"/>
                </a:spcBef>
              </a:pPr>
              <a:t>69</a:t>
            </a:fld>
            <a:endParaRPr lang="en-US" altLang="de-DE" sz="1300"/>
          </a:p>
        </p:txBody>
      </p:sp>
      <p:sp>
        <p:nvSpPr>
          <p:cNvPr id="137219" name="Rectangle 2"/>
          <p:cNvSpPr>
            <a:spLocks noGrp="1" noRot="1" noChangeAspect="1" noChangeArrowheads="1" noTextEdit="1"/>
          </p:cNvSpPr>
          <p:nvPr>
            <p:ph type="sldImg"/>
          </p:nvPr>
        </p:nvSpPr>
        <p:spPr>
          <a:xfrm>
            <a:off x="139700" y="768350"/>
            <a:ext cx="6821488"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80086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آموزش فراشناخت(بام)</a:t>
            </a:r>
            <a:endParaRPr lang="de-DE"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AE"/>
              <a:t>آموزش فراشناخت 3 – تغییر نظام باورها</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996330E5-B21B-4962-A98C-C2E8F4E451B4}"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ar-AE"/>
              <a:t>آموزش فراشناخت 3 – تغییر نظام باورها</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199FB29-0572-4704-BD07-C91C86A64D3B}"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3 – تغییر نظام باورها</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FC11C943-DA50-4DE7-8EAD-DF02836A3EDD}"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3 – تغییر نظام باورها</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996330E5-B21B-4962-A98C-C2E8F4E451B4}"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3 – تغییر نظام باورها</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996330E5-B21B-4962-A98C-C2E8F4E451B4}"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ar-AE"/>
              <a:t>آموزش فراشناخت 3 – تغییر نظام باورها</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A9EE4C0B-11E1-4CB1-90D3-E47F5C994003}"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AE"/>
              <a:t>آموزش فراشناخت 3 – تغییر نظام باورها</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49A14057-22C9-4878-9FF4-51AE98BDFE37}"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47721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05794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eaLnBrk="1" fontAlgn="auto" hangingPunct="1">
              <a:spcBef>
                <a:spcPct val="0"/>
              </a:spcBef>
              <a:spcAft>
                <a:spcPts val="0"/>
              </a:spcAft>
              <a:buClrTx/>
              <a:buFontTx/>
              <a:buNone/>
            </a:pPr>
            <a:r>
              <a:rPr lang="ar-SA" altLang="ko-KR" sz="1000" b="0" dirty="0">
                <a:solidFill>
                  <a:srgbClr val="333333"/>
                </a:solidFill>
                <a:latin typeface="Calibri Ligh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sz="1750" dirty="0">
                <a:solidFill>
                  <a:srgbClr val="004992"/>
                </a:solidFill>
              </a:rPr>
              <a:t>آموزش فراشناخت</a:t>
            </a:r>
            <a:endParaRPr lang="de-DE" sz="1750" dirty="0">
              <a:solidFill>
                <a:srgbClr val="004992"/>
              </a:solidFill>
            </a:endParaRPr>
          </a:p>
        </p:txBody>
      </p:sp>
    </p:spTree>
    <p:extLst>
      <p:ext uri="{BB962C8B-B14F-4D97-AF65-F5344CB8AC3E}">
        <p14:creationId xmlns:p14="http://schemas.microsoft.com/office/powerpoint/2010/main" val="6097782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8469565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22033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11317793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888562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6495142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7890717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1124875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2721919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5408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r>
              <a:rPr lang="ar-AE"/>
              <a:t>آموزش فراشناخت 3 – تغییر نظام باورها</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fld id="{996330E5-B21B-4962-A98C-C2E8F4E451B4}"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b="0" smtClean="0">
                <a:solidFill>
                  <a:srgbClr val="333333"/>
                </a:solidFill>
              </a:rPr>
              <a:pPr defTabSz="457123" eaLnBrk="1" fontAlgn="auto" hangingPunct="1">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694114644"/>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13.jpe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2.png"/><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11.xml"/><Relationship Id="rId5" Type="http://schemas.openxmlformats.org/officeDocument/2006/relationships/image" Target="../media/image22.png"/><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24.jpeg"/></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10.xml"/><Relationship Id="rId5" Type="http://schemas.openxmlformats.org/officeDocument/2006/relationships/image" Target="../media/image25.jpeg"/><Relationship Id="rId4" Type="http://schemas.openxmlformats.org/officeDocument/2006/relationships/image" Target="../media/image23.jpeg"/></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11.xml"/><Relationship Id="rId5" Type="http://schemas.openxmlformats.org/officeDocument/2006/relationships/image" Target="../media/image25.jpeg"/><Relationship Id="rId4" Type="http://schemas.openxmlformats.org/officeDocument/2006/relationships/image" Target="../media/image23.jpeg"/></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0.xml"/><Relationship Id="rId1" Type="http://schemas.openxmlformats.org/officeDocument/2006/relationships/slideLayout" Target="../slideLayouts/slideLayout10.xml"/><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10.xml"/><Relationship Id="rId5" Type="http://schemas.openxmlformats.org/officeDocument/2006/relationships/image" Target="../media/image26.jpeg"/><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11.xml"/><Relationship Id="rId5" Type="http://schemas.openxmlformats.org/officeDocument/2006/relationships/image" Target="../media/image26.jpeg"/><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4.xml"/><Relationship Id="rId1" Type="http://schemas.openxmlformats.org/officeDocument/2006/relationships/slideLayout" Target="../slideLayouts/slideLayout10.xml"/><Relationship Id="rId4" Type="http://schemas.openxmlformats.org/officeDocument/2006/relationships/image" Target="../media/image30.jpeg"/></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5.xml"/><Relationship Id="rId1" Type="http://schemas.openxmlformats.org/officeDocument/2006/relationships/slideLayout" Target="../slideLayouts/slideLayout10.xml"/><Relationship Id="rId5" Type="http://schemas.openxmlformats.org/officeDocument/2006/relationships/image" Target="../media/image33.jpeg"/><Relationship Id="rId4" Type="http://schemas.openxmlformats.org/officeDocument/2006/relationships/image" Target="../media/image32.jpeg"/></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6.xml"/><Relationship Id="rId1" Type="http://schemas.openxmlformats.org/officeDocument/2006/relationships/slideLayout" Target="../slideLayouts/slideLayout11.xml"/><Relationship Id="rId5" Type="http://schemas.openxmlformats.org/officeDocument/2006/relationships/image" Target="../media/image33.jpeg"/><Relationship Id="rId4" Type="http://schemas.openxmlformats.org/officeDocument/2006/relationships/image" Target="../media/image32.jpeg"/></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0.xml"/><Relationship Id="rId4" Type="http://schemas.openxmlformats.org/officeDocument/2006/relationships/image" Target="../media/image35.jpeg"/></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10.xml"/><Relationship Id="rId5" Type="http://schemas.openxmlformats.org/officeDocument/2006/relationships/image" Target="../media/image36.jpeg"/><Relationship Id="rId4" Type="http://schemas.openxmlformats.org/officeDocument/2006/relationships/image" Target="../media/image34.jpeg"/></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1.xml"/><Relationship Id="rId1" Type="http://schemas.openxmlformats.org/officeDocument/2006/relationships/slideLayout" Target="../slideLayouts/slideLayout11.xml"/><Relationship Id="rId5" Type="http://schemas.openxmlformats.org/officeDocument/2006/relationships/image" Target="../media/image36.jpeg"/><Relationship Id="rId4" Type="http://schemas.openxmlformats.org/officeDocument/2006/relationships/image" Target="../media/image34.jpeg"/></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3.xml"/><Relationship Id="rId1" Type="http://schemas.openxmlformats.org/officeDocument/2006/relationships/slideLayout" Target="../slideLayouts/slideLayout10.xml"/><Relationship Id="rId4" Type="http://schemas.openxmlformats.org/officeDocument/2006/relationships/image" Target="../media/image38.png"/></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4.xml"/><Relationship Id="rId1" Type="http://schemas.openxmlformats.org/officeDocument/2006/relationships/slideLayout" Target="../slideLayouts/slideLayout10.xml"/><Relationship Id="rId5" Type="http://schemas.openxmlformats.org/officeDocument/2006/relationships/image" Target="../media/image39.png"/><Relationship Id="rId4" Type="http://schemas.openxmlformats.org/officeDocument/2006/relationships/image" Target="../media/image37.png"/></Relationships>
</file>

<file path=ppt/slides/_rels/slide4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5.xml"/><Relationship Id="rId1" Type="http://schemas.openxmlformats.org/officeDocument/2006/relationships/slideLayout" Target="../slideLayouts/slideLayout11.xml"/><Relationship Id="rId5" Type="http://schemas.openxmlformats.org/officeDocument/2006/relationships/image" Target="../media/image39.png"/><Relationship Id="rId4" Type="http://schemas.openxmlformats.org/officeDocument/2006/relationships/image" Target="../media/image37.png"/></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7.xml"/><Relationship Id="rId1" Type="http://schemas.openxmlformats.org/officeDocument/2006/relationships/slideLayout" Target="../slideLayouts/slideLayout10.xml"/><Relationship Id="rId4" Type="http://schemas.openxmlformats.org/officeDocument/2006/relationships/image" Target="../media/image41.jpeg"/></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8.xml"/><Relationship Id="rId1" Type="http://schemas.openxmlformats.org/officeDocument/2006/relationships/slideLayout" Target="../slideLayouts/slideLayout10.xml"/><Relationship Id="rId5" Type="http://schemas.openxmlformats.org/officeDocument/2006/relationships/image" Target="../media/image42.jpeg"/><Relationship Id="rId4" Type="http://schemas.openxmlformats.org/officeDocument/2006/relationships/image" Target="../media/image40.jpeg"/></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2.jpeg"/><Relationship Id="rId4" Type="http://schemas.openxmlformats.org/officeDocument/2006/relationships/image" Target="../media/image40.jpeg"/></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1.xml"/><Relationship Id="rId1" Type="http://schemas.openxmlformats.org/officeDocument/2006/relationships/slideLayout" Target="../slideLayouts/slideLayout10.xml"/><Relationship Id="rId4" Type="http://schemas.openxmlformats.org/officeDocument/2006/relationships/image" Target="../media/image44.png"/></Relationships>
</file>

<file path=ppt/slides/_rels/slide5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2.xml"/><Relationship Id="rId1" Type="http://schemas.openxmlformats.org/officeDocument/2006/relationships/slideLayout" Target="../slideLayouts/slideLayout10.xml"/><Relationship Id="rId5" Type="http://schemas.openxmlformats.org/officeDocument/2006/relationships/image" Target="../media/image45.png"/><Relationship Id="rId4" Type="http://schemas.openxmlformats.org/officeDocument/2006/relationships/image" Target="../media/image43.jpeg"/></Relationships>
</file>

<file path=ppt/slides/_rels/slide5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3.xml"/><Relationship Id="rId1" Type="http://schemas.openxmlformats.org/officeDocument/2006/relationships/slideLayout" Target="../slideLayouts/slideLayout11.xml"/><Relationship Id="rId5" Type="http://schemas.openxmlformats.org/officeDocument/2006/relationships/image" Target="../media/image45.png"/><Relationship Id="rId4" Type="http://schemas.openxmlformats.org/officeDocument/2006/relationships/image" Target="../media/image43.jpeg"/></Relationships>
</file>

<file path=ppt/slides/_rels/slide5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5.xml"/><Relationship Id="rId1" Type="http://schemas.openxmlformats.org/officeDocument/2006/relationships/slideLayout" Target="../slideLayouts/slideLayout10.xml"/><Relationship Id="rId4" Type="http://schemas.openxmlformats.org/officeDocument/2006/relationships/image" Target="../media/image47.jpeg"/></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6.xml"/><Relationship Id="rId1" Type="http://schemas.openxmlformats.org/officeDocument/2006/relationships/slideLayout" Target="../slideLayouts/slideLayout10.xml"/><Relationship Id="rId5" Type="http://schemas.openxmlformats.org/officeDocument/2006/relationships/image" Target="../media/image48.jpeg"/><Relationship Id="rId4" Type="http://schemas.openxmlformats.org/officeDocument/2006/relationships/image" Target="../media/image46.jpeg"/></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7.xml"/><Relationship Id="rId1" Type="http://schemas.openxmlformats.org/officeDocument/2006/relationships/slideLayout" Target="../slideLayouts/slideLayout11.xml"/><Relationship Id="rId5" Type="http://schemas.openxmlformats.org/officeDocument/2006/relationships/image" Target="../media/image48.jpeg"/><Relationship Id="rId4" Type="http://schemas.openxmlformats.org/officeDocument/2006/relationships/image" Target="../media/image46.jpeg"/></Relationships>
</file>

<file path=ppt/slides/_rels/slide5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9.xml"/><Relationship Id="rId1" Type="http://schemas.openxmlformats.org/officeDocument/2006/relationships/slideLayout" Target="../slideLayouts/slideLayout10.xml"/><Relationship Id="rId4" Type="http://schemas.openxmlformats.org/officeDocument/2006/relationships/image" Target="../media/image50.png"/></Relationships>
</file>

<file path=ppt/slides/_rels/slide6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0.xml"/><Relationship Id="rId1" Type="http://schemas.openxmlformats.org/officeDocument/2006/relationships/slideLayout" Target="../slideLayouts/slideLayout10.xml"/><Relationship Id="rId5" Type="http://schemas.openxmlformats.org/officeDocument/2006/relationships/image" Target="../media/image51.png"/><Relationship Id="rId4" Type="http://schemas.openxmlformats.org/officeDocument/2006/relationships/image" Target="../media/image50.png"/></Relationships>
</file>

<file path=ppt/slides/_rels/slide6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1.xml"/><Relationship Id="rId1" Type="http://schemas.openxmlformats.org/officeDocument/2006/relationships/slideLayout" Target="../slideLayouts/slideLayout11.xml"/><Relationship Id="rId5" Type="http://schemas.openxmlformats.org/officeDocument/2006/relationships/image" Target="../media/image51.png"/><Relationship Id="rId4" Type="http://schemas.openxmlformats.org/officeDocument/2006/relationships/image" Target="../media/image50.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8.xml"/><Relationship Id="rId1" Type="http://schemas.openxmlformats.org/officeDocument/2006/relationships/slideLayout" Target="../slideLayouts/slideLayout5.xml"/><Relationship Id="rId4" Type="http://schemas.openxmlformats.org/officeDocument/2006/relationships/image" Target="../media/image53.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AE" altLang="de-DE" dirty="0"/>
              <a:t>بام</a:t>
            </a:r>
            <a:r>
              <a:rPr lang="en-US" altLang="de-DE" dirty="0"/>
              <a:t> :3 A </a:t>
            </a:r>
            <a:r>
              <a:rPr lang="ar-SA" altLang="de-DE" dirty="0"/>
              <a:t>تغییر نظام باورها</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Malihialzackerin </a:t>
            </a:r>
            <a:r>
              <a:rPr lang="nl-NL" sz="1600" dirty="0">
                <a:solidFill>
                  <a:srgbClr val="004992"/>
                </a:solidFill>
              </a:rPr>
              <a:t>(</a:t>
            </a:r>
            <a:r>
              <a:rPr lang="en-US" sz="1600" dirty="0">
                <a:solidFill>
                  <a:srgbClr val="004992"/>
                </a:solidFill>
              </a:rPr>
              <a:t>12</a:t>
            </a:r>
            <a:r>
              <a:rPr lang="nl-NL" sz="1600" dirty="0">
                <a:solidFill>
                  <a:srgbClr val="004992"/>
                </a:solidFill>
              </a:rPr>
              <a:t>|21)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063362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ext Box 7"/>
          <p:cNvSpPr txBox="1">
            <a:spLocks noChangeArrowheads="1"/>
          </p:cNvSpPr>
          <p:nvPr/>
        </p:nvSpPr>
        <p:spPr bwMode="auto">
          <a:xfrm>
            <a:off x="408955" y="6086151"/>
            <a:ext cx="113385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0" dirty="0">
                <a:solidFill>
                  <a:srgbClr val="333333"/>
                </a:solidFill>
                <a:latin typeface="+mn-lt"/>
              </a:rPr>
              <a:t>*شما آنطور می بینید که می خواهید.</a:t>
            </a:r>
            <a:endParaRPr lang="de-DE" altLang="de-DE" sz="18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تغییر نظام باورها</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342900" lvl="0" indent="-342900" defTabSz="914400" fontAlgn="base">
              <a:buClr>
                <a:srgbClr val="333333"/>
              </a:buClr>
              <a:buFont typeface="WingDings"/>
              <a:buChar char=""/>
            </a:pPr>
            <a:r>
              <a:rPr lang="fa-IR" altLang="de-DE" sz="2400" dirty="0">
                <a:solidFill>
                  <a:srgbClr val="333333"/>
                </a:solidFill>
              </a:rPr>
              <a:t>انسان ها تمایل دارند نخستین عقیده ی خود را حفظ کنند. (بعنوان مثال ، پیشداوری ها و نخستین برداشت ها به بهترین و پایدارترین اعتقادات فرد تبدیل شده و نگرش های اصلی را می </a:t>
            </a:r>
            <a:r>
              <a:rPr lang="fa-IR" altLang="de-DE" sz="2400">
                <a:solidFill>
                  <a:srgbClr val="333333"/>
                </a:solidFill>
              </a:rPr>
              <a:t>سازند).</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ext Box 7"/>
          <p:cNvSpPr txBox="1">
            <a:spLocks noChangeArrowheads="1"/>
          </p:cNvSpPr>
          <p:nvPr/>
        </p:nvSpPr>
        <p:spPr bwMode="auto">
          <a:xfrm>
            <a:off x="408955" y="6086151"/>
            <a:ext cx="113385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0" dirty="0">
                <a:solidFill>
                  <a:srgbClr val="333333"/>
                </a:solidFill>
                <a:latin typeface="+mn-lt"/>
              </a:rPr>
              <a:t>*شما آنطور می بینید که می خواهید.</a:t>
            </a:r>
            <a:endParaRPr lang="de-DE" altLang="de-DE" sz="18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تغییر نظام باورها</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342900" lvl="0" indent="-342900" defTabSz="914400" fontAlgn="base">
              <a:buClr>
                <a:srgbClr val="333333"/>
              </a:buClr>
              <a:buFont typeface="WingDings"/>
              <a:buChar char=""/>
            </a:pPr>
            <a:r>
              <a:rPr lang="fa-IR" altLang="de-DE" sz="2400" dirty="0">
                <a:solidFill>
                  <a:srgbClr val="333333"/>
                </a:solidFill>
              </a:rPr>
              <a:t>انسان ها تمایل دارند نخستین عقیده ی خود را حفظ کنند. (بعنوان مثال ، پیشداوری ها و نخستین برداشت ها به بهترین و پایدارترین اعتقادات فرد تبدیل شده و نگرش های اصلی را می سازند).</a:t>
            </a:r>
          </a:p>
          <a:p>
            <a:pPr marL="342900" indent="-342900" defTabSz="914400" fontAlgn="base">
              <a:buClr>
                <a:srgbClr val="333333"/>
              </a:buClr>
              <a:buFont typeface="WingDings"/>
              <a:buChar char=""/>
            </a:pPr>
            <a:r>
              <a:rPr lang="fa-IR" altLang="de-DE" sz="2400" dirty="0">
                <a:solidFill>
                  <a:srgbClr val="004992"/>
                </a:solidFill>
              </a:rPr>
              <a:t>دلایل</a:t>
            </a:r>
            <a:r>
              <a:rPr lang="de-DE" altLang="de-DE" sz="2400" dirty="0">
                <a:solidFill>
                  <a:srgbClr val="004992"/>
                </a:solidFill>
              </a:rPr>
              <a:t> :</a:t>
            </a:r>
            <a:r>
              <a:rPr kumimoji="0" lang="fa-IR" altLang="ja-JP" sz="2400" b="0" i="0" u="none" strike="noStrike" cap="none" normalizeH="0" baseline="0" dirty="0">
                <a:ln>
                  <a:noFill/>
                </a:ln>
                <a:solidFill>
                  <a:schemeClr val="tx1"/>
                </a:solidFill>
                <a:effectLst/>
                <a:latin typeface="+mn-lt"/>
                <a:ea typeface="+mn-ea"/>
                <a:cs typeface="+mn-cs"/>
              </a:rPr>
              <a:t>؟؟؟</a:t>
            </a:r>
            <a:endParaRPr kumimoji="0" lang="de-DE" sz="2400" b="0" i="0" u="none" strike="noStrike" cap="none" normalizeH="0" baseline="0" dirty="0">
              <a:ln>
                <a:noFill/>
              </a:ln>
              <a:solidFill>
                <a:schemeClr val="tx1"/>
              </a:solidFill>
              <a:effectLst/>
              <a:latin typeface="+mn-lt"/>
              <a:ea typeface="+mn-ea"/>
              <a:cs typeface="+mn-cs"/>
            </a:endParaRPr>
          </a:p>
          <a:p>
            <a:pPr marL="342900" indent="-342900" defTabSz="914400" fontAlgn="base">
              <a:buClr>
                <a:srgbClr val="333333"/>
              </a:buClr>
              <a:buFont typeface="WingDings"/>
              <a:buChar char=""/>
            </a:pPr>
            <a:r>
              <a:rPr lang="fa-IR" altLang="de-DE" sz="2400" dirty="0">
                <a:solidFill>
                  <a:srgbClr val="004992"/>
                </a:solidFill>
              </a:rPr>
              <a:t>مشکلات بعدی:</a:t>
            </a:r>
            <a:r>
              <a:rPr lang="de-DE" altLang="de-DE" sz="2400" dirty="0">
                <a:solidFill>
                  <a:srgbClr val="004992"/>
                </a:solidFill>
              </a:rPr>
              <a:t> </a:t>
            </a:r>
            <a:r>
              <a:rPr kumimoji="0" lang="fa-IR" altLang="ja-JP" sz="2400" b="0" i="0" u="none" strike="noStrike" cap="none" normalizeH="0" baseline="0" dirty="0">
                <a:ln>
                  <a:noFill/>
                </a:ln>
                <a:solidFill>
                  <a:schemeClr val="tx1"/>
                </a:solidFill>
                <a:effectLst/>
                <a:latin typeface="+mn-lt"/>
                <a:ea typeface="+mn-ea"/>
                <a:cs typeface="+mn-cs"/>
              </a:rPr>
              <a:t>؟؟؟</a:t>
            </a:r>
            <a:endParaRPr kumimoji="0" lang="de-DE" sz="2400" b="0" i="0" u="none" strike="noStrike" cap="none" normalizeH="0" baseline="0" dirty="0">
              <a:ln>
                <a:noFill/>
              </a:ln>
              <a:solidFill>
                <a:schemeClr val="tx1"/>
              </a:solidFill>
              <a:effectLst/>
              <a:latin typeface="+mn-lt"/>
              <a:ea typeface="+mn-ea"/>
              <a:cs typeface="+mn-cs"/>
            </a:endParaRPr>
          </a:p>
          <a:p>
            <a:pPr marL="342900" lvl="0" indent="-342900" defTabSz="914400" fontAlgn="base">
              <a:buClr>
                <a:srgbClr val="333333"/>
              </a:buClr>
              <a:buFont typeface="WingDings"/>
              <a:buChar char=""/>
            </a:pP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3</a:t>
            </a:fld>
            <a:endParaRPr lang="de-DE" altLang="de-DE">
              <a:latin typeface="+mn-lt"/>
            </a:endParaRPr>
          </a:p>
        </p:txBody>
      </p:sp>
    </p:spTree>
    <p:extLst>
      <p:ext uri="{BB962C8B-B14F-4D97-AF65-F5344CB8AC3E}">
        <p14:creationId xmlns:p14="http://schemas.microsoft.com/office/powerpoint/2010/main" val="624249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ext Box 7"/>
          <p:cNvSpPr txBox="1">
            <a:spLocks noChangeArrowheads="1"/>
          </p:cNvSpPr>
          <p:nvPr/>
        </p:nvSpPr>
        <p:spPr bwMode="auto">
          <a:xfrm>
            <a:off x="408955" y="6086151"/>
            <a:ext cx="113385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0" dirty="0">
                <a:solidFill>
                  <a:srgbClr val="333333"/>
                </a:solidFill>
                <a:latin typeface="+mn-lt"/>
              </a:rPr>
              <a:t>*شما آنطور می بینید که می خواهید.</a:t>
            </a:r>
            <a:endParaRPr lang="de-DE" altLang="de-DE" sz="18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تغییر نظام باورها</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342900" lvl="0" indent="-342900" defTabSz="914400" fontAlgn="base">
              <a:buClr>
                <a:srgbClr val="333333"/>
              </a:buClr>
              <a:buFont typeface="WingDings"/>
              <a:buChar char=""/>
            </a:pPr>
            <a:r>
              <a:rPr lang="fa-IR" altLang="de-DE" sz="2400" dirty="0">
                <a:solidFill>
                  <a:srgbClr val="333333"/>
                </a:solidFill>
              </a:rPr>
              <a:t>انسان ها تمایل دارند نخستین عقیده ی خود را حفظ کنند. (بعنوان مثال ، پیشداوری ها و نخستین برداشت ها به بهترین و پایدارترین اعتقادات فرد تبدیل شده و نگرش های اصلی را می سازند).</a:t>
            </a:r>
          </a:p>
          <a:p>
            <a:pPr marL="342900" lvl="0" indent="-342900" defTabSz="914400" fontAlgn="base">
              <a:buClr>
                <a:srgbClr val="333333"/>
              </a:buClr>
              <a:buFont typeface="WingDings"/>
              <a:buChar char=""/>
            </a:pPr>
            <a:r>
              <a:rPr lang="fa-IR" altLang="de-DE" sz="2400" dirty="0">
                <a:solidFill>
                  <a:srgbClr val="004992"/>
                </a:solidFill>
              </a:rPr>
              <a:t>دلایل: </a:t>
            </a:r>
            <a:r>
              <a:rPr lang="fa-IR" altLang="de-DE" sz="2400" dirty="0">
                <a:solidFill>
                  <a:srgbClr val="333333"/>
                </a:solidFill>
              </a:rPr>
              <a:t>تنبلی “خطای تصدیق”* ، تسهیل جهت یابی در شرایط پیچیده ، مباهات و غرور.</a:t>
            </a:r>
            <a:endParaRPr lang="de-DE" altLang="de-DE" sz="2400" dirty="0">
              <a:solidFill>
                <a:srgbClr val="333333"/>
              </a:solidFill>
            </a:endParaRPr>
          </a:p>
          <a:p>
            <a:pPr marL="342900" indent="-342900" defTabSz="914400" fontAlgn="base">
              <a:buClr>
                <a:srgbClr val="333333"/>
              </a:buClr>
              <a:buFont typeface="WingDings"/>
              <a:buChar char=""/>
            </a:pPr>
            <a:r>
              <a:rPr lang="fa-IR" altLang="de-DE" sz="2400" dirty="0">
                <a:solidFill>
                  <a:srgbClr val="004992"/>
                </a:solidFill>
              </a:rPr>
              <a:t>مشکلات بعدی:</a:t>
            </a:r>
            <a:r>
              <a:rPr lang="de-DE" altLang="de-DE" sz="2400" dirty="0">
                <a:solidFill>
                  <a:srgbClr val="004992"/>
                </a:solidFill>
              </a:rPr>
              <a:t> </a:t>
            </a:r>
            <a:r>
              <a:rPr kumimoji="0" lang="fa-IR" altLang="ja-JP" sz="2400" b="0" i="0" u="none" strike="noStrike" cap="none" normalizeH="0" baseline="0" dirty="0">
                <a:ln>
                  <a:noFill/>
                </a:ln>
                <a:solidFill>
                  <a:schemeClr val="tx1"/>
                </a:solidFill>
                <a:effectLst/>
                <a:latin typeface="+mn-lt"/>
                <a:ea typeface="+mn-ea"/>
                <a:cs typeface="+mn-cs"/>
              </a:rPr>
              <a:t>؟؟؟</a:t>
            </a:r>
            <a:endParaRPr kumimoji="0" lang="de-DE" sz="2400" b="0" i="0" u="none" strike="noStrike" cap="none" normalizeH="0" baseline="0" dirty="0">
              <a:ln>
                <a:noFill/>
              </a:ln>
              <a:solidFill>
                <a:schemeClr val="tx1"/>
              </a:solidFill>
              <a:effectLst/>
              <a:latin typeface="+mn-lt"/>
              <a:ea typeface="+mn-ea"/>
              <a:cs typeface="+mn-cs"/>
            </a:endParaRPr>
          </a:p>
          <a:p>
            <a:pPr lvl="0" defTabSz="914400" fontAlgn="base">
              <a:buClr>
                <a:srgbClr val="333333"/>
              </a:buClr>
            </a:pP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4</a:t>
            </a:fld>
            <a:endParaRPr lang="de-DE" altLang="de-DE">
              <a:latin typeface="+mn-lt"/>
            </a:endParaRPr>
          </a:p>
        </p:txBody>
      </p:sp>
    </p:spTree>
    <p:extLst>
      <p:ext uri="{BB962C8B-B14F-4D97-AF65-F5344CB8AC3E}">
        <p14:creationId xmlns:p14="http://schemas.microsoft.com/office/powerpoint/2010/main" val="34047971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ext Box 7"/>
          <p:cNvSpPr txBox="1">
            <a:spLocks noChangeArrowheads="1"/>
          </p:cNvSpPr>
          <p:nvPr/>
        </p:nvSpPr>
        <p:spPr bwMode="auto">
          <a:xfrm>
            <a:off x="408955" y="6086151"/>
            <a:ext cx="113385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0" dirty="0">
                <a:solidFill>
                  <a:srgbClr val="333333"/>
                </a:solidFill>
                <a:latin typeface="+mn-lt"/>
              </a:rPr>
              <a:t>*شما آنطور می بینید که می خواهید.</a:t>
            </a:r>
            <a:endParaRPr lang="de-DE" altLang="de-DE" sz="18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تغییر نظام باورها</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342900" lvl="0" indent="-342900" defTabSz="914400" fontAlgn="base">
              <a:buClr>
                <a:srgbClr val="333333"/>
              </a:buClr>
              <a:buFont typeface="WingDings"/>
              <a:buChar char=""/>
            </a:pPr>
            <a:r>
              <a:rPr lang="fa-IR" altLang="de-DE" sz="2400" dirty="0">
                <a:solidFill>
                  <a:srgbClr val="333333"/>
                </a:solidFill>
              </a:rPr>
              <a:t>انسان ها تمایل دارند نخستین عقیده ی خود را حفظ کنند. (بعنوان مثال ، پیشداوری ها و نخستین برداشت ها به بهترین و پایدارترین اعتقادات فرد تبدیل شده و نگرش های اصلی را می سازند).</a:t>
            </a:r>
          </a:p>
          <a:p>
            <a:pPr marL="342900" lvl="0" indent="-342900" defTabSz="914400" fontAlgn="base">
              <a:buClr>
                <a:srgbClr val="333333"/>
              </a:buClr>
              <a:buFont typeface="WingDings"/>
              <a:buChar char=""/>
            </a:pPr>
            <a:r>
              <a:rPr lang="fa-IR" altLang="de-DE" sz="2400" dirty="0">
                <a:solidFill>
                  <a:srgbClr val="004992"/>
                </a:solidFill>
              </a:rPr>
              <a:t>دلایل: </a:t>
            </a:r>
            <a:r>
              <a:rPr lang="fa-IR" altLang="de-DE" sz="2400">
                <a:solidFill>
                  <a:srgbClr val="333333"/>
                </a:solidFill>
              </a:rPr>
              <a:t>تنبلی “خطای تصدیق”* </a:t>
            </a:r>
            <a:r>
              <a:rPr lang="fa-IR" altLang="de-DE" sz="2400" dirty="0">
                <a:solidFill>
                  <a:srgbClr val="333333"/>
                </a:solidFill>
              </a:rPr>
              <a:t>، تسهیل جهت یابی در شرایط پیچیده ، مباهات و غرور.</a:t>
            </a:r>
          </a:p>
          <a:p>
            <a:pPr marL="342900" lvl="0" indent="-342900" defTabSz="914400" fontAlgn="base">
              <a:buClr>
                <a:srgbClr val="333333"/>
              </a:buClr>
              <a:buFont typeface="WingDings"/>
              <a:buChar char=""/>
            </a:pPr>
            <a:r>
              <a:rPr lang="fa-IR" altLang="de-DE" sz="2400" dirty="0">
                <a:solidFill>
                  <a:srgbClr val="004992"/>
                </a:solidFill>
              </a:rPr>
              <a:t>مشکلات بعدی: </a:t>
            </a:r>
            <a:r>
              <a:rPr lang="fa-IR" altLang="de-DE" sz="2400" dirty="0">
                <a:solidFill>
                  <a:srgbClr val="333333"/>
                </a:solidFill>
              </a:rPr>
              <a:t>قضاوت نادرست (همانند پیشداوری های نژادی یا قومی) تحکیم می شود؛ تعمیم های غلط صورت می </a:t>
            </a:r>
            <a:r>
              <a:rPr lang="fa-IR" altLang="de-DE" sz="2400">
                <a:solidFill>
                  <a:srgbClr val="333333"/>
                </a:solidFill>
              </a:rPr>
              <a:t>گیرد</a:t>
            </a:r>
            <a:r>
              <a:rPr lang="de-DE" altLang="de-DE" sz="2400">
                <a:solidFill>
                  <a:srgbClr val="333333"/>
                </a:solidFill>
              </a:rPr>
              <a:t> </a:t>
            </a:r>
            <a:r>
              <a:rPr lang="fa-IR" altLang="de-DE" sz="2400">
                <a:solidFill>
                  <a:srgbClr val="333333"/>
                </a:solidFill>
              </a:rPr>
              <a:t>(“مشت </a:t>
            </a:r>
            <a:r>
              <a:rPr lang="fa-IR" altLang="de-DE" sz="2400" dirty="0">
                <a:solidFill>
                  <a:srgbClr val="333333"/>
                </a:solidFill>
              </a:rPr>
              <a:t>نمونه ی </a:t>
            </a:r>
            <a:r>
              <a:rPr lang="fa-IR" altLang="de-DE" sz="2400">
                <a:solidFill>
                  <a:srgbClr val="333333"/>
                </a:solidFill>
              </a:rPr>
              <a:t>خروار است”) </a:t>
            </a:r>
            <a:r>
              <a:rPr lang="fa-IR" altLang="de-DE" sz="2400" dirty="0">
                <a:solidFill>
                  <a:srgbClr val="333333"/>
                </a:solidFill>
              </a:rPr>
              <a:t>؛ فرصت هایی که فردشایسته ی آن است ازدست می روند.</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5</a:t>
            </a:fld>
            <a:endParaRPr lang="de-DE" altLang="de-DE">
              <a:latin typeface="+mn-lt"/>
            </a:endParaRPr>
          </a:p>
        </p:txBody>
      </p:sp>
    </p:spTree>
    <p:extLst>
      <p:ext uri="{BB962C8B-B14F-4D97-AF65-F5344CB8AC3E}">
        <p14:creationId xmlns:p14="http://schemas.microsoft.com/office/powerpoint/2010/main" val="540930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title"/>
          </p:nvPr>
        </p:nvSpPr>
        <p:spPr>
          <a:noFill/>
        </p:spPr>
        <p:txBody>
          <a:bodyPr/>
          <a:lstStyle/>
          <a:p>
            <a:pPr eaLnBrk="1" hangingPunct="1"/>
            <a:r>
              <a:rPr lang="fa-IR" altLang="de-DE" sz="3600">
                <a:solidFill>
                  <a:schemeClr val="accent1"/>
                </a:solidFill>
                <a:latin typeface="+mn-lt"/>
                <a:ea typeface="+mn-ea"/>
                <a:cs typeface="+mn-cs"/>
              </a:rPr>
              <a:t>زمانی که پیش بینی ها به حقیقت نمی آیند</a:t>
            </a:r>
            <a:endParaRPr lang="de-DE" altLang="de-DE" sz="3600">
              <a:solidFill>
                <a:schemeClr val="accent1"/>
              </a:solidFill>
              <a:latin typeface="+mn-lt"/>
              <a:ea typeface="+mn-ea"/>
              <a:cs typeface="+mn-cs"/>
            </a:endParaRPr>
          </a:p>
        </p:txBody>
      </p:sp>
      <p:sp>
        <p:nvSpPr>
          <p:cNvPr id="13314" name="Rectangle 2"/>
          <p:cNvSpPr>
            <a:spLocks noGrp="1" noChangeArrowheads="1"/>
          </p:cNvSpPr>
          <p:nvPr>
            <p:ph idx="1"/>
          </p:nvPr>
        </p:nvSpPr>
        <p:spPr/>
        <p:txBody>
          <a:bodyPr>
            <a:noAutofit/>
          </a:bodyPr>
          <a:lstStyle/>
          <a:p>
            <a:pPr eaLnBrk="1" hangingPunct="1"/>
            <a:r>
              <a:rPr lang="fa-IR" altLang="de-DE" sz="2400" dirty="0">
                <a:solidFill>
                  <a:srgbClr val="333333"/>
                </a:solidFill>
              </a:rPr>
              <a:t>ماریون کیچ رهبر یکی از احزاب در شهر سالت لیک امریکا ادعا نمود که از فضا</a:t>
            </a:r>
            <a:r>
              <a:rPr lang="de-DE" altLang="de-DE" sz="2400" dirty="0">
                <a:solidFill>
                  <a:srgbClr val="333333"/>
                </a:solidFill>
              </a:rPr>
              <a:t> </a:t>
            </a:r>
            <a:r>
              <a:rPr lang="fa-IR" altLang="de-DE" sz="2400" dirty="0">
                <a:solidFill>
                  <a:srgbClr val="333333"/>
                </a:solidFill>
              </a:rPr>
              <a:t>(سایر سیارات) پیامی دریافت کرده است. بر او الهام شده بود که قبل ازسپیده دم روز بیست ویکم دسامبر سال 1952 طوفان عظیمی تمام جهان را نابود خواهد کرد. ولی قبل از آن یک کشتی فضایی وی و پیروانش را نجات خواهد داد.</a:t>
            </a:r>
          </a:p>
          <a:p>
            <a:pPr eaLnBrk="1" hangingPunct="1"/>
            <a:r>
              <a:rPr lang="fa-IR" altLang="de-DE" sz="2400" dirty="0">
                <a:solidFill>
                  <a:srgbClr val="333333"/>
                </a:solidFill>
              </a:rPr>
              <a:t>وی و پیروانش شب قبل از واقعه در منزل کیچ گردهم آمدند و منتظر بودند که این پیشگویی محقق شود. نیمه شب روز بعد هم گذشت ولی خبری از طوفان و کشتی فضایی نشد.</a:t>
            </a:r>
          </a:p>
          <a:p>
            <a:pPr algn="ctr" eaLnBrk="1" hangingPunct="1"/>
            <a:r>
              <a:rPr lang="fa-IR" altLang="de-DE" sz="2400" dirty="0">
                <a:solidFill>
                  <a:srgbClr val="333333"/>
                </a:solidFill>
              </a:rPr>
              <a:t>ا</a:t>
            </a:r>
            <a:r>
              <a:rPr lang="fa-IR" altLang="de-DE" sz="2400" dirty="0">
                <a:solidFill>
                  <a:srgbClr val="004992"/>
                </a:solidFill>
              </a:rPr>
              <a:t>ین حزب واقعه ی مذکور را چگونه تبیین می کند؟</a:t>
            </a:r>
          </a:p>
          <a:p>
            <a:pPr algn="ctr" eaLnBrk="1" hangingPunct="1"/>
            <a:r>
              <a:rPr lang="fa-IR" altLang="de-DE" sz="2400" dirty="0">
                <a:solidFill>
                  <a:srgbClr val="004992"/>
                </a:solidFill>
              </a:rPr>
              <a:t>آیا ایشان از اعتقاد خود دست برمی دارند؟ شما چه فکری می کنید</a:t>
            </a:r>
            <a:endParaRPr lang="de-DE" altLang="de-DE" sz="2400" dirty="0">
              <a:solidFill>
                <a:srgbClr val="004992"/>
              </a:solidFill>
            </a:endParaRPr>
          </a:p>
          <a:p>
            <a:pPr algn="ctr" eaLnBrk="1" hangingPunct="1"/>
            <a:r>
              <a:rPr lang="fa-IR" alt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3" name="Slide Number Placeholder 2"/>
          <p:cNvSpPr>
            <a:spLocks noGrp="1"/>
          </p:cNvSpPr>
          <p:nvPr>
            <p:ph type="sldNum" sz="quarter" idx="12"/>
          </p:nvPr>
        </p:nvSpPr>
        <p:spPr/>
        <p:txBody>
          <a:bodyPr/>
          <a:lstStyle/>
          <a:p>
            <a:pPr>
              <a:defRPr/>
            </a:pPr>
            <a:fld id="{49A14057-22C9-4878-9FF4-51AE98BDFE37}" type="slidenum">
              <a:rPr lang="de-DE" altLang="de-DE" smtClean="0">
                <a:latin typeface="+mn-lt"/>
              </a:rPr>
              <a:pPr>
                <a:defRPr/>
              </a:pPr>
              <a:t>6</a:t>
            </a:fld>
            <a:endParaRPr lang="de-DE" altLang="de-DE">
              <a:latin typeface="+mn-lt"/>
            </a:endParaRPr>
          </a:p>
        </p:txBody>
      </p:sp>
      <p:pic>
        <p:nvPicPr>
          <p:cNvPr id="9" name="Picture 8"/>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6"/>
          <p:cNvSpPr txBox="1">
            <a:spLocks noChangeArrowheads="1"/>
          </p:cNvSpPr>
          <p:nvPr/>
        </p:nvSpPr>
        <p:spPr bwMode="auto">
          <a:xfrm>
            <a:off x="408954" y="6209079"/>
            <a:ext cx="1137600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80000"/>
              </a:lnSpc>
              <a:buFont typeface="Wingdings" panose="05000000000000000000" pitchFamily="2" charset="2"/>
              <a:buNone/>
            </a:pPr>
            <a:r>
              <a:rPr lang="de-DE" altLang="de-DE" sz="1200" b="0" dirty="0">
                <a:solidFill>
                  <a:srgbClr val="333333"/>
                </a:solidFill>
                <a:latin typeface="+mn-lt"/>
              </a:rPr>
              <a:t>* Source: Festinger et al., (1956) </a:t>
            </a:r>
            <a:r>
              <a:rPr lang="de-DE" altLang="de-DE" sz="1200" b="0" i="1" dirty="0">
                <a:solidFill>
                  <a:srgbClr val="333333"/>
                </a:solidFill>
                <a:latin typeface="+mn-lt"/>
              </a:rPr>
              <a:t>When Prophecy Fails</a:t>
            </a:r>
            <a:endParaRPr lang="de-DE" altLang="de-DE" sz="12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زمانی که پیش بینی ها به حقیقت نمی آیند</a:t>
            </a:r>
            <a:endParaRPr lang="en-US" sz="3600">
              <a:latin typeface="+mn-lt"/>
              <a:ea typeface="+mn-ea"/>
              <a:cs typeface="+mn-cs"/>
            </a:endParaRPr>
          </a:p>
        </p:txBody>
      </p:sp>
      <p:sp>
        <p:nvSpPr>
          <p:cNvPr id="14338" name="Rectangle 3"/>
          <p:cNvSpPr>
            <a:spLocks noGrp="1" noChangeArrowheads="1"/>
          </p:cNvSpPr>
          <p:nvPr>
            <p:ph idx="1"/>
          </p:nvPr>
        </p:nvSpPr>
        <p:spPr>
          <a:xfrm>
            <a:off x="408955" y="2204864"/>
            <a:ext cx="11340000" cy="4248000"/>
          </a:xfrm>
        </p:spPr>
        <p:txBody>
          <a:bodyPr>
            <a:noAutofit/>
          </a:bodyPr>
          <a:lstStyle/>
          <a:p>
            <a:pPr eaLnBrk="1" hangingPunct="1"/>
            <a:r>
              <a:rPr lang="fa-IR" altLang="de-DE" sz="2400" dirty="0">
                <a:solidFill>
                  <a:srgbClr val="333333"/>
                </a:solidFill>
              </a:rPr>
              <a:t>زمانی که بر همگان آشکار شد که پیشگویی نادرست بوده است ، کیچ ، رهبر این حزب ، به شدت دچار ناباوری شد و گریست. صبح روز بعد پیروان وی اظهار کردند که خداوند تحت تأثیر عبادت های این گروه کوچک ولی مؤمن قرار گرفت و دستور داد که طوفان ایجاد نشود و جهان را نجات داد.</a:t>
            </a:r>
          </a:p>
          <a:p>
            <a:pPr algn="ctr" eaLnBrk="1" hangingPunct="1"/>
            <a:r>
              <a:rPr lang="fa-IR" altLang="de-DE" sz="2400" dirty="0">
                <a:solidFill>
                  <a:srgbClr val="004992"/>
                </a:solidFill>
              </a:rPr>
              <a:t>این توضیح مثالی است از شیوه ی مقابله ی کسانی که پیشگویی هایشان به حقیقت نمی پیوندد</a:t>
            </a:r>
            <a:endParaRPr lang="en-US" altLang="de-DE" sz="2400" dirty="0">
              <a:solidFill>
                <a:srgbClr val="004992"/>
              </a:solidFill>
            </a:endParaRPr>
          </a:p>
          <a:p>
            <a:pPr algn="ctr" eaLnBrk="1" hangingPunct="1"/>
            <a:r>
              <a:rPr lang="fa-IR" altLang="de-DE" sz="2400" dirty="0">
                <a:solidFill>
                  <a:srgbClr val="004992"/>
                </a:solidFill>
              </a:rPr>
              <a:t>اگر این توجیه در ذهن شما نمی گنجد ، از یک پُتک بزرگ استفاده کنید</a:t>
            </a:r>
            <a:endParaRPr lang="de-DE" alt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7</a:t>
            </a:fld>
            <a:endParaRPr lang="de-DE" altLang="de-DE">
              <a:latin typeface="+mn-lt"/>
            </a:endParaRPr>
          </a:p>
        </p:txBody>
      </p:sp>
      <p:pic>
        <p:nvPicPr>
          <p:cNvPr id="10"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dirty="0">
                <a:latin typeface="+mn-lt"/>
                <a:ea typeface="+mn-ea"/>
                <a:cs typeface="+mn-cs"/>
              </a:rPr>
              <a:t>نمونه هایی از قصور در، زیرسؤال بردن برخی باورها </a:t>
            </a:r>
            <a:br>
              <a:rPr lang="ar-AE" sz="3600" dirty="0">
                <a:latin typeface="+mn-lt"/>
                <a:ea typeface="+mn-ea"/>
                <a:cs typeface="+mn-cs"/>
              </a:rPr>
            </a:br>
            <a:r>
              <a:rPr lang="ar-AE" sz="3600" dirty="0">
                <a:latin typeface="+mn-lt"/>
                <a:ea typeface="+mn-ea"/>
                <a:cs typeface="+mn-cs"/>
              </a:rPr>
              <a:t>(شیوه </a:t>
            </a:r>
            <a:r>
              <a:rPr lang="ar-AE" sz="3600">
                <a:latin typeface="+mn-lt"/>
                <a:ea typeface="+mn-ea"/>
                <a:cs typeface="+mn-cs"/>
              </a:rPr>
              <a:t>ی “ </a:t>
            </a:r>
            <a:r>
              <a:rPr lang="ar-AE" sz="3600" dirty="0">
                <a:latin typeface="+mn-lt"/>
                <a:ea typeface="+mn-ea"/>
                <a:cs typeface="+mn-cs"/>
              </a:rPr>
              <a:t>سر در </a:t>
            </a:r>
            <a:r>
              <a:rPr lang="ar-AE" sz="3600">
                <a:latin typeface="+mn-lt"/>
                <a:ea typeface="+mn-ea"/>
                <a:cs typeface="+mn-cs"/>
              </a:rPr>
              <a:t>گریبان بردن”)</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8</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2013522056"/>
              </p:ext>
            </p:extLst>
          </p:nvPr>
        </p:nvGraphicFramePr>
        <p:xfrm>
          <a:off x="408955" y="2203704"/>
          <a:ext cx="11376001" cy="4206240"/>
        </p:xfrm>
        <a:graphic>
          <a:graphicData uri="http://schemas.openxmlformats.org/drawingml/2006/table">
            <a:tbl>
              <a:tblPr rtl="1">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حیطه یا قلمرو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mn-lt"/>
                          <a:ea typeface="+mn-ea"/>
                          <a:cs typeface="+mn-cs"/>
                        </a:rPr>
                        <a:t>مثال</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جغرافیا</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333333"/>
                        </a:buClr>
                        <a:buSzTx/>
                        <a:buFontTx/>
                        <a:buNone/>
                        <a:tabLst/>
                      </a:pPr>
                      <a:r>
                        <a:rPr kumimoji="0" lang="fa-IR"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mn-lt"/>
                          <a:ea typeface="+mn-ea"/>
                          <a:cs typeface="+mn-cs"/>
                        </a:rPr>
                        <a:t>اجتماع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
                          <a:srgbClr val="000000"/>
                        </a:buClr>
                        <a:buSzTx/>
                        <a:buFontTx/>
                        <a:buNone/>
                        <a:tabLst/>
                      </a:pPr>
                      <a:r>
                        <a:rPr kumimoji="0" lang="fa-I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64592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mn-lt"/>
                          <a:ea typeface="+mn-ea"/>
                          <a:cs typeface="+mn-cs"/>
                        </a:rPr>
                        <a:t>حوادث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000000"/>
                        </a:buClr>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9624810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dirty="0">
                <a:latin typeface="+mn-lt"/>
                <a:ea typeface="+mn-ea"/>
                <a:cs typeface="+mn-cs"/>
              </a:rPr>
              <a:t>نمونه هایی از قصور در، زیرسؤال بردن برخی باورها </a:t>
            </a:r>
            <a:br>
              <a:rPr lang="ar-AE" sz="3600" dirty="0">
                <a:latin typeface="+mn-lt"/>
                <a:ea typeface="+mn-ea"/>
                <a:cs typeface="+mn-cs"/>
              </a:rPr>
            </a:br>
            <a:r>
              <a:rPr lang="ar-AE" sz="3600" dirty="0">
                <a:latin typeface="+mn-lt"/>
                <a:ea typeface="+mn-ea"/>
                <a:cs typeface="+mn-cs"/>
              </a:rPr>
              <a:t>(شیوه </a:t>
            </a:r>
            <a:r>
              <a:rPr lang="ar-AE" sz="3600">
                <a:latin typeface="+mn-lt"/>
                <a:ea typeface="+mn-ea"/>
                <a:cs typeface="+mn-cs"/>
              </a:rPr>
              <a:t>ی “ </a:t>
            </a:r>
            <a:r>
              <a:rPr lang="ar-AE" sz="3600" dirty="0">
                <a:latin typeface="+mn-lt"/>
                <a:ea typeface="+mn-ea"/>
                <a:cs typeface="+mn-cs"/>
              </a:rPr>
              <a:t>سر در </a:t>
            </a:r>
            <a:r>
              <a:rPr lang="ar-AE" sz="3600">
                <a:latin typeface="+mn-lt"/>
                <a:ea typeface="+mn-ea"/>
                <a:cs typeface="+mn-cs"/>
              </a:rPr>
              <a:t>گریبان بردن”)</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9</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2574582006"/>
              </p:ext>
            </p:extLst>
          </p:nvPr>
        </p:nvGraphicFramePr>
        <p:xfrm>
          <a:off x="408955" y="2203704"/>
          <a:ext cx="11376001" cy="4206240"/>
        </p:xfrm>
        <a:graphic>
          <a:graphicData uri="http://schemas.openxmlformats.org/drawingml/2006/table">
            <a:tbl>
              <a:tblPr rtl="1">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حیطه یا قلمرو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mn-lt"/>
                          <a:ea typeface="+mn-ea"/>
                          <a:cs typeface="+mn-cs"/>
                        </a:rPr>
                        <a:t>مثال</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جغرافیا</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r" defTabSz="914400" rtl="1" eaLnBrk="1" fontAlgn="base" latinLnBrk="0" hangingPunct="1">
                        <a:lnSpc>
                          <a:spcPct val="100000"/>
                        </a:lnSpc>
                        <a:spcBef>
                          <a:spcPts val="1200"/>
                        </a:spcBef>
                        <a:spcAft>
                          <a:spcPct val="0"/>
                        </a:spcAft>
                        <a:buClr>
                          <a:srgbClr val="333333"/>
                        </a:buClr>
                        <a:buSzTx/>
                        <a:buFont typeface="WingDings"/>
                        <a:buChar char=""/>
                        <a:tabLst/>
                      </a:pPr>
                      <a:r>
                        <a:rPr kumimoji="0" lang="fa-IR" altLang="ja-JP" sz="2000" b="0" i="0" u="none" strike="noStrike" cap="none" normalizeH="0" baseline="0" dirty="0">
                          <a:ln>
                            <a:noFill/>
                          </a:ln>
                          <a:solidFill>
                            <a:srgbClr val="333333"/>
                          </a:solidFill>
                          <a:effectLst/>
                          <a:latin typeface="+mn-lt"/>
                          <a:ea typeface="+mn-ea"/>
                          <a:cs typeface="+mn-cs"/>
                        </a:rPr>
                        <a:t>زمين مسطح است. اين نظريه را اكثر دانشمندان ، حتي در قرون وسطي ، مردود شمارده اند. ولي تا قرن بيستم ، بسياري از طرفداران اين نظريه بر اين باور نادرست خويش پافشاري مي كردند و تصاويري را كه نشاندهنده ي كروي بودن زمين است ، دسيسه آميز و فريبنده مي خواندند.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mn-lt"/>
                          <a:ea typeface="+mn-ea"/>
                          <a:cs typeface="+mn-cs"/>
                        </a:rPr>
                        <a:t>اجتماع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
                          <a:srgbClr val="000000"/>
                        </a:buClr>
                        <a:buSzTx/>
                        <a:buFontTx/>
                        <a:buNone/>
                        <a:tabLst/>
                      </a:pPr>
                      <a:r>
                        <a:rPr kumimoji="0" lang="fa-I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64592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mn-lt"/>
                          <a:ea typeface="+mn-ea"/>
                          <a:cs typeface="+mn-cs"/>
                        </a:rPr>
                        <a:t>حوادث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000000"/>
                        </a:buClr>
                        <a:buSzTx/>
                        <a:buFontTx/>
                        <a:buNone/>
                        <a:tabLst/>
                      </a:pPr>
                      <a:r>
                        <a:rPr kumimoji="0" lang="fa-I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292666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dirty="0">
                <a:latin typeface="+mn-lt"/>
                <a:ea typeface="+mn-ea"/>
                <a:cs typeface="+mn-cs"/>
              </a:rPr>
              <a:t>نمونه هایی از قصور در، زیرسؤال بردن برخی باورها </a:t>
            </a:r>
            <a:br>
              <a:rPr lang="ar-AE" sz="3600" dirty="0">
                <a:latin typeface="+mn-lt"/>
                <a:ea typeface="+mn-ea"/>
                <a:cs typeface="+mn-cs"/>
              </a:rPr>
            </a:br>
            <a:r>
              <a:rPr lang="ar-AE" sz="3600" dirty="0">
                <a:latin typeface="+mn-lt"/>
                <a:ea typeface="+mn-ea"/>
                <a:cs typeface="+mn-cs"/>
              </a:rPr>
              <a:t>(شیوه </a:t>
            </a:r>
            <a:r>
              <a:rPr lang="ar-AE" sz="3600">
                <a:latin typeface="+mn-lt"/>
                <a:ea typeface="+mn-ea"/>
                <a:cs typeface="+mn-cs"/>
              </a:rPr>
              <a:t>ی “ </a:t>
            </a:r>
            <a:r>
              <a:rPr lang="ar-AE" sz="3600" dirty="0">
                <a:latin typeface="+mn-lt"/>
                <a:ea typeface="+mn-ea"/>
                <a:cs typeface="+mn-cs"/>
              </a:rPr>
              <a:t>سر در </a:t>
            </a:r>
            <a:r>
              <a:rPr lang="ar-AE" sz="3600">
                <a:latin typeface="+mn-lt"/>
                <a:ea typeface="+mn-ea"/>
                <a:cs typeface="+mn-cs"/>
              </a:rPr>
              <a:t>گریبان بردن”)</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10</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1919861446"/>
              </p:ext>
            </p:extLst>
          </p:nvPr>
        </p:nvGraphicFramePr>
        <p:xfrm>
          <a:off x="408955" y="2203704"/>
          <a:ext cx="11376001" cy="4206240"/>
        </p:xfrm>
        <a:graphic>
          <a:graphicData uri="http://schemas.openxmlformats.org/drawingml/2006/table">
            <a:tbl>
              <a:tblPr rtl="1">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حیطه یا قلمرو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mn-lt"/>
                          <a:ea typeface="+mn-ea"/>
                          <a:cs typeface="+mn-cs"/>
                        </a:rPr>
                        <a:t>مثال</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جغرافیا</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r" defTabSz="914400" rtl="1" eaLnBrk="1" fontAlgn="base" latinLnBrk="0" hangingPunct="1">
                        <a:lnSpc>
                          <a:spcPct val="100000"/>
                        </a:lnSpc>
                        <a:spcBef>
                          <a:spcPts val="1200"/>
                        </a:spcBef>
                        <a:spcAft>
                          <a:spcPct val="0"/>
                        </a:spcAft>
                        <a:buClr>
                          <a:srgbClr val="333333"/>
                        </a:buClr>
                        <a:buSzTx/>
                        <a:buFont typeface="WingDings"/>
                        <a:buChar char=""/>
                        <a:tabLst/>
                      </a:pPr>
                      <a:r>
                        <a:rPr kumimoji="0" lang="fa-IR" altLang="ja-JP" sz="2000" b="0" i="0" u="none" strike="noStrike" cap="none" normalizeH="0" baseline="0" dirty="0">
                          <a:ln>
                            <a:noFill/>
                          </a:ln>
                          <a:solidFill>
                            <a:srgbClr val="333333"/>
                          </a:solidFill>
                          <a:effectLst/>
                          <a:latin typeface="+mn-lt"/>
                          <a:ea typeface="+mn-ea"/>
                          <a:cs typeface="+mn-cs"/>
                        </a:rPr>
                        <a:t>زمين مسطح است. اين نظريه را اكثر دانشمندان ، حتي در قرون وسطي ، مردود شمارده اند. ولي تا قرن بيستم ، بسياري از طرفداران اين نظريه بر اين باور نادرست خويش پافشاري مي كردند و تصاويري را كه نشاندهنده ي كروي بودن زمين است ، دسيسه آميز و فريبنده مي خواندند.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mn-lt"/>
                          <a:ea typeface="+mn-ea"/>
                          <a:cs typeface="+mn-cs"/>
                        </a:rPr>
                        <a:t>اجتماع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r" defTabSz="914400" rtl="1" eaLnBrk="1" fontAlgn="base" latinLnBrk="0" hangingPunct="1">
                        <a:lnSpc>
                          <a:spcPct val="100000"/>
                        </a:lnSpc>
                        <a:spcBef>
                          <a:spcPts val="1200"/>
                        </a:spcBef>
                        <a:spcAft>
                          <a:spcPts val="0"/>
                        </a:spcAft>
                        <a:buClr>
                          <a:srgbClr val="000000"/>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تجلیل </a:t>
                      </a:r>
                      <a:r>
                        <a:rPr kumimoji="0" lang="fa-IR" sz="2000" b="0" i="0" u="none" strike="noStrike" cap="none" normalizeH="0" baseline="0">
                          <a:ln>
                            <a:noFill/>
                          </a:ln>
                          <a:solidFill>
                            <a:srgbClr val="333333"/>
                          </a:solidFill>
                          <a:effectLst/>
                          <a:latin typeface="+mn-lt"/>
                          <a:ea typeface="+mn-ea"/>
                          <a:cs typeface="+mn-cs"/>
                        </a:rPr>
                        <a:t>و تکریم حکومتی </a:t>
                      </a:r>
                      <a:r>
                        <a:rPr kumimoji="0" lang="fa-IR" sz="2000" b="0" i="0" u="none" strike="noStrike" cap="none" normalizeH="0" baseline="0" dirty="0">
                          <a:ln>
                            <a:noFill/>
                          </a:ln>
                          <a:solidFill>
                            <a:srgbClr val="333333"/>
                          </a:solidFill>
                          <a:effectLst/>
                          <a:latin typeface="+mn-lt"/>
                          <a:ea typeface="+mn-ea"/>
                          <a:cs typeface="+mn-cs"/>
                        </a:rPr>
                        <a:t>که اطمینان دارید شرور ، شیطان صفت ، بی رحم و همچنین ناموفق است (مانند فاشیسم یا استالینیسم).</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64592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mn-lt"/>
                          <a:ea typeface="+mn-ea"/>
                          <a:cs typeface="+mn-cs"/>
                        </a:rPr>
                        <a:t>حوادث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000000"/>
                        </a:buClr>
                        <a:buSzTx/>
                        <a:buFontTx/>
                        <a:buNone/>
                        <a:tabLst/>
                      </a:pPr>
                      <a:r>
                        <a:rPr kumimoji="0" lang="fa-I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0306060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dirty="0">
                <a:latin typeface="+mn-lt"/>
                <a:ea typeface="+mn-ea"/>
                <a:cs typeface="+mn-cs"/>
              </a:rPr>
              <a:t>نمونه هایی از قصور در، زیرسؤال بردن برخی باورها </a:t>
            </a:r>
            <a:br>
              <a:rPr lang="ar-AE" sz="3600" dirty="0">
                <a:latin typeface="+mn-lt"/>
                <a:ea typeface="+mn-ea"/>
                <a:cs typeface="+mn-cs"/>
              </a:rPr>
            </a:br>
            <a:r>
              <a:rPr lang="ar-AE" sz="3600" dirty="0">
                <a:latin typeface="+mn-lt"/>
                <a:ea typeface="+mn-ea"/>
                <a:cs typeface="+mn-cs"/>
              </a:rPr>
              <a:t>(شیوه </a:t>
            </a:r>
            <a:r>
              <a:rPr lang="ar-AE" sz="3600">
                <a:latin typeface="+mn-lt"/>
                <a:ea typeface="+mn-ea"/>
                <a:cs typeface="+mn-cs"/>
              </a:rPr>
              <a:t>ی “ </a:t>
            </a:r>
            <a:r>
              <a:rPr lang="ar-AE" sz="3600" dirty="0">
                <a:latin typeface="+mn-lt"/>
                <a:ea typeface="+mn-ea"/>
                <a:cs typeface="+mn-cs"/>
              </a:rPr>
              <a:t>سر در </a:t>
            </a:r>
            <a:r>
              <a:rPr lang="ar-AE" sz="3600">
                <a:latin typeface="+mn-lt"/>
                <a:ea typeface="+mn-ea"/>
                <a:cs typeface="+mn-cs"/>
              </a:rPr>
              <a:t>گریبان بردن”)</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11</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2527896599"/>
              </p:ext>
            </p:extLst>
          </p:nvPr>
        </p:nvGraphicFramePr>
        <p:xfrm>
          <a:off x="408955" y="2203704"/>
          <a:ext cx="11376001" cy="4206240"/>
        </p:xfrm>
        <a:graphic>
          <a:graphicData uri="http://schemas.openxmlformats.org/drawingml/2006/table">
            <a:tbl>
              <a:tblPr rtl="1">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حیطه یا قلمرو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mn-lt"/>
                          <a:ea typeface="+mn-ea"/>
                          <a:cs typeface="+mn-cs"/>
                        </a:rPr>
                        <a:t>مثال</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جغرافیا</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r" defTabSz="914400" rtl="1" eaLnBrk="1" fontAlgn="base" latinLnBrk="0" hangingPunct="1">
                        <a:lnSpc>
                          <a:spcPct val="100000"/>
                        </a:lnSpc>
                        <a:spcBef>
                          <a:spcPts val="1200"/>
                        </a:spcBef>
                        <a:spcAft>
                          <a:spcPct val="0"/>
                        </a:spcAft>
                        <a:buClr>
                          <a:srgbClr val="333333"/>
                        </a:buClr>
                        <a:buSzTx/>
                        <a:buFont typeface="WingDings"/>
                        <a:buChar char=""/>
                        <a:tabLst/>
                      </a:pPr>
                      <a:r>
                        <a:rPr kumimoji="0" lang="fa-IR" altLang="ja-JP" sz="2000" b="0" i="0" u="none" strike="noStrike" cap="none" normalizeH="0" baseline="0" dirty="0">
                          <a:ln>
                            <a:noFill/>
                          </a:ln>
                          <a:solidFill>
                            <a:srgbClr val="333333"/>
                          </a:solidFill>
                          <a:effectLst/>
                          <a:latin typeface="+mn-lt"/>
                          <a:ea typeface="+mn-ea"/>
                          <a:cs typeface="+mn-cs"/>
                        </a:rPr>
                        <a:t>زمين مسطح است. اين نظريه را اكثر دانشمندان ، حتي در قرون وسطي ، مردود شمارده اند. ولي تا قرن بيستم ، بسياري از طرفداران اين نظريه بر اين باور نادرست خويش پافشاري مي كردند و تصاويري را كه نشاندهنده ي كروي بودن زمين است ، دسيسه آميز و فريبنده مي خواندند.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mn-lt"/>
                          <a:ea typeface="+mn-ea"/>
                          <a:cs typeface="+mn-cs"/>
                        </a:rPr>
                        <a:t>اجتماع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r" defTabSz="914400" rtl="1" eaLnBrk="1" fontAlgn="base" latinLnBrk="0" hangingPunct="1">
                        <a:lnSpc>
                          <a:spcPct val="100000"/>
                        </a:lnSpc>
                        <a:spcBef>
                          <a:spcPts val="1200"/>
                        </a:spcBef>
                        <a:spcAft>
                          <a:spcPts val="0"/>
                        </a:spcAft>
                        <a:buClr>
                          <a:srgbClr val="000000"/>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تجلیل </a:t>
                      </a:r>
                      <a:r>
                        <a:rPr kumimoji="0" lang="fa-IR" sz="2000" b="0" i="0" u="none" strike="noStrike" cap="none" normalizeH="0" baseline="0">
                          <a:ln>
                            <a:noFill/>
                          </a:ln>
                          <a:solidFill>
                            <a:srgbClr val="333333"/>
                          </a:solidFill>
                          <a:effectLst/>
                          <a:latin typeface="+mn-lt"/>
                          <a:ea typeface="+mn-ea"/>
                          <a:cs typeface="+mn-cs"/>
                        </a:rPr>
                        <a:t>و تکریم حکومتی </a:t>
                      </a:r>
                      <a:r>
                        <a:rPr kumimoji="0" lang="fa-IR" sz="2000" b="0" i="0" u="none" strike="noStrike" cap="none" normalizeH="0" baseline="0" dirty="0">
                          <a:ln>
                            <a:noFill/>
                          </a:ln>
                          <a:solidFill>
                            <a:srgbClr val="333333"/>
                          </a:solidFill>
                          <a:effectLst/>
                          <a:latin typeface="+mn-lt"/>
                          <a:ea typeface="+mn-ea"/>
                          <a:cs typeface="+mn-cs"/>
                        </a:rPr>
                        <a:t>که اطمینان دارید شرور ، شیطان صفت ، بی رحم و همچنین ناموفق است (مانند فاشیسم یا استالینیسم).</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64592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mn-lt"/>
                          <a:ea typeface="+mn-ea"/>
                          <a:cs typeface="+mn-cs"/>
                        </a:rPr>
                        <a:t>حوادث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r" defTabSz="914400" rtl="1" eaLnBrk="1" fontAlgn="base" latinLnBrk="0" hangingPunct="1">
                        <a:lnSpc>
                          <a:spcPct val="100000"/>
                        </a:lnSpc>
                        <a:spcBef>
                          <a:spcPts val="1200"/>
                        </a:spcBef>
                        <a:spcAft>
                          <a:spcPts val="0"/>
                        </a:spcAft>
                        <a:buClr>
                          <a:srgbClr val="000000"/>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بی توجهی به علایم هشدار یا نشانه های خطراتی که از احتمال وقوع حوادث و فجایع اجتناب ناپذیر خبر می دهند (نظیر ،احتمال ریزش توده ی برف یا بهمن که معمولاً از قبل هشدار داده می شود).</a:t>
                      </a:r>
                    </a:p>
                    <a:p>
                      <a:pPr marL="285750" marR="0" lvl="0" indent="-285750" algn="r" defTabSz="914400" rtl="1" eaLnBrk="1" fontAlgn="base" latinLnBrk="0" hangingPunct="1">
                        <a:lnSpc>
                          <a:spcPct val="100000"/>
                        </a:lnSpc>
                        <a:spcBef>
                          <a:spcPts val="1200"/>
                        </a:spcBef>
                        <a:spcAft>
                          <a:spcPts val="0"/>
                        </a:spcAft>
                        <a:buClr>
                          <a:srgbClr val="000000"/>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فاجعه ی کشتی تایتانیک: این فاجعه به این خاطر رخ داد که همگان تصور می کردند این کشتی بسیار مشهور هرگز غرق نخواهد شد واز این رو هشدارها و نشانه های خطر جدّی تلقی نشدند.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277814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چرا چنین اعمالی انجام می دهیم؟</a:t>
            </a:r>
            <a:endParaRPr lang="de-DE" altLang="de-DE" sz="3600">
              <a:latin typeface="+mn-lt"/>
              <a:ea typeface="+mn-ea"/>
              <a:cs typeface="+mn-cs"/>
            </a:endParaRPr>
          </a:p>
        </p:txBody>
      </p:sp>
      <p:sp>
        <p:nvSpPr>
          <p:cNvPr id="4" name="Content Placeholder 3"/>
          <p:cNvSpPr>
            <a:spLocks noGrp="1"/>
          </p:cNvSpPr>
          <p:nvPr>
            <p:ph idx="1"/>
          </p:nvPr>
        </p:nvSpPr>
        <p:spPr/>
        <p:txBody>
          <a:bodyPr>
            <a:noAutofit/>
          </a:bodyPr>
          <a:lstStyle/>
          <a:p>
            <a:pPr lvl="0" defTabSz="914400" fontAlgn="base"/>
            <a:r>
              <a:rPr lang="fa-IR" altLang="de-DE" sz="2400">
                <a:solidFill>
                  <a:srgbClr val="333333"/>
                </a:solidFill>
              </a:rPr>
              <a:t>مطالعات نشان داده اند که بسیاری از اشخاص روانپریش</a:t>
            </a:r>
            <a:r>
              <a:rPr lang="de-DE" altLang="de-DE" sz="2400" dirty="0">
                <a:solidFill>
                  <a:srgbClr val="333333"/>
                </a:solidFill>
              </a:rPr>
              <a:t> </a:t>
            </a:r>
            <a:r>
              <a:rPr lang="fa-IR" altLang="de-DE" sz="2400" dirty="0">
                <a:solidFill>
                  <a:srgbClr val="333333"/>
                </a:solidFill>
              </a:rPr>
              <a:t>(نه همه ی آنها) آنقدر به باورهای خود در خصوص یک واقعه پایبند هستند که نمی توانند با اطلاعات یا اعتقاداتی چالش آور و متفاوت رویارو شوند.</a:t>
            </a:r>
          </a:p>
          <a:p>
            <a:pPr lvl="0" defTabSz="914400" fontAlgn="base"/>
            <a:r>
              <a:rPr lang="fa-IR" altLang="de-DE" sz="2400" dirty="0">
                <a:solidFill>
                  <a:srgbClr val="004992"/>
                </a:solidFill>
              </a:rPr>
              <a:t>این گونه اعمال ممکن است مشکلاتی در روابط بین فردی ایجاد کند و نگاهی سالم و واقع بینانه به محیط را مخدوش کند.</a:t>
            </a:r>
            <a:endParaRPr lang="fa-IR" sz="2400" dirty="0"/>
          </a:p>
        </p:txBody>
      </p:sp>
      <p:sp>
        <p:nvSpPr>
          <p:cNvPr id="2" name="Footer Placeholder 1"/>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3" name="Slide Number Placeholder 2"/>
          <p:cNvSpPr>
            <a:spLocks noGrp="1"/>
          </p:cNvSpPr>
          <p:nvPr>
            <p:ph type="sldNum" sz="quarter" idx="12"/>
          </p:nvPr>
        </p:nvSpPr>
        <p:spPr/>
        <p:txBody>
          <a:bodyPr/>
          <a:lstStyle/>
          <a:p>
            <a:pPr>
              <a:defRPr/>
            </a:pPr>
            <a:fld id="{A9EE4C0B-11E1-4CB1-90D3-E47F5C994003}" type="slidenum">
              <a:rPr lang="de-DE" altLang="de-DE" smtClean="0">
                <a:latin typeface="+mn-lt"/>
              </a:rPr>
              <a:pPr>
                <a:defRPr/>
              </a:pPr>
              <a:t>12</a:t>
            </a:fld>
            <a:endParaRPr lang="de-DE" altLang="de-DE">
              <a:latin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a-IR" altLang="de-DE" sz="3600">
                <a:latin typeface="+mn-lt"/>
                <a:ea typeface="+mn-ea"/>
                <a:cs typeface="+mn-cs"/>
              </a:rPr>
              <a:t>چگونه تغییر ناکافی باورها سبب تشدید سوء تفاهم در هنگام ابتلای به روانپریشی یا سایکوز می شود (چند مثال)</a:t>
            </a:r>
            <a:endParaRPr lang="de-DE" altLang="de-DE" sz="3600">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400" fontAlgn="base">
              <a:buClr>
                <a:srgbClr val="333333"/>
              </a:buClr>
              <a:buFont typeface="WingDings"/>
              <a:buChar char=""/>
              <a:defRPr/>
            </a:pPr>
            <a:endParaRPr lang="de-DE" sz="2400" dirty="0">
              <a:solidFill>
                <a:srgbClr val="333333"/>
              </a:solidFill>
            </a:endParaRPr>
          </a:p>
          <a:p>
            <a:pPr marL="342900" lvl="0" indent="-342900" defTabSz="914400" fontAlgn="base">
              <a:buClr>
                <a:srgbClr val="333333"/>
              </a:buClr>
              <a:buFont typeface="WingDings"/>
              <a:buChar char=""/>
              <a:defRPr/>
            </a:pPr>
            <a:r>
              <a:rPr lang="fa-IR" sz="2400" dirty="0">
                <a:solidFill>
                  <a:srgbClr val="333333"/>
                </a:solidFill>
              </a:rPr>
              <a:t>احتراز از بحث با دوستان و بستگان در خصوص برخی اعتقادات ، به علّت اینکه شما از احتمال مخالفت هراس دارید و نمی توانید به دیگران اعتماد کنید.</a:t>
            </a:r>
          </a:p>
          <a:p>
            <a:pPr marL="342900" lvl="0" indent="-342900" defTabSz="914400" fontAlgn="base">
              <a:buClr>
                <a:srgbClr val="333333"/>
              </a:buClr>
              <a:buFont typeface="WingDings"/>
              <a:buChar char=""/>
              <a:tabLst>
                <a:tab pos="360363" algn="l"/>
              </a:tabLst>
              <a:defRPr/>
            </a:pPr>
            <a:r>
              <a:rPr lang="fa-IR" sz="2400" dirty="0">
                <a:solidFill>
                  <a:srgbClr val="333333"/>
                </a:solidFill>
              </a:rPr>
              <a:t>تصور می کنید کسانی که با اعتقادات شما همسو نیستند یا مخالف هستند دشمنان شما یا مزاحم شما هستند.</a:t>
            </a:r>
          </a:p>
          <a:p>
            <a:pPr marL="342900" lvl="0" indent="-342900" defTabSz="914400" fontAlgn="base">
              <a:buClr>
                <a:srgbClr val="333333"/>
              </a:buClr>
              <a:buFont typeface="WingDings"/>
              <a:buChar char=""/>
              <a:defRPr/>
            </a:pPr>
            <a:r>
              <a:rPr lang="fa-IR" sz="2400" dirty="0">
                <a:solidFill>
                  <a:srgbClr val="333333"/>
                </a:solidFill>
              </a:rPr>
              <a:t>اطلاعات معتبر فقط از یک منبع بدست می آیند (مانند سایت اینترنتی نظریه های مربوط به دسیسه ها) و سایر منابع رسانه ای (مانند یک نهاد مطبوعاتی مثل کیهان) بی اعتبار هستند.</a:t>
            </a:r>
          </a:p>
          <a:p>
            <a:pPr lvl="0" algn="ctr" defTabSz="914400" fontAlgn="base"/>
            <a:r>
              <a:rPr lang="fa-IR" altLang="de-DE" sz="2400" dirty="0">
                <a:solidFill>
                  <a:srgbClr val="004992"/>
                </a:solidFill>
              </a:rPr>
              <a:t>شما هم می توانید یک تجربه شخصی در این زمینه بیان کنید؟</a:t>
            </a:r>
            <a:endParaRPr lang="fa-IR" sz="2400" dirty="0"/>
          </a:p>
        </p:txBody>
      </p:sp>
      <p:sp>
        <p:nvSpPr>
          <p:cNvPr id="2" name="Footer Placeholder 1"/>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3" name="Slide Number Placeholder 2"/>
          <p:cNvSpPr>
            <a:spLocks noGrp="1"/>
          </p:cNvSpPr>
          <p:nvPr>
            <p:ph type="sldNum" sz="quarter" idx="12"/>
          </p:nvPr>
        </p:nvSpPr>
        <p:spPr/>
        <p:txBody>
          <a:bodyPr/>
          <a:lstStyle/>
          <a:p>
            <a:pPr>
              <a:defRPr/>
            </a:pPr>
            <a:fld id="{A9EE4C0B-11E1-4CB1-90D3-E47F5C994003}" type="slidenum">
              <a:rPr lang="de-DE" altLang="de-DE" smtClean="0">
                <a:latin typeface="+mn-lt"/>
              </a:rPr>
              <a:pPr>
                <a:defRPr/>
              </a:pPr>
              <a:t>13</a:t>
            </a:fld>
            <a:endParaRPr lang="de-DE" altLang="de-DE">
              <a:latin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سه تصویر زیر به یک طبقه تعلق دارند. آن طبقه کدام است؟</a:t>
            </a:r>
            <a:endParaRPr lang="de-DE" altLang="de-DE" sz="3600">
              <a:latin typeface="+mn-lt"/>
              <a:ea typeface="+mn-ea"/>
              <a:cs typeface="+mn-cs"/>
            </a:endParaRPr>
          </a:p>
        </p:txBody>
      </p:sp>
      <p:sp>
        <p:nvSpPr>
          <p:cNvPr id="4" name="Content Placeholder 3"/>
          <p:cNvSpPr>
            <a:spLocks noGrp="1"/>
          </p:cNvSpPr>
          <p:nvPr>
            <p:ph idx="1"/>
          </p:nvPr>
        </p:nvSpPr>
        <p:spPr/>
        <p:txBody>
          <a:bodyPr>
            <a:noAutofit/>
          </a:bodyPr>
          <a:lstStyle/>
          <a:p>
            <a:pPr lvl="0" algn="ctr" defTabSz="914400" fontAlgn="base"/>
            <a:endParaRPr lang="fa-IR" altLang="de-DE" sz="2400" dirty="0">
              <a:solidFill>
                <a:srgbClr val="333333"/>
              </a:solidFill>
            </a:endParaRPr>
          </a:p>
          <a:p>
            <a:pPr lvl="0" algn="ctr" defTabSz="914400" fontAlgn="base"/>
            <a:endParaRPr lang="fa-IR" altLang="de-DE" sz="2400" dirty="0">
              <a:solidFill>
                <a:srgbClr val="333333"/>
              </a:solidFill>
            </a:endParaRPr>
          </a:p>
          <a:p>
            <a:pPr lvl="0" algn="ctr" defTabSz="914400" fontAlgn="base"/>
            <a:endParaRPr lang="fa-IR" altLang="de-DE" sz="2400" dirty="0">
              <a:solidFill>
                <a:srgbClr val="333333"/>
              </a:solidFill>
            </a:endParaRPr>
          </a:p>
          <a:p>
            <a:pPr lvl="0" algn="ctr" defTabSz="914400" fontAlgn="base"/>
            <a:endParaRPr lang="fa-IR" altLang="de-DE" sz="2400" dirty="0">
              <a:solidFill>
                <a:srgbClr val="333333"/>
              </a:solidFill>
            </a:endParaRPr>
          </a:p>
          <a:p>
            <a:pPr lvl="0" algn="ctr" defTabSz="914400" fontAlgn="base"/>
            <a:r>
              <a:rPr lang="fa-IR" altLang="de-DE" sz="2400" dirty="0">
                <a:solidFill>
                  <a:srgbClr val="333333"/>
                </a:solidFill>
              </a:rPr>
              <a:t>اگر مطمئن هستید، لطفاً بصورت بلی یا خیر پاسخ دهید. و نظر خود را بفرمائید</a:t>
            </a:r>
          </a:p>
          <a:p>
            <a:pPr lvl="0" algn="ctr" defTabSz="914400" fontAlgn="base"/>
            <a:r>
              <a:rPr lang="fa-IR" altLang="de-DE" sz="2400" dirty="0">
                <a:solidFill>
                  <a:srgbClr val="333333"/>
                </a:solidFill>
              </a:rPr>
              <a:t>در صورتی که پاسخ دیگری نیز به ذهن تان می رسد اظهار فرمائید تا در ادامه صحّت آن را آزمایش کنیم</a:t>
            </a:r>
            <a:endParaRPr lang="fa-IR" sz="2400" dirty="0"/>
          </a:p>
        </p:txBody>
      </p:sp>
      <p:sp>
        <p:nvSpPr>
          <p:cNvPr id="2" name="Footer Placeholder 1"/>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3" name="Slide Number Placeholder 2"/>
          <p:cNvSpPr>
            <a:spLocks noGrp="1"/>
          </p:cNvSpPr>
          <p:nvPr>
            <p:ph type="sldNum" sz="quarter" idx="12"/>
          </p:nvPr>
        </p:nvSpPr>
        <p:spPr/>
        <p:txBody>
          <a:bodyPr/>
          <a:lstStyle/>
          <a:p>
            <a:pPr>
              <a:defRPr/>
            </a:pPr>
            <a:fld id="{A9EE4C0B-11E1-4CB1-90D3-E47F5C994003}" type="slidenum">
              <a:rPr lang="de-DE" altLang="de-DE" smtClean="0">
                <a:latin typeface="+mn-lt"/>
              </a:rPr>
              <a:pPr>
                <a:defRPr/>
              </a:pPr>
              <a:t>14</a:t>
            </a:fld>
            <a:endParaRPr lang="de-DE" altLang="de-DE">
              <a:latin typeface="+mn-lt"/>
            </a:endParaRPr>
          </a:p>
        </p:txBody>
      </p:sp>
      <p:pic>
        <p:nvPicPr>
          <p:cNvPr id="15" name="Picture 7"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4168"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6436"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6164"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6"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dirty="0">
                <a:latin typeface="+mn-lt"/>
                <a:ea typeface="+mn-ea"/>
                <a:cs typeface="+mn-cs"/>
              </a:rPr>
              <a:t>طبقه: موجودات زنده</a:t>
            </a:r>
            <a:endParaRPr lang="de-DE" altLang="de-DE" sz="3600" dirty="0">
              <a:latin typeface="+mn-lt"/>
              <a:ea typeface="+mn-ea"/>
              <a:cs typeface="+mn-cs"/>
            </a:endParaRPr>
          </a:p>
        </p:txBody>
      </p:sp>
      <p:sp>
        <p:nvSpPr>
          <p:cNvPr id="19461" name="Text Box 5"/>
          <p:cNvSpPr>
            <a:spLocks noGrp="1" noChangeArrowheads="1"/>
          </p:cNvSpPr>
          <p:nvPr>
            <p:ph idx="1"/>
          </p:nvPr>
        </p:nvSpPr>
        <p:spPr/>
        <p:txBody>
          <a:bodyPr>
            <a:noAutofit/>
          </a:bodyPr>
          <a:lstStyle/>
          <a:p>
            <a:pPr>
              <a:lnSpc>
                <a:spcPct val="100000"/>
              </a:lnSpc>
              <a:spcBef>
                <a:spcPts val="1200"/>
              </a:spcBef>
              <a:defRPr/>
            </a:pPr>
            <a:endParaRPr lang="fa-IR" sz="2000" b="1" dirty="0">
              <a:solidFill>
                <a:srgbClr val="333333"/>
              </a:solidFill>
            </a:endParaRPr>
          </a:p>
          <a:p>
            <a:pPr>
              <a:lnSpc>
                <a:spcPct val="100000"/>
              </a:lnSpc>
              <a:spcBef>
                <a:spcPts val="1200"/>
              </a:spcBef>
              <a:defRPr/>
            </a:pPr>
            <a:endParaRPr lang="fa-IR" sz="2000" b="1" dirty="0">
              <a:solidFill>
                <a:srgbClr val="333333"/>
              </a:solidFill>
            </a:endParaRPr>
          </a:p>
          <a:p>
            <a:pPr>
              <a:lnSpc>
                <a:spcPct val="100000"/>
              </a:lnSpc>
              <a:spcBef>
                <a:spcPts val="1200"/>
              </a:spcBef>
              <a:defRPr/>
            </a:pPr>
            <a:endParaRPr lang="fa-IR" sz="2000" b="1" dirty="0">
              <a:solidFill>
                <a:srgbClr val="333333"/>
              </a:solidFill>
            </a:endParaRPr>
          </a:p>
          <a:p>
            <a:pPr>
              <a:lnSpc>
                <a:spcPct val="100000"/>
              </a:lnSpc>
              <a:spcBef>
                <a:spcPts val="1200"/>
              </a:spcBef>
              <a:defRPr/>
            </a:pPr>
            <a:endParaRPr lang="fa-IR" sz="2000" b="1" dirty="0">
              <a:solidFill>
                <a:srgbClr val="333333"/>
              </a:solidFill>
            </a:endParaRPr>
          </a:p>
          <a:p>
            <a:pPr>
              <a:lnSpc>
                <a:spcPct val="100000"/>
              </a:lnSpc>
              <a:spcBef>
                <a:spcPts val="1200"/>
              </a:spcBef>
              <a:defRPr/>
            </a:pPr>
            <a:r>
              <a:rPr lang="fa-IR" sz="2000" b="1" dirty="0">
                <a:solidFill>
                  <a:srgbClr val="333333"/>
                </a:solidFill>
              </a:rPr>
              <a:t>خطای رایج:</a:t>
            </a:r>
            <a:r>
              <a:rPr lang="fa-IR" sz="2000" dirty="0">
                <a:solidFill>
                  <a:srgbClr val="333333"/>
                </a:solidFill>
              </a:rPr>
              <a:t> اکثرمردم اطلاعاتی را جستجو می کنند که مطلوب نظرشان است ؛ و در نتیجه ی خطای سوگیری از اطلاعاتی که با نظرشان تناقض داشته باشد دوری می کنند. در این مورد به نظر می رسد که پاسخ گیاهان می باشد.</a:t>
            </a:r>
          </a:p>
          <a:p>
            <a:pPr>
              <a:lnSpc>
                <a:spcPct val="100000"/>
              </a:lnSpc>
              <a:spcBef>
                <a:spcPts val="1200"/>
              </a:spcBef>
              <a:defRPr/>
            </a:pPr>
            <a:r>
              <a:rPr lang="fa-IR" sz="2000" dirty="0">
                <a:solidFill>
                  <a:srgbClr val="333333"/>
                </a:solidFill>
              </a:rPr>
              <a:t>در اغلب مواقع اشخاص به افکار و نظرات متفاوت توجه نمی کنند. و نمونه های آن را می توان در زندگی روزمره مشاهده کرد:</a:t>
            </a:r>
          </a:p>
          <a:p>
            <a:pPr marL="342900" indent="-342900">
              <a:lnSpc>
                <a:spcPct val="100000"/>
              </a:lnSpc>
              <a:spcBef>
                <a:spcPts val="1200"/>
              </a:spcBef>
              <a:buClr>
                <a:srgbClr val="333333"/>
              </a:buClr>
              <a:buFont typeface="WingDings"/>
              <a:buChar char=""/>
              <a:defRPr/>
            </a:pPr>
            <a:r>
              <a:rPr lang="fa-IR" sz="2000" dirty="0">
                <a:solidFill>
                  <a:srgbClr val="333333"/>
                </a:solidFill>
              </a:rPr>
              <a:t>مردم روزنامه هایی را می خوانند که با نظرات شان همخوانی داشته باشد.</a:t>
            </a:r>
          </a:p>
          <a:p>
            <a:pPr marL="342900" indent="-342900">
              <a:lnSpc>
                <a:spcPct val="100000"/>
              </a:lnSpc>
              <a:spcBef>
                <a:spcPts val="1200"/>
              </a:spcBef>
              <a:buClr>
                <a:srgbClr val="333333"/>
              </a:buClr>
              <a:buFont typeface="WingDings"/>
              <a:buChar char=""/>
              <a:defRPr/>
            </a:pPr>
            <a:r>
              <a:rPr lang="fa-IR" sz="2000" dirty="0">
                <a:solidFill>
                  <a:srgbClr val="333333"/>
                </a:solidFill>
              </a:rPr>
              <a:t>مردم ترجیح می دهند ازتماس با کسانی که هم عقیده نیستند اجتناب کنند تا اینکه با آنان به مجادله و مباحثه بپردازند.</a:t>
            </a:r>
          </a:p>
          <a:p>
            <a:pPr>
              <a:lnSpc>
                <a:spcPct val="100000"/>
              </a:lnSpc>
              <a:spcBef>
                <a:spcPts val="1200"/>
              </a:spcBef>
              <a:defRPr/>
            </a:pPr>
            <a:r>
              <a:rPr lang="fa-IR" sz="2000" dirty="0">
                <a:solidFill>
                  <a:srgbClr val="004992"/>
                </a:solidFill>
              </a:rPr>
              <a:t>در نتیجه ، نگرش ها و افکار یک سویه شکل می گیردو حتی ممکن است که قضاوت های نادرست ایجاد شود.</a:t>
            </a:r>
          </a:p>
        </p:txBody>
      </p:sp>
      <p:sp>
        <p:nvSpPr>
          <p:cNvPr id="2" name="Footer Placeholder 1"/>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3" name="Slide Number Placeholder 2"/>
          <p:cNvSpPr>
            <a:spLocks noGrp="1"/>
          </p:cNvSpPr>
          <p:nvPr>
            <p:ph type="sldNum" sz="quarter" idx="12"/>
          </p:nvPr>
        </p:nvSpPr>
        <p:spPr/>
        <p:txBody>
          <a:bodyPr/>
          <a:lstStyle/>
          <a:p>
            <a:pPr>
              <a:defRPr/>
            </a:pPr>
            <a:fld id="{A9EE4C0B-11E1-4CB1-90D3-E47F5C994003}" type="slidenum">
              <a:rPr lang="de-DE" altLang="de-DE" smtClean="0">
                <a:latin typeface="+mn-lt"/>
              </a:rPr>
              <a:pPr>
                <a:defRPr/>
              </a:pPr>
              <a:t>15</a:t>
            </a:fld>
            <a:endParaRPr lang="de-DE" altLang="de-DE">
              <a:latin typeface="+mn-lt"/>
            </a:endParaRPr>
          </a:p>
        </p:txBody>
      </p:sp>
      <p:sp>
        <p:nvSpPr>
          <p:cNvPr id="29702" name="Rectangle 6"/>
          <p:cNvSpPr>
            <a:spLocks noChangeArrowheads="1"/>
          </p:cNvSpPr>
          <p:nvPr/>
        </p:nvSpPr>
        <p:spPr bwMode="auto">
          <a:xfrm>
            <a:off x="408955" y="1813842"/>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a:lnSpc>
                <a:spcPct val="80000"/>
              </a:lnSpc>
              <a:spcBef>
                <a:spcPct val="0"/>
              </a:spcBef>
              <a:buFontTx/>
              <a:buNone/>
            </a:pPr>
            <a:r>
              <a:rPr lang="de-DE" altLang="de-DE" sz="1800" b="0" dirty="0">
                <a:solidFill>
                  <a:srgbClr val="333333"/>
                </a:solidFill>
                <a:latin typeface="+mn-lt"/>
              </a:rPr>
              <a:t>					</a:t>
            </a:r>
            <a:r>
              <a:rPr lang="fa-IR" altLang="de-DE" sz="1800" b="0" dirty="0">
                <a:solidFill>
                  <a:srgbClr val="333333"/>
                </a:solidFill>
                <a:latin typeface="+mn-lt"/>
              </a:rPr>
              <a:t>		</a:t>
            </a:r>
            <a:r>
              <a:rPr lang="fa-IR" altLang="de-DE" sz="2400" b="0" dirty="0">
                <a:solidFill>
                  <a:srgbClr val="333333"/>
                </a:solidFill>
                <a:latin typeface="+mn-lt"/>
              </a:rPr>
              <a:t>سایرموارد:</a:t>
            </a:r>
            <a:r>
              <a:rPr lang="de-DE" altLang="de-DE" sz="2400" b="0" dirty="0">
                <a:solidFill>
                  <a:srgbClr val="333333"/>
                </a:solidFill>
                <a:latin typeface="+mn-lt"/>
              </a:rPr>
              <a:t> </a:t>
            </a:r>
          </a:p>
        </p:txBody>
      </p:sp>
      <p:pic>
        <p:nvPicPr>
          <p:cNvPr id="23" name="Picture 4" descr="Mumbai Flowers-Swami Stream-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26405"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5" descr="Pentas Flowers-aussiegall-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22545"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80471"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27283"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1402"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7" descr="I wanna be your dog- e3000-flickr-cc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623071"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8"/>
          <p:cNvSpPr>
            <a:spLocks noChangeArrowheads="1"/>
          </p:cNvSpPr>
          <p:nvPr/>
        </p:nvSpPr>
        <p:spPr bwMode="auto">
          <a:xfrm>
            <a:off x="446220"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endParaRPr lang="de-DE" altLang="de-DE" sz="1800">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تمرین</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400" fontAlgn="base">
              <a:buClr>
                <a:srgbClr val="333333"/>
              </a:buClr>
              <a:buFont typeface="WingDings"/>
              <a:buChar char=""/>
              <a:tabLst>
                <a:tab pos="361950" algn="l"/>
              </a:tabLst>
              <a:defRPr/>
            </a:pPr>
            <a:r>
              <a:rPr lang="fa-IR" sz="2400">
                <a:solidFill>
                  <a:srgbClr val="333333"/>
                </a:solidFill>
              </a:rPr>
              <a:t>در این تمرین ها ، داستانی مصوّر بصورت سه تصویر متوالی به شما نشان داده می شود و شما باید تعبیر و تفسیر خود از این داستان ها را بفرمائید.</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16</a:t>
            </a:fld>
            <a:endParaRPr lang="de-DE" altLang="de-DE">
              <a:latin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تمرین</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400" fontAlgn="base">
              <a:buClr>
                <a:srgbClr val="333333"/>
              </a:buClr>
              <a:buFont typeface="WingDings"/>
              <a:buChar char=""/>
              <a:tabLst>
                <a:tab pos="361950" algn="l"/>
              </a:tabLst>
              <a:defRPr/>
            </a:pPr>
            <a:r>
              <a:rPr lang="fa-IR" sz="2400">
                <a:solidFill>
                  <a:srgbClr val="333333"/>
                </a:solidFill>
              </a:rPr>
              <a:t>در این تمرین ها ، داستانی مصوّر بصورت سه تصویر متوالی به شما نشان داده می شود و شما باید تعبیر و تفسیر خود از این داستان ها را بفرمائید.</a:t>
            </a:r>
          </a:p>
          <a:p>
            <a:pPr marL="342900" lvl="0" indent="-342900" defTabSz="914400" fontAlgn="base">
              <a:buClr>
                <a:srgbClr val="333333"/>
              </a:buClr>
              <a:buFont typeface="WingDings"/>
              <a:buChar char=""/>
              <a:tabLst>
                <a:tab pos="361950" algn="l"/>
              </a:tabLst>
              <a:defRPr/>
            </a:pPr>
            <a:r>
              <a:rPr lang="fa-IR" sz="2400" dirty="0">
                <a:solidFill>
                  <a:srgbClr val="333333"/>
                </a:solidFill>
              </a:rPr>
              <a:t>ترتیب ارایه ی این تصاویر معکوس ، از آخر به اوّل ، می باشد. یعنی آخرین حادثه در ابتدا نشان داده می </a:t>
            </a:r>
            <a:r>
              <a:rPr lang="fa-IR" sz="2400">
                <a:solidFill>
                  <a:srgbClr val="333333"/>
                </a:solidFill>
              </a:rPr>
              <a:t>شود.</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17</a:t>
            </a:fld>
            <a:endParaRPr lang="de-DE" altLang="de-DE">
              <a:latin typeface="+mn-lt"/>
            </a:endParaRPr>
          </a:p>
        </p:txBody>
      </p:sp>
    </p:spTree>
    <p:extLst>
      <p:ext uri="{BB962C8B-B14F-4D97-AF65-F5344CB8AC3E}">
        <p14:creationId xmlns:p14="http://schemas.microsoft.com/office/powerpoint/2010/main" val="23154243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تمرین</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400" fontAlgn="base">
              <a:buClr>
                <a:srgbClr val="333333"/>
              </a:buClr>
              <a:buFont typeface="WingDings"/>
              <a:buChar char=""/>
              <a:tabLst>
                <a:tab pos="361950" algn="l"/>
              </a:tabLst>
              <a:defRPr/>
            </a:pPr>
            <a:r>
              <a:rPr lang="fa-IR" sz="2400">
                <a:solidFill>
                  <a:srgbClr val="333333"/>
                </a:solidFill>
              </a:rPr>
              <a:t>در این تمرین ها ، داستانی مصوّر بصورت سه تصویر متوالی به شما نشان داده می شود و شما باید تعبیر و تفسیر خود از این داستان ها را بفرمائید.</a:t>
            </a:r>
          </a:p>
          <a:p>
            <a:pPr marL="342900" lvl="0" indent="-342900" defTabSz="914400" fontAlgn="base">
              <a:buClr>
                <a:srgbClr val="333333"/>
              </a:buClr>
              <a:buFont typeface="WingDings"/>
              <a:buChar char=""/>
              <a:tabLst>
                <a:tab pos="361950" algn="l"/>
              </a:tabLst>
              <a:defRPr/>
            </a:pPr>
            <a:r>
              <a:rPr lang="fa-IR" sz="2400" dirty="0">
                <a:solidFill>
                  <a:srgbClr val="333333"/>
                </a:solidFill>
              </a:rPr>
              <a:t>ترتیب ارایه ی این تصاویر معکوس ، از آخر به اوّل ، می باشد. یعنی آخرین حادثه در ابتدا نشان داده می شود.</a:t>
            </a:r>
          </a:p>
          <a:p>
            <a:pPr marL="342900" lvl="0" indent="-342900" defTabSz="914400" fontAlgn="base">
              <a:buClr>
                <a:srgbClr val="333333"/>
              </a:buClr>
              <a:buFont typeface="WingDings"/>
              <a:buChar char=""/>
              <a:tabLst>
                <a:tab pos="361950" algn="l"/>
              </a:tabLst>
              <a:defRPr/>
            </a:pPr>
            <a:r>
              <a:rPr lang="fa-IR" sz="2400" dirty="0">
                <a:solidFill>
                  <a:srgbClr val="333333"/>
                </a:solidFill>
              </a:rPr>
              <a:t>پس از نمایش هر تصویر، از شما خواسته می شود که محتمل ترین و معقول ترین تعبیررا رتبه بندی </a:t>
            </a:r>
            <a:r>
              <a:rPr lang="fa-IR" sz="2400">
                <a:solidFill>
                  <a:srgbClr val="333333"/>
                </a:solidFill>
              </a:rPr>
              <a:t>کنید.</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18</a:t>
            </a:fld>
            <a:endParaRPr lang="de-DE" altLang="de-DE">
              <a:latin typeface="+mn-lt"/>
            </a:endParaRPr>
          </a:p>
        </p:txBody>
      </p:sp>
    </p:spTree>
    <p:extLst>
      <p:ext uri="{BB962C8B-B14F-4D97-AF65-F5344CB8AC3E}">
        <p14:creationId xmlns:p14="http://schemas.microsoft.com/office/powerpoint/2010/main" val="915898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تمرین</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400" fontAlgn="base">
              <a:buClr>
                <a:srgbClr val="333333"/>
              </a:buClr>
              <a:buFont typeface="WingDings"/>
              <a:buChar char=""/>
              <a:tabLst>
                <a:tab pos="361950" algn="l"/>
              </a:tabLst>
              <a:defRPr/>
            </a:pPr>
            <a:r>
              <a:rPr lang="fa-IR" sz="2400">
                <a:solidFill>
                  <a:srgbClr val="333333"/>
                </a:solidFill>
              </a:rPr>
              <a:t>در این تمرین ها ، داستانی مصوّر بصورت سه تصویر متوالی به شما نشان داده می شود و شما باید تعبیر و تفسیر خود از این داستان ها را بفرمائید.</a:t>
            </a:r>
          </a:p>
          <a:p>
            <a:pPr marL="342900" lvl="0" indent="-342900" defTabSz="914400" fontAlgn="base">
              <a:buClr>
                <a:srgbClr val="333333"/>
              </a:buClr>
              <a:buFont typeface="WingDings"/>
              <a:buChar char=""/>
              <a:tabLst>
                <a:tab pos="361950" algn="l"/>
              </a:tabLst>
              <a:defRPr/>
            </a:pPr>
            <a:r>
              <a:rPr lang="fa-IR" sz="2400" dirty="0">
                <a:solidFill>
                  <a:srgbClr val="333333"/>
                </a:solidFill>
              </a:rPr>
              <a:t>ترتیب ارایه ی این تصاویر معکوس ، از آخر به اوّل ، می باشد. یعنی آخرین حادثه در ابتدا نشان داده می شود.</a:t>
            </a:r>
          </a:p>
          <a:p>
            <a:pPr marL="342900" lvl="0" indent="-342900" defTabSz="914400" fontAlgn="base">
              <a:buClr>
                <a:srgbClr val="333333"/>
              </a:buClr>
              <a:buFont typeface="WingDings"/>
              <a:buChar char=""/>
              <a:tabLst>
                <a:tab pos="361950" algn="l"/>
              </a:tabLst>
              <a:defRPr/>
            </a:pPr>
            <a:r>
              <a:rPr lang="fa-IR" sz="2400" dirty="0">
                <a:solidFill>
                  <a:srgbClr val="333333"/>
                </a:solidFill>
              </a:rPr>
              <a:t>پس از نمایش هر تصویر، از شما خواسته می شود که محتمل ترین و معقول ترین تعبیررا رتبه بندی کنید.</a:t>
            </a:r>
          </a:p>
          <a:p>
            <a:pPr marL="342900" lvl="0" indent="-342900" defTabSz="914400" fontAlgn="base">
              <a:buClr>
                <a:srgbClr val="333333"/>
              </a:buClr>
              <a:buFont typeface="WingDings"/>
              <a:buChar char=""/>
              <a:tabLst>
                <a:tab pos="361950" algn="l"/>
              </a:tabLst>
              <a:defRPr/>
            </a:pPr>
            <a:r>
              <a:rPr lang="ar-SA" sz="2400" dirty="0">
                <a:solidFill>
                  <a:srgbClr val="333333"/>
                </a:solidFill>
              </a:rPr>
              <a:t>لطفاً در باره ي صحّت برآورد خودتان با گروه خود مشورت كنيد</a:t>
            </a:r>
            <a:r>
              <a:rPr lang="fa-IR" sz="2400" dirty="0">
                <a:solidFill>
                  <a:srgbClr val="333333"/>
                </a:solidFill>
              </a:rPr>
              <a:t>!</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19</a:t>
            </a:fld>
            <a:endParaRPr lang="de-DE" altLang="de-DE">
              <a:latin typeface="+mn-lt"/>
            </a:endParaRPr>
          </a:p>
        </p:txBody>
      </p:sp>
    </p:spTree>
    <p:extLst>
      <p:ext uri="{BB962C8B-B14F-4D97-AF65-F5344CB8AC3E}">
        <p14:creationId xmlns:p14="http://schemas.microsoft.com/office/powerpoint/2010/main" val="2195346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اتفاقی افتاده است؟</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20</a:t>
            </a:fld>
            <a:endParaRPr lang="de-DE" altLang="de-DE">
              <a:latin typeface="+mn-lt"/>
            </a:endParaRPr>
          </a:p>
        </p:txBody>
      </p:sp>
      <p:pic>
        <p:nvPicPr>
          <p:cNvPr id="12" name="Picture 20-12-12-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901"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1-13-13-13"/>
          <p:cNvSpPr txBox="1">
            <a:spLocks noChangeArrowheads="1"/>
          </p:cNvSpPr>
          <p:nvPr/>
        </p:nvSpPr>
        <p:spPr bwMode="auto">
          <a:xfrm>
            <a:off x="7277372"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dirty="0">
                <a:solidFill>
                  <a:srgbClr val="000000"/>
                </a:solidFill>
                <a:latin typeface="+mn-lt"/>
              </a:rPr>
              <a:t>3</a:t>
            </a:r>
          </a:p>
        </p:txBody>
      </p:sp>
      <p:sp>
        <p:nvSpPr>
          <p:cNvPr id="14" name="Shape Penutup-14-14-14"/>
          <p:cNvSpPr/>
          <p:nvPr/>
        </p:nvSpPr>
        <p:spPr bwMode="gray">
          <a:xfrm>
            <a:off x="4631709"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15-15-15"/>
          <p:cNvSpPr/>
          <p:nvPr/>
        </p:nvSpPr>
        <p:spPr bwMode="gray">
          <a:xfrm>
            <a:off x="4631709"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Shape Penutup-16-16-16"/>
          <p:cNvSpPr/>
          <p:nvPr/>
        </p:nvSpPr>
        <p:spPr bwMode="gray">
          <a:xfrm>
            <a:off x="750568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7" name="Shape Penutup-17-17-17"/>
          <p:cNvSpPr/>
          <p:nvPr/>
        </p:nvSpPr>
        <p:spPr bwMode="gray">
          <a:xfrm>
            <a:off x="463170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8"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پسر بخاطر اینکه این خانواده او را به فرزندی پذیرفته اند خوشحال 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پدر و مادر ، فرزندشان را بخاطر اینکه آتش سوزی را بموقع به مأمورین اطلاع داده ، تحسین می کنند.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پسر نمره ی خوبی در مدرسه بدست آورده 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پسر با بی احتیاطی موجب بروز یک آتش سوزی شده است.</a:t>
            </a:r>
            <a:endParaRPr lang="en-CA" altLang="de-DE"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چقدر احتمال دارد كه هريك از گزينه ها را يافته باشيد؟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21</a:t>
            </a:fld>
            <a:endParaRPr lang="de-DE" altLang="de-DE">
              <a:latin typeface="+mn-lt"/>
            </a:endParaRPr>
          </a:p>
        </p:txBody>
      </p:sp>
      <p:pic>
        <p:nvPicPr>
          <p:cNvPr id="12" name="Picture 20-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901"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1-13"/>
          <p:cNvSpPr txBox="1">
            <a:spLocks noChangeArrowheads="1"/>
          </p:cNvSpPr>
          <p:nvPr/>
        </p:nvSpPr>
        <p:spPr bwMode="auto">
          <a:xfrm>
            <a:off x="7277372"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dirty="0">
                <a:solidFill>
                  <a:srgbClr val="000000"/>
                </a:solidFill>
                <a:latin typeface="+mn-lt"/>
              </a:rPr>
              <a:t>3</a:t>
            </a:r>
          </a:p>
        </p:txBody>
      </p:sp>
      <p:sp>
        <p:nvSpPr>
          <p:cNvPr id="14" name="Shape Penutup-14"/>
          <p:cNvSpPr/>
          <p:nvPr/>
        </p:nvSpPr>
        <p:spPr bwMode="gray">
          <a:xfrm>
            <a:off x="4631709"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15"/>
          <p:cNvSpPr/>
          <p:nvPr/>
        </p:nvSpPr>
        <p:spPr bwMode="gray">
          <a:xfrm>
            <a:off x="4631709"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Shape Penutup-16"/>
          <p:cNvSpPr/>
          <p:nvPr/>
        </p:nvSpPr>
        <p:spPr bwMode="gray">
          <a:xfrm>
            <a:off x="750568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7" name="Shape Penutup-17"/>
          <p:cNvSpPr/>
          <p:nvPr/>
        </p:nvSpPr>
        <p:spPr bwMode="gray">
          <a:xfrm>
            <a:off x="463170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48"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پسر بخاطر اینکه این خانواده او را به فرزندی پذیرفته اند خوشحال 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پدر و مادر ، فرزندشان را بخاطر اینکه آتش سوزی را بموقع به مأمورین اطلاع داده ، تحسین می کنند.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پسر نمره ی خوبی در مدرسه بدست آورده 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پسر با بی احتیاطی موجب بروز یک آتش سوزی شده است.</a:t>
            </a:r>
            <a:endParaRPr lang="en-CA" altLang="de-DE"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آيا با ديدن تصاوير جديد ، قضاوت شما تغيير كرد؟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22</a:t>
            </a:fld>
            <a:endParaRPr lang="de-DE" altLang="de-DE">
              <a:latin typeface="+mn-lt"/>
            </a:endParaRPr>
          </a:p>
        </p:txBody>
      </p:sp>
      <p:pic>
        <p:nvPicPr>
          <p:cNvPr id="14" name="Picture 20-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618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43-16"/>
          <p:cNvSpPr txBox="1">
            <a:spLocks noChangeArrowheads="1"/>
          </p:cNvSpPr>
          <p:nvPr/>
        </p:nvSpPr>
        <p:spPr bwMode="auto">
          <a:xfrm>
            <a:off x="535234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dirty="0">
                <a:solidFill>
                  <a:srgbClr val="000000"/>
                </a:solidFill>
                <a:latin typeface="+mn-lt"/>
              </a:rPr>
              <a:t>3</a:t>
            </a:r>
          </a:p>
        </p:txBody>
      </p:sp>
      <p:sp>
        <p:nvSpPr>
          <p:cNvPr id="18" name="Shape Penutup-18"/>
          <p:cNvSpPr/>
          <p:nvPr/>
        </p:nvSpPr>
        <p:spPr bwMode="gray">
          <a:xfrm>
            <a:off x="2703996"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19"/>
          <p:cNvSpPr/>
          <p:nvPr/>
        </p:nvSpPr>
        <p:spPr bwMode="gray">
          <a:xfrm>
            <a:off x="2703996"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20"/>
          <p:cNvSpPr/>
          <p:nvPr/>
        </p:nvSpPr>
        <p:spPr bwMode="gray">
          <a:xfrm>
            <a:off x="5577966"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21"/>
          <p:cNvSpPr/>
          <p:nvPr/>
        </p:nvSpPr>
        <p:spPr bwMode="gray">
          <a:xfrm>
            <a:off x="270399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5" name="Picture 19-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1615"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4-17"/>
          <p:cNvSpPr txBox="1">
            <a:spLocks noChangeArrowheads="1"/>
          </p:cNvSpPr>
          <p:nvPr/>
        </p:nvSpPr>
        <p:spPr bwMode="auto">
          <a:xfrm>
            <a:off x="9216362"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dirty="0">
                <a:solidFill>
                  <a:srgbClr val="000000"/>
                </a:solidFill>
                <a:latin typeface="+mn-lt"/>
              </a:rPr>
              <a:t>2</a:t>
            </a:r>
          </a:p>
        </p:txBody>
      </p:sp>
      <p:sp>
        <p:nvSpPr>
          <p:cNvPr id="22" name="Shape Penutup-22"/>
          <p:cNvSpPr/>
          <p:nvPr/>
        </p:nvSpPr>
        <p:spPr bwMode="gray">
          <a:xfrm>
            <a:off x="6559423"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23"/>
          <p:cNvSpPr/>
          <p:nvPr/>
        </p:nvSpPr>
        <p:spPr bwMode="gray">
          <a:xfrm>
            <a:off x="6559423"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24"/>
          <p:cNvSpPr/>
          <p:nvPr/>
        </p:nvSpPr>
        <p:spPr bwMode="gray">
          <a:xfrm>
            <a:off x="943465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25"/>
          <p:cNvSpPr/>
          <p:nvPr/>
        </p:nvSpPr>
        <p:spPr bwMode="gray">
          <a:xfrm>
            <a:off x="655942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97"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پسر بخاطر اینکه این خانواده او را به فرزندی پذیرفته اند خوشحال 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پدر و مادر ، فرزندشان را بخاطر اینکه آتش سوزی را بموقع به مأمورین اطلاع داده ، تحسین می کنند.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پسر نمره ی خوبی در مدرسه بدست آورده 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پسر با بی احتیاطی موجب بروز یک آتش سوزی شده است.</a:t>
            </a:r>
            <a:endParaRPr lang="en-CA" altLang="de-DE"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لطفا احتمالات را دوباره برآورد كنيد!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23</a:t>
            </a:fld>
            <a:endParaRPr lang="de-DE" altLang="de-DE">
              <a:latin typeface="+mn-lt"/>
            </a:endParaRPr>
          </a:p>
        </p:txBody>
      </p:sp>
      <p:pic>
        <p:nvPicPr>
          <p:cNvPr id="17" name="Picture 20-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843"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56-19"/>
          <p:cNvSpPr txBox="1">
            <a:spLocks noChangeArrowheads="1"/>
          </p:cNvSpPr>
          <p:nvPr/>
        </p:nvSpPr>
        <p:spPr bwMode="auto">
          <a:xfrm>
            <a:off x="3426057"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dirty="0">
                <a:solidFill>
                  <a:srgbClr val="000000"/>
                </a:solidFill>
                <a:latin typeface="+mn-lt"/>
              </a:rPr>
              <a:t>3</a:t>
            </a:r>
          </a:p>
        </p:txBody>
      </p:sp>
      <p:sp>
        <p:nvSpPr>
          <p:cNvPr id="22" name="Shape Penutup-22"/>
          <p:cNvSpPr/>
          <p:nvPr/>
        </p:nvSpPr>
        <p:spPr bwMode="gray">
          <a:xfrm>
            <a:off x="775651"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23"/>
          <p:cNvSpPr/>
          <p:nvPr/>
        </p:nvSpPr>
        <p:spPr bwMode="gray">
          <a:xfrm>
            <a:off x="775651"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24"/>
          <p:cNvSpPr/>
          <p:nvPr/>
        </p:nvSpPr>
        <p:spPr bwMode="gray">
          <a:xfrm>
            <a:off x="364962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25"/>
          <p:cNvSpPr/>
          <p:nvPr/>
        </p:nvSpPr>
        <p:spPr bwMode="gray">
          <a:xfrm>
            <a:off x="77565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8" name="Picture 19-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3270"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55-20"/>
          <p:cNvSpPr txBox="1">
            <a:spLocks noChangeArrowheads="1"/>
          </p:cNvSpPr>
          <p:nvPr/>
        </p:nvSpPr>
        <p:spPr bwMode="auto">
          <a:xfrm>
            <a:off x="7290072"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dirty="0">
                <a:solidFill>
                  <a:srgbClr val="000000"/>
                </a:solidFill>
                <a:latin typeface="+mn-lt"/>
              </a:rPr>
              <a:t>2</a:t>
            </a:r>
          </a:p>
        </p:txBody>
      </p:sp>
      <p:sp>
        <p:nvSpPr>
          <p:cNvPr id="26" name="Shape Penutup-26"/>
          <p:cNvSpPr/>
          <p:nvPr/>
        </p:nvSpPr>
        <p:spPr bwMode="gray">
          <a:xfrm>
            <a:off x="4631078"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27"/>
          <p:cNvSpPr/>
          <p:nvPr/>
        </p:nvSpPr>
        <p:spPr bwMode="gray">
          <a:xfrm>
            <a:off x="4631078"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28"/>
          <p:cNvSpPr/>
          <p:nvPr/>
        </p:nvSpPr>
        <p:spPr bwMode="gray">
          <a:xfrm>
            <a:off x="750631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29"/>
          <p:cNvSpPr/>
          <p:nvPr/>
        </p:nvSpPr>
        <p:spPr bwMode="gray">
          <a:xfrm>
            <a:off x="463107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6" name="Picture 15-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99959"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57-21"/>
          <p:cNvSpPr txBox="1">
            <a:spLocks noChangeArrowheads="1"/>
          </p:cNvSpPr>
          <p:nvPr/>
        </p:nvSpPr>
        <p:spPr bwMode="auto">
          <a:xfrm>
            <a:off x="1088201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dirty="0">
                <a:solidFill>
                  <a:srgbClr val="000000"/>
                </a:solidFill>
                <a:latin typeface="+mn-lt"/>
              </a:rPr>
              <a:t>1</a:t>
            </a:r>
          </a:p>
        </p:txBody>
      </p:sp>
      <p:sp>
        <p:nvSpPr>
          <p:cNvPr id="30" name="Shape Penutup-30"/>
          <p:cNvSpPr/>
          <p:nvPr/>
        </p:nvSpPr>
        <p:spPr bwMode="gray">
          <a:xfrm>
            <a:off x="8487767"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1" name="Shape Penutup-31"/>
          <p:cNvSpPr/>
          <p:nvPr/>
        </p:nvSpPr>
        <p:spPr bwMode="gray">
          <a:xfrm>
            <a:off x="8487767"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2" name="Shape Penutup-32"/>
          <p:cNvSpPr/>
          <p:nvPr/>
        </p:nvSpPr>
        <p:spPr bwMode="gray">
          <a:xfrm>
            <a:off x="1110236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3" name="Shape Penutup-33"/>
          <p:cNvSpPr/>
          <p:nvPr/>
        </p:nvSpPr>
        <p:spPr bwMode="gray">
          <a:xfrm>
            <a:off x="848776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44"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پسر بخاطر اینکه این خانواده او را به فرزندی پذیرفته اند خوشحال است.</a:t>
            </a:r>
          </a:p>
          <a:p>
            <a:pPr algn="r" rtl="1" eaLnBrk="1" hangingPunct="1">
              <a:spcBef>
                <a:spcPts val="1200"/>
              </a:spcBef>
              <a:spcAft>
                <a:spcPts val="0"/>
              </a:spcAft>
              <a:buClr>
                <a:srgbClr val="004992"/>
              </a:buClr>
              <a:buFont typeface="WingDings"/>
              <a:buAutoNum type="arabicPeriod"/>
            </a:pPr>
            <a:r>
              <a:rPr lang="fa-IR" altLang="de-DE" sz="2000" b="0">
                <a:solidFill>
                  <a:srgbClr val="004992"/>
                </a:solidFill>
                <a:latin typeface="+mn-lt"/>
              </a:rPr>
              <a:t>پدر و مادر ، فرزندشان را بخاطر اینکه آتش سوزی را بموقع به مأمورین اطلاع داده ، تحسین می کنند.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پسر نمره ی خوبی در مدرسه بدست آورده 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پسر با بی احتیاطی موجب بروز یک آتش سوزی شده است.</a:t>
            </a:r>
            <a:endParaRPr lang="en-CA" altLang="de-DE" sz="2000" b="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24</a:t>
            </a:fld>
            <a:endParaRPr lang="de-DE" altLang="de-DE">
              <a:latin typeface="+mn-lt"/>
            </a:endParaRPr>
          </a:p>
        </p:txBody>
      </p:sp>
      <p:pic>
        <p:nvPicPr>
          <p:cNvPr id="33" name="Picture 20-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843"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Caption_56-19"/>
          <p:cNvSpPr txBox="1">
            <a:spLocks noChangeArrowheads="1"/>
          </p:cNvSpPr>
          <p:nvPr/>
        </p:nvSpPr>
        <p:spPr bwMode="auto">
          <a:xfrm>
            <a:off x="3426057"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dirty="0">
                <a:solidFill>
                  <a:srgbClr val="000000"/>
                </a:solidFill>
                <a:latin typeface="+mn-lt"/>
              </a:rPr>
              <a:t>3</a:t>
            </a:r>
          </a:p>
        </p:txBody>
      </p:sp>
      <p:sp>
        <p:nvSpPr>
          <p:cNvPr id="35" name="Shape Penutup-22"/>
          <p:cNvSpPr/>
          <p:nvPr/>
        </p:nvSpPr>
        <p:spPr bwMode="gray">
          <a:xfrm>
            <a:off x="775651"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6" name="Shape Penutup-23"/>
          <p:cNvSpPr/>
          <p:nvPr/>
        </p:nvSpPr>
        <p:spPr bwMode="gray">
          <a:xfrm>
            <a:off x="775651"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7" name="Shape Penutup-24"/>
          <p:cNvSpPr/>
          <p:nvPr/>
        </p:nvSpPr>
        <p:spPr bwMode="gray">
          <a:xfrm>
            <a:off x="364962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8" name="Shape Penutup-25"/>
          <p:cNvSpPr/>
          <p:nvPr/>
        </p:nvSpPr>
        <p:spPr bwMode="gray">
          <a:xfrm>
            <a:off x="77565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39" name="Picture 19-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3270"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Caption_55-20"/>
          <p:cNvSpPr txBox="1">
            <a:spLocks noChangeArrowheads="1"/>
          </p:cNvSpPr>
          <p:nvPr/>
        </p:nvSpPr>
        <p:spPr bwMode="auto">
          <a:xfrm>
            <a:off x="7290072"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dirty="0">
                <a:solidFill>
                  <a:srgbClr val="000000"/>
                </a:solidFill>
                <a:latin typeface="+mn-lt"/>
              </a:rPr>
              <a:t>2</a:t>
            </a:r>
          </a:p>
        </p:txBody>
      </p:sp>
      <p:sp>
        <p:nvSpPr>
          <p:cNvPr id="41" name="Shape Penutup-26"/>
          <p:cNvSpPr/>
          <p:nvPr/>
        </p:nvSpPr>
        <p:spPr bwMode="gray">
          <a:xfrm>
            <a:off x="4631078"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2" name="Shape Penutup-27"/>
          <p:cNvSpPr/>
          <p:nvPr/>
        </p:nvSpPr>
        <p:spPr bwMode="gray">
          <a:xfrm>
            <a:off x="4631078"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3" name="Shape Penutup-28"/>
          <p:cNvSpPr/>
          <p:nvPr/>
        </p:nvSpPr>
        <p:spPr bwMode="gray">
          <a:xfrm>
            <a:off x="750631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4" name="Shape Penutup-29"/>
          <p:cNvSpPr/>
          <p:nvPr/>
        </p:nvSpPr>
        <p:spPr bwMode="gray">
          <a:xfrm>
            <a:off x="463107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45" name="Picture 15-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99959"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Caption_57-21"/>
          <p:cNvSpPr txBox="1">
            <a:spLocks noChangeArrowheads="1"/>
          </p:cNvSpPr>
          <p:nvPr/>
        </p:nvSpPr>
        <p:spPr bwMode="auto">
          <a:xfrm>
            <a:off x="1088201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dirty="0">
                <a:solidFill>
                  <a:srgbClr val="000000"/>
                </a:solidFill>
                <a:latin typeface="+mn-lt"/>
              </a:rPr>
              <a:t>1</a:t>
            </a:r>
          </a:p>
        </p:txBody>
      </p:sp>
      <p:sp>
        <p:nvSpPr>
          <p:cNvPr id="47" name="Shape Penutup-30"/>
          <p:cNvSpPr/>
          <p:nvPr/>
        </p:nvSpPr>
        <p:spPr bwMode="gray">
          <a:xfrm>
            <a:off x="8487767"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8" name="Shape Penutup-31"/>
          <p:cNvSpPr/>
          <p:nvPr/>
        </p:nvSpPr>
        <p:spPr bwMode="gray">
          <a:xfrm>
            <a:off x="8487767"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9" name="Shape Penutup-32"/>
          <p:cNvSpPr/>
          <p:nvPr/>
        </p:nvSpPr>
        <p:spPr bwMode="gray">
          <a:xfrm>
            <a:off x="1110236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0" name="Shape Penutup-33"/>
          <p:cNvSpPr/>
          <p:nvPr/>
        </p:nvSpPr>
        <p:spPr bwMode="gray">
          <a:xfrm>
            <a:off x="848776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2"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این آقا توصیه می کند که خودروی خود را در مکانی پارک کنید که سایه </a:t>
            </a:r>
            <a:r>
              <a:rPr lang="fa-IR" altLang="de-DE" sz="2000" b="0">
                <a:solidFill>
                  <a:srgbClr val="333333"/>
                </a:solidFill>
                <a:latin typeface="+mn-lt"/>
              </a:rPr>
              <a:t>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a:t>
            </a:r>
            <a:r>
              <a:rPr lang="fa-IR" altLang="de-DE" sz="2000" b="0" dirty="0">
                <a:solidFill>
                  <a:srgbClr val="333333"/>
                </a:solidFill>
                <a:latin typeface="+mn-lt"/>
              </a:rPr>
              <a:t>آقا به شخصی دیگر اعتراض می کند که با این شیوه ی </a:t>
            </a:r>
            <a:r>
              <a:rPr lang="fa-IR" altLang="de-DE" sz="2000" b="0">
                <a:solidFill>
                  <a:srgbClr val="333333"/>
                </a:solidFill>
                <a:latin typeface="+mn-lt"/>
              </a:rPr>
              <a:t>پارک کردن ، </a:t>
            </a:r>
            <a:r>
              <a:rPr lang="fa-IR" altLang="de-DE" sz="2000" b="0" dirty="0">
                <a:solidFill>
                  <a:srgbClr val="333333"/>
                </a:solidFill>
                <a:latin typeface="+mn-lt"/>
              </a:rPr>
              <a:t>جای دو ماشین را اشغال </a:t>
            </a:r>
            <a:r>
              <a:rPr lang="fa-IR" altLang="de-DE" sz="2000" b="0">
                <a:solidFill>
                  <a:srgbClr val="333333"/>
                </a:solidFill>
                <a:latin typeface="+mn-lt"/>
              </a:rPr>
              <a:t>کرده .</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راننده </a:t>
            </a:r>
            <a:r>
              <a:rPr lang="fa-IR" altLang="de-DE" sz="2000" b="0" dirty="0">
                <a:solidFill>
                  <a:srgbClr val="333333"/>
                </a:solidFill>
                <a:latin typeface="+mn-lt"/>
              </a:rPr>
              <a:t>ی خودروی خاکستری رنگ به شدت مورد انتقاد و اعتراض قرار گرفته </a:t>
            </a:r>
            <a:r>
              <a:rPr lang="fa-IR" altLang="de-DE" sz="2000" b="0">
                <a:solidFill>
                  <a:srgbClr val="333333"/>
                </a:solidFill>
                <a:latin typeface="+mn-lt"/>
              </a:rPr>
              <a:t>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a:t>
            </a:r>
            <a:r>
              <a:rPr lang="fa-IR" altLang="de-DE" sz="2000" b="0" dirty="0">
                <a:solidFill>
                  <a:srgbClr val="333333"/>
                </a:solidFill>
                <a:latin typeface="+mn-lt"/>
              </a:rPr>
              <a:t>آقا با قیمت پیشنهادی آن خودرو مخالف </a:t>
            </a:r>
            <a:r>
              <a:rPr lang="fa-IR" altLang="de-DE" sz="2000" b="0">
                <a:solidFill>
                  <a:srgbClr val="333333"/>
                </a:solidFill>
                <a:latin typeface="+mn-lt"/>
              </a:rPr>
              <a:t>است.</a:t>
            </a:r>
            <a:endParaRPr lang="de-DE" altLang="de-DE" sz="20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چقدر احتمال دارد كه هريك از گزينه ها را يافته باشيد؟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25</a:t>
            </a:fld>
            <a:endParaRPr lang="de-DE" altLang="de-DE">
              <a:latin typeface="+mn-lt"/>
            </a:endParaRPr>
          </a:p>
        </p:txBody>
      </p:sp>
      <p:pic>
        <p:nvPicPr>
          <p:cNvPr id="8" name="Picture 14"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47272"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1-9-9"/>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3</a:t>
            </a:r>
          </a:p>
        </p:txBody>
      </p:sp>
      <p:sp>
        <p:nvSpPr>
          <p:cNvPr id="10" name="Shape Penutup"/>
          <p:cNvSpPr/>
          <p:nvPr/>
        </p:nvSpPr>
        <p:spPr bwMode="gray">
          <a:xfrm>
            <a:off x="4935080"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1" name="Shape Penutup"/>
          <p:cNvSpPr/>
          <p:nvPr/>
        </p:nvSpPr>
        <p:spPr bwMode="gray">
          <a:xfrm>
            <a:off x="4935080"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2" name="Shape Penutup"/>
          <p:cNvSpPr/>
          <p:nvPr/>
        </p:nvSpPr>
        <p:spPr bwMode="gray">
          <a:xfrm>
            <a:off x="493507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Shape Penutup"/>
          <p:cNvSpPr/>
          <p:nvPr/>
        </p:nvSpPr>
        <p:spPr bwMode="gray">
          <a:xfrm>
            <a:off x="72023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8"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آقا توصیه می کند که خودروی خود را در مکانی پارک کنید که سایه 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آقا به شخصی دیگر اعتراض می کند که با این شیوه ی پارک کردن ، جای دو ماشین را اشغال کرده .</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راننده ی خودروی خاکستری رنگ به شدت مورد انتقاد و اعتراض قرار گرفته 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آقا با قیمت پیشنهادی آن خودرو مخالف است.</a:t>
            </a:r>
            <a:endParaRPr lang="de-DE" altLang="de-DE"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آيا با ديدن تصاوير جديد ، قضاوت شما تغيير كرد؟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26</a:t>
            </a:fld>
            <a:endParaRPr lang="de-DE" altLang="de-DE">
              <a:latin typeface="+mn-lt"/>
            </a:endParaRPr>
          </a:p>
        </p:txBody>
      </p:sp>
      <p:pic>
        <p:nvPicPr>
          <p:cNvPr id="10" name="Picture 18-10"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22928"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4-13"/>
          <p:cNvSpPr txBox="1">
            <a:spLocks noChangeArrowheads="1"/>
          </p:cNvSpPr>
          <p:nvPr/>
        </p:nvSpPr>
        <p:spPr bwMode="auto">
          <a:xfrm>
            <a:off x="5362186"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3</a:t>
            </a:r>
          </a:p>
        </p:txBody>
      </p:sp>
      <p:sp>
        <p:nvSpPr>
          <p:cNvPr id="14" name="Shape Penutup-14"/>
          <p:cNvSpPr/>
          <p:nvPr/>
        </p:nvSpPr>
        <p:spPr bwMode="gray">
          <a:xfrm>
            <a:off x="3310736"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15"/>
          <p:cNvSpPr/>
          <p:nvPr/>
        </p:nvSpPr>
        <p:spPr bwMode="gray">
          <a:xfrm>
            <a:off x="3310736"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Shape Penutup-16"/>
          <p:cNvSpPr/>
          <p:nvPr/>
        </p:nvSpPr>
        <p:spPr bwMode="gray">
          <a:xfrm>
            <a:off x="55779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7" name="Shape Penutup-17"/>
          <p:cNvSpPr/>
          <p:nvPr/>
        </p:nvSpPr>
        <p:spPr bwMode="gray">
          <a:xfrm>
            <a:off x="33107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1" name="Picture 19-11"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71615"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3-12"/>
          <p:cNvSpPr txBox="1">
            <a:spLocks noChangeArrowheads="1"/>
          </p:cNvSpPr>
          <p:nvPr/>
        </p:nvSpPr>
        <p:spPr bwMode="auto">
          <a:xfrm>
            <a:off x="8493467"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2</a:t>
            </a:r>
          </a:p>
        </p:txBody>
      </p:sp>
      <p:sp>
        <p:nvSpPr>
          <p:cNvPr id="18" name="Shape Penutup-18"/>
          <p:cNvSpPr/>
          <p:nvPr/>
        </p:nvSpPr>
        <p:spPr bwMode="gray">
          <a:xfrm>
            <a:off x="6559423"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19"/>
          <p:cNvSpPr/>
          <p:nvPr/>
        </p:nvSpPr>
        <p:spPr bwMode="gray">
          <a:xfrm>
            <a:off x="6559423"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20"/>
          <p:cNvSpPr/>
          <p:nvPr/>
        </p:nvSpPr>
        <p:spPr bwMode="gray">
          <a:xfrm>
            <a:off x="882665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21"/>
          <p:cNvSpPr/>
          <p:nvPr/>
        </p:nvSpPr>
        <p:spPr bwMode="gray">
          <a:xfrm>
            <a:off x="65594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4"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آقا توصیه می کند که خودروی خود را در مکانی پارک کنید که سایه 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آقا به شخصی دیگر اعتراض می کند که با این شیوه ی پارک کردن ، جای دو ماشین را اشغال کرده .</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راننده ی خودروی خاکستری رنگ به شدت مورد انتقاد و اعتراض قرار گرفته 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آقا با قیمت پیشنهادی آن خودرو مخالف است.</a:t>
            </a:r>
            <a:endParaRPr lang="de-DE" altLang="de-DE"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لطفا احتمالات را دوباره برآورد كنيد!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27</a:t>
            </a:fld>
            <a:endParaRPr lang="de-DE" altLang="de-DE">
              <a:latin typeface="+mn-lt"/>
            </a:endParaRPr>
          </a:p>
        </p:txBody>
      </p:sp>
      <p:pic>
        <p:nvPicPr>
          <p:cNvPr id="14" name="Picture 16" descr="autos2e Kop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pic>
        <p:nvPicPr>
          <p:cNvPr id="13" name="Picture 15-13"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98584"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46-16"/>
          <p:cNvSpPr txBox="1">
            <a:spLocks noChangeArrowheads="1"/>
          </p:cNvSpPr>
          <p:nvPr/>
        </p:nvSpPr>
        <p:spPr bwMode="auto">
          <a:xfrm>
            <a:off x="3739099"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8" name="Shape Penutup-18"/>
          <p:cNvSpPr/>
          <p:nvPr/>
        </p:nvSpPr>
        <p:spPr bwMode="gray">
          <a:xfrm>
            <a:off x="1686392"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19"/>
          <p:cNvSpPr/>
          <p:nvPr/>
        </p:nvSpPr>
        <p:spPr bwMode="gray">
          <a:xfrm>
            <a:off x="1686392"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20"/>
          <p:cNvSpPr/>
          <p:nvPr/>
        </p:nvSpPr>
        <p:spPr bwMode="gray">
          <a:xfrm>
            <a:off x="395362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21"/>
          <p:cNvSpPr/>
          <p:nvPr/>
        </p:nvSpPr>
        <p:spPr bwMode="gray">
          <a:xfrm>
            <a:off x="16863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2" name="Picture 11-12" descr="autos1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9595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7-17"/>
          <p:cNvSpPr txBox="1">
            <a:spLocks noChangeArrowheads="1"/>
          </p:cNvSpPr>
          <p:nvPr/>
        </p:nvSpPr>
        <p:spPr bwMode="auto">
          <a:xfrm>
            <a:off x="1023144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26" name="Shape Penutup-26"/>
          <p:cNvSpPr/>
          <p:nvPr/>
        </p:nvSpPr>
        <p:spPr bwMode="gray">
          <a:xfrm>
            <a:off x="818376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27"/>
          <p:cNvSpPr/>
          <p:nvPr/>
        </p:nvSpPr>
        <p:spPr bwMode="gray">
          <a:xfrm>
            <a:off x="818376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28"/>
          <p:cNvSpPr/>
          <p:nvPr/>
        </p:nvSpPr>
        <p:spPr bwMode="gray">
          <a:xfrm>
            <a:off x="10450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29"/>
          <p:cNvSpPr/>
          <p:nvPr/>
        </p:nvSpPr>
        <p:spPr bwMode="gray">
          <a:xfrm>
            <a:off x="81837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7"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آقا توصیه می کند که خودروی خود را در مکانی پارک کنید که سایه 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آقا به شخصی دیگر اعتراض می کند که با این شیوه ی پارک کردن ، جای دو ماشین را اشغال کرده .</a:t>
            </a:r>
          </a:p>
          <a:p>
            <a:pPr algn="r" rtl="1" eaLnBrk="1" hangingPunct="1">
              <a:spcBef>
                <a:spcPts val="1200"/>
              </a:spcBef>
              <a:spcAft>
                <a:spcPts val="0"/>
              </a:spcAft>
              <a:buClr>
                <a:srgbClr val="004992"/>
              </a:buClr>
              <a:buFont typeface="WingDings"/>
              <a:buAutoNum type="arabicPeriod"/>
            </a:pPr>
            <a:r>
              <a:rPr lang="fa-IR" altLang="de-DE" sz="2000" b="0">
                <a:solidFill>
                  <a:srgbClr val="004992"/>
                </a:solidFill>
                <a:latin typeface="+mn-lt"/>
              </a:rPr>
              <a:t>راننده ی خودروی خاکستری رنگ به شدت مورد انتقاد و اعتراض قرار گرفته 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آقا با قیمت پیشنهادی آن خودرو مخالف است.</a:t>
            </a:r>
            <a:endParaRPr lang="de-DE" altLang="de-DE" sz="2000" b="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28</a:t>
            </a:fld>
            <a:endParaRPr lang="de-DE" altLang="de-DE">
              <a:latin typeface="+mn-lt"/>
            </a:endParaRPr>
          </a:p>
        </p:txBody>
      </p:sp>
      <p:pic>
        <p:nvPicPr>
          <p:cNvPr id="29" name="Picture 16" descr="autos2e Kop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pic>
        <p:nvPicPr>
          <p:cNvPr id="32" name="Picture 15-13"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98584"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Caption_46-16"/>
          <p:cNvSpPr txBox="1">
            <a:spLocks noChangeArrowheads="1"/>
          </p:cNvSpPr>
          <p:nvPr/>
        </p:nvSpPr>
        <p:spPr bwMode="auto">
          <a:xfrm>
            <a:off x="3739099"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34" name="Shape Penutup-18"/>
          <p:cNvSpPr/>
          <p:nvPr/>
        </p:nvSpPr>
        <p:spPr bwMode="gray">
          <a:xfrm>
            <a:off x="1686392"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5" name="Shape Penutup-19"/>
          <p:cNvSpPr/>
          <p:nvPr/>
        </p:nvSpPr>
        <p:spPr bwMode="gray">
          <a:xfrm>
            <a:off x="1686392"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6" name="Shape Penutup-20"/>
          <p:cNvSpPr/>
          <p:nvPr/>
        </p:nvSpPr>
        <p:spPr bwMode="gray">
          <a:xfrm>
            <a:off x="395362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7" name="Shape Penutup-21"/>
          <p:cNvSpPr/>
          <p:nvPr/>
        </p:nvSpPr>
        <p:spPr bwMode="gray">
          <a:xfrm>
            <a:off x="16863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8"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9"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0"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1"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43" name="Picture 11-12" descr="autos1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9595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Caption_47-17"/>
          <p:cNvSpPr txBox="1">
            <a:spLocks noChangeArrowheads="1"/>
          </p:cNvSpPr>
          <p:nvPr/>
        </p:nvSpPr>
        <p:spPr bwMode="auto">
          <a:xfrm>
            <a:off x="1023144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45" name="Shape Penutup-26"/>
          <p:cNvSpPr/>
          <p:nvPr/>
        </p:nvSpPr>
        <p:spPr bwMode="gray">
          <a:xfrm>
            <a:off x="818376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6" name="Shape Penutup-27"/>
          <p:cNvSpPr/>
          <p:nvPr/>
        </p:nvSpPr>
        <p:spPr bwMode="gray">
          <a:xfrm>
            <a:off x="818376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7" name="Shape Penutup-28"/>
          <p:cNvSpPr/>
          <p:nvPr/>
        </p:nvSpPr>
        <p:spPr bwMode="gray">
          <a:xfrm>
            <a:off x="10450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8" name="Shape Penutup-29"/>
          <p:cNvSpPr/>
          <p:nvPr/>
        </p:nvSpPr>
        <p:spPr bwMode="gray">
          <a:xfrm>
            <a:off x="81837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85"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تلفن سبب حواسپرتی این آقا و افتادن خمیر پیتزا بر روی سر او شده 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آقا با تلفن درخواست کمک می کند زیرا موجودی عجیب و غریب روی سر او نشسته 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آقا سعی می کند با قرار دادن کلاهی خنده آور ، دختربچه ای را به خنده آورد.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آقا دستور پخت کیک را فراموش کرده است و به همین خاطر به مادرش تلفن زده تا دستور پخت کیک را بپرسد.</a:t>
            </a:r>
            <a:endParaRPr lang="de-DE" altLang="de-DE"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چقدر احتمال دارد كه هريك از گزينه ها را يافته باشيد؟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29</a:t>
            </a:fld>
            <a:endParaRPr lang="de-DE" altLang="de-DE">
              <a:latin typeface="+mn-lt"/>
            </a:endParaRPr>
          </a:p>
        </p:txBody>
      </p:sp>
      <p:pic>
        <p:nvPicPr>
          <p:cNvPr id="8"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30"/>
          <p:cNvSpPr txBox="1">
            <a:spLocks noChangeArrowheads="1"/>
          </p:cNvSpPr>
          <p:nvPr/>
        </p:nvSpPr>
        <p:spPr bwMode="auto">
          <a:xfrm>
            <a:off x="6811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0"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1"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2"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35"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تلفن سبب حواسپرتی این آقا و افتادن خمیر پیتزا بر روی سر او شده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این آقا با تلفن درخواست کمک می کند زیرا موجودی عجیب و غریب روی سر او نشسته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این آقا سعی می کند با قرار دادن کلاهی خنده آور ، دختربچه ای را به خنده آورد.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این آقا دستور پخت کیک را فراموش کرده است و به همین خاطر به مادرش تلفن زده تا دستور پخت کیک را بپرسد.</a:t>
            </a:r>
            <a:endParaRPr lang="de-DE" altLang="de-DE" sz="20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ar-AE" sz="3600">
                <a:latin typeface="+mn-lt"/>
                <a:ea typeface="+mn-ea"/>
                <a:cs typeface="+mn-cs"/>
              </a:rPr>
              <a:t>آيا با ديدن تصاوير جديد ، قضاوت شما تغيير كرد؟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30</a:t>
            </a:fld>
            <a:endParaRPr lang="de-DE" altLang="de-DE">
              <a:latin typeface="+mn-lt"/>
            </a:endParaRPr>
          </a:p>
        </p:txBody>
      </p:sp>
      <p:pic>
        <p:nvPicPr>
          <p:cNvPr id="11" name="Picture 4-11"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2927"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9-12"/>
          <p:cNvSpPr txBox="1">
            <a:spLocks noChangeArrowheads="1"/>
          </p:cNvSpPr>
          <p:nvPr/>
        </p:nvSpPr>
        <p:spPr bwMode="auto">
          <a:xfrm>
            <a:off x="535408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4" name="Shape Penutup-14"/>
          <p:cNvSpPr/>
          <p:nvPr/>
        </p:nvSpPr>
        <p:spPr bwMode="gray">
          <a:xfrm>
            <a:off x="3340735"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15"/>
          <p:cNvSpPr/>
          <p:nvPr/>
        </p:nvSpPr>
        <p:spPr bwMode="gray">
          <a:xfrm>
            <a:off x="3340735"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Shape Penutup-16"/>
          <p:cNvSpPr/>
          <p:nvPr/>
        </p:nvSpPr>
        <p:spPr bwMode="gray">
          <a:xfrm>
            <a:off x="55779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7" name="Shape Penutup-17"/>
          <p:cNvSpPr/>
          <p:nvPr/>
        </p:nvSpPr>
        <p:spPr bwMode="gray">
          <a:xfrm>
            <a:off x="334073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0" name="Picture 2-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68911"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42-13"/>
          <p:cNvSpPr txBox="1">
            <a:spLocks noChangeArrowheads="1"/>
          </p:cNvSpPr>
          <p:nvPr/>
        </p:nvSpPr>
        <p:spPr bwMode="auto">
          <a:xfrm>
            <a:off x="8773740"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2</a:t>
            </a:r>
          </a:p>
        </p:txBody>
      </p:sp>
      <p:sp>
        <p:nvSpPr>
          <p:cNvPr id="18" name="Shape Penutup-18"/>
          <p:cNvSpPr/>
          <p:nvPr/>
        </p:nvSpPr>
        <p:spPr bwMode="gray">
          <a:xfrm>
            <a:off x="6556719"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19"/>
          <p:cNvSpPr/>
          <p:nvPr/>
        </p:nvSpPr>
        <p:spPr bwMode="gray">
          <a:xfrm>
            <a:off x="6556719"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20"/>
          <p:cNvSpPr/>
          <p:nvPr/>
        </p:nvSpPr>
        <p:spPr bwMode="gray">
          <a:xfrm>
            <a:off x="8994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21"/>
          <p:cNvSpPr/>
          <p:nvPr/>
        </p:nvSpPr>
        <p:spPr bwMode="gray">
          <a:xfrm>
            <a:off x="65567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لطفا احتمالات را دوباره برآورد كنيد!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31</a:t>
            </a:fld>
            <a:endParaRPr lang="de-DE" altLang="de-DE">
              <a:latin typeface="+mn-lt"/>
            </a:endParaRPr>
          </a:p>
        </p:txBody>
      </p:sp>
      <p:sp>
        <p:nvSpPr>
          <p:cNvPr id="58384"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تلفن سبب حواسپرتی این آقا و افتادن خمیر پیتزا بر روی سر او شده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این آقا با تلفن درخواست کمک می کند زیرا موجودی عجیب و غریب روی سر او نشسته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این آقا سعی می کند با قرار دادن کلاهی خنده آور ، دختربچه ای را به خنده آورد.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این آقا دستور پخت کیک را فراموش کرده است و به همین خاطر به مادرش تلفن زده تا دستور پخت کیک را بپرسد.</a:t>
            </a:r>
            <a:endParaRPr lang="de-DE" altLang="de-DE" sz="2000" b="0" dirty="0">
              <a:solidFill>
                <a:srgbClr val="333333"/>
              </a:solidFill>
              <a:latin typeface="+mn-lt"/>
            </a:endParaRPr>
          </a:p>
        </p:txBody>
      </p:sp>
      <p:pic>
        <p:nvPicPr>
          <p:cNvPr id="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pic>
        <p:nvPicPr>
          <p:cNvPr id="12" name="Picture 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9359"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62-17"/>
          <p:cNvSpPr txBox="1">
            <a:spLocks noChangeArrowheads="1"/>
          </p:cNvSpPr>
          <p:nvPr/>
        </p:nvSpPr>
        <p:spPr bwMode="auto">
          <a:xfrm>
            <a:off x="10207086"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5" name="Shape Penutup-5"/>
          <p:cNvSpPr/>
          <p:nvPr/>
        </p:nvSpPr>
        <p:spPr bwMode="gray">
          <a:xfrm>
            <a:off x="82671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6" name="Shape Penutup-6"/>
          <p:cNvSpPr/>
          <p:nvPr/>
        </p:nvSpPr>
        <p:spPr bwMode="gray">
          <a:xfrm>
            <a:off x="104321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7" name="Shape Penutup-7"/>
          <p:cNvSpPr/>
          <p:nvPr/>
        </p:nvSpPr>
        <p:spPr bwMode="gray">
          <a:xfrm>
            <a:off x="8267167"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8" name="Shape Penutup-8"/>
          <p:cNvSpPr/>
          <p:nvPr/>
        </p:nvSpPr>
        <p:spPr bwMode="gray">
          <a:xfrm>
            <a:off x="8267167"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9"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10"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11"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30"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pic>
        <p:nvPicPr>
          <p:cNvPr id="14" name="Picture 4-1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45894"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15"/>
          <p:cNvSpPr txBox="1">
            <a:spLocks noChangeArrowheads="1"/>
          </p:cNvSpPr>
          <p:nvPr/>
        </p:nvSpPr>
        <p:spPr bwMode="auto">
          <a:xfrm>
            <a:off x="3641819"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58371" name="Shape Penutup-58371"/>
          <p:cNvSpPr/>
          <p:nvPr/>
        </p:nvSpPr>
        <p:spPr bwMode="gray">
          <a:xfrm>
            <a:off x="163370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58372" name="Shape Penutup-58372"/>
          <p:cNvSpPr/>
          <p:nvPr/>
        </p:nvSpPr>
        <p:spPr bwMode="gray">
          <a:xfrm>
            <a:off x="38709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58373" name="Shape Penutup-58373"/>
          <p:cNvSpPr/>
          <p:nvPr/>
        </p:nvSpPr>
        <p:spPr bwMode="gray">
          <a:xfrm>
            <a:off x="1633702"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58374" name="Shape Penutup-58374"/>
          <p:cNvSpPr/>
          <p:nvPr/>
        </p:nvSpPr>
        <p:spPr bwMode="gray">
          <a:xfrm>
            <a:off x="1633702"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31"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004992"/>
              </a:buClr>
              <a:buFont typeface="WingDings"/>
              <a:buAutoNum type="arabicPeriod"/>
            </a:pPr>
            <a:r>
              <a:rPr lang="fa-IR" altLang="de-DE" sz="2000" b="0">
                <a:solidFill>
                  <a:srgbClr val="004992"/>
                </a:solidFill>
                <a:latin typeface="+mn-lt"/>
              </a:rPr>
              <a:t>تلفن سبب حواسپرتی این آقا و افتادن خمیر پیتزا بر روی سر او شده 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آقا با تلفن درخواست کمک می کند زیرا موجودی عجیب و غریب روی سر او نشسته 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آقا سعی می کند با قرار دادن کلاهی خنده آور ، دختربچه ای را به خنده آورد.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آقا دستور پخت کیک را فراموش کرده است و به همین خاطر به مادرش تلفن زده تا دستور پخت کیک را بپرسد.</a:t>
            </a:r>
            <a:endParaRPr lang="de-DE" altLang="de-DE" sz="2000" b="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32</a:t>
            </a:fld>
            <a:endParaRPr lang="de-DE" altLang="de-DE">
              <a:latin typeface="+mn-lt"/>
            </a:endParaRPr>
          </a:p>
        </p:txBody>
      </p:sp>
      <p:pic>
        <p:nvPicPr>
          <p:cNvPr id="2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pic>
        <p:nvPicPr>
          <p:cNvPr id="32" name="Picture 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9359"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Caption_62-17"/>
          <p:cNvSpPr txBox="1">
            <a:spLocks noChangeArrowheads="1"/>
          </p:cNvSpPr>
          <p:nvPr/>
        </p:nvSpPr>
        <p:spPr bwMode="auto">
          <a:xfrm>
            <a:off x="10207086"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34" name="Shape Penutup-5"/>
          <p:cNvSpPr/>
          <p:nvPr/>
        </p:nvSpPr>
        <p:spPr bwMode="gray">
          <a:xfrm>
            <a:off x="82671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35" name="Shape Penutup-6"/>
          <p:cNvSpPr/>
          <p:nvPr/>
        </p:nvSpPr>
        <p:spPr bwMode="gray">
          <a:xfrm>
            <a:off x="104321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36" name="Shape Penutup-7"/>
          <p:cNvSpPr/>
          <p:nvPr/>
        </p:nvSpPr>
        <p:spPr bwMode="gray">
          <a:xfrm>
            <a:off x="8267167"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37" name="Shape Penutup-8"/>
          <p:cNvSpPr/>
          <p:nvPr/>
        </p:nvSpPr>
        <p:spPr bwMode="gray">
          <a:xfrm>
            <a:off x="8267167"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38"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39"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40"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41"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pic>
        <p:nvPicPr>
          <p:cNvPr id="43" name="Picture 4-1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45894"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Caption_49-15"/>
          <p:cNvSpPr txBox="1">
            <a:spLocks noChangeArrowheads="1"/>
          </p:cNvSpPr>
          <p:nvPr/>
        </p:nvSpPr>
        <p:spPr bwMode="auto">
          <a:xfrm>
            <a:off x="3641819"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45" name="Shape Penutup-58371"/>
          <p:cNvSpPr/>
          <p:nvPr/>
        </p:nvSpPr>
        <p:spPr bwMode="gray">
          <a:xfrm>
            <a:off x="163370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46" name="Shape Penutup-58372"/>
          <p:cNvSpPr/>
          <p:nvPr/>
        </p:nvSpPr>
        <p:spPr bwMode="gray">
          <a:xfrm>
            <a:off x="38709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47" name="Shape Penutup-58373"/>
          <p:cNvSpPr/>
          <p:nvPr/>
        </p:nvSpPr>
        <p:spPr bwMode="gray">
          <a:xfrm>
            <a:off x="1633702"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48" name="Shape Penutup-58374"/>
          <p:cNvSpPr/>
          <p:nvPr/>
        </p:nvSpPr>
        <p:spPr bwMode="gray">
          <a:xfrm>
            <a:off x="1633702"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71"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این مرد سعی می کند مأموران پلیس را که در تعقیب او هستند فریب </a:t>
            </a:r>
            <a:r>
              <a:rPr lang="fa-IR" altLang="de-DE" sz="2000" b="0">
                <a:solidFill>
                  <a:srgbClr val="333333"/>
                </a:solidFill>
                <a:latin typeface="+mn-lt"/>
              </a:rPr>
              <a:t>دهد.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a:t>
            </a:r>
            <a:r>
              <a:rPr lang="fa-IR" altLang="de-DE" sz="2000" b="0" dirty="0">
                <a:solidFill>
                  <a:srgbClr val="333333"/>
                </a:solidFill>
                <a:latin typeface="+mn-lt"/>
              </a:rPr>
              <a:t>مرد می خواهد برای خنده ، لباس های خانمی را که درحال شنا کردن است برتن </a:t>
            </a:r>
            <a:r>
              <a:rPr lang="fa-IR" altLang="de-DE" sz="2000" b="0">
                <a:solidFill>
                  <a:srgbClr val="333333"/>
                </a:solidFill>
                <a:latin typeface="+mn-lt"/>
              </a:rPr>
              <a:t>کند.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مرد محافظ شخصی خانمی است که در حال شناکردن 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لباس </a:t>
            </a:r>
            <a:r>
              <a:rPr lang="fa-IR" altLang="de-DE" sz="2000" b="0" dirty="0">
                <a:solidFill>
                  <a:srgbClr val="333333"/>
                </a:solidFill>
                <a:latin typeface="+mn-lt"/>
              </a:rPr>
              <a:t>های این مرد خیس است و به همین دلیل ، لباس های آن خانم را سرقت </a:t>
            </a:r>
            <a:r>
              <a:rPr lang="fa-IR" altLang="de-DE" sz="2000" b="0">
                <a:solidFill>
                  <a:srgbClr val="333333"/>
                </a:solidFill>
                <a:latin typeface="+mn-lt"/>
              </a:rPr>
              <a:t>کرد.</a:t>
            </a:r>
            <a:endParaRPr lang="fa-IR" altLang="de-DE" sz="20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چقدر احتمال دارد كه هريك از گزينه ها را يافته باشيد؟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33</a:t>
            </a:fld>
            <a:endParaRPr lang="de-DE" altLang="de-DE">
              <a:latin typeface="+mn-lt"/>
            </a:endParaRPr>
          </a:p>
        </p:txBody>
      </p:sp>
      <p:pic>
        <p:nvPicPr>
          <p:cNvPr id="8"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9" name="Caption_17"/>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0"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1"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2"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آيا با ديدن تصاوير جديد ، قضاوت شما تغيير كرد؟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34</a:t>
            </a:fld>
            <a:endParaRPr lang="de-DE" altLang="de-DE">
              <a:latin typeface="+mn-lt"/>
            </a:endParaRPr>
          </a:p>
        </p:txBody>
      </p:sp>
      <p:sp>
        <p:nvSpPr>
          <p:cNvPr id="64522"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مرد سعی می کند مأموران پلیس را که در تعقیب او هستند فریب دهد.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مرد می خواهد برای خنده ، لباس های خانمی را که درحال شنا کردن است برتن کند.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مرد محافظ شخصی خانمی است که در حال شناکردن 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لباس های این مرد خیس است و به همین دلیل ، لباس های آن خانم را سرقت کرد.</a:t>
            </a:r>
          </a:p>
        </p:txBody>
      </p:sp>
      <p:pic>
        <p:nvPicPr>
          <p:cNvPr id="11" name="Picture 4-11"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3593559" y="2112264"/>
            <a:ext cx="2045368" cy="2286000"/>
          </a:xfrm>
          <a:prstGeom prst="rect">
            <a:avLst/>
          </a:prstGeom>
          <a:noFill/>
        </p:spPr>
      </p:pic>
      <p:sp>
        <p:nvSpPr>
          <p:cNvPr id="12" name="Caption_25-12"/>
          <p:cNvSpPr txBox="1">
            <a:spLocks noChangeArrowheads="1"/>
          </p:cNvSpPr>
          <p:nvPr/>
        </p:nvSpPr>
        <p:spPr bwMode="auto">
          <a:xfrm>
            <a:off x="5340717"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4" name="Shape Penutup-14"/>
          <p:cNvSpPr/>
          <p:nvPr/>
        </p:nvSpPr>
        <p:spPr bwMode="gray">
          <a:xfrm>
            <a:off x="3581367"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15"/>
          <p:cNvSpPr/>
          <p:nvPr/>
        </p:nvSpPr>
        <p:spPr bwMode="gray">
          <a:xfrm>
            <a:off x="3581367"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Shape Penutup-16"/>
          <p:cNvSpPr/>
          <p:nvPr/>
        </p:nvSpPr>
        <p:spPr bwMode="gray">
          <a:xfrm>
            <a:off x="5440807"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7" name="Shape Penutup-17"/>
          <p:cNvSpPr/>
          <p:nvPr/>
        </p:nvSpPr>
        <p:spPr bwMode="gray">
          <a:xfrm>
            <a:off x="35813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0" name="Picture 6-10" descr="Kleidertau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53327"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22-13"/>
          <p:cNvSpPr txBox="1">
            <a:spLocks noChangeAspect="1" noChangeArrowheads="1"/>
          </p:cNvSpPr>
          <p:nvPr/>
        </p:nvSpPr>
        <p:spPr bwMode="auto">
          <a:xfrm>
            <a:off x="854178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2</a:t>
            </a:r>
          </a:p>
        </p:txBody>
      </p:sp>
      <p:sp>
        <p:nvSpPr>
          <p:cNvPr id="18" name="Shape Penutup-18"/>
          <p:cNvSpPr/>
          <p:nvPr/>
        </p:nvSpPr>
        <p:spPr bwMode="gray">
          <a:xfrm>
            <a:off x="6541135"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19"/>
          <p:cNvSpPr/>
          <p:nvPr/>
        </p:nvSpPr>
        <p:spPr bwMode="gray">
          <a:xfrm>
            <a:off x="6541135"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20"/>
          <p:cNvSpPr/>
          <p:nvPr/>
        </p:nvSpPr>
        <p:spPr bwMode="gray">
          <a:xfrm>
            <a:off x="8641207"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21"/>
          <p:cNvSpPr/>
          <p:nvPr/>
        </p:nvSpPr>
        <p:spPr bwMode="gray">
          <a:xfrm>
            <a:off x="654113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لطفا احتمالات را دوباره برآورد كنيد!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35</a:t>
            </a:fld>
            <a:endParaRPr lang="de-DE" altLang="de-DE">
              <a:latin typeface="+mn-lt"/>
            </a:endParaRPr>
          </a:p>
        </p:txBody>
      </p:sp>
      <p:sp>
        <p:nvSpPr>
          <p:cNvPr id="66572"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مرد سعی می کند مأموران پلیس را که در تعقیب او هستند فریب دهد.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مرد می خواهد برای خنده ، لباس های خانمی را که درحال شنا کردن است برتن کند.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مرد محافظ شخصی خانمی است که در حال شناکردن 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لباس های این مرد خیس است و به همین دلیل ، لباس های آن خانم را سرقت کرد.</a:t>
            </a:r>
          </a:p>
        </p:txBody>
      </p:sp>
      <p:pic>
        <p:nvPicPr>
          <p:cNvPr id="14" name="Picture 7"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pic>
        <p:nvPicPr>
          <p:cNvPr id="12" name="Picture 4-12"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1994051" y="2112264"/>
            <a:ext cx="2045846" cy="2286000"/>
          </a:xfrm>
          <a:prstGeom prst="rect">
            <a:avLst/>
          </a:prstGeom>
          <a:noFill/>
        </p:spPr>
      </p:pic>
      <p:sp>
        <p:nvSpPr>
          <p:cNvPr id="15" name="Caption_31-15"/>
          <p:cNvSpPr txBox="1">
            <a:spLocks noChangeArrowheads="1"/>
          </p:cNvSpPr>
          <p:nvPr/>
        </p:nvSpPr>
        <p:spPr bwMode="auto">
          <a:xfrm>
            <a:off x="3742379"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8" name="Shape Penutup-18"/>
          <p:cNvSpPr/>
          <p:nvPr/>
        </p:nvSpPr>
        <p:spPr bwMode="gray">
          <a:xfrm>
            <a:off x="1981859"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19"/>
          <p:cNvSpPr/>
          <p:nvPr/>
        </p:nvSpPr>
        <p:spPr bwMode="gray">
          <a:xfrm>
            <a:off x="1981859"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20"/>
          <p:cNvSpPr/>
          <p:nvPr/>
        </p:nvSpPr>
        <p:spPr bwMode="gray">
          <a:xfrm>
            <a:off x="3841777"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21"/>
          <p:cNvSpPr/>
          <p:nvPr/>
        </p:nvSpPr>
        <p:spPr bwMode="gray">
          <a:xfrm>
            <a:off x="19818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3" name="Picture 9-13" descr="Kleidertausch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52357"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7-16"/>
          <p:cNvSpPr txBox="1">
            <a:spLocks noChangeArrowheads="1"/>
          </p:cNvSpPr>
          <p:nvPr/>
        </p:nvSpPr>
        <p:spPr bwMode="auto">
          <a:xfrm>
            <a:off x="98269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1</a:t>
            </a:r>
          </a:p>
        </p:txBody>
      </p:sp>
      <p:sp>
        <p:nvSpPr>
          <p:cNvPr id="26" name="Shape Penutup-26"/>
          <p:cNvSpPr/>
          <p:nvPr/>
        </p:nvSpPr>
        <p:spPr bwMode="gray">
          <a:xfrm>
            <a:off x="8140165"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27"/>
          <p:cNvSpPr/>
          <p:nvPr/>
        </p:nvSpPr>
        <p:spPr bwMode="gray">
          <a:xfrm>
            <a:off x="8140165"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28"/>
          <p:cNvSpPr/>
          <p:nvPr/>
        </p:nvSpPr>
        <p:spPr bwMode="gray">
          <a:xfrm>
            <a:off x="9927583"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29"/>
          <p:cNvSpPr/>
          <p:nvPr/>
        </p:nvSpPr>
        <p:spPr bwMode="gray">
          <a:xfrm>
            <a:off x="814016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9"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004992"/>
              </a:buClr>
              <a:buFont typeface="WingDings"/>
              <a:buAutoNum type="arabicPeriod"/>
            </a:pPr>
            <a:r>
              <a:rPr lang="fa-IR" altLang="de-DE" sz="2000" b="0" dirty="0">
                <a:solidFill>
                  <a:srgbClr val="004992"/>
                </a:solidFill>
                <a:latin typeface="+mn-lt"/>
              </a:rPr>
              <a:t>این مرد سعی می کند مأموران پلیس را که در تعقیب او هستند فریب دهد.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این مرد می خواهد برای خنده ، لباس های خانمی را که درحال شنا کردن است برتن کند.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این مرد محافظ شخصی خانمی است که در حال شناکردن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لباس های این مرد خیس است و به همین دلیل ، لباس های آن خانم را سرقت کرد.</a:t>
            </a: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36</a:t>
            </a:fld>
            <a:endParaRPr lang="de-DE" altLang="de-DE">
              <a:latin typeface="+mn-lt"/>
            </a:endParaRPr>
          </a:p>
        </p:txBody>
      </p:sp>
      <p:pic>
        <p:nvPicPr>
          <p:cNvPr id="29" name="Picture 7"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pic>
        <p:nvPicPr>
          <p:cNvPr id="32" name="Picture 4-12"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1994051" y="2112264"/>
            <a:ext cx="2045846" cy="2286000"/>
          </a:xfrm>
          <a:prstGeom prst="rect">
            <a:avLst/>
          </a:prstGeom>
          <a:noFill/>
        </p:spPr>
      </p:pic>
      <p:sp>
        <p:nvSpPr>
          <p:cNvPr id="33" name="Caption_31-15"/>
          <p:cNvSpPr txBox="1">
            <a:spLocks noChangeArrowheads="1"/>
          </p:cNvSpPr>
          <p:nvPr/>
        </p:nvSpPr>
        <p:spPr bwMode="auto">
          <a:xfrm>
            <a:off x="3742379"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34" name="Shape Penutup-18"/>
          <p:cNvSpPr/>
          <p:nvPr/>
        </p:nvSpPr>
        <p:spPr bwMode="gray">
          <a:xfrm>
            <a:off x="1981859"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5" name="Shape Penutup-19"/>
          <p:cNvSpPr/>
          <p:nvPr/>
        </p:nvSpPr>
        <p:spPr bwMode="gray">
          <a:xfrm>
            <a:off x="1981859"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6" name="Shape Penutup-20"/>
          <p:cNvSpPr/>
          <p:nvPr/>
        </p:nvSpPr>
        <p:spPr bwMode="gray">
          <a:xfrm>
            <a:off x="3841777"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7" name="Shape Penutup-21"/>
          <p:cNvSpPr/>
          <p:nvPr/>
        </p:nvSpPr>
        <p:spPr bwMode="gray">
          <a:xfrm>
            <a:off x="19818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8"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9"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0"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1"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43" name="Picture 9-13" descr="Kleidertausch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52357"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Caption_27-16"/>
          <p:cNvSpPr txBox="1">
            <a:spLocks noChangeArrowheads="1"/>
          </p:cNvSpPr>
          <p:nvPr/>
        </p:nvSpPr>
        <p:spPr bwMode="auto">
          <a:xfrm>
            <a:off x="98269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1</a:t>
            </a:r>
          </a:p>
        </p:txBody>
      </p:sp>
      <p:sp>
        <p:nvSpPr>
          <p:cNvPr id="45" name="Shape Penutup-26"/>
          <p:cNvSpPr/>
          <p:nvPr/>
        </p:nvSpPr>
        <p:spPr bwMode="gray">
          <a:xfrm>
            <a:off x="8140165"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6" name="Shape Penutup-27"/>
          <p:cNvSpPr/>
          <p:nvPr/>
        </p:nvSpPr>
        <p:spPr bwMode="gray">
          <a:xfrm>
            <a:off x="8140165"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7" name="Shape Penutup-28"/>
          <p:cNvSpPr/>
          <p:nvPr/>
        </p:nvSpPr>
        <p:spPr bwMode="gray">
          <a:xfrm>
            <a:off x="9927583"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8" name="Shape Penutup-29"/>
          <p:cNvSpPr/>
          <p:nvPr/>
        </p:nvSpPr>
        <p:spPr bwMode="gray">
          <a:xfrm>
            <a:off x="814016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r-SA" altLang="ko-KR" sz="3600" spc="-5" dirty="0">
                <a:latin typeface="+mn-lt"/>
                <a:ea typeface="+mn-ea"/>
                <a:cs typeface="+mn-cs"/>
              </a:rPr>
              <a:t>اختیاری : کلیپ ویدئویی</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ar-SA" altLang="ko-KR" sz="2400" dirty="0">
                <a:solidFill>
                  <a:srgbClr val="004992"/>
                </a:solidFill>
              </a:rPr>
              <a:t>اختیاری: کلیپ هاي ویدئویی نمایش داده شده مرتبط با موضوع امروز در وب سایت زیر قابل دسترس می باشندپس از نمایش ویدئو، شما می توانید در مورد چگونگی</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ar-SA" altLang="ko-KR" sz="2400" dirty="0">
                <a:solidFill>
                  <a:srgbClr val="333333"/>
                </a:solidFill>
              </a:rPr>
              <a:t>ارتباط آن با موضوع امروز بحث کنید.</a:t>
            </a:r>
          </a:p>
        </p:txBody>
      </p:sp>
      <p:sp>
        <p:nvSpPr>
          <p:cNvPr id="4" name="Footer Placeholder 3"/>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5" name="Slide Number Placeholder 4"/>
          <p:cNvSpPr>
            <a:spLocks noGrp="1"/>
          </p:cNvSpPr>
          <p:nvPr>
            <p:ph type="sldNum" sz="quarter" idx="12"/>
          </p:nvPr>
        </p:nvSpPr>
        <p:spPr/>
        <p:txBody>
          <a:bodyPr/>
          <a:lstStyle/>
          <a:p>
            <a:pPr>
              <a:defRPr/>
            </a:pPr>
            <a:fld id="{0199FB29-0572-4704-BD07-C91C86A64D3B}" type="slidenum">
              <a:rPr lang="de-DE" altLang="de-DE" smtClean="0">
                <a:latin typeface="+mn-lt"/>
              </a:rPr>
              <a:pPr>
                <a:defRPr/>
              </a:pPr>
              <a:t>37</a:t>
            </a:fld>
            <a:endParaRPr lang="de-DE" altLang="de-DE">
              <a:latin typeface="+mn-lt"/>
            </a:endParaRP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 altLang="ko-KR" b="0" spc="-5">
                <a:solidFill>
                  <a:srgbClr val="333333"/>
                </a:solidFill>
                <a:latin typeface="+mn-lt"/>
              </a:rPr>
              <a:t>]</a:t>
            </a:r>
            <a:r>
              <a:rPr lang="ar-SA" altLang="ko-KR" b="0" i="1" spc="-5" dirty="0">
                <a:solidFill>
                  <a:srgbClr val="333333"/>
                </a:solidFill>
                <a:latin typeface="+mn-lt"/>
              </a:rPr>
              <a:t>برای مربیان:</a:t>
            </a:r>
            <a:endParaRPr lang="" altLang="ko-KR" b="0" i="1" spc="-5">
              <a:solidFill>
                <a:srgbClr val="333333"/>
              </a:solidFill>
              <a:latin typeface="+mn-lt"/>
            </a:endParaRPr>
          </a:p>
          <a:p>
            <a:pPr marL="635" algn="r" defTabSz="914400" rtl="1" eaLnBrk="0" fontAlgn="base" hangingPunct="0">
              <a:spcBef>
                <a:spcPts val="894"/>
              </a:spcBef>
              <a:spcAft>
                <a:spcPct val="0"/>
              </a:spcAft>
            </a:pPr>
            <a:r>
              <a:rPr lang="ar-SA" altLang="ko-KR" b="0" dirty="0">
                <a:solidFill>
                  <a:srgbClr val="333333"/>
                </a:solidFill>
                <a:latin typeface="+mn-lt"/>
              </a:rPr>
              <a:t>برخی از کلیپ ها حاوی حرف هایی است که ممکن</a:t>
            </a:r>
            <a:r>
              <a:rPr lang="" altLang="ko-KR" b="0">
                <a:solidFill>
                  <a:srgbClr val="333333"/>
                </a:solidFill>
                <a:latin typeface="+mn-lt"/>
              </a:rPr>
              <a:t> </a:t>
            </a:r>
            <a:r>
              <a:rPr lang="ar-SA" altLang="ko-KR" b="0" dirty="0">
                <a:solidFill>
                  <a:srgbClr val="333333"/>
                </a:solidFill>
                <a:latin typeface="+mn-lt"/>
              </a:rPr>
              <a:t>است برای همه مخاطبان و در تمام فرهنگ ها مناسب نباشد. لطفا با دقت فیلم ها را قبل از نشان دادن روی صفحه نمایش خودتان ببینید.]</a:t>
            </a:r>
          </a:p>
        </p:txBody>
      </p:sp>
      <p:sp>
        <p:nvSpPr>
          <p:cNvPr id="8" name="object 2"/>
          <p:cNvSpPr/>
          <p:nvPr/>
        </p:nvSpPr>
        <p:spPr>
          <a:xfrm>
            <a:off x="481720"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9" name="object 3"/>
          <p:cNvSpPr/>
          <p:nvPr/>
        </p:nvSpPr>
        <p:spPr>
          <a:xfrm>
            <a:off x="893647"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0" name="object 4"/>
          <p:cNvSpPr/>
          <p:nvPr/>
        </p:nvSpPr>
        <p:spPr>
          <a:xfrm>
            <a:off x="1239521"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1" name="object 5"/>
          <p:cNvSpPr/>
          <p:nvPr/>
        </p:nvSpPr>
        <p:spPr>
          <a:xfrm>
            <a:off x="1018419"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3" name="object 6"/>
          <p:cNvSpPr/>
          <p:nvPr/>
        </p:nvSpPr>
        <p:spPr>
          <a:xfrm>
            <a:off x="1464293"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4" name="object 7"/>
          <p:cNvSpPr/>
          <p:nvPr/>
        </p:nvSpPr>
        <p:spPr>
          <a:xfrm>
            <a:off x="1680805"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5" name="object 8"/>
          <p:cNvSpPr/>
          <p:nvPr/>
        </p:nvSpPr>
        <p:spPr>
          <a:xfrm>
            <a:off x="1902826"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6" name="object 9"/>
          <p:cNvSpPr/>
          <p:nvPr/>
        </p:nvSpPr>
        <p:spPr>
          <a:xfrm>
            <a:off x="833098"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7" name="object 10"/>
          <p:cNvSpPr/>
          <p:nvPr/>
        </p:nvSpPr>
        <p:spPr>
          <a:xfrm>
            <a:off x="776216"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Tree>
    <p:extLst>
      <p:ext uri="{BB962C8B-B14F-4D97-AF65-F5344CB8AC3E}">
        <p14:creationId xmlns:p14="http://schemas.microsoft.com/office/powerpoint/2010/main" val="21082305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1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این پسر درحال تفریح و لذت بردن از یک روز خوب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این پسر پس از اتمام کار باغبانی ، به ماهی گیری رفته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این پسر می خواهد با اهدای یک ماهی به مادرش از او تشکر کند.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این پسر برای ماهی گیری ، تعدادی کرم دزدیده است.</a:t>
            </a:r>
            <a:endParaRPr lang="en-CA" altLang="de-DE" sz="20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چقدر احتمال دارد كه هريك از گزينه ها را يافته باشيد؟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38</a:t>
            </a:fld>
            <a:endParaRPr lang="de-DE" altLang="de-DE">
              <a:latin typeface="+mn-lt"/>
            </a:endParaRPr>
          </a:p>
        </p:txBody>
      </p:sp>
      <p:pic>
        <p:nvPicPr>
          <p:cNvPr id="9"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26"/>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1"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2"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4"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6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پسر درحال تفریح و لذت بردن از یک روز خوب 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پسر پس از اتمام کار باغبانی ، به ماهی گیری رفته 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پسر می خواهد با اهدای یک ماهی به مادرش از او تشکر کند.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پسر برای ماهی گیری ، تعدادی کرم دزدیده است.</a:t>
            </a:r>
            <a:endParaRPr lang="en-CA" altLang="de-DE"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آيا با ديدن تصاوير جديد ، قضاوت شما تغيير كرد؟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39</a:t>
            </a:fld>
            <a:endParaRPr lang="de-DE" altLang="de-DE">
              <a:latin typeface="+mn-lt"/>
            </a:endParaRPr>
          </a:p>
        </p:txBody>
      </p:sp>
      <p:pic>
        <p:nvPicPr>
          <p:cNvPr id="11" name="Picture 5-11"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3152"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41-13"/>
          <p:cNvSpPr txBox="1">
            <a:spLocks noChangeArrowheads="1"/>
          </p:cNvSpPr>
          <p:nvPr/>
        </p:nvSpPr>
        <p:spPr bwMode="auto">
          <a:xfrm>
            <a:off x="5361310"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5" name="Shape Penutup-15"/>
          <p:cNvSpPr/>
          <p:nvPr/>
        </p:nvSpPr>
        <p:spPr bwMode="gray">
          <a:xfrm>
            <a:off x="3220960"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Shape Penutup-16"/>
          <p:cNvSpPr/>
          <p:nvPr/>
        </p:nvSpPr>
        <p:spPr bwMode="gray">
          <a:xfrm>
            <a:off x="3220960"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7" name="Shape Penutup-17"/>
          <p:cNvSpPr/>
          <p:nvPr/>
        </p:nvSpPr>
        <p:spPr bwMode="gray">
          <a:xfrm>
            <a:off x="55779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8" name="Shape Penutup-18"/>
          <p:cNvSpPr/>
          <p:nvPr/>
        </p:nvSpPr>
        <p:spPr bwMode="gray">
          <a:xfrm>
            <a:off x="322096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2" name="Picture 9-12"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71615"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0-14"/>
          <p:cNvSpPr txBox="1">
            <a:spLocks noChangeArrowheads="1"/>
          </p:cNvSpPr>
          <p:nvPr/>
        </p:nvSpPr>
        <p:spPr bwMode="auto">
          <a:xfrm>
            <a:off x="8557326"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
        <p:nvSpPr>
          <p:cNvPr id="19" name="Shape Penutup-19"/>
          <p:cNvSpPr/>
          <p:nvPr/>
        </p:nvSpPr>
        <p:spPr bwMode="gray">
          <a:xfrm>
            <a:off x="6559423"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20"/>
          <p:cNvSpPr/>
          <p:nvPr/>
        </p:nvSpPr>
        <p:spPr bwMode="gray">
          <a:xfrm>
            <a:off x="6559423"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21"/>
          <p:cNvSpPr/>
          <p:nvPr/>
        </p:nvSpPr>
        <p:spPr bwMode="gray">
          <a:xfrm>
            <a:off x="87756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22"/>
          <p:cNvSpPr/>
          <p:nvPr/>
        </p:nvSpPr>
        <p:spPr bwMode="gray">
          <a:xfrm>
            <a:off x="65594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1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پسر درحال تفریح و لذت بردن از یک روز خوب 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پسر پس از اتمام کار باغبانی ، به ماهی گیری رفته 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پسر می خواهد با اهدای یک ماهی به مادرش از او تشکر کند.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پسر برای ماهی گیری ، تعدادی کرم دزدیده است.</a:t>
            </a:r>
            <a:endParaRPr lang="en-CA" altLang="de-DE"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لطفا احتمالات را دوباره برآورد كنيد!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40</a:t>
            </a:fld>
            <a:endParaRPr lang="de-DE" altLang="de-DE">
              <a:latin typeface="+mn-lt"/>
            </a:endParaRPr>
          </a:p>
        </p:txBody>
      </p:sp>
      <p:pic>
        <p:nvPicPr>
          <p:cNvPr id="14" name="Picture 9" descr="angel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pic>
        <p:nvPicPr>
          <p:cNvPr id="13" name="Picture 5-13" descr="angeln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3432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55-16"/>
          <p:cNvSpPr txBox="1">
            <a:spLocks noChangeArrowheads="1"/>
          </p:cNvSpPr>
          <p:nvPr/>
        </p:nvSpPr>
        <p:spPr bwMode="auto">
          <a:xfrm>
            <a:off x="375115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9" name="Shape Penutup-19"/>
          <p:cNvSpPr/>
          <p:nvPr/>
        </p:nvSpPr>
        <p:spPr bwMode="gray">
          <a:xfrm>
            <a:off x="162213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20"/>
          <p:cNvSpPr/>
          <p:nvPr/>
        </p:nvSpPr>
        <p:spPr bwMode="gray">
          <a:xfrm>
            <a:off x="162213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21"/>
          <p:cNvSpPr/>
          <p:nvPr/>
        </p:nvSpPr>
        <p:spPr bwMode="gray">
          <a:xfrm>
            <a:off x="39791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22"/>
          <p:cNvSpPr/>
          <p:nvPr/>
        </p:nvSpPr>
        <p:spPr bwMode="gray">
          <a:xfrm>
            <a:off x="16221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5" name="Picture 11-15"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70442"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3-18"/>
          <p:cNvSpPr txBox="1">
            <a:spLocks noChangeArrowheads="1"/>
          </p:cNvSpPr>
          <p:nvPr/>
        </p:nvSpPr>
        <p:spPr bwMode="auto">
          <a:xfrm>
            <a:off x="10182526"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1</a:t>
            </a:r>
          </a:p>
        </p:txBody>
      </p:sp>
      <p:sp>
        <p:nvSpPr>
          <p:cNvPr id="27" name="Shape Penutup-27"/>
          <p:cNvSpPr/>
          <p:nvPr/>
        </p:nvSpPr>
        <p:spPr bwMode="gray">
          <a:xfrm>
            <a:off x="8158250"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28"/>
          <p:cNvSpPr/>
          <p:nvPr/>
        </p:nvSpPr>
        <p:spPr bwMode="gray">
          <a:xfrm>
            <a:off x="8158250"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29"/>
          <p:cNvSpPr/>
          <p:nvPr/>
        </p:nvSpPr>
        <p:spPr bwMode="gray">
          <a:xfrm>
            <a:off x="104021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0" name="Shape Penutup-30"/>
          <p:cNvSpPr/>
          <p:nvPr/>
        </p:nvSpPr>
        <p:spPr bwMode="gray">
          <a:xfrm>
            <a:off x="815825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6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این پسر درحال تفریح و لذت بردن از یک روز خوب است.</a:t>
            </a:r>
          </a:p>
          <a:p>
            <a:pPr algn="r" rtl="1" eaLnBrk="1" hangingPunct="1">
              <a:spcBef>
                <a:spcPts val="1200"/>
              </a:spcBef>
              <a:spcAft>
                <a:spcPts val="0"/>
              </a:spcAft>
              <a:buClr>
                <a:srgbClr val="004992"/>
              </a:buClr>
              <a:buFont typeface="WingDings"/>
              <a:buAutoNum type="arabicPeriod"/>
            </a:pPr>
            <a:r>
              <a:rPr lang="fa-IR" altLang="de-DE" sz="2000" b="0" dirty="0">
                <a:solidFill>
                  <a:srgbClr val="004992"/>
                </a:solidFill>
                <a:latin typeface="+mn-lt"/>
              </a:rPr>
              <a:t>این پسر پس از اتمام کار باغبانی ، به ماهی گیری رفته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این پسر می خواهد با اهدای یک ماهی به مادرش از او تشکر کند.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این پسر برای ماهی گیری ، تعدادی کرم دزدیده است.</a:t>
            </a:r>
            <a:endParaRPr lang="en-CA" altLang="de-DE" sz="20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41</a:t>
            </a:fld>
            <a:endParaRPr lang="de-DE" altLang="de-DE">
              <a:latin typeface="+mn-lt"/>
            </a:endParaRPr>
          </a:p>
        </p:txBody>
      </p:sp>
      <p:pic>
        <p:nvPicPr>
          <p:cNvPr id="30" name="Picture 9" descr="angel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pic>
        <p:nvPicPr>
          <p:cNvPr id="33" name="Picture 5-13" descr="angeln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3432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Caption_55-16"/>
          <p:cNvSpPr txBox="1">
            <a:spLocks noChangeArrowheads="1"/>
          </p:cNvSpPr>
          <p:nvPr/>
        </p:nvSpPr>
        <p:spPr bwMode="auto">
          <a:xfrm>
            <a:off x="375115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35" name="Shape Penutup-19"/>
          <p:cNvSpPr/>
          <p:nvPr/>
        </p:nvSpPr>
        <p:spPr bwMode="gray">
          <a:xfrm>
            <a:off x="162213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6" name="Shape Penutup-20"/>
          <p:cNvSpPr/>
          <p:nvPr/>
        </p:nvSpPr>
        <p:spPr bwMode="gray">
          <a:xfrm>
            <a:off x="162213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7" name="Shape Penutup-21"/>
          <p:cNvSpPr/>
          <p:nvPr/>
        </p:nvSpPr>
        <p:spPr bwMode="gray">
          <a:xfrm>
            <a:off x="39791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8" name="Shape Penutup-22"/>
          <p:cNvSpPr/>
          <p:nvPr/>
        </p:nvSpPr>
        <p:spPr bwMode="gray">
          <a:xfrm>
            <a:off x="16221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9"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0"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1"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2"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44" name="Picture 11-15"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70442"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Caption_53-18"/>
          <p:cNvSpPr txBox="1">
            <a:spLocks noChangeArrowheads="1"/>
          </p:cNvSpPr>
          <p:nvPr/>
        </p:nvSpPr>
        <p:spPr bwMode="auto">
          <a:xfrm>
            <a:off x="10182526"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1</a:t>
            </a:r>
          </a:p>
        </p:txBody>
      </p:sp>
      <p:sp>
        <p:nvSpPr>
          <p:cNvPr id="46" name="Shape Penutup-27"/>
          <p:cNvSpPr/>
          <p:nvPr/>
        </p:nvSpPr>
        <p:spPr bwMode="gray">
          <a:xfrm>
            <a:off x="8158250"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7" name="Shape Penutup-28"/>
          <p:cNvSpPr/>
          <p:nvPr/>
        </p:nvSpPr>
        <p:spPr bwMode="gray">
          <a:xfrm>
            <a:off x="8158250"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8" name="Shape Penutup-29"/>
          <p:cNvSpPr/>
          <p:nvPr/>
        </p:nvSpPr>
        <p:spPr bwMode="gray">
          <a:xfrm>
            <a:off x="104021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9" name="Shape Penutup-30"/>
          <p:cNvSpPr/>
          <p:nvPr/>
        </p:nvSpPr>
        <p:spPr bwMode="gray">
          <a:xfrm>
            <a:off x="815825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دو مرد از طریق اندیشه خوانی (تله پاتی) با هم ارتباط برقرار کرده اند.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مرد تعجب کرده است که مرد دیگر توانسته است درب را باز کند.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مرد روی خود را گردانده ، زیرا فکر می کند که مرد دیگر آشنا به نظر می آید.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مرد روی خود را گردانده ، زیرا مرد دیگر سخن ناشایستی به او گفته است .</a:t>
            </a:r>
            <a:endParaRPr lang="en-US" altLang="de-DE"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چقدر احتمال دارد كه هريك از گزينه ها را يافته باشيد؟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42</a:t>
            </a:fld>
            <a:endParaRPr lang="de-DE" altLang="de-DE">
              <a:latin typeface="+mn-lt"/>
            </a:endParaRPr>
          </a:p>
        </p:txBody>
      </p:sp>
      <p:pic>
        <p:nvPicPr>
          <p:cNvPr id="8"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4"/>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a:solidFill>
                  <a:srgbClr val="000000"/>
                </a:solidFill>
                <a:latin typeface="+mn-lt"/>
              </a:rPr>
              <a:t>3</a:t>
            </a:r>
          </a:p>
        </p:txBody>
      </p:sp>
      <p:sp>
        <p:nvSpPr>
          <p:cNvPr id="10"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1"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2"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5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دو مرد از طریق اندیشه خوانی (تله پاتی) با هم ارتباط برقرار کرده اند.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مرد تعجب کرده است که مرد دیگر توانسته است درب را باز کند.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مرد روی خود را گردانده ، زیرا فکر می کند که مرد دیگر آشنا به نظر می آید.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مرد روی خود را گردانده ، زیرا مرد دیگر سخن ناشایستی به او گفته است .</a:t>
            </a:r>
            <a:endParaRPr lang="en-US" altLang="de-DE"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آيا با ديدن تصاوير جديد ، قضاوت شما تغيير كرد؟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43</a:t>
            </a:fld>
            <a:endParaRPr lang="de-DE" altLang="de-DE">
              <a:latin typeface="+mn-lt"/>
            </a:endParaRPr>
          </a:p>
        </p:txBody>
      </p:sp>
      <p:pic>
        <p:nvPicPr>
          <p:cNvPr id="11" name="Picture 10-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8941"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8-13"/>
          <p:cNvSpPr txBox="1">
            <a:spLocks noChangeArrowheads="1"/>
          </p:cNvSpPr>
          <p:nvPr/>
        </p:nvSpPr>
        <p:spPr bwMode="auto">
          <a:xfrm>
            <a:off x="5354299"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a:solidFill>
                  <a:srgbClr val="000000"/>
                </a:solidFill>
                <a:latin typeface="+mn-lt"/>
              </a:rPr>
              <a:t>3</a:t>
            </a:r>
          </a:p>
        </p:txBody>
      </p:sp>
      <p:sp>
        <p:nvSpPr>
          <p:cNvPr id="14" name="Shape Penutup-14"/>
          <p:cNvSpPr/>
          <p:nvPr/>
        </p:nvSpPr>
        <p:spPr bwMode="gray">
          <a:xfrm>
            <a:off x="2756749"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15"/>
          <p:cNvSpPr/>
          <p:nvPr/>
        </p:nvSpPr>
        <p:spPr bwMode="gray">
          <a:xfrm>
            <a:off x="2756749"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Shape Penutup-16"/>
          <p:cNvSpPr/>
          <p:nvPr/>
        </p:nvSpPr>
        <p:spPr bwMode="gray">
          <a:xfrm>
            <a:off x="557796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7" name="Shape Penutup-17"/>
          <p:cNvSpPr/>
          <p:nvPr/>
        </p:nvSpPr>
        <p:spPr bwMode="gray">
          <a:xfrm>
            <a:off x="275674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0" name="Picture 9-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161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9-12"/>
          <p:cNvSpPr txBox="1">
            <a:spLocks noChangeArrowheads="1"/>
          </p:cNvSpPr>
          <p:nvPr/>
        </p:nvSpPr>
        <p:spPr bwMode="auto">
          <a:xfrm>
            <a:off x="9509642"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a:solidFill>
                  <a:srgbClr val="000000"/>
                </a:solidFill>
                <a:latin typeface="+mn-lt"/>
              </a:rPr>
              <a:t>2</a:t>
            </a:r>
          </a:p>
        </p:txBody>
      </p:sp>
      <p:sp>
        <p:nvSpPr>
          <p:cNvPr id="18" name="Shape Penutup-18"/>
          <p:cNvSpPr/>
          <p:nvPr/>
        </p:nvSpPr>
        <p:spPr bwMode="gray">
          <a:xfrm>
            <a:off x="655942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19"/>
          <p:cNvSpPr/>
          <p:nvPr/>
        </p:nvSpPr>
        <p:spPr bwMode="gray">
          <a:xfrm>
            <a:off x="655942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20"/>
          <p:cNvSpPr/>
          <p:nvPr/>
        </p:nvSpPr>
        <p:spPr bwMode="gray">
          <a:xfrm>
            <a:off x="972793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21"/>
          <p:cNvSpPr/>
          <p:nvPr/>
        </p:nvSpPr>
        <p:spPr bwMode="gray">
          <a:xfrm>
            <a:off x="655942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00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دو مرد از طریق اندیشه خوانی (تله پاتی) با هم ارتباط برقرار کرده اند.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مرد تعجب کرده است که مرد دیگر توانسته است درب را باز کند.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مرد روی خود را گردانده ، زیرا فکر می کند که مرد دیگر آشنا به نظر می آید.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مرد روی خود را گردانده ، زیرا مرد دیگر سخن ناشایستی به او گفته است .</a:t>
            </a:r>
            <a:endParaRPr lang="en-US" altLang="de-DE"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لطفا احتمالات را دوباره برآورد كنيد!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44</a:t>
            </a:fld>
            <a:endParaRPr lang="de-DE" altLang="de-DE">
              <a:latin typeface="+mn-lt"/>
            </a:endParaRPr>
          </a:p>
        </p:txBody>
      </p:sp>
      <p:pic>
        <p:nvPicPr>
          <p:cNvPr id="13"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a:solidFill>
                  <a:srgbClr val="000000"/>
                </a:solidFill>
                <a:latin typeface="+mn-lt"/>
              </a:rPr>
              <a:t>2</a:t>
            </a:r>
          </a:p>
        </p:txBody>
      </p:sp>
      <p:pic>
        <p:nvPicPr>
          <p:cNvPr id="14" name="Picture 13-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957"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22-17"/>
          <p:cNvSpPr txBox="1">
            <a:spLocks noChangeArrowheads="1"/>
          </p:cNvSpPr>
          <p:nvPr/>
        </p:nvSpPr>
        <p:spPr bwMode="auto">
          <a:xfrm>
            <a:off x="327443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a:solidFill>
                  <a:srgbClr val="000000"/>
                </a:solidFill>
                <a:latin typeface="+mn-lt"/>
              </a:rPr>
              <a:t>3</a:t>
            </a:r>
          </a:p>
        </p:txBody>
      </p:sp>
      <p:sp>
        <p:nvSpPr>
          <p:cNvPr id="18" name="Shape Penutup-18"/>
          <p:cNvSpPr/>
          <p:nvPr/>
        </p:nvSpPr>
        <p:spPr bwMode="gray">
          <a:xfrm>
            <a:off x="681765"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19"/>
          <p:cNvSpPr/>
          <p:nvPr/>
        </p:nvSpPr>
        <p:spPr bwMode="gray">
          <a:xfrm>
            <a:off x="681765"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20"/>
          <p:cNvSpPr/>
          <p:nvPr/>
        </p:nvSpPr>
        <p:spPr bwMode="gray">
          <a:xfrm>
            <a:off x="35029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21"/>
          <p:cNvSpPr/>
          <p:nvPr/>
        </p:nvSpPr>
        <p:spPr bwMode="gray">
          <a:xfrm>
            <a:off x="68176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2" name="Picture 9-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46600"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4-15"/>
          <p:cNvSpPr txBox="1">
            <a:spLocks noChangeArrowheads="1"/>
          </p:cNvSpPr>
          <p:nvPr/>
        </p:nvSpPr>
        <p:spPr bwMode="auto">
          <a:xfrm>
            <a:off x="11589512"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a:solidFill>
                  <a:srgbClr val="000000"/>
                </a:solidFill>
                <a:latin typeface="+mn-lt"/>
              </a:rPr>
              <a:t>1</a:t>
            </a:r>
          </a:p>
        </p:txBody>
      </p:sp>
      <p:sp>
        <p:nvSpPr>
          <p:cNvPr id="26" name="Shape Penutup-26"/>
          <p:cNvSpPr/>
          <p:nvPr/>
        </p:nvSpPr>
        <p:spPr bwMode="gray">
          <a:xfrm>
            <a:off x="8634408"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27"/>
          <p:cNvSpPr/>
          <p:nvPr/>
        </p:nvSpPr>
        <p:spPr bwMode="gray">
          <a:xfrm>
            <a:off x="8634408"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28"/>
          <p:cNvSpPr/>
          <p:nvPr/>
        </p:nvSpPr>
        <p:spPr bwMode="gray">
          <a:xfrm>
            <a:off x="1180292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29"/>
          <p:cNvSpPr/>
          <p:nvPr/>
        </p:nvSpPr>
        <p:spPr bwMode="gray">
          <a:xfrm>
            <a:off x="863440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این دو مرد از طریق اندیشه خوانی (تله پاتی) با هم ارتباط برقرار کرده اند.</a:t>
            </a:r>
          </a:p>
          <a:p>
            <a:pPr algn="r" rtl="1" eaLnBrk="1" hangingPunct="1">
              <a:spcBef>
                <a:spcPts val="1200"/>
              </a:spcBef>
              <a:spcAft>
                <a:spcPts val="0"/>
              </a:spcAft>
              <a:buClr>
                <a:srgbClr val="004992"/>
              </a:buClr>
              <a:buFont typeface="WingDings"/>
              <a:buAutoNum type="arabicPeriod"/>
            </a:pPr>
            <a:r>
              <a:rPr lang="fa-IR" altLang="de-DE" sz="2000" b="0" dirty="0">
                <a:solidFill>
                  <a:srgbClr val="004992"/>
                </a:solidFill>
                <a:latin typeface="+mn-lt"/>
              </a:rPr>
              <a:t>این مرد تعجب کرده است که مرد دیگر توانسته است درب را باز کند.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این مرد روی خود را گردانده ، زیرا فکر می کند که مرد دیگر آشنا به نظر می آید.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این مرد روی خود را گردانده ، زیرا مرد دیگر سخن ناشایستی به او گفته است .</a:t>
            </a:r>
            <a:endParaRPr lang="en-US" altLang="de-DE" sz="20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45</a:t>
            </a:fld>
            <a:endParaRPr lang="de-DE" altLang="de-DE">
              <a:latin typeface="+mn-lt"/>
            </a:endParaRPr>
          </a:p>
        </p:txBody>
      </p:sp>
      <p:pic>
        <p:nvPicPr>
          <p:cNvPr id="29"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a:solidFill>
                  <a:srgbClr val="000000"/>
                </a:solidFill>
                <a:latin typeface="+mn-lt"/>
              </a:rPr>
              <a:t>2</a:t>
            </a:r>
          </a:p>
        </p:txBody>
      </p:sp>
      <p:pic>
        <p:nvPicPr>
          <p:cNvPr id="32" name="Picture 13-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957"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Caption_22-17"/>
          <p:cNvSpPr txBox="1">
            <a:spLocks noChangeArrowheads="1"/>
          </p:cNvSpPr>
          <p:nvPr/>
        </p:nvSpPr>
        <p:spPr bwMode="auto">
          <a:xfrm>
            <a:off x="327443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a:solidFill>
                  <a:srgbClr val="000000"/>
                </a:solidFill>
                <a:latin typeface="+mn-lt"/>
              </a:rPr>
              <a:t>3</a:t>
            </a:r>
          </a:p>
        </p:txBody>
      </p:sp>
      <p:sp>
        <p:nvSpPr>
          <p:cNvPr id="34" name="Shape Penutup-18"/>
          <p:cNvSpPr/>
          <p:nvPr/>
        </p:nvSpPr>
        <p:spPr bwMode="gray">
          <a:xfrm>
            <a:off x="681765"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5" name="Shape Penutup-19"/>
          <p:cNvSpPr/>
          <p:nvPr/>
        </p:nvSpPr>
        <p:spPr bwMode="gray">
          <a:xfrm>
            <a:off x="681765"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6" name="Shape Penutup-20"/>
          <p:cNvSpPr/>
          <p:nvPr/>
        </p:nvSpPr>
        <p:spPr bwMode="gray">
          <a:xfrm>
            <a:off x="35029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7" name="Shape Penutup-21"/>
          <p:cNvSpPr/>
          <p:nvPr/>
        </p:nvSpPr>
        <p:spPr bwMode="gray">
          <a:xfrm>
            <a:off x="68176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8"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9"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0"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1"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43" name="Picture 9-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46600"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Caption_24-15"/>
          <p:cNvSpPr txBox="1">
            <a:spLocks noChangeArrowheads="1"/>
          </p:cNvSpPr>
          <p:nvPr/>
        </p:nvSpPr>
        <p:spPr bwMode="auto">
          <a:xfrm>
            <a:off x="11589512"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a:solidFill>
                  <a:srgbClr val="000000"/>
                </a:solidFill>
                <a:latin typeface="+mn-lt"/>
              </a:rPr>
              <a:t>1</a:t>
            </a:r>
          </a:p>
        </p:txBody>
      </p:sp>
      <p:sp>
        <p:nvSpPr>
          <p:cNvPr id="45" name="Shape Penutup-26"/>
          <p:cNvSpPr/>
          <p:nvPr/>
        </p:nvSpPr>
        <p:spPr bwMode="gray">
          <a:xfrm>
            <a:off x="8634408"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6" name="Shape Penutup-27"/>
          <p:cNvSpPr/>
          <p:nvPr/>
        </p:nvSpPr>
        <p:spPr bwMode="gray">
          <a:xfrm>
            <a:off x="8634408"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7" name="Shape Penutup-28"/>
          <p:cNvSpPr/>
          <p:nvPr/>
        </p:nvSpPr>
        <p:spPr bwMode="gray">
          <a:xfrm>
            <a:off x="1180292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8" name="Shape Penutup-29"/>
          <p:cNvSpPr/>
          <p:nvPr/>
        </p:nvSpPr>
        <p:spPr bwMode="gray">
          <a:xfrm>
            <a:off x="863440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مردان درحال تمرین به بند کشیدن چارپایان قبل از رم کردن گله ، هستند.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گاوچران می خواهد کمند (طناب خفت دار) تهیه کند.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گاوچران با استفاده از یک ریسمان ، فروشنده را اسیر کرده تا پول های مغازه را به سرقت برد.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مرد می خواهد یک کلاه تازه خریداری کند.</a:t>
            </a:r>
            <a:endParaRPr lang="en-CA" altLang="de-DE"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چقدر احتمال دارد كه هريك از گزينه ها را يافته باشيد؟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46</a:t>
            </a:fld>
            <a:endParaRPr lang="de-DE" altLang="de-DE">
              <a:latin typeface="+mn-lt"/>
            </a:endParaRPr>
          </a:p>
        </p:txBody>
      </p:sp>
      <p:pic>
        <p:nvPicPr>
          <p:cNvPr id="8" name="Picture 7"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7454"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0" name="Shape Penutup"/>
          <p:cNvSpPr/>
          <p:nvPr/>
        </p:nvSpPr>
        <p:spPr bwMode="gray">
          <a:xfrm>
            <a:off x="4635262"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1" name="Shape Penutup"/>
          <p:cNvSpPr/>
          <p:nvPr/>
        </p:nvSpPr>
        <p:spPr bwMode="gray">
          <a:xfrm>
            <a:off x="4635262"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2" name="Shape Penutup"/>
          <p:cNvSpPr/>
          <p:nvPr/>
        </p:nvSpPr>
        <p:spPr bwMode="gray">
          <a:xfrm>
            <a:off x="74348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Shape Penutup"/>
          <p:cNvSpPr/>
          <p:nvPr/>
        </p:nvSpPr>
        <p:spPr bwMode="gray">
          <a:xfrm>
            <a:off x="4635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مردان درحال تمرین به بند کشیدن چارپایان قبل از رم کردن گله ، هستند.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گاوچران می خواهد کمند (طناب خفت دار) تهیه کند.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گاوچران با استفاده از یک ریسمان ، فروشنده را اسیر کرده تا پول های مغازه را به سرقت برد.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مرد می خواهد یک کلاه تازه خریداری کند.</a:t>
            </a:r>
            <a:endParaRPr lang="en-CA" altLang="de-DE"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آيا با ديدن تصاوير جديد ، قضاوت شما تغيير كرد؟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47</a:t>
            </a:fld>
            <a:endParaRPr lang="de-DE" altLang="de-DE">
              <a:latin typeface="+mn-lt"/>
            </a:endParaRPr>
          </a:p>
        </p:txBody>
      </p:sp>
      <p:pic>
        <p:nvPicPr>
          <p:cNvPr id="11" name="Picture 8-11"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90601"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20-13"/>
          <p:cNvSpPr txBox="1">
            <a:spLocks noChangeArrowheads="1"/>
          </p:cNvSpPr>
          <p:nvPr/>
        </p:nvSpPr>
        <p:spPr bwMode="auto">
          <a:xfrm>
            <a:off x="5350559"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4" name="Shape Penutup-14"/>
          <p:cNvSpPr/>
          <p:nvPr/>
        </p:nvSpPr>
        <p:spPr bwMode="gray">
          <a:xfrm>
            <a:off x="2778409"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15"/>
          <p:cNvSpPr/>
          <p:nvPr/>
        </p:nvSpPr>
        <p:spPr bwMode="gray">
          <a:xfrm>
            <a:off x="2778409"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Shape Penutup-16"/>
          <p:cNvSpPr/>
          <p:nvPr/>
        </p:nvSpPr>
        <p:spPr bwMode="gray">
          <a:xfrm>
            <a:off x="557796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7" name="Shape Penutup-17"/>
          <p:cNvSpPr/>
          <p:nvPr/>
        </p:nvSpPr>
        <p:spPr bwMode="gray">
          <a:xfrm>
            <a:off x="277840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0" name="Picture 11-10"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7161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1-12"/>
          <p:cNvSpPr txBox="1">
            <a:spLocks noChangeArrowheads="1"/>
          </p:cNvSpPr>
          <p:nvPr/>
        </p:nvSpPr>
        <p:spPr bwMode="auto">
          <a:xfrm>
            <a:off x="863268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
        <p:nvSpPr>
          <p:cNvPr id="18" name="Shape Penutup-18"/>
          <p:cNvSpPr/>
          <p:nvPr/>
        </p:nvSpPr>
        <p:spPr bwMode="gray">
          <a:xfrm>
            <a:off x="655942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19"/>
          <p:cNvSpPr/>
          <p:nvPr/>
        </p:nvSpPr>
        <p:spPr bwMode="gray">
          <a:xfrm>
            <a:off x="655942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20"/>
          <p:cNvSpPr/>
          <p:nvPr/>
        </p:nvSpPr>
        <p:spPr bwMode="gray">
          <a:xfrm>
            <a:off x="885097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21"/>
          <p:cNvSpPr/>
          <p:nvPr/>
        </p:nvSpPr>
        <p:spPr bwMode="gray">
          <a:xfrm>
            <a:off x="655942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9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مردان درحال تمرین به بند کشیدن چارپایان قبل از رم کردن گله ، هستند.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گاوچران می خواهد کمند (طناب خفت دار) تهیه کند.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گاوچران با استفاده از یک ریسمان ، فروشنده را اسیر کرده تا پول های مغازه را به سرقت برد.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مرد می خواهد یک کلاه تازه خریداری کند.</a:t>
            </a:r>
            <a:endParaRPr lang="en-CA" altLang="de-DE"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لطفا احتمالات را دوباره برآورد كنيد!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48</a:t>
            </a:fld>
            <a:endParaRPr lang="de-DE" altLang="de-DE">
              <a:latin typeface="+mn-lt"/>
            </a:endParaRPr>
          </a:p>
        </p:txBody>
      </p:sp>
      <p:pic>
        <p:nvPicPr>
          <p:cNvPr id="13" name="Picture 11"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7"/>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pic>
        <p:nvPicPr>
          <p:cNvPr id="12" name="Picture 10-12"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4097"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6-16"/>
          <p:cNvSpPr txBox="1">
            <a:spLocks noChangeArrowheads="1"/>
          </p:cNvSpPr>
          <p:nvPr/>
        </p:nvSpPr>
        <p:spPr bwMode="auto">
          <a:xfrm>
            <a:off x="3715850"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8" name="Shape Penutup-18"/>
          <p:cNvSpPr/>
          <p:nvPr/>
        </p:nvSpPr>
        <p:spPr bwMode="gray">
          <a:xfrm>
            <a:off x="1141905"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19"/>
          <p:cNvSpPr/>
          <p:nvPr/>
        </p:nvSpPr>
        <p:spPr bwMode="gray">
          <a:xfrm>
            <a:off x="1141905"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20"/>
          <p:cNvSpPr/>
          <p:nvPr/>
        </p:nvSpPr>
        <p:spPr bwMode="gray">
          <a:xfrm>
            <a:off x="39414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21"/>
          <p:cNvSpPr/>
          <p:nvPr/>
        </p:nvSpPr>
        <p:spPr bwMode="gray">
          <a:xfrm>
            <a:off x="114190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4" name="Picture 16-14"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08120"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25-17"/>
          <p:cNvSpPr txBox="1">
            <a:spLocks noChangeArrowheads="1"/>
          </p:cNvSpPr>
          <p:nvPr/>
        </p:nvSpPr>
        <p:spPr bwMode="auto">
          <a:xfrm>
            <a:off x="1042263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26" name="Shape Penutup-26"/>
          <p:cNvSpPr/>
          <p:nvPr/>
        </p:nvSpPr>
        <p:spPr bwMode="gray">
          <a:xfrm>
            <a:off x="8195928"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27"/>
          <p:cNvSpPr/>
          <p:nvPr/>
        </p:nvSpPr>
        <p:spPr bwMode="gray">
          <a:xfrm>
            <a:off x="8195928"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28"/>
          <p:cNvSpPr/>
          <p:nvPr/>
        </p:nvSpPr>
        <p:spPr bwMode="gray">
          <a:xfrm>
            <a:off x="1064272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29"/>
          <p:cNvSpPr/>
          <p:nvPr/>
        </p:nvSpPr>
        <p:spPr bwMode="gray">
          <a:xfrm>
            <a:off x="819592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4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این مردان درحال تمرین به بند کشیدن چارپایان قبل از رم کردن گله ، هستند.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این گاوچران می خواهد کمند (طناب خفت دار) تهیه کند.</a:t>
            </a:r>
          </a:p>
          <a:p>
            <a:pPr algn="r" rtl="1" eaLnBrk="1" hangingPunct="1">
              <a:spcBef>
                <a:spcPts val="1200"/>
              </a:spcBef>
              <a:spcAft>
                <a:spcPts val="0"/>
              </a:spcAft>
              <a:buClr>
                <a:srgbClr val="004992"/>
              </a:buClr>
              <a:buFont typeface="WingDings"/>
              <a:buAutoNum type="arabicPeriod"/>
            </a:pPr>
            <a:r>
              <a:rPr lang="fa-IR" altLang="de-DE" sz="2000" b="0" dirty="0">
                <a:solidFill>
                  <a:srgbClr val="004992"/>
                </a:solidFill>
                <a:latin typeface="+mn-lt"/>
              </a:rPr>
              <a:t>این گاوچران با استفاده از یک ریسمان ، فروشنده را اسیر کرده تا پول های مغازه را به سرقت برد.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این مرد می خواهد یک کلاه تازه خریداری کند.</a:t>
            </a:r>
            <a:endParaRPr lang="en-CA" altLang="de-DE" sz="20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49</a:t>
            </a:fld>
            <a:endParaRPr lang="de-DE" altLang="de-DE">
              <a:latin typeface="+mn-lt"/>
            </a:endParaRPr>
          </a:p>
        </p:txBody>
      </p:sp>
      <p:pic>
        <p:nvPicPr>
          <p:cNvPr id="29" name="Picture 11"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Caption_27"/>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pic>
        <p:nvPicPr>
          <p:cNvPr id="32" name="Picture 10-12"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4097"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Caption_26-16"/>
          <p:cNvSpPr txBox="1">
            <a:spLocks noChangeArrowheads="1"/>
          </p:cNvSpPr>
          <p:nvPr/>
        </p:nvSpPr>
        <p:spPr bwMode="auto">
          <a:xfrm>
            <a:off x="3715850"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34" name="Shape Penutup-18"/>
          <p:cNvSpPr/>
          <p:nvPr/>
        </p:nvSpPr>
        <p:spPr bwMode="gray">
          <a:xfrm>
            <a:off x="1141905"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5" name="Shape Penutup-19"/>
          <p:cNvSpPr/>
          <p:nvPr/>
        </p:nvSpPr>
        <p:spPr bwMode="gray">
          <a:xfrm>
            <a:off x="1141905"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6" name="Shape Penutup-20"/>
          <p:cNvSpPr/>
          <p:nvPr/>
        </p:nvSpPr>
        <p:spPr bwMode="gray">
          <a:xfrm>
            <a:off x="39414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7" name="Shape Penutup-21"/>
          <p:cNvSpPr/>
          <p:nvPr/>
        </p:nvSpPr>
        <p:spPr bwMode="gray">
          <a:xfrm>
            <a:off x="114190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8"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9"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0"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1"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43" name="Picture 16-14"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08120"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Caption_25-17"/>
          <p:cNvSpPr txBox="1">
            <a:spLocks noChangeArrowheads="1"/>
          </p:cNvSpPr>
          <p:nvPr/>
        </p:nvSpPr>
        <p:spPr bwMode="auto">
          <a:xfrm>
            <a:off x="1042263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45" name="Shape Penutup-26"/>
          <p:cNvSpPr/>
          <p:nvPr/>
        </p:nvSpPr>
        <p:spPr bwMode="gray">
          <a:xfrm>
            <a:off x="8195928"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6" name="Shape Penutup-27"/>
          <p:cNvSpPr/>
          <p:nvPr/>
        </p:nvSpPr>
        <p:spPr bwMode="gray">
          <a:xfrm>
            <a:off x="8195928"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7" name="Shape Penutup-28"/>
          <p:cNvSpPr/>
          <p:nvPr/>
        </p:nvSpPr>
        <p:spPr bwMode="gray">
          <a:xfrm>
            <a:off x="1064272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8" name="Shape Penutup-29"/>
          <p:cNvSpPr/>
          <p:nvPr/>
        </p:nvSpPr>
        <p:spPr bwMode="gray">
          <a:xfrm>
            <a:off x="819592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92"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سگ های پلیس از سرقت قایق ممانعت می کنند.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بخاطر اینکه سگ ها در تعقیب یک گربه بوده اند ، این دختر در آب افتاده 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دختر سعی می کند که گربه را نجات دهد.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دختر برای فرار از سگ ها درون آب رفته است.</a:t>
            </a:r>
            <a:endParaRPr lang="en-CA" altLang="de-DE"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چقدر احتمال دارد كه هريك از گزينه ها را يافته باشيد؟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50</a:t>
            </a:fld>
            <a:endParaRPr lang="de-DE" altLang="de-DE">
              <a:latin typeface="+mn-lt"/>
            </a:endParaRPr>
          </a:p>
        </p:txBody>
      </p:sp>
      <p:pic>
        <p:nvPicPr>
          <p:cNvPr id="11"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4"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Caption_21"/>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4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سگ های پلیس از سرقت قایق ممانعت می کنند.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بخاطر اینکه سگ ها در تعقیب یک گربه بوده اند ، این دختر در آب افتاده 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دختر سعی می کند که گربه را نجات دهد.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دختر برای فرار از سگ ها درون آب رفته است.</a:t>
            </a:r>
            <a:endParaRPr lang="en-CA" altLang="de-DE"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آيا با ديدن تصاوير جديد ، قضاوت شما تغيير كرد؟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51</a:t>
            </a:fld>
            <a:endParaRPr lang="de-DE" altLang="de-DE">
              <a:latin typeface="+mn-lt"/>
            </a:endParaRPr>
          </a:p>
        </p:txBody>
      </p:sp>
      <p:pic>
        <p:nvPicPr>
          <p:cNvPr id="15" name="Picture 20-15"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6087"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Shape Penutup-16"/>
          <p:cNvSpPr/>
          <p:nvPr/>
        </p:nvSpPr>
        <p:spPr bwMode="gray">
          <a:xfrm>
            <a:off x="2963895"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7" name="Shape Penutup-17"/>
          <p:cNvSpPr/>
          <p:nvPr/>
        </p:nvSpPr>
        <p:spPr bwMode="gray">
          <a:xfrm>
            <a:off x="2963895"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8" name="Shape Penutup-18"/>
          <p:cNvSpPr/>
          <p:nvPr/>
        </p:nvSpPr>
        <p:spPr bwMode="gray">
          <a:xfrm>
            <a:off x="559673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19"/>
          <p:cNvSpPr/>
          <p:nvPr/>
        </p:nvSpPr>
        <p:spPr bwMode="gray">
          <a:xfrm>
            <a:off x="29638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Caption_29-24"/>
          <p:cNvSpPr txBox="1">
            <a:spLocks noChangeArrowheads="1"/>
          </p:cNvSpPr>
          <p:nvPr/>
        </p:nvSpPr>
        <p:spPr bwMode="auto">
          <a:xfrm>
            <a:off x="5364309"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pic>
        <p:nvPicPr>
          <p:cNvPr id="14" name="Picture 2-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2423"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Shape Penutup-20"/>
          <p:cNvSpPr/>
          <p:nvPr/>
        </p:nvSpPr>
        <p:spPr bwMode="gray">
          <a:xfrm>
            <a:off x="6520231"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21"/>
          <p:cNvSpPr/>
          <p:nvPr/>
        </p:nvSpPr>
        <p:spPr bwMode="gray">
          <a:xfrm>
            <a:off x="6520231"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22"/>
          <p:cNvSpPr/>
          <p:nvPr/>
        </p:nvSpPr>
        <p:spPr bwMode="gray">
          <a:xfrm>
            <a:off x="95815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23"/>
          <p:cNvSpPr/>
          <p:nvPr/>
        </p:nvSpPr>
        <p:spPr bwMode="gray">
          <a:xfrm>
            <a:off x="652023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Caption_30-25"/>
          <p:cNvSpPr txBox="1">
            <a:spLocks noChangeArrowheads="1"/>
          </p:cNvSpPr>
          <p:nvPr/>
        </p:nvSpPr>
        <p:spPr bwMode="auto">
          <a:xfrm>
            <a:off x="9209161"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9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سگ های پلیس از سرقت قایق ممانعت می کنند.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بخاطر اینکه سگ ها در تعقیب یک گربه بوده اند ، این دختر در آب افتاده 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دختر سعی می کند که گربه را نجات دهد.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دختر برای فرار از سگ ها درون آب رفته است.</a:t>
            </a:r>
            <a:endParaRPr lang="en-CA" altLang="de-DE"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لطفا احتمالات را دوباره برآورد كنيد!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52</a:t>
            </a:fld>
            <a:endParaRPr lang="de-DE" altLang="de-DE">
              <a:latin typeface="+mn-lt"/>
            </a:endParaRPr>
          </a:p>
        </p:txBody>
      </p:sp>
      <p:pic>
        <p:nvPicPr>
          <p:cNvPr id="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8" name="Picture 20-18"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5134"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Shape Penutup-20"/>
          <p:cNvSpPr/>
          <p:nvPr/>
        </p:nvSpPr>
        <p:spPr bwMode="gray">
          <a:xfrm>
            <a:off x="962941"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21"/>
          <p:cNvSpPr/>
          <p:nvPr/>
        </p:nvSpPr>
        <p:spPr bwMode="gray">
          <a:xfrm>
            <a:off x="962941"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22"/>
          <p:cNvSpPr/>
          <p:nvPr/>
        </p:nvSpPr>
        <p:spPr bwMode="gray">
          <a:xfrm>
            <a:off x="359577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23"/>
          <p:cNvSpPr/>
          <p:nvPr/>
        </p:nvSpPr>
        <p:spPr bwMode="gray">
          <a:xfrm>
            <a:off x="96294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2" name="Caption_40-32"/>
          <p:cNvSpPr txBox="1">
            <a:spLocks noChangeArrowheads="1"/>
          </p:cNvSpPr>
          <p:nvPr/>
        </p:nvSpPr>
        <p:spPr bwMode="auto">
          <a:xfrm>
            <a:off x="3369002"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pic>
        <p:nvPicPr>
          <p:cNvPr id="17" name="Picture 3-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15701"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Shape Penutup-28"/>
          <p:cNvSpPr/>
          <p:nvPr/>
        </p:nvSpPr>
        <p:spPr bwMode="gray">
          <a:xfrm>
            <a:off x="8503509"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29"/>
          <p:cNvSpPr/>
          <p:nvPr/>
        </p:nvSpPr>
        <p:spPr bwMode="gray">
          <a:xfrm>
            <a:off x="8503509"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0" name="Shape Penutup-30"/>
          <p:cNvSpPr/>
          <p:nvPr/>
        </p:nvSpPr>
        <p:spPr bwMode="gray">
          <a:xfrm>
            <a:off x="1072816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1" name="Shape Penutup-31"/>
          <p:cNvSpPr/>
          <p:nvPr/>
        </p:nvSpPr>
        <p:spPr bwMode="gray">
          <a:xfrm>
            <a:off x="850350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3" name="Caption_38-33"/>
          <p:cNvSpPr txBox="1">
            <a:spLocks noChangeArrowheads="1"/>
          </p:cNvSpPr>
          <p:nvPr/>
        </p:nvSpPr>
        <p:spPr bwMode="auto">
          <a:xfrm>
            <a:off x="10472756"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34"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4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سگ های پلیس از سرقت قایق ممانعت می کنند.</a:t>
            </a:r>
          </a:p>
          <a:p>
            <a:pPr algn="r" rtl="1" eaLnBrk="1" hangingPunct="1">
              <a:spcBef>
                <a:spcPts val="1200"/>
              </a:spcBef>
              <a:spcAft>
                <a:spcPts val="0"/>
              </a:spcAft>
              <a:buClr>
                <a:srgbClr val="004992"/>
              </a:buClr>
              <a:buFont typeface="WingDings"/>
              <a:buAutoNum type="arabicPeriod"/>
            </a:pPr>
            <a:r>
              <a:rPr lang="fa-IR" altLang="de-DE" sz="2000" b="0" dirty="0">
                <a:solidFill>
                  <a:srgbClr val="004992"/>
                </a:solidFill>
                <a:latin typeface="+mn-lt"/>
              </a:rPr>
              <a:t>بخاطر اینکه سگ ها در تعقیب یک گربه بوده اند ، این دختر در آب افتاده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این دختر سعی می کند که گربه را نجات دهد.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این دختر برای فرار از سگ ها درون آب رفته است.</a:t>
            </a:r>
            <a:endParaRPr lang="en-CA" altLang="de-DE" sz="20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53</a:t>
            </a:fld>
            <a:endParaRPr lang="de-DE" altLang="de-DE">
              <a:latin typeface="+mn-lt"/>
            </a:endParaRPr>
          </a:p>
        </p:txBody>
      </p:sp>
      <p:pic>
        <p:nvPicPr>
          <p:cNvPr id="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6"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7"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8"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40" name="Picture 20-18"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5134"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Shape Penutup-20"/>
          <p:cNvSpPr/>
          <p:nvPr/>
        </p:nvSpPr>
        <p:spPr bwMode="gray">
          <a:xfrm>
            <a:off x="962941"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2" name="Shape Penutup-21"/>
          <p:cNvSpPr/>
          <p:nvPr/>
        </p:nvSpPr>
        <p:spPr bwMode="gray">
          <a:xfrm>
            <a:off x="962941"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3" name="Shape Penutup-22"/>
          <p:cNvSpPr/>
          <p:nvPr/>
        </p:nvSpPr>
        <p:spPr bwMode="gray">
          <a:xfrm>
            <a:off x="359577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4" name="Shape Penutup-23"/>
          <p:cNvSpPr/>
          <p:nvPr/>
        </p:nvSpPr>
        <p:spPr bwMode="gray">
          <a:xfrm>
            <a:off x="96294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5" name="Caption_40-32"/>
          <p:cNvSpPr txBox="1">
            <a:spLocks noChangeArrowheads="1"/>
          </p:cNvSpPr>
          <p:nvPr/>
        </p:nvSpPr>
        <p:spPr bwMode="auto">
          <a:xfrm>
            <a:off x="3369002"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pic>
        <p:nvPicPr>
          <p:cNvPr id="47" name="Picture 3-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15701"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8" name="Shape Penutup-28"/>
          <p:cNvSpPr/>
          <p:nvPr/>
        </p:nvSpPr>
        <p:spPr bwMode="gray">
          <a:xfrm>
            <a:off x="8503509"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9" name="Shape Penutup-29"/>
          <p:cNvSpPr/>
          <p:nvPr/>
        </p:nvSpPr>
        <p:spPr bwMode="gray">
          <a:xfrm>
            <a:off x="8503509"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0" name="Shape Penutup-30"/>
          <p:cNvSpPr/>
          <p:nvPr/>
        </p:nvSpPr>
        <p:spPr bwMode="gray">
          <a:xfrm>
            <a:off x="1072816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1" name="Shape Penutup-31"/>
          <p:cNvSpPr/>
          <p:nvPr/>
        </p:nvSpPr>
        <p:spPr bwMode="gray">
          <a:xfrm>
            <a:off x="850350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2" name="Caption_38-33"/>
          <p:cNvSpPr txBox="1">
            <a:spLocks noChangeArrowheads="1"/>
          </p:cNvSpPr>
          <p:nvPr/>
        </p:nvSpPr>
        <p:spPr bwMode="auto">
          <a:xfrm>
            <a:off x="10472756"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53"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8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پسر مرد را از دست دزدان نجات داده 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پسر به یک مرد بیمار کمک می کند.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پسر ناخواسته و بطور اتفاقی با میزچوبی اش با آن مرد برخورد کرده 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دو دوست قدیمی یکدیگر را در خیابان ملاقات کرده اند.</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چقدر احتمال دارد كه هريك از گزينه ها را يافته باشيد؟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54</a:t>
            </a:fld>
            <a:endParaRPr lang="de-DE" altLang="de-DE">
              <a:latin typeface="+mn-lt"/>
            </a:endParaRPr>
          </a:p>
        </p:txBody>
      </p:sp>
      <p:pic>
        <p:nvPicPr>
          <p:cNvPr id="8"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6"/>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0"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1"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2"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3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پسر مرد را از دست دزدان نجات داده 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پسر به یک مرد بیمار کمک می کند.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پسر ناخواسته و بطور اتفاقی با میزچوبی اش با آن مرد برخورد کرده 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دو دوست قدیمی یکدیگر را در خیابان ملاقات کرده اند.</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آيا با ديدن تصاوير جديد ، قضاوت شما تغيير كرد؟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55</a:t>
            </a:fld>
            <a:endParaRPr lang="de-DE" altLang="de-DE">
              <a:latin typeface="+mn-lt"/>
            </a:endParaRPr>
          </a:p>
        </p:txBody>
      </p:sp>
      <p:pic>
        <p:nvPicPr>
          <p:cNvPr id="10" name="Picture 5-10"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69632"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1-12"/>
          <p:cNvSpPr txBox="1">
            <a:spLocks noChangeArrowheads="1"/>
          </p:cNvSpPr>
          <p:nvPr/>
        </p:nvSpPr>
        <p:spPr bwMode="auto">
          <a:xfrm>
            <a:off x="5350190"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4" name="Shape Penutup-14"/>
          <p:cNvSpPr/>
          <p:nvPr/>
        </p:nvSpPr>
        <p:spPr bwMode="gray">
          <a:xfrm>
            <a:off x="3057440"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15"/>
          <p:cNvSpPr/>
          <p:nvPr/>
        </p:nvSpPr>
        <p:spPr bwMode="gray">
          <a:xfrm>
            <a:off x="3057440"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Shape Penutup-16"/>
          <p:cNvSpPr/>
          <p:nvPr/>
        </p:nvSpPr>
        <p:spPr bwMode="gray">
          <a:xfrm>
            <a:off x="55779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7" name="Shape Penutup-17"/>
          <p:cNvSpPr/>
          <p:nvPr/>
        </p:nvSpPr>
        <p:spPr bwMode="gray">
          <a:xfrm>
            <a:off x="30574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1" name="Picture 7-11"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71615"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40-13"/>
          <p:cNvSpPr txBox="1">
            <a:spLocks noChangeArrowheads="1"/>
          </p:cNvSpPr>
          <p:nvPr/>
        </p:nvSpPr>
        <p:spPr bwMode="auto">
          <a:xfrm>
            <a:off x="9024172"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2</a:t>
            </a:r>
          </a:p>
        </p:txBody>
      </p:sp>
      <p:sp>
        <p:nvSpPr>
          <p:cNvPr id="18" name="Shape Penutup-18"/>
          <p:cNvSpPr/>
          <p:nvPr/>
        </p:nvSpPr>
        <p:spPr bwMode="gray">
          <a:xfrm>
            <a:off x="6559423"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19"/>
          <p:cNvSpPr/>
          <p:nvPr/>
        </p:nvSpPr>
        <p:spPr bwMode="gray">
          <a:xfrm>
            <a:off x="6559423"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20"/>
          <p:cNvSpPr/>
          <p:nvPr/>
        </p:nvSpPr>
        <p:spPr bwMode="gray">
          <a:xfrm>
            <a:off x="924246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21"/>
          <p:cNvSpPr/>
          <p:nvPr/>
        </p:nvSpPr>
        <p:spPr bwMode="gray">
          <a:xfrm>
            <a:off x="65594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8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پسر مرد را از دست دزدان نجات داده 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پسر به یک مرد بیمار کمک می کند.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پسر ناخواسته و بطور اتفاقی با میزچوبی اش با آن مرد برخورد کرده 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دو دوست قدیمی یکدیگر را در خیابان ملاقات کرده اند.</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لطفا احتمالات را دوباره برآورد كنيد!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56</a:t>
            </a:fld>
            <a:endParaRPr lang="de-DE" altLang="de-DE">
              <a:latin typeface="+mn-lt"/>
            </a:endParaRPr>
          </a:p>
        </p:txBody>
      </p:sp>
      <p:pic>
        <p:nvPicPr>
          <p:cNvPr id="13" name="Picture 10" descr="Ti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5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pic>
        <p:nvPicPr>
          <p:cNvPr id="12" name="Picture 5-12" descr="Ti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37382"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4-15"/>
          <p:cNvSpPr txBox="1">
            <a:spLocks noChangeArrowheads="1"/>
          </p:cNvSpPr>
          <p:nvPr/>
        </p:nvSpPr>
        <p:spPr bwMode="auto">
          <a:xfrm>
            <a:off x="35271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8" name="Shape Penutup-18"/>
          <p:cNvSpPr/>
          <p:nvPr/>
        </p:nvSpPr>
        <p:spPr bwMode="gray">
          <a:xfrm>
            <a:off x="1225190"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19"/>
          <p:cNvSpPr/>
          <p:nvPr/>
        </p:nvSpPr>
        <p:spPr bwMode="gray">
          <a:xfrm>
            <a:off x="1225190"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20"/>
          <p:cNvSpPr/>
          <p:nvPr/>
        </p:nvSpPr>
        <p:spPr bwMode="gray">
          <a:xfrm>
            <a:off x="37457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21"/>
          <p:cNvSpPr/>
          <p:nvPr/>
        </p:nvSpPr>
        <p:spPr bwMode="gray">
          <a:xfrm>
            <a:off x="12251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4" name="Picture 13-14"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03864"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52-17"/>
          <p:cNvSpPr txBox="1">
            <a:spLocks noChangeArrowheads="1"/>
          </p:cNvSpPr>
          <p:nvPr/>
        </p:nvSpPr>
        <p:spPr bwMode="auto">
          <a:xfrm>
            <a:off x="1093560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26" name="Shape Penutup-26"/>
          <p:cNvSpPr/>
          <p:nvPr/>
        </p:nvSpPr>
        <p:spPr bwMode="gray">
          <a:xfrm>
            <a:off x="8391672"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27"/>
          <p:cNvSpPr/>
          <p:nvPr/>
        </p:nvSpPr>
        <p:spPr bwMode="gray">
          <a:xfrm>
            <a:off x="8391672"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28"/>
          <p:cNvSpPr/>
          <p:nvPr/>
        </p:nvSpPr>
        <p:spPr bwMode="gray">
          <a:xfrm>
            <a:off x="1115045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29"/>
          <p:cNvSpPr/>
          <p:nvPr/>
        </p:nvSpPr>
        <p:spPr bwMode="gray">
          <a:xfrm>
            <a:off x="8391672"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30"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این پسر مرد را از دست دزدان نجات داده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این پسر به یک مرد بیمار کمک می کند.</a:t>
            </a:r>
          </a:p>
          <a:p>
            <a:pPr algn="r" rtl="1" eaLnBrk="1" hangingPunct="1">
              <a:spcBef>
                <a:spcPts val="1200"/>
              </a:spcBef>
              <a:spcAft>
                <a:spcPts val="0"/>
              </a:spcAft>
              <a:buClr>
                <a:srgbClr val="004992"/>
              </a:buClr>
              <a:buFont typeface="WingDings"/>
              <a:buAutoNum type="arabicPeriod"/>
            </a:pPr>
            <a:r>
              <a:rPr lang="fa-IR" altLang="de-DE" sz="2000" b="0" dirty="0">
                <a:solidFill>
                  <a:srgbClr val="004992"/>
                </a:solidFill>
                <a:latin typeface="+mn-lt"/>
              </a:rPr>
              <a:t>این پسر ناخواسته و بطور اتفاقی با میزچوبی اش با آن مرد برخورد کرده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دو دوست قدیمی یکدیگر را در خیابان ملاقات کرده اند.</a:t>
            </a: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57</a:t>
            </a:fld>
            <a:endParaRPr lang="de-DE" altLang="de-DE">
              <a:latin typeface="+mn-lt"/>
            </a:endParaRPr>
          </a:p>
        </p:txBody>
      </p:sp>
      <p:pic>
        <p:nvPicPr>
          <p:cNvPr id="12" name="Picture 8" descr="Ti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4"/>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pic>
        <p:nvPicPr>
          <p:cNvPr id="11" name="Picture 5-11" descr="Ti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37382"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14"/>
          <p:cNvSpPr txBox="1">
            <a:spLocks noChangeArrowheads="1"/>
          </p:cNvSpPr>
          <p:nvPr/>
        </p:nvSpPr>
        <p:spPr bwMode="auto">
          <a:xfrm>
            <a:off x="35271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7" name="Shape Penutup-17"/>
          <p:cNvSpPr/>
          <p:nvPr/>
        </p:nvSpPr>
        <p:spPr bwMode="gray">
          <a:xfrm>
            <a:off x="1225190"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8" name="Shape Penutup-18"/>
          <p:cNvSpPr/>
          <p:nvPr/>
        </p:nvSpPr>
        <p:spPr bwMode="gray">
          <a:xfrm>
            <a:off x="1225190"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19"/>
          <p:cNvSpPr/>
          <p:nvPr/>
        </p:nvSpPr>
        <p:spPr bwMode="gray">
          <a:xfrm>
            <a:off x="37457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20"/>
          <p:cNvSpPr/>
          <p:nvPr/>
        </p:nvSpPr>
        <p:spPr bwMode="gray">
          <a:xfrm>
            <a:off x="12251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3" name="Picture 11-13"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03864"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53-16"/>
          <p:cNvSpPr txBox="1">
            <a:spLocks noChangeArrowheads="1"/>
          </p:cNvSpPr>
          <p:nvPr/>
        </p:nvSpPr>
        <p:spPr bwMode="auto">
          <a:xfrm>
            <a:off x="1093560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25" name="Shape Penutup-25"/>
          <p:cNvSpPr/>
          <p:nvPr/>
        </p:nvSpPr>
        <p:spPr bwMode="gray">
          <a:xfrm>
            <a:off x="8391672"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26"/>
          <p:cNvSpPr/>
          <p:nvPr/>
        </p:nvSpPr>
        <p:spPr bwMode="gray">
          <a:xfrm>
            <a:off x="8391672"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27"/>
          <p:cNvSpPr/>
          <p:nvPr/>
        </p:nvSpPr>
        <p:spPr bwMode="gray">
          <a:xfrm>
            <a:off x="1115045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28"/>
          <p:cNvSpPr/>
          <p:nvPr/>
        </p:nvSpPr>
        <p:spPr bwMode="gray">
          <a:xfrm>
            <a:off x="8391672"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چقدر احتمال دارد كه هريك از گزينه ها را يافته باشيد؟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58</a:t>
            </a:fld>
            <a:endParaRPr lang="de-DE" altLang="de-DE">
              <a:latin typeface="+mn-lt"/>
            </a:endParaRPr>
          </a:p>
        </p:txBody>
      </p:sp>
      <p:sp>
        <p:nvSpPr>
          <p:cNvPr id="113677"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مرد درحال تماشای یک فیلم سینمایی است.</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مرد راننده با معشوقه ی خود درماشین (خودرو) نشسته و امیدوار است کسی آنها را نبیند.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مردی که در ماشین (خودرو) است یک عروسک مانکن را خریداری کرده و به فروشگاه اش می برد.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rPr>
              <a:t>این مرد و زن ، این ماشین (خودرو ) را دزدیده اند.</a:t>
            </a:r>
            <a:endParaRPr lang="de-DE" altLang="de-DE" sz="2000" b="0">
              <a:solidFill>
                <a:srgbClr val="333333"/>
              </a:solidFill>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2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3"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4"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آيا با ديدن تصاوير جديد ، قضاوت شما تغيير كرد؟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59</a:t>
            </a:fld>
            <a:endParaRPr lang="de-DE" altLang="de-DE">
              <a:latin typeface="+mn-lt"/>
            </a:endParaRPr>
          </a:p>
        </p:txBody>
      </p:sp>
      <p:sp>
        <p:nvSpPr>
          <p:cNvPr id="115727"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این مرد درحال تماشای یک فیلم سینمایی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مرد راننده با معشوقه ی خود درماشین (خودرو) نشسته و امیدوار است کسی آنها را نبیند.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مردی که در ماشین (خودرو) است یک عروسک مانکن را خریداری کرده و به فروشگاه اش می برد.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این مرد و زن ، این ماشین (خودرو ) را دزدیده اند.</a:t>
            </a:r>
            <a:endParaRPr lang="de-DE" altLang="de-DE" sz="2000" b="0" dirty="0">
              <a:solidFill>
                <a:srgbClr val="333333"/>
              </a:solidFill>
              <a:latin typeface="+mn-lt"/>
            </a:endParaRPr>
          </a:p>
        </p:txBody>
      </p:sp>
      <p:pic>
        <p:nvPicPr>
          <p:cNvPr id="13" name="Picture 3-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6929"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36-15"/>
          <p:cNvSpPr txBox="1">
            <a:spLocks noChangeArrowheads="1"/>
          </p:cNvSpPr>
          <p:nvPr/>
        </p:nvSpPr>
        <p:spPr bwMode="auto">
          <a:xfrm>
            <a:off x="535266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7" name="Shape Penutup-17"/>
          <p:cNvSpPr/>
          <p:nvPr/>
        </p:nvSpPr>
        <p:spPr bwMode="gray">
          <a:xfrm>
            <a:off x="3454737"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8" name="Shape Penutup-18"/>
          <p:cNvSpPr/>
          <p:nvPr/>
        </p:nvSpPr>
        <p:spPr bwMode="gray">
          <a:xfrm>
            <a:off x="3454737"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19"/>
          <p:cNvSpPr/>
          <p:nvPr/>
        </p:nvSpPr>
        <p:spPr bwMode="gray">
          <a:xfrm>
            <a:off x="55768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20"/>
          <p:cNvSpPr/>
          <p:nvPr/>
        </p:nvSpPr>
        <p:spPr bwMode="gray">
          <a:xfrm>
            <a:off x="3454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4" name="Picture 2-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0378"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35-16"/>
          <p:cNvSpPr txBox="1">
            <a:spLocks noChangeArrowheads="1"/>
          </p:cNvSpPr>
          <p:nvPr/>
        </p:nvSpPr>
        <p:spPr bwMode="auto">
          <a:xfrm>
            <a:off x="8387736"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2</a:t>
            </a:r>
          </a:p>
        </p:txBody>
      </p:sp>
      <p:sp>
        <p:nvSpPr>
          <p:cNvPr id="21" name="Shape Penutup-21"/>
          <p:cNvSpPr/>
          <p:nvPr/>
        </p:nvSpPr>
        <p:spPr bwMode="gray">
          <a:xfrm>
            <a:off x="6558186"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22"/>
          <p:cNvSpPr/>
          <p:nvPr/>
        </p:nvSpPr>
        <p:spPr bwMode="gray">
          <a:xfrm>
            <a:off x="6558186"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23"/>
          <p:cNvSpPr/>
          <p:nvPr/>
        </p:nvSpPr>
        <p:spPr bwMode="gray">
          <a:xfrm>
            <a:off x="86072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24"/>
          <p:cNvSpPr/>
          <p:nvPr/>
        </p:nvSpPr>
        <p:spPr bwMode="gray">
          <a:xfrm>
            <a:off x="65581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لطفا احتمالات را دوباره برآورد كنيد!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60</a:t>
            </a:fld>
            <a:endParaRPr lang="de-DE" altLang="de-DE">
              <a:latin typeface="+mn-lt"/>
            </a:endParaRPr>
          </a:p>
        </p:txBody>
      </p:sp>
      <p:sp>
        <p:nvSpPr>
          <p:cNvPr id="117778"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این مرد درحال تماشای یک فیلم سینمایی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مرد راننده با معشوقه ی خود درماشین (خودرو) نشسته و امیدوار است کسی آنها را نبیند.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مردی که در ماشین (خودرو) است یک عروسک مانکن را خریداری کرده و به فروشگاه اش می برد.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این مرد و زن ، این ماشین (خودرو ) را دزدیده اند.</a:t>
            </a:r>
            <a:endParaRPr lang="de-DE" altLang="de-DE" sz="2000" b="0" dirty="0">
              <a:solidFill>
                <a:srgbClr val="333333"/>
              </a:solidFill>
              <a:latin typeface="+mn-lt"/>
            </a:endParaRPr>
          </a:p>
        </p:txBody>
      </p:sp>
      <p:pic>
        <p:nvPicPr>
          <p:cNvPr id="16" name="Picture 4-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2204"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24933-19"/>
          <p:cNvSpPr txBox="1">
            <a:spLocks noChangeArrowheads="1"/>
          </p:cNvSpPr>
          <p:nvPr/>
        </p:nvSpPr>
        <p:spPr bwMode="auto">
          <a:xfrm>
            <a:off x="3645209"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22" name="Shape Penutup-22"/>
          <p:cNvSpPr/>
          <p:nvPr/>
        </p:nvSpPr>
        <p:spPr bwMode="gray">
          <a:xfrm>
            <a:off x="1750012"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23"/>
          <p:cNvSpPr/>
          <p:nvPr/>
        </p:nvSpPr>
        <p:spPr bwMode="gray">
          <a:xfrm>
            <a:off x="1750012"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24"/>
          <p:cNvSpPr/>
          <p:nvPr/>
        </p:nvSpPr>
        <p:spPr bwMode="gray">
          <a:xfrm>
            <a:off x="387211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25"/>
          <p:cNvSpPr/>
          <p:nvPr/>
        </p:nvSpPr>
        <p:spPr bwMode="gray">
          <a:xfrm>
            <a:off x="17500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
        <p:nvSpPr>
          <p:cNvPr id="26"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8" name="Picture 2-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86138"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Caption_124931-21"/>
          <p:cNvSpPr txBox="1">
            <a:spLocks noChangeArrowheads="1"/>
          </p:cNvSpPr>
          <p:nvPr/>
        </p:nvSpPr>
        <p:spPr bwMode="auto">
          <a:xfrm>
            <a:off x="10150844"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30" name="Shape Penutup-30"/>
          <p:cNvSpPr/>
          <p:nvPr/>
        </p:nvSpPr>
        <p:spPr bwMode="gray">
          <a:xfrm>
            <a:off x="8073946"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1" name="Shape Penutup-31"/>
          <p:cNvSpPr/>
          <p:nvPr/>
        </p:nvSpPr>
        <p:spPr bwMode="gray">
          <a:xfrm>
            <a:off x="8073946"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2" name="Shape Penutup-32"/>
          <p:cNvSpPr/>
          <p:nvPr/>
        </p:nvSpPr>
        <p:spPr bwMode="gray">
          <a:xfrm>
            <a:off x="103659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3" name="Shape Penutup-33"/>
          <p:cNvSpPr/>
          <p:nvPr/>
        </p:nvSpPr>
        <p:spPr bwMode="gray">
          <a:xfrm>
            <a:off x="80739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25"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این مرد درحال تماشای یک فیلم سینمایی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مرد راننده با معشوقه ی خود درماشین (خودرو) نشسته و امیدوار است کسی آنها را نبیند.</a:t>
            </a:r>
          </a:p>
          <a:p>
            <a:pPr algn="r" rtl="1" eaLnBrk="1" hangingPunct="1">
              <a:spcBef>
                <a:spcPts val="1200"/>
              </a:spcBef>
              <a:spcAft>
                <a:spcPts val="0"/>
              </a:spcAft>
              <a:buClr>
                <a:srgbClr val="004992"/>
              </a:buClr>
              <a:buFont typeface="WingDings"/>
              <a:buAutoNum type="arabicPeriod"/>
            </a:pPr>
            <a:r>
              <a:rPr lang="fa-IR" altLang="de-DE" sz="2000" b="0" dirty="0">
                <a:solidFill>
                  <a:srgbClr val="004992"/>
                </a:solidFill>
                <a:latin typeface="+mn-lt"/>
              </a:rPr>
              <a:t>مردی که در ماشین (خودرو) است یک عروسک مانکن را خریداری کرده و به فروشگاه اش می برد.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rPr>
              <a:t>این مرد و زن ، این ماشین (خودرو ) را دزدیده اند.</a:t>
            </a:r>
            <a:endParaRPr lang="de-DE" altLang="de-DE" sz="20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61</a:t>
            </a:fld>
            <a:endParaRPr lang="de-DE" altLang="de-DE">
              <a:latin typeface="+mn-lt"/>
            </a:endParaRPr>
          </a:p>
        </p:txBody>
      </p:sp>
      <p:pic>
        <p:nvPicPr>
          <p:cNvPr id="34" name="Picture 4-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2204"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Caption_124933-19"/>
          <p:cNvSpPr txBox="1">
            <a:spLocks noChangeArrowheads="1"/>
          </p:cNvSpPr>
          <p:nvPr/>
        </p:nvSpPr>
        <p:spPr bwMode="auto">
          <a:xfrm>
            <a:off x="3645209"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36" name="Shape Penutup-22"/>
          <p:cNvSpPr/>
          <p:nvPr/>
        </p:nvSpPr>
        <p:spPr bwMode="gray">
          <a:xfrm>
            <a:off x="1750012"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7" name="Shape Penutup-23"/>
          <p:cNvSpPr/>
          <p:nvPr/>
        </p:nvSpPr>
        <p:spPr bwMode="gray">
          <a:xfrm>
            <a:off x="1750012"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8" name="Shape Penutup-24"/>
          <p:cNvSpPr/>
          <p:nvPr/>
        </p:nvSpPr>
        <p:spPr bwMode="gray">
          <a:xfrm>
            <a:off x="387211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9" name="Shape Penutup-25"/>
          <p:cNvSpPr/>
          <p:nvPr/>
        </p:nvSpPr>
        <p:spPr bwMode="gray">
          <a:xfrm>
            <a:off x="17500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4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2"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
        <p:nvSpPr>
          <p:cNvPr id="43"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4"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5"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6"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48" name="Picture 2-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86138"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9" name="Caption_124931-21"/>
          <p:cNvSpPr txBox="1">
            <a:spLocks noChangeArrowheads="1"/>
          </p:cNvSpPr>
          <p:nvPr/>
        </p:nvSpPr>
        <p:spPr bwMode="auto">
          <a:xfrm>
            <a:off x="10150844"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50" name="Shape Penutup-30"/>
          <p:cNvSpPr/>
          <p:nvPr/>
        </p:nvSpPr>
        <p:spPr bwMode="gray">
          <a:xfrm>
            <a:off x="8073946"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1" name="Shape Penutup-31"/>
          <p:cNvSpPr/>
          <p:nvPr/>
        </p:nvSpPr>
        <p:spPr bwMode="gray">
          <a:xfrm>
            <a:off x="8073946"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2" name="Shape Penutup-32"/>
          <p:cNvSpPr/>
          <p:nvPr/>
        </p:nvSpPr>
        <p:spPr bwMode="gray">
          <a:xfrm>
            <a:off x="103659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3" name="Shape Penutup-33"/>
          <p:cNvSpPr/>
          <p:nvPr/>
        </p:nvSpPr>
        <p:spPr bwMode="gray">
          <a:xfrm>
            <a:off x="80739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lvl="0" defTabSz="914400" fontAlgn="base"/>
            <a:r>
              <a:rPr lang="fa-IR" altLang="de-DE" sz="2400" b="1" dirty="0">
                <a:solidFill>
                  <a:srgbClr val="333333"/>
                </a:solidFill>
              </a:rPr>
              <a:t>هدف های رفتاری</a:t>
            </a:r>
            <a:r>
              <a:rPr lang="de-DE" altLang="de-DE" sz="2400" b="1" dirty="0">
                <a:solidFill>
                  <a:srgbClr val="333333"/>
                </a:solidFill>
              </a:rPr>
              <a:t>:</a:t>
            </a:r>
          </a:p>
          <a:p>
            <a:pPr marL="342900" lvl="0" indent="-342900" defTabSz="914400" fontAlgn="base">
              <a:buClr>
                <a:srgbClr val="333333"/>
              </a:buClr>
              <a:buFont typeface="WingDings"/>
              <a:buChar char=""/>
            </a:pPr>
            <a:r>
              <a:rPr lang="fa-IR" altLang="de-DE" sz="2400" dirty="0">
                <a:solidFill>
                  <a:srgbClr val="333333"/>
                </a:solidFill>
              </a:rPr>
              <a:t>گاهی اوقات وقایع بر خلاف انتظار می باشند: در بسیاری از مواقع ، نخستین تصمیم ها به نتایج غلط منجر می شوند.</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62</a:t>
            </a:fld>
            <a:endParaRPr lang="de-DE" altLang="de-DE">
              <a:latin typeface="+mn-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lvl="0" defTabSz="914400" fontAlgn="base"/>
            <a:r>
              <a:rPr lang="fa-IR" altLang="de-DE" sz="2400" b="1" dirty="0">
                <a:solidFill>
                  <a:srgbClr val="333333"/>
                </a:solidFill>
              </a:rPr>
              <a:t>هدف های رفتاری</a:t>
            </a:r>
            <a:r>
              <a:rPr lang="de-DE" altLang="de-DE" sz="2400" b="1" dirty="0">
                <a:solidFill>
                  <a:srgbClr val="333333"/>
                </a:solidFill>
              </a:rPr>
              <a:t>:</a:t>
            </a:r>
          </a:p>
          <a:p>
            <a:pPr marL="342900" lvl="0" indent="-342900" defTabSz="914400" fontAlgn="base">
              <a:buClr>
                <a:srgbClr val="333333"/>
              </a:buClr>
              <a:buFont typeface="WingDings"/>
              <a:buChar char=""/>
            </a:pPr>
            <a:r>
              <a:rPr lang="fa-IR" altLang="de-DE" sz="2400" dirty="0">
                <a:solidFill>
                  <a:srgbClr val="333333"/>
                </a:solidFill>
              </a:rPr>
              <a:t>گاهی اوقات وقایع بر خلاف انتظار می باشند: در بسیاری از مواقع ، نخستین تصمیم ها به نتایج غلط منجر می شوند.</a:t>
            </a:r>
          </a:p>
          <a:p>
            <a:pPr marL="342900" lvl="0" indent="-342900" defTabSz="914400" fontAlgn="base">
              <a:buClr>
                <a:srgbClr val="333333"/>
              </a:buClr>
              <a:buFont typeface="WingDings"/>
              <a:buChar char=""/>
            </a:pPr>
            <a:r>
              <a:rPr lang="fa-IR" altLang="de-DE" sz="2400" dirty="0">
                <a:solidFill>
                  <a:srgbClr val="333333"/>
                </a:solidFill>
              </a:rPr>
              <a:t>همیشه باید فرضیه ها و تفسیرهای مختلف را مدِّ نظر قرار داد و باورهای بدون پشتوانه را تغییر </a:t>
            </a:r>
            <a:r>
              <a:rPr lang="fa-IR" altLang="de-DE" sz="2400">
                <a:solidFill>
                  <a:srgbClr val="333333"/>
                </a:solidFill>
              </a:rPr>
              <a:t>داد.</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63</a:t>
            </a:fld>
            <a:endParaRPr lang="de-DE" altLang="de-DE">
              <a:latin typeface="+mn-lt"/>
            </a:endParaRPr>
          </a:p>
        </p:txBody>
      </p:sp>
    </p:spTree>
    <p:extLst>
      <p:ext uri="{BB962C8B-B14F-4D97-AF65-F5344CB8AC3E}">
        <p14:creationId xmlns:p14="http://schemas.microsoft.com/office/powerpoint/2010/main" val="20765004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lvl="0" defTabSz="914400" fontAlgn="base"/>
            <a:r>
              <a:rPr lang="fa-IR" altLang="de-DE" sz="2400" b="1" dirty="0">
                <a:solidFill>
                  <a:srgbClr val="333333"/>
                </a:solidFill>
              </a:rPr>
              <a:t>هدف های رفتاری</a:t>
            </a:r>
            <a:r>
              <a:rPr lang="de-DE" altLang="de-DE" sz="2400" b="1" dirty="0">
                <a:solidFill>
                  <a:srgbClr val="333333"/>
                </a:solidFill>
              </a:rPr>
              <a:t>:</a:t>
            </a:r>
          </a:p>
          <a:p>
            <a:pPr marL="342900" lvl="0" indent="-342900" defTabSz="914400" fontAlgn="base">
              <a:buClr>
                <a:srgbClr val="333333"/>
              </a:buClr>
              <a:buFont typeface="WingDings"/>
              <a:buChar char=""/>
            </a:pPr>
            <a:r>
              <a:rPr lang="fa-IR" altLang="de-DE" sz="2400" dirty="0">
                <a:solidFill>
                  <a:srgbClr val="333333"/>
                </a:solidFill>
              </a:rPr>
              <a:t>گاهی اوقات وقایع بر خلاف انتظار می باشند: در بسیاری از مواقع ، نخستین تصمیم ها به نتایج غلط منجر می شوند.</a:t>
            </a:r>
          </a:p>
          <a:p>
            <a:pPr marL="342900" lvl="0" indent="-342900" defTabSz="914400" fontAlgn="base">
              <a:buClr>
                <a:srgbClr val="333333"/>
              </a:buClr>
              <a:buFont typeface="WingDings"/>
              <a:buChar char=""/>
            </a:pPr>
            <a:r>
              <a:rPr lang="fa-IR" altLang="de-DE" sz="2400" dirty="0">
                <a:solidFill>
                  <a:srgbClr val="333333"/>
                </a:solidFill>
              </a:rPr>
              <a:t>همیشه باید فرضیه ها و تفسیرهای مختلف را مدِّ نظر قرار داد و باورهای بدون پشتوانه را تغییر داد.</a:t>
            </a:r>
          </a:p>
          <a:p>
            <a:pPr marL="342900" lvl="0" indent="-342900" defTabSz="914400" fontAlgn="base">
              <a:buClr>
                <a:srgbClr val="333333"/>
              </a:buClr>
              <a:buFont typeface="WingDings"/>
              <a:buChar char=""/>
            </a:pPr>
            <a:r>
              <a:rPr lang="fa-IR" altLang="de-DE" sz="2400" dirty="0">
                <a:solidFill>
                  <a:srgbClr val="333333"/>
                </a:solidFill>
              </a:rPr>
              <a:t>برای قضاوت کردن حداکثر اطلاعات را جمع آوری کنیم.</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64</a:t>
            </a:fld>
            <a:endParaRPr lang="de-DE" altLang="de-DE">
              <a:latin typeface="+mn-lt"/>
            </a:endParaRPr>
          </a:p>
        </p:txBody>
      </p:sp>
    </p:spTree>
    <p:extLst>
      <p:ext uri="{BB962C8B-B14F-4D97-AF65-F5344CB8AC3E}">
        <p14:creationId xmlns:p14="http://schemas.microsoft.com/office/powerpoint/2010/main" val="334528688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در روانپریشی چگونه می توان باورها را تغییر داد؟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lvl="0" defTabSz="914400" fontAlgn="base"/>
            <a:r>
              <a:rPr lang="fa-IR" altLang="de-DE" sz="2000" dirty="0">
                <a:solidFill>
                  <a:srgbClr val="333333"/>
                </a:solidFill>
              </a:rPr>
              <a:t>در روانپریشی ، ممکن است که فرد باورهای غلط خود را نگه دارد و افکار و دیدگاه های مخالف را نادیده گیرد. در برخی موارد ، این روند پیامدهای پرهیجان خواهد داشت.</a:t>
            </a: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65</a:t>
            </a:fld>
            <a:endParaRPr lang="de-DE" altLang="de-DE">
              <a:latin typeface="+mn-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در روانپریشی چگونه می توان باورها را تغییر داد؟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lvl="0" defTabSz="914400" fontAlgn="base"/>
            <a:r>
              <a:rPr lang="fa-IR" altLang="de-DE" sz="2000" dirty="0">
                <a:solidFill>
                  <a:srgbClr val="333333"/>
                </a:solidFill>
              </a:rPr>
              <a:t>در روانپریشی ، ممکن است که فرد باورهای غلط خود را نگه دارد و افکار و دیدگاه های مخالف را نادیده گیرد. در برخی موارد ، این روند پیامدهای پرهیجان خواهد داشت.</a:t>
            </a:r>
          </a:p>
          <a:p>
            <a:pPr lvl="0" defTabSz="914400" fontAlgn="base"/>
            <a:r>
              <a:rPr lang="fa-IR" altLang="de-DE" sz="2000" dirty="0">
                <a:solidFill>
                  <a:srgbClr val="004992"/>
                </a:solidFill>
              </a:rPr>
              <a:t>مثال: </a:t>
            </a:r>
            <a:r>
              <a:rPr lang="fa-IR" altLang="de-DE" sz="2000" dirty="0">
                <a:solidFill>
                  <a:srgbClr val="333333"/>
                </a:solidFill>
              </a:rPr>
              <a:t>محمود به پدرش حمله کرده است. وی معتقد بود که مدت ها قبل پدرش فوت کرده و آدم های ماشینی در جسم او رفته اند . حتی زمانی که پدرش به شدت صدمه می بیند و از بدن او خون جاری می شود ، و شواهد بسیاری برعلیه این باور غلط آشکار می شود، هنوز شک و سوء ظن های محمود باقی مانده است.</a:t>
            </a:r>
          </a:p>
          <a:p>
            <a:pPr lvl="0" defTabSz="914400" fontAlgn="base"/>
            <a:r>
              <a:rPr lang="fa-IR" altLang="de-DE" sz="2000" dirty="0">
                <a:solidFill>
                  <a:srgbClr val="004992"/>
                </a:solidFill>
              </a:rPr>
              <a:t>سابقه و پیشینه: </a:t>
            </a:r>
            <a:r>
              <a:rPr lang="fa-IR" altLang="de-DE" sz="2000" dirty="0">
                <a:solidFill>
                  <a:srgbClr val="333333"/>
                </a:solidFill>
              </a:rPr>
              <a:t>همیشه پدر محمود رفتار معمولی و خوب نداشته و بطور غیرعادی رفتار می کرده است.</a:t>
            </a:r>
          </a:p>
          <a:p>
            <a:pPr lvl="0" defTabSz="914400" fontAlgn="base"/>
            <a:r>
              <a:rPr lang="fa-IR" altLang="de-DE" sz="2000" dirty="0">
                <a:solidFill>
                  <a:srgbClr val="004992"/>
                </a:solidFill>
              </a:rPr>
              <a:t>امّا:</a:t>
            </a:r>
            <a:r>
              <a:rPr lang="fa-IR" altLang="de-DE" sz="2000" dirty="0">
                <a:solidFill>
                  <a:srgbClr val="333333"/>
                </a:solidFill>
              </a:rPr>
              <a:t> همچنانکه سن افراد بیشتر می شود ، آنها تغییر می کنند . شاید پدر محمود قبلاً مشکلاتی داشته و نسبت به پسرش بدرفتار و سخت گیر بوده است. ولی بستگان محمود نتوانسته اند که او را متقاعد کنند که اکنون پدرش مشکلی ندارد.</a:t>
            </a: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66</a:t>
            </a:fld>
            <a:endParaRPr lang="de-DE" altLang="de-DE">
              <a:latin typeface="+mn-lt"/>
            </a:endParaRPr>
          </a:p>
        </p:txBody>
      </p:sp>
    </p:spTree>
    <p:extLst>
      <p:ext uri="{BB962C8B-B14F-4D97-AF65-F5344CB8AC3E}">
        <p14:creationId xmlns:p14="http://schemas.microsoft.com/office/powerpoint/2010/main" val="24798285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در روانپریشی چگونه می توان باورها را تغییر داد؟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lvl="0" defTabSz="914400" fontAlgn="base"/>
            <a:r>
              <a:rPr lang="fa-IR" altLang="de-DE" sz="2000" dirty="0">
                <a:solidFill>
                  <a:srgbClr val="333333"/>
                </a:solidFill>
              </a:rPr>
              <a:t>در روانپریشی ، ممکن است که فرد باورهای غلط خود را نگه دارد و افکار و دیدگاه های مخالف را نادیده گیرد. در برخی موارد ، این روند پیامدهای پرهیجان خواهد داشت.</a:t>
            </a:r>
          </a:p>
          <a:p>
            <a:pPr lvl="0" defTabSz="914400" fontAlgn="base"/>
            <a:r>
              <a:rPr lang="fa-IR" altLang="de-DE" sz="2000" dirty="0">
                <a:solidFill>
                  <a:srgbClr val="004992"/>
                </a:solidFill>
              </a:rPr>
              <a:t>مثال: </a:t>
            </a:r>
            <a:r>
              <a:rPr lang="fa-IR" altLang="de-DE" sz="2000" dirty="0">
                <a:solidFill>
                  <a:srgbClr val="333333"/>
                </a:solidFill>
              </a:rPr>
              <a:t>محمود به پدرش حمله کرده است. وی معتقد بود که مدت ها قبل پدرش فوت کرده و آدم های ماشینی در جسم او رفته اند . حتی زمانی که پدرش به شدت صدمه می بیند و از بدن او خون جاری می شود ، و شواهد بسیاری برعلیه این باور غلط آشکار می شود، هنوز شک و سوء ظن های محمود باقی مانده است.</a:t>
            </a:r>
          </a:p>
          <a:p>
            <a:pPr lvl="0" defTabSz="914400" fontAlgn="base"/>
            <a:r>
              <a:rPr lang="fa-IR" altLang="de-DE" sz="2000" dirty="0">
                <a:solidFill>
                  <a:srgbClr val="004992"/>
                </a:solidFill>
              </a:rPr>
              <a:t>سابقه و پیشینه: </a:t>
            </a:r>
            <a:r>
              <a:rPr lang="fa-IR" altLang="de-DE" sz="2000" dirty="0">
                <a:solidFill>
                  <a:srgbClr val="333333"/>
                </a:solidFill>
              </a:rPr>
              <a:t>همیشه پدر محمود رفتار معمولی و خوب نداشته و بطور غیرعادی رفتار می کرده است.</a:t>
            </a:r>
          </a:p>
          <a:p>
            <a:pPr lvl="0" defTabSz="914400" fontAlgn="base"/>
            <a:r>
              <a:rPr lang="fa-IR" altLang="de-DE" sz="2000" dirty="0">
                <a:solidFill>
                  <a:srgbClr val="004992"/>
                </a:solidFill>
              </a:rPr>
              <a:t>امّا:</a:t>
            </a:r>
            <a:r>
              <a:rPr lang="fa-IR" altLang="de-DE" sz="2000" dirty="0">
                <a:solidFill>
                  <a:srgbClr val="333333"/>
                </a:solidFill>
              </a:rPr>
              <a:t> همچنانکه سن افراد بیشتر می شود ، آنها تغییر می کنند . شاید پدر محمود قبلاً مشکلاتی داشته و نسبت به پسرش بدرفتار و سخت گیر بوده است. ولی بستگان محمود نتوانسته اند که او را متقاعد کنند که اکنون پدرش مشکلی ندارد.</a:t>
            </a:r>
          </a:p>
          <a:p>
            <a:pPr lvl="0" defTabSz="914400" fontAlgn="base"/>
            <a:r>
              <a:rPr lang="fa-IR" altLang="de-DE" sz="2000" dirty="0">
                <a:solidFill>
                  <a:srgbClr val="333333"/>
                </a:solidFill>
              </a:rPr>
              <a:t>به سختی می توان کسی را که احساس تهدید کرده است آرام کرد. بنابراین ، در قضاوت های خویش محتاط باشید و از دیگران درخواست مشورت و همفکری کنید.</a:t>
            </a:r>
            <a:endParaRPr lang="fa-IR" sz="20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67</a:t>
            </a:fld>
            <a:endParaRPr lang="de-DE" altLang="de-DE">
              <a:latin typeface="+mn-lt"/>
            </a:endParaRPr>
          </a:p>
        </p:txBody>
      </p:sp>
    </p:spTree>
    <p:extLst>
      <p:ext uri="{BB962C8B-B14F-4D97-AF65-F5344CB8AC3E}">
        <p14:creationId xmlns:p14="http://schemas.microsoft.com/office/powerpoint/2010/main" val="194416030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r-AE" altLang="ko-KR" sz="3600" dirty="0">
                <a:solidFill>
                  <a:srgbClr val="004992"/>
                </a:solidFill>
                <a:latin typeface="+mn-lt"/>
                <a:ea typeface="+mn-ea"/>
                <a:cs typeface="+mn-cs"/>
              </a:rPr>
              <a:t>از توجه و همکاری شما متشکریم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r-AE" altLang="ko-KR" i="1" dirty="0">
                <a:solidFill>
                  <a:srgbClr val="004992"/>
                </a:solidFill>
              </a:rPr>
              <a:t>برای مربیان:</a:t>
            </a:r>
            <a:endParaRPr lang="" altLang="ko-KR" i="1">
              <a:solidFill>
                <a:srgbClr val="004992"/>
              </a:solidFill>
            </a:endParaRPr>
          </a:p>
          <a:p>
            <a:pPr marL="114935" marR="333375" lvl="0" defTabSz="914400">
              <a:lnSpc>
                <a:spcPct val="100000"/>
              </a:lnSpc>
              <a:spcBef>
                <a:spcPts val="800"/>
              </a:spcBef>
            </a:pPr>
            <a:r>
              <a:rPr lang="ar-AE" altLang="ko-KR" dirty="0">
                <a:solidFill>
                  <a:srgbClr val="004992"/>
                </a:solidFill>
              </a:rPr>
              <a:t>تکایە ۆرکشیتەکان دەربکە. ناساندنی کاربەرنامەی</a:t>
            </a:r>
            <a:r>
              <a:rPr lang="en-US" altLang="ko-KR" dirty="0">
                <a:solidFill>
                  <a:srgbClr val="004992"/>
                </a:solidFill>
              </a:rPr>
              <a:t> COGITO </a:t>
            </a:r>
            <a:r>
              <a:rPr lang="ar-AE" altLang="ko-KR" dirty="0">
                <a:solidFill>
                  <a:srgbClr val="004992"/>
                </a:solidFill>
              </a:rPr>
              <a:t>(دابەزاندنی بە خۆڕایی).</a:t>
            </a:r>
          </a:p>
        </p:txBody>
      </p:sp>
      <p:sp>
        <p:nvSpPr>
          <p:cNvPr id="2" name="Footer Placeholder 1"/>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0199FB29-0572-4704-BD07-C91C86A64D3B}" type="slidenum">
              <a:rPr lang="de-DE" altLang="de-DE" smtClean="0">
                <a:latin typeface="+mn-lt"/>
              </a:rPr>
              <a:pPr>
                <a:defRPr/>
              </a:pPr>
              <a:t>68</a:t>
            </a:fld>
            <a:endParaRPr lang="de-DE" altLang="de-DE">
              <a:latin typeface="+mn-lt"/>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l" defTabSz="914400" rtl="1"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spTree>
    <p:extLst>
      <p:ext uri="{BB962C8B-B14F-4D97-AF65-F5344CB8AC3E}">
        <p14:creationId xmlns:p14="http://schemas.microsoft.com/office/powerpoint/2010/main" val="26927818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A9EE4C0B-11E1-4CB1-90D3-E47F5C994003}" type="slidenum">
              <a:rPr lang="de-DE" altLang="de-DE" smtClean="0">
                <a:latin typeface="+mn-lt"/>
              </a:rPr>
              <a:pPr>
                <a:defRPr/>
              </a:pPr>
              <a:t>69</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796892567"/>
              </p:ext>
            </p:extLst>
          </p:nvPr>
        </p:nvGraphicFramePr>
        <p:xfrm>
          <a:off x="408954" y="2011680"/>
          <a:ext cx="11375999" cy="40538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fmc.nikon.d40</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Flower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Yellow blossom/Gelbe Blüte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Aussiegall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Pentas Flowers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Pink flowers/Pinkfarbene Blumen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Swami Stream</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Mumbai Flowers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Yellow and pink gerbara/Gelbe und pinkfarbene Gerbera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e3000</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I </a:t>
                      </a:r>
                      <a:r>
                        <a:rPr kumimoji="0" lang="en-GB" sz="1000" b="0" i="0" u="none" strike="noStrike" cap="none" normalizeH="0" baseline="0" dirty="0" err="1">
                          <a:ln>
                            <a:noFill/>
                          </a:ln>
                          <a:solidFill>
                            <a:srgbClr val="333333"/>
                          </a:solidFill>
                          <a:effectLst/>
                          <a:latin typeface="+mn-lt"/>
                          <a:ea typeface="+mn-ea"/>
                          <a:cs typeface="+mn-cs"/>
                        </a:rPr>
                        <a:t>wanna</a:t>
                      </a:r>
                      <a:r>
                        <a:rPr kumimoji="0" lang="en-GB" sz="1000" b="0" i="0" u="none" strike="noStrike" cap="none" normalizeH="0" baseline="0" dirty="0">
                          <a:ln>
                            <a:noFill/>
                          </a:ln>
                          <a:solidFill>
                            <a:srgbClr val="333333"/>
                          </a:solidFill>
                          <a:effectLst/>
                          <a:latin typeface="+mn-lt"/>
                          <a:ea typeface="+mn-ea"/>
                          <a:cs typeface="+mn-cs"/>
                        </a:rPr>
                        <a:t> be your dog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Pug/Mops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moore fun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Jellyfish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Jelly fish/Qualle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Wesley Oostvogels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High Key Baby Portrait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Baby/Baby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Benny-Kristin Fischer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Produced for the MCT/</a:t>
                      </a:r>
                      <a:r>
                        <a:rPr kumimoji="0" lang="en-US" sz="1000" b="0" i="0" u="none" strike="noStrike" cap="none" normalizeH="0" baseline="0" dirty="0" err="1">
                          <a:ln>
                            <a:noFill/>
                          </a:ln>
                          <a:solidFill>
                            <a:srgbClr val="333333"/>
                          </a:solidFill>
                          <a:effectLst/>
                          <a:latin typeface="+mn-lt"/>
                          <a:ea typeface="+mn-ea"/>
                          <a:cs typeface="+mn-cs"/>
                        </a:rPr>
                        <a:t>Anfertigung</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für</a:t>
                      </a:r>
                      <a:r>
                        <a:rPr kumimoji="0" lang="en-US" sz="1000" b="0" i="0" u="none" strike="noStrike" cap="none" normalizeH="0" baseline="0" dirty="0">
                          <a:ln>
                            <a:noFill/>
                          </a:ln>
                          <a:solidFill>
                            <a:srgbClr val="333333"/>
                          </a:solidFill>
                          <a:effectLst/>
                          <a:latin typeface="+mn-lt"/>
                          <a:ea typeface="+mn-ea"/>
                          <a:cs typeface="+mn-cs"/>
                        </a:rPr>
                        <a:t> das MKT; © </a:t>
                      </a:r>
                      <a:r>
                        <a:rPr kumimoji="0" lang="en-US" sz="1000" b="0" i="0" u="none" strike="noStrike" cap="none" normalizeH="0" baseline="0" dirty="0" err="1">
                          <a:ln>
                            <a:noFill/>
                          </a:ln>
                          <a:solidFill>
                            <a:srgbClr val="333333"/>
                          </a:solidFill>
                          <a:effectLst/>
                          <a:latin typeface="+mn-lt"/>
                          <a:ea typeface="+mn-ea"/>
                          <a:cs typeface="+mn-cs"/>
                        </a:rPr>
                        <a:t>Arbeitsgruppe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Various picture sequences fire, chef, charity gala, criminal, boy, door, cowboy´s robbery, dogs, table, taxi, some motives are adapted from the Wechsler Intelligence Scale/</a:t>
                      </a:r>
                      <a:r>
                        <a:rPr kumimoji="0" lang="en-GB" sz="1000" b="0" i="0" u="none" strike="noStrike" cap="none" normalizeH="0" baseline="0" dirty="0" err="1">
                          <a:ln>
                            <a:noFill/>
                          </a:ln>
                          <a:solidFill>
                            <a:srgbClr val="333333"/>
                          </a:solidFill>
                          <a:effectLst/>
                          <a:latin typeface="+mn-lt"/>
                          <a:ea typeface="+mn-ea"/>
                          <a:cs typeface="+mn-cs"/>
                        </a:rPr>
                        <a:t>Verschiedene</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Bildersequenzen</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Feuer</a:t>
                      </a:r>
                      <a:r>
                        <a:rPr kumimoji="0" lang="en-GB" sz="1000" b="0" i="0" u="none" strike="noStrike" cap="none" normalizeH="0" baseline="0" dirty="0">
                          <a:ln>
                            <a:noFill/>
                          </a:ln>
                          <a:solidFill>
                            <a:srgbClr val="333333"/>
                          </a:solidFill>
                          <a:effectLst/>
                          <a:latin typeface="+mn-lt"/>
                          <a:ea typeface="+mn-ea"/>
                          <a:cs typeface="+mn-cs"/>
                        </a:rPr>
                        <a:t>, Koch, </a:t>
                      </a:r>
                      <a:r>
                        <a:rPr kumimoji="0" lang="en-GB" sz="1000" b="0" i="0" u="none" strike="noStrike" cap="none" normalizeH="0" baseline="0" dirty="0" err="1">
                          <a:ln>
                            <a:noFill/>
                          </a:ln>
                          <a:solidFill>
                            <a:srgbClr val="333333"/>
                          </a:solidFill>
                          <a:effectLst/>
                          <a:latin typeface="+mn-lt"/>
                          <a:ea typeface="+mn-ea"/>
                          <a:cs typeface="+mn-cs"/>
                        </a:rPr>
                        <a:t>Wohltätigkeitsgala</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Verbrecher</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Junge</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Tür</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Überfall</a:t>
                      </a:r>
                      <a:r>
                        <a:rPr kumimoji="0" lang="en-GB" sz="1000" b="0" i="0" u="none" strike="noStrike" cap="none" normalizeH="0" baseline="0" dirty="0">
                          <a:ln>
                            <a:noFill/>
                          </a:ln>
                          <a:solidFill>
                            <a:srgbClr val="333333"/>
                          </a:solidFill>
                          <a:effectLst/>
                          <a:latin typeface="+mn-lt"/>
                          <a:ea typeface="+mn-ea"/>
                          <a:cs typeface="+mn-cs"/>
                        </a:rPr>
                        <a:t> des Cowboys, </a:t>
                      </a:r>
                      <a:r>
                        <a:rPr kumimoji="0" lang="en-GB" sz="1000" b="0" i="0" u="none" strike="noStrike" cap="none" normalizeH="0" baseline="0" dirty="0" err="1">
                          <a:ln>
                            <a:noFill/>
                          </a:ln>
                          <a:solidFill>
                            <a:srgbClr val="333333"/>
                          </a:solidFill>
                          <a:effectLst/>
                          <a:latin typeface="+mn-lt"/>
                          <a:ea typeface="+mn-ea"/>
                          <a:cs typeface="+mn-cs"/>
                        </a:rPr>
                        <a:t>Hunde</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Tisch</a:t>
                      </a:r>
                      <a:r>
                        <a:rPr kumimoji="0" lang="en-GB" sz="1000" b="0" i="0" u="none" strike="noStrike" cap="none" normalizeH="0" baseline="0" dirty="0">
                          <a:ln>
                            <a:noFill/>
                          </a:ln>
                          <a:solidFill>
                            <a:srgbClr val="333333"/>
                          </a:solidFill>
                          <a:effectLst/>
                          <a:latin typeface="+mn-lt"/>
                          <a:ea typeface="+mn-ea"/>
                          <a:cs typeface="+mn-cs"/>
                        </a:rPr>
                        <a:t>, Taxi, </a:t>
                      </a:r>
                      <a:r>
                        <a:rPr kumimoji="0" lang="en-GB" sz="1000" b="0" i="0" u="none" strike="noStrike" cap="none" normalizeH="0" baseline="0" dirty="0" err="1">
                          <a:ln>
                            <a:noFill/>
                          </a:ln>
                          <a:solidFill>
                            <a:srgbClr val="333333"/>
                          </a:solidFill>
                          <a:effectLst/>
                          <a:latin typeface="+mn-lt"/>
                          <a:ea typeface="+mn-ea"/>
                          <a:cs typeface="+mn-cs"/>
                        </a:rPr>
                        <a:t>einige</a:t>
                      </a:r>
                      <a:r>
                        <a:rPr kumimoji="0" lang="en-GB" sz="1000" b="0" i="0" u="none" strike="noStrike" cap="none" normalizeH="0" baseline="0" dirty="0">
                          <a:ln>
                            <a:noFill/>
                          </a:ln>
                          <a:solidFill>
                            <a:srgbClr val="333333"/>
                          </a:solidFill>
                          <a:effectLst/>
                          <a:latin typeface="+mn-lt"/>
                          <a:ea typeface="+mn-ea"/>
                          <a:cs typeface="+mn-cs"/>
                        </a:rPr>
                        <a:t> Motive </a:t>
                      </a:r>
                      <a:r>
                        <a:rPr kumimoji="0" lang="en-GB" sz="1000" b="0" i="0" u="none" strike="noStrike" cap="none" normalizeH="0" baseline="0" dirty="0" err="1">
                          <a:ln>
                            <a:noFill/>
                          </a:ln>
                          <a:solidFill>
                            <a:srgbClr val="333333"/>
                          </a:solidFill>
                          <a:effectLst/>
                          <a:latin typeface="+mn-lt"/>
                          <a:ea typeface="+mn-ea"/>
                          <a:cs typeface="+mn-cs"/>
                        </a:rPr>
                        <a:t>sind</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angelehnt</a:t>
                      </a:r>
                      <a:r>
                        <a:rPr kumimoji="0" lang="en-GB" sz="1000" b="0" i="0" u="none" strike="noStrike" cap="none" normalizeH="0" baseline="0" dirty="0">
                          <a:ln>
                            <a:noFill/>
                          </a:ln>
                          <a:solidFill>
                            <a:srgbClr val="333333"/>
                          </a:solidFill>
                          <a:effectLst/>
                          <a:latin typeface="+mn-lt"/>
                          <a:ea typeface="+mn-ea"/>
                          <a:cs typeface="+mn-cs"/>
                        </a:rPr>
                        <a:t> an </a:t>
                      </a:r>
                      <a:r>
                        <a:rPr kumimoji="0" lang="en-GB" sz="1000" b="0" i="0" u="none" strike="noStrike" cap="none" normalizeH="0" baseline="0" dirty="0" err="1">
                          <a:ln>
                            <a:noFill/>
                          </a:ln>
                          <a:solidFill>
                            <a:srgbClr val="333333"/>
                          </a:solidFill>
                          <a:effectLst/>
                          <a:latin typeface="+mn-lt"/>
                          <a:ea typeface="+mn-ea"/>
                          <a:cs typeface="+mn-cs"/>
                        </a:rPr>
                        <a:t>Aufgaben</a:t>
                      </a:r>
                      <a:r>
                        <a:rPr kumimoji="0" lang="en-GB" sz="1000" b="0" i="0" u="none" strike="noStrike" cap="none" normalizeH="0" baseline="0" dirty="0">
                          <a:ln>
                            <a:noFill/>
                          </a:ln>
                          <a:solidFill>
                            <a:srgbClr val="333333"/>
                          </a:solidFill>
                          <a:effectLst/>
                          <a:latin typeface="+mn-lt"/>
                          <a:ea typeface="+mn-ea"/>
                          <a:cs typeface="+mn-cs"/>
                        </a:rPr>
                        <a:t> des Wechsler </a:t>
                      </a:r>
                      <a:r>
                        <a:rPr kumimoji="0" lang="en-GB" sz="1000" b="0" i="0" u="none" strike="noStrike" cap="none" normalizeH="0" baseline="0" dirty="0" err="1">
                          <a:ln>
                            <a:noFill/>
                          </a:ln>
                          <a:solidFill>
                            <a:srgbClr val="333333"/>
                          </a:solidFill>
                          <a:effectLst/>
                          <a:latin typeface="+mn-lt"/>
                          <a:ea typeface="+mn-ea"/>
                          <a:cs typeface="+mn-cs"/>
                        </a:rPr>
                        <a:t>Intelligenztests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Janne Hottenrott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Picrture</a:t>
                      </a:r>
                      <a:r>
                        <a:rPr kumimoji="0" lang="en-GB" sz="1000" b="0" i="0" u="none" strike="noStrike" cap="none" normalizeH="0" baseline="0" dirty="0">
                          <a:ln>
                            <a:noFill/>
                          </a:ln>
                          <a:solidFill>
                            <a:srgbClr val="333333"/>
                          </a:solidFill>
                          <a:effectLst/>
                          <a:latin typeface="+mn-lt"/>
                          <a:ea typeface="+mn-ea"/>
                          <a:cs typeface="+mn-cs"/>
                        </a:rPr>
                        <a:t> sequence parking space is adapted from the </a:t>
                      </a:r>
                      <a:r>
                        <a:rPr kumimoji="0" lang="en-GB" sz="1000" b="0" i="0" u="none" strike="noStrike" cap="none" normalizeH="0" baseline="0" dirty="0" err="1">
                          <a:ln>
                            <a:noFill/>
                          </a:ln>
                          <a:solidFill>
                            <a:srgbClr val="333333"/>
                          </a:solidFill>
                          <a:effectLst/>
                          <a:latin typeface="+mn-lt"/>
                          <a:ea typeface="+mn-ea"/>
                          <a:cs typeface="+mn-cs"/>
                        </a:rPr>
                        <a:t>Wechser</a:t>
                      </a:r>
                      <a:r>
                        <a:rPr kumimoji="0" lang="en-GB" sz="1000" b="0" i="0" u="none" strike="noStrike" cap="none" normalizeH="0" baseline="0" dirty="0">
                          <a:ln>
                            <a:noFill/>
                          </a:ln>
                          <a:solidFill>
                            <a:srgbClr val="333333"/>
                          </a:solidFill>
                          <a:effectLst/>
                          <a:latin typeface="+mn-lt"/>
                          <a:ea typeface="+mn-ea"/>
                          <a:cs typeface="+mn-cs"/>
                        </a:rPr>
                        <a:t> Intelligence Scale/</a:t>
                      </a:r>
                      <a:r>
                        <a:rPr kumimoji="0" lang="en-GB" sz="1000" b="0" i="0" u="none" strike="noStrike" cap="none" normalizeH="0" baseline="0" dirty="0" err="1">
                          <a:ln>
                            <a:noFill/>
                          </a:ln>
                          <a:solidFill>
                            <a:srgbClr val="333333"/>
                          </a:solidFill>
                          <a:effectLst/>
                          <a:latin typeface="+mn-lt"/>
                          <a:ea typeface="+mn-ea"/>
                          <a:cs typeface="+mn-cs"/>
                        </a:rPr>
                        <a:t>Bildersequenz</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Parkplatz</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Motiv</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ist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angelehnt</a:t>
                      </a:r>
                      <a:r>
                        <a:rPr kumimoji="0" lang="en-GB" sz="1000" b="0" i="0" u="none" strike="noStrike" cap="none" normalizeH="0" baseline="0" dirty="0">
                          <a:ln>
                            <a:noFill/>
                          </a:ln>
                          <a:solidFill>
                            <a:srgbClr val="333333"/>
                          </a:solidFill>
                          <a:effectLst/>
                          <a:latin typeface="+mn-lt"/>
                          <a:ea typeface="+mn-ea"/>
                          <a:cs typeface="+mn-cs"/>
                        </a:rPr>
                        <a:t> an </a:t>
                      </a:r>
                      <a:r>
                        <a:rPr kumimoji="0" lang="en-GB" sz="1000" b="0" i="0" u="none" strike="noStrike" cap="none" normalizeH="0" baseline="0" dirty="0" err="1">
                          <a:ln>
                            <a:noFill/>
                          </a:ln>
                          <a:solidFill>
                            <a:srgbClr val="333333"/>
                          </a:solidFill>
                          <a:effectLst/>
                          <a:latin typeface="+mn-lt"/>
                          <a:ea typeface="+mn-ea"/>
                          <a:cs typeface="+mn-cs"/>
                        </a:rPr>
                        <a:t>Aufgaben</a:t>
                      </a:r>
                      <a:r>
                        <a:rPr kumimoji="0" lang="en-GB" sz="1000" b="0" i="0" u="none" strike="noStrike" cap="none" normalizeH="0" baseline="0" dirty="0">
                          <a:ln>
                            <a:noFill/>
                          </a:ln>
                          <a:solidFill>
                            <a:srgbClr val="333333"/>
                          </a:solidFill>
                          <a:effectLst/>
                          <a:latin typeface="+mn-lt"/>
                          <a:ea typeface="+mn-ea"/>
                          <a:cs typeface="+mn-cs"/>
                        </a:rPr>
                        <a:t> des Wechsler </a:t>
                      </a:r>
                      <a:r>
                        <a:rPr kumimoji="0" lang="en-GB" sz="1000" b="0" i="0" u="none" strike="noStrike" cap="none" normalizeH="0" baseline="0" dirty="0" err="1">
                          <a:ln>
                            <a:noFill/>
                          </a:ln>
                          <a:solidFill>
                            <a:srgbClr val="333333"/>
                          </a:solidFill>
                          <a:effectLst/>
                          <a:latin typeface="+mn-lt"/>
                          <a:ea typeface="+mn-ea"/>
                          <a:cs typeface="+mn-cs"/>
                        </a:rPr>
                        <a:t>Intelligenztests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6184</Words>
  <Application>Microsoft Office PowerPoint</Application>
  <PresentationFormat>Benutzerdefiniert</PresentationFormat>
  <Paragraphs>679</Paragraphs>
  <Slides>69</Slides>
  <Notes>69</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69</vt:i4>
      </vt:variant>
    </vt:vector>
  </HeadingPairs>
  <TitlesOfParts>
    <vt:vector size="76" baseType="lpstr">
      <vt:lpstr>WingDings</vt:lpstr>
      <vt:lpstr>Calibri Light</vt:lpstr>
      <vt:lpstr>Symbol</vt:lpstr>
      <vt:lpstr>WingDings</vt:lpstr>
      <vt:lpstr>Arial</vt:lpstr>
      <vt:lpstr>UKE_PPT-Vorlage_16zu9</vt:lpstr>
      <vt:lpstr>1_UKE_PPT-Vorlage_16zu9</vt:lpstr>
      <vt:lpstr>بام :3 A تغییر نظام باورها</vt:lpstr>
      <vt:lpstr>تغییر نظام باورها</vt:lpstr>
      <vt:lpstr>تغییر نظام باورها</vt:lpstr>
      <vt:lpstr>تغییر نظام باورها</vt:lpstr>
      <vt:lpstr>تغییر نظام باورها</vt:lpstr>
      <vt:lpstr>زمانی که پیش بینی ها به حقیقت نمی آیند</vt:lpstr>
      <vt:lpstr>زمانی که پیش بینی ها به حقیقت نمی آیند</vt:lpstr>
      <vt:lpstr>نمونه هایی از قصور در، زیرسؤال بردن برخی باورها  (شیوه ی “ سر در گریبان بردن”)</vt:lpstr>
      <vt:lpstr>نمونه هایی از قصور در، زیرسؤال بردن برخی باورها  (شیوه ی “ سر در گریبان بردن”)</vt:lpstr>
      <vt:lpstr>نمونه هایی از قصور در، زیرسؤال بردن برخی باورها  (شیوه ی “ سر در گریبان بردن”)</vt:lpstr>
      <vt:lpstr>نمونه هایی از قصور در، زیرسؤال بردن برخی باورها  (شیوه ی “ سر در گریبان بردن”)</vt:lpstr>
      <vt:lpstr>چرا چنین اعمالی انجام می دهیم؟</vt:lpstr>
      <vt:lpstr>چگونه تغییر ناکافی باورها سبب تشدید سوء تفاهم در هنگام ابتلای به روانپریشی یا سایکوز می شود (چند مثال)</vt:lpstr>
      <vt:lpstr>سه تصویر زیر به یک طبقه تعلق دارند. آن طبقه کدام است؟</vt:lpstr>
      <vt:lpstr>طبقه: موجودات زنده</vt:lpstr>
      <vt:lpstr>تمرین</vt:lpstr>
      <vt:lpstr>تمرین</vt:lpstr>
      <vt:lpstr>تمرین</vt:lpstr>
      <vt:lpstr>تمرین</vt:lpstr>
      <vt:lpstr>چه اتفاقی افتاده است؟</vt:lpstr>
      <vt:lpstr>چقدر احتمال دارد كه هريك از گزينه ها را يافته باشيد؟</vt:lpstr>
      <vt:lpstr>آيا با ديدن تصاوير جديد ، قضاوت شما تغيير كرد؟</vt:lpstr>
      <vt:lpstr>لطفا احتمالات را دوباره برآورد كنيد!</vt:lpstr>
      <vt:lpstr>PowerPoint-Präsentation</vt:lpstr>
      <vt:lpstr>چقدر احتمال دارد كه هريك از گزينه ها را يافته باشيد؟</vt:lpstr>
      <vt:lpstr>آيا با ديدن تصاوير جديد ، قضاوت شما تغيير كرد؟</vt:lpstr>
      <vt:lpstr>لطفا احتمالات را دوباره برآورد كنيد!</vt:lpstr>
      <vt:lpstr>PowerPoint-Präsentation</vt:lpstr>
      <vt:lpstr>چقدر احتمال دارد كه هريك از گزينه ها را يافته باشيد؟</vt:lpstr>
      <vt:lpstr>آيا با ديدن تصاوير جديد ، قضاوت شما تغيير كرد؟</vt:lpstr>
      <vt:lpstr>لطفا احتمالات را دوباره برآورد كنيد!</vt:lpstr>
      <vt:lpstr>PowerPoint-Präsentation</vt:lpstr>
      <vt:lpstr>چقدر احتمال دارد كه هريك از گزينه ها را يافته باشيد؟</vt:lpstr>
      <vt:lpstr>آيا با ديدن تصاوير جديد ، قضاوت شما تغيير كرد؟</vt:lpstr>
      <vt:lpstr>لطفا احتمالات را دوباره برآورد كنيد!</vt:lpstr>
      <vt:lpstr>PowerPoint-Präsentation</vt:lpstr>
      <vt:lpstr>اختیاری : کلیپ ویدئویی</vt:lpstr>
      <vt:lpstr>چقدر احتمال دارد كه هريك از گزينه ها را يافته باشيد؟</vt:lpstr>
      <vt:lpstr>آيا با ديدن تصاوير جديد ، قضاوت شما تغيير كرد؟</vt:lpstr>
      <vt:lpstr>لطفا احتمالات را دوباره برآورد كنيد!</vt:lpstr>
      <vt:lpstr>PowerPoint-Präsentation</vt:lpstr>
      <vt:lpstr>چقدر احتمال دارد كه هريك از گزينه ها را يافته باشيد؟</vt:lpstr>
      <vt:lpstr>آيا با ديدن تصاوير جديد ، قضاوت شما تغيير كرد؟</vt:lpstr>
      <vt:lpstr>لطفا احتمالات را دوباره برآورد كنيد!</vt:lpstr>
      <vt:lpstr>PowerPoint-Präsentation</vt:lpstr>
      <vt:lpstr>چقدر احتمال دارد كه هريك از گزينه ها را يافته باشيد؟</vt:lpstr>
      <vt:lpstr>آيا با ديدن تصاوير جديد ، قضاوت شما تغيير كرد؟</vt:lpstr>
      <vt:lpstr>لطفا احتمالات را دوباره برآورد كنيد!</vt:lpstr>
      <vt:lpstr>PowerPoint-Präsentation</vt:lpstr>
      <vt:lpstr>چقدر احتمال دارد كه هريك از گزينه ها را يافته باشيد؟</vt:lpstr>
      <vt:lpstr>آيا با ديدن تصاوير جديد ، قضاوت شما تغيير كرد؟</vt:lpstr>
      <vt:lpstr>لطفا احتمالات را دوباره برآورد كنيد!</vt:lpstr>
      <vt:lpstr>PowerPoint-Präsentation</vt:lpstr>
      <vt:lpstr>چقدر احتمال دارد كه هريك از گزينه ها را يافته باشيد؟</vt:lpstr>
      <vt:lpstr>آيا با ديدن تصاوير جديد ، قضاوت شما تغيير كرد؟</vt:lpstr>
      <vt:lpstr>لطفا احتمالات را دوباره برآورد كنيد!</vt:lpstr>
      <vt:lpstr>PowerPoint-Präsentation</vt:lpstr>
      <vt:lpstr>چقدر احتمال دارد كه هريك از گزينه ها را يافته باشيد؟</vt:lpstr>
      <vt:lpstr>آيا با ديدن تصاوير جديد ، قضاوت شما تغيير كرد؟</vt:lpstr>
      <vt:lpstr>لطفا احتمالات را دوباره برآورد كنيد!</vt:lpstr>
      <vt:lpstr>PowerPoint-Präsentation</vt:lpstr>
      <vt:lpstr>انتقال به زندگی روزمره</vt:lpstr>
      <vt:lpstr>انتقال به زندگی روزمره</vt:lpstr>
      <vt:lpstr>انتقال به زندگی روزمره</vt:lpstr>
      <vt:lpstr>در روانپریشی چگونه می توان باورها را تغییر داد؟</vt:lpstr>
      <vt:lpstr>در روانپریشی چگونه می توان باورها را تغییر داد؟</vt:lpstr>
      <vt:lpstr>در روانپریشی چگونه می توان باورها را تغییر داد؟</vt:lpstr>
      <vt:lpstr>از توجه و همکاری شما متشکریم</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370</cp:revision>
  <dcterms:created xsi:type="dcterms:W3CDTF">2004-06-30T16:15:23Z</dcterms:created>
  <dcterms:modified xsi:type="dcterms:W3CDTF">2021-12-20T09:26:04Z</dcterms:modified>
</cp:coreProperties>
</file>