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5" r:id="rId1"/>
    <p:sldMasterId id="2147483708" r:id="rId2"/>
  </p:sldMasterIdLst>
  <p:notesMasterIdLst>
    <p:notesMasterId r:id="rId60"/>
  </p:notesMasterIdLst>
  <p:handoutMasterIdLst>
    <p:handoutMasterId r:id="rId61"/>
  </p:handoutMasterIdLst>
  <p:sldIdLst>
    <p:sldId id="434" r:id="rId3"/>
    <p:sldId id="378" r:id="rId4"/>
    <p:sldId id="422" r:id="rId5"/>
    <p:sldId id="421" r:id="rId6"/>
    <p:sldId id="368" r:id="rId7"/>
    <p:sldId id="291" r:id="rId8"/>
    <p:sldId id="369" r:id="rId9"/>
    <p:sldId id="379" r:id="rId10"/>
    <p:sldId id="343" r:id="rId11"/>
    <p:sldId id="374" r:id="rId12"/>
    <p:sldId id="423" r:id="rId13"/>
    <p:sldId id="345" r:id="rId14"/>
    <p:sldId id="346" r:id="rId15"/>
    <p:sldId id="382" r:id="rId16"/>
    <p:sldId id="425" r:id="rId17"/>
    <p:sldId id="424" r:id="rId18"/>
    <p:sldId id="409" r:id="rId19"/>
    <p:sldId id="383" r:id="rId20"/>
    <p:sldId id="385" r:id="rId21"/>
    <p:sldId id="427" r:id="rId22"/>
    <p:sldId id="426" r:id="rId23"/>
    <p:sldId id="386" r:id="rId24"/>
    <p:sldId id="428" r:id="rId25"/>
    <p:sldId id="309" r:id="rId26"/>
    <p:sldId id="310" r:id="rId27"/>
    <p:sldId id="418" r:id="rId28"/>
    <p:sldId id="311" r:id="rId29"/>
    <p:sldId id="313" r:id="rId30"/>
    <p:sldId id="332" r:id="rId31"/>
    <p:sldId id="370" r:id="rId32"/>
    <p:sldId id="328" r:id="rId33"/>
    <p:sldId id="417" r:id="rId34"/>
    <p:sldId id="353" r:id="rId35"/>
    <p:sldId id="354" r:id="rId36"/>
    <p:sldId id="355" r:id="rId37"/>
    <p:sldId id="404" r:id="rId38"/>
    <p:sldId id="431" r:id="rId39"/>
    <p:sldId id="430" r:id="rId40"/>
    <p:sldId id="429" r:id="rId41"/>
    <p:sldId id="391" r:id="rId42"/>
    <p:sldId id="325" r:id="rId43"/>
    <p:sldId id="321" r:id="rId44"/>
    <p:sldId id="324" r:id="rId45"/>
    <p:sldId id="349" r:id="rId46"/>
    <p:sldId id="335" r:id="rId47"/>
    <p:sldId id="329" r:id="rId48"/>
    <p:sldId id="326" r:id="rId49"/>
    <p:sldId id="331" r:id="rId50"/>
    <p:sldId id="333" r:id="rId51"/>
    <p:sldId id="415" r:id="rId52"/>
    <p:sldId id="433" r:id="rId53"/>
    <p:sldId id="432" r:id="rId54"/>
    <p:sldId id="347" r:id="rId55"/>
    <p:sldId id="348" r:id="rId56"/>
    <p:sldId id="420" r:id="rId57"/>
    <p:sldId id="395" r:id="rId58"/>
    <p:sldId id="396" r:id="rId59"/>
  </p:sldIdLst>
  <p:sldSz cx="12195175" cy="6858000"/>
  <p:notesSz cx="7099300" cy="10234613"/>
  <p:embeddedFontLst>
    <p:embeddedFont>
      <p:font typeface="Calibri Light" panose="020F0302020204030204" pitchFamily="34" charset="0"/>
      <p:regular r:id="rId62"/>
      <p:italic r:id="rId63"/>
    </p:embeddedFont>
    <p:embeddedFont>
      <p:font typeface="Verdana" panose="020B0604030504040204" pitchFamily="34" charset="0"/>
      <p:regular r:id="rId64"/>
      <p:bold r:id="rId65"/>
      <p:italic r:id="rId66"/>
      <p:boldItalic r:id="rId67"/>
    </p:embeddedFont>
  </p:embeddedFontLst>
  <p:defaultTextStyle>
    <a:defPPr>
      <a:defRPr lang="en-US"/>
    </a:defPPr>
    <a:lvl1pPr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1525">
          <p15:clr>
            <a:srgbClr val="A4A3A4"/>
          </p15:clr>
        </p15:guide>
        <p15:guide id="2" pos="5712">
          <p15:clr>
            <a:srgbClr val="A4A3A4"/>
          </p15:clr>
        </p15:guide>
        <p15:guide id="3" pos="76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102" autoAdjust="0"/>
    <p:restoredTop sz="94575" autoAdjust="0"/>
  </p:normalViewPr>
  <p:slideViewPr>
    <p:cSldViewPr>
      <p:cViewPr varScale="1">
        <p:scale>
          <a:sx n="62" d="100"/>
          <a:sy n="62" d="100"/>
        </p:scale>
        <p:origin x="1092" y="76"/>
      </p:cViewPr>
      <p:guideLst>
        <p:guide orient="horz" pos="1525"/>
        <p:guide pos="5712"/>
        <p:guide pos="761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font" Target="fonts/font2.fntdata"/><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font" Target="fonts/font5.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3.fntdata"/><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6.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1.fntdata"/><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ABE72B2-3CC4-4452-A983-4912DA34BB2B}" type="slidenum">
              <a:rPr lang="en-GB" altLang="de-DE"/>
              <a:pPr>
                <a:defRPr/>
              </a:pPr>
              <a:t>‹Nr.›</a:t>
            </a:fld>
            <a:endParaRPr lang="en-GB" altLang="de-DE"/>
          </a:p>
        </p:txBody>
      </p:sp>
    </p:spTree>
    <p:extLst>
      <p:ext uri="{BB962C8B-B14F-4D97-AF65-F5344CB8AC3E}">
        <p14:creationId xmlns:p14="http://schemas.microsoft.com/office/powerpoint/2010/main" val="6802837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E4EB0436-2975-4EED-89D3-F217E5694849}" type="slidenum">
              <a:rPr lang="en-US" altLang="de-DE"/>
              <a:pPr>
                <a:defRPr/>
              </a:pPr>
              <a:t>‹Nr.›</a:t>
            </a:fld>
            <a:endParaRPr lang="en-US" altLang="de-DE"/>
          </a:p>
        </p:txBody>
      </p:sp>
    </p:spTree>
    <p:extLst>
      <p:ext uri="{BB962C8B-B14F-4D97-AF65-F5344CB8AC3E}">
        <p14:creationId xmlns:p14="http://schemas.microsoft.com/office/powerpoint/2010/main" val="13005254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ACF85E7-F6BB-4FAF-8C20-E6AAC901421F}" type="slidenum">
              <a:rPr lang="en-US" altLang="de-DE" sz="1300" smtClean="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25238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ACF85E7-F6BB-4FAF-8C20-E6AAC901421F}" type="slidenum">
              <a:rPr lang="en-US" altLang="de-DE" sz="1300" smtClean="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25238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ACF85E7-F6BB-4FAF-8C20-E6AAC901421F}" type="slidenum">
              <a:rPr lang="en-US" altLang="de-DE" sz="1300" smtClean="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25238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F2151D5-3255-4B1D-8242-03C80605993F}" type="slidenum">
              <a:rPr lang="en-US" altLang="de-DE" sz="1300" smtClean="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45757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1115A30-2264-44F8-9EEA-74E80501221F}" type="slidenum">
              <a:rPr lang="en-US" altLang="de-DE" sz="1300" smtClean="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58874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3A5DF24-26AD-4CE1-BB25-7654A1130231}" type="slidenum">
              <a:rPr lang="en-US" altLang="de-DE" sz="1300" smtClean="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330627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FC7C414-2783-48A0-885D-FDEEE9E3A69D}" type="slidenum">
              <a:rPr lang="en-US" altLang="de-DE" sz="1300" smtClean="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98266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1BA139D-A25C-4B6F-96F6-44C6713EA2F3}" type="slidenum">
              <a:rPr lang="en-US" altLang="de-DE" sz="1300" smtClean="0">
                <a:latin typeface="Verdana" panose="020B0604030504040204" pitchFamily="34" charset="0"/>
              </a:rPr>
              <a:pPr>
                <a:spcBef>
                  <a:spcPct val="0"/>
                </a:spcBef>
              </a:pPr>
              <a:t>9</a:t>
            </a:fld>
            <a:endParaRPr lang="en-US" altLang="de-DE" sz="1300">
              <a:latin typeface="Verdana" panose="020B0604030504040204" pitchFamily="34" charset="0"/>
            </a:endParaRPr>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65499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994E2FB-F21D-400C-AB6A-6B6AC2CB146D}" type="slidenum">
              <a:rPr lang="en-US" altLang="de-DE" sz="1300" smtClean="0">
                <a:latin typeface="Verdana" panose="020B0604030504040204" pitchFamily="34" charset="0"/>
              </a:rPr>
              <a:pPr>
                <a:spcBef>
                  <a:spcPct val="0"/>
                </a:spcBef>
              </a:pPr>
              <a:t>10</a:t>
            </a:fld>
            <a:endParaRPr lang="en-US" altLang="de-DE" sz="1300">
              <a:latin typeface="Verdana" panose="020B0604030504040204" pitchFamily="34" charset="0"/>
            </a:endParaRPr>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91300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994E2FB-F21D-400C-AB6A-6B6AC2CB146D}" type="slidenum">
              <a:rPr lang="en-US" altLang="de-DE" sz="1300" smtClean="0">
                <a:latin typeface="Verdana" panose="020B0604030504040204" pitchFamily="34" charset="0"/>
              </a:rPr>
              <a:pPr>
                <a:spcBef>
                  <a:spcPct val="0"/>
                </a:spcBef>
              </a:pPr>
              <a:t>11</a:t>
            </a:fld>
            <a:endParaRPr lang="en-US" altLang="de-DE" sz="1300">
              <a:latin typeface="Verdana" panose="020B0604030504040204" pitchFamily="34" charset="0"/>
            </a:endParaRPr>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91300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F436C18-E0F8-478E-AE03-5B62D42CB5AB}" type="slidenum">
              <a:rPr lang="en-US" altLang="de-DE" sz="1300" smtClean="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083848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EA2E812-1470-4D10-A304-26B0E3A2F246}" type="slidenum">
              <a:rPr lang="en-US" altLang="de-DE" sz="1300" smtClean="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292706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D4063FA-0479-4C71-ABF4-237639E6F682}" type="slidenum">
              <a:rPr lang="en-US" altLang="de-DE" sz="1300" smtClean="0">
                <a:latin typeface="Verdana" panose="020B0604030504040204" pitchFamily="34" charset="0"/>
              </a:rPr>
              <a:pPr>
                <a:spcBef>
                  <a:spcPct val="0"/>
                </a:spcBef>
              </a:pPr>
              <a:t>14</a:t>
            </a:fld>
            <a:endParaRPr lang="en-US" altLang="de-DE" sz="1300">
              <a:latin typeface="Verdana" panose="020B0604030504040204" pitchFamily="34"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20521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D4063FA-0479-4C71-ABF4-237639E6F682}" type="slidenum">
              <a:rPr lang="en-US" altLang="de-DE" sz="1300" smtClean="0">
                <a:latin typeface="Verdana" panose="020B0604030504040204" pitchFamily="34" charset="0"/>
              </a:rPr>
              <a:pPr>
                <a:spcBef>
                  <a:spcPct val="0"/>
                </a:spcBef>
              </a:pPr>
              <a:t>15</a:t>
            </a:fld>
            <a:endParaRPr lang="en-US" altLang="de-DE" sz="1300">
              <a:latin typeface="Verdana" panose="020B0604030504040204" pitchFamily="34"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205212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D4063FA-0479-4C71-ABF4-237639E6F682}" type="slidenum">
              <a:rPr lang="en-US" altLang="de-DE" sz="1300" smtClean="0">
                <a:latin typeface="Verdana" panose="020B0604030504040204" pitchFamily="34" charset="0"/>
              </a:rPr>
              <a:pPr>
                <a:spcBef>
                  <a:spcPct val="0"/>
                </a:spcBef>
              </a:pPr>
              <a:t>16</a:t>
            </a:fld>
            <a:endParaRPr lang="en-US" altLang="de-DE" sz="1300">
              <a:latin typeface="Verdana" panose="020B0604030504040204" pitchFamily="34"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205212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313D38A2-977D-4FCE-8E8F-1A737D3E8C5C}" type="slidenum">
              <a:rPr lang="en-US" altLang="de-DE" sz="1300">
                <a:latin typeface="Verdana" panose="020B0604030504040204" pitchFamily="34" charset="0"/>
              </a:rPr>
              <a:pPr algn="r" eaLnBrk="1" hangingPunct="1">
                <a:spcBef>
                  <a:spcPct val="0"/>
                </a:spcBef>
              </a:pPr>
              <a:t>17</a:t>
            </a:fld>
            <a:endParaRPr lang="en-US" altLang="de-DE" sz="1300">
              <a:latin typeface="Verdana" panose="020B0604030504040204" pitchFamily="34" charset="0"/>
            </a:endParaRPr>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24003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8809773-1322-479D-9AF6-9DB181A90132}" type="slidenum">
              <a:rPr lang="en-US" altLang="de-DE" sz="1300" smtClean="0">
                <a:latin typeface="Verdana" panose="020B0604030504040204" pitchFamily="34" charset="0"/>
              </a:rPr>
              <a:pPr>
                <a:spcBef>
                  <a:spcPct val="0"/>
                </a:spcBef>
              </a:pPr>
              <a:t>18</a:t>
            </a:fld>
            <a:endParaRPr lang="en-US" altLang="de-DE" sz="1300">
              <a:latin typeface="Verdana" panose="020B0604030504040204" pitchFamily="34" charset="0"/>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623262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1435FE8-8ACE-4B42-B26C-C3B5533C09B7}" type="slidenum">
              <a:rPr lang="en-US" altLang="de-DE" sz="1300" smtClean="0">
                <a:latin typeface="Verdana" panose="020B0604030504040204" pitchFamily="34" charset="0"/>
              </a:rPr>
              <a:pPr>
                <a:spcBef>
                  <a:spcPct val="0"/>
                </a:spcBef>
              </a:pPr>
              <a:t>19</a:t>
            </a:fld>
            <a:endParaRPr lang="en-US" altLang="de-DE" sz="1300">
              <a:latin typeface="Verdana" panose="020B0604030504040204" pitchFamily="34"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26615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1435FE8-8ACE-4B42-B26C-C3B5533C09B7}" type="slidenum">
              <a:rPr lang="en-US" altLang="de-DE" sz="1300" smtClean="0">
                <a:latin typeface="Verdana" panose="020B0604030504040204" pitchFamily="34" charset="0"/>
              </a:rPr>
              <a:pPr>
                <a:spcBef>
                  <a:spcPct val="0"/>
                </a:spcBef>
              </a:pPr>
              <a:t>20</a:t>
            </a:fld>
            <a:endParaRPr lang="en-US" altLang="de-DE" sz="1300">
              <a:latin typeface="Verdana" panose="020B0604030504040204" pitchFamily="34"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266150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1435FE8-8ACE-4B42-B26C-C3B5533C09B7}" type="slidenum">
              <a:rPr lang="en-US" altLang="de-DE" sz="1300" smtClean="0">
                <a:latin typeface="Verdana" panose="020B0604030504040204" pitchFamily="34" charset="0"/>
              </a:rPr>
              <a:pPr>
                <a:spcBef>
                  <a:spcPct val="0"/>
                </a:spcBef>
              </a:pPr>
              <a:t>21</a:t>
            </a:fld>
            <a:endParaRPr lang="en-US" altLang="de-DE" sz="1300">
              <a:latin typeface="Verdana" panose="020B0604030504040204" pitchFamily="34"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266150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3EC8E6E-CA6C-4D26-8D56-82216EE943BB}" type="slidenum">
              <a:rPr lang="en-US" altLang="de-DE" sz="1300" smtClean="0">
                <a:latin typeface="Verdana" panose="020B0604030504040204" pitchFamily="34" charset="0"/>
              </a:rPr>
              <a:pPr>
                <a:spcBef>
                  <a:spcPct val="0"/>
                </a:spcBef>
              </a:pPr>
              <a:t>22</a:t>
            </a:fld>
            <a:endParaRPr lang="en-US" altLang="de-DE" sz="1300">
              <a:latin typeface="Verdana" panose="020B0604030504040204" pitchFamily="34"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456400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3EC8E6E-CA6C-4D26-8D56-82216EE943BB}" type="slidenum">
              <a:rPr lang="en-US" altLang="de-DE" sz="1300" smtClean="0">
                <a:latin typeface="Verdana" panose="020B0604030504040204" pitchFamily="34" charset="0"/>
              </a:rPr>
              <a:pPr>
                <a:spcBef>
                  <a:spcPct val="0"/>
                </a:spcBef>
              </a:pPr>
              <a:t>23</a:t>
            </a:fld>
            <a:endParaRPr lang="en-US" altLang="de-DE" sz="1300">
              <a:latin typeface="Verdana" panose="020B0604030504040204" pitchFamily="34"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456400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79B2AF0-7EEE-4E4C-B9FC-1F23425DB7D8}" type="slidenum">
              <a:rPr lang="en-US" altLang="de-DE" sz="1300" smtClean="0">
                <a:latin typeface="Verdana" panose="020B0604030504040204" pitchFamily="34" charset="0"/>
              </a:rPr>
              <a:pPr>
                <a:spcBef>
                  <a:spcPct val="0"/>
                </a:spcBef>
              </a:pPr>
              <a:t>24</a:t>
            </a:fld>
            <a:endParaRPr lang="en-US" altLang="de-DE" sz="1300">
              <a:latin typeface="Verdana" panose="020B0604030504040204" pitchFamily="34" charset="0"/>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971357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831C808-F552-47B8-A8F1-0BDBB7D189CC}" type="slidenum">
              <a:rPr lang="en-US" altLang="de-DE" sz="1300" smtClean="0">
                <a:latin typeface="Verdana" panose="020B0604030504040204" pitchFamily="34" charset="0"/>
              </a:rPr>
              <a:pPr>
                <a:spcBef>
                  <a:spcPct val="0"/>
                </a:spcBef>
              </a:pPr>
              <a:t>25</a:t>
            </a:fld>
            <a:endParaRPr lang="en-US" altLang="de-DE" sz="1300">
              <a:latin typeface="Verdana" panose="020B0604030504040204" pitchFamily="34" charset="0"/>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594829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4C6C432-F4C0-4562-B4E5-F74951AA29B6}" type="slidenum">
              <a:rPr lang="en-US" altLang="de-DE" sz="1300" smtClean="0">
                <a:latin typeface="Verdana" panose="020B0604030504040204" pitchFamily="34" charset="0"/>
              </a:rPr>
              <a:pPr>
                <a:spcBef>
                  <a:spcPct val="0"/>
                </a:spcBef>
              </a:pPr>
              <a:t>26</a:t>
            </a:fld>
            <a:endParaRPr lang="en-US" altLang="de-DE" sz="1300">
              <a:latin typeface="Verdana" panose="020B0604030504040204" pitchFamily="34" charset="0"/>
            </a:endParaRPr>
          </a:p>
        </p:txBody>
      </p:sp>
      <p:sp>
        <p:nvSpPr>
          <p:cNvPr id="57347" name="Rectangle 2"/>
          <p:cNvSpPr>
            <a:spLocks noGrp="1" noRot="1" noChangeAspect="1" noChangeArrowheads="1" noTextEdit="1"/>
          </p:cNvSpPr>
          <p:nvPr>
            <p:ph type="sldImg"/>
          </p:nvPr>
        </p:nvSpPr>
        <p:spPr>
          <a:xfrm>
            <a:off x="139700" y="768350"/>
            <a:ext cx="6821488"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666919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6520E95-BE6E-437E-AE35-4E5238C32BB7}" type="slidenum">
              <a:rPr lang="en-US" altLang="de-DE" sz="1300" smtClean="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104577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9F957AF-A73D-48C1-9CA9-4AC9917D04B2}" type="slidenum">
              <a:rPr lang="en-US" altLang="de-DE" sz="1300" smtClean="0">
                <a:latin typeface="Verdana" panose="020B0604030504040204" pitchFamily="34" charset="0"/>
              </a:rPr>
              <a:pPr>
                <a:spcBef>
                  <a:spcPct val="0"/>
                </a:spcBef>
              </a:pPr>
              <a:t>28</a:t>
            </a:fld>
            <a:endParaRPr lang="en-US" altLang="de-DE" sz="1300">
              <a:latin typeface="Verdana" panose="020B0604030504040204" pitchFamily="34" charset="0"/>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141639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E1A3834-11F4-4632-B9E9-949E95FE5266}" type="slidenum">
              <a:rPr lang="en-US" altLang="de-DE" sz="1300" smtClean="0">
                <a:latin typeface="Verdana" panose="020B0604030504040204" pitchFamily="34" charset="0"/>
              </a:rPr>
              <a:pPr>
                <a:spcBef>
                  <a:spcPct val="0"/>
                </a:spcBef>
              </a:pPr>
              <a:t>29</a:t>
            </a:fld>
            <a:endParaRPr lang="en-US" altLang="de-DE" sz="1300">
              <a:latin typeface="Verdana" panose="020B0604030504040204" pitchFamily="34" charset="0"/>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652068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4B1946-DBD1-4B63-A1C5-41FA132B3CF5}" type="slidenum">
              <a:rPr lang="en-US" altLang="de-DE" sz="1300" smtClean="0">
                <a:latin typeface="Verdana" panose="020B0604030504040204" pitchFamily="34" charset="0"/>
              </a:rPr>
              <a:pPr>
                <a:spcBef>
                  <a:spcPct val="0"/>
                </a:spcBef>
              </a:pPr>
              <a:t>30</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276074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9FF67CE-8EBF-40CF-BC75-E5819F5A60AB}" type="slidenum">
              <a:rPr lang="en-US" altLang="de-DE" sz="1300" smtClean="0">
                <a:latin typeface="Verdana" panose="020B0604030504040204" pitchFamily="34" charset="0"/>
              </a:rPr>
              <a:pPr>
                <a:spcBef>
                  <a:spcPct val="0"/>
                </a:spcBef>
              </a:pPr>
              <a:t>31</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663925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7BA59B9-24A2-40C7-A663-6AACA9CDCD63}" type="slidenum">
              <a:rPr lang="en-US" altLang="de-DE" sz="1300" smtClean="0">
                <a:solidFill>
                  <a:srgbClr val="000000"/>
                </a:solidFill>
                <a:latin typeface="Verdana" panose="020B0604030504040204" pitchFamily="34" charset="0"/>
              </a:rPr>
              <a:pPr>
                <a:spcBef>
                  <a:spcPct val="0"/>
                </a:spcBef>
              </a:pPr>
              <a:t>32</a:t>
            </a:fld>
            <a:endParaRPr lang="en-US" altLang="de-DE" sz="1300">
              <a:solidFill>
                <a:srgbClr val="000000"/>
              </a:solidFill>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136311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C42267E-94F4-4CA5-BD0C-C204F921F4C4}" type="slidenum">
              <a:rPr lang="en-US" altLang="de-DE" sz="1300" smtClean="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1683" name="Rectangle 1026"/>
          <p:cNvSpPr>
            <a:spLocks noGrp="1" noRot="1" noChangeAspect="1" noChangeArrowheads="1" noTextEdit="1"/>
          </p:cNvSpPr>
          <p:nvPr>
            <p:ph type="sldImg"/>
          </p:nvPr>
        </p:nvSpPr>
        <p:spPr>
          <a:xfrm>
            <a:off x="138113" y="768350"/>
            <a:ext cx="6823075" cy="3836988"/>
          </a:xfrm>
          <a:ln/>
        </p:spPr>
      </p:sp>
      <p:sp>
        <p:nvSpPr>
          <p:cNvPr id="716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318511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7221E16-FBC6-4CB1-923C-4CB901BCCFEC}" type="slidenum">
              <a:rPr lang="en-US" altLang="de-DE" sz="1300" smtClean="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060962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D7EDF81-7242-48F1-A854-E5638C51569B}" type="slidenum">
              <a:rPr lang="en-US" altLang="de-DE" sz="1300" smtClean="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515768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14F0E697-1538-4E60-BE2B-9D8F51A9616E}" type="slidenum">
              <a:rPr lang="en-US" altLang="de-DE" sz="1300">
                <a:latin typeface="Verdana" panose="020B0604030504040204" pitchFamily="34" charset="0"/>
              </a:rPr>
              <a:pPr algn="r" eaLnBrk="1" hangingPunct="1">
                <a:spcBef>
                  <a:spcPct val="0"/>
                </a:spcBef>
              </a:pPr>
              <a:t>36</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294095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14F0E697-1538-4E60-BE2B-9D8F51A9616E}" type="slidenum">
              <a:rPr lang="en-US" altLang="de-DE" sz="1300">
                <a:latin typeface="Verdana" panose="020B0604030504040204" pitchFamily="34" charset="0"/>
              </a:rPr>
              <a:pPr algn="r" eaLnBrk="1" hangingPunct="1">
                <a:spcBef>
                  <a:spcPct val="0"/>
                </a:spcBef>
              </a:pPr>
              <a:t>37</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294095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14F0E697-1538-4E60-BE2B-9D8F51A9616E}" type="slidenum">
              <a:rPr lang="en-US" altLang="de-DE" sz="1300">
                <a:latin typeface="Verdana" panose="020B0604030504040204" pitchFamily="34" charset="0"/>
              </a:rPr>
              <a:pPr algn="r" eaLnBrk="1" hangingPunct="1">
                <a:spcBef>
                  <a:spcPct val="0"/>
                </a:spcBef>
              </a:pPr>
              <a:t>38</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294095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14F0E697-1538-4E60-BE2B-9D8F51A9616E}" type="slidenum">
              <a:rPr lang="en-US" altLang="de-DE" sz="1300">
                <a:latin typeface="Verdana" panose="020B0604030504040204" pitchFamily="34" charset="0"/>
              </a:rPr>
              <a:pPr algn="r" eaLnBrk="1" hangingPunct="1">
                <a:spcBef>
                  <a:spcPct val="0"/>
                </a:spcBef>
              </a:pPr>
              <a:t>39</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294095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8FC2388-D0AC-483E-883A-29F107736DAF}" type="slidenum">
              <a:rPr lang="en-US" altLang="de-DE" sz="1300" smtClean="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306085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9082201-759C-4CF9-BE11-F083DC897423}" type="slidenum">
              <a:rPr lang="en-US" altLang="de-DE" sz="1300" smtClean="0">
                <a:latin typeface="Verdana" panose="020B0604030504040204" pitchFamily="34" charset="0"/>
              </a:rPr>
              <a:pPr>
                <a:spcBef>
                  <a:spcPct val="0"/>
                </a:spcBef>
              </a:pPr>
              <a:t>41</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840990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B1CC508-03F9-4E40-B2BD-A95A671F043D}" type="slidenum">
              <a:rPr lang="en-US" altLang="de-DE" sz="1300" smtClean="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494773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3F5706B-62E6-4C69-A632-934714147F39}" type="slidenum">
              <a:rPr lang="en-US" altLang="de-DE" sz="1300" smtClean="0">
                <a:latin typeface="Verdana" panose="020B0604030504040204" pitchFamily="34" charset="0"/>
              </a:rPr>
              <a:pPr>
                <a:spcBef>
                  <a:spcPct val="0"/>
                </a:spcBef>
              </a:pPr>
              <a:t>43</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083646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9DB4576-C782-479B-93C6-1ADA225E6546}" type="slidenum">
              <a:rPr lang="en-US" altLang="de-DE" sz="1300" smtClean="0">
                <a:latin typeface="Verdana" panose="020B0604030504040204" pitchFamily="34" charset="0"/>
              </a:rPr>
              <a:pPr>
                <a:spcBef>
                  <a:spcPct val="0"/>
                </a:spcBef>
              </a:pPr>
              <a:t>44</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082756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A30928E-68DA-4ACF-9A2B-6EF72AC6FE83}" type="slidenum">
              <a:rPr lang="en-US" altLang="de-DE" sz="1300" smtClean="0">
                <a:latin typeface="Verdana" panose="020B0604030504040204" pitchFamily="34" charset="0"/>
              </a:rPr>
              <a:pPr>
                <a:spcBef>
                  <a:spcPct val="0"/>
                </a:spcBef>
              </a:pPr>
              <a:t>45</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245740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45E4DAE-5CBB-489E-8ABB-4A2062D8F99C}" type="slidenum">
              <a:rPr lang="en-US" altLang="de-DE" sz="1300" smtClean="0">
                <a:latin typeface="Verdana" panose="020B0604030504040204" pitchFamily="34" charset="0"/>
              </a:rPr>
              <a:pPr>
                <a:spcBef>
                  <a:spcPct val="0"/>
                </a:spcBef>
              </a:pPr>
              <a:t>46</a:t>
            </a:fld>
            <a:endParaRPr lang="en-US" altLang="de-DE" sz="1300">
              <a:latin typeface="Verdana" panose="020B0604030504040204" pitchFamily="34" charset="0"/>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200082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87F3379-A8E5-4AB9-B120-C6BD8761712E}" type="slidenum">
              <a:rPr lang="en-US" altLang="de-DE" sz="1300" smtClean="0">
                <a:latin typeface="Verdana" panose="020B0604030504040204" pitchFamily="34" charset="0"/>
              </a:rPr>
              <a:pPr>
                <a:spcBef>
                  <a:spcPct val="0"/>
                </a:spcBef>
              </a:pPr>
              <a:t>47</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331666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5525026-49FB-4014-8D9F-41370FECCC9D}" type="slidenum">
              <a:rPr lang="en-US" altLang="de-DE" sz="1300" smtClean="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771946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BA97199-77AB-4BFF-8D61-73D983025E0F}" type="slidenum">
              <a:rPr lang="en-US" altLang="de-DE" sz="1300" smtClean="0">
                <a:latin typeface="Verdana" panose="020B0604030504040204" pitchFamily="34" charset="0"/>
              </a:rPr>
              <a:pPr>
                <a:spcBef>
                  <a:spcPct val="0"/>
                </a:spcBef>
              </a:pPr>
              <a:t>49</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88733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A440DC6-8FB0-4FEA-B36A-37D5865091F3}" type="slidenum">
              <a:rPr lang="en-US" altLang="de-DE" sz="1300" smtClean="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714352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A440DC6-8FB0-4FEA-B36A-37D5865091F3}" type="slidenum">
              <a:rPr lang="en-US" altLang="de-DE" sz="1300" smtClean="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714352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A440DC6-8FB0-4FEA-B36A-37D5865091F3}" type="slidenum">
              <a:rPr lang="en-US" altLang="de-DE" sz="1300" smtClean="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714352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51C618A-09C4-4F8E-A23D-D2272A01678D}" type="slidenum">
              <a:rPr lang="en-US" altLang="de-DE" sz="1300" smtClean="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675734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DFDACB1-C86D-4216-80F8-2A5B11EE47E4}" type="slidenum">
              <a:rPr lang="en-US" altLang="de-DE" sz="1300" smtClean="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643177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9007521-9879-4711-8E9C-DFF3AE261091}" type="slidenum">
              <a:rPr lang="en-US" altLang="de-DE" sz="1300" smtClean="0">
                <a:latin typeface="Verdana" panose="020B0604030504040204" pitchFamily="34" charset="0"/>
              </a:rPr>
              <a:pPr>
                <a:spcBef>
                  <a:spcPct val="0"/>
                </a:spcBef>
              </a:pPr>
              <a:t>56</a:t>
            </a:fld>
            <a:endParaRPr lang="en-US" altLang="de-DE" sz="1300">
              <a:latin typeface="Verdana" panose="020B0604030504040204" pitchFamily="34" charset="0"/>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de-DE"/>
          </a:p>
        </p:txBody>
      </p:sp>
    </p:spTree>
    <p:extLst>
      <p:ext uri="{BB962C8B-B14F-4D97-AF65-F5344CB8AC3E}">
        <p14:creationId xmlns:p14="http://schemas.microsoft.com/office/powerpoint/2010/main" val="18279809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935C3A4-BEC8-4969-B01A-236B821047F8}" type="slidenum">
              <a:rPr lang="en-US" altLang="de-DE" sz="1300" smtClean="0">
                <a:latin typeface="Verdana" panose="020B0604030504040204" pitchFamily="34" charset="0"/>
              </a:rPr>
              <a:pPr>
                <a:spcBef>
                  <a:spcPct val="0"/>
                </a:spcBef>
              </a:pPr>
              <a:t>57</a:t>
            </a:fld>
            <a:endParaRPr lang="en-US" altLang="de-DE" sz="1300">
              <a:latin typeface="Verdana" panose="020B0604030504040204" pitchFamily="34" charset="0"/>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de-DE"/>
          </a:p>
        </p:txBody>
      </p:sp>
    </p:spTree>
    <p:extLst>
      <p:ext uri="{BB962C8B-B14F-4D97-AF65-F5344CB8AC3E}">
        <p14:creationId xmlns:p14="http://schemas.microsoft.com/office/powerpoint/2010/main" val="29739464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r-AE"/>
              <a:t>آموزش فراشناخت 1 – اِسنادها (علّت یابی) ملامت و سرزنش یا کسب اعتبار و تشخّص</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ar-AE"/>
              <a:t>آموزش فراشناخت 1 – اِسنادها (علّت یابی) ملامت و سرزنش یا کسب اعتبار و تشخّص</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r-AE"/>
              <a:t>آموزش فراشناخت 1 – اِسنادها (علّت یابی) ملامت و سرزنش یا کسب اعتبار و تشخّص</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r-AE"/>
              <a:t>آموزش فراشناخت 1 – اِسنادها (علّت یابی) ملامت و سرزنش یا کسب اعتبار و تشخّص</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ar-AE"/>
              <a:t>آموزش فراشناخت 1 – اِسنادها (علّت یابی) ملامت و سرزنش یا کسب اعتبار و تشخّص</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ar-AE"/>
              <a:t>آموزش فراشناخت 1 – اِسنادها (علّت یابی) ملامت و سرزنش یا کسب اعتبار و تشخّص</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r-AE"/>
              <a:t>آموزش فراشناخت 1 – اِسنادها (علّت یابی) ملامت و سرزنش یا کسب اعتبار و تشخّص</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2150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2670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22383741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7186670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15540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9768018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236072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9896557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5550965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537085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689537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4444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r>
              <a:rPr lang="ar-AE"/>
              <a:t>آموزش فراشناخت 1 – اِسنادها (علّت یابی) ملامت و سرزنش یا کسب اعتبار و تشخّص</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cs typeface="Calibri Light"/>
              </a:rPr>
              <a:pPr defTabSz="457123" eaLnBrk="1" fontAlgn="auto" hangingPunct="1">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85994697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t>بام</a:t>
            </a:r>
            <a:r>
              <a:rPr lang="en-US" altLang="de-DE" dirty="0"/>
              <a:t> :</a:t>
            </a:r>
            <a:r>
              <a:rPr lang="en-US" altLang="de-DE"/>
              <a:t>1 B </a:t>
            </a:r>
            <a:r>
              <a:rPr lang="ar-SA" altLang="de-DE" dirty="0"/>
              <a:t>اِسنادها (علّت یابی)</a:t>
            </a:r>
            <a:r>
              <a:rPr lang="en-US" altLang="de-DE" dirty="0"/>
              <a:t> </a:t>
            </a:r>
            <a:r>
              <a:rPr lang="ar-SA" altLang="de-DE" dirty="0">
                <a:latin typeface="+mn-lt"/>
                <a:ea typeface="+mn-ea"/>
                <a:cs typeface="+mn-cs"/>
              </a:rPr>
              <a:t>ملامت و سرزنش یا کسب اعتبار و تشخّص </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310094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a-IR" sz="3600">
                <a:solidFill>
                  <a:srgbClr val="004992"/>
                </a:solidFill>
                <a:latin typeface="+mn-lt"/>
                <a:ea typeface="+mn-ea"/>
                <a:cs typeface="+mn-cs"/>
              </a:rPr>
              <a:t>اِسنادها: ملامت و سرزنش یا کسب اعتبار و تشخّص</a:t>
            </a:r>
          </a:p>
        </p:txBody>
      </p:sp>
      <p:sp>
        <p:nvSpPr>
          <p:cNvPr id="5123" name="Rectangle 3"/>
          <p:cNvSpPr>
            <a:spLocks noGrp="1" noChangeArrowheads="1"/>
          </p:cNvSpPr>
          <p:nvPr>
            <p:ph idx="1"/>
          </p:nvPr>
        </p:nvSpPr>
        <p:spPr/>
        <p:txBody>
          <a:bodyPr>
            <a:noAutofit/>
          </a:bodyPr>
          <a:lstStyle/>
          <a:p>
            <a:pPr eaLnBrk="1" hangingPunct="1">
              <a:tabLst>
                <a:tab pos="0" algn="l"/>
              </a:tabLst>
              <a:defRPr/>
            </a:pPr>
            <a:r>
              <a:rPr lang="ar-SA" sz="2400" dirty="0">
                <a:solidFill>
                  <a:srgbClr val="333333"/>
                </a:solidFill>
              </a:rPr>
              <a:t>اِسناد</a:t>
            </a:r>
            <a:r>
              <a:rPr lang="fa-IR" sz="2400" dirty="0">
                <a:solidFill>
                  <a:srgbClr val="333333"/>
                </a:solidFill>
              </a:rPr>
              <a:t> یعنی: نحوه ی علت یابی برای هر واقعه یا حادثه</a:t>
            </a:r>
          </a:p>
          <a:p>
            <a:pPr eaLnBrk="1" hangingPunct="1">
              <a:tabLst>
                <a:tab pos="0" algn="l"/>
              </a:tabLst>
              <a:defRPr/>
            </a:pPr>
            <a:r>
              <a:rPr lang="fa-IR" sz="2400" dirty="0">
                <a:solidFill>
                  <a:srgbClr val="333333"/>
                </a:solidFill>
              </a:rPr>
              <a:t>(بعنوان مثال ، می توان از </a:t>
            </a:r>
            <a:r>
              <a:rPr lang="ar-SA" sz="2400" dirty="0">
                <a:solidFill>
                  <a:srgbClr val="333333"/>
                </a:solidFill>
              </a:rPr>
              <a:t>اِسناد</a:t>
            </a:r>
            <a:r>
              <a:rPr lang="fa-IR" sz="2400" dirty="0">
                <a:solidFill>
                  <a:srgbClr val="333333"/>
                </a:solidFill>
              </a:rPr>
              <a:t> های ملامت گر یا تحسین کننده استفاده کرد)</a:t>
            </a: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a-IR" sz="3600">
                <a:solidFill>
                  <a:srgbClr val="004992"/>
                </a:solidFill>
                <a:latin typeface="+mn-lt"/>
                <a:ea typeface="+mn-ea"/>
                <a:cs typeface="+mn-cs"/>
              </a:rPr>
              <a:t>اِسنادها: ملامت و سرزنش یا کسب اعتبار و تشخّص</a:t>
            </a:r>
          </a:p>
        </p:txBody>
      </p:sp>
      <p:sp>
        <p:nvSpPr>
          <p:cNvPr id="5123" name="Rectangle 3"/>
          <p:cNvSpPr>
            <a:spLocks noGrp="1" noChangeArrowheads="1"/>
          </p:cNvSpPr>
          <p:nvPr>
            <p:ph idx="1"/>
          </p:nvPr>
        </p:nvSpPr>
        <p:spPr/>
        <p:txBody>
          <a:bodyPr>
            <a:noAutofit/>
          </a:bodyPr>
          <a:lstStyle/>
          <a:p>
            <a:pPr eaLnBrk="1" hangingPunct="1">
              <a:tabLst>
                <a:tab pos="0" algn="l"/>
              </a:tabLst>
              <a:defRPr/>
            </a:pPr>
            <a:r>
              <a:rPr lang="ar-SA" sz="2400" dirty="0">
                <a:solidFill>
                  <a:srgbClr val="333333"/>
                </a:solidFill>
              </a:rPr>
              <a:t>اِسناد</a:t>
            </a:r>
            <a:r>
              <a:rPr lang="fa-IR" sz="2400" dirty="0">
                <a:solidFill>
                  <a:srgbClr val="333333"/>
                </a:solidFill>
              </a:rPr>
              <a:t> یعنی: نحوه ی علت یابی برای هر واقعه یا حادثه</a:t>
            </a:r>
          </a:p>
          <a:p>
            <a:pPr eaLnBrk="1" hangingPunct="1">
              <a:tabLst>
                <a:tab pos="0" algn="l"/>
              </a:tabLst>
              <a:defRPr/>
            </a:pPr>
            <a:r>
              <a:rPr lang="fa-IR" sz="2400" dirty="0">
                <a:solidFill>
                  <a:srgbClr val="333333"/>
                </a:solidFill>
              </a:rPr>
              <a:t>(بعنوان مثال ، می توان از </a:t>
            </a:r>
            <a:r>
              <a:rPr lang="ar-SA" sz="2400" dirty="0">
                <a:solidFill>
                  <a:srgbClr val="333333"/>
                </a:solidFill>
              </a:rPr>
              <a:t>اِسناد</a:t>
            </a:r>
            <a:r>
              <a:rPr lang="fa-IR" sz="2400" dirty="0">
                <a:solidFill>
                  <a:srgbClr val="333333"/>
                </a:solidFill>
              </a:rPr>
              <a:t> های ملامت گر یا تحسین کننده استفاده کرد)</a:t>
            </a:r>
          </a:p>
          <a:p>
            <a:pPr lvl="0" defTabSz="914377"/>
            <a:r>
              <a:rPr lang="ar-SA" altLang="de-DE" sz="2400" dirty="0">
                <a:solidFill>
                  <a:srgbClr val="333333"/>
                </a:solidFill>
              </a:rPr>
              <a:t>در بسیاری از مواقع ملاحضه می شود که یک واقعه می تواند علل بسیار متفاوتی داشته باشد.</a:t>
            </a:r>
            <a:endParaRPr lang="fa-IR"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3573182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a-IR" sz="3600">
                <a:solidFill>
                  <a:srgbClr val="004992"/>
                </a:solidFill>
                <a:latin typeface="+mn-lt"/>
                <a:ea typeface="+mn-ea"/>
                <a:cs typeface="+mn-cs"/>
              </a:rPr>
              <a:t>اِسنادها: ملامت و سرزنش یا کسب اعتبار و تشخّص</a:t>
            </a:r>
          </a:p>
        </p:txBody>
      </p:sp>
      <p:sp>
        <p:nvSpPr>
          <p:cNvPr id="5123" name="Rectangle 3"/>
          <p:cNvSpPr>
            <a:spLocks noGrp="1" noChangeArrowheads="1"/>
          </p:cNvSpPr>
          <p:nvPr>
            <p:ph idx="1"/>
          </p:nvPr>
        </p:nvSpPr>
        <p:spPr/>
        <p:txBody>
          <a:bodyPr>
            <a:noAutofit/>
          </a:bodyPr>
          <a:lstStyle/>
          <a:p>
            <a:pPr eaLnBrk="1" hangingPunct="1">
              <a:tabLst>
                <a:tab pos="0" algn="l"/>
              </a:tabLst>
              <a:defRPr/>
            </a:pPr>
            <a:r>
              <a:rPr lang="ar-SA" sz="2400" dirty="0">
                <a:solidFill>
                  <a:srgbClr val="333333"/>
                </a:solidFill>
              </a:rPr>
              <a:t>اِسناد</a:t>
            </a:r>
            <a:r>
              <a:rPr lang="fa-IR" sz="2400" dirty="0">
                <a:solidFill>
                  <a:srgbClr val="333333"/>
                </a:solidFill>
              </a:rPr>
              <a:t> یعنی: نحوه ی علت یابی برای هر واقعه یا حادثه</a:t>
            </a:r>
          </a:p>
          <a:p>
            <a:pPr eaLnBrk="1" hangingPunct="1">
              <a:tabLst>
                <a:tab pos="0" algn="l"/>
              </a:tabLst>
              <a:defRPr/>
            </a:pPr>
            <a:r>
              <a:rPr lang="fa-IR" sz="2400" dirty="0">
                <a:solidFill>
                  <a:srgbClr val="333333"/>
                </a:solidFill>
              </a:rPr>
              <a:t>(بعنوان مثال ، می توان از </a:t>
            </a:r>
            <a:r>
              <a:rPr lang="ar-SA" sz="2400" dirty="0">
                <a:solidFill>
                  <a:srgbClr val="333333"/>
                </a:solidFill>
              </a:rPr>
              <a:t>اِسناد</a:t>
            </a:r>
            <a:r>
              <a:rPr lang="fa-IR" sz="2400" dirty="0">
                <a:solidFill>
                  <a:srgbClr val="333333"/>
                </a:solidFill>
              </a:rPr>
              <a:t> های ملامت گر یا تحسین کننده استفاده کرد)</a:t>
            </a:r>
          </a:p>
          <a:p>
            <a:pPr lvl="0" defTabSz="914377"/>
            <a:r>
              <a:rPr lang="ar-SA" altLang="de-DE" sz="2400" dirty="0">
                <a:solidFill>
                  <a:srgbClr val="333333"/>
                </a:solidFill>
              </a:rPr>
              <a:t>در بسیاری از مواقع ملاحضه می شود که یک واقعه می تواند علل بسیار متفاوتی داشته باشد.</a:t>
            </a:r>
            <a:endParaRPr lang="fa-IR" altLang="de-DE" sz="2400" dirty="0">
              <a:solidFill>
                <a:srgbClr val="333333"/>
              </a:solidFill>
            </a:endParaRPr>
          </a:p>
          <a:p>
            <a:pPr lvl="0" defTabSz="914377"/>
            <a:endParaRPr lang="ar-SA" altLang="de-DE" sz="2400" dirty="0">
              <a:solidFill>
                <a:srgbClr val="333333"/>
              </a:solidFill>
            </a:endParaRPr>
          </a:p>
          <a:p>
            <a:pPr lvl="0" defTabSz="914400" fontAlgn="base">
              <a:defRPr/>
            </a:pPr>
            <a:r>
              <a:rPr lang="fa-IR" sz="2400" dirty="0">
                <a:solidFill>
                  <a:srgbClr val="004992"/>
                </a:solidFill>
              </a:rPr>
              <a:t>شما برای موقعیت فرضی زیر چه علّت هایی را نسبت می دهید؟</a:t>
            </a:r>
            <a:endParaRPr lang="de-DE" sz="2400" dirty="0">
              <a:solidFill>
                <a:srgbClr val="004992"/>
              </a:solidFill>
            </a:endParaRPr>
          </a:p>
          <a:p>
            <a:pPr lvl="0" defTabSz="914400" fontAlgn="base">
              <a:defRPr/>
            </a:pPr>
            <a:r>
              <a:rPr lang="fa-IR" sz="2400" dirty="0">
                <a:solidFill>
                  <a:srgbClr val="333333"/>
                </a:solidFill>
              </a:rPr>
              <a:t>یکی از دوستان ، روز تولدتان با شما تماس نمی گیرد.</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1311049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a:solidFill>
                  <a:srgbClr val="004992"/>
                </a:solidFill>
                <a:latin typeface="+mn-lt"/>
                <a:ea typeface="+mn-ea"/>
                <a:cs typeface="+mn-cs"/>
              </a:rPr>
              <a:t>تعابیر مختلف و تبیین ها</a:t>
            </a:r>
          </a:p>
        </p:txBody>
      </p:sp>
      <p:sp>
        <p:nvSpPr>
          <p:cNvPr id="4" name="Content Placeholder 3"/>
          <p:cNvSpPr>
            <a:spLocks noGrp="1"/>
          </p:cNvSpPr>
          <p:nvPr>
            <p:ph idx="1"/>
          </p:nvPr>
        </p:nvSpPr>
        <p:spPr/>
        <p:txBody>
          <a:bodyPr/>
          <a:lstStyle/>
          <a:p>
            <a:pPr lvl="0" defTabSz="914377"/>
            <a:r>
              <a:rPr lang="fa-IR" altLang="de-DE" sz="2400" dirty="0">
                <a:solidFill>
                  <a:srgbClr val="333333"/>
                </a:solidFill>
              </a:rPr>
              <a:t>چرا دوست شما تماس نگرفت؟</a:t>
            </a:r>
          </a:p>
          <a:p>
            <a:pPr lvl="0" defTabSz="914400" fontAlgn="base">
              <a:defRPr/>
            </a:pPr>
            <a:r>
              <a:rPr lang="fa-IR" sz="2400" dirty="0">
                <a:solidFill>
                  <a:srgbClr val="004992"/>
                </a:solidFill>
              </a:rPr>
              <a:t>علت یابی ها و </a:t>
            </a:r>
            <a:r>
              <a:rPr lang="ar-SA" sz="2400" dirty="0">
                <a:solidFill>
                  <a:srgbClr val="004992"/>
                </a:solidFill>
              </a:rPr>
              <a:t>اِسنادها</a:t>
            </a:r>
            <a:r>
              <a:rPr lang="fa-IR" sz="2400" dirty="0">
                <a:solidFill>
                  <a:srgbClr val="004992"/>
                </a:solidFill>
              </a:rPr>
              <a:t>ی محتمل برای این رفتار:</a:t>
            </a:r>
          </a:p>
          <a:p>
            <a:pPr lvl="0" defTabSz="914400" fontAlgn="base">
              <a:defRPr/>
            </a:pPr>
            <a:r>
              <a:rPr lang="fa-IR" sz="2400" dirty="0">
                <a:solidFill>
                  <a:schemeClr val="tx1"/>
                </a:solidFill>
              </a:rPr>
              <a:t>؟؟؟</a:t>
            </a: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a:solidFill>
                  <a:srgbClr val="004992"/>
                </a:solidFill>
                <a:latin typeface="+mn-lt"/>
                <a:ea typeface="+mn-ea"/>
                <a:cs typeface="+mn-cs"/>
              </a:rPr>
              <a:t>تعابیر مختلف و تبیین ها</a:t>
            </a:r>
          </a:p>
        </p:txBody>
      </p:sp>
      <p:sp>
        <p:nvSpPr>
          <p:cNvPr id="4" name="Content Placeholder 3"/>
          <p:cNvSpPr>
            <a:spLocks noGrp="1"/>
          </p:cNvSpPr>
          <p:nvPr>
            <p:ph idx="1"/>
          </p:nvPr>
        </p:nvSpPr>
        <p:spPr/>
        <p:txBody>
          <a:bodyPr/>
          <a:lstStyle/>
          <a:p>
            <a:pPr lvl="0" defTabSz="914377"/>
            <a:r>
              <a:rPr lang="fa-IR" altLang="de-DE" sz="2400" dirty="0">
                <a:solidFill>
                  <a:srgbClr val="333333"/>
                </a:solidFill>
              </a:rPr>
              <a:t>چرا دوست شما تماس نگرفت؟</a:t>
            </a:r>
          </a:p>
          <a:p>
            <a:pPr lvl="0" defTabSz="914400" fontAlgn="base">
              <a:defRPr/>
            </a:pPr>
            <a:r>
              <a:rPr lang="fa-IR" sz="2400" dirty="0">
                <a:solidFill>
                  <a:srgbClr val="004992"/>
                </a:solidFill>
              </a:rPr>
              <a:t>علت یابی ها و </a:t>
            </a:r>
            <a:r>
              <a:rPr lang="ar-SA" sz="2400" dirty="0">
                <a:solidFill>
                  <a:srgbClr val="004992"/>
                </a:solidFill>
              </a:rPr>
              <a:t>اِسنادها</a:t>
            </a:r>
            <a:r>
              <a:rPr lang="fa-IR" sz="2400" dirty="0">
                <a:solidFill>
                  <a:srgbClr val="004992"/>
                </a:solidFill>
              </a:rPr>
              <a:t>ی محتمل برای این رفتار:</a:t>
            </a:r>
          </a:p>
          <a:p>
            <a:pPr marL="342900" lvl="0" indent="-342900" defTabSz="914400" fontAlgn="base">
              <a:buClr>
                <a:srgbClr val="333333"/>
              </a:buClr>
              <a:buFont typeface="WingDings"/>
              <a:buChar char=""/>
              <a:defRPr/>
            </a:pPr>
            <a:r>
              <a:rPr lang="fa-IR" sz="2400" dirty="0">
                <a:solidFill>
                  <a:srgbClr val="333333"/>
                </a:solidFill>
              </a:rPr>
              <a:t>برای او من فرد مهمی نیستم . اگر شخص دیگری بود ، فراموش نمی کرد.</a:t>
            </a:r>
          </a:p>
          <a:p>
            <a:pPr marL="342900" lvl="0" indent="-342900" defTabSz="914400" fontAlgn="base">
              <a:buClr>
                <a:srgbClr val="333333"/>
              </a:buClr>
              <a:buFont typeface="WingDings"/>
              <a:buChar char=""/>
              <a:defRPr/>
            </a:pPr>
            <a:r>
              <a:rPr lang="fa-IR" sz="2400" dirty="0">
                <a:solidFill>
                  <a:srgbClr val="333333"/>
                </a:solidFill>
              </a:rPr>
              <a:t>او فردی آشفته و حواس پرت است و حتی روز تولد خودش را هم فراموش می کند.</a:t>
            </a:r>
          </a:p>
          <a:p>
            <a:pPr marL="342900" lvl="0" indent="-342900" defTabSz="914400" fontAlgn="base">
              <a:buClr>
                <a:srgbClr val="333333"/>
              </a:buClr>
              <a:buFont typeface="WingDings"/>
              <a:buChar char=""/>
              <a:defRPr/>
            </a:pPr>
            <a:r>
              <a:rPr lang="fa-IR" sz="2400" dirty="0">
                <a:solidFill>
                  <a:srgbClr val="333333"/>
                </a:solidFill>
              </a:rPr>
              <a:t>او آزمون مهمی در پیش رو داشت ؛ ازاینرو وقت برای امور دیگر ندارد</a:t>
            </a:r>
            <a:r>
              <a:rPr lang="de-DE" sz="2400" dirty="0">
                <a:solidFill>
                  <a:srgbClr val="333333"/>
                </a:solidFill>
              </a:rPr>
              <a:t>.</a:t>
            </a:r>
            <a:endParaRPr lang="fa-IR" sz="2400" dirty="0"/>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377"/>
            <a:r>
              <a:rPr lang="fa-IR" altLang="de-DE" sz="2400" dirty="0">
                <a:solidFill>
                  <a:srgbClr val="333333"/>
                </a:solidFill>
              </a:rPr>
              <a:t>چرا دوست شما تماس نگرفت؟</a:t>
            </a:r>
          </a:p>
          <a:p>
            <a:pPr lvl="0" defTabSz="914400" fontAlgn="base">
              <a:defRPr/>
            </a:pPr>
            <a:r>
              <a:rPr lang="fa-IR" sz="2400" dirty="0">
                <a:solidFill>
                  <a:srgbClr val="004992"/>
                </a:solidFill>
              </a:rPr>
              <a:t>علت یابی ها و </a:t>
            </a:r>
            <a:r>
              <a:rPr lang="ar-SA" sz="2400" dirty="0">
                <a:solidFill>
                  <a:srgbClr val="004992"/>
                </a:solidFill>
              </a:rPr>
              <a:t>اِسنادها</a:t>
            </a:r>
            <a:r>
              <a:rPr lang="fa-IR" sz="2400" dirty="0">
                <a:solidFill>
                  <a:srgbClr val="004992"/>
                </a:solidFill>
              </a:rPr>
              <a:t>ی محتمل برای این رفتار:</a:t>
            </a:r>
            <a:endParaRPr lang="fa-IR" sz="2400" dirty="0"/>
          </a:p>
        </p:txBody>
      </p:sp>
      <p:graphicFrame>
        <p:nvGraphicFramePr>
          <p:cNvPr id="10" name="Group 68"/>
          <p:cNvGraphicFramePr>
            <a:graphicFrameLocks/>
          </p:cNvGraphicFramePr>
          <p:nvPr>
            <p:extLst>
              <p:ext uri="{D42A27DB-BD31-4B8C-83A1-F6EECF244321}">
                <p14:modId xmlns:p14="http://schemas.microsoft.com/office/powerpoint/2010/main" val="1255305447"/>
              </p:ext>
            </p:extLst>
          </p:nvPr>
        </p:nvGraphicFramePr>
        <p:xfrm>
          <a:off x="408955" y="3471161"/>
          <a:ext cx="11376000" cy="1920240"/>
        </p:xfrm>
        <a:graphic>
          <a:graphicData uri="http://schemas.openxmlformats.org/drawingml/2006/table">
            <a:tbl>
              <a:tblPr rtl="1"/>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557012">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400" b="0" i="0" u="none" strike="noStrike" cap="none" normalizeH="0" baseline="0" dirty="0">
                          <a:ln>
                            <a:noFill/>
                          </a:ln>
                          <a:solidFill>
                            <a:srgbClr val="004992"/>
                          </a:solidFill>
                          <a:effectLst/>
                          <a:latin typeface="+mn-lt"/>
                          <a:ea typeface="+mn-ea"/>
                          <a:cs typeface="+mn-cs"/>
                        </a:rPr>
                        <a:t>خودم ...</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من آدم مهمی نیستم</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57012">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400" b="0" i="0" u="none" strike="noStrike" cap="none" normalizeH="0" baseline="0" dirty="0">
                          <a:ln>
                            <a:noFill/>
                          </a:ln>
                          <a:solidFill>
                            <a:srgbClr val="004992"/>
                          </a:solidFill>
                          <a:effectLst/>
                          <a:latin typeface="+mn-lt"/>
                          <a:ea typeface="+mn-ea"/>
                          <a:cs typeface="+mn-cs"/>
                        </a:rPr>
                        <a:t> دیگران ...</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او فردی آشفته و حواس پرت است</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06216">
                <a:tc>
                  <a:txBody>
                    <a:bodyPr/>
                    <a:lstStyle/>
                    <a:p>
                      <a:pPr marL="358775" marR="0" lvl="0" indent="-358775" algn="r" defTabSz="914400" rtl="1" eaLnBrk="1" fontAlgn="base" latinLnBrk="0" hangingPunct="1">
                        <a:lnSpc>
                          <a:spcPct val="100000"/>
                        </a:lnSpc>
                        <a:spcBef>
                          <a:spcPct val="0"/>
                        </a:spcBef>
                        <a:spcAft>
                          <a:spcPct val="0"/>
                        </a:spcAft>
                        <a:buClr>
                          <a:srgbClr val="336699"/>
                        </a:buClr>
                        <a:buSzTx/>
                        <a:buFont typeface="Wingdings" pitchFamily="2" charset="2"/>
                        <a:buNone/>
                        <a:tabLst/>
                      </a:pPr>
                      <a:r>
                        <a:rPr kumimoji="0" lang="fa-IR" sz="2400" b="0" i="0" u="none" strike="noStrike" cap="none" normalizeH="0" baseline="0" dirty="0">
                          <a:ln>
                            <a:noFill/>
                          </a:ln>
                          <a:solidFill>
                            <a:srgbClr val="004992"/>
                          </a:solidFill>
                          <a:effectLst/>
                          <a:latin typeface="+mn-lt"/>
                          <a:ea typeface="+mn-ea"/>
                          <a:cs typeface="+mn-cs"/>
                        </a:rPr>
                        <a:t>موقعیت یا شانس ...</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او آزمون مهمی در پیش رو داشت ؛ لذا وقت نداشت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5" name="Title 4"/>
          <p:cNvSpPr>
            <a:spLocks noGrp="1"/>
          </p:cNvSpPr>
          <p:nvPr>
            <p:ph type="title"/>
          </p:nvPr>
        </p:nvSpPr>
        <p:spPr/>
        <p:txBody>
          <a:bodyPr/>
          <a:lstStyle/>
          <a:p>
            <a:r>
              <a:rPr lang="fa-IR" sz="3600">
                <a:solidFill>
                  <a:srgbClr val="004992"/>
                </a:solidFill>
                <a:latin typeface="+mn-lt"/>
                <a:ea typeface="+mn-ea"/>
                <a:cs typeface="+mn-cs"/>
              </a:rPr>
              <a:t>تعابیر مختلف و تبیین ها</a:t>
            </a: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ملامت و سرزنش یا کسب اعتبار و تشخّص</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fa-IR" altLang="de-DE" sz="2400">
                <a:solidFill>
                  <a:srgbClr val="333333"/>
                </a:solidFill>
              </a:rPr>
              <a:t>همانطور که پیش از این گفته شد ، هر واقعه ای ممکن است علل بسیار متفاوتی داشته باشد. </a:t>
            </a:r>
            <a:r>
              <a:rPr lang="fa-IR" altLang="de-DE" sz="2400" dirty="0">
                <a:solidFill>
                  <a:srgbClr val="333333"/>
                </a:solidFill>
              </a:rPr>
              <a:t>بعلاوه در اکثر موارد ، ممکن است که چندین عامل در یک موقعیت وجود داشته باشد. با این وجود ، بسیاری از مردم تمایل دارند که فقط بخشی از واقعه را مدِّ نظر قرار دهند (بعنوان مثال ، گاه خود و گاه دیگری را ملامت می کنند)</a:t>
            </a:r>
            <a:endParaRPr lang="fa-IR" sz="2400" dirty="0"/>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fa-IR" altLang="de-DE" sz="2400" dirty="0"/>
              <a:t>د</a:t>
            </a:r>
            <a:r>
              <a:rPr lang="fa-IR" altLang="de-DE" sz="2400" dirty="0">
                <a:solidFill>
                  <a:srgbClr val="004992"/>
                </a:solidFill>
              </a:rPr>
              <a:t>لایل:</a:t>
            </a:r>
            <a:endParaRPr lang="fa-IR" altLang="de-DE" sz="2400" dirty="0">
              <a:solidFill>
                <a:srgbClr val="333333"/>
              </a:solidFill>
            </a:endParaRPr>
          </a:p>
          <a:p>
            <a:pPr lvl="0" defTabSz="914400" fontAlgn="base"/>
            <a:r>
              <a:rPr lang="fa-IR" altLang="de-DE" sz="2400" dirty="0">
                <a:solidFill>
                  <a:srgbClr val="333333"/>
                </a:solidFill>
              </a:rPr>
              <a:t>خودم ...</a:t>
            </a:r>
          </a:p>
          <a:p>
            <a:pPr lvl="0" defTabSz="914400" fontAlgn="base"/>
            <a:r>
              <a:rPr lang="fa-IR" altLang="de-DE" sz="2400" dirty="0">
                <a:solidFill>
                  <a:srgbClr val="333333"/>
                </a:solidFill>
              </a:rPr>
              <a:t>دیگری ...</a:t>
            </a:r>
          </a:p>
          <a:p>
            <a:pPr lvl="0" defTabSz="914400" fontAlgn="base"/>
            <a:r>
              <a:rPr lang="fa-IR" altLang="de-DE" sz="2400" dirty="0">
                <a:solidFill>
                  <a:srgbClr val="333333"/>
                </a:solidFill>
              </a:rPr>
              <a:t>شرایط یا تصادف (شانس) ...</a:t>
            </a:r>
            <a:endParaRPr lang="fa-IR"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fa-IR" sz="3600">
                <a:solidFill>
                  <a:srgbClr val="004992"/>
                </a:solidFill>
                <a:latin typeface="+mn-lt"/>
                <a:ea typeface="+mn-ea"/>
                <a:cs typeface="+mn-cs"/>
              </a:rPr>
              <a:t>پس از سلامت کامل از بیمارستان ترخیص شده اید.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پس از سلامت کامل از بیمارستان ترخیص شده اید.</a:t>
            </a:r>
            <a:endParaRPr lang="en-US" altLang="de-DE" sz="3600">
              <a:latin typeface="+mn-lt"/>
              <a:ea typeface="+mn-ea"/>
              <a:cs typeface="+mn-cs"/>
            </a:endParaRPr>
          </a:p>
        </p:txBody>
      </p:sp>
      <p:sp>
        <p:nvSpPr>
          <p:cNvPr id="23554" name="Rectangle 2"/>
          <p:cNvSpPr>
            <a:spLocks noGrp="1" noChangeArrowheads="1"/>
          </p:cNvSpPr>
          <p:nvPr>
            <p:ph idx="1"/>
          </p:nvPr>
        </p:nvSpPr>
        <p:spPr>
          <a:xfrm>
            <a:off x="3121151" y="2204864"/>
            <a:ext cx="8627803" cy="4248000"/>
          </a:xfrm>
        </p:spPr>
        <p:txBody>
          <a:bodyPr>
            <a:noAutofit/>
          </a:bodyPr>
          <a:lstStyle/>
          <a:p>
            <a:pPr eaLnBrk="1" hangingPunct="1">
              <a:lnSpc>
                <a:spcPct val="100000"/>
              </a:lnSpc>
              <a:spcBef>
                <a:spcPts val="0"/>
              </a:spcBef>
              <a:tabLst>
                <a:tab pos="4384675" algn="ctr"/>
              </a:tabLst>
            </a:pPr>
            <a:r>
              <a:rPr lang="fa-IR" altLang="de-DE" sz="1600" b="1" dirty="0">
                <a:solidFill>
                  <a:srgbClr val="004992"/>
                </a:solidFill>
              </a:rPr>
              <a:t>تبیینات</a:t>
            </a:r>
            <a:r>
              <a:rPr lang="fa-IR" altLang="de-DE" sz="1600" b="1" dirty="0">
                <a:solidFill>
                  <a:srgbClr val="333333"/>
                </a:solidFill>
              </a:rPr>
              <a:t>...</a:t>
            </a:r>
            <a:r>
              <a:rPr lang="de-DE" altLang="de-DE" sz="1600" b="1" dirty="0">
                <a:solidFill>
                  <a:srgbClr val="004992"/>
                </a:solidFill>
              </a:rPr>
              <a:t>                                     </a:t>
            </a:r>
          </a:p>
          <a:p>
            <a:pPr eaLnBrk="1" hangingPunct="1">
              <a:lnSpc>
                <a:spcPct val="100000"/>
              </a:lnSpc>
              <a:spcBef>
                <a:spcPts val="1200"/>
              </a:spcBef>
              <a:tabLst>
                <a:tab pos="4384675" algn="ctr"/>
              </a:tabLst>
            </a:pPr>
            <a:r>
              <a:rPr lang="fa-IR" altLang="de-DE" sz="1600" b="1" dirty="0">
                <a:solidFill>
                  <a:srgbClr val="004992"/>
                </a:solidFill>
              </a:rPr>
              <a:t>... خودم:</a:t>
            </a:r>
          </a:p>
          <a:p>
            <a:pPr eaLnBrk="1" hangingPunct="1">
              <a:lnSpc>
                <a:spcPct val="100000"/>
              </a:lnSpc>
              <a:spcBef>
                <a:spcPts val="0"/>
              </a:spcBef>
              <a:tabLst>
                <a:tab pos="4384675" algn="ctr"/>
              </a:tabLst>
            </a:pPr>
            <a:r>
              <a:rPr lang="fa-IR" altLang="de-DE" sz="1600" i="1" dirty="0">
                <a:solidFill>
                  <a:srgbClr val="333333"/>
                </a:solidFill>
              </a:rPr>
              <a:t>(بسیار مؤثر)</a:t>
            </a:r>
            <a:endParaRPr lang="de-DE" altLang="de-DE" sz="1600" i="1" dirty="0">
              <a:solidFill>
                <a:srgbClr val="333333"/>
              </a:solidFill>
            </a:endParaRPr>
          </a:p>
          <a:p>
            <a:pPr marL="285750" indent="-285750" eaLnBrk="1" hangingPunct="1">
              <a:lnSpc>
                <a:spcPct val="100000"/>
              </a:lnSpc>
              <a:spcBef>
                <a:spcPts val="0"/>
              </a:spcBef>
              <a:buClr>
                <a:srgbClr val="333333"/>
              </a:buClr>
              <a:buFont typeface="WingDings"/>
              <a:buChar char=""/>
              <a:tabLst>
                <a:tab pos="4384675" algn="ctr"/>
              </a:tabLst>
            </a:pPr>
            <a:r>
              <a:rPr lang="fa-IR" altLang="de-DE" sz="1600" dirty="0">
                <a:solidFill>
                  <a:srgbClr val="333333"/>
                </a:solidFill>
              </a:rPr>
              <a:t>فرآیند ترمیم و بهبودی موفقیت آمیز بود ؛ زیرا انگیزه ی من برای درمان بالا بود.</a:t>
            </a:r>
          </a:p>
          <a:p>
            <a:pPr marL="285750" indent="-285750" eaLnBrk="1" hangingPunct="1">
              <a:lnSpc>
                <a:spcPct val="100000"/>
              </a:lnSpc>
              <a:spcBef>
                <a:spcPts val="0"/>
              </a:spcBef>
              <a:buClr>
                <a:srgbClr val="333333"/>
              </a:buClr>
              <a:buFont typeface="WingDings"/>
              <a:buChar char=""/>
              <a:tabLst>
                <a:tab pos="4384675" algn="ctr"/>
              </a:tabLst>
            </a:pPr>
            <a:r>
              <a:rPr lang="fa-IR" altLang="de-DE" sz="1600" dirty="0">
                <a:solidFill>
                  <a:srgbClr val="333333"/>
                </a:solidFill>
              </a:rPr>
              <a:t>من بر یکی از شیوه های درمانی تأکید و پافشاری کردم و این اصرار نقش مهمی در بهبودی و شفابخشی من داشت.</a:t>
            </a:r>
          </a:p>
          <a:p>
            <a:pPr eaLnBrk="1" hangingPunct="1">
              <a:lnSpc>
                <a:spcPct val="100000"/>
              </a:lnSpc>
              <a:spcBef>
                <a:spcPts val="1200"/>
              </a:spcBef>
              <a:tabLst>
                <a:tab pos="4384675" algn="ctr"/>
              </a:tabLst>
            </a:pPr>
            <a:r>
              <a:rPr lang="fa-IR" altLang="de-DE" sz="1600" i="1" dirty="0">
                <a:solidFill>
                  <a:srgbClr val="333333"/>
                </a:solidFill>
              </a:rPr>
              <a:t>(کمتر مؤثر)</a:t>
            </a:r>
          </a:p>
          <a:p>
            <a:pPr marL="285750" indent="-285750" eaLnBrk="1" hangingPunct="1">
              <a:lnSpc>
                <a:spcPct val="100000"/>
              </a:lnSpc>
              <a:spcBef>
                <a:spcPts val="0"/>
              </a:spcBef>
              <a:buClr>
                <a:srgbClr val="333333"/>
              </a:buClr>
              <a:buFont typeface="WingDings"/>
              <a:buChar char=""/>
              <a:tabLst>
                <a:tab pos="4384675" algn="ctr"/>
              </a:tabLst>
            </a:pPr>
            <a:r>
              <a:rPr lang="fa-IR" altLang="de-DE" sz="1600" dirty="0">
                <a:solidFill>
                  <a:srgbClr val="333333"/>
                </a:solidFill>
              </a:rPr>
              <a:t>معتقدم که بدون این اقدامات درمانی و داروها هم بهبود می یافتم.</a:t>
            </a:r>
          </a:p>
          <a:p>
            <a:pPr marL="285750" indent="-285750" eaLnBrk="1" hangingPunct="1">
              <a:lnSpc>
                <a:spcPct val="100000"/>
              </a:lnSpc>
              <a:spcBef>
                <a:spcPts val="0"/>
              </a:spcBef>
              <a:buClr>
                <a:srgbClr val="333333"/>
              </a:buClr>
              <a:buFont typeface="WingDings"/>
              <a:buChar char=""/>
              <a:tabLst>
                <a:tab pos="4384675" algn="ctr"/>
              </a:tabLst>
            </a:pPr>
            <a:r>
              <a:rPr lang="fa-IR" altLang="de-DE" sz="1600" dirty="0">
                <a:solidFill>
                  <a:srgbClr val="333333"/>
                </a:solidFill>
              </a:rPr>
              <a:t>بخاطر ژن های بسیار خوب و نیرومند خودم ، بهبود یافتم.</a:t>
            </a:r>
          </a:p>
          <a:p>
            <a:pPr eaLnBrk="1" hangingPunct="1">
              <a:lnSpc>
                <a:spcPct val="100000"/>
              </a:lnSpc>
              <a:spcBef>
                <a:spcPts val="1200"/>
              </a:spcBef>
              <a:tabLst>
                <a:tab pos="4384675" algn="ctr"/>
              </a:tabLst>
            </a:pPr>
            <a:r>
              <a:rPr lang="fa-IR" altLang="de-DE" sz="1600" b="1" dirty="0">
                <a:solidFill>
                  <a:srgbClr val="004992"/>
                </a:solidFill>
              </a:rPr>
              <a:t>... دیگران:</a:t>
            </a:r>
          </a:p>
          <a:p>
            <a:pPr marL="285750" indent="-285750" eaLnBrk="1" hangingPunct="1">
              <a:lnSpc>
                <a:spcPct val="100000"/>
              </a:lnSpc>
              <a:spcBef>
                <a:spcPts val="0"/>
              </a:spcBef>
              <a:buClr>
                <a:srgbClr val="333333"/>
              </a:buClr>
              <a:buFont typeface="WingDings"/>
              <a:buChar char=""/>
              <a:tabLst>
                <a:tab pos="4384675" algn="ctr"/>
              </a:tabLst>
            </a:pPr>
            <a:r>
              <a:rPr lang="fa-IR" altLang="de-DE" sz="1600" dirty="0">
                <a:solidFill>
                  <a:srgbClr val="333333"/>
                </a:solidFill>
              </a:rPr>
              <a:t>خدمه ی بیمارستان بسیار متبحر و بهترین بودند.</a:t>
            </a:r>
          </a:p>
          <a:p>
            <a:pPr marL="285750" indent="-285750" eaLnBrk="1" hangingPunct="1">
              <a:lnSpc>
                <a:spcPct val="100000"/>
              </a:lnSpc>
              <a:spcBef>
                <a:spcPts val="0"/>
              </a:spcBef>
              <a:buClr>
                <a:srgbClr val="333333"/>
              </a:buClr>
              <a:buFont typeface="WingDings"/>
              <a:buChar char=""/>
              <a:tabLst>
                <a:tab pos="4384675" algn="ctr"/>
              </a:tabLst>
            </a:pPr>
            <a:r>
              <a:rPr lang="fa-IR" altLang="de-DE" sz="1600" dirty="0">
                <a:solidFill>
                  <a:srgbClr val="333333"/>
                </a:solidFill>
              </a:rPr>
              <a:t>بدون حمایت خانواده ، هرگز چنین موفقیتی بدست نمی آوردم</a:t>
            </a:r>
          </a:p>
          <a:p>
            <a:pPr eaLnBrk="1" hangingPunct="1">
              <a:lnSpc>
                <a:spcPct val="100000"/>
              </a:lnSpc>
              <a:spcBef>
                <a:spcPts val="1200"/>
              </a:spcBef>
              <a:tabLst>
                <a:tab pos="4384675" algn="ctr"/>
              </a:tabLst>
            </a:pPr>
            <a:r>
              <a:rPr lang="fa-IR" altLang="de-DE" sz="1600" b="1" dirty="0">
                <a:solidFill>
                  <a:srgbClr val="004992"/>
                </a:solidFill>
              </a:rPr>
              <a:t>...</a:t>
            </a:r>
            <a:r>
              <a:rPr lang="de-DE" altLang="de-DE" sz="1600" b="1" dirty="0">
                <a:solidFill>
                  <a:srgbClr val="004992"/>
                </a:solidFill>
              </a:rPr>
              <a:t> </a:t>
            </a:r>
            <a:r>
              <a:rPr lang="fa-IR" altLang="de-DE" sz="1600" b="1" dirty="0">
                <a:solidFill>
                  <a:srgbClr val="004992"/>
                </a:solidFill>
              </a:rPr>
              <a:t>شرایط یا تصادف (شانس)</a:t>
            </a:r>
            <a:r>
              <a:rPr lang="de-DE" altLang="de-DE" sz="1600" b="1" dirty="0">
                <a:solidFill>
                  <a:srgbClr val="004992"/>
                </a:solidFill>
              </a:rPr>
              <a:t>:</a:t>
            </a:r>
            <a:endParaRPr lang="fa-IR" altLang="de-DE" sz="1600" b="1" dirty="0">
              <a:solidFill>
                <a:srgbClr val="004992"/>
              </a:solidFill>
            </a:endParaRPr>
          </a:p>
          <a:p>
            <a:pPr marL="285750" indent="-285750" eaLnBrk="1" hangingPunct="1">
              <a:lnSpc>
                <a:spcPct val="100000"/>
              </a:lnSpc>
              <a:spcBef>
                <a:spcPts val="0"/>
              </a:spcBef>
              <a:buClr>
                <a:srgbClr val="333333"/>
              </a:buClr>
              <a:buFont typeface="WingDings"/>
              <a:buChar char=""/>
              <a:tabLst>
                <a:tab pos="4384675" algn="ctr"/>
              </a:tabLst>
            </a:pPr>
            <a:r>
              <a:rPr lang="fa-IR" altLang="de-DE" sz="1600" dirty="0">
                <a:solidFill>
                  <a:srgbClr val="333333"/>
                </a:solidFill>
              </a:rPr>
              <a:t>این بخت موافق و خوش شانسی من بود که در زمان بستری شدن من ، خدمه ی بیمارستان وقت زیادی داشتند و سرآنها مثل همیشه شلوغ نبود.</a:t>
            </a:r>
          </a:p>
          <a:p>
            <a:pPr marL="285750" indent="-285750" eaLnBrk="1" hangingPunct="1">
              <a:lnSpc>
                <a:spcPct val="100000"/>
              </a:lnSpc>
              <a:spcBef>
                <a:spcPts val="0"/>
              </a:spcBef>
              <a:buClr>
                <a:srgbClr val="333333"/>
              </a:buClr>
              <a:buFont typeface="WingDings"/>
              <a:buChar char=""/>
              <a:tabLst>
                <a:tab pos="4384675" algn="ctr"/>
              </a:tabLst>
            </a:pPr>
            <a:r>
              <a:rPr lang="fa-IR" altLang="de-DE" sz="1600" dirty="0">
                <a:solidFill>
                  <a:srgbClr val="333333"/>
                </a:solidFill>
              </a:rPr>
              <a:t>داروهایی که مصرف کردند موجب بهبودی من شدند.</a:t>
            </a:r>
            <a:endParaRPr lang="en-US" altLang="de-DE" sz="16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پس از سلامت کامل از بیمارستان ترخیص شده اید.</a:t>
            </a:r>
            <a:endParaRPr lang="en-US" altLang="de-DE" sz="3600">
              <a:latin typeface="+mn-lt"/>
              <a:ea typeface="+mn-ea"/>
              <a:cs typeface="+mn-cs"/>
            </a:endParaRPr>
          </a:p>
        </p:txBody>
      </p:sp>
      <p:sp>
        <p:nvSpPr>
          <p:cNvPr id="23554" name="Rectangle 2"/>
          <p:cNvSpPr>
            <a:spLocks noGrp="1" noChangeArrowheads="1"/>
          </p:cNvSpPr>
          <p:nvPr>
            <p:ph idx="1"/>
          </p:nvPr>
        </p:nvSpPr>
        <p:spPr>
          <a:xfrm>
            <a:off x="3121151" y="2204864"/>
            <a:ext cx="8627803" cy="4248000"/>
          </a:xfrm>
        </p:spPr>
        <p:txBody>
          <a:bodyPr>
            <a:noAutofit/>
          </a:bodyPr>
          <a:lstStyle/>
          <a:p>
            <a:pPr eaLnBrk="1" hangingPunct="1">
              <a:lnSpc>
                <a:spcPct val="100000"/>
              </a:lnSpc>
              <a:spcBef>
                <a:spcPts val="0"/>
              </a:spcBef>
              <a:tabLst>
                <a:tab pos="4384675" algn="ctr"/>
              </a:tabLst>
            </a:pPr>
            <a:r>
              <a:rPr lang="fa-IR" altLang="de-DE" sz="1600" b="1" dirty="0">
                <a:solidFill>
                  <a:srgbClr val="004992"/>
                </a:solidFill>
              </a:rPr>
              <a:t>تبیینات</a:t>
            </a:r>
            <a:r>
              <a:rPr lang="fa-IR" altLang="de-DE" sz="1600" b="1" dirty="0">
                <a:solidFill>
                  <a:srgbClr val="333333"/>
                </a:solidFill>
              </a:rPr>
              <a:t>...</a:t>
            </a:r>
            <a:r>
              <a:rPr lang="de-DE" altLang="de-DE" sz="1600" b="1" dirty="0">
                <a:solidFill>
                  <a:srgbClr val="004992"/>
                </a:solidFill>
              </a:rPr>
              <a:t>                                     </a:t>
            </a:r>
          </a:p>
          <a:p>
            <a:pPr eaLnBrk="1" hangingPunct="1">
              <a:lnSpc>
                <a:spcPct val="100000"/>
              </a:lnSpc>
              <a:spcBef>
                <a:spcPts val="1200"/>
              </a:spcBef>
              <a:tabLst>
                <a:tab pos="4384675" algn="ctr"/>
              </a:tabLst>
            </a:pPr>
            <a:r>
              <a:rPr lang="fa-IR" altLang="de-DE" sz="1600" b="1" dirty="0">
                <a:solidFill>
                  <a:srgbClr val="004992"/>
                </a:solidFill>
              </a:rPr>
              <a:t>... خودم:</a:t>
            </a:r>
          </a:p>
          <a:p>
            <a:pPr eaLnBrk="1" hangingPunct="1">
              <a:lnSpc>
                <a:spcPct val="100000"/>
              </a:lnSpc>
              <a:spcBef>
                <a:spcPts val="0"/>
              </a:spcBef>
              <a:tabLst>
                <a:tab pos="4384675" algn="ctr"/>
              </a:tabLst>
            </a:pPr>
            <a:r>
              <a:rPr lang="fa-IR" altLang="de-DE" sz="1600" i="1" dirty="0">
                <a:solidFill>
                  <a:srgbClr val="333333"/>
                </a:solidFill>
              </a:rPr>
              <a:t>(بسیار مؤثر)</a:t>
            </a:r>
            <a:endParaRPr lang="de-DE" altLang="de-DE" sz="1600" i="1" dirty="0">
              <a:solidFill>
                <a:srgbClr val="333333"/>
              </a:solidFill>
            </a:endParaRPr>
          </a:p>
          <a:p>
            <a:pPr marL="285750" indent="-285750" eaLnBrk="1" hangingPunct="1">
              <a:lnSpc>
                <a:spcPct val="100000"/>
              </a:lnSpc>
              <a:spcBef>
                <a:spcPts val="0"/>
              </a:spcBef>
              <a:buClr>
                <a:srgbClr val="333333"/>
              </a:buClr>
              <a:buFont typeface="WingDings"/>
              <a:buChar char=""/>
              <a:tabLst>
                <a:tab pos="4384675" algn="ctr"/>
              </a:tabLst>
            </a:pPr>
            <a:r>
              <a:rPr lang="fa-IR" altLang="de-DE" sz="1600" dirty="0">
                <a:solidFill>
                  <a:srgbClr val="333333"/>
                </a:solidFill>
              </a:rPr>
              <a:t>فرآیند ترمیم و بهبودی موفقیت آمیز بود ؛ زیرا انگیزه ی من برای درمان بالا بود.</a:t>
            </a:r>
          </a:p>
          <a:p>
            <a:pPr marL="285750" indent="-285750" eaLnBrk="1" hangingPunct="1">
              <a:lnSpc>
                <a:spcPct val="100000"/>
              </a:lnSpc>
              <a:spcBef>
                <a:spcPts val="0"/>
              </a:spcBef>
              <a:buClr>
                <a:srgbClr val="333333"/>
              </a:buClr>
              <a:buFont typeface="WingDings"/>
              <a:buChar char=""/>
              <a:tabLst>
                <a:tab pos="4384675" algn="ctr"/>
              </a:tabLst>
            </a:pPr>
            <a:r>
              <a:rPr lang="fa-IR" altLang="de-DE" sz="1600" dirty="0">
                <a:solidFill>
                  <a:srgbClr val="333333"/>
                </a:solidFill>
              </a:rPr>
              <a:t>من بر یکی از شیوه های درمانی تأکید و پافشاری کردم و این اصرار نقش مهمی در بهبودی و شفابخشی من داشت.</a:t>
            </a:r>
          </a:p>
          <a:p>
            <a:pPr eaLnBrk="1" hangingPunct="1">
              <a:lnSpc>
                <a:spcPct val="100000"/>
              </a:lnSpc>
              <a:spcBef>
                <a:spcPts val="1200"/>
              </a:spcBef>
              <a:tabLst>
                <a:tab pos="4384675" algn="ctr"/>
              </a:tabLst>
            </a:pPr>
            <a:r>
              <a:rPr lang="fa-IR" altLang="de-DE" sz="1600" i="1" dirty="0">
                <a:solidFill>
                  <a:srgbClr val="333333"/>
                </a:solidFill>
              </a:rPr>
              <a:t>(کمتر مؤثر)</a:t>
            </a:r>
          </a:p>
          <a:p>
            <a:pPr marL="285750" indent="-285750" eaLnBrk="1" hangingPunct="1">
              <a:lnSpc>
                <a:spcPct val="100000"/>
              </a:lnSpc>
              <a:spcBef>
                <a:spcPts val="0"/>
              </a:spcBef>
              <a:buClr>
                <a:srgbClr val="333333"/>
              </a:buClr>
              <a:buFont typeface="WingDings"/>
              <a:buChar char=""/>
              <a:tabLst>
                <a:tab pos="4384675" algn="ctr"/>
              </a:tabLst>
            </a:pPr>
            <a:r>
              <a:rPr lang="fa-IR" altLang="de-DE" sz="1600" dirty="0">
                <a:solidFill>
                  <a:srgbClr val="333333"/>
                </a:solidFill>
              </a:rPr>
              <a:t>معتقدم که بدون این اقدامات درمانی و داروها هم بهبود می یافتم.</a:t>
            </a:r>
          </a:p>
          <a:p>
            <a:pPr marL="285750" indent="-285750" eaLnBrk="1" hangingPunct="1">
              <a:lnSpc>
                <a:spcPct val="100000"/>
              </a:lnSpc>
              <a:spcBef>
                <a:spcPts val="0"/>
              </a:spcBef>
              <a:buClr>
                <a:srgbClr val="333333"/>
              </a:buClr>
              <a:buFont typeface="WingDings"/>
              <a:buChar char=""/>
              <a:tabLst>
                <a:tab pos="4384675" algn="ctr"/>
              </a:tabLst>
            </a:pPr>
            <a:r>
              <a:rPr lang="fa-IR" altLang="de-DE" sz="1600" dirty="0">
                <a:solidFill>
                  <a:srgbClr val="333333"/>
                </a:solidFill>
              </a:rPr>
              <a:t>بخاطر ژن های بسیار خوب و نیرومند خودم ، بهبود یافتم.</a:t>
            </a:r>
          </a:p>
          <a:p>
            <a:pPr eaLnBrk="1" hangingPunct="1">
              <a:lnSpc>
                <a:spcPct val="100000"/>
              </a:lnSpc>
              <a:spcBef>
                <a:spcPts val="1200"/>
              </a:spcBef>
              <a:tabLst>
                <a:tab pos="4384675" algn="ctr"/>
              </a:tabLst>
            </a:pPr>
            <a:r>
              <a:rPr lang="fa-IR" altLang="de-DE" sz="1600" b="1" dirty="0">
                <a:solidFill>
                  <a:srgbClr val="004992"/>
                </a:solidFill>
              </a:rPr>
              <a:t>... دیگران:</a:t>
            </a:r>
          </a:p>
          <a:p>
            <a:pPr marL="285750" indent="-285750" eaLnBrk="1" hangingPunct="1">
              <a:lnSpc>
                <a:spcPct val="100000"/>
              </a:lnSpc>
              <a:spcBef>
                <a:spcPts val="0"/>
              </a:spcBef>
              <a:buClr>
                <a:srgbClr val="333333"/>
              </a:buClr>
              <a:buFont typeface="WingDings"/>
              <a:buChar char=""/>
              <a:tabLst>
                <a:tab pos="4384675" algn="ctr"/>
              </a:tabLst>
            </a:pPr>
            <a:r>
              <a:rPr lang="fa-IR" altLang="de-DE" sz="1600" dirty="0">
                <a:solidFill>
                  <a:srgbClr val="333333"/>
                </a:solidFill>
              </a:rPr>
              <a:t>خدمه ی بیمارستان بسیار متبحر و بهترین بودند.</a:t>
            </a:r>
          </a:p>
          <a:p>
            <a:pPr marL="285750" indent="-285750" eaLnBrk="1" hangingPunct="1">
              <a:lnSpc>
                <a:spcPct val="100000"/>
              </a:lnSpc>
              <a:spcBef>
                <a:spcPts val="0"/>
              </a:spcBef>
              <a:buClr>
                <a:srgbClr val="333333"/>
              </a:buClr>
              <a:buFont typeface="WingDings"/>
              <a:buChar char=""/>
              <a:tabLst>
                <a:tab pos="4384675" algn="ctr"/>
              </a:tabLst>
            </a:pPr>
            <a:r>
              <a:rPr lang="fa-IR" altLang="de-DE" sz="1600" dirty="0">
                <a:solidFill>
                  <a:srgbClr val="333333"/>
                </a:solidFill>
              </a:rPr>
              <a:t>بدون حمایت خانواده ، هرگز چنین موفقیتی بدست نمی آوردم</a:t>
            </a:r>
          </a:p>
          <a:p>
            <a:pPr eaLnBrk="1" hangingPunct="1">
              <a:lnSpc>
                <a:spcPct val="100000"/>
              </a:lnSpc>
              <a:spcBef>
                <a:spcPts val="1200"/>
              </a:spcBef>
              <a:tabLst>
                <a:tab pos="4384675" algn="ctr"/>
              </a:tabLst>
            </a:pPr>
            <a:r>
              <a:rPr lang="fa-IR" altLang="de-DE" sz="1600" b="1" dirty="0">
                <a:solidFill>
                  <a:srgbClr val="004992"/>
                </a:solidFill>
              </a:rPr>
              <a:t>...</a:t>
            </a:r>
            <a:r>
              <a:rPr lang="de-DE" altLang="de-DE" sz="1600" b="1" dirty="0">
                <a:solidFill>
                  <a:srgbClr val="004992"/>
                </a:solidFill>
              </a:rPr>
              <a:t> </a:t>
            </a:r>
            <a:r>
              <a:rPr lang="fa-IR" altLang="de-DE" sz="1600" b="1" dirty="0">
                <a:solidFill>
                  <a:srgbClr val="004992"/>
                </a:solidFill>
              </a:rPr>
              <a:t>شرایط یا تصادف (شانس)</a:t>
            </a:r>
          </a:p>
          <a:p>
            <a:pPr marL="285750" indent="-285750" eaLnBrk="1" hangingPunct="1">
              <a:lnSpc>
                <a:spcPct val="100000"/>
              </a:lnSpc>
              <a:spcBef>
                <a:spcPts val="0"/>
              </a:spcBef>
              <a:buClr>
                <a:srgbClr val="333333"/>
              </a:buClr>
              <a:buFont typeface="WingDings"/>
              <a:buChar char=""/>
              <a:tabLst>
                <a:tab pos="4384675" algn="ctr"/>
              </a:tabLst>
            </a:pPr>
            <a:r>
              <a:rPr lang="fa-IR" altLang="de-DE" sz="1600" dirty="0">
                <a:solidFill>
                  <a:srgbClr val="333333"/>
                </a:solidFill>
              </a:rPr>
              <a:t>این بخت موافق و خوش شانسی من بود که در زمان بستری شدن من ، خدمه ی بیمارستان وقت زیادی داشتند و سرآنها مثل همیشه شلوغ نبود.</a:t>
            </a:r>
          </a:p>
          <a:p>
            <a:pPr marL="285750" indent="-285750" eaLnBrk="1" hangingPunct="1">
              <a:lnSpc>
                <a:spcPct val="100000"/>
              </a:lnSpc>
              <a:spcBef>
                <a:spcPts val="0"/>
              </a:spcBef>
              <a:buClr>
                <a:srgbClr val="333333"/>
              </a:buClr>
              <a:buFont typeface="WingDings"/>
              <a:buChar char=""/>
              <a:tabLst>
                <a:tab pos="4384675" algn="ctr"/>
              </a:tabLst>
            </a:pPr>
            <a:r>
              <a:rPr lang="fa-IR" altLang="de-DE" sz="1600" dirty="0">
                <a:solidFill>
                  <a:srgbClr val="333333"/>
                </a:solidFill>
              </a:rPr>
              <a:t>داروهایی که مصرف کردند موجب بهبودی من شدند.</a:t>
            </a:r>
            <a:endParaRPr lang="en-US" altLang="de-DE" sz="16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7"/>
          <p:cNvSpPr txBox="1">
            <a:spLocks noChangeArrowheads="1"/>
          </p:cNvSpPr>
          <p:nvPr/>
        </p:nvSpPr>
        <p:spPr bwMode="auto">
          <a:xfrm rot="20702645">
            <a:off x="1617736" y="3079812"/>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800" b="1" dirty="0">
                <a:solidFill>
                  <a:srgbClr val="FF0000"/>
                </a:solidFill>
                <a:latin typeface="+mn-lt"/>
                <a:cs typeface="+mn-cs"/>
              </a:rPr>
              <a:t>احتیاط کنید و توجه داشته باشید که این تعابیر و تبیین ها سودار و یکطرفه هستند </a:t>
            </a:r>
            <a:endParaRPr lang="en-US" altLang="de-DE" sz="2800" b="1" dirty="0">
              <a:solidFill>
                <a:srgbClr val="FF0000"/>
              </a:solidFill>
              <a:latin typeface="+mn-lt"/>
              <a:cs typeface="+mn-cs"/>
            </a:endParaRPr>
          </a:p>
        </p:txBody>
      </p:sp>
    </p:spTree>
    <p:extLst>
      <p:ext uri="{BB962C8B-B14F-4D97-AF65-F5344CB8AC3E}">
        <p14:creationId xmlns:p14="http://schemas.microsoft.com/office/powerpoint/2010/main" val="1754613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p:txBody>
          <a:bodyPr vert="horz" lIns="0" tIns="0" rIns="0" bIns="0" rtlCol="0" anchor="t">
            <a:spAutoFit/>
          </a:bodyPr>
          <a:lstStyle/>
          <a:p>
            <a:pPr defTabSz="914377">
              <a:spcBef>
                <a:spcPts val="0"/>
              </a:spcBef>
            </a:pPr>
            <a:r>
              <a:rPr lang="fa-IR" altLang="de-DE" sz="3600">
                <a:latin typeface="+mn-lt"/>
                <a:ea typeface="+mn-ea"/>
                <a:cs typeface="+mn-cs"/>
              </a:rPr>
              <a:t>پس از سلامت کامل از بیمارستان ترخیص شده اید.</a:t>
            </a:r>
            <a:endParaRPr lang="en-US" altLang="de-DE" sz="3600">
              <a:latin typeface="+mn-lt"/>
              <a:ea typeface="+mn-ea"/>
              <a:cs typeface="+mn-cs"/>
            </a:endParaRPr>
          </a:p>
        </p:txBody>
      </p:sp>
      <p:sp>
        <p:nvSpPr>
          <p:cNvPr id="4" name="Content Placeholder 3"/>
          <p:cNvSpPr>
            <a:spLocks noGrp="1"/>
          </p:cNvSpPr>
          <p:nvPr>
            <p:ph idx="1"/>
          </p:nvPr>
        </p:nvSpPr>
        <p:spPr>
          <a:xfrm>
            <a:off x="3121151" y="2204864"/>
            <a:ext cx="8627803" cy="4248000"/>
          </a:xfrm>
        </p:spPr>
        <p:txBody>
          <a:bodyPr/>
          <a:lstStyle/>
          <a:p>
            <a:pPr lvl="0" defTabSz="914400" fontAlgn="base"/>
            <a:r>
              <a:rPr lang="fa-IR" altLang="de-DE" sz="2400" dirty="0">
                <a:solidFill>
                  <a:srgbClr val="004992"/>
                </a:solidFill>
              </a:rPr>
              <a:t>اکنون اجازه دهید که پاسخ هایی را بنگریم که در آن ها ترکیبی از علل مختلف لحاظ شده اند. (یعنی هم خود ، هم دیگری و هم موقعیت)</a:t>
            </a:r>
          </a:p>
          <a:p>
            <a:pPr lvl="0"/>
            <a:r>
              <a:rPr lang="fa-IR" altLang="de-DE" sz="2400" dirty="0">
                <a:solidFill>
                  <a:srgbClr val="333333"/>
                </a:solidFill>
              </a:rPr>
              <a:t>؟؟؟</a:t>
            </a:r>
            <a:endParaRPr lang="de-DE" altLang="de-DE" sz="2400" dirty="0">
              <a:solidFill>
                <a:srgbClr val="333333"/>
              </a:solidFill>
            </a:endParaRPr>
          </a:p>
          <a:p>
            <a:pPr lvl="0"/>
            <a:r>
              <a:rPr lang="fa-IR" altLang="de-DE" sz="2400" dirty="0">
                <a:solidFill>
                  <a:srgbClr val="333333"/>
                </a:solidFill>
              </a:rPr>
              <a:t>؟؟؟</a:t>
            </a:r>
            <a:endParaRPr lang="en-US" altLang="de-DE" sz="2400" dirty="0">
              <a:solidFill>
                <a:srgbClr val="333333"/>
              </a:solidFill>
            </a:endParaRPr>
          </a:p>
          <a:p>
            <a:pPr lvl="0"/>
            <a:r>
              <a:rPr lang="fa-IR" altLang="de-DE" sz="2400" dirty="0">
                <a:solidFill>
                  <a:srgbClr val="333333"/>
                </a:solidFill>
              </a:rPr>
              <a:t>؟؟؟</a:t>
            </a:r>
            <a:endParaRPr lang="fa-IR" sz="2400" dirty="0"/>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2"/>
          <p:cNvSpPr>
            <a:spLocks noGrp="1" noChangeArrowheads="1"/>
          </p:cNvSpPr>
          <p:nvPr>
            <p:ph type="title"/>
          </p:nvPr>
        </p:nvSpPr>
        <p:spPr/>
        <p:txBody>
          <a:bodyPr vert="horz" lIns="0" tIns="0" rIns="0" bIns="0" rtlCol="0" anchor="t">
            <a:spAutoFit/>
          </a:bodyPr>
          <a:lstStyle/>
          <a:p>
            <a:pPr defTabSz="914377">
              <a:spcBef>
                <a:spcPts val="0"/>
              </a:spcBef>
            </a:pPr>
            <a:r>
              <a:rPr lang="fa-IR" altLang="de-DE" sz="3600" dirty="0">
                <a:latin typeface="+mn-lt"/>
                <a:ea typeface="+mn-ea"/>
                <a:cs typeface="+mn-cs"/>
              </a:rPr>
              <a:t>پس از سلامت کامل از بیمارستان ترخیص شده اید.</a:t>
            </a:r>
            <a:endParaRPr lang="en-US" altLang="de-DE" sz="3600" dirty="0">
              <a:latin typeface="+mn-lt"/>
              <a:ea typeface="+mn-ea"/>
              <a:cs typeface="+mn-cs"/>
            </a:endParaRPr>
          </a:p>
        </p:txBody>
      </p:sp>
      <p:sp>
        <p:nvSpPr>
          <p:cNvPr id="5" name="Content Placeholder 4"/>
          <p:cNvSpPr>
            <a:spLocks noGrp="1"/>
          </p:cNvSpPr>
          <p:nvPr>
            <p:ph idx="1"/>
          </p:nvPr>
        </p:nvSpPr>
        <p:spPr>
          <a:xfrm>
            <a:off x="3121151" y="2204864"/>
            <a:ext cx="8627803" cy="4248000"/>
          </a:xfrm>
        </p:spPr>
        <p:txBody>
          <a:bodyPr/>
          <a:lstStyle/>
          <a:p>
            <a:pPr lvl="0" defTabSz="914400" fontAlgn="base"/>
            <a:r>
              <a:rPr lang="fa-IR" altLang="de-DE" sz="2400" dirty="0">
                <a:solidFill>
                  <a:srgbClr val="004992"/>
                </a:solidFill>
              </a:rPr>
              <a:t>اکنون اجازه دهید که پاسخ هایی را بنگریم که در آن ها ترکیبی از علل مختلف لحاظ شده اند. (یعنی هم خود ، هم دیگری و هم موقعیت)</a:t>
            </a:r>
          </a:p>
          <a:p>
            <a:pPr marL="342900" lvl="0" indent="-342900">
              <a:buClr>
                <a:srgbClr val="333333"/>
              </a:buClr>
              <a:buFont typeface="WingDings"/>
              <a:buChar char=""/>
            </a:pPr>
            <a:r>
              <a:rPr lang="fa-IR" altLang="de-DE" sz="2400" dirty="0">
                <a:solidFill>
                  <a:srgbClr val="333333"/>
                </a:solidFill>
              </a:rPr>
              <a:t>حمایت خانوادگی ، متخصصین پزشکی ، و درمان های دارویی ، همگی در بهبودی نقش داشته اند. تاحدودی برخی موفقیت ها را می توان به خود شخص نسبت داد ؛ زیرا وی با انگیزه ی بالا و فعالانه در فرآیند درمان مشارکت داشته است.</a:t>
            </a:r>
          </a:p>
          <a:p>
            <a:pPr marL="342900" lvl="0" indent="-342900">
              <a:buClr>
                <a:srgbClr val="333333"/>
              </a:buClr>
              <a:buFont typeface="WingDings"/>
              <a:buChar char=""/>
            </a:pPr>
            <a:r>
              <a:rPr lang="fa-IR" altLang="de-DE" sz="2400" dirty="0">
                <a:solidFill>
                  <a:srgbClr val="333333"/>
                </a:solidFill>
              </a:rPr>
              <a:t>خود شخص انگیزه ی کافی برای تغییر داشته است. زیرا خواسته بود تا در یک گروه درمانی خاص شرکت داده شود.</a:t>
            </a:r>
            <a:endParaRPr lang="fa-IR" sz="2400" dirty="0"/>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سبک های اسناد (علّت یابی) بر وقایع منفی!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845776011"/>
              </p:ext>
            </p:extLst>
          </p:nvPr>
        </p:nvGraphicFramePr>
        <p:xfrm>
          <a:off x="408955" y="4486910"/>
          <a:ext cx="11376000" cy="2194560"/>
        </p:xfrm>
        <a:graphic>
          <a:graphicData uri="http://schemas.openxmlformats.org/drawingml/2006/table">
            <a:tbl>
              <a:tblPr rtl="1"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gn="r" rtl="1">
                        <a:lnSpc>
                          <a:spcPct val="100000"/>
                        </a:lnSpc>
                        <a:spcBef>
                          <a:spcPts val="355"/>
                        </a:spcBef>
                      </a:pPr>
                      <a:r>
                        <a:rPr lang="fa-IR" sz="2000" b="1" i="0" u="none" spc="-5" dirty="0">
                          <a:solidFill>
                            <a:srgbClr val="333333"/>
                          </a:solidFill>
                          <a:latin typeface="+mn-lt"/>
                          <a:ea typeface="+mn-ea"/>
                          <a:cs typeface="+mn-cs"/>
                        </a:rPr>
                        <a:t>اسناد به خود </a:t>
                      </a:r>
                    </a:p>
                    <a:p>
                      <a:pPr marL="90805" algn="r" rtl="1">
                        <a:lnSpc>
                          <a:spcPct val="100000"/>
                        </a:lnSpc>
                        <a:spcBef>
                          <a:spcPts val="355"/>
                        </a:spcBef>
                      </a:pPr>
                      <a:r>
                        <a:rPr lang="fa-IR" sz="2000" b="0" i="0" u="none" spc="-5" dirty="0">
                          <a:solidFill>
                            <a:srgbClr val="333333"/>
                          </a:solidFill>
                          <a:latin typeface="+mn-lt"/>
                          <a:ea typeface="+mn-ea"/>
                          <a:cs typeface="+mn-cs"/>
                        </a:rPr>
                        <a:t>(مثال </a:t>
                      </a:r>
                      <a:r>
                        <a:rPr lang="de-DE" sz="2000" b="0" i="0" u="none" spc="-5" dirty="0">
                          <a:solidFill>
                            <a:srgbClr val="333333"/>
                          </a:solidFill>
                          <a:latin typeface="+mn-lt"/>
                          <a:ea typeface="+mn-ea"/>
                          <a:cs typeface="+mn-cs"/>
                        </a:rPr>
                        <a:t>„</a:t>
                      </a:r>
                      <a:r>
                        <a:rPr lang="fa-IR" sz="2000" b="0" i="0" u="none" spc="-5" dirty="0">
                          <a:solidFill>
                            <a:srgbClr val="333333"/>
                          </a:solidFill>
                          <a:latin typeface="+mn-lt"/>
                          <a:ea typeface="+mn-ea"/>
                          <a:cs typeface="+mn-cs"/>
                        </a:rPr>
                        <a:t>باید بیشتر و بهتر یاد گیرم!</a:t>
                      </a:r>
                      <a:r>
                        <a:rPr lang="de-DE" sz="2000" b="0" i="0" u="none" spc="-5" dirty="0">
                          <a:solidFill>
                            <a:srgbClr val="333333"/>
                          </a:solidFill>
                          <a:latin typeface="+mn-lt"/>
                          <a:ea typeface="+mn-ea"/>
                          <a:cs typeface="+mn-cs"/>
                        </a:rPr>
                        <a:t>“</a:t>
                      </a:r>
                      <a:r>
                        <a:rPr lang="fa-IR" sz="2000" b="0" i="0" u="none" spc="-5" dirty="0">
                          <a:solidFill>
                            <a:srgbClr val="333333"/>
                          </a:solidFill>
                          <a:latin typeface="+mn-lt"/>
                          <a:ea typeface="+mn-ea"/>
                          <a:cs typeface="+mn-cs"/>
                        </a:rPr>
                        <a:t>)</a:t>
                      </a:r>
                      <a:endParaRPr sz="1800" b="0" i="0" u="none"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gn="r" rtl="1">
                        <a:lnSpc>
                          <a:spcPct val="100000"/>
                        </a:lnSpc>
                        <a:spcBef>
                          <a:spcPts val="1200"/>
                        </a:spcBef>
                      </a:pPr>
                      <a:r>
                        <a:rPr lang="fa-IR" sz="2000" b="1" i="0" u="none" spc="-5" dirty="0">
                          <a:solidFill>
                            <a:srgbClr val="333333"/>
                          </a:solidFill>
                          <a:latin typeface="+mn-lt"/>
                          <a:ea typeface="+mn-ea"/>
                          <a:cs typeface="+mn-cs"/>
                        </a:rPr>
                        <a:t>ضرر و </a:t>
                      </a:r>
                      <a:r>
                        <a:rPr lang="fa-IR" sz="2000" b="1" i="0" u="none" spc="-5">
                          <a:solidFill>
                            <a:srgbClr val="333333"/>
                          </a:solidFill>
                          <a:latin typeface="+mn-lt"/>
                          <a:ea typeface="+mn-ea"/>
                          <a:cs typeface="+mn-cs"/>
                        </a:rPr>
                        <a:t>زیان:</a:t>
                      </a:r>
                      <a:r>
                        <a:rPr lang="fa-IR" sz="2000" b="0" i="0" u="none" spc="-5">
                          <a:solidFill>
                            <a:srgbClr val="333333"/>
                          </a:solidFill>
                          <a:latin typeface="+mn-lt"/>
                          <a:ea typeface="+mn-ea"/>
                          <a:cs typeface="+mn-cs"/>
                        </a:rPr>
                        <a:t> </a:t>
                      </a:r>
                      <a:r>
                        <a:rPr lang="fa-IR" sz="2000" b="0" i="0" u="none" spc="-5">
                          <a:solidFill>
                            <a:srgbClr val="004992"/>
                          </a:solidFill>
                          <a:latin typeface="+mn-lt"/>
                          <a:ea typeface="+mn-ea"/>
                          <a:cs typeface="+mn-cs"/>
                        </a:rPr>
                        <a:t>؟؟؟</a:t>
                      </a:r>
                      <a:r>
                        <a:rPr lang="fa-IR" sz="2000" b="0" i="0" u="none" spc="-5">
                          <a:solidFill>
                            <a:srgbClr val="FFFFFF"/>
                          </a:solidFill>
                          <a:latin typeface="+mn-lt"/>
                          <a:ea typeface="+mn-ea"/>
                          <a:cs typeface="+mn-cs"/>
                        </a:rPr>
                        <a:t> </a:t>
                      </a:r>
                      <a:r>
                        <a:rPr lang="fa-IR" sz="2000" b="0" i="0" u="none" spc="-5" dirty="0">
                          <a:solidFill>
                            <a:srgbClr val="FFFFFF"/>
                          </a:solidFill>
                          <a:latin typeface="+mn-lt"/>
                          <a:ea typeface="+mn-ea"/>
                          <a:cs typeface="+mn-cs"/>
                        </a:rPr>
                        <a:t>کاهش اعتماد به نفس </a:t>
                      </a:r>
                    </a:p>
                    <a:p>
                      <a:pPr marL="92075" algn="r" rtl="1">
                        <a:lnSpc>
                          <a:spcPct val="100000"/>
                        </a:lnSpc>
                        <a:spcBef>
                          <a:spcPts val="1200"/>
                        </a:spcBef>
                      </a:pPr>
                      <a:r>
                        <a:rPr lang="fa-IR" sz="2000" b="1" i="0" u="none" spc="-5" dirty="0">
                          <a:solidFill>
                            <a:srgbClr val="333333"/>
                          </a:solidFill>
                          <a:latin typeface="+mn-lt"/>
                          <a:ea typeface="+mn-ea"/>
                          <a:cs typeface="+mn-cs"/>
                        </a:rPr>
                        <a:t>مزیت و </a:t>
                      </a:r>
                      <a:r>
                        <a:rPr lang="fa-IR" sz="2000" b="1" i="0" u="none" spc="-5">
                          <a:solidFill>
                            <a:srgbClr val="333333"/>
                          </a:solidFill>
                          <a:latin typeface="+mn-lt"/>
                          <a:ea typeface="+mn-ea"/>
                          <a:cs typeface="+mn-cs"/>
                        </a:rPr>
                        <a:t>امتیاز:</a:t>
                      </a:r>
                      <a:r>
                        <a:rPr lang="fa-IR" sz="2000" b="0" i="0" u="none" spc="-5">
                          <a:solidFill>
                            <a:srgbClr val="333333"/>
                          </a:solidFill>
                          <a:latin typeface="+mn-lt"/>
                          <a:ea typeface="+mn-ea"/>
                          <a:cs typeface="+mn-cs"/>
                        </a:rPr>
                        <a:t> </a:t>
                      </a:r>
                      <a:r>
                        <a:rPr lang="fa-IR" sz="2000" b="0" i="0" u="none" spc="-5">
                          <a:solidFill>
                            <a:srgbClr val="004992"/>
                          </a:solidFill>
                          <a:latin typeface="+mn-lt"/>
                          <a:ea typeface="+mn-ea"/>
                          <a:cs typeface="+mn-cs"/>
                        </a:rPr>
                        <a:t>؟؟؟</a:t>
                      </a:r>
                      <a:r>
                        <a:rPr lang="fa-IR" sz="2000" b="0" i="0" u="none" spc="-5">
                          <a:solidFill>
                            <a:srgbClr val="FFFFFF"/>
                          </a:solidFill>
                          <a:latin typeface="+mn-lt"/>
                          <a:ea typeface="+mn-ea"/>
                          <a:cs typeface="+mn-cs"/>
                        </a:rPr>
                        <a:t> </a:t>
                      </a:r>
                      <a:r>
                        <a:rPr lang="fa-IR" sz="2000" b="0" i="0" u="none" spc="-5" dirty="0">
                          <a:solidFill>
                            <a:srgbClr val="FFFFFF"/>
                          </a:solidFill>
                          <a:latin typeface="+mn-lt"/>
                          <a:ea typeface="+mn-ea"/>
                          <a:cs typeface="+mn-cs"/>
                        </a:rPr>
                        <a:t>شجاعانه مسؤولیت واقعه را برعهده گرفتن</a:t>
                      </a:r>
                      <a:endParaRPr sz="2000" b="0" i="0" u="none" dirty="0">
                        <a:solidFill>
                          <a:srgbClr val="FFFFFF"/>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gn="r" rtl="1">
                        <a:lnSpc>
                          <a:spcPct val="108800"/>
                        </a:lnSpc>
                        <a:spcBef>
                          <a:spcPts val="165"/>
                        </a:spcBef>
                      </a:pPr>
                      <a:r>
                        <a:rPr lang="fa-IR" sz="2000" b="1" i="0" u="none" spc="-5" dirty="0">
                          <a:solidFill>
                            <a:srgbClr val="333333"/>
                          </a:solidFill>
                          <a:latin typeface="+mn-lt"/>
                          <a:ea typeface="+mn-ea"/>
                          <a:cs typeface="+mn-cs"/>
                        </a:rPr>
                        <a:t>اسناد به دیگران یا موقعیت وشرایط </a:t>
                      </a:r>
                    </a:p>
                    <a:p>
                      <a:pPr marL="90805" marR="203835" algn="r" rtl="1">
                        <a:lnSpc>
                          <a:spcPct val="108800"/>
                        </a:lnSpc>
                        <a:spcBef>
                          <a:spcPts val="165"/>
                        </a:spcBef>
                      </a:pPr>
                      <a:r>
                        <a:rPr lang="fa-IR" sz="2000" b="0" i="0" u="none" spc="-5" dirty="0">
                          <a:solidFill>
                            <a:srgbClr val="333333"/>
                          </a:solidFill>
                          <a:latin typeface="+mn-lt"/>
                          <a:ea typeface="+mn-ea"/>
                          <a:cs typeface="+mn-cs"/>
                        </a:rPr>
                        <a:t>(مثال </a:t>
                      </a:r>
                      <a:r>
                        <a:rPr lang="de-DE" sz="2000" b="0" i="0" u="none" spc="-5" dirty="0">
                          <a:solidFill>
                            <a:srgbClr val="333333"/>
                          </a:solidFill>
                          <a:latin typeface="+mn-lt"/>
                          <a:ea typeface="+mn-ea"/>
                          <a:cs typeface="+mn-cs"/>
                        </a:rPr>
                        <a:t>„</a:t>
                      </a:r>
                      <a:r>
                        <a:rPr lang="fa-IR" sz="2000" b="0" i="0" u="none" spc="-5" dirty="0">
                          <a:solidFill>
                            <a:srgbClr val="333333"/>
                          </a:solidFill>
                          <a:latin typeface="+mn-lt"/>
                          <a:ea typeface="+mn-ea"/>
                          <a:cs typeface="+mn-cs"/>
                        </a:rPr>
                        <a:t>معلم ما آدم احمقی است و از من نفرت دارد.</a:t>
                      </a:r>
                      <a:r>
                        <a:rPr lang="de-DE" sz="2000" b="0" i="0" u="none" spc="-5" dirty="0">
                          <a:solidFill>
                            <a:srgbClr val="333333"/>
                          </a:solidFill>
                          <a:latin typeface="+mn-lt"/>
                          <a:ea typeface="+mn-ea"/>
                          <a:cs typeface="+mn-cs"/>
                        </a:rPr>
                        <a:t>“</a:t>
                      </a:r>
                      <a:r>
                        <a:rPr lang="fa-IR" sz="2000" b="0" i="0" u="none" spc="-5" dirty="0">
                          <a:solidFill>
                            <a:srgbClr val="333333"/>
                          </a:solidFill>
                          <a:latin typeface="+mn-lt"/>
                          <a:ea typeface="+mn-ea"/>
                          <a:cs typeface="+mn-cs"/>
                        </a:rPr>
                        <a:t>)</a:t>
                      </a:r>
                      <a:endParaRPr sz="1800" b="0" i="0" u="none" dirty="0">
                        <a:solidFill>
                          <a:srgbClr val="333333"/>
                        </a:solidFill>
                        <a:latin typeface="+mn-lt"/>
                        <a:ea typeface="+mn-ea"/>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gn="r" rtl="1">
                        <a:lnSpc>
                          <a:spcPct val="100000"/>
                        </a:lnSpc>
                        <a:spcBef>
                          <a:spcPts val="1200"/>
                        </a:spcBef>
                      </a:pPr>
                      <a:r>
                        <a:rPr lang="fa-IR" sz="2000" b="1" i="0" u="none" spc="-5" dirty="0">
                          <a:solidFill>
                            <a:srgbClr val="333333"/>
                          </a:solidFill>
                          <a:latin typeface="+mn-lt"/>
                          <a:ea typeface="+mn-ea"/>
                          <a:cs typeface="+mn-cs"/>
                        </a:rPr>
                        <a:t>ضرر و زیان:</a:t>
                      </a:r>
                      <a:r>
                        <a:rPr lang="fa-IR" sz="2000" b="0" i="0" u="none" spc="-5" dirty="0">
                          <a:solidFill>
                            <a:srgbClr val="333333"/>
                          </a:solidFill>
                          <a:latin typeface="+mn-lt"/>
                          <a:ea typeface="+mn-ea"/>
                          <a:cs typeface="+mn-cs"/>
                        </a:rPr>
                        <a:t> </a:t>
                      </a:r>
                      <a:r>
                        <a:rPr lang="fa-IR" sz="2000" b="0" i="0" u="none" spc="-5" dirty="0">
                          <a:solidFill>
                            <a:srgbClr val="004992"/>
                          </a:solidFill>
                          <a:latin typeface="+mn-lt"/>
                          <a:ea typeface="+mn-ea"/>
                          <a:cs typeface="+mn-cs"/>
                        </a:rPr>
                        <a:t>؟؟؟</a:t>
                      </a:r>
                      <a:r>
                        <a:rPr lang="fa-IR" sz="2000" b="0" i="0" u="none" spc="-5" dirty="0">
                          <a:solidFill>
                            <a:srgbClr val="E3EFF8"/>
                          </a:solidFill>
                          <a:latin typeface="+mn-lt"/>
                          <a:ea typeface="+mn-ea"/>
                          <a:cs typeface="+mn-cs"/>
                        </a:rPr>
                        <a:t> ردِّ مسؤولیت و بی ادبی (خود را راحت کردن) </a:t>
                      </a:r>
                    </a:p>
                    <a:p>
                      <a:pPr marL="92075" marR="147320" algn="r" rtl="1">
                        <a:lnSpc>
                          <a:spcPct val="100000"/>
                        </a:lnSpc>
                        <a:spcBef>
                          <a:spcPts val="1200"/>
                        </a:spcBef>
                      </a:pPr>
                      <a:r>
                        <a:rPr lang="fa-IR" sz="2000" b="1" i="0" u="none" spc="-5" dirty="0">
                          <a:solidFill>
                            <a:srgbClr val="333333"/>
                          </a:solidFill>
                          <a:latin typeface="+mn-lt"/>
                          <a:ea typeface="+mn-ea"/>
                          <a:cs typeface="+mn-cs"/>
                        </a:rPr>
                        <a:t>مزیت و امتیاز:</a:t>
                      </a:r>
                      <a:r>
                        <a:rPr lang="fa-IR" sz="2000" b="0" i="0" u="none" spc="-5" dirty="0">
                          <a:solidFill>
                            <a:srgbClr val="333333"/>
                          </a:solidFill>
                          <a:latin typeface="+mn-lt"/>
                          <a:ea typeface="+mn-ea"/>
                          <a:cs typeface="+mn-cs"/>
                        </a:rPr>
                        <a:t> </a:t>
                      </a:r>
                      <a:r>
                        <a:rPr lang="fa-IR" sz="2000" b="0" i="0" u="none" spc="-5" dirty="0">
                          <a:solidFill>
                            <a:srgbClr val="004992"/>
                          </a:solidFill>
                          <a:latin typeface="+mn-lt"/>
                          <a:ea typeface="+mn-ea"/>
                          <a:cs typeface="+mn-cs"/>
                        </a:rPr>
                        <a:t>؟؟؟</a:t>
                      </a:r>
                      <a:r>
                        <a:rPr lang="fa-IR" sz="2000" b="0" i="0" u="none" spc="-5" dirty="0">
                          <a:solidFill>
                            <a:srgbClr val="E3EFF8"/>
                          </a:solidFill>
                          <a:latin typeface="+mn-lt"/>
                          <a:ea typeface="+mn-ea"/>
                          <a:cs typeface="+mn-cs"/>
                        </a:rPr>
                        <a:t> دور کردن هرگونه تهدید به اعتماد به نفس</a:t>
                      </a:r>
                      <a:endParaRPr sz="2000" b="0" i="0" u="none" dirty="0">
                        <a:solidFill>
                          <a:srgbClr val="E3EFF8"/>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11103991" y="2204864"/>
            <a:ext cx="633984" cy="633984"/>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5182949"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flipH="1">
            <a:off x="221138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1600">
                <a:latin typeface="+mn-lt"/>
                <a:cs typeface="+mn-cs"/>
              </a:rPr>
              <a:t>ضعیف عمل کردی و در آزمون زبان انگلیسی مردود شدی.</a:t>
            </a:r>
            <a:endParaRPr lang="en-CA" altLang="de-DE" sz="1600" dirty="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سبک های اسناد (علّت یابی) بر وقایع منفی!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953879690"/>
              </p:ext>
            </p:extLst>
          </p:nvPr>
        </p:nvGraphicFramePr>
        <p:xfrm>
          <a:off x="408955" y="4486910"/>
          <a:ext cx="11376000" cy="2194560"/>
        </p:xfrm>
        <a:graphic>
          <a:graphicData uri="http://schemas.openxmlformats.org/drawingml/2006/table">
            <a:tbl>
              <a:tblPr rtl="1"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gn="r" rtl="1">
                        <a:lnSpc>
                          <a:spcPct val="100000"/>
                        </a:lnSpc>
                        <a:spcBef>
                          <a:spcPts val="355"/>
                        </a:spcBef>
                      </a:pPr>
                      <a:r>
                        <a:rPr lang="fa-IR" sz="2000" b="1" i="0" u="none" spc="-5" dirty="0">
                          <a:solidFill>
                            <a:srgbClr val="333333"/>
                          </a:solidFill>
                          <a:latin typeface="+mn-lt"/>
                          <a:ea typeface="+mn-ea"/>
                          <a:cs typeface="+mn-cs"/>
                        </a:rPr>
                        <a:t>اسناد به خود </a:t>
                      </a:r>
                    </a:p>
                    <a:p>
                      <a:pPr marL="90805" algn="r" rtl="1">
                        <a:lnSpc>
                          <a:spcPct val="100000"/>
                        </a:lnSpc>
                        <a:spcBef>
                          <a:spcPts val="355"/>
                        </a:spcBef>
                      </a:pPr>
                      <a:r>
                        <a:rPr lang="fa-IR" sz="2000" b="0" i="0" u="none" spc="-5" dirty="0">
                          <a:solidFill>
                            <a:srgbClr val="333333"/>
                          </a:solidFill>
                          <a:latin typeface="+mn-lt"/>
                          <a:ea typeface="+mn-ea"/>
                          <a:cs typeface="+mn-cs"/>
                        </a:rPr>
                        <a:t>(مثال „باید بیشتر و بهتر یاد گیرم!“)</a:t>
                      </a:r>
                      <a:endParaRPr lang="fa-IR" sz="1800" b="0" i="0" u="none"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gn="r" rtl="1">
                        <a:lnSpc>
                          <a:spcPct val="100000"/>
                        </a:lnSpc>
                        <a:spcBef>
                          <a:spcPts val="1200"/>
                        </a:spcBef>
                      </a:pPr>
                      <a:r>
                        <a:rPr lang="fa-IR" sz="2000" b="1" i="0" u="none" spc="-5" dirty="0">
                          <a:solidFill>
                            <a:srgbClr val="333333"/>
                          </a:solidFill>
                          <a:latin typeface="+mn-lt"/>
                          <a:ea typeface="+mn-ea"/>
                          <a:cs typeface="+mn-cs"/>
                        </a:rPr>
                        <a:t>ضرر و زیان:</a:t>
                      </a:r>
                      <a:r>
                        <a:rPr lang="fa-IR" sz="2000" b="0" i="0" u="none" spc="-5" dirty="0">
                          <a:solidFill>
                            <a:srgbClr val="333333"/>
                          </a:solidFill>
                          <a:latin typeface="+mn-lt"/>
                          <a:ea typeface="+mn-ea"/>
                          <a:cs typeface="+mn-cs"/>
                        </a:rPr>
                        <a:t> کاهش اعتماد به نفس </a:t>
                      </a:r>
                    </a:p>
                    <a:p>
                      <a:pPr marL="92075" algn="r" rtl="1">
                        <a:lnSpc>
                          <a:spcPct val="100000"/>
                        </a:lnSpc>
                        <a:spcBef>
                          <a:spcPts val="1200"/>
                        </a:spcBef>
                      </a:pPr>
                      <a:r>
                        <a:rPr lang="fa-IR" sz="2000" b="1" i="0" u="none" spc="-5" dirty="0">
                          <a:solidFill>
                            <a:srgbClr val="333333"/>
                          </a:solidFill>
                          <a:latin typeface="+mn-lt"/>
                          <a:ea typeface="+mn-ea"/>
                          <a:cs typeface="+mn-cs"/>
                        </a:rPr>
                        <a:t>مزیت و امتیاز:</a:t>
                      </a:r>
                      <a:r>
                        <a:rPr lang="fa-IR" sz="2000" b="0" i="0" u="none" spc="-5" dirty="0">
                          <a:solidFill>
                            <a:srgbClr val="333333"/>
                          </a:solidFill>
                          <a:latin typeface="+mn-lt"/>
                          <a:ea typeface="+mn-ea"/>
                          <a:cs typeface="+mn-cs"/>
                        </a:rPr>
                        <a:t> شجاعانه مسؤولیت واقعه را برعهده گرفتن</a:t>
                      </a:r>
                      <a:endParaRPr sz="2000" b="0" i="0" u="none"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gn="r" rtl="1">
                        <a:lnSpc>
                          <a:spcPct val="108800"/>
                        </a:lnSpc>
                        <a:spcBef>
                          <a:spcPts val="165"/>
                        </a:spcBef>
                      </a:pPr>
                      <a:r>
                        <a:rPr lang="fa-IR" sz="2000" b="1" i="0" u="none" spc="-5" dirty="0">
                          <a:solidFill>
                            <a:srgbClr val="333333"/>
                          </a:solidFill>
                          <a:latin typeface="+mn-lt"/>
                          <a:ea typeface="+mn-ea"/>
                          <a:cs typeface="+mn-cs"/>
                        </a:rPr>
                        <a:t>اسناد به دیگران یا موقعیت وشرایط </a:t>
                      </a:r>
                    </a:p>
                    <a:p>
                      <a:pPr marL="90805" marR="203835" algn="r" rtl="1">
                        <a:lnSpc>
                          <a:spcPct val="108800"/>
                        </a:lnSpc>
                        <a:spcBef>
                          <a:spcPts val="165"/>
                        </a:spcBef>
                      </a:pPr>
                      <a:r>
                        <a:rPr lang="fa-IR" sz="2000" b="0" i="0" u="none" spc="-5" dirty="0">
                          <a:solidFill>
                            <a:srgbClr val="333333"/>
                          </a:solidFill>
                          <a:latin typeface="+mn-lt"/>
                          <a:ea typeface="+mn-ea"/>
                          <a:cs typeface="+mn-cs"/>
                        </a:rPr>
                        <a:t>(مثال „معلم ما آدم احمقی است و از من نفرت دارد.“)</a:t>
                      </a:r>
                      <a:endParaRPr lang="fa-IR" sz="1800" b="0" i="0" u="none" dirty="0">
                        <a:solidFill>
                          <a:srgbClr val="333333"/>
                        </a:solidFill>
                        <a:latin typeface="+mn-lt"/>
                        <a:ea typeface="+mn-ea"/>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gn="r" rtl="1">
                        <a:lnSpc>
                          <a:spcPct val="100000"/>
                        </a:lnSpc>
                        <a:spcBef>
                          <a:spcPts val="1200"/>
                        </a:spcBef>
                      </a:pPr>
                      <a:r>
                        <a:rPr lang="fa-IR" sz="2000" b="1" i="0" u="none" spc="-5" dirty="0">
                          <a:solidFill>
                            <a:srgbClr val="333333"/>
                          </a:solidFill>
                          <a:latin typeface="+mn-lt"/>
                          <a:ea typeface="+mn-ea"/>
                          <a:cs typeface="+mn-cs"/>
                        </a:rPr>
                        <a:t>ضرر و زیان:</a:t>
                      </a:r>
                      <a:r>
                        <a:rPr lang="fa-IR" sz="2000" b="0" i="0" u="none" spc="-5" dirty="0">
                          <a:solidFill>
                            <a:srgbClr val="333333"/>
                          </a:solidFill>
                          <a:latin typeface="+mn-lt"/>
                          <a:ea typeface="+mn-ea"/>
                          <a:cs typeface="+mn-cs"/>
                        </a:rPr>
                        <a:t> </a:t>
                      </a:r>
                      <a:r>
                        <a:rPr lang="fa-IR" sz="2000" b="0" i="0" u="none" spc="-5" dirty="0">
                          <a:solidFill>
                            <a:srgbClr val="004992"/>
                          </a:solidFill>
                          <a:latin typeface="+mn-lt"/>
                          <a:ea typeface="+mn-ea"/>
                          <a:cs typeface="+mn-cs"/>
                        </a:rPr>
                        <a:t>؟؟؟</a:t>
                      </a:r>
                      <a:r>
                        <a:rPr lang="fa-IR" sz="2000" b="0" i="0" u="none" spc="-5" dirty="0">
                          <a:solidFill>
                            <a:srgbClr val="E3EFF8"/>
                          </a:solidFill>
                          <a:latin typeface="+mn-lt"/>
                          <a:ea typeface="+mn-ea"/>
                          <a:cs typeface="+mn-cs"/>
                        </a:rPr>
                        <a:t> ردِّ مسؤولیت و بی ادبی (خود را راحت کردن) </a:t>
                      </a:r>
                    </a:p>
                    <a:p>
                      <a:pPr marL="92075" marR="147320" algn="r" rtl="1">
                        <a:lnSpc>
                          <a:spcPct val="100000"/>
                        </a:lnSpc>
                        <a:spcBef>
                          <a:spcPts val="1200"/>
                        </a:spcBef>
                      </a:pPr>
                      <a:r>
                        <a:rPr lang="fa-IR" sz="2000" b="1" i="0" u="none" spc="-5" dirty="0">
                          <a:solidFill>
                            <a:srgbClr val="333333"/>
                          </a:solidFill>
                          <a:latin typeface="+mn-lt"/>
                          <a:ea typeface="+mn-ea"/>
                          <a:cs typeface="+mn-cs"/>
                        </a:rPr>
                        <a:t>مزیت و امتیاز:</a:t>
                      </a:r>
                      <a:r>
                        <a:rPr lang="fa-IR" sz="2000" b="0" i="0" u="none" spc="-5" dirty="0">
                          <a:solidFill>
                            <a:srgbClr val="333333"/>
                          </a:solidFill>
                          <a:latin typeface="+mn-lt"/>
                          <a:ea typeface="+mn-ea"/>
                          <a:cs typeface="+mn-cs"/>
                        </a:rPr>
                        <a:t> </a:t>
                      </a:r>
                      <a:r>
                        <a:rPr lang="fa-IR" sz="2000" b="0" i="0" u="none" spc="-5" dirty="0">
                          <a:solidFill>
                            <a:srgbClr val="004992"/>
                          </a:solidFill>
                          <a:latin typeface="+mn-lt"/>
                          <a:ea typeface="+mn-ea"/>
                          <a:cs typeface="+mn-cs"/>
                        </a:rPr>
                        <a:t>؟؟؟</a:t>
                      </a:r>
                      <a:r>
                        <a:rPr lang="fa-IR" sz="2000" b="0" i="0" u="none" spc="-5" dirty="0">
                          <a:solidFill>
                            <a:srgbClr val="E3EFF8"/>
                          </a:solidFill>
                          <a:latin typeface="+mn-lt"/>
                          <a:ea typeface="+mn-ea"/>
                          <a:cs typeface="+mn-cs"/>
                        </a:rPr>
                        <a:t> دور کردن هرگونه تهدید به اعتماد به نفس</a:t>
                      </a:r>
                      <a:endParaRPr sz="2000" b="0" i="0" u="none" dirty="0">
                        <a:solidFill>
                          <a:srgbClr val="E3EFF8"/>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11103991" y="2204864"/>
            <a:ext cx="633984" cy="633984"/>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5182949"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flipH="1">
            <a:off x="221138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1600">
                <a:latin typeface="+mn-lt"/>
                <a:cs typeface="+mn-cs"/>
              </a:rPr>
              <a:t>ضعیف عمل کردی و در آزمون زبان انگلیسی مردود شدی.</a:t>
            </a:r>
            <a:endParaRPr lang="en-CA" altLang="de-DE" sz="1600" dirty="0">
              <a:latin typeface="+mn-lt"/>
              <a:cs typeface="+mn-cs"/>
            </a:endParaRPr>
          </a:p>
        </p:txBody>
      </p:sp>
    </p:spTree>
    <p:extLst>
      <p:ext uri="{BB962C8B-B14F-4D97-AF65-F5344CB8AC3E}">
        <p14:creationId xmlns:p14="http://schemas.microsoft.com/office/powerpoint/2010/main" val="41966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سبک های اسناد (علّت یابی) بر وقایع منفی!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111811012"/>
              </p:ext>
            </p:extLst>
          </p:nvPr>
        </p:nvGraphicFramePr>
        <p:xfrm>
          <a:off x="408955" y="4486910"/>
          <a:ext cx="11376000" cy="2194560"/>
        </p:xfrm>
        <a:graphic>
          <a:graphicData uri="http://schemas.openxmlformats.org/drawingml/2006/table">
            <a:tbl>
              <a:tblPr rtl="1"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gn="r" rtl="1">
                        <a:lnSpc>
                          <a:spcPct val="100000"/>
                        </a:lnSpc>
                        <a:spcBef>
                          <a:spcPts val="355"/>
                        </a:spcBef>
                      </a:pPr>
                      <a:r>
                        <a:rPr lang="fa-IR" sz="2000" b="1" i="0" u="none" spc="-5" dirty="0">
                          <a:solidFill>
                            <a:srgbClr val="333333"/>
                          </a:solidFill>
                          <a:latin typeface="+mn-lt"/>
                          <a:ea typeface="+mn-ea"/>
                          <a:cs typeface="+mn-cs"/>
                        </a:rPr>
                        <a:t>اسناد به خود </a:t>
                      </a:r>
                    </a:p>
                    <a:p>
                      <a:pPr marL="90805" algn="r" rtl="1">
                        <a:lnSpc>
                          <a:spcPct val="100000"/>
                        </a:lnSpc>
                        <a:spcBef>
                          <a:spcPts val="355"/>
                        </a:spcBef>
                      </a:pPr>
                      <a:r>
                        <a:rPr lang="fa-IR" sz="2000" b="0" i="0" u="none" spc="-5" dirty="0">
                          <a:solidFill>
                            <a:srgbClr val="333333"/>
                          </a:solidFill>
                          <a:latin typeface="+mn-lt"/>
                          <a:ea typeface="+mn-ea"/>
                          <a:cs typeface="+mn-cs"/>
                        </a:rPr>
                        <a:t>(مثال „باید بیشتر و بهتر یاد گیرم!“)</a:t>
                      </a:r>
                      <a:endParaRPr lang="fa-IR" sz="1800" b="0" i="0" u="none"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gn="r" rtl="1">
                        <a:lnSpc>
                          <a:spcPct val="100000"/>
                        </a:lnSpc>
                        <a:spcBef>
                          <a:spcPts val="1200"/>
                        </a:spcBef>
                      </a:pPr>
                      <a:r>
                        <a:rPr lang="fa-IR" sz="2000" b="1" i="0" u="none" spc="-5" dirty="0">
                          <a:solidFill>
                            <a:srgbClr val="333333"/>
                          </a:solidFill>
                          <a:latin typeface="+mn-lt"/>
                          <a:ea typeface="+mn-ea"/>
                          <a:cs typeface="+mn-cs"/>
                        </a:rPr>
                        <a:t>ضرر و زیان:</a:t>
                      </a:r>
                      <a:r>
                        <a:rPr lang="fa-IR" sz="2000" b="0" i="0" u="none" spc="-5" dirty="0">
                          <a:solidFill>
                            <a:srgbClr val="333333"/>
                          </a:solidFill>
                          <a:latin typeface="+mn-lt"/>
                          <a:ea typeface="+mn-ea"/>
                          <a:cs typeface="+mn-cs"/>
                        </a:rPr>
                        <a:t> کاهش اعتماد به نفس </a:t>
                      </a:r>
                    </a:p>
                    <a:p>
                      <a:pPr marL="92075" algn="r" rtl="1">
                        <a:lnSpc>
                          <a:spcPct val="100000"/>
                        </a:lnSpc>
                        <a:spcBef>
                          <a:spcPts val="1200"/>
                        </a:spcBef>
                      </a:pPr>
                      <a:r>
                        <a:rPr lang="fa-IR" sz="2000" b="1" i="0" u="none" spc="-5" dirty="0">
                          <a:solidFill>
                            <a:srgbClr val="333333"/>
                          </a:solidFill>
                          <a:latin typeface="+mn-lt"/>
                          <a:ea typeface="+mn-ea"/>
                          <a:cs typeface="+mn-cs"/>
                        </a:rPr>
                        <a:t>مزیت و امتیاز:</a:t>
                      </a:r>
                      <a:r>
                        <a:rPr lang="fa-IR" sz="2000" b="0" i="0" u="none" spc="-5" dirty="0">
                          <a:solidFill>
                            <a:srgbClr val="333333"/>
                          </a:solidFill>
                          <a:latin typeface="+mn-lt"/>
                          <a:ea typeface="+mn-ea"/>
                          <a:cs typeface="+mn-cs"/>
                        </a:rPr>
                        <a:t> شجاعانه مسؤولیت واقعه را برعهده گرفتن</a:t>
                      </a:r>
                      <a:endParaRPr sz="2000" b="0" i="0" u="none"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gn="r" rtl="1">
                        <a:lnSpc>
                          <a:spcPct val="108800"/>
                        </a:lnSpc>
                        <a:spcBef>
                          <a:spcPts val="165"/>
                        </a:spcBef>
                      </a:pPr>
                      <a:r>
                        <a:rPr lang="fa-IR" sz="2000" b="1" i="0" u="none" spc="-5" dirty="0">
                          <a:solidFill>
                            <a:srgbClr val="333333"/>
                          </a:solidFill>
                          <a:latin typeface="+mn-lt"/>
                          <a:ea typeface="+mn-ea"/>
                          <a:cs typeface="+mn-cs"/>
                        </a:rPr>
                        <a:t>اسناد به دیگران یا موقعیت وشرایط </a:t>
                      </a:r>
                    </a:p>
                    <a:p>
                      <a:pPr marL="90805" marR="203835" algn="r" rtl="1">
                        <a:lnSpc>
                          <a:spcPct val="108800"/>
                        </a:lnSpc>
                        <a:spcBef>
                          <a:spcPts val="165"/>
                        </a:spcBef>
                      </a:pPr>
                      <a:r>
                        <a:rPr lang="fa-IR" sz="2000" b="0" i="0" u="none" spc="-5">
                          <a:solidFill>
                            <a:srgbClr val="333333"/>
                          </a:solidFill>
                          <a:latin typeface="+mn-lt"/>
                          <a:ea typeface="+mn-ea"/>
                          <a:cs typeface="+mn-cs"/>
                        </a:rPr>
                        <a:t>(مثال „معلم ما آدم احمقی است و از من نفرت دارد.“)</a:t>
                      </a:r>
                      <a:endParaRPr lang="fa-IR" sz="1800" b="0" i="0" u="none" dirty="0">
                        <a:solidFill>
                          <a:srgbClr val="333333"/>
                        </a:solidFill>
                        <a:latin typeface="+mn-lt"/>
                        <a:ea typeface="+mn-ea"/>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gn="r" rtl="1">
                        <a:lnSpc>
                          <a:spcPct val="100000"/>
                        </a:lnSpc>
                        <a:spcBef>
                          <a:spcPts val="1200"/>
                        </a:spcBef>
                      </a:pPr>
                      <a:r>
                        <a:rPr lang="fa-IR" sz="2000" b="1" i="0" u="none" spc="-5" dirty="0">
                          <a:solidFill>
                            <a:srgbClr val="333333"/>
                          </a:solidFill>
                          <a:latin typeface="+mn-lt"/>
                          <a:ea typeface="+mn-ea"/>
                          <a:cs typeface="+mn-cs"/>
                        </a:rPr>
                        <a:t>ضرر و زیان:</a:t>
                      </a:r>
                      <a:r>
                        <a:rPr lang="fa-IR" sz="2000" b="0" i="0" u="none" spc="-5" dirty="0">
                          <a:solidFill>
                            <a:srgbClr val="333333"/>
                          </a:solidFill>
                          <a:latin typeface="+mn-lt"/>
                          <a:ea typeface="+mn-ea"/>
                          <a:cs typeface="+mn-cs"/>
                        </a:rPr>
                        <a:t> ردِّ مسؤولیت و بی ادبی (خود را راحت کردن) </a:t>
                      </a:r>
                    </a:p>
                    <a:p>
                      <a:pPr marL="92075" marR="147320" algn="r" rtl="1">
                        <a:lnSpc>
                          <a:spcPct val="100000"/>
                        </a:lnSpc>
                        <a:spcBef>
                          <a:spcPts val="1200"/>
                        </a:spcBef>
                      </a:pPr>
                      <a:r>
                        <a:rPr lang="fa-IR" sz="2000" b="1" i="0" u="none" spc="-5" dirty="0">
                          <a:solidFill>
                            <a:srgbClr val="333333"/>
                          </a:solidFill>
                          <a:latin typeface="+mn-lt"/>
                          <a:ea typeface="+mn-ea"/>
                          <a:cs typeface="+mn-cs"/>
                        </a:rPr>
                        <a:t>مزیت و امتیاز:</a:t>
                      </a:r>
                      <a:r>
                        <a:rPr lang="fa-IR" sz="2000" b="0" i="0" u="none" spc="-5" dirty="0">
                          <a:solidFill>
                            <a:srgbClr val="333333"/>
                          </a:solidFill>
                          <a:latin typeface="+mn-lt"/>
                          <a:ea typeface="+mn-ea"/>
                          <a:cs typeface="+mn-cs"/>
                        </a:rPr>
                        <a:t> دور کردن هرگونه تهدید به اعتماد به نفس</a:t>
                      </a:r>
                      <a:endParaRPr sz="2000" b="0" i="0" u="none"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11103991" y="2204864"/>
            <a:ext cx="633984" cy="633984"/>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5182949"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flipH="1">
            <a:off x="221138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1600">
                <a:latin typeface="+mn-lt"/>
                <a:cs typeface="+mn-cs"/>
              </a:rPr>
              <a:t>ضعیف عمل کردی و در آزمون زبان انگلیسی مردود شدی.</a:t>
            </a:r>
            <a:endParaRPr lang="en-CA" altLang="de-DE" sz="1600" dirty="0">
              <a:latin typeface="+mn-lt"/>
              <a:cs typeface="+mn-cs"/>
            </a:endParaRPr>
          </a:p>
        </p:txBody>
      </p:sp>
    </p:spTree>
    <p:extLst>
      <p:ext uri="{BB962C8B-B14F-4D97-AF65-F5344CB8AC3E}">
        <p14:creationId xmlns:p14="http://schemas.microsoft.com/office/powerpoint/2010/main" val="2298351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سبک های اسناد (علّت یابی) بر وقایع منفی!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sp>
        <p:nvSpPr>
          <p:cNvPr id="12" name="object 7"/>
          <p:cNvSpPr/>
          <p:nvPr/>
        </p:nvSpPr>
        <p:spPr>
          <a:xfrm>
            <a:off x="11103991" y="2204864"/>
            <a:ext cx="633984" cy="633984"/>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5182949"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flipH="1">
            <a:off x="221138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1600">
                <a:latin typeface="+mn-lt"/>
                <a:cs typeface="+mn-cs"/>
              </a:rPr>
              <a:t>ضعیف عمل کردی و در آزمون زبان انگلیسی مردود شدی.</a:t>
            </a:r>
            <a:endParaRPr lang="en-CA" altLang="de-DE" sz="1600"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670706852"/>
              </p:ext>
            </p:extLst>
          </p:nvPr>
        </p:nvGraphicFramePr>
        <p:xfrm>
          <a:off x="408955" y="4297680"/>
          <a:ext cx="11375136" cy="1828800"/>
        </p:xfrm>
        <a:graphic>
          <a:graphicData uri="http://schemas.openxmlformats.org/drawingml/2006/table">
            <a:tbl>
              <a:tblPr rtl="1">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پاسخ های متعادل تر (یعنی ، تلفیق اثرات خود ، دیگران و یا شرایط و ارایه ی تبیین های مختلف):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سبک های اسناد (علّت یابی) بر وقایع منفی!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sp>
        <p:nvSpPr>
          <p:cNvPr id="14" name="Caption_9"/>
          <p:cNvSpPr>
            <a:spLocks noChangeArrowheads="1"/>
          </p:cNvSpPr>
          <p:nvPr/>
        </p:nvSpPr>
        <p:spPr bwMode="auto">
          <a:xfrm flipH="1">
            <a:off x="221138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1600">
                <a:latin typeface="+mn-lt"/>
                <a:cs typeface="+mn-cs"/>
              </a:rPr>
              <a:t>ضعیف عمل کردی و در آزمون زبان انگلیسی مردود شدی.</a:t>
            </a:r>
            <a:endParaRPr lang="en-CA" altLang="de-DE" sz="1600" dirty="0">
              <a:latin typeface="+mn-lt"/>
              <a:cs typeface="+mn-cs"/>
            </a:endParaRPr>
          </a:p>
        </p:txBody>
      </p:sp>
      <p:sp>
        <p:nvSpPr>
          <p:cNvPr id="15" name="object 7"/>
          <p:cNvSpPr/>
          <p:nvPr/>
        </p:nvSpPr>
        <p:spPr>
          <a:xfrm>
            <a:off x="11103991" y="2204864"/>
            <a:ext cx="633984" cy="633984"/>
          </a:xfrm>
          <a:prstGeom prst="rect">
            <a:avLst/>
          </a:prstGeom>
          <a:blipFill>
            <a:blip r:embed="rId3" cstate="print"/>
            <a:stretch>
              <a:fillRect/>
            </a:stretch>
          </a:blipFill>
        </p:spPr>
        <p:txBody>
          <a:bodyPr wrap="square" lIns="0" tIns="0" rIns="0" bIns="0" rtlCol="0"/>
          <a:lstStyle/>
          <a:p>
            <a:pPr algn="r" rtl="1"/>
            <a:endParaRPr/>
          </a:p>
        </p:txBody>
      </p:sp>
      <p:pic>
        <p:nvPicPr>
          <p:cNvPr id="16"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5182949"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2"/>
          <p:cNvGraphicFramePr>
            <a:graphicFrameLocks noGrp="1"/>
          </p:cNvGraphicFramePr>
          <p:nvPr>
            <p:extLst>
              <p:ext uri="{D42A27DB-BD31-4B8C-83A1-F6EECF244321}">
                <p14:modId xmlns:p14="http://schemas.microsoft.com/office/powerpoint/2010/main" val="742626334"/>
              </p:ext>
            </p:extLst>
          </p:nvPr>
        </p:nvGraphicFramePr>
        <p:xfrm>
          <a:off x="408955" y="4297680"/>
          <a:ext cx="11375136" cy="1828800"/>
        </p:xfrm>
        <a:graphic>
          <a:graphicData uri="http://schemas.openxmlformats.org/drawingml/2006/table">
            <a:tbl>
              <a:tblPr rtl="1">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پاسخ های متعادل تر (یعنی ، تلفیق اثرات خود ، دیگران و یا شرایط و ارایه ی تبیین های مختلف):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برای آن امتحان ، درس نخوانده و تمرین نکرده بودم ؛ و برای دفعه ی آینده بیشتر تلاش خواهم کرد. </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باید روابط ام را با معلم بهتر کنم. و او مرا بخاطر رنجش خاطر خودش مردود نخواهد کرد.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سبک های اسناد (علّت یابی) بر وقایع منفی!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2137290591"/>
              </p:ext>
            </p:extLst>
          </p:nvPr>
        </p:nvGraphicFramePr>
        <p:xfrm>
          <a:off x="408955" y="4419600"/>
          <a:ext cx="11375136" cy="2286000"/>
        </p:xfrm>
        <a:graphic>
          <a:graphicData uri="http://schemas.openxmlformats.org/drawingml/2006/table">
            <a:tbl>
              <a:tblPr rtl="1"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r" rtl="1" fontAlgn="b"/>
                      <a:r>
                        <a:rPr lang="fa-IR" sz="2000" b="1" i="0" u="none" strike="noStrike" dirty="0">
                          <a:solidFill>
                            <a:srgbClr val="333333"/>
                          </a:solidFill>
                          <a:effectLst/>
                          <a:latin typeface="+mn-lt"/>
                          <a:ea typeface="+mn-ea"/>
                          <a:cs typeface="+mn-cs"/>
                        </a:rPr>
                        <a:t>اسناد به خود </a:t>
                      </a:r>
                    </a:p>
                    <a:p>
                      <a:pPr algn="r" rtl="1" fontAlgn="b"/>
                      <a:r>
                        <a:rPr lang="fa-IR" sz="2000" b="0" i="0" u="none" strike="noStrike" dirty="0">
                          <a:solidFill>
                            <a:srgbClr val="333333"/>
                          </a:solidFill>
                          <a:effectLst/>
                          <a:latin typeface="+mn-lt"/>
                          <a:ea typeface="+mn-ea"/>
                          <a:cs typeface="+mn-cs"/>
                        </a:rPr>
                        <a:t>(مثال «مهارت استثنایی بازیکن سبب این پیروزی شد. »)</a:t>
                      </a:r>
                      <a:endParaRPr lang="en-US" sz="1600" b="0" i="0" u="none" strike="noStrike" dirty="0">
                        <a:solidFill>
                          <a:srgbClr val="333333"/>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r" rtl="1" fontAlgn="b">
                        <a:lnSpc>
                          <a:spcPct val="100000"/>
                        </a:lnSpc>
                        <a:spcBef>
                          <a:spcPts val="1200"/>
                        </a:spcBef>
                      </a:pPr>
                      <a:r>
                        <a:rPr lang="fa-IR" sz="2000" b="1" i="0" u="none" strike="noStrike" dirty="0">
                          <a:solidFill>
                            <a:srgbClr val="333333"/>
                          </a:solidFill>
                          <a:effectLst/>
                          <a:latin typeface="+mn-lt"/>
                          <a:ea typeface="+mn-ea"/>
                          <a:cs typeface="+mn-cs"/>
                        </a:rPr>
                        <a:t>ضرر و </a:t>
                      </a:r>
                      <a:r>
                        <a:rPr lang="fa-IR" sz="2000" b="1" i="0" u="none" strike="noStrike">
                          <a:solidFill>
                            <a:srgbClr val="333333"/>
                          </a:solidFill>
                          <a:effectLst/>
                          <a:latin typeface="+mn-lt"/>
                          <a:ea typeface="+mn-ea"/>
                          <a:cs typeface="+mn-cs"/>
                        </a:rPr>
                        <a:t>زیان:</a:t>
                      </a:r>
                      <a:r>
                        <a:rPr lang="fa-IR" sz="2000" b="0" i="0" u="none" strike="noStrike">
                          <a:solidFill>
                            <a:srgbClr val="333333"/>
                          </a:solidFill>
                          <a:effectLst/>
                          <a:latin typeface="+mn-lt"/>
                          <a:ea typeface="+mn-ea"/>
                          <a:cs typeface="+mn-cs"/>
                        </a:rPr>
                        <a:t> </a:t>
                      </a:r>
                      <a:r>
                        <a:rPr lang="fa-IR" sz="2000" b="0" i="0" u="none" strike="noStrike">
                          <a:solidFill>
                            <a:srgbClr val="004992"/>
                          </a:solidFill>
                          <a:effectLst/>
                          <a:latin typeface="+mn-lt"/>
                          <a:ea typeface="+mn-ea"/>
                          <a:cs typeface="+mn-cs"/>
                        </a:rPr>
                        <a:t>؟؟؟</a:t>
                      </a:r>
                      <a:r>
                        <a:rPr lang="fa-IR" sz="2000" b="0" i="0" u="none" strike="noStrike">
                          <a:solidFill>
                            <a:srgbClr val="FFFFFF"/>
                          </a:solidFill>
                          <a:effectLst/>
                          <a:latin typeface="+mn-lt"/>
                          <a:ea typeface="+mn-ea"/>
                          <a:cs typeface="+mn-cs"/>
                        </a:rPr>
                        <a:t> </a:t>
                      </a:r>
                      <a:r>
                        <a:rPr lang="fa-IR" sz="2000" b="0" i="0" u="none" strike="noStrike" dirty="0">
                          <a:solidFill>
                            <a:srgbClr val="FFFFFF"/>
                          </a:solidFill>
                          <a:effectLst/>
                          <a:latin typeface="+mn-lt"/>
                          <a:ea typeface="+mn-ea"/>
                          <a:cs typeface="+mn-cs"/>
                        </a:rPr>
                        <a:t>خودپسندی و تکبّر </a:t>
                      </a:r>
                    </a:p>
                    <a:p>
                      <a:pPr algn="r" rtl="1" fontAlgn="b">
                        <a:lnSpc>
                          <a:spcPct val="100000"/>
                        </a:lnSpc>
                        <a:spcBef>
                          <a:spcPts val="1200"/>
                        </a:spcBef>
                      </a:pPr>
                      <a:r>
                        <a:rPr lang="fa-IR" sz="2000" b="1" i="0" u="none" strike="noStrike" dirty="0">
                          <a:solidFill>
                            <a:srgbClr val="333333"/>
                          </a:solidFill>
                          <a:effectLst/>
                          <a:latin typeface="+mn-lt"/>
                          <a:ea typeface="+mn-ea"/>
                          <a:cs typeface="+mn-cs"/>
                        </a:rPr>
                        <a:t>مزیت و </a:t>
                      </a:r>
                      <a:r>
                        <a:rPr lang="fa-IR" sz="2000" b="1" i="0" u="none" strike="noStrike">
                          <a:solidFill>
                            <a:srgbClr val="333333"/>
                          </a:solidFill>
                          <a:effectLst/>
                          <a:latin typeface="+mn-lt"/>
                          <a:ea typeface="+mn-ea"/>
                          <a:cs typeface="+mn-cs"/>
                        </a:rPr>
                        <a:t>امتیاز:</a:t>
                      </a:r>
                      <a:r>
                        <a:rPr lang="fa-IR" sz="2000" b="0" i="0" u="none" strike="noStrike">
                          <a:solidFill>
                            <a:srgbClr val="333333"/>
                          </a:solidFill>
                          <a:effectLst/>
                          <a:latin typeface="+mn-lt"/>
                          <a:ea typeface="+mn-ea"/>
                          <a:cs typeface="+mn-cs"/>
                        </a:rPr>
                        <a:t> </a:t>
                      </a:r>
                      <a:r>
                        <a:rPr lang="fa-IR" sz="2000" b="0" i="0" u="none" strike="noStrike">
                          <a:solidFill>
                            <a:srgbClr val="004992"/>
                          </a:solidFill>
                          <a:effectLst/>
                          <a:latin typeface="+mn-lt"/>
                          <a:ea typeface="+mn-ea"/>
                          <a:cs typeface="+mn-cs"/>
                        </a:rPr>
                        <a:t>؟؟؟</a:t>
                      </a:r>
                      <a:r>
                        <a:rPr lang="fa-IR" sz="2000" b="0" i="0" u="none" strike="noStrike">
                          <a:solidFill>
                            <a:srgbClr val="FFFFFF"/>
                          </a:solidFill>
                          <a:effectLst/>
                          <a:latin typeface="+mn-lt"/>
                          <a:ea typeface="+mn-ea"/>
                          <a:cs typeface="+mn-cs"/>
                        </a:rPr>
                        <a:t> </a:t>
                      </a:r>
                      <a:r>
                        <a:rPr lang="fa-IR" sz="2000" b="0" i="0" u="none" strike="noStrike" dirty="0">
                          <a:solidFill>
                            <a:srgbClr val="FFFFFF"/>
                          </a:solidFill>
                          <a:effectLst/>
                          <a:latin typeface="+mn-lt"/>
                          <a:ea typeface="+mn-ea"/>
                          <a:cs typeface="+mn-cs"/>
                        </a:rPr>
                        <a:t>افزایش اعتماد به نفس </a:t>
                      </a:r>
                      <a:endParaRPr lang="en-US" sz="1800" b="0" i="0" u="none" strike="noStrike" dirty="0">
                        <a:solidFill>
                          <a:srgbClr val="FFFFFF"/>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gn="r" rtl="1" fontAlgn="b"/>
                      <a:r>
                        <a:rPr lang="fa-IR" sz="2000" b="1" i="0" u="none" strike="noStrike" dirty="0">
                          <a:solidFill>
                            <a:srgbClr val="333333"/>
                          </a:solidFill>
                          <a:effectLst/>
                          <a:latin typeface="+mn-lt"/>
                          <a:ea typeface="+mn-ea"/>
                          <a:cs typeface="+mn-cs"/>
                        </a:rPr>
                        <a:t>اسناد به دیگران یا موقعیت وشرایط </a:t>
                      </a:r>
                    </a:p>
                    <a:p>
                      <a:pPr algn="r" rtl="1" fontAlgn="b"/>
                      <a:r>
                        <a:rPr lang="fa-IR" sz="2000" b="0" i="0" u="none" strike="noStrike" dirty="0">
                          <a:solidFill>
                            <a:srgbClr val="333333"/>
                          </a:solidFill>
                          <a:effectLst/>
                          <a:latin typeface="+mn-lt"/>
                          <a:ea typeface="+mn-ea"/>
                          <a:cs typeface="+mn-cs"/>
                        </a:rPr>
                        <a:t>(مثال «هرکسی که در آن شرایط قرار می گرفت ، گل می زد »)</a:t>
                      </a:r>
                      <a:endParaRPr lang="en-US" sz="1800" b="0" i="0" u="none" strike="noStrike" dirty="0">
                        <a:solidFill>
                          <a:srgbClr val="333333"/>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r" rtl="1" fontAlgn="b">
                        <a:lnSpc>
                          <a:spcPct val="100000"/>
                        </a:lnSpc>
                        <a:spcBef>
                          <a:spcPts val="1200"/>
                        </a:spcBef>
                      </a:pPr>
                      <a:r>
                        <a:rPr lang="fa-IR" sz="2000" b="1" i="0" u="none" strike="noStrike" dirty="0">
                          <a:solidFill>
                            <a:srgbClr val="333333"/>
                          </a:solidFill>
                          <a:effectLst/>
                          <a:latin typeface="+mn-lt"/>
                          <a:ea typeface="+mn-ea"/>
                          <a:cs typeface="+mn-cs"/>
                        </a:rPr>
                        <a:t>ضرر و زیان:</a:t>
                      </a:r>
                      <a:r>
                        <a:rPr lang="fa-IR" sz="2000" b="0" i="0" u="none" strike="noStrike" dirty="0">
                          <a:solidFill>
                            <a:srgbClr val="333333"/>
                          </a:solidFill>
                          <a:effectLst/>
                          <a:latin typeface="+mn-lt"/>
                          <a:ea typeface="+mn-ea"/>
                          <a:cs typeface="+mn-cs"/>
                        </a:rPr>
                        <a:t> </a:t>
                      </a:r>
                      <a:r>
                        <a:rPr lang="fa-IR" sz="2000" b="0" i="0" u="none" strike="noStrike" dirty="0">
                          <a:solidFill>
                            <a:srgbClr val="004992"/>
                          </a:solidFill>
                          <a:effectLst/>
                          <a:latin typeface="+mn-lt"/>
                          <a:ea typeface="+mn-ea"/>
                          <a:cs typeface="+mn-cs"/>
                        </a:rPr>
                        <a:t>؟؟؟</a:t>
                      </a:r>
                      <a:r>
                        <a:rPr lang="fa-IR" sz="2000" b="0" i="0" u="none" strike="noStrike" dirty="0">
                          <a:solidFill>
                            <a:srgbClr val="E3EFF8"/>
                          </a:solidFill>
                          <a:effectLst/>
                          <a:latin typeface="+mn-lt"/>
                          <a:ea typeface="+mn-ea"/>
                          <a:cs typeface="+mn-cs"/>
                        </a:rPr>
                        <a:t> عدم افزایش اعتماد به نفس </a:t>
                      </a:r>
                    </a:p>
                    <a:p>
                      <a:pPr algn="r" rtl="1" fontAlgn="b">
                        <a:lnSpc>
                          <a:spcPct val="100000"/>
                        </a:lnSpc>
                        <a:spcBef>
                          <a:spcPts val="1200"/>
                        </a:spcBef>
                      </a:pPr>
                      <a:r>
                        <a:rPr lang="fa-IR" sz="2000" b="1" i="0" u="none" strike="noStrike" dirty="0">
                          <a:solidFill>
                            <a:srgbClr val="333333"/>
                          </a:solidFill>
                          <a:effectLst/>
                          <a:latin typeface="+mn-lt"/>
                          <a:ea typeface="+mn-ea"/>
                          <a:cs typeface="+mn-cs"/>
                        </a:rPr>
                        <a:t>مزیت و امتیاز:</a:t>
                      </a:r>
                      <a:r>
                        <a:rPr lang="fa-IR" sz="2000" b="0" i="0" u="none" strike="noStrike" dirty="0">
                          <a:solidFill>
                            <a:srgbClr val="333333"/>
                          </a:solidFill>
                          <a:effectLst/>
                          <a:latin typeface="+mn-lt"/>
                          <a:ea typeface="+mn-ea"/>
                          <a:cs typeface="+mn-cs"/>
                        </a:rPr>
                        <a:t> </a:t>
                      </a:r>
                      <a:r>
                        <a:rPr lang="fa-IR" sz="2000" b="0" i="0" u="none" strike="noStrike" dirty="0">
                          <a:solidFill>
                            <a:srgbClr val="004992"/>
                          </a:solidFill>
                          <a:effectLst/>
                          <a:latin typeface="+mn-lt"/>
                          <a:ea typeface="+mn-ea"/>
                          <a:cs typeface="+mn-cs"/>
                        </a:rPr>
                        <a:t>؟؟؟</a:t>
                      </a:r>
                      <a:r>
                        <a:rPr lang="fa-IR" sz="2000" b="0" i="0" u="none" strike="noStrike" dirty="0">
                          <a:solidFill>
                            <a:srgbClr val="E3EFF8"/>
                          </a:solidFill>
                          <a:effectLst/>
                          <a:latin typeface="+mn-lt"/>
                          <a:ea typeface="+mn-ea"/>
                          <a:cs typeface="+mn-cs"/>
                        </a:rPr>
                        <a:t> شما خود را فقط یکی از بازیکن ها می دانید و انسانی فروتن هستید. </a:t>
                      </a:r>
                      <a:endParaRPr lang="en-US" sz="1800" b="0" i="0" u="none" strike="noStrike" dirty="0">
                        <a:solidFill>
                          <a:srgbClr val="E3EFF8"/>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11094847" y="2204864"/>
            <a:ext cx="643128" cy="643127"/>
          </a:xfrm>
          <a:prstGeom prst="rect">
            <a:avLst/>
          </a:prstGeom>
          <a:blipFill>
            <a:blip r:embed="rId3" cstate="print"/>
            <a:stretch>
              <a:fillRect/>
            </a:stretch>
          </a:blipFill>
        </p:spPr>
        <p:txBody>
          <a:bodyPr wrap="square" lIns="0" tIns="0" rIns="0" bIns="0" rtlCol="0"/>
          <a:lstStyle/>
          <a:p>
            <a:pPr algn="r" rtl="1"/>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8"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flipH="1">
            <a:off x="7850188"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rtl="1">
              <a:spcBef>
                <a:spcPts val="95"/>
              </a:spcBef>
              <a:buClrTx/>
              <a:buNone/>
            </a:pPr>
            <a:r>
              <a:rPr lang="fa-IR" sz="1800" spc="-5">
                <a:solidFill>
                  <a:srgbClr val="333333"/>
                </a:solidFill>
                <a:latin typeface="+mn-lt"/>
                <a:ea typeface="+mn-ea"/>
                <a:cs typeface="+mn-cs"/>
              </a:rPr>
              <a:t>بسیارعالی بود! با گلی که زدی ، بازی را برنده شدی!</a:t>
            </a:r>
            <a:endParaRPr lang="en-US" sz="1800" dirty="0">
              <a:solidFill>
                <a:srgbClr val="333333"/>
              </a:solidFill>
              <a:latin typeface="+mn-lt"/>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سبک های اسناد (علّت یابی) بر وقایع منفی!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3837671463"/>
              </p:ext>
            </p:extLst>
          </p:nvPr>
        </p:nvGraphicFramePr>
        <p:xfrm>
          <a:off x="408955" y="4419600"/>
          <a:ext cx="11375136" cy="2286000"/>
        </p:xfrm>
        <a:graphic>
          <a:graphicData uri="http://schemas.openxmlformats.org/drawingml/2006/table">
            <a:tbl>
              <a:tblPr rtl="1"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r" rtl="1" fontAlgn="b"/>
                      <a:r>
                        <a:rPr lang="fa-IR" sz="2000" b="1" i="0" u="none" strike="noStrike" dirty="0">
                          <a:solidFill>
                            <a:srgbClr val="333333"/>
                          </a:solidFill>
                          <a:effectLst/>
                          <a:latin typeface="+mn-lt"/>
                          <a:ea typeface="+mn-ea"/>
                          <a:cs typeface="+mn-cs"/>
                        </a:rPr>
                        <a:t>اسناد به خود </a:t>
                      </a:r>
                    </a:p>
                    <a:p>
                      <a:pPr algn="r" rtl="1" fontAlgn="b"/>
                      <a:r>
                        <a:rPr lang="fa-IR" sz="2000" b="0" i="0" u="none" strike="noStrike" dirty="0">
                          <a:solidFill>
                            <a:srgbClr val="333333"/>
                          </a:solidFill>
                          <a:effectLst/>
                          <a:latin typeface="+mn-lt"/>
                          <a:ea typeface="+mn-ea"/>
                          <a:cs typeface="+mn-cs"/>
                        </a:rPr>
                        <a:t>(مثال «مهارت استثنایی بازیکن سبب این پیروزی شد. »)</a:t>
                      </a:r>
                      <a:endParaRPr lang="en-US" sz="1600" b="0" i="0" u="none" strike="noStrike" dirty="0">
                        <a:solidFill>
                          <a:srgbClr val="333333"/>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r" rtl="1" fontAlgn="b">
                        <a:lnSpc>
                          <a:spcPct val="100000"/>
                        </a:lnSpc>
                        <a:spcBef>
                          <a:spcPts val="1200"/>
                        </a:spcBef>
                      </a:pPr>
                      <a:r>
                        <a:rPr lang="fa-IR" sz="2000" b="1" i="0" u="none" strike="noStrike" dirty="0">
                          <a:solidFill>
                            <a:srgbClr val="333333"/>
                          </a:solidFill>
                          <a:effectLst/>
                          <a:latin typeface="+mn-lt"/>
                          <a:ea typeface="+mn-ea"/>
                          <a:cs typeface="+mn-cs"/>
                        </a:rPr>
                        <a:t>ضرر و زیان:</a:t>
                      </a:r>
                      <a:r>
                        <a:rPr lang="fa-IR" sz="2000" b="0" i="0" u="none" strike="noStrike" dirty="0">
                          <a:solidFill>
                            <a:srgbClr val="333333"/>
                          </a:solidFill>
                          <a:effectLst/>
                          <a:latin typeface="+mn-lt"/>
                          <a:ea typeface="+mn-ea"/>
                          <a:cs typeface="+mn-cs"/>
                        </a:rPr>
                        <a:t> خودپسندی و تکبّر </a:t>
                      </a:r>
                    </a:p>
                    <a:p>
                      <a:pPr algn="r" rtl="1" fontAlgn="b">
                        <a:lnSpc>
                          <a:spcPct val="100000"/>
                        </a:lnSpc>
                        <a:spcBef>
                          <a:spcPts val="1200"/>
                        </a:spcBef>
                      </a:pPr>
                      <a:r>
                        <a:rPr lang="fa-IR" sz="2000" b="1" i="0" u="none" strike="noStrike" dirty="0">
                          <a:solidFill>
                            <a:srgbClr val="333333"/>
                          </a:solidFill>
                          <a:effectLst/>
                          <a:latin typeface="+mn-lt"/>
                          <a:ea typeface="+mn-ea"/>
                          <a:cs typeface="+mn-cs"/>
                        </a:rPr>
                        <a:t>مزیت و امتیاز:</a:t>
                      </a:r>
                      <a:r>
                        <a:rPr lang="fa-IR" sz="2000" b="0" i="0" u="none" strike="noStrike" dirty="0">
                          <a:solidFill>
                            <a:srgbClr val="333333"/>
                          </a:solidFill>
                          <a:effectLst/>
                          <a:latin typeface="+mn-lt"/>
                          <a:ea typeface="+mn-ea"/>
                          <a:cs typeface="+mn-cs"/>
                        </a:rPr>
                        <a:t> افزایش اعتماد به نفس </a:t>
                      </a:r>
                      <a:endParaRPr lang="en-US" sz="1800" b="0" i="0" u="none" strike="noStrike" dirty="0">
                        <a:solidFill>
                          <a:srgbClr val="333333"/>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gn="r" rtl="1" fontAlgn="b"/>
                      <a:r>
                        <a:rPr lang="fa-IR" sz="2000" b="1" i="0" u="none" strike="noStrike" dirty="0">
                          <a:solidFill>
                            <a:srgbClr val="333333"/>
                          </a:solidFill>
                          <a:effectLst/>
                          <a:latin typeface="+mn-lt"/>
                          <a:ea typeface="+mn-ea"/>
                          <a:cs typeface="+mn-cs"/>
                        </a:rPr>
                        <a:t>اسناد به دیگران یا موقعیت وشرایط </a:t>
                      </a:r>
                    </a:p>
                    <a:p>
                      <a:pPr algn="r" rtl="1" fontAlgn="b"/>
                      <a:r>
                        <a:rPr lang="fa-IR" sz="2000" b="0" i="0" u="none" strike="noStrike" dirty="0">
                          <a:solidFill>
                            <a:srgbClr val="333333"/>
                          </a:solidFill>
                          <a:effectLst/>
                          <a:latin typeface="+mn-lt"/>
                          <a:ea typeface="+mn-ea"/>
                          <a:cs typeface="+mn-cs"/>
                        </a:rPr>
                        <a:t>(مثال «هرکسی که در آن شرایط قرار می گرفت ، گل می زد »)</a:t>
                      </a:r>
                      <a:endParaRPr lang="en-US" sz="1800" b="0" i="0" u="none" strike="noStrike" dirty="0">
                        <a:solidFill>
                          <a:srgbClr val="333333"/>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r" rtl="1" fontAlgn="b">
                        <a:lnSpc>
                          <a:spcPct val="100000"/>
                        </a:lnSpc>
                        <a:spcBef>
                          <a:spcPts val="1200"/>
                        </a:spcBef>
                      </a:pPr>
                      <a:r>
                        <a:rPr lang="fa-IR" sz="2000" b="1" i="0" u="none" strike="noStrike" dirty="0">
                          <a:solidFill>
                            <a:srgbClr val="333333"/>
                          </a:solidFill>
                          <a:effectLst/>
                          <a:latin typeface="+mn-lt"/>
                          <a:ea typeface="+mn-ea"/>
                          <a:cs typeface="+mn-cs"/>
                        </a:rPr>
                        <a:t>ضرر و زیان:</a:t>
                      </a:r>
                      <a:r>
                        <a:rPr lang="fa-IR" sz="2000" b="0" i="0" u="none" strike="noStrike" dirty="0">
                          <a:solidFill>
                            <a:srgbClr val="333333"/>
                          </a:solidFill>
                          <a:effectLst/>
                          <a:latin typeface="+mn-lt"/>
                          <a:ea typeface="+mn-ea"/>
                          <a:cs typeface="+mn-cs"/>
                        </a:rPr>
                        <a:t> </a:t>
                      </a:r>
                      <a:r>
                        <a:rPr lang="fa-IR" sz="2000" b="0" i="0" u="none" strike="noStrike" dirty="0">
                          <a:solidFill>
                            <a:srgbClr val="004992"/>
                          </a:solidFill>
                          <a:effectLst/>
                          <a:latin typeface="+mn-lt"/>
                          <a:ea typeface="+mn-ea"/>
                          <a:cs typeface="+mn-cs"/>
                        </a:rPr>
                        <a:t>؟؟؟</a:t>
                      </a:r>
                      <a:r>
                        <a:rPr lang="fa-IR" sz="2000" b="0" i="0" u="none" strike="noStrike" dirty="0">
                          <a:solidFill>
                            <a:srgbClr val="E3EFF8"/>
                          </a:solidFill>
                          <a:effectLst/>
                          <a:latin typeface="+mn-lt"/>
                          <a:ea typeface="+mn-ea"/>
                          <a:cs typeface="+mn-cs"/>
                        </a:rPr>
                        <a:t> عدم افزایش اعتماد به نفس </a:t>
                      </a:r>
                    </a:p>
                    <a:p>
                      <a:pPr algn="r" rtl="1" fontAlgn="b">
                        <a:lnSpc>
                          <a:spcPct val="100000"/>
                        </a:lnSpc>
                        <a:spcBef>
                          <a:spcPts val="1200"/>
                        </a:spcBef>
                      </a:pPr>
                      <a:r>
                        <a:rPr lang="fa-IR" sz="2000" b="1" i="0" u="none" strike="noStrike" dirty="0">
                          <a:solidFill>
                            <a:srgbClr val="333333"/>
                          </a:solidFill>
                          <a:effectLst/>
                          <a:latin typeface="+mn-lt"/>
                          <a:ea typeface="+mn-ea"/>
                          <a:cs typeface="+mn-cs"/>
                        </a:rPr>
                        <a:t>مزیت و امتیاز:</a:t>
                      </a:r>
                      <a:r>
                        <a:rPr lang="fa-IR" sz="2000" b="0" i="0" u="none" strike="noStrike" dirty="0">
                          <a:solidFill>
                            <a:srgbClr val="333333"/>
                          </a:solidFill>
                          <a:effectLst/>
                          <a:latin typeface="+mn-lt"/>
                          <a:ea typeface="+mn-ea"/>
                          <a:cs typeface="+mn-cs"/>
                        </a:rPr>
                        <a:t> </a:t>
                      </a:r>
                      <a:r>
                        <a:rPr lang="fa-IR" sz="2000" b="0" i="0" u="none" strike="noStrike" dirty="0">
                          <a:solidFill>
                            <a:srgbClr val="004992"/>
                          </a:solidFill>
                          <a:effectLst/>
                          <a:latin typeface="+mn-lt"/>
                          <a:ea typeface="+mn-ea"/>
                          <a:cs typeface="+mn-cs"/>
                        </a:rPr>
                        <a:t>؟؟؟</a:t>
                      </a:r>
                      <a:r>
                        <a:rPr lang="fa-IR" sz="2000" b="0" i="0" u="none" strike="noStrike" dirty="0">
                          <a:solidFill>
                            <a:srgbClr val="E3EFF8"/>
                          </a:solidFill>
                          <a:effectLst/>
                          <a:latin typeface="+mn-lt"/>
                          <a:ea typeface="+mn-ea"/>
                          <a:cs typeface="+mn-cs"/>
                        </a:rPr>
                        <a:t> شما خود را فقط یکی از بازیکن ها می دانید و انسانی فروتن هستید. </a:t>
                      </a:r>
                      <a:endParaRPr lang="en-US" sz="1800" b="0" i="0" u="none" strike="noStrike" dirty="0">
                        <a:solidFill>
                          <a:srgbClr val="E3EFF8"/>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11094847" y="2204864"/>
            <a:ext cx="643128" cy="643127"/>
          </a:xfrm>
          <a:prstGeom prst="rect">
            <a:avLst/>
          </a:prstGeom>
          <a:blipFill>
            <a:blip r:embed="rId3" cstate="print"/>
            <a:stretch>
              <a:fillRect/>
            </a:stretch>
          </a:blipFill>
        </p:spPr>
        <p:txBody>
          <a:bodyPr wrap="square" lIns="0" tIns="0" rIns="0" bIns="0" rtlCol="0"/>
          <a:lstStyle/>
          <a:p>
            <a:pPr algn="r" rtl="1"/>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8"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flipH="1">
            <a:off x="7850188"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rtl="1">
              <a:spcBef>
                <a:spcPts val="95"/>
              </a:spcBef>
              <a:buClrTx/>
              <a:buNone/>
            </a:pPr>
            <a:r>
              <a:rPr lang="fa-IR" sz="1800" spc="-5">
                <a:solidFill>
                  <a:srgbClr val="333333"/>
                </a:solidFill>
                <a:latin typeface="+mn-lt"/>
                <a:ea typeface="+mn-ea"/>
                <a:cs typeface="+mn-cs"/>
              </a:rPr>
              <a:t>بسیارعالی بود! با گلی که زدی ، بازی را برنده شدی!</a:t>
            </a:r>
            <a:endParaRPr lang="en-US" sz="1800" dirty="0">
              <a:solidFill>
                <a:srgbClr val="333333"/>
              </a:solidFill>
              <a:latin typeface="+mn-lt"/>
              <a:ea typeface="+mn-ea"/>
              <a:cs typeface="+mn-cs"/>
            </a:endParaRPr>
          </a:p>
        </p:txBody>
      </p:sp>
    </p:spTree>
    <p:extLst>
      <p:ext uri="{BB962C8B-B14F-4D97-AF65-F5344CB8AC3E}">
        <p14:creationId xmlns:p14="http://schemas.microsoft.com/office/powerpoint/2010/main" val="1854342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سبک های اسناد (علّت یابی) بر وقایع منفی!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1309017338"/>
              </p:ext>
            </p:extLst>
          </p:nvPr>
        </p:nvGraphicFramePr>
        <p:xfrm>
          <a:off x="408955" y="4419600"/>
          <a:ext cx="11375136" cy="2286000"/>
        </p:xfrm>
        <a:graphic>
          <a:graphicData uri="http://schemas.openxmlformats.org/drawingml/2006/table">
            <a:tbl>
              <a:tblPr rtl="1"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r" rtl="1" fontAlgn="b"/>
                      <a:r>
                        <a:rPr lang="fa-IR" sz="2000" b="1" i="0" u="none" strike="noStrike" dirty="0">
                          <a:solidFill>
                            <a:srgbClr val="333333"/>
                          </a:solidFill>
                          <a:effectLst/>
                          <a:latin typeface="+mn-lt"/>
                          <a:ea typeface="+mn-ea"/>
                          <a:cs typeface="+mn-cs"/>
                        </a:rPr>
                        <a:t>اسناد به خود </a:t>
                      </a:r>
                    </a:p>
                    <a:p>
                      <a:pPr algn="r" rtl="1" fontAlgn="b"/>
                      <a:r>
                        <a:rPr lang="fa-IR" sz="2000" b="0" i="0" u="none" strike="noStrike" dirty="0">
                          <a:solidFill>
                            <a:srgbClr val="333333"/>
                          </a:solidFill>
                          <a:effectLst/>
                          <a:latin typeface="+mn-lt"/>
                          <a:ea typeface="+mn-ea"/>
                          <a:cs typeface="+mn-cs"/>
                        </a:rPr>
                        <a:t>(مثال «مهارت استثنایی بازیکن سبب این پیروزی شد. »)</a:t>
                      </a:r>
                      <a:endParaRPr lang="en-US" sz="1600" b="0" i="0" u="none" strike="noStrike" dirty="0">
                        <a:solidFill>
                          <a:srgbClr val="333333"/>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r" rtl="1" fontAlgn="b">
                        <a:lnSpc>
                          <a:spcPct val="100000"/>
                        </a:lnSpc>
                        <a:spcBef>
                          <a:spcPts val="1200"/>
                        </a:spcBef>
                      </a:pPr>
                      <a:r>
                        <a:rPr lang="fa-IR" sz="2000" b="1" i="0" u="none" strike="noStrike" dirty="0">
                          <a:solidFill>
                            <a:srgbClr val="333333"/>
                          </a:solidFill>
                          <a:effectLst/>
                          <a:latin typeface="+mn-lt"/>
                          <a:ea typeface="+mn-ea"/>
                          <a:cs typeface="+mn-cs"/>
                        </a:rPr>
                        <a:t>ضرر و زیان:</a:t>
                      </a:r>
                      <a:r>
                        <a:rPr lang="fa-IR" sz="2000" b="0" i="0" u="none" strike="noStrike" dirty="0">
                          <a:solidFill>
                            <a:srgbClr val="333333"/>
                          </a:solidFill>
                          <a:effectLst/>
                          <a:latin typeface="+mn-lt"/>
                          <a:ea typeface="+mn-ea"/>
                          <a:cs typeface="+mn-cs"/>
                        </a:rPr>
                        <a:t> خودپسندی و تکبّر </a:t>
                      </a:r>
                    </a:p>
                    <a:p>
                      <a:pPr algn="r" rtl="1" fontAlgn="b">
                        <a:lnSpc>
                          <a:spcPct val="100000"/>
                        </a:lnSpc>
                        <a:spcBef>
                          <a:spcPts val="1200"/>
                        </a:spcBef>
                      </a:pPr>
                      <a:r>
                        <a:rPr lang="fa-IR" sz="2000" b="1" i="0" u="none" strike="noStrike" dirty="0">
                          <a:solidFill>
                            <a:srgbClr val="333333"/>
                          </a:solidFill>
                          <a:effectLst/>
                          <a:latin typeface="+mn-lt"/>
                          <a:ea typeface="+mn-ea"/>
                          <a:cs typeface="+mn-cs"/>
                        </a:rPr>
                        <a:t>مزیت و امتیاز:</a:t>
                      </a:r>
                      <a:r>
                        <a:rPr lang="fa-IR" sz="2000" b="0" i="0" u="none" strike="noStrike" dirty="0">
                          <a:solidFill>
                            <a:srgbClr val="333333"/>
                          </a:solidFill>
                          <a:effectLst/>
                          <a:latin typeface="+mn-lt"/>
                          <a:ea typeface="+mn-ea"/>
                          <a:cs typeface="+mn-cs"/>
                        </a:rPr>
                        <a:t> افزایش اعتماد به نفس </a:t>
                      </a:r>
                      <a:endParaRPr lang="en-US" sz="1800" b="0" i="0" u="none" strike="noStrike" dirty="0">
                        <a:solidFill>
                          <a:srgbClr val="333333"/>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gn="r" rtl="1" fontAlgn="b"/>
                      <a:r>
                        <a:rPr lang="fa-IR" sz="2000" b="1" i="0" u="none" strike="noStrike" dirty="0">
                          <a:solidFill>
                            <a:srgbClr val="333333"/>
                          </a:solidFill>
                          <a:effectLst/>
                          <a:latin typeface="+mn-lt"/>
                          <a:ea typeface="+mn-ea"/>
                          <a:cs typeface="+mn-cs"/>
                        </a:rPr>
                        <a:t>اسناد به دیگران یا موقعیت وشرایط </a:t>
                      </a:r>
                    </a:p>
                    <a:p>
                      <a:pPr algn="r" rtl="1" fontAlgn="b"/>
                      <a:r>
                        <a:rPr lang="fa-IR" sz="2000" b="0" i="0" u="none" strike="noStrike" dirty="0">
                          <a:solidFill>
                            <a:srgbClr val="333333"/>
                          </a:solidFill>
                          <a:effectLst/>
                          <a:latin typeface="+mn-lt"/>
                          <a:ea typeface="+mn-ea"/>
                          <a:cs typeface="+mn-cs"/>
                        </a:rPr>
                        <a:t>(مثال «هرکسی که در آن شرایط قرار می گرفت ، گل می زد »)</a:t>
                      </a:r>
                      <a:endParaRPr lang="en-US" sz="1800" b="0" i="0" u="none" strike="noStrike" dirty="0">
                        <a:solidFill>
                          <a:srgbClr val="333333"/>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r" rtl="1" fontAlgn="b">
                        <a:lnSpc>
                          <a:spcPct val="100000"/>
                        </a:lnSpc>
                        <a:spcBef>
                          <a:spcPts val="1200"/>
                        </a:spcBef>
                      </a:pPr>
                      <a:r>
                        <a:rPr lang="fa-IR" sz="2000" b="1" i="0" u="none" strike="noStrike" dirty="0">
                          <a:solidFill>
                            <a:srgbClr val="333333"/>
                          </a:solidFill>
                          <a:effectLst/>
                          <a:latin typeface="+mn-lt"/>
                          <a:ea typeface="+mn-ea"/>
                          <a:cs typeface="+mn-cs"/>
                        </a:rPr>
                        <a:t>ضرر و زیان:</a:t>
                      </a:r>
                      <a:r>
                        <a:rPr lang="fa-IR" sz="2000" b="0" i="0" u="none" strike="noStrike" dirty="0">
                          <a:solidFill>
                            <a:srgbClr val="333333"/>
                          </a:solidFill>
                          <a:effectLst/>
                          <a:latin typeface="+mn-lt"/>
                          <a:ea typeface="+mn-ea"/>
                          <a:cs typeface="+mn-cs"/>
                        </a:rPr>
                        <a:t> عدم افزایش اعتماد به نفس </a:t>
                      </a:r>
                    </a:p>
                    <a:p>
                      <a:pPr algn="r" rtl="1" fontAlgn="b">
                        <a:lnSpc>
                          <a:spcPct val="100000"/>
                        </a:lnSpc>
                        <a:spcBef>
                          <a:spcPts val="1200"/>
                        </a:spcBef>
                      </a:pPr>
                      <a:r>
                        <a:rPr lang="fa-IR" sz="2000" b="1" i="0" u="none" strike="noStrike" dirty="0">
                          <a:solidFill>
                            <a:srgbClr val="333333"/>
                          </a:solidFill>
                          <a:effectLst/>
                          <a:latin typeface="+mn-lt"/>
                          <a:ea typeface="+mn-ea"/>
                          <a:cs typeface="+mn-cs"/>
                        </a:rPr>
                        <a:t>مزیت و امتیاز:</a:t>
                      </a:r>
                      <a:r>
                        <a:rPr lang="fa-IR" sz="2000" b="0" i="0" u="none" strike="noStrike" dirty="0">
                          <a:solidFill>
                            <a:srgbClr val="333333"/>
                          </a:solidFill>
                          <a:effectLst/>
                          <a:latin typeface="+mn-lt"/>
                          <a:ea typeface="+mn-ea"/>
                          <a:cs typeface="+mn-cs"/>
                        </a:rPr>
                        <a:t> شما خود را فقط یکی از بازیکن ها می دانید و انسانی فروتن هستید. </a:t>
                      </a:r>
                      <a:endParaRPr lang="en-US" sz="1800" b="0" i="0" u="none" strike="noStrike" dirty="0">
                        <a:solidFill>
                          <a:srgbClr val="333333"/>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11094847" y="2204864"/>
            <a:ext cx="643128" cy="643127"/>
          </a:xfrm>
          <a:prstGeom prst="rect">
            <a:avLst/>
          </a:prstGeom>
          <a:blipFill>
            <a:blip r:embed="rId3" cstate="print"/>
            <a:stretch>
              <a:fillRect/>
            </a:stretch>
          </a:blipFill>
        </p:spPr>
        <p:txBody>
          <a:bodyPr wrap="square" lIns="0" tIns="0" rIns="0" bIns="0" rtlCol="0"/>
          <a:lstStyle/>
          <a:p>
            <a:pPr algn="r" rtl="1"/>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8"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flipH="1">
            <a:off x="7850188"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rtl="1">
              <a:spcBef>
                <a:spcPts val="95"/>
              </a:spcBef>
              <a:buClrTx/>
              <a:buNone/>
            </a:pPr>
            <a:r>
              <a:rPr lang="fa-IR" sz="1800" spc="-5">
                <a:solidFill>
                  <a:srgbClr val="333333"/>
                </a:solidFill>
                <a:latin typeface="+mn-lt"/>
                <a:ea typeface="+mn-ea"/>
                <a:cs typeface="+mn-cs"/>
              </a:rPr>
              <a:t>بسیارعالی بود! با گلی که زدی ، بازی را برنده شدی!</a:t>
            </a:r>
            <a:endParaRPr lang="en-US" sz="1800" dirty="0">
              <a:solidFill>
                <a:srgbClr val="333333"/>
              </a:solidFill>
              <a:latin typeface="+mn-lt"/>
              <a:ea typeface="+mn-ea"/>
              <a:cs typeface="+mn-cs"/>
            </a:endParaRPr>
          </a:p>
        </p:txBody>
      </p:sp>
    </p:spTree>
    <p:extLst>
      <p:ext uri="{BB962C8B-B14F-4D97-AF65-F5344CB8AC3E}">
        <p14:creationId xmlns:p14="http://schemas.microsoft.com/office/powerpoint/2010/main" val="161298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سبک های اسناد (علّت یابی) بر وقایع منفی!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378086587"/>
              </p:ext>
            </p:extLst>
          </p:nvPr>
        </p:nvGraphicFramePr>
        <p:xfrm>
          <a:off x="408955" y="4416552"/>
          <a:ext cx="11375136" cy="1828800"/>
        </p:xfrm>
        <a:graphic>
          <a:graphicData uri="http://schemas.openxmlformats.org/drawingml/2006/table">
            <a:tbl>
              <a:tblPr rtl="1">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پاسخ های متعادل تر (یعنی ، تلفیق اثرات خود ، دیگران و یا شرایط و ارایه ی تبیین های مختلف):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lang="fa-IR" sz="2000" b="0" i="0" u="none" strike="noStrike" dirty="0">
                          <a:solidFill>
                            <a:srgbClr val="004992"/>
                          </a:solidFill>
                          <a:effectLst/>
                          <a:latin typeface="+mn-lt"/>
                          <a:ea typeface="+mn-ea"/>
                          <a:cs typeface="+mn-cs"/>
                        </a:rPr>
                        <a:t>؟؟؟</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lang="fa-IR" sz="2000" b="0" i="0" u="none" strike="noStrike" dirty="0">
                          <a:solidFill>
                            <a:srgbClr val="004992"/>
                          </a:solidFill>
                          <a:effectLst/>
                          <a:latin typeface="+mn-lt"/>
                          <a:ea typeface="+mn-ea"/>
                          <a:cs typeface="+mn-cs"/>
                        </a:rPr>
                        <a:t>؟؟؟</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lang="fa-IR" sz="2000" b="0" i="0" u="none" strike="noStrike" dirty="0">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11094847" y="2204864"/>
            <a:ext cx="643128" cy="643127"/>
          </a:xfrm>
          <a:prstGeom prst="rect">
            <a:avLst/>
          </a:prstGeom>
          <a:blipFill>
            <a:blip r:embed="rId3" cstate="print"/>
            <a:stretch>
              <a:fillRect/>
            </a:stretch>
          </a:blipFill>
        </p:spPr>
        <p:txBody>
          <a:bodyPr wrap="square" lIns="0" tIns="0" rIns="0" bIns="0" rtlCol="0"/>
          <a:lstStyle/>
          <a:p>
            <a:pPr algn="r" rtl="1"/>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8"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flipH="1">
            <a:off x="7850188"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rtl="1">
              <a:spcBef>
                <a:spcPts val="95"/>
              </a:spcBef>
              <a:buClrTx/>
              <a:buNone/>
            </a:pPr>
            <a:r>
              <a:rPr lang="fa-IR" sz="1800" spc="-5">
                <a:solidFill>
                  <a:srgbClr val="333333"/>
                </a:solidFill>
                <a:latin typeface="+mn-lt"/>
                <a:ea typeface="+mn-ea"/>
                <a:cs typeface="+mn-cs"/>
              </a:rPr>
              <a:t>بسیارعالی بود! با گلی که زدی ، بازی را برنده شدی!</a:t>
            </a:r>
            <a:endParaRPr lang="en-US" sz="1800" dirty="0">
              <a:solidFill>
                <a:srgbClr val="333333"/>
              </a:solidFill>
              <a:latin typeface="+mn-lt"/>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سبک های اسناد (علّت یابی) بر وقایع منفی!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936188240"/>
              </p:ext>
            </p:extLst>
          </p:nvPr>
        </p:nvGraphicFramePr>
        <p:xfrm>
          <a:off x="408955" y="4416552"/>
          <a:ext cx="11375136" cy="1828800"/>
        </p:xfrm>
        <a:graphic>
          <a:graphicData uri="http://schemas.openxmlformats.org/drawingml/2006/table">
            <a:tbl>
              <a:tblPr rtl="1">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a:ln>
                            <a:noFill/>
                          </a:ln>
                          <a:solidFill>
                            <a:srgbClr val="333333"/>
                          </a:solidFill>
                          <a:effectLst/>
                          <a:latin typeface="+mn-lt"/>
                          <a:ea typeface="+mn-ea"/>
                          <a:cs typeface="+mn-cs"/>
                        </a:rPr>
                        <a:t>پاسخ های متعادل تر (یعنی ، تلفیق اثرات خود ، دیگران و یا شرایط و ارایه ی تبیین های مختلف):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من بسیار خوشحالم ولی سایر بازیکنان ، بویژه استیو در این پیروزی نقش مهمی داشتند. </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این شغل من است. البته ، وارد کردن توپ از گوشه ی زمین به درون دروازه کار بسیار دشواری است. </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از همه متشکرم که بهترین اقدام را در آن زمان انجام دادند.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11094847" y="2204864"/>
            <a:ext cx="643128" cy="643127"/>
          </a:xfrm>
          <a:prstGeom prst="rect">
            <a:avLst/>
          </a:prstGeom>
          <a:blipFill>
            <a:blip r:embed="rId3" cstate="print"/>
            <a:stretch>
              <a:fillRect/>
            </a:stretch>
          </a:blipFill>
        </p:spPr>
        <p:txBody>
          <a:bodyPr wrap="square" lIns="0" tIns="0" rIns="0" bIns="0" rtlCol="0"/>
          <a:lstStyle/>
          <a:p>
            <a:pPr algn="r" rtl="1"/>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8"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flipH="1">
            <a:off x="7850188"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rtl="1">
              <a:spcBef>
                <a:spcPts val="95"/>
              </a:spcBef>
              <a:buClrTx/>
              <a:buNone/>
            </a:pPr>
            <a:r>
              <a:rPr lang="fa-IR" sz="1800" spc="-5">
                <a:solidFill>
                  <a:srgbClr val="333333"/>
                </a:solidFill>
                <a:latin typeface="+mn-lt"/>
                <a:ea typeface="+mn-ea"/>
                <a:cs typeface="+mn-cs"/>
              </a:rPr>
              <a:t>بسیارعالی بود! با گلی که زدی ، بازی را برنده شدی!</a:t>
            </a:r>
            <a:endParaRPr lang="en-US" sz="1800" dirty="0">
              <a:solidFill>
                <a:srgbClr val="333333"/>
              </a:solidFill>
              <a:latin typeface="+mn-lt"/>
              <a:ea typeface="+mn-ea"/>
              <a:cs typeface="+mn-cs"/>
            </a:endParaRPr>
          </a:p>
        </p:txBody>
      </p:sp>
    </p:spTree>
    <p:extLst>
      <p:ext uri="{BB962C8B-B14F-4D97-AF65-F5344CB8AC3E}">
        <p14:creationId xmlns:p14="http://schemas.microsoft.com/office/powerpoint/2010/main" val="3492578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a:solidFill>
                  <a:srgbClr val="004992"/>
                </a:solidFill>
                <a:latin typeface="+mn-lt"/>
                <a:ea typeface="+mn-ea"/>
                <a:cs typeface="+mn-cs"/>
              </a:rPr>
              <a:t>چرا این تمرین ها را انجام می دهیم؟</a:t>
            </a:r>
          </a:p>
        </p:txBody>
      </p:sp>
      <p:sp>
        <p:nvSpPr>
          <p:cNvPr id="4" name="Content Placeholder 3"/>
          <p:cNvSpPr>
            <a:spLocks noGrp="1"/>
          </p:cNvSpPr>
          <p:nvPr>
            <p:ph idx="1"/>
          </p:nvPr>
        </p:nvSpPr>
        <p:spPr/>
        <p:txBody>
          <a:bodyPr/>
          <a:lstStyle/>
          <a:p>
            <a:pPr lvl="0" defTabSz="914377"/>
            <a:r>
              <a:rPr lang="fa-IR" altLang="de-DE" sz="2400" dirty="0">
                <a:solidFill>
                  <a:srgbClr val="333333"/>
                </a:solidFill>
              </a:rPr>
              <a:t>مطالعات نشان داده اند که بسیاری از مبتلایان به افسردگی {ولی نه همه ی آنها}:</a:t>
            </a:r>
          </a:p>
          <a:p>
            <a:pPr marL="342900" lvl="0" indent="-342900" defTabSz="914377">
              <a:buClr>
                <a:srgbClr val="333333"/>
              </a:buClr>
              <a:buFont typeface="WingDings"/>
              <a:buChar char=""/>
            </a:pPr>
            <a:r>
              <a:rPr lang="fa-IR" altLang="de-DE" sz="2400" dirty="0">
                <a:solidFill>
                  <a:srgbClr val="333333"/>
                </a:solidFill>
              </a:rPr>
              <a:t>تمایل دارند که خودشان را بخاطر تجارب شکست سرزنش کنند.</a:t>
            </a:r>
          </a:p>
          <a:p>
            <a:pPr marL="342900" lvl="0" indent="-342900" defTabSz="914377">
              <a:buClr>
                <a:srgbClr val="333333"/>
              </a:buClr>
              <a:buFont typeface="WingDings"/>
              <a:buChar char=""/>
            </a:pPr>
            <a:r>
              <a:rPr lang="fa-IR" altLang="de-DE" sz="2400" dirty="0">
                <a:solidFill>
                  <a:srgbClr val="333333"/>
                </a:solidFill>
              </a:rPr>
              <a:t>تمایل دارند که دیگران یا شرایط را عامل بروز موفقیت هایشان بدانند.</a:t>
            </a:r>
          </a:p>
          <a:p>
            <a:pPr lvl="0" algn="ctr" defTabSz="914377"/>
            <a:r>
              <a:rPr lang="fa-IR" altLang="de-DE" sz="2400" dirty="0">
                <a:solidFill>
                  <a:srgbClr val="004992"/>
                </a:solidFill>
              </a:rPr>
              <a:t>چنین طرز فکری به عزت نفس پائین منجر می شود!</a:t>
            </a:r>
            <a:endParaRPr lang="fa-IR"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چرا این تمرین ها را انجام می دهیم؟</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مطالعات نشان داده اند که بیماران مبتلا به هذیان {ولی نه همه ی آنها}:</a:t>
            </a:r>
            <a:endParaRPr lang="de-DE"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تمایل دارند دیگران را بخاطر شکست هایشان سرزنش کنند.</a:t>
            </a:r>
          </a:p>
          <a:p>
            <a:pPr marL="342900" lvl="0" indent="-342900" defTabSz="914400" fontAlgn="base">
              <a:buClr>
                <a:srgbClr val="333333"/>
              </a:buClr>
              <a:buFont typeface="WingDings"/>
              <a:buChar char=""/>
            </a:pPr>
            <a:r>
              <a:rPr lang="fa-IR" altLang="de-DE" sz="2400" dirty="0">
                <a:solidFill>
                  <a:srgbClr val="333333"/>
                </a:solidFill>
              </a:rPr>
              <a:t>تمایل دارند ، باور کنند که همه ی اتفاق ها و وقایع خارج از کنترل آن ها می باشد.</a:t>
            </a:r>
          </a:p>
          <a:p>
            <a:pPr lvl="0" algn="ctr" defTabSz="914400" fontAlgn="base"/>
            <a:r>
              <a:rPr lang="fa-IR" altLang="de-DE" sz="2400" dirty="0">
                <a:solidFill>
                  <a:srgbClr val="333333"/>
                </a:solidFill>
              </a:rPr>
              <a:t>ای</a:t>
            </a:r>
            <a:r>
              <a:rPr lang="fa-IR" altLang="de-DE" sz="2400" dirty="0">
                <a:solidFill>
                  <a:srgbClr val="004992"/>
                </a:solidFill>
              </a:rPr>
              <a:t>ن طرز تفکر و سبک اسناد می تواند سبب بروز مشکلاتی در روابط بین فردی شود!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45" name="Rectangle 35"/>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چگونه سوگیری ها و خطاهای اسنادی سبب تشدید سوء تفاهم ها و تعابیر نادرست ، در زمان ابتلا به روان پریشی / سایکوز می شود. به چند مثال توجه فرمائید.</a:t>
            </a:r>
            <a:endParaRPr lang="de-DE" altLang="de-DE" sz="360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
        <p:nvSpPr>
          <p:cNvPr id="56346" name="Rechteck 1"/>
          <p:cNvSpPr>
            <a:spLocks noChangeArrowheads="1"/>
          </p:cNvSpPr>
          <p:nvPr/>
        </p:nvSpPr>
        <p:spPr bwMode="auto">
          <a:xfrm>
            <a:off x="408955" y="6064969"/>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dirty="0">
                <a:solidFill>
                  <a:srgbClr val="004992"/>
                </a:solidFill>
                <a:latin typeface="+mn-lt"/>
                <a:cs typeface="+mn-cs"/>
              </a:rPr>
              <a:t>شما هم می توانید یک تجربه شخصی در این زمینه بیان کنید؟</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2954655644"/>
              </p:ext>
            </p:extLst>
          </p:nvPr>
        </p:nvGraphicFramePr>
        <p:xfrm>
          <a:off x="408955" y="2680593"/>
          <a:ext cx="11376000" cy="3139422"/>
        </p:xfrm>
        <a:graphic>
          <a:graphicData uri="http://schemas.openxmlformats.org/drawingml/2006/table">
            <a:tbl>
              <a:tblPr rtl="1" firstRow="1" bandRow="1">
                <a:tableStyleId>{21E4AEA4-8DFA-4A89-87EB-49C32662AFE0}</a:tableStyleId>
              </a:tblPr>
              <a:tblGrid>
                <a:gridCol w="2740494">
                  <a:extLst>
                    <a:ext uri="{9D8B030D-6E8A-4147-A177-3AD203B41FA5}">
                      <a16:colId xmlns:a16="http://schemas.microsoft.com/office/drawing/2014/main" val="20000"/>
                    </a:ext>
                  </a:extLst>
                </a:gridCol>
                <a:gridCol w="4588970">
                  <a:extLst>
                    <a:ext uri="{9D8B030D-6E8A-4147-A177-3AD203B41FA5}">
                      <a16:colId xmlns:a16="http://schemas.microsoft.com/office/drawing/2014/main" val="20001"/>
                    </a:ext>
                  </a:extLst>
                </a:gridCol>
                <a:gridCol w="4046536">
                  <a:extLst>
                    <a:ext uri="{9D8B030D-6E8A-4147-A177-3AD203B41FA5}">
                      <a16:colId xmlns:a16="http://schemas.microsoft.com/office/drawing/2014/main" val="20002"/>
                    </a:ext>
                  </a:extLst>
                </a:gridCol>
              </a:tblGrid>
              <a:tr h="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واقعه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a:ln>
                            <a:noFill/>
                          </a:ln>
                          <a:solidFill>
                            <a:srgbClr val="333333"/>
                          </a:solidFill>
                          <a:effectLst/>
                          <a:latin typeface="+mn-lt"/>
                          <a:ea typeface="+mn-ea"/>
                          <a:cs typeface="+mn-cs"/>
                        </a:rPr>
                        <a:t>توجیه و تبیین در خلال روان پریشی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a:ln>
                            <a:noFill/>
                          </a:ln>
                          <a:solidFill>
                            <a:srgbClr val="333333"/>
                          </a:solidFill>
                          <a:effectLst/>
                          <a:latin typeface="+mn-lt"/>
                          <a:ea typeface="+mn-ea"/>
                          <a:cs typeface="+mn-cs"/>
                        </a:rPr>
                        <a:t>سایر تبیینات</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822960">
                <a:tc>
                  <a:txBody>
                    <a:bodyPr/>
                    <a:lstStyle/>
                    <a:p>
                      <a:pPr marL="91440" marR="579755" algn="r" rtl="1">
                        <a:lnSpc>
                          <a:spcPct val="100000"/>
                        </a:lnSpc>
                        <a:spcBef>
                          <a:spcPts val="350"/>
                        </a:spcBef>
                      </a:pPr>
                      <a:r>
                        <a:rPr lang="fa-IR" sz="2000" b="0" i="0" u="none" spc="-5">
                          <a:solidFill>
                            <a:srgbClr val="333333"/>
                          </a:solidFill>
                          <a:latin typeface="+mn-lt"/>
                          <a:ea typeface="+mn-ea"/>
                          <a:cs typeface="+mn-cs"/>
                        </a:rPr>
                        <a:t>در آپارتمان شما ، اَسناد مهمّی مفقود شده است. </a:t>
                      </a:r>
                      <a:endParaRPr sz="2000" b="0" i="0" u="none" dirty="0">
                        <a:solidFill>
                          <a:srgbClr val="333333"/>
                        </a:solidFill>
                        <a:latin typeface="+mn-lt"/>
                        <a:ea typeface="+mn-ea"/>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just" rtl="1">
                        <a:lnSpc>
                          <a:spcPct val="100000"/>
                        </a:lnSpc>
                        <a:spcBef>
                          <a:spcPts val="350"/>
                        </a:spcBef>
                      </a:pPr>
                      <a:r>
                        <a:rPr lang="fa-IR" sz="2000" b="0" i="0" u="none" dirty="0">
                          <a:solidFill>
                            <a:srgbClr val="333333"/>
                          </a:solidFill>
                          <a:latin typeface="+mn-lt"/>
                          <a:ea typeface="+mn-ea"/>
                          <a:cs typeface="+mn-cs"/>
                        </a:rPr>
                        <a:t>شخصی با نیّت آسیب زدن به شما ، درب را شکسته ، وارد خانه شده و اسناد را سرقت کرده است. </a:t>
                      </a:r>
                      <a:endParaRPr sz="2000" b="0" i="0" u="none" dirty="0">
                        <a:solidFill>
                          <a:srgbClr val="333333"/>
                        </a:solidFill>
                        <a:latin typeface="+mn-lt"/>
                        <a:ea typeface="+mn-ea"/>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gn="r" rtl="1">
                        <a:lnSpc>
                          <a:spcPct val="100000"/>
                        </a:lnSpc>
                        <a:spcBef>
                          <a:spcPts val="350"/>
                        </a:spcBef>
                      </a:pPr>
                      <a:r>
                        <a:rPr lang="fa-IR" sz="2000" b="0" i="0" u="none" spc="-5">
                          <a:solidFill>
                            <a:srgbClr val="333333"/>
                          </a:solidFill>
                          <a:latin typeface="+mn-lt"/>
                          <a:ea typeface="+mn-ea"/>
                          <a:cs typeface="+mn-cs"/>
                        </a:rPr>
                        <a:t>محلِّ اختفای این اسناد را خود شما جابجا کرده اید ولی محل فعلی آن را به خاطر ندارید. </a:t>
                      </a:r>
                      <a:endParaRPr sz="2000" b="0" i="0" u="none" dirty="0">
                        <a:solidFill>
                          <a:srgbClr val="333333"/>
                        </a:solidFill>
                        <a:latin typeface="+mn-lt"/>
                        <a:ea typeface="+mn-ea"/>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91440" marR="208279" algn="r" rtl="1">
                        <a:lnSpc>
                          <a:spcPct val="100000"/>
                        </a:lnSpc>
                        <a:spcBef>
                          <a:spcPts val="355"/>
                        </a:spcBef>
                      </a:pPr>
                      <a:r>
                        <a:rPr lang="fa-IR" sz="2000" b="0" i="0" u="none" spc="-45">
                          <a:solidFill>
                            <a:srgbClr val="333333"/>
                          </a:solidFill>
                          <a:latin typeface="+mn-lt"/>
                          <a:ea typeface="+mn-ea"/>
                          <a:cs typeface="+mn-cs"/>
                        </a:rPr>
                        <a:t>شما در امتحان مردود شده اید. </a:t>
                      </a:r>
                      <a:endParaRPr sz="2000" b="0" i="0" u="none"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gn="r" rtl="1">
                        <a:lnSpc>
                          <a:spcPct val="100000"/>
                        </a:lnSpc>
                        <a:spcBef>
                          <a:spcPts val="355"/>
                        </a:spcBef>
                      </a:pPr>
                      <a:r>
                        <a:rPr lang="fa-IR" sz="2000" b="0" i="0" u="none" spc="-5" dirty="0">
                          <a:solidFill>
                            <a:srgbClr val="333333"/>
                          </a:solidFill>
                          <a:latin typeface="+mn-lt"/>
                          <a:ea typeface="+mn-ea"/>
                          <a:cs typeface="+mn-cs"/>
                        </a:rPr>
                        <a:t>آزمون گر قصد داشته است که شما شغل تان را ازدست بدهید. </a:t>
                      </a:r>
                      <a:endParaRPr sz="2000" b="0" i="0" u="none"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gn="r" rtl="1">
                        <a:lnSpc>
                          <a:spcPct val="100000"/>
                        </a:lnSpc>
                        <a:spcBef>
                          <a:spcPts val="355"/>
                        </a:spcBef>
                      </a:pPr>
                      <a:r>
                        <a:rPr lang="fa-IR" sz="2000" b="0" i="0" u="none" spc="-10" dirty="0">
                          <a:solidFill>
                            <a:srgbClr val="333333"/>
                          </a:solidFill>
                          <a:latin typeface="+mn-lt"/>
                          <a:ea typeface="+mn-ea"/>
                          <a:cs typeface="+mn-cs"/>
                        </a:rPr>
                        <a:t>شاید آزمونگر می خواسته سخت گیری کند ؛ ولی عدم آمادگی و بی خوابی شما نیز دیگر علت های این شکست بوده اند.</a:t>
                      </a:r>
                      <a:endParaRPr sz="2000" b="0" i="0" u="none"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822960">
                <a:tc>
                  <a:txBody>
                    <a:bodyPr/>
                    <a:lstStyle/>
                    <a:p>
                      <a:pPr marL="91440" marR="99695" algn="r" rtl="1">
                        <a:lnSpc>
                          <a:spcPct val="100000"/>
                        </a:lnSpc>
                        <a:spcBef>
                          <a:spcPts val="355"/>
                        </a:spcBef>
                      </a:pPr>
                      <a:r>
                        <a:rPr lang="fa-IR" sz="2000" b="0" i="0" u="none">
                          <a:solidFill>
                            <a:srgbClr val="333333"/>
                          </a:solidFill>
                          <a:latin typeface="+mn-lt"/>
                          <a:ea typeface="+mn-ea"/>
                          <a:cs typeface="+mn-cs"/>
                        </a:rPr>
                        <a:t>دوستی به خاطر شما تأسف نمی خورد. </a:t>
                      </a:r>
                      <a:endParaRPr sz="2000" b="0" i="0" u="none"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gn="r" rtl="1">
                        <a:lnSpc>
                          <a:spcPct val="100000"/>
                        </a:lnSpc>
                        <a:spcBef>
                          <a:spcPts val="355"/>
                        </a:spcBef>
                      </a:pPr>
                      <a:r>
                        <a:rPr lang="fa-IR" sz="2000" b="0" i="0" u="none" spc="-35" dirty="0">
                          <a:solidFill>
                            <a:srgbClr val="333333"/>
                          </a:solidFill>
                          <a:latin typeface="+mn-lt"/>
                          <a:ea typeface="+mn-ea"/>
                          <a:cs typeface="+mn-cs"/>
                        </a:rPr>
                        <a:t>این دوست احساس شرمساری می کند و نمی خواهد شما بدانید. </a:t>
                      </a:r>
                      <a:endParaRPr sz="2000" b="0" i="0" u="none"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gn="r" rtl="1">
                        <a:lnSpc>
                          <a:spcPct val="100000"/>
                        </a:lnSpc>
                        <a:spcBef>
                          <a:spcPts val="355"/>
                        </a:spcBef>
                      </a:pPr>
                      <a:r>
                        <a:rPr lang="fa-IR" sz="2000" b="0" i="0" u="none" spc="-35" dirty="0">
                          <a:solidFill>
                            <a:srgbClr val="333333"/>
                          </a:solidFill>
                          <a:latin typeface="+mn-lt"/>
                          <a:ea typeface="+mn-ea"/>
                          <a:cs typeface="+mn-cs"/>
                        </a:rPr>
                        <a:t>این دوست نگران شما است و نمی خواهد شما بدانید. </a:t>
                      </a:r>
                      <a:endParaRPr sz="2000" b="0" i="0" u="none"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سبک اسناد (علّت یابی)</a:t>
            </a:r>
            <a:br>
              <a:rPr lang="fa-IR" altLang="de-DE" sz="3600">
                <a:solidFill>
                  <a:srgbClr val="004992"/>
                </a:solidFill>
                <a:latin typeface="+mn-lt"/>
                <a:ea typeface="+mn-ea"/>
                <a:cs typeface="+mn-cs"/>
              </a:rPr>
            </a:br>
            <a:r>
              <a:rPr lang="fa-IR" altLang="de-DE">
                <a:solidFill>
                  <a:srgbClr val="004992"/>
                </a:solidFill>
                <a:latin typeface="+mn-lt"/>
                <a:ea typeface="+mn-ea"/>
                <a:cs typeface="+mn-cs"/>
              </a:rPr>
              <a:t>هدف های رفتاری این جلسه:</a:t>
            </a:r>
            <a:endParaRPr lang="en-US" altLang="de-DE">
              <a:solidFill>
                <a:srgbClr val="004992"/>
              </a:solidFill>
              <a:latin typeface="+mn-lt"/>
              <a:ea typeface="+mn-ea"/>
              <a:cs typeface="+mn-cs"/>
            </a:endParaRPr>
          </a:p>
        </p:txBody>
      </p:sp>
      <p:sp>
        <p:nvSpPr>
          <p:cNvPr id="58371"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fa-IR" altLang="de-DE" sz="2000" dirty="0">
                <a:solidFill>
                  <a:srgbClr val="333333"/>
                </a:solidFill>
              </a:rPr>
              <a:t>علت های مختلف وقایع را مورد توجه قرار دهید.</a:t>
            </a:r>
          </a:p>
          <a:p>
            <a:pPr marL="342900" indent="-342900" eaLnBrk="1" hangingPunct="1">
              <a:buClr>
                <a:srgbClr val="333333"/>
              </a:buClr>
              <a:buFont typeface="WingDings"/>
              <a:buChar char=""/>
            </a:pPr>
            <a:r>
              <a:rPr lang="fa-IR" altLang="de-DE" sz="2000" dirty="0">
                <a:solidFill>
                  <a:srgbClr val="333333"/>
                </a:solidFill>
              </a:rPr>
              <a:t>برای قبول یک توجیه ، عجله نکنید.</a:t>
            </a:r>
          </a:p>
          <a:p>
            <a:pPr marL="342900" indent="-342900" eaLnBrk="1" hangingPunct="1">
              <a:buClr>
                <a:srgbClr val="333333"/>
              </a:buClr>
              <a:buFont typeface="WingDings"/>
              <a:buChar char=""/>
            </a:pPr>
            <a:r>
              <a:rPr lang="fa-IR" altLang="de-DE" sz="2000" dirty="0">
                <a:solidFill>
                  <a:srgbClr val="333333"/>
                </a:solidFill>
              </a:rPr>
              <a:t>در باره ی عواقب یا پیامدهای اسنادهای (علت یابی های) خاص بحث کنید.</a:t>
            </a:r>
          </a:p>
          <a:p>
            <a:pPr eaLnBrk="1" hangingPunct="1"/>
            <a:r>
              <a:rPr lang="fa-IR" altLang="de-DE" sz="2400" dirty="0">
                <a:solidFill>
                  <a:srgbClr val="333333"/>
                </a:solidFill>
              </a:rPr>
              <a:t>ب</a:t>
            </a:r>
            <a:r>
              <a:rPr lang="fa-IR" altLang="de-DE" sz="2400" dirty="0">
                <a:solidFill>
                  <a:srgbClr val="004992"/>
                </a:solidFill>
              </a:rPr>
              <a:t>اید بکوشیم در زندگی روزمره ی خود تا حدِّ ممکن واقع بین باشیم.</a:t>
            </a:r>
          </a:p>
          <a:p>
            <a:pPr eaLnBrk="1" hangingPunct="1"/>
            <a:r>
              <a:rPr lang="fa-IR" altLang="de-DE" sz="2400" dirty="0">
                <a:solidFill>
                  <a:srgbClr val="004992"/>
                </a:solidFill>
              </a:rPr>
              <a:t>شما نباید دیگران را بخاطر شکست های خودتان ملامت کنید. همچنین نباید همیشه خودتان را بخاطر موافق نبودن شرایط و مطابق انتظار نبودن وقایع سرزنش کنید.</a:t>
            </a:r>
            <a:endParaRPr lang="en-US" alt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دوستی از پشست سر با شما سخن می گوید.</a:t>
            </a:r>
            <a:endParaRPr lang="de-DE" altLang="de-DE" sz="3600">
              <a:latin typeface="+mn-lt"/>
              <a:ea typeface="+mn-ea"/>
              <a:cs typeface="+mn-cs"/>
            </a:endParaRPr>
          </a:p>
        </p:txBody>
      </p:sp>
      <p:sp>
        <p:nvSpPr>
          <p:cNvPr id="60419" name="Rectangle 3"/>
          <p:cNvSpPr>
            <a:spLocks noGrp="1" noChangeArrowheads="1"/>
          </p:cNvSpPr>
          <p:nvPr>
            <p:ph idx="1"/>
          </p:nvPr>
        </p:nvSpPr>
        <p:spPr/>
        <p:txBody>
          <a:bodyPr>
            <a:noAutofit/>
          </a:bodyPr>
          <a:lstStyle/>
          <a:p>
            <a:pPr eaLnBrk="1" hangingPunct="1"/>
            <a:r>
              <a:rPr lang="fa-IR" altLang="de-DE" sz="2400" dirty="0">
                <a:solidFill>
                  <a:srgbClr val="333333"/>
                </a:solidFill>
              </a:rPr>
              <a:t>چرا او از پشت سر با شما سخن می </a:t>
            </a:r>
            <a:r>
              <a:rPr lang="fa-IR" altLang="de-DE" sz="2400">
                <a:solidFill>
                  <a:srgbClr val="333333"/>
                </a:solidFill>
              </a:rPr>
              <a:t>گوید؟</a:t>
            </a:r>
          </a:p>
          <a:p>
            <a:pPr lvl="0" defTabSz="914400" fontAlgn="base"/>
            <a:r>
              <a:rPr lang="fa-IR" altLang="de-DE" sz="2400" dirty="0">
                <a:solidFill>
                  <a:srgbClr val="333333"/>
                </a:solidFill>
              </a:rPr>
              <a:t>دلیل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10"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خود شما؟</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دیگری؟</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شرایط یا تصادف (شانس)؟</a:t>
            </a:r>
            <a:endParaRPr lang="fr-CH" altLang="de-DE" sz="2400" dirty="0">
              <a:solidFill>
                <a:srgbClr val="004992"/>
              </a:solidFill>
              <a:latin typeface="+mn-l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شما برای یک مصاحبه ی شغلی دعوت شده اید.</a:t>
            </a:r>
            <a:endParaRPr lang="de-DE" altLang="de-DE" sz="3600">
              <a:latin typeface="+mn-lt"/>
              <a:ea typeface="+mn-ea"/>
              <a:cs typeface="+mn-cs"/>
            </a:endParaRPr>
          </a:p>
        </p:txBody>
      </p:sp>
      <p:sp>
        <p:nvSpPr>
          <p:cNvPr id="62467" name="Rectangle 1027"/>
          <p:cNvSpPr>
            <a:spLocks noGrp="1" noChangeArrowheads="1"/>
          </p:cNvSpPr>
          <p:nvPr>
            <p:ph idx="1"/>
          </p:nvPr>
        </p:nvSpPr>
        <p:spPr/>
        <p:txBody>
          <a:bodyPr>
            <a:noAutofit/>
          </a:bodyPr>
          <a:lstStyle/>
          <a:p>
            <a:pPr eaLnBrk="1" hangingPunct="1"/>
            <a:r>
              <a:rPr lang="fa-IR" altLang="de-DE" sz="2400" dirty="0">
                <a:solidFill>
                  <a:srgbClr val="333333"/>
                </a:solidFill>
              </a:rPr>
              <a:t>چرا شما برای این مصاحبه ی شغلی دعوت شده </a:t>
            </a:r>
            <a:r>
              <a:rPr lang="fa-IR" altLang="de-DE" sz="2400">
                <a:solidFill>
                  <a:srgbClr val="333333"/>
                </a:solidFill>
              </a:rPr>
              <a:t>اید؟</a:t>
            </a:r>
          </a:p>
          <a:p>
            <a:pPr lvl="0" defTabSz="914400" fontAlgn="base"/>
            <a:r>
              <a:rPr lang="fa-IR" altLang="de-DE" sz="2400" dirty="0">
                <a:solidFill>
                  <a:srgbClr val="333333"/>
                </a:solidFill>
              </a:rPr>
              <a:t>دلیل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10"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خود شما؟</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دیگری؟</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شرایط یا تصادف (شانس)؟</a:t>
            </a:r>
            <a:endParaRPr lang="fr-CH" altLang="de-DE" sz="2400" dirty="0">
              <a:solidFill>
                <a:srgbClr val="004992"/>
              </a:solidFill>
              <a:latin typeface="+mn-lt"/>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a:solidFill>
                  <a:srgbClr val="004992"/>
                </a:solidFill>
                <a:latin typeface="+mn-lt"/>
                <a:ea typeface="+mn-ea"/>
                <a:cs typeface="+mn-cs"/>
              </a:rPr>
              <a:t>یکی از دوستان ، بطور غیرمنتظره ای به ملاقات شما آمده است.</a:t>
            </a:r>
          </a:p>
        </p:txBody>
      </p:sp>
      <p:sp>
        <p:nvSpPr>
          <p:cNvPr id="64515" name="Rectangle 3"/>
          <p:cNvSpPr>
            <a:spLocks noGrp="1" noChangeArrowheads="1"/>
          </p:cNvSpPr>
          <p:nvPr>
            <p:ph idx="1"/>
          </p:nvPr>
        </p:nvSpPr>
        <p:spPr/>
        <p:txBody>
          <a:bodyPr>
            <a:noAutofit/>
          </a:bodyPr>
          <a:lstStyle/>
          <a:p>
            <a:pPr eaLnBrk="1" hangingPunct="1"/>
            <a:r>
              <a:rPr lang="fa-IR" altLang="de-DE" sz="2400" dirty="0">
                <a:solidFill>
                  <a:srgbClr val="333333"/>
                </a:solidFill>
              </a:rPr>
              <a:t>علّت این ملاقات غیرمنتظره </a:t>
            </a:r>
            <a:r>
              <a:rPr lang="fa-IR" altLang="de-DE" sz="2400">
                <a:solidFill>
                  <a:srgbClr val="333333"/>
                </a:solidFill>
              </a:rPr>
              <a:t>چیست؟</a:t>
            </a:r>
          </a:p>
          <a:p>
            <a:pPr lvl="0" defTabSz="914377"/>
            <a:r>
              <a:rPr lang="fa-IR" altLang="de-DE" sz="2400" dirty="0">
                <a:solidFill>
                  <a:srgbClr val="333333"/>
                </a:solidFill>
              </a:rPr>
              <a:t>دلیل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10"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خود شما؟</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دیگری؟</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شرایط یا تصادف (شانس)؟</a:t>
            </a:r>
            <a:endParaRPr lang="fr-CH" altLang="de-DE" sz="2400" dirty="0">
              <a:solidFill>
                <a:srgbClr val="004992"/>
              </a:solidFill>
              <a:latin typeface="+mn-l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a-IR" sz="3600">
                <a:solidFill>
                  <a:srgbClr val="004992"/>
                </a:solidFill>
                <a:latin typeface="+mn-lt"/>
                <a:ea typeface="+mn-ea"/>
                <a:cs typeface="+mn-cs"/>
              </a:rPr>
              <a:t>وقتی که شما سخن می گوئید ،دیگران می خندند.</a:t>
            </a:r>
          </a:p>
        </p:txBody>
      </p:sp>
      <p:sp>
        <p:nvSpPr>
          <p:cNvPr id="66563" name="Rectangle 3"/>
          <p:cNvSpPr>
            <a:spLocks noGrp="1" noChangeArrowheads="1"/>
          </p:cNvSpPr>
          <p:nvPr>
            <p:ph idx="1"/>
          </p:nvPr>
        </p:nvSpPr>
        <p:spPr/>
        <p:txBody>
          <a:bodyPr>
            <a:noAutofit/>
          </a:bodyPr>
          <a:lstStyle/>
          <a:p>
            <a:pPr eaLnBrk="1" hangingPunct="1"/>
            <a:r>
              <a:rPr lang="fa-IR" altLang="de-DE" sz="2400" dirty="0">
                <a:solidFill>
                  <a:srgbClr val="333333"/>
                </a:solidFill>
              </a:rPr>
              <a:t>چرا وقتی شما سخن می </a:t>
            </a:r>
            <a:r>
              <a:rPr lang="fa-IR" altLang="de-DE" sz="2400">
                <a:solidFill>
                  <a:srgbClr val="333333"/>
                </a:solidFill>
              </a:rPr>
              <a:t>گوئید دیگران می خندند؟</a:t>
            </a:r>
          </a:p>
          <a:p>
            <a:pPr lvl="0" defTabSz="914377"/>
            <a:r>
              <a:rPr lang="fa-IR" altLang="de-DE" sz="2400" dirty="0">
                <a:solidFill>
                  <a:srgbClr val="333333"/>
                </a:solidFill>
              </a:rPr>
              <a:t>دلیل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10"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خود شما؟</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دیگری؟</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شرایط یا تصادف (شانس)؟</a:t>
            </a:r>
            <a:endParaRPr lang="fr-CH" altLang="de-DE" sz="2400" dirty="0">
              <a:solidFill>
                <a:srgbClr val="004992"/>
              </a:solidFill>
              <a:latin typeface="+mn-lt"/>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خودتان چند نمونه مثال بزنید!</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fa-IR" altLang="de-DE" sz="2400" kern="0">
                <a:solidFill>
                  <a:srgbClr val="333333"/>
                </a:solidFill>
              </a:rPr>
              <a:t>چه چیزی می تواند منجر به این وضعیت شده باشد؟</a:t>
            </a:r>
            <a:endParaRPr lang="fa-IR" sz="2400"/>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11"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شما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دیگری یا دیگران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شرایط یا اتفاقی بوده؟ </a:t>
            </a:r>
            <a:endParaRPr lang="fr-CH" altLang="de-DE" sz="2400" dirty="0">
              <a:solidFill>
                <a:srgbClr val="004992"/>
              </a:solidFill>
              <a:latin typeface="+mn-lt"/>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صدایی از درون می گوید که شما آدم خوبی نیستید</a:t>
            </a:r>
            <a:endParaRPr lang="en-US"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fa-IR" altLang="de-DE" sz="2400" b="1">
                <a:solidFill>
                  <a:srgbClr val="004992"/>
                </a:solidFill>
              </a:rPr>
              <a:t>دلایل...</a:t>
            </a:r>
          </a:p>
          <a:p>
            <a:pPr lvl="0" defTabSz="914400" fontAlgn="base"/>
            <a:r>
              <a:rPr lang="fa-IR" altLang="de-DE" sz="2400" b="1" dirty="0">
                <a:solidFill>
                  <a:srgbClr val="333333"/>
                </a:solidFill>
              </a:rPr>
              <a:t>...</a:t>
            </a:r>
            <a:r>
              <a:rPr lang="fa-IR" altLang="de-DE" sz="2400" dirty="0">
                <a:solidFill>
                  <a:srgbClr val="333333"/>
                </a:solidFill>
              </a:rPr>
              <a:t> </a:t>
            </a:r>
            <a:r>
              <a:rPr lang="fa-IR" altLang="de-DE" sz="2400" b="1" dirty="0">
                <a:solidFill>
                  <a:srgbClr val="333333"/>
                </a:solidFill>
              </a:rPr>
              <a:t>خود شما</a:t>
            </a:r>
          </a:p>
          <a:p>
            <a:pPr lvl="0" defTabSz="914400" fontAlgn="base"/>
            <a:r>
              <a:rPr lang="fa-IR" altLang="de-DE" sz="2400" b="1" dirty="0">
                <a:solidFill>
                  <a:srgbClr val="333333"/>
                </a:solidFill>
              </a:rPr>
              <a:t>...</a:t>
            </a:r>
            <a:r>
              <a:rPr lang="fa-IR" altLang="de-DE" sz="2400" dirty="0">
                <a:solidFill>
                  <a:srgbClr val="333333"/>
                </a:solidFill>
              </a:rPr>
              <a:t> </a:t>
            </a:r>
            <a:r>
              <a:rPr lang="fa-IR" altLang="de-DE" sz="2400" b="1" dirty="0">
                <a:solidFill>
                  <a:srgbClr val="333333"/>
                </a:solidFill>
              </a:rPr>
              <a:t>دیگری</a:t>
            </a:r>
          </a:p>
          <a:p>
            <a:pPr lvl="0" defTabSz="914400" fontAlgn="base"/>
            <a:r>
              <a:rPr lang="fa-IR" altLang="de-DE" sz="2400" b="1" dirty="0">
                <a:solidFill>
                  <a:srgbClr val="333333"/>
                </a:solidFill>
              </a:rPr>
              <a:t>...</a:t>
            </a:r>
            <a:r>
              <a:rPr lang="fa-IR" altLang="de-DE" sz="2400" dirty="0">
                <a:solidFill>
                  <a:srgbClr val="333333"/>
                </a:solidFill>
              </a:rPr>
              <a:t> </a:t>
            </a:r>
            <a:r>
              <a:rPr lang="fa-IR" altLang="de-DE" sz="2400" b="1" dirty="0">
                <a:solidFill>
                  <a:srgbClr val="333333"/>
                </a:solidFill>
              </a:rPr>
              <a:t>شرایط یا تصادف (شانس)</a:t>
            </a:r>
            <a:endParaRPr lang="fa-IR" sz="2400" dirty="0"/>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صدایی از درون می گوید که شما آدم خوبی نیستید</a:t>
            </a:r>
            <a:endParaRPr lang="en-US" altLang="de-DE" sz="3600">
              <a:latin typeface="+mn-lt"/>
              <a:ea typeface="+mn-ea"/>
              <a:cs typeface="+mn-cs"/>
            </a:endParaRPr>
          </a:p>
        </p:txBody>
      </p:sp>
      <p:sp>
        <p:nvSpPr>
          <p:cNvPr id="4" name="Content Placeholder 3"/>
          <p:cNvSpPr>
            <a:spLocks noGrp="1"/>
          </p:cNvSpPr>
          <p:nvPr>
            <p:ph idx="1"/>
          </p:nvPr>
        </p:nvSpPr>
        <p:spPr/>
        <p:txBody>
          <a:bodyPr/>
          <a:lstStyle/>
          <a:p>
            <a:pPr lvl="0" defTabSz="914400" eaLnBrk="0" hangingPunct="0">
              <a:lnSpc>
                <a:spcPct val="100000"/>
              </a:lnSpc>
              <a:spcBef>
                <a:spcPts val="0"/>
              </a:spcBef>
            </a:pPr>
            <a:r>
              <a:rPr lang="fa-IR" altLang="de-DE" sz="2000" b="1" dirty="0">
                <a:solidFill>
                  <a:srgbClr val="004992"/>
                </a:solidFill>
              </a:rPr>
              <a:t>دلایل...</a:t>
            </a:r>
          </a:p>
          <a:p>
            <a:pPr lvl="0" defTabSz="914400" eaLnBrk="0" hangingPunct="0"/>
            <a:r>
              <a:rPr lang="fa-IR" altLang="de-DE" sz="2000" b="1" dirty="0">
                <a:solidFill>
                  <a:srgbClr val="004992"/>
                </a:solidFill>
              </a:rPr>
              <a:t>... خود شما:</a:t>
            </a:r>
            <a:endParaRPr lang="en-US" altLang="de-DE" sz="2000" b="1" dirty="0">
              <a:solidFill>
                <a:srgbClr val="004992"/>
              </a:solidFill>
            </a:endParaRPr>
          </a:p>
          <a:p>
            <a:pPr marL="342900" lvl="0" indent="-342900" defTabSz="914400" eaLnBrk="0" hangingPunct="0">
              <a:lnSpc>
                <a:spcPct val="100000"/>
              </a:lnSpc>
              <a:spcBef>
                <a:spcPts val="0"/>
              </a:spcBef>
              <a:buClr>
                <a:srgbClr val="333333"/>
              </a:buClr>
              <a:buFont typeface="WingDings"/>
              <a:buChar char=""/>
            </a:pPr>
            <a:r>
              <a:rPr lang="fa-IR" altLang="de-DE" sz="2000" dirty="0">
                <a:solidFill>
                  <a:srgbClr val="333333"/>
                </a:solidFill>
              </a:rPr>
              <a:t>متأسفانه ، همیشه خودم را سرزنش می کنم. به نظر می رسد که درنهان از خودم متنفرم.</a:t>
            </a:r>
          </a:p>
          <a:p>
            <a:pPr marL="342900" lvl="0" indent="-342900" defTabSz="914400" eaLnBrk="0" hangingPunct="0">
              <a:lnSpc>
                <a:spcPct val="100000"/>
              </a:lnSpc>
              <a:spcBef>
                <a:spcPts val="0"/>
              </a:spcBef>
              <a:buClr>
                <a:srgbClr val="333333"/>
              </a:buClr>
              <a:buFont typeface="WingDings"/>
              <a:buChar char=""/>
            </a:pPr>
            <a:r>
              <a:rPr lang="fa-IR" altLang="de-DE" sz="2000" dirty="0">
                <a:solidFill>
                  <a:srgbClr val="333333"/>
                </a:solidFill>
              </a:rPr>
              <a:t>دارم دیوانه می شوم.</a:t>
            </a:r>
          </a:p>
          <a:p>
            <a:pPr marL="342900" lvl="0" indent="-342900" defTabSz="914400" eaLnBrk="0" hangingPunct="0">
              <a:lnSpc>
                <a:spcPct val="100000"/>
              </a:lnSpc>
              <a:spcBef>
                <a:spcPts val="0"/>
              </a:spcBef>
              <a:buClr>
                <a:srgbClr val="333333"/>
              </a:buClr>
              <a:buFont typeface="WingDings"/>
              <a:buChar char=""/>
            </a:pPr>
            <a:r>
              <a:rPr lang="fa-IR" altLang="de-DE" sz="2000" dirty="0">
                <a:solidFill>
                  <a:srgbClr val="333333"/>
                </a:solidFill>
              </a:rPr>
              <a:t>اگر دیگران چنین فکری در باره ی من می کردند ، شاید این قضاوت درست می بود ؛ از این رو می دانم این افکار متعلق به خود من است.</a:t>
            </a:r>
          </a:p>
          <a:p>
            <a:pPr lvl="0" defTabSz="914400" eaLnBrk="0" hangingPunct="0"/>
            <a:r>
              <a:rPr lang="fa-IR" altLang="de-DE" sz="2000" b="1" dirty="0">
                <a:solidFill>
                  <a:srgbClr val="004992"/>
                </a:solidFill>
              </a:rPr>
              <a:t>... دیگران:</a:t>
            </a:r>
            <a:endParaRPr lang="en-US" altLang="de-DE" sz="2000" b="1" dirty="0">
              <a:solidFill>
                <a:srgbClr val="004992"/>
              </a:solidFill>
            </a:endParaRPr>
          </a:p>
          <a:p>
            <a:pPr marL="342900" lvl="0" indent="-342900" defTabSz="914400" eaLnBrk="0" hangingPunct="0">
              <a:lnSpc>
                <a:spcPct val="100000"/>
              </a:lnSpc>
              <a:spcBef>
                <a:spcPts val="0"/>
              </a:spcBef>
              <a:buClr>
                <a:srgbClr val="333333"/>
              </a:buClr>
              <a:buFont typeface="WingDings"/>
              <a:buChar char=""/>
            </a:pPr>
            <a:r>
              <a:rPr lang="fa-IR" altLang="de-DE" sz="2000" dirty="0">
                <a:solidFill>
                  <a:srgbClr val="333333"/>
                </a:solidFill>
              </a:rPr>
              <a:t>چیزی در مغز من کاشته اند .</a:t>
            </a:r>
          </a:p>
          <a:p>
            <a:pPr marL="342900" lvl="0" indent="-342900" defTabSz="914400" eaLnBrk="0" hangingPunct="0">
              <a:lnSpc>
                <a:spcPct val="100000"/>
              </a:lnSpc>
              <a:spcBef>
                <a:spcPts val="0"/>
              </a:spcBef>
              <a:buClr>
                <a:srgbClr val="333333"/>
              </a:buClr>
              <a:buFont typeface="WingDings"/>
              <a:buChar char=""/>
            </a:pPr>
            <a:r>
              <a:rPr lang="fa-IR" altLang="de-DE" sz="2000" dirty="0">
                <a:solidFill>
                  <a:srgbClr val="333333"/>
                </a:solidFill>
              </a:rPr>
              <a:t>نمی دانم چگونه این اتفاق افتاده است ، ولی می دانم که دیگری افکار مرا کنترل می کند.</a:t>
            </a:r>
          </a:p>
          <a:p>
            <a:pPr lvl="0" defTabSz="914400" eaLnBrk="0" hangingPunct="0">
              <a:buClr>
                <a:srgbClr val="333333"/>
              </a:buClr>
            </a:pPr>
            <a:r>
              <a:rPr lang="fa-IR" altLang="de-DE" sz="2000" b="1" dirty="0">
                <a:solidFill>
                  <a:srgbClr val="004992"/>
                </a:solidFill>
              </a:rPr>
              <a:t>... موقعیت و شرایط یا تصادف (شانس):</a:t>
            </a:r>
            <a:endParaRPr lang="en-US" altLang="de-DE" sz="2000" b="1" dirty="0">
              <a:solidFill>
                <a:srgbClr val="004992"/>
              </a:solidFill>
            </a:endParaRPr>
          </a:p>
          <a:p>
            <a:pPr marL="342900" lvl="0" indent="-342900" defTabSz="914400" eaLnBrk="0" hangingPunct="0">
              <a:lnSpc>
                <a:spcPct val="100000"/>
              </a:lnSpc>
              <a:spcBef>
                <a:spcPts val="0"/>
              </a:spcBef>
              <a:buClr>
                <a:srgbClr val="333333"/>
              </a:buClr>
              <a:buFont typeface="WingDings"/>
              <a:buChar char=""/>
            </a:pPr>
            <a:r>
              <a:rPr lang="fa-IR" altLang="de-DE" sz="2000" dirty="0">
                <a:solidFill>
                  <a:srgbClr val="004992"/>
                </a:solidFill>
              </a:rPr>
              <a:t>ا</a:t>
            </a:r>
            <a:r>
              <a:rPr lang="fa-IR" altLang="de-DE" sz="2000" dirty="0">
                <a:solidFill>
                  <a:srgbClr val="333333"/>
                </a:solidFill>
              </a:rPr>
              <a:t>حساس می کنم که این روزها تحت فشار هستم . و به همین علّت هر واقعه ای ، حتّی افکارم را بطور شدید تجربه می کنم .</a:t>
            </a:r>
          </a:p>
          <a:p>
            <a:pPr marL="342900" lvl="0" indent="-342900" defTabSz="914400" eaLnBrk="0" hangingPunct="0">
              <a:lnSpc>
                <a:spcPct val="100000"/>
              </a:lnSpc>
              <a:spcBef>
                <a:spcPts val="0"/>
              </a:spcBef>
              <a:buClr>
                <a:srgbClr val="333333"/>
              </a:buClr>
              <a:buFont typeface="WingDings"/>
              <a:buChar char=""/>
            </a:pPr>
            <a:r>
              <a:rPr lang="fa-IR" altLang="de-DE" sz="2000" dirty="0">
                <a:solidFill>
                  <a:srgbClr val="333333"/>
                </a:solidFill>
              </a:rPr>
              <a:t>احساس می کنم درگوش ام صدای زنگ و برهم خوردن سنگ ها را می شنوم.</a:t>
            </a:r>
            <a:endParaRPr lang="fa-IR" sz="2000" dirty="0"/>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صدایی از درون می گوید که شما آدم خوبی نیستید</a:t>
            </a:r>
            <a:endParaRPr lang="en-US" sz="3600">
              <a:latin typeface="+mn-lt"/>
              <a:ea typeface="+mn-ea"/>
              <a:cs typeface="+mn-cs"/>
            </a:endParaRPr>
          </a:p>
        </p:txBody>
      </p:sp>
      <p:sp>
        <p:nvSpPr>
          <p:cNvPr id="74754" name="Rectangle 1026"/>
          <p:cNvSpPr>
            <a:spLocks noGrp="1" noChangeArrowheads="1"/>
          </p:cNvSpPr>
          <p:nvPr>
            <p:ph idx="1"/>
          </p:nvPr>
        </p:nvSpPr>
        <p:spPr/>
        <p:txBody>
          <a:bodyPr>
            <a:noAutofit/>
          </a:bodyPr>
          <a:lstStyle/>
          <a:p>
            <a:pPr eaLnBrk="1" hangingPunct="1"/>
            <a:r>
              <a:rPr lang="fa-IR" altLang="de-DE" sz="2400" b="1" dirty="0">
                <a:solidFill>
                  <a:srgbClr val="004992"/>
                </a:solidFill>
              </a:rPr>
              <a:t>در بیماران روان پریش: صدای درون به شخص یا نیروهای خارجی نسبت داده می شود:</a:t>
            </a:r>
            <a:endParaRPr lang="en-US" altLang="de-DE" sz="2400" b="1" dirty="0">
              <a:solidFill>
                <a:srgbClr val="004992"/>
              </a:solidFill>
            </a:endParaRPr>
          </a:p>
          <a:p>
            <a:pPr marL="342900" indent="-342900" eaLnBrk="1" hangingPunct="1">
              <a:buClr>
                <a:srgbClr val="333333"/>
              </a:buClr>
              <a:buFont typeface="WingDings"/>
              <a:buChar char=""/>
            </a:pPr>
            <a:r>
              <a:rPr lang="fa-IR" altLang="de-DE" sz="2400" dirty="0">
                <a:solidFill>
                  <a:srgbClr val="333333"/>
                </a:solidFill>
              </a:rPr>
              <a:t>چیزی در مغز من کاشته شده است.</a:t>
            </a:r>
          </a:p>
          <a:p>
            <a:pPr marL="342900" indent="-342900" eaLnBrk="1" hangingPunct="1">
              <a:buClr>
                <a:srgbClr val="333333"/>
              </a:buClr>
              <a:buFont typeface="WingDings"/>
              <a:buChar char=""/>
            </a:pPr>
            <a:r>
              <a:rPr lang="fa-IR" altLang="de-DE" sz="2400" dirty="0">
                <a:solidFill>
                  <a:srgbClr val="333333"/>
                </a:solidFill>
              </a:rPr>
              <a:t>نمی دانم چگونه اتفاق افتاده ولی دیگری افکار من را کنترل می کند.</a:t>
            </a:r>
            <a:endParaRPr lang="en-US" altLang="de-DE" sz="2400" b="1"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شنیدن صداهای افکار خود یا صداهایی که از خارج القا می شوند.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sp>
        <p:nvSpPr>
          <p:cNvPr id="82964" name="Line 20"/>
          <p:cNvSpPr>
            <a:spLocks noChangeShapeType="1"/>
          </p:cNvSpPr>
          <p:nvPr/>
        </p:nvSpPr>
        <p:spPr bwMode="auto">
          <a:xfrm flipH="1">
            <a:off x="6192864" y="5103813"/>
            <a:ext cx="671157" cy="0"/>
          </a:xfrm>
          <a:prstGeom prst="line">
            <a:avLst/>
          </a:prstGeom>
          <a:noFill/>
          <a:ln w="9525">
            <a:solidFill>
              <a:srgbClr val="336699"/>
            </a:solidFill>
            <a:round/>
            <a:headEn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graphicFrame>
        <p:nvGraphicFramePr>
          <p:cNvPr id="9" name="Table 8"/>
          <p:cNvGraphicFramePr>
            <a:graphicFrameLocks noGrp="1"/>
          </p:cNvGraphicFramePr>
          <p:nvPr>
            <p:extLst>
              <p:ext uri="{D42A27DB-BD31-4B8C-83A1-F6EECF244321}">
                <p14:modId xmlns:p14="http://schemas.microsoft.com/office/powerpoint/2010/main" val="1854670133"/>
              </p:ext>
            </p:extLst>
          </p:nvPr>
        </p:nvGraphicFramePr>
        <p:xfrm>
          <a:off x="408955" y="2564904"/>
          <a:ext cx="11376000" cy="3998214"/>
        </p:xfrm>
        <a:graphic>
          <a:graphicData uri="http://schemas.openxmlformats.org/drawingml/2006/table">
            <a:tbl>
              <a:tblPr rtl="1" firstRow="1" bandRow="1">
                <a:tableStyleId>{21E4AEA4-8DFA-4A89-87EB-49C32662AFE0}</a:tableStyleId>
              </a:tblPr>
              <a:tblGrid>
                <a:gridCol w="3338492">
                  <a:extLst>
                    <a:ext uri="{9D8B030D-6E8A-4147-A177-3AD203B41FA5}">
                      <a16:colId xmlns:a16="http://schemas.microsoft.com/office/drawing/2014/main" val="20000"/>
                    </a:ext>
                  </a:extLst>
                </a:gridCol>
                <a:gridCol w="8037508">
                  <a:extLst>
                    <a:ext uri="{9D8B030D-6E8A-4147-A177-3AD203B41FA5}">
                      <a16:colId xmlns:a16="http://schemas.microsoft.com/office/drawing/2014/main" val="20001"/>
                    </a:ext>
                  </a:extLst>
                </a:gridCol>
              </a:tblGrid>
              <a:tr h="432048">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صداهایی که از بیرون القا می شود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شاید توضیح یا تبیین دیگری برای فرضیه های مطرح شده در سمت راست وجود داشته باشد؟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lang="fa-IR" sz="1800" b="0" i="0" u="none" dirty="0">
                          <a:solidFill>
                            <a:srgbClr val="333333"/>
                          </a:solidFill>
                          <a:latin typeface="+mn-lt"/>
                          <a:ea typeface="+mn-ea"/>
                          <a:cs typeface="+mn-cs"/>
                        </a:rPr>
                        <a:t>درحالیکه چیزی در ذهن و فکر من نمی گذرد ، من به وضوح </a:t>
                      </a:r>
                      <a:r>
                        <a:rPr lang="fa-IR" sz="1800" b="0" i="0" u="none">
                          <a:solidFill>
                            <a:srgbClr val="333333"/>
                          </a:solidFill>
                          <a:latin typeface="+mn-lt"/>
                          <a:ea typeface="+mn-ea"/>
                          <a:cs typeface="+mn-cs"/>
                        </a:rPr>
                        <a:t>می شنوم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Tx/>
                        <a:buNone/>
                        <a:tabLst/>
                      </a:pPr>
                      <a:r>
                        <a:rPr kumimoji="0" lang="fa-IR"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lang="fa-IR" sz="1800" b="0" i="0" u="none" dirty="0">
                          <a:solidFill>
                            <a:srgbClr val="333333"/>
                          </a:solidFill>
                          <a:latin typeface="+mn-lt"/>
                          <a:ea typeface="+mn-ea"/>
                          <a:cs typeface="+mn-cs"/>
                        </a:rPr>
                        <a:t>این افکار تحت کنترل من </a:t>
                      </a:r>
                      <a:r>
                        <a:rPr lang="fa-IR" sz="1800" b="0" i="0" u="none">
                          <a:solidFill>
                            <a:srgbClr val="333333"/>
                          </a:solidFill>
                          <a:latin typeface="+mn-lt"/>
                          <a:ea typeface="+mn-ea"/>
                          <a:cs typeface="+mn-cs"/>
                        </a:rPr>
                        <a:t>نیستند. سعی </a:t>
                      </a:r>
                      <a:r>
                        <a:rPr lang="fa-IR" sz="1800" b="0" i="0" u="none" dirty="0">
                          <a:solidFill>
                            <a:srgbClr val="333333"/>
                          </a:solidFill>
                          <a:latin typeface="+mn-lt"/>
                          <a:ea typeface="+mn-ea"/>
                          <a:cs typeface="+mn-cs"/>
                        </a:rPr>
                        <a:t>می کنم و لی نمی توانم این افکار را خنثی کنم. این افکار به من می گویند که کسی می خواهد مرا غمگین کند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Tx/>
                        <a:buNone/>
                        <a:tabLst/>
                      </a:pPr>
                      <a:r>
                        <a:rPr kumimoji="0" lang="fa-IR"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lang="fa-IR" sz="1800" b="0" i="0" u="none">
                          <a:solidFill>
                            <a:srgbClr val="333333"/>
                          </a:solidFill>
                          <a:latin typeface="+mn-lt"/>
                          <a:ea typeface="+mn-ea"/>
                          <a:cs typeface="+mn-cs"/>
                        </a:rPr>
                        <a:t>هرگز چنین افکار پلیدی در ذهن من وجود نداشته است. من هرگز نمی توانم به کسی صدمه بزنم. ولی همچنان افکار خشونت آمیزی در ذهن من می گذرد. </a:t>
                      </a:r>
                      <a:endParaRPr lang="en-US" sz="1800" b="0" i="0" u="none" dirty="0">
                        <a:solidFill>
                          <a:srgbClr val="333333"/>
                        </a:solidFill>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Tx/>
                        <a:buNone/>
                        <a:tabLst/>
                      </a:pPr>
                      <a:r>
                        <a:rPr kumimoji="0" lang="fa-IR"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شنیدن صداهای افکار خود یا صداهایی که از خارج القا می شوند.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sp>
        <p:nvSpPr>
          <p:cNvPr id="82964" name="Line 20"/>
          <p:cNvSpPr>
            <a:spLocks noChangeShapeType="1"/>
          </p:cNvSpPr>
          <p:nvPr/>
        </p:nvSpPr>
        <p:spPr bwMode="auto">
          <a:xfrm flipH="1">
            <a:off x="6192864" y="5103813"/>
            <a:ext cx="671157" cy="0"/>
          </a:xfrm>
          <a:prstGeom prst="line">
            <a:avLst/>
          </a:prstGeom>
          <a:noFill/>
          <a:ln w="9525">
            <a:solidFill>
              <a:srgbClr val="336699"/>
            </a:solidFill>
            <a:round/>
            <a:headEn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graphicFrame>
        <p:nvGraphicFramePr>
          <p:cNvPr id="9" name="Table 8"/>
          <p:cNvGraphicFramePr>
            <a:graphicFrameLocks noGrp="1"/>
          </p:cNvGraphicFramePr>
          <p:nvPr>
            <p:extLst>
              <p:ext uri="{D42A27DB-BD31-4B8C-83A1-F6EECF244321}">
                <p14:modId xmlns:p14="http://schemas.microsoft.com/office/powerpoint/2010/main" val="3776447346"/>
              </p:ext>
            </p:extLst>
          </p:nvPr>
        </p:nvGraphicFramePr>
        <p:xfrm>
          <a:off x="408955" y="2564904"/>
          <a:ext cx="11376000" cy="3998214"/>
        </p:xfrm>
        <a:graphic>
          <a:graphicData uri="http://schemas.openxmlformats.org/drawingml/2006/table">
            <a:tbl>
              <a:tblPr rtl="1" firstRow="1" bandRow="1">
                <a:tableStyleId>{21E4AEA4-8DFA-4A89-87EB-49C32662AFE0}</a:tableStyleId>
              </a:tblPr>
              <a:tblGrid>
                <a:gridCol w="3338492">
                  <a:extLst>
                    <a:ext uri="{9D8B030D-6E8A-4147-A177-3AD203B41FA5}">
                      <a16:colId xmlns:a16="http://schemas.microsoft.com/office/drawing/2014/main" val="20000"/>
                    </a:ext>
                  </a:extLst>
                </a:gridCol>
                <a:gridCol w="8037508">
                  <a:extLst>
                    <a:ext uri="{9D8B030D-6E8A-4147-A177-3AD203B41FA5}">
                      <a16:colId xmlns:a16="http://schemas.microsoft.com/office/drawing/2014/main" val="20001"/>
                    </a:ext>
                  </a:extLst>
                </a:gridCol>
              </a:tblGrid>
              <a:tr h="432048">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صداهایی که از بیرون القا می شود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شاید توضیح یا تبیین دیگری برای فرضیه های مطرح شده در سمت راست وجود داشته باشد؟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lang="fa-IR" sz="1800" b="0" i="0" u="none" dirty="0">
                          <a:solidFill>
                            <a:srgbClr val="333333"/>
                          </a:solidFill>
                          <a:latin typeface="+mn-lt"/>
                          <a:ea typeface="+mn-ea"/>
                          <a:cs typeface="+mn-cs"/>
                        </a:rPr>
                        <a:t>درحالیکه چیزی در ذهن و فکر من نمی گذرد ، من به وضوح </a:t>
                      </a:r>
                      <a:r>
                        <a:rPr lang="fa-IR" sz="1800" b="0" i="0" u="none">
                          <a:solidFill>
                            <a:srgbClr val="333333"/>
                          </a:solidFill>
                          <a:latin typeface="+mn-lt"/>
                          <a:ea typeface="+mn-ea"/>
                          <a:cs typeface="+mn-cs"/>
                        </a:rPr>
                        <a:t>می شنوم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mn-lt"/>
                          <a:ea typeface="+mn-ea"/>
                          <a:cs typeface="+mn-cs"/>
                        </a:rPr>
                        <a:t>تقریباً 15 تا 20 درصد مردم عادی ، گهگاه چنین صداهایی را می شنوند. </a:t>
                      </a:r>
                    </a:p>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mn-lt"/>
                          <a:ea typeface="+mn-ea"/>
                          <a:cs typeface="+mn-cs"/>
                        </a:rPr>
                        <a:t>گاهی اوقات افکار مهم ، شنیده می شوند (صداهای جالب ، اشتغال و نشخوارهای ذهنی ، شنیدن صدای یک دوست ، درزمانی که نامه ی او را می خوانیم .).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lang="fa-IR" sz="1800" b="0" i="0" u="none" dirty="0">
                          <a:solidFill>
                            <a:srgbClr val="333333"/>
                          </a:solidFill>
                          <a:latin typeface="+mn-lt"/>
                          <a:ea typeface="+mn-ea"/>
                          <a:cs typeface="+mn-cs"/>
                        </a:rPr>
                        <a:t>این افکار تحت کنترل من </a:t>
                      </a:r>
                      <a:r>
                        <a:rPr lang="fa-IR" sz="1800" b="0" i="0" u="none">
                          <a:solidFill>
                            <a:srgbClr val="333333"/>
                          </a:solidFill>
                          <a:latin typeface="+mn-lt"/>
                          <a:ea typeface="+mn-ea"/>
                          <a:cs typeface="+mn-cs"/>
                        </a:rPr>
                        <a:t>نیستند. سعی </a:t>
                      </a:r>
                      <a:r>
                        <a:rPr lang="fa-IR" sz="1800" b="0" i="0" u="none" dirty="0">
                          <a:solidFill>
                            <a:srgbClr val="333333"/>
                          </a:solidFill>
                          <a:latin typeface="+mn-lt"/>
                          <a:ea typeface="+mn-ea"/>
                          <a:cs typeface="+mn-cs"/>
                        </a:rPr>
                        <a:t>می کنم و لی نمی توانم این افکار را خنثی کنم. این افکار به من می گویند که کسی می خواهد مرا غمگین کند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Tx/>
                        <a:buNone/>
                        <a:tabLst/>
                      </a:pPr>
                      <a:r>
                        <a:rPr kumimoji="0" lang="fa-IR"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lang="fa-IR" sz="1800" b="0" i="0" u="none">
                          <a:solidFill>
                            <a:srgbClr val="333333"/>
                          </a:solidFill>
                          <a:latin typeface="+mn-lt"/>
                          <a:ea typeface="+mn-ea"/>
                          <a:cs typeface="+mn-cs"/>
                        </a:rPr>
                        <a:t>هرگز چنین افکار پلیدی در ذهن من وجود نداشته است. من هرگز نمی توانم به کسی صدمه بزنم. ولی همچنان افکار خشونت آمیزی در ذهن من می گذرد. </a:t>
                      </a:r>
                      <a:endParaRPr lang="en-US" sz="1800" b="0" i="0" u="none" dirty="0">
                        <a:solidFill>
                          <a:srgbClr val="333333"/>
                        </a:solidFill>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Tx/>
                        <a:buNone/>
                        <a:tabLst/>
                      </a:pPr>
                      <a:r>
                        <a:rPr kumimoji="0" lang="fa-IR"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39301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شنیدن صداهای افکار خود یا صداهایی که از خارج القا می شوند.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sp>
        <p:nvSpPr>
          <p:cNvPr id="82964" name="Line 20"/>
          <p:cNvSpPr>
            <a:spLocks noChangeShapeType="1"/>
          </p:cNvSpPr>
          <p:nvPr/>
        </p:nvSpPr>
        <p:spPr bwMode="auto">
          <a:xfrm flipH="1">
            <a:off x="6192864" y="5103813"/>
            <a:ext cx="671157" cy="0"/>
          </a:xfrm>
          <a:prstGeom prst="line">
            <a:avLst/>
          </a:prstGeom>
          <a:noFill/>
          <a:ln w="9525">
            <a:solidFill>
              <a:srgbClr val="336699"/>
            </a:solidFill>
            <a:round/>
            <a:headEn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graphicFrame>
        <p:nvGraphicFramePr>
          <p:cNvPr id="9" name="Table 8"/>
          <p:cNvGraphicFramePr>
            <a:graphicFrameLocks noGrp="1"/>
          </p:cNvGraphicFramePr>
          <p:nvPr>
            <p:extLst>
              <p:ext uri="{D42A27DB-BD31-4B8C-83A1-F6EECF244321}">
                <p14:modId xmlns:p14="http://schemas.microsoft.com/office/powerpoint/2010/main" val="2517102994"/>
              </p:ext>
            </p:extLst>
          </p:nvPr>
        </p:nvGraphicFramePr>
        <p:xfrm>
          <a:off x="408955" y="2564904"/>
          <a:ext cx="11376000" cy="3998214"/>
        </p:xfrm>
        <a:graphic>
          <a:graphicData uri="http://schemas.openxmlformats.org/drawingml/2006/table">
            <a:tbl>
              <a:tblPr rtl="1" firstRow="1" bandRow="1">
                <a:tableStyleId>{21E4AEA4-8DFA-4A89-87EB-49C32662AFE0}</a:tableStyleId>
              </a:tblPr>
              <a:tblGrid>
                <a:gridCol w="3338492">
                  <a:extLst>
                    <a:ext uri="{9D8B030D-6E8A-4147-A177-3AD203B41FA5}">
                      <a16:colId xmlns:a16="http://schemas.microsoft.com/office/drawing/2014/main" val="20000"/>
                    </a:ext>
                  </a:extLst>
                </a:gridCol>
                <a:gridCol w="8037508">
                  <a:extLst>
                    <a:ext uri="{9D8B030D-6E8A-4147-A177-3AD203B41FA5}">
                      <a16:colId xmlns:a16="http://schemas.microsoft.com/office/drawing/2014/main" val="20001"/>
                    </a:ext>
                  </a:extLst>
                </a:gridCol>
              </a:tblGrid>
              <a:tr h="432048">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صداهایی که از بیرون القا می شود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شاید توضیح یا تبیین دیگری برای فرضیه های مطرح شده در سمت راست وجود داشته باشد؟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lang="fa-IR" sz="1800" b="0" i="0" u="none" dirty="0">
                          <a:solidFill>
                            <a:srgbClr val="333333"/>
                          </a:solidFill>
                          <a:latin typeface="+mn-lt"/>
                          <a:ea typeface="+mn-ea"/>
                          <a:cs typeface="+mn-cs"/>
                        </a:rPr>
                        <a:t>درحالیکه چیزی در ذهن و فکر من نمی گذرد ، من به وضوح </a:t>
                      </a:r>
                      <a:r>
                        <a:rPr lang="fa-IR" sz="1800" b="0" i="0" u="none">
                          <a:solidFill>
                            <a:srgbClr val="333333"/>
                          </a:solidFill>
                          <a:latin typeface="+mn-lt"/>
                          <a:ea typeface="+mn-ea"/>
                          <a:cs typeface="+mn-cs"/>
                        </a:rPr>
                        <a:t>می شنوم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mn-lt"/>
                          <a:ea typeface="+mn-ea"/>
                          <a:cs typeface="+mn-cs"/>
                        </a:rPr>
                        <a:t>تقریباً 15 تا 20 درصد مردم عادی ، گهگاه چنین صداهایی را می شنوند. </a:t>
                      </a:r>
                    </a:p>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mn-lt"/>
                          <a:ea typeface="+mn-ea"/>
                          <a:cs typeface="+mn-cs"/>
                        </a:rPr>
                        <a:t>گاهی اوقات افکار مهم ، شنیده می شوند (صداهای جالب ، اشتغال و نشخوارهای ذهنی ، شنیدن صدای یک دوست ، درزمانی که نامه ی او را می خوانیم .).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lang="fa-IR" sz="1800" b="0" i="0" u="none" dirty="0">
                          <a:solidFill>
                            <a:srgbClr val="333333"/>
                          </a:solidFill>
                          <a:latin typeface="+mn-lt"/>
                          <a:ea typeface="+mn-ea"/>
                          <a:cs typeface="+mn-cs"/>
                        </a:rPr>
                        <a:t>این افکار تحت کنترل من </a:t>
                      </a:r>
                      <a:r>
                        <a:rPr lang="fa-IR" sz="1800" b="0" i="0" u="none">
                          <a:solidFill>
                            <a:srgbClr val="333333"/>
                          </a:solidFill>
                          <a:latin typeface="+mn-lt"/>
                          <a:ea typeface="+mn-ea"/>
                          <a:cs typeface="+mn-cs"/>
                        </a:rPr>
                        <a:t>نیستند. سعی </a:t>
                      </a:r>
                      <a:r>
                        <a:rPr lang="fa-IR" sz="1800" b="0" i="0" u="none" dirty="0">
                          <a:solidFill>
                            <a:srgbClr val="333333"/>
                          </a:solidFill>
                          <a:latin typeface="+mn-lt"/>
                          <a:ea typeface="+mn-ea"/>
                          <a:cs typeface="+mn-cs"/>
                        </a:rPr>
                        <a:t>می کنم و لی نمی توانم این افکار را خنثی کنم. این افکار به من می گویند که کسی می خواهد مرا غمگین کند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mn-lt"/>
                          <a:ea typeface="+mn-ea"/>
                          <a:cs typeface="+mn-cs"/>
                        </a:rPr>
                        <a:t>همیشه افکار ما قابل کنترل نیستند مگر اینکه الهام ، بارش مغزی یا اشتغال و نشخوار ذهنی اتفاق افتد. </a:t>
                      </a:r>
                    </a:p>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mn-lt"/>
                          <a:ea typeface="+mn-ea"/>
                          <a:cs typeface="+mn-cs"/>
                        </a:rPr>
                        <a:t>اگر تلاش کنیم که با این افکار ناخواسته مقابله کنیم ، خودبه خود نیرومندتر می شوند </a:t>
                      </a:r>
                      <a:br>
                        <a:rPr kumimoji="0" lang="fa-IR" sz="1800" b="0" i="0" u="none" strike="noStrike" cap="none" normalizeH="0" baseline="0" dirty="0">
                          <a:ln>
                            <a:noFill/>
                          </a:ln>
                          <a:solidFill>
                            <a:srgbClr val="333333"/>
                          </a:solidFill>
                          <a:effectLst/>
                          <a:latin typeface="+mn-lt"/>
                          <a:ea typeface="+mn-ea"/>
                          <a:cs typeface="+mn-cs"/>
                        </a:rPr>
                      </a:br>
                      <a:r>
                        <a:rPr kumimoji="0" lang="fa-IR" sz="1800" b="0" i="0" u="none" strike="noStrike" cap="none" normalizeH="0" baseline="0" dirty="0">
                          <a:ln>
                            <a:noFill/>
                          </a:ln>
                          <a:solidFill>
                            <a:srgbClr val="333333"/>
                          </a:solidFill>
                          <a:effectLst/>
                          <a:latin typeface="Times New Roman"/>
                          <a:ea typeface="+mn-ea"/>
                          <a:cs typeface="+mn-cs"/>
                          <a:sym typeface="Wingdings"/>
                        </a:rPr>
                        <a:t>←</a:t>
                      </a:r>
                      <a:r>
                        <a:rPr kumimoji="0" lang="fa-IR" sz="1800" b="0" i="0" u="none" strike="noStrike" cap="none" normalizeH="0" baseline="0" dirty="0">
                          <a:ln>
                            <a:noFill/>
                          </a:ln>
                          <a:solidFill>
                            <a:srgbClr val="333333"/>
                          </a:solidFill>
                          <a:effectLst/>
                          <a:latin typeface="+mn-lt"/>
                          <a:ea typeface="+mn-ea"/>
                          <a:cs typeface="+mn-cs"/>
                        </a:rPr>
                        <a:t> آزمایش کنید: به عدد 8 فکر نکنید! – نمی توانید.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lang="fa-IR" sz="1800" b="0" i="0" u="none">
                          <a:solidFill>
                            <a:srgbClr val="333333"/>
                          </a:solidFill>
                          <a:latin typeface="+mn-lt"/>
                          <a:ea typeface="+mn-ea"/>
                          <a:cs typeface="+mn-cs"/>
                        </a:rPr>
                        <a:t>هرگز چنین افکار پلیدی در ذهن من وجود نداشته است. من هرگز نمی توانم به کسی صدمه بزنم. ولی همچنان افکار خشونت آمیزی در ذهن من می گذرد. </a:t>
                      </a:r>
                      <a:endParaRPr lang="en-US" sz="1800" b="0" i="0" u="none" dirty="0">
                        <a:solidFill>
                          <a:srgbClr val="333333"/>
                        </a:solidFill>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Tx/>
                        <a:buNone/>
                        <a:tabLst/>
                      </a:pPr>
                      <a:r>
                        <a:rPr kumimoji="0" lang="fa-IR"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5380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شنیدن صداهای افکار خود یا صداهایی که از خارج القا می شوند.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sp>
        <p:nvSpPr>
          <p:cNvPr id="82964" name="Line 20"/>
          <p:cNvSpPr>
            <a:spLocks noChangeShapeType="1"/>
          </p:cNvSpPr>
          <p:nvPr/>
        </p:nvSpPr>
        <p:spPr bwMode="auto">
          <a:xfrm flipH="1">
            <a:off x="6192864" y="5103813"/>
            <a:ext cx="671157" cy="0"/>
          </a:xfrm>
          <a:prstGeom prst="line">
            <a:avLst/>
          </a:prstGeom>
          <a:noFill/>
          <a:ln w="9525">
            <a:solidFill>
              <a:srgbClr val="336699"/>
            </a:solidFill>
            <a:round/>
            <a:headEn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graphicFrame>
        <p:nvGraphicFramePr>
          <p:cNvPr id="9" name="Table 8"/>
          <p:cNvGraphicFramePr>
            <a:graphicFrameLocks noGrp="1"/>
          </p:cNvGraphicFramePr>
          <p:nvPr>
            <p:extLst>
              <p:ext uri="{D42A27DB-BD31-4B8C-83A1-F6EECF244321}">
                <p14:modId xmlns:p14="http://schemas.microsoft.com/office/powerpoint/2010/main" val="1300304923"/>
              </p:ext>
            </p:extLst>
          </p:nvPr>
        </p:nvGraphicFramePr>
        <p:xfrm>
          <a:off x="408955" y="2564904"/>
          <a:ext cx="11376000" cy="3998214"/>
        </p:xfrm>
        <a:graphic>
          <a:graphicData uri="http://schemas.openxmlformats.org/drawingml/2006/table">
            <a:tbl>
              <a:tblPr rtl="1" firstRow="1" bandRow="1">
                <a:tableStyleId>{21E4AEA4-8DFA-4A89-87EB-49C32662AFE0}</a:tableStyleId>
              </a:tblPr>
              <a:tblGrid>
                <a:gridCol w="3338492">
                  <a:extLst>
                    <a:ext uri="{9D8B030D-6E8A-4147-A177-3AD203B41FA5}">
                      <a16:colId xmlns:a16="http://schemas.microsoft.com/office/drawing/2014/main" val="20000"/>
                    </a:ext>
                  </a:extLst>
                </a:gridCol>
                <a:gridCol w="8037508">
                  <a:extLst>
                    <a:ext uri="{9D8B030D-6E8A-4147-A177-3AD203B41FA5}">
                      <a16:colId xmlns:a16="http://schemas.microsoft.com/office/drawing/2014/main" val="20001"/>
                    </a:ext>
                  </a:extLst>
                </a:gridCol>
              </a:tblGrid>
              <a:tr h="432048">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صداهایی که از بیرون القا می شود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شاید توضیح یا تبیین دیگری برای فرضیه های مطرح شده در سمت راست وجود داشته باشد؟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lang="fa-IR" sz="1800" b="0" i="0" u="none" dirty="0">
                          <a:solidFill>
                            <a:srgbClr val="333333"/>
                          </a:solidFill>
                          <a:latin typeface="+mn-lt"/>
                          <a:ea typeface="+mn-ea"/>
                          <a:cs typeface="+mn-cs"/>
                        </a:rPr>
                        <a:t>درحالیکه چیزی در ذهن و فکر من نمی گذرد ، من به وضوح </a:t>
                      </a:r>
                      <a:r>
                        <a:rPr lang="fa-IR" sz="1800" b="0" i="0" u="none">
                          <a:solidFill>
                            <a:srgbClr val="333333"/>
                          </a:solidFill>
                          <a:latin typeface="+mn-lt"/>
                          <a:ea typeface="+mn-ea"/>
                          <a:cs typeface="+mn-cs"/>
                        </a:rPr>
                        <a:t>می شنوم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mn-lt"/>
                          <a:ea typeface="+mn-ea"/>
                          <a:cs typeface="+mn-cs"/>
                        </a:rPr>
                        <a:t>تقریباً 15 تا 20 درصد مردم عادی ، گهگاه چنین صداهایی را می شنوند. </a:t>
                      </a:r>
                    </a:p>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mn-lt"/>
                          <a:ea typeface="+mn-ea"/>
                          <a:cs typeface="+mn-cs"/>
                        </a:rPr>
                        <a:t>گاهی اوقات افکار مهم ، شنیده می شوند (صداهای جالب ، اشتغال و نشخوارهای ذهنی ، شنیدن صدای یک دوست ، درزمانی که نامه ی او را می خوانیم .).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lang="fa-IR" sz="1800" b="0" i="0" u="none" dirty="0">
                          <a:solidFill>
                            <a:srgbClr val="333333"/>
                          </a:solidFill>
                          <a:latin typeface="+mn-lt"/>
                          <a:ea typeface="+mn-ea"/>
                          <a:cs typeface="+mn-cs"/>
                        </a:rPr>
                        <a:t>این افکار تحت کنترل من </a:t>
                      </a:r>
                      <a:r>
                        <a:rPr lang="fa-IR" sz="1800" b="0" i="0" u="none">
                          <a:solidFill>
                            <a:srgbClr val="333333"/>
                          </a:solidFill>
                          <a:latin typeface="+mn-lt"/>
                          <a:ea typeface="+mn-ea"/>
                          <a:cs typeface="+mn-cs"/>
                        </a:rPr>
                        <a:t>نیستند. سعی </a:t>
                      </a:r>
                      <a:r>
                        <a:rPr lang="fa-IR" sz="1800" b="0" i="0" u="none" dirty="0">
                          <a:solidFill>
                            <a:srgbClr val="333333"/>
                          </a:solidFill>
                          <a:latin typeface="+mn-lt"/>
                          <a:ea typeface="+mn-ea"/>
                          <a:cs typeface="+mn-cs"/>
                        </a:rPr>
                        <a:t>می کنم و لی نمی توانم این افکار را خنثی کنم. این افکار به من می گویند که کسی می خواهد مرا غمگین کند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mn-lt"/>
                          <a:ea typeface="+mn-ea"/>
                          <a:cs typeface="+mn-cs"/>
                        </a:rPr>
                        <a:t>همیشه افکار ما قابل کنترل نیستند مگر اینکه الهام ، بارش مغزی یا اشتغال و نشخوار ذهنی اتفاق افتد. </a:t>
                      </a:r>
                    </a:p>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mn-lt"/>
                          <a:ea typeface="+mn-ea"/>
                          <a:cs typeface="+mn-cs"/>
                        </a:rPr>
                        <a:t>اگر تلاش کنیم که با این افکار ناخواسته مقابله کنیم ، خودبه خود نیرومندتر می شوند </a:t>
                      </a:r>
                      <a:br>
                        <a:rPr kumimoji="0" lang="fa-IR" sz="1800" b="0" i="0" u="none" strike="noStrike" cap="none" normalizeH="0" baseline="0" dirty="0">
                          <a:ln>
                            <a:noFill/>
                          </a:ln>
                          <a:solidFill>
                            <a:srgbClr val="333333"/>
                          </a:solidFill>
                          <a:effectLst/>
                          <a:latin typeface="+mn-lt"/>
                          <a:ea typeface="+mn-ea"/>
                          <a:cs typeface="+mn-cs"/>
                        </a:rPr>
                      </a:br>
                      <a:r>
                        <a:rPr kumimoji="0" lang="fa-IR" sz="1800" b="0" i="0" u="none" strike="noStrike" cap="none" normalizeH="0" baseline="0" dirty="0">
                          <a:ln>
                            <a:noFill/>
                          </a:ln>
                          <a:solidFill>
                            <a:srgbClr val="333333"/>
                          </a:solidFill>
                          <a:effectLst/>
                          <a:latin typeface="Times New Roman"/>
                          <a:ea typeface="+mn-ea"/>
                          <a:cs typeface="+mn-cs"/>
                          <a:sym typeface="Wingdings"/>
                        </a:rPr>
                        <a:t>←</a:t>
                      </a:r>
                      <a:r>
                        <a:rPr kumimoji="0" lang="fa-IR" sz="1800" b="0" i="0" u="none" strike="noStrike" cap="none" normalizeH="0" baseline="0" dirty="0">
                          <a:ln>
                            <a:noFill/>
                          </a:ln>
                          <a:solidFill>
                            <a:srgbClr val="333333"/>
                          </a:solidFill>
                          <a:effectLst/>
                          <a:latin typeface="+mn-lt"/>
                          <a:ea typeface="+mn-ea"/>
                          <a:cs typeface="+mn-cs"/>
                        </a:rPr>
                        <a:t> آزمایش کنید: به عدد 8 فکر نکنید! – نمی توانید.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lang="fa-IR" sz="1800" b="0" i="0" u="none">
                          <a:solidFill>
                            <a:srgbClr val="333333"/>
                          </a:solidFill>
                          <a:latin typeface="+mn-lt"/>
                          <a:ea typeface="+mn-ea"/>
                          <a:cs typeface="+mn-cs"/>
                        </a:rPr>
                        <a:t>هرگز چنین افکار پلیدی در ذهن من وجود نداشته است. من هرگز نمی توانم به کسی صدمه بزنم. ولی همچنان افکار خشونت آمیزی در ذهن من می گذرد. </a:t>
                      </a:r>
                      <a:endParaRPr lang="en-US" sz="1800" b="0" i="0" u="none" dirty="0">
                        <a:solidFill>
                          <a:srgbClr val="333333"/>
                        </a:solidFill>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mn-lt"/>
                          <a:ea typeface="+mn-ea"/>
                          <a:cs typeface="+mn-cs"/>
                        </a:rPr>
                        <a:t>وجود افکاری که با روند معمول تفکر ما مغایر باشند ، شایع است. رابطه ی فکر و عمل: فکر خودکشی به ذهن 20% مردم عادی خطور می کند. ولی آنان خودکشی نمی کنند. حتی گاهی اوقات نسبت به کسانی که دوستشان داریم (مثل مادر و یا فرزند خردسالی که گریه می کند) احساس خشم پیدا می کنیم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44632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شنیدن صداهای افکار خود یا صداهایی که از خارج القا می شوند.</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004992"/>
                </a:solidFill>
              </a:rPr>
              <a:t>این توجیه که افکار غیرعادی منشاء خارجی دارند ، بیشتر سؤال برانگیز است بعنوان نمونه:</a:t>
            </a:r>
          </a:p>
          <a:p>
            <a:pPr marL="342900" lvl="0" indent="-342900" defTabSz="914400" fontAlgn="base">
              <a:buClr>
                <a:srgbClr val="333333"/>
              </a:buClr>
              <a:buFont typeface="WingDings"/>
              <a:buChar char=""/>
            </a:pPr>
            <a:r>
              <a:rPr lang="fa-IR" altLang="de-DE" sz="2400" dirty="0">
                <a:solidFill>
                  <a:srgbClr val="333333"/>
                </a:solidFill>
              </a:rPr>
              <a:t>چگونه ممکن است؟</a:t>
            </a:r>
          </a:p>
          <a:p>
            <a:pPr marL="342900" lvl="0" indent="-342900" defTabSz="914400" fontAlgn="base">
              <a:buClr>
                <a:srgbClr val="333333"/>
              </a:buClr>
              <a:buFont typeface="WingDings"/>
              <a:buChar char=""/>
            </a:pPr>
            <a:r>
              <a:rPr lang="fa-IR" altLang="de-DE" sz="2400" dirty="0">
                <a:solidFill>
                  <a:srgbClr val="333333"/>
                </a:solidFill>
              </a:rPr>
              <a:t>چه زمانی و در کجا این کاشتن و القاء صورت می گیرد؟</a:t>
            </a:r>
          </a:p>
          <a:p>
            <a:pPr marL="342900" lvl="0" indent="-342900" defTabSz="914400" fontAlgn="base">
              <a:buClr>
                <a:srgbClr val="333333"/>
              </a:buClr>
              <a:buFont typeface="WingDings"/>
              <a:buChar char=""/>
            </a:pPr>
            <a:r>
              <a:rPr lang="fa-IR" altLang="de-DE" sz="2400" dirty="0">
                <a:solidFill>
                  <a:srgbClr val="333333"/>
                </a:solidFill>
              </a:rPr>
              <a:t>چه کسی می خواهد به شما آسیب رساند؟ چه کسی زمان و پول زیادی برای این کار دارد؟</a:t>
            </a:r>
          </a:p>
          <a:p>
            <a:pPr marL="342900" lvl="0" indent="-342900" defTabSz="914400" fontAlgn="base">
              <a:buClr>
                <a:srgbClr val="333333"/>
              </a:buClr>
              <a:buFont typeface="WingDings"/>
              <a:buChar char=""/>
            </a:pPr>
            <a:r>
              <a:rPr lang="fa-IR" altLang="de-DE" sz="2400" dirty="0">
                <a:solidFill>
                  <a:srgbClr val="333333"/>
                </a:solidFill>
              </a:rPr>
              <a:t>راه های آسان تری برای آسیب رساندن به اشخاص وجود دارد. چرا باید چنین روش پیچیده و احتمالاً غیر ممکنی انتخاب شود؟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یکی از دوستان ، خانه ای در اختیار شما قرار می دهد.</a:t>
            </a:r>
            <a:endParaRPr lang="de-DE" altLang="de-DE" sz="3600">
              <a:latin typeface="+mn-lt"/>
              <a:ea typeface="+mn-ea"/>
              <a:cs typeface="+mn-cs"/>
            </a:endParaRPr>
          </a:p>
        </p:txBody>
      </p:sp>
      <p:sp>
        <p:nvSpPr>
          <p:cNvPr id="87043" name="Rectangle 3"/>
          <p:cNvSpPr>
            <a:spLocks noGrp="1" noChangeArrowheads="1"/>
          </p:cNvSpPr>
          <p:nvPr>
            <p:ph idx="1"/>
          </p:nvPr>
        </p:nvSpPr>
        <p:spPr/>
        <p:txBody>
          <a:bodyPr>
            <a:noAutofit/>
          </a:bodyPr>
          <a:lstStyle/>
          <a:p>
            <a:pPr eaLnBrk="1" hangingPunct="1"/>
            <a:r>
              <a:rPr lang="fa-IR" altLang="de-DE" sz="2400" dirty="0">
                <a:solidFill>
                  <a:srgbClr val="333333"/>
                </a:solidFill>
              </a:rPr>
              <a:t>چرا او خواسته است که شما به این منزل </a:t>
            </a:r>
            <a:r>
              <a:rPr lang="fa-IR" altLang="de-DE" sz="2400">
                <a:solidFill>
                  <a:srgbClr val="333333"/>
                </a:solidFill>
              </a:rPr>
              <a:t>بروید؟</a:t>
            </a:r>
          </a:p>
          <a:p>
            <a:pPr lvl="0" defTabSz="914400" fontAlgn="base"/>
            <a:r>
              <a:rPr lang="fa-IR" altLang="de-DE" sz="2400" dirty="0">
                <a:solidFill>
                  <a:srgbClr val="333333"/>
                </a:solidFill>
              </a:rPr>
              <a:t>دلیل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10"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خود شما؟</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دیگری؟</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شرایط یا تصادف (شانس)؟</a:t>
            </a:r>
            <a:endParaRPr lang="fr-CH" altLang="de-DE" sz="2400" dirty="0">
              <a:solidFill>
                <a:srgbClr val="004992"/>
              </a:solidFill>
              <a:latin typeface="+mn-lt"/>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a-IR" altLang="de-DE" sz="3600">
                <a:latin typeface="+mn-lt"/>
                <a:ea typeface="+mn-ea"/>
                <a:cs typeface="+mn-cs"/>
              </a:rPr>
              <a:t>یکی از دوستان چهره ی واقعی خودش را در ملاقات هایی که با شما داشته ، نشان نداده.</a:t>
            </a:r>
            <a:endParaRPr lang="de-DE" altLang="de-DE" sz="3600">
              <a:latin typeface="+mn-lt"/>
              <a:ea typeface="+mn-ea"/>
              <a:cs typeface="+mn-cs"/>
            </a:endParaRPr>
          </a:p>
        </p:txBody>
      </p:sp>
      <p:sp>
        <p:nvSpPr>
          <p:cNvPr id="89091" name="Rectangle 3"/>
          <p:cNvSpPr>
            <a:spLocks noGrp="1" noChangeArrowheads="1"/>
          </p:cNvSpPr>
          <p:nvPr>
            <p:ph idx="1"/>
          </p:nvPr>
        </p:nvSpPr>
        <p:spPr/>
        <p:txBody>
          <a:bodyPr>
            <a:noAutofit/>
          </a:bodyPr>
          <a:lstStyle/>
          <a:p>
            <a:pPr eaLnBrk="1" hangingPunct="1"/>
            <a:r>
              <a:rPr lang="fa-IR" altLang="de-DE" sz="2400" dirty="0">
                <a:solidFill>
                  <a:srgbClr val="333333"/>
                </a:solidFill>
              </a:rPr>
              <a:t>چرا او چهره ی واقعی خودش را تا </a:t>
            </a:r>
            <a:r>
              <a:rPr lang="fa-IR" altLang="de-DE" sz="2400">
                <a:solidFill>
                  <a:srgbClr val="333333"/>
                </a:solidFill>
              </a:rPr>
              <a:t>کنون به شما </a:t>
            </a:r>
            <a:r>
              <a:rPr lang="fa-IR" altLang="de-DE" sz="2400" dirty="0">
                <a:solidFill>
                  <a:srgbClr val="333333"/>
                </a:solidFill>
              </a:rPr>
              <a:t>نشان نداده </a:t>
            </a:r>
            <a:r>
              <a:rPr lang="fa-IR" altLang="de-DE" sz="2400">
                <a:solidFill>
                  <a:srgbClr val="333333"/>
                </a:solidFill>
              </a:rPr>
              <a:t>است؟</a:t>
            </a:r>
          </a:p>
          <a:p>
            <a:pPr lvl="0" defTabSz="914400" fontAlgn="base"/>
            <a:r>
              <a:rPr lang="fa-IR" altLang="de-DE" sz="2400" dirty="0">
                <a:solidFill>
                  <a:srgbClr val="333333"/>
                </a:solidFill>
              </a:rPr>
              <a:t>دلیل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10"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خود شما؟</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دیگری؟</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شرایط یا تصادف (شانس)؟</a:t>
            </a:r>
            <a:endParaRPr lang="fr-CH" altLang="de-DE" sz="2400" dirty="0">
              <a:solidFill>
                <a:srgbClr val="004992"/>
              </a:solidFill>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یکی از دوستان برای شما نامه یا کارت پستال نفرستاده است.</a:t>
            </a:r>
            <a:endParaRPr lang="de-DE" altLang="de-DE" sz="3600">
              <a:latin typeface="+mn-lt"/>
              <a:ea typeface="+mn-ea"/>
              <a:cs typeface="+mn-cs"/>
            </a:endParaRPr>
          </a:p>
        </p:txBody>
      </p:sp>
      <p:sp>
        <p:nvSpPr>
          <p:cNvPr id="91139" name="Rectangle 3"/>
          <p:cNvSpPr>
            <a:spLocks noGrp="1" noChangeArrowheads="1"/>
          </p:cNvSpPr>
          <p:nvPr>
            <p:ph idx="1"/>
          </p:nvPr>
        </p:nvSpPr>
        <p:spPr/>
        <p:txBody>
          <a:bodyPr>
            <a:noAutofit/>
          </a:bodyPr>
          <a:lstStyle/>
          <a:p>
            <a:pPr eaLnBrk="1" hangingPunct="1"/>
            <a:r>
              <a:rPr lang="fa-IR" altLang="de-DE" sz="2400" dirty="0">
                <a:solidFill>
                  <a:srgbClr val="333333"/>
                </a:solidFill>
              </a:rPr>
              <a:t>چرا او برای شما نامه یا کارت پستال نفرستاده </a:t>
            </a:r>
            <a:r>
              <a:rPr lang="fa-IR" altLang="de-DE" sz="2400">
                <a:solidFill>
                  <a:srgbClr val="333333"/>
                </a:solidFill>
              </a:rPr>
              <a:t>است؟</a:t>
            </a:r>
          </a:p>
          <a:p>
            <a:pPr lvl="0" defTabSz="914400" fontAlgn="base"/>
            <a:r>
              <a:rPr lang="fa-IR" altLang="de-DE" sz="2400" dirty="0">
                <a:solidFill>
                  <a:srgbClr val="333333"/>
                </a:solidFill>
              </a:rPr>
              <a:t>دلیل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10"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خود شما؟</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دیگری؟</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شرایط یا تصادف (شانس)؟</a:t>
            </a:r>
            <a:endParaRPr lang="fr-CH" altLang="de-DE" sz="2400" dirty="0">
              <a:solidFill>
                <a:srgbClr val="004992"/>
              </a:solidFill>
              <a:latin typeface="+mn-lt"/>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یک خودرو ، بیش از یک ساعت و نیم در تعقیب شما می آید.</a:t>
            </a:r>
            <a:endParaRPr lang="de-DE" altLang="de-DE" sz="3600">
              <a:latin typeface="+mn-lt"/>
              <a:ea typeface="+mn-ea"/>
              <a:cs typeface="+mn-cs"/>
            </a:endParaRPr>
          </a:p>
        </p:txBody>
      </p:sp>
      <p:sp>
        <p:nvSpPr>
          <p:cNvPr id="93187" name="Rectangle 3"/>
          <p:cNvSpPr>
            <a:spLocks noGrp="1" noChangeArrowheads="1"/>
          </p:cNvSpPr>
          <p:nvPr>
            <p:ph idx="1"/>
          </p:nvPr>
        </p:nvSpPr>
        <p:spPr/>
        <p:txBody>
          <a:bodyPr>
            <a:noAutofit/>
          </a:bodyPr>
          <a:lstStyle/>
          <a:p>
            <a:pPr eaLnBrk="1" hangingPunct="1"/>
            <a:r>
              <a:rPr lang="fa-IR" altLang="de-DE" sz="2400" dirty="0">
                <a:solidFill>
                  <a:srgbClr val="333333"/>
                </a:solidFill>
              </a:rPr>
              <a:t>چرا آن خودرو شما را تعقیب می </a:t>
            </a:r>
            <a:r>
              <a:rPr lang="fa-IR" altLang="de-DE" sz="2400">
                <a:solidFill>
                  <a:srgbClr val="333333"/>
                </a:solidFill>
              </a:rPr>
              <a:t>کند؟</a:t>
            </a:r>
          </a:p>
          <a:p>
            <a:pPr lvl="0" defTabSz="914400" fontAlgn="base"/>
            <a:r>
              <a:rPr lang="fa-IR" altLang="de-DE" sz="2400" dirty="0">
                <a:solidFill>
                  <a:srgbClr val="333333"/>
                </a:solidFill>
              </a:rPr>
              <a:t>دلیل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10" name="Picture 9" descr="trekguy - flickr - rear view side mirror - cclicense"/>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خود شما؟</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دیگری؟</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شرایط یا تصادف (شانس)؟</a:t>
            </a:r>
            <a:endParaRPr lang="fr-CH" altLang="de-DE" sz="2400" dirty="0">
              <a:solidFill>
                <a:srgbClr val="004992"/>
              </a:solidFill>
              <a:latin typeface="+mn-lt"/>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اتوبوسی که منتظرش بودید ، با سرعت از جلوی شما می گذرد.</a:t>
            </a:r>
            <a:endParaRPr lang="de-DE" altLang="de-DE" sz="3600">
              <a:latin typeface="+mn-lt"/>
              <a:ea typeface="+mn-ea"/>
              <a:cs typeface="+mn-cs"/>
            </a:endParaRPr>
          </a:p>
        </p:txBody>
      </p:sp>
      <p:sp>
        <p:nvSpPr>
          <p:cNvPr id="95235" name="Rectangle 3"/>
          <p:cNvSpPr>
            <a:spLocks noGrp="1" noChangeArrowheads="1"/>
          </p:cNvSpPr>
          <p:nvPr>
            <p:ph idx="1"/>
          </p:nvPr>
        </p:nvSpPr>
        <p:spPr/>
        <p:txBody>
          <a:bodyPr>
            <a:noAutofit/>
          </a:bodyPr>
          <a:lstStyle/>
          <a:p>
            <a:pPr eaLnBrk="1" hangingPunct="1"/>
            <a:r>
              <a:rPr lang="fa-IR" altLang="de-DE" sz="2400" dirty="0">
                <a:solidFill>
                  <a:srgbClr val="333333"/>
                </a:solidFill>
              </a:rPr>
              <a:t>چرا شما اتوبوس را ازدست </a:t>
            </a:r>
            <a:r>
              <a:rPr lang="fa-IR" altLang="de-DE" sz="2400">
                <a:solidFill>
                  <a:srgbClr val="333333"/>
                </a:solidFill>
              </a:rPr>
              <a:t>دادید؟</a:t>
            </a:r>
          </a:p>
          <a:p>
            <a:pPr lvl="0" defTabSz="914400" fontAlgn="base"/>
            <a:r>
              <a:rPr lang="fa-IR" altLang="de-DE" sz="2400" dirty="0">
                <a:solidFill>
                  <a:srgbClr val="333333"/>
                </a:solidFill>
              </a:rPr>
              <a:t>دلیل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10"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خود شما؟</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دیگری؟</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شرایط یا تصادف (شانس)؟</a:t>
            </a:r>
            <a:endParaRPr lang="fr-CH" altLang="de-DE" sz="2400" dirty="0">
              <a:solidFill>
                <a:srgbClr val="004992"/>
              </a:solidFill>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همسایه ، شما را به عصرانه دعوت می کند.</a:t>
            </a:r>
            <a:endParaRPr lang="de-DE" altLang="de-DE" sz="3600">
              <a:latin typeface="+mn-lt"/>
              <a:ea typeface="+mn-ea"/>
              <a:cs typeface="+mn-cs"/>
            </a:endParaRPr>
          </a:p>
        </p:txBody>
      </p:sp>
      <p:sp>
        <p:nvSpPr>
          <p:cNvPr id="97283" name="Rectangle 3"/>
          <p:cNvSpPr>
            <a:spLocks noGrp="1" noChangeArrowheads="1"/>
          </p:cNvSpPr>
          <p:nvPr>
            <p:ph idx="1"/>
          </p:nvPr>
        </p:nvSpPr>
        <p:spPr/>
        <p:txBody>
          <a:bodyPr>
            <a:noAutofit/>
          </a:bodyPr>
          <a:lstStyle/>
          <a:p>
            <a:pPr eaLnBrk="1" hangingPunct="1"/>
            <a:r>
              <a:rPr lang="fa-IR" altLang="de-DE" sz="2400" dirty="0">
                <a:solidFill>
                  <a:srgbClr val="333333"/>
                </a:solidFill>
              </a:rPr>
              <a:t>چرا همسایه شما را به عصرانه دعوت کرده </a:t>
            </a:r>
            <a:r>
              <a:rPr lang="fa-IR" altLang="de-DE" sz="2400">
                <a:solidFill>
                  <a:srgbClr val="333333"/>
                </a:solidFill>
              </a:rPr>
              <a:t>است؟</a:t>
            </a:r>
          </a:p>
          <a:p>
            <a:pPr lvl="0" defTabSz="914400" fontAlgn="base"/>
            <a:r>
              <a:rPr lang="fa-IR" altLang="de-DE" sz="2400" dirty="0">
                <a:solidFill>
                  <a:srgbClr val="333333"/>
                </a:solidFill>
              </a:rPr>
              <a:t>دلیل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10"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خود شما؟</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دیگری؟</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شرایط یا تصادف (شانس)؟</a:t>
            </a:r>
            <a:endParaRPr lang="fr-CH" altLang="de-DE" sz="2400" dirty="0">
              <a:solidFill>
                <a:srgbClr val="004992"/>
              </a:solidFill>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برای مدت کوتاهی ، یک مرد درمقابل درب منزل شما روزنامه می خواند.</a:t>
            </a:r>
            <a:endParaRPr lang="de-DE" altLang="de-DE" sz="3600">
              <a:latin typeface="+mn-lt"/>
              <a:ea typeface="+mn-ea"/>
              <a:cs typeface="+mn-cs"/>
            </a:endParaRPr>
          </a:p>
        </p:txBody>
      </p:sp>
      <p:sp>
        <p:nvSpPr>
          <p:cNvPr id="99331" name="Rectangle 3"/>
          <p:cNvSpPr>
            <a:spLocks noGrp="1" noChangeArrowheads="1"/>
          </p:cNvSpPr>
          <p:nvPr>
            <p:ph idx="1"/>
          </p:nvPr>
        </p:nvSpPr>
        <p:spPr/>
        <p:txBody>
          <a:bodyPr>
            <a:noAutofit/>
          </a:bodyPr>
          <a:lstStyle/>
          <a:p>
            <a:pPr eaLnBrk="1" hangingPunct="1"/>
            <a:r>
              <a:rPr lang="fa-IR" altLang="de-DE" sz="2400" dirty="0">
                <a:solidFill>
                  <a:srgbClr val="333333"/>
                </a:solidFill>
              </a:rPr>
              <a:t>چرا این مرد روزنامه اش را درمقابل منزل شما می </a:t>
            </a:r>
            <a:r>
              <a:rPr lang="fa-IR" altLang="de-DE" sz="2400">
                <a:solidFill>
                  <a:srgbClr val="333333"/>
                </a:solidFill>
              </a:rPr>
              <a:t>خواند؟</a:t>
            </a:r>
          </a:p>
          <a:p>
            <a:pPr lvl="0" defTabSz="914400" fontAlgn="base"/>
            <a:r>
              <a:rPr lang="fa-IR" altLang="de-DE" sz="2400" dirty="0">
                <a:solidFill>
                  <a:srgbClr val="333333"/>
                </a:solidFill>
              </a:rPr>
              <a:t>دلیل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10"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خود شما؟</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دیگری؟</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شرایط یا تصادف (شانس)؟</a:t>
            </a:r>
            <a:endParaRPr lang="fr-CH" altLang="de-DE" sz="2400" dirty="0">
              <a:solidFill>
                <a:srgbClr val="004992"/>
              </a:solidFill>
              <a:latin typeface="+mn-l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دوستی فکر می کند که شما انسان بی انصافی هستید.</a:t>
            </a:r>
            <a:endParaRPr lang="de-DE" altLang="de-DE" sz="3600">
              <a:latin typeface="+mn-lt"/>
              <a:ea typeface="+mn-ea"/>
              <a:cs typeface="+mn-cs"/>
            </a:endParaRPr>
          </a:p>
        </p:txBody>
      </p:sp>
      <p:sp>
        <p:nvSpPr>
          <p:cNvPr id="101379" name="Rectangle 3"/>
          <p:cNvSpPr>
            <a:spLocks noGrp="1" noChangeArrowheads="1"/>
          </p:cNvSpPr>
          <p:nvPr>
            <p:ph idx="1"/>
          </p:nvPr>
        </p:nvSpPr>
        <p:spPr/>
        <p:txBody>
          <a:bodyPr>
            <a:noAutofit/>
          </a:bodyPr>
          <a:lstStyle/>
          <a:p>
            <a:pPr eaLnBrk="1" hangingPunct="1"/>
            <a:r>
              <a:rPr lang="fa-IR" altLang="de-DE" sz="2400" dirty="0">
                <a:solidFill>
                  <a:srgbClr val="333333"/>
                </a:solidFill>
              </a:rPr>
              <a:t>چرا او فکر می </a:t>
            </a:r>
            <a:r>
              <a:rPr lang="fa-IR" altLang="de-DE" sz="2400">
                <a:solidFill>
                  <a:srgbClr val="333333"/>
                </a:solidFill>
              </a:rPr>
              <a:t>کند که شما </a:t>
            </a:r>
            <a:r>
              <a:rPr lang="fa-IR" altLang="de-DE" sz="2400" dirty="0">
                <a:solidFill>
                  <a:srgbClr val="333333"/>
                </a:solidFill>
              </a:rPr>
              <a:t>بی انصاف </a:t>
            </a:r>
            <a:r>
              <a:rPr lang="fa-IR" altLang="de-DE" sz="2400">
                <a:solidFill>
                  <a:srgbClr val="333333"/>
                </a:solidFill>
              </a:rPr>
              <a:t>هستید؟</a:t>
            </a:r>
          </a:p>
          <a:p>
            <a:pPr lvl="0" defTabSz="914400" fontAlgn="base"/>
            <a:r>
              <a:rPr lang="fa-IR" altLang="de-DE" sz="2400" dirty="0">
                <a:solidFill>
                  <a:srgbClr val="333333"/>
                </a:solidFill>
              </a:rPr>
              <a:t>دلیل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خود شما؟</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دیگری؟</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شرایط یا تصادف (شانس)؟</a:t>
            </a:r>
            <a:endParaRPr lang="fr-CH" altLang="de-DE" sz="2400" dirty="0">
              <a:solidFill>
                <a:srgbClr val="004992"/>
              </a:solidFill>
              <a:latin typeface="+mn-lt"/>
              <a:cs typeface="+mn-cs"/>
            </a:endParaRPr>
          </a:p>
        </p:txBody>
      </p:sp>
      <p:pic>
        <p:nvPicPr>
          <p:cNvPr id="12" name="Picture 9" descr="F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62272"/>
            <a:ext cx="1593579" cy="239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دوستی فکر می کند که شما باهوش هستید.</a:t>
            </a:r>
            <a:endParaRPr lang="de-DE" altLang="de-DE" sz="3600">
              <a:latin typeface="+mn-lt"/>
              <a:ea typeface="+mn-ea"/>
              <a:cs typeface="+mn-cs"/>
            </a:endParaRPr>
          </a:p>
        </p:txBody>
      </p:sp>
      <p:sp>
        <p:nvSpPr>
          <p:cNvPr id="103427" name="Rectangle 3"/>
          <p:cNvSpPr>
            <a:spLocks noGrp="1" noChangeArrowheads="1"/>
          </p:cNvSpPr>
          <p:nvPr>
            <p:ph idx="1"/>
          </p:nvPr>
        </p:nvSpPr>
        <p:spPr/>
        <p:txBody>
          <a:bodyPr>
            <a:noAutofit/>
          </a:bodyPr>
          <a:lstStyle/>
          <a:p>
            <a:pPr eaLnBrk="1" hangingPunct="1"/>
            <a:r>
              <a:rPr lang="fa-IR" altLang="de-DE" sz="2400" dirty="0">
                <a:solidFill>
                  <a:srgbClr val="333333"/>
                </a:solidFill>
              </a:rPr>
              <a:t>چرا دوست شما چنین قضاوتی کرده </a:t>
            </a:r>
            <a:r>
              <a:rPr lang="fa-IR" altLang="de-DE" sz="2400">
                <a:solidFill>
                  <a:srgbClr val="333333"/>
                </a:solidFill>
              </a:rPr>
              <a:t>است؟</a:t>
            </a:r>
          </a:p>
          <a:p>
            <a:pPr lvl="0" defTabSz="914400" fontAlgn="base"/>
            <a:r>
              <a:rPr lang="fa-IR" altLang="de-DE" sz="2400" dirty="0">
                <a:solidFill>
                  <a:srgbClr val="333333"/>
                </a:solidFill>
              </a:rPr>
              <a:t>دلیل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0"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خود شما؟</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دیگری؟</a:t>
            </a:r>
          </a:p>
          <a:p>
            <a:pPr algn="r" rtl="1" eaLnBrk="1" hangingPunct="1">
              <a:lnSpc>
                <a:spcPct val="105000"/>
              </a:lnSpc>
              <a:spcBef>
                <a:spcPts val="1999"/>
              </a:spcBef>
              <a:spcAft>
                <a:spcPts val="0"/>
              </a:spcAft>
              <a:buClrTx/>
              <a:buNone/>
            </a:pPr>
            <a:r>
              <a:rPr lang="fa-IR" altLang="de-DE" sz="2400">
                <a:solidFill>
                  <a:srgbClr val="004992"/>
                </a:solidFill>
                <a:latin typeface="+mn-lt"/>
                <a:cs typeface="+mn-cs"/>
              </a:rPr>
              <a:t>شرایط یا تصادف (شانس)؟</a:t>
            </a:r>
            <a:endParaRPr lang="fr-CH" altLang="de-DE" sz="2400" dirty="0">
              <a:solidFill>
                <a:srgbClr val="004992"/>
              </a:solidFill>
              <a:latin typeface="+mn-lt"/>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400" dirty="0">
                <a:solidFill>
                  <a:srgbClr val="333333"/>
                </a:solidFill>
              </a:rPr>
              <a:t>همیشه به عوامل مختلف و احتمالاتی (نظیر خودتان ، دیگران یا شرایط و موقعیت) که بر نتایج یک واقعه اثر دارند توجه کنیم</a:t>
            </a:r>
            <a:r>
              <a:rPr lang="de-DE" altLang="de-DE" sz="2400" dirty="0">
                <a:solidFill>
                  <a:srgbClr val="333333"/>
                </a:solidFill>
              </a:rPr>
              <a:t>.</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400" dirty="0">
                <a:solidFill>
                  <a:srgbClr val="333333"/>
                </a:solidFill>
              </a:rPr>
              <a:t>همیشه به عوامل مختلف و احتمالاتی (نظیر خودتان ، دیگران یا شرایط و موقعیت) که بر نتایج یک واقعه اثر دارند توجه کنیم</a:t>
            </a:r>
            <a:r>
              <a:rPr lang="de-DE" altLang="de-DE" sz="2400" dirty="0">
                <a:solidFill>
                  <a:srgbClr val="333333"/>
                </a:solidFill>
              </a:rPr>
              <a:t>.</a:t>
            </a:r>
            <a:endParaRPr lang="fa-IR"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.باید سعی کنیم که در زندگی روزمره ی خود ، تاحد ممکن واقع بین باشیم . همیشه نباید بخاطر یک اشتباه یا واقعه ی ناخوشایند دیگران را سرزنش کرد یا خود را مقصر </a:t>
            </a:r>
            <a:r>
              <a:rPr lang="fa-IR" altLang="de-DE" sz="2400">
                <a:solidFill>
                  <a:srgbClr val="333333"/>
                </a:solidFill>
              </a:rPr>
              <a:t>دانست</a:t>
            </a:r>
            <a:r>
              <a:rPr lang="en-US" altLang="de-DE" sz="2400">
                <a:solidFill>
                  <a:srgbClr val="333333"/>
                </a:solidFill>
              </a:rPr>
              <a:t>.</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extLst>
      <p:ext uri="{BB962C8B-B14F-4D97-AF65-F5344CB8AC3E}">
        <p14:creationId xmlns:p14="http://schemas.microsoft.com/office/powerpoint/2010/main" val="21442221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400" dirty="0">
                <a:solidFill>
                  <a:srgbClr val="333333"/>
                </a:solidFill>
              </a:rPr>
              <a:t>همیشه به عوامل مختلف و احتمالاتی (نظیر خودتان ، دیگران یا شرایط و موقعیت) که بر نتایج یک واقعه اثر دارند توجه کنیم</a:t>
            </a:r>
            <a:r>
              <a:rPr lang="de-DE" altLang="de-DE" sz="2400" dirty="0">
                <a:solidFill>
                  <a:srgbClr val="333333"/>
                </a:solidFill>
              </a:rPr>
              <a:t>.</a:t>
            </a:r>
            <a:endParaRPr lang="fa-IR"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.باید سعی کنیم که در زندگی روزمره ی خود ، تاحد ممکن واقع بین باشیم . همیشه نباید بخاطر یک اشتباه یا واقعه ی ناخوشایند دیگران را سرزنش کرد یا خود را مقصر دانست</a:t>
            </a:r>
            <a:r>
              <a:rPr lang="en-US" altLang="de-DE" sz="2400" dirty="0">
                <a:solidFill>
                  <a:srgbClr val="333333"/>
                </a:solidFill>
              </a:rPr>
              <a:t>.</a:t>
            </a:r>
            <a:endParaRPr lang="fa-IR"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دراکثر مواقع ، چندین عامل بر پدیدآیی یک واقعه اثر می گذارند.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23821767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بیماران روانپریش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بسیاری از مبتلایان به روانپریشی تمایل دارند که فقط با یک دلیل شرح وتبیین پیچیده ای برای وقایع ارایه کنند. گاهی اوقات هم تمایل دارند فقط دیگری را مسؤول شکست های خود بدانند.</a:t>
            </a:r>
            <a:endParaRPr lang="en-AU" altLang="de-DE" sz="2400" dirty="0">
              <a:solidFill>
                <a:srgbClr val="333333"/>
              </a:solidFill>
            </a:endParaRPr>
          </a:p>
          <a:p>
            <a:pPr lvl="0" defTabSz="914400" fontAlgn="base"/>
            <a:r>
              <a:rPr lang="fa-IR" altLang="de-DE" sz="2400" dirty="0">
                <a:solidFill>
                  <a:srgbClr val="004992"/>
                </a:solidFill>
              </a:rPr>
              <a:t>مثال اوّل: </a:t>
            </a:r>
            <a:r>
              <a:rPr lang="fa-IR" altLang="de-DE" sz="2400" dirty="0">
                <a:solidFill>
                  <a:srgbClr val="333333"/>
                </a:solidFill>
              </a:rPr>
              <a:t>تلفن منزل ادوارد زنگ می زند. یک دستگاه پاسخگوی خودکار از او می پرسد که به خرید چه چیزی علاقمند است.</a:t>
            </a:r>
          </a:p>
          <a:p>
            <a:pPr lvl="0" defTabSz="914400" fontAlgn="base"/>
            <a:r>
              <a:rPr lang="fa-IR" altLang="de-DE" sz="2400" dirty="0">
                <a:solidFill>
                  <a:srgbClr val="004992"/>
                </a:solidFill>
              </a:rPr>
              <a:t>باور/ اعتقاد ادوارد:</a:t>
            </a:r>
            <a:r>
              <a:rPr lang="de-DE" altLang="de-DE" sz="2400" dirty="0">
                <a:solidFill>
                  <a:srgbClr val="004992"/>
                </a:solidFill>
              </a:rPr>
              <a:t> </a:t>
            </a:r>
            <a:r>
              <a:rPr lang="fa-IR" altLang="de-DE" sz="2400" dirty="0">
                <a:solidFill>
                  <a:srgbClr val="333333"/>
                </a:solidFill>
              </a:rPr>
              <a:t>صاحبخانه برای من جاسوس گذاشته تا مرا از منزل بیرون آورد.</a:t>
            </a:r>
            <a:endParaRPr lang="en-AU" altLang="de-DE" sz="2400" dirty="0">
              <a:solidFill>
                <a:srgbClr val="333333"/>
              </a:solidFill>
            </a:endParaRPr>
          </a:p>
          <a:p>
            <a:pPr lvl="0" defTabSz="914400" fontAlgn="base"/>
            <a:r>
              <a:rPr lang="fa-IR" altLang="de-DE" sz="2400" dirty="0">
                <a:solidFill>
                  <a:srgbClr val="004992"/>
                </a:solidFill>
              </a:rPr>
              <a:t>توجیه / تبیین دیگر: </a:t>
            </a:r>
            <a:r>
              <a:rPr lang="fa-IR" altLang="de-DE" sz="2400" dirty="0">
                <a:solidFill>
                  <a:srgbClr val="333333"/>
                </a:solidFill>
              </a:rPr>
              <a:t>یک مؤسسه ی پژوهشی شماره ی تلفن ادوارد را بطور تصادفی انتخاب کرده است. او هرگز با صاحبخانه اش مشکلی نداشته است. دلیلی ندارد چنین فرضی مطرح شود ؛ زیرا ادوارد شخصی است که همیشه اجاره اش را منظم و بموقع پرداخت کرده است.</a:t>
            </a:r>
            <a:endParaRPr lang="fa-IR"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بیماران روانپریش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گاهی اوقات ، دیگران هم تاحدودی مسؤول هستند. ولی باید سایر عوامل را نیز درنظر گرفت</a:t>
            </a:r>
          </a:p>
          <a:p>
            <a:pPr lvl="0" defTabSz="914400" fontAlgn="base"/>
            <a:r>
              <a:rPr lang="fa-IR" altLang="de-DE" sz="2400" dirty="0">
                <a:solidFill>
                  <a:srgbClr val="004992"/>
                </a:solidFill>
              </a:rPr>
              <a:t>مثال دوم: </a:t>
            </a:r>
            <a:r>
              <a:rPr lang="fa-IR" altLang="de-DE" sz="2400" dirty="0">
                <a:solidFill>
                  <a:srgbClr val="333333"/>
                </a:solidFill>
              </a:rPr>
              <a:t>بیماری روان پریشی آنّا عود کرده است!</a:t>
            </a:r>
          </a:p>
          <a:p>
            <a:pPr lvl="0" defTabSz="914400" fontAlgn="base"/>
            <a:r>
              <a:rPr lang="fa-IR" altLang="de-DE" sz="2400" dirty="0">
                <a:solidFill>
                  <a:srgbClr val="004992"/>
                </a:solidFill>
              </a:rPr>
              <a:t>باور / اعتقاد آنّا: </a:t>
            </a:r>
            <a:r>
              <a:rPr lang="fa-IR" altLang="de-DE" sz="2400" dirty="0">
                <a:solidFill>
                  <a:srgbClr val="333333"/>
                </a:solidFill>
              </a:rPr>
              <a:t>بیماری بخاطر یادآوری خاطرات وحشتناک او از ضرباتی که در خیابان خورده است ، عود کرده است.</a:t>
            </a:r>
          </a:p>
          <a:p>
            <a:pPr lvl="0" defTabSz="914400" fontAlgn="base"/>
            <a:r>
              <a:rPr lang="fa-IR" altLang="de-DE" sz="2400" dirty="0">
                <a:solidFill>
                  <a:srgbClr val="004992"/>
                </a:solidFill>
              </a:rPr>
              <a:t>سایر عوامل: </a:t>
            </a:r>
            <a:r>
              <a:rPr lang="fa-IR" altLang="de-DE" sz="2400" dirty="0">
                <a:solidFill>
                  <a:srgbClr val="333333"/>
                </a:solidFill>
              </a:rPr>
              <a:t>این ممکن است که یکی از دلایل باشد. امّا عوامل دیگر هم اثر داشته اند. او در محیط کارش نامه ای دریافت کرده و نگران ازدست دادن شغل اش شده است.</a:t>
            </a:r>
            <a:endParaRPr lang="fa-IR"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dirty="0">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Tree>
    <p:extLst>
      <p:ext uri="{BB962C8B-B14F-4D97-AF65-F5344CB8AC3E}">
        <p14:creationId xmlns:p14="http://schemas.microsoft.com/office/powerpoint/2010/main" val="13429960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395438943"/>
              </p:ext>
            </p:extLst>
          </p:nvPr>
        </p:nvGraphicFramePr>
        <p:xfrm>
          <a:off x="408954" y="2011680"/>
          <a:ext cx="11375999" cy="46937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Vic</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Doctor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greating</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patient</a:t>
                      </a:r>
                      <a:r>
                        <a:rPr kumimoji="0" lang="de-DE" sz="1000" b="0" i="0" u="none" strike="noStrike" cap="none" normalizeH="0" baseline="0" dirty="0">
                          <a:ln>
                            <a:noFill/>
                          </a:ln>
                          <a:solidFill>
                            <a:srgbClr val="333333"/>
                          </a:solidFill>
                          <a:effectLst/>
                          <a:latin typeface="+mn-lt"/>
                          <a:ea typeface="+mn-ea"/>
                          <a:cs typeface="+mn-cs"/>
                        </a:rPr>
                        <a:t> [sic]</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latin typeface="+mn-lt"/>
                          <a:ea typeface="+mn-ea"/>
                          <a:cs typeface="+mn-cs"/>
                        </a:rPr>
                        <a:t>A doctor is</a:t>
                      </a:r>
                      <a:r>
                        <a:rPr lang="en-US" sz="1000" baseline="0" dirty="0">
                          <a:solidFill>
                            <a:srgbClr val="333333"/>
                          </a:solidFill>
                          <a:latin typeface="+mn-lt"/>
                          <a:ea typeface="+mn-ea"/>
                          <a:cs typeface="+mn-cs"/>
                        </a:rPr>
                        <a:t> shaking </a:t>
                      </a:r>
                      <a:r>
                        <a:rPr lang="en-US" sz="1000" dirty="0">
                          <a:solidFill>
                            <a:srgbClr val="333333"/>
                          </a:solidFill>
                          <a:latin typeface="+mn-lt"/>
                          <a:ea typeface="+mn-ea"/>
                          <a:cs typeface="+mn-cs"/>
                        </a:rPr>
                        <a:t>a</a:t>
                      </a:r>
                      <a:r>
                        <a:rPr lang="en-US" sz="1000" baseline="0" dirty="0">
                          <a:solidFill>
                            <a:srgbClr val="333333"/>
                          </a:solidFill>
                          <a:latin typeface="+mn-lt"/>
                          <a:ea typeface="+mn-ea"/>
                          <a:cs typeface="+mn-cs"/>
                        </a:rPr>
                        <a:t> patient’s hand/</a:t>
                      </a:r>
                      <a:r>
                        <a:rPr lang="en-US" sz="1000" baseline="0" dirty="0" err="1">
                          <a:solidFill>
                            <a:srgbClr val="333333"/>
                          </a:solidFill>
                          <a:latin typeface="+mn-lt"/>
                          <a:ea typeface="+mn-ea"/>
                          <a:cs typeface="+mn-cs"/>
                        </a:rPr>
                        <a:t>Ein</a:t>
                      </a:r>
                      <a:r>
                        <a:rPr lang="en-US" sz="1000" baseline="0" dirty="0">
                          <a:solidFill>
                            <a:srgbClr val="333333"/>
                          </a:solidFill>
                          <a:latin typeface="+mn-lt"/>
                          <a:ea typeface="+mn-ea"/>
                          <a:cs typeface="+mn-cs"/>
                        </a:rPr>
                        <a:t> </a:t>
                      </a:r>
                      <a:r>
                        <a:rPr lang="en-US" sz="1000" baseline="0" dirty="0" err="1">
                          <a:solidFill>
                            <a:srgbClr val="333333"/>
                          </a:solidFill>
                          <a:latin typeface="+mn-lt"/>
                          <a:ea typeface="+mn-ea"/>
                          <a:cs typeface="+mn-cs"/>
                        </a:rPr>
                        <a:t>Arzt</a:t>
                      </a:r>
                      <a:r>
                        <a:rPr lang="en-US" sz="1000" baseline="0" dirty="0">
                          <a:solidFill>
                            <a:srgbClr val="333333"/>
                          </a:solidFill>
                          <a:latin typeface="+mn-lt"/>
                          <a:ea typeface="+mn-ea"/>
                          <a:cs typeface="+mn-cs"/>
                        </a:rPr>
                        <a:t> </a:t>
                      </a:r>
                      <a:r>
                        <a:rPr lang="en-US" sz="1000" baseline="0" dirty="0" err="1">
                          <a:solidFill>
                            <a:srgbClr val="333333"/>
                          </a:solidFill>
                          <a:latin typeface="+mn-lt"/>
                          <a:ea typeface="+mn-ea"/>
                          <a:cs typeface="+mn-cs"/>
                        </a:rPr>
                        <a:t>schüttelt</a:t>
                      </a:r>
                      <a:r>
                        <a:rPr lang="en-US" sz="1000" baseline="0" dirty="0">
                          <a:solidFill>
                            <a:srgbClr val="333333"/>
                          </a:solidFill>
                          <a:latin typeface="+mn-lt"/>
                          <a:ea typeface="+mn-ea"/>
                          <a:cs typeface="+mn-cs"/>
                        </a:rPr>
                        <a:t> </a:t>
                      </a:r>
                      <a:r>
                        <a:rPr lang="en-US" sz="1000" baseline="0" dirty="0" err="1">
                          <a:solidFill>
                            <a:srgbClr val="333333"/>
                          </a:solidFill>
                          <a:latin typeface="+mn-lt"/>
                          <a:ea typeface="+mn-ea"/>
                          <a:cs typeface="+mn-cs"/>
                        </a:rPr>
                        <a:t>einem</a:t>
                      </a:r>
                      <a:r>
                        <a:rPr lang="en-US" sz="1000" baseline="0" dirty="0">
                          <a:solidFill>
                            <a:srgbClr val="333333"/>
                          </a:solidFill>
                          <a:latin typeface="+mn-lt"/>
                          <a:ea typeface="+mn-ea"/>
                          <a:cs typeface="+mn-cs"/>
                        </a:rPr>
                        <a:t> </a:t>
                      </a:r>
                      <a:r>
                        <a:rPr lang="en-US" sz="1000" baseline="0" dirty="0" err="1">
                          <a:solidFill>
                            <a:srgbClr val="333333"/>
                          </a:solidFill>
                          <a:latin typeface="+mn-lt"/>
                          <a:ea typeface="+mn-ea"/>
                          <a:cs typeface="+mn-cs"/>
                        </a:rPr>
                        <a:t>Patienten</a:t>
                      </a:r>
                      <a:r>
                        <a:rPr lang="en-US" sz="1000" baseline="0" dirty="0">
                          <a:solidFill>
                            <a:srgbClr val="333333"/>
                          </a:solidFill>
                          <a:latin typeface="+mn-lt"/>
                          <a:ea typeface="+mn-ea"/>
                          <a:cs typeface="+mn-cs"/>
                        </a:rPr>
                        <a:t> die Hand </a:t>
                      </a:r>
                      <a:endParaRPr kumimoji="0" lang="de-DE" sz="1000" b="1" i="0" u="none" strike="noStrike" cap="none" normalizeH="0" baseline="0" dirty="0">
                        <a:ln>
                          <a:noFill/>
                        </a:ln>
                        <a:solidFill>
                          <a:srgbClr val="333333"/>
                        </a:solidFill>
                        <a:effectLst/>
                        <a:latin typeface="+mn-lt"/>
                        <a:ea typeface="+mn-ea"/>
                        <a:cs typeface="+mn-cs"/>
                      </a:endParaRP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Benny-Kristin Fischer</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mn-lt"/>
                          <a:ea typeface="+mn-ea"/>
                          <a:cs typeface="+mn-cs"/>
                        </a:rPr>
                        <a:t>- - -</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mn-ea"/>
                          <a:cs typeface="+mn-cs"/>
                        </a:rPr>
                        <a:t>Produced for the MCT/Anfertigung für das MKT; © Arbeitsgruppe Neuropsychologie</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Various motives: pupil, ice hockey player/ </a:t>
                      </a:r>
                      <a:r>
                        <a:rPr kumimoji="0" lang="en-GB" sz="1000" b="0" i="0" u="none" strike="noStrike" cap="none" normalizeH="0" baseline="0" dirty="0" err="1">
                          <a:ln>
                            <a:noFill/>
                          </a:ln>
                          <a:solidFill>
                            <a:srgbClr val="333333"/>
                          </a:solidFill>
                          <a:effectLst/>
                          <a:latin typeface="+mn-lt"/>
                          <a:ea typeface="+mn-ea"/>
                          <a:cs typeface="+mn-cs"/>
                        </a:rPr>
                        <a:t>Verschiedene</a:t>
                      </a:r>
                      <a:r>
                        <a:rPr kumimoji="0" lang="en-GB" sz="1000" b="0" i="0" u="none" strike="noStrike" cap="none" normalizeH="0" baseline="0" dirty="0">
                          <a:ln>
                            <a:noFill/>
                          </a:ln>
                          <a:solidFill>
                            <a:srgbClr val="333333"/>
                          </a:solidFill>
                          <a:effectLst/>
                          <a:latin typeface="+mn-lt"/>
                          <a:ea typeface="+mn-ea"/>
                          <a:cs typeface="+mn-cs"/>
                        </a:rPr>
                        <a:t> Motive: </a:t>
                      </a:r>
                      <a:r>
                        <a:rPr kumimoji="0" lang="en-GB" sz="1000" b="0" i="0" u="none" strike="noStrike" cap="none" normalizeH="0" baseline="0" dirty="0" err="1">
                          <a:ln>
                            <a:noFill/>
                          </a:ln>
                          <a:solidFill>
                            <a:srgbClr val="333333"/>
                          </a:solidFill>
                          <a:effectLst/>
                          <a:latin typeface="+mn-lt"/>
                          <a:ea typeface="+mn-ea"/>
                          <a:cs typeface="+mn-cs"/>
                        </a:rPr>
                        <a:t>Schüler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Eishockeyspieler</a:t>
                      </a:r>
                      <a:endParaRPr kumimoji="0" lang="de-DE" sz="1000" b="0" i="0" u="none" strike="noStrike" cap="none" normalizeH="0" baseline="0" dirty="0">
                        <a:ln>
                          <a:noFill/>
                        </a:ln>
                        <a:solidFill>
                          <a:srgbClr val="333333"/>
                        </a:solidFill>
                        <a:effectLst/>
                        <a:latin typeface="+mn-lt"/>
                        <a:ea typeface="+mn-ea"/>
                        <a:cs typeface="+mn-cs"/>
                      </a:endParaRP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Bdunnette</a:t>
                      </a:r>
                      <a:endParaRPr kumimoji="0" lang="de-DE" sz="1000" b="0" i="0" u="none" strike="noStrike" cap="none" normalizeH="0" baseline="0">
                        <a:ln>
                          <a:noFill/>
                        </a:ln>
                        <a:solidFill>
                          <a:srgbClr val="333333"/>
                        </a:solidFill>
                        <a:effectLst/>
                        <a:latin typeface="+mn-lt"/>
                        <a:ea typeface="+mn-ea"/>
                        <a:cs typeface="+mn-cs"/>
                      </a:endParaRP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DSCF0486</a:t>
                      </a:r>
                      <a:endParaRPr kumimoji="0" lang="de-DE" sz="1000" b="0" i="0" u="none" strike="noStrike" cap="none" normalizeH="0" baseline="0" dirty="0">
                        <a:ln>
                          <a:noFill/>
                        </a:ln>
                        <a:solidFill>
                          <a:srgbClr val="333333"/>
                        </a:solidFill>
                        <a:effectLst/>
                        <a:latin typeface="+mn-lt"/>
                        <a:ea typeface="+mn-ea"/>
                        <a:cs typeface="+mn-cs"/>
                      </a:endParaRP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 friend is talking behind your back (wispering)/</a:t>
                      </a:r>
                      <a:r>
                        <a:rPr kumimoji="0" lang="de-DE" sz="1000" b="0" i="0" u="none" strike="noStrike" cap="none" normalizeH="0" baseline="0">
                          <a:ln>
                            <a:noFill/>
                          </a:ln>
                          <a:solidFill>
                            <a:srgbClr val="333333"/>
                          </a:solidFill>
                          <a:effectLst/>
                          <a:latin typeface="+mn-lt"/>
                          <a:ea typeface="+mn-ea"/>
                          <a:cs typeface="+mn-cs"/>
                        </a:rPr>
                        <a:t>Freundin hat hinter Ihrem Rücken geredet (flüstern)</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rileyroxx</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Job Interview #2</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You are invited for a job interview (man dressed in grey shirt + tie)/</a:t>
                      </a:r>
                      <a:r>
                        <a:rPr kumimoji="0" lang="de-DE" sz="1000" b="0" i="0" u="none" strike="noStrike" cap="none" normalizeH="0" baseline="0">
                          <a:ln>
                            <a:noFill/>
                          </a:ln>
                          <a:solidFill>
                            <a:srgbClr val="333333"/>
                          </a:solidFill>
                          <a:effectLst/>
                          <a:latin typeface="+mn-lt"/>
                          <a:ea typeface="+mn-ea"/>
                          <a:cs typeface="+mn-cs"/>
                        </a:rPr>
                        <a:t>Vorstellungsgespräch (Mann in schwarzem Hemd u. Krawatte)</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bre pettis</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This is what the webcam sees through a peephole </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A friend is unpleasantly surprised by your spontaneous visit (man in a spyhole)/</a:t>
                      </a:r>
                      <a:r>
                        <a:rPr kumimoji="0" lang="de-DE" sz="1000" b="0" i="0" u="none" strike="noStrike" cap="none" normalizeH="0" baseline="0" dirty="0">
                          <a:ln>
                            <a:noFill/>
                          </a:ln>
                          <a:solidFill>
                            <a:srgbClr val="333333"/>
                          </a:solidFill>
                          <a:effectLst/>
                          <a:latin typeface="+mn-lt"/>
                          <a:ea typeface="+mn-ea"/>
                          <a:cs typeface="+mn-cs"/>
                        </a:rPr>
                        <a:t>Eine Freundin ist von ihrem Besuch unangenehm überrascht (Mann im Spion)</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yanec</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laughter workshop</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Other people laugh while you are talking (celebration)/</a:t>
                      </a:r>
                      <a:r>
                        <a:rPr kumimoji="0" lang="de-DE" sz="1000" b="0" i="0" u="none" strike="noStrike" cap="none" normalizeH="0" baseline="0" dirty="0">
                          <a:ln>
                            <a:noFill/>
                          </a:ln>
                          <a:solidFill>
                            <a:srgbClr val="333333"/>
                          </a:solidFill>
                          <a:effectLst/>
                          <a:latin typeface="+mn-lt"/>
                          <a:ea typeface="+mn-ea"/>
                          <a:cs typeface="+mn-cs"/>
                        </a:rPr>
                        <a:t>Andere fangen an zu lachen, während Sie reden (Feier) </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Heidi Wittwer</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schreiende Hand</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Screaming hand/Schreiende Hand </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zen</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zen driving home - day 14</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A friend gives you a lift home (man in the car)/ </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Ein Freund hat sie nach Hause gefahren (Mann im Auto) </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Jswieringa</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Quarter Past three</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A friend did not show up for a meeting with you (clock)/</a:t>
                      </a:r>
                      <a:r>
                        <a:rPr kumimoji="0" lang="de-DE" sz="1000" b="0" i="0" u="none" strike="noStrike" cap="none" normalizeH="0" baseline="0" dirty="0">
                          <a:ln>
                            <a:noFill/>
                          </a:ln>
                          <a:solidFill>
                            <a:srgbClr val="333333"/>
                          </a:solidFill>
                          <a:effectLst/>
                          <a:latin typeface="+mn-lt"/>
                          <a:ea typeface="+mn-ea"/>
                          <a:cs typeface="+mn-cs"/>
                        </a:rPr>
                        <a:t>Ein Freund versetzt sie (Wanduhr)</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Rocketjim54</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mail box</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Postcard (mailbox)/</a:t>
                      </a:r>
                      <a:r>
                        <a:rPr kumimoji="0" lang="en-GB" sz="1000" b="0" i="0" u="none" strike="noStrike" cap="none" normalizeH="0" baseline="0" dirty="0" err="1">
                          <a:ln>
                            <a:noFill/>
                          </a:ln>
                          <a:solidFill>
                            <a:srgbClr val="333333"/>
                          </a:solidFill>
                          <a:effectLst/>
                          <a:latin typeface="+mn-lt"/>
                          <a:ea typeface="+mn-ea"/>
                          <a:cs typeface="+mn-cs"/>
                        </a:rPr>
                        <a:t>Postkarte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Briefkasten</a:t>
                      </a:r>
                      <a:r>
                        <a:rPr kumimoji="0" lang="en-GB" sz="1000" b="0" i="0" u="none" strike="noStrike" cap="none" normalizeH="0" baseline="0" dirty="0">
                          <a:ln>
                            <a:noFill/>
                          </a:ln>
                          <a:solidFill>
                            <a:srgbClr val="333333"/>
                          </a:solidFill>
                          <a:effectLst/>
                          <a:latin typeface="+mn-lt"/>
                          <a:ea typeface="+mn-ea"/>
                          <a:cs typeface="+mn-cs"/>
                        </a:rPr>
                        <a:t>)</a:t>
                      </a:r>
                    </a:p>
                  </a:txBody>
                  <a:tcPr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645728944"/>
              </p:ext>
            </p:extLst>
          </p:nvPr>
        </p:nvGraphicFramePr>
        <p:xfrm>
          <a:off x="408954" y="2011680"/>
          <a:ext cx="11375999" cy="3255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r>
                        <a:rPr kumimoji="0" lang="en-GB" sz="1000" b="0" i="0" u="none" strike="noStrike" cap="none" normalizeH="0" baseline="0" dirty="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n-lt"/>
                          <a:ea typeface="+mn-ea"/>
                          <a:cs typeface="+mn-cs"/>
                        </a:rPr>
                        <a:t>trekguy</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n-lt"/>
                          <a:ea typeface="+mn-ea"/>
                          <a:cs typeface="+mn-cs"/>
                        </a:rPr>
                        <a:t>flickr</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rear view side mirror</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A car has been driving behind you for some time (rearview mirror of the car)/</a:t>
                      </a:r>
                      <a:r>
                        <a:rPr kumimoji="0" lang="de-DE" sz="1000" b="0" i="0" u="none" strike="noStrike" cap="none" normalizeH="0" baseline="0">
                          <a:ln>
                            <a:noFill/>
                          </a:ln>
                          <a:solidFill>
                            <a:schemeClr val="tx1"/>
                          </a:solidFill>
                          <a:effectLst/>
                          <a:latin typeface="+mn-lt"/>
                          <a:ea typeface="+mn-ea"/>
                          <a:cs typeface="+mn-cs"/>
                        </a:rPr>
                        <a:t>Ein Wagen fährt längere Zeit hinter ihnen her (Rückspiegel e. Autos)</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The Jamoker</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n-lt"/>
                          <a:ea typeface="+mn-ea"/>
                          <a:cs typeface="+mn-cs"/>
                        </a:rPr>
                        <a:t>flickr</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n-lt"/>
                          <a:ea typeface="+mn-ea"/>
                          <a:cs typeface="+mn-cs"/>
                        </a:rPr>
                        <a:t>Missed The Bus</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n-lt"/>
                          <a:ea typeface="+mn-ea"/>
                          <a:cs typeface="+mn-cs"/>
                        </a:rPr>
                        <a:t>CC</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Bus passing by/</a:t>
                      </a:r>
                      <a:r>
                        <a:rPr kumimoji="0" lang="de-DE" sz="1000" b="0" i="0" u="none" strike="noStrike" cap="none" normalizeH="0" baseline="0">
                          <a:ln>
                            <a:noFill/>
                          </a:ln>
                          <a:solidFill>
                            <a:schemeClr val="tx1"/>
                          </a:solidFill>
                          <a:effectLst/>
                          <a:latin typeface="+mn-lt"/>
                          <a:ea typeface="+mn-ea"/>
                          <a:cs typeface="+mn-cs"/>
                        </a:rPr>
                        <a:t>Der Bus fährt weg</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naama</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n-lt"/>
                          <a:ea typeface="+mn-ea"/>
                          <a:cs typeface="+mn-cs"/>
                        </a:rPr>
                        <a:t>Tea for two</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n-lt"/>
                          <a:ea typeface="+mn-ea"/>
                          <a:cs typeface="+mn-cs"/>
                        </a:rPr>
                        <a:t>CC</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mn-lt"/>
                          <a:ea typeface="+mn-ea"/>
                          <a:cs typeface="+mn-cs"/>
                        </a:rPr>
                        <a:t>A neighbour invited you for a drink (Glass of white wine)/</a:t>
                      </a:r>
                      <a:r>
                        <a:rPr kumimoji="0" lang="de-DE" sz="1000" b="0" i="0" u="none" strike="noStrike" cap="none" normalizeH="0" baseline="0" dirty="0">
                          <a:ln>
                            <a:noFill/>
                          </a:ln>
                          <a:solidFill>
                            <a:schemeClr val="tx1"/>
                          </a:solidFill>
                          <a:effectLst/>
                          <a:latin typeface="+mn-lt"/>
                          <a:ea typeface="+mn-ea"/>
                          <a:cs typeface="+mn-cs"/>
                        </a:rPr>
                        <a:t>Nachbar hat sie auf ein Gläschen eingeladen (Glas m. Weiswein)</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heater</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Commute (reading gang signs)</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mn-lt"/>
                          <a:ea typeface="+mn-ea"/>
                          <a:cs typeface="+mn-cs"/>
                        </a:rPr>
                        <a:t>CC</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mn-lt"/>
                          <a:ea typeface="+mn-ea"/>
                          <a:cs typeface="+mn-cs"/>
                        </a:rPr>
                        <a:t>Reading the newspaper/</a:t>
                      </a:r>
                      <a:r>
                        <a:rPr kumimoji="0" lang="de-DE" sz="1000" b="0" i="0" u="none" strike="noStrike" cap="none" normalizeH="0" baseline="0" dirty="0">
                          <a:ln>
                            <a:noFill/>
                          </a:ln>
                          <a:solidFill>
                            <a:schemeClr val="tx1"/>
                          </a:solidFill>
                          <a:effectLst/>
                          <a:latin typeface="+mn-lt"/>
                          <a:ea typeface="+mn-ea"/>
                          <a:cs typeface="+mn-cs"/>
                        </a:rPr>
                        <a:t>Zeitungsleser</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Chris Lim</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fotocommunity</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Untamed</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mn-lt"/>
                          <a:ea typeface="+mn-ea"/>
                          <a:cs typeface="+mn-cs"/>
                        </a:rPr>
                        <a:t>A friend thinks you are unfair (sad boy)/ </a:t>
                      </a:r>
                      <a:r>
                        <a:rPr kumimoji="0" lang="de-DE" sz="1000" b="0" i="0" u="none" strike="noStrike" cap="none" normalizeH="0" baseline="0" dirty="0">
                          <a:ln>
                            <a:noFill/>
                          </a:ln>
                          <a:solidFill>
                            <a:schemeClr val="tx1"/>
                          </a:solidFill>
                          <a:effectLst/>
                          <a:latin typeface="+mn-lt"/>
                          <a:ea typeface="+mn-ea"/>
                          <a:cs typeface="+mn-cs"/>
                        </a:rPr>
                        <a:t>Ein Freund findet sie unfair (trauriger Junge)</a:t>
                      </a:r>
                      <a:endParaRPr kumimoji="0" lang="en-GB" sz="1000" b="0" i="0" u="none" strike="noStrike" cap="none" normalizeH="0" baseline="0" dirty="0">
                        <a:ln>
                          <a:noFill/>
                        </a:ln>
                        <a:solidFill>
                          <a:schemeClr val="tx1"/>
                        </a:solidFill>
                        <a:effectLst/>
                        <a:latin typeface="+mn-lt"/>
                        <a:ea typeface="+mn-ea"/>
                        <a:cs typeface="+mn-cs"/>
                      </a:endParaRP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judge mental</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The Fluoride uncertainty Theory</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mn-lt"/>
                          <a:ea typeface="+mn-ea"/>
                          <a:cs typeface="+mn-cs"/>
                        </a:rPr>
                        <a:t>A friend thinks you are smart (Albert Einstein)/ </a:t>
                      </a:r>
                      <a:r>
                        <a:rPr kumimoji="0" lang="de-DE" sz="1000" b="0" i="0" u="none" strike="noStrike" cap="none" normalizeH="0" baseline="0" dirty="0">
                          <a:ln>
                            <a:noFill/>
                          </a:ln>
                          <a:solidFill>
                            <a:schemeClr val="tx1"/>
                          </a:solidFill>
                          <a:effectLst/>
                          <a:latin typeface="+mn-lt"/>
                          <a:ea typeface="+mn-ea"/>
                          <a:cs typeface="+mn-cs"/>
                        </a:rPr>
                        <a:t>Ein Freund findet sie klug (Einstein)</a:t>
                      </a:r>
                      <a:endParaRPr kumimoji="0" lang="en-GB" sz="1000" b="0" i="0" u="none" strike="noStrike" cap="none" normalizeH="0" baseline="0" dirty="0">
                        <a:ln>
                          <a:noFill/>
                        </a:ln>
                        <a:solidFill>
                          <a:schemeClr val="tx1"/>
                        </a:solidFill>
                        <a:effectLst/>
                        <a:latin typeface="+mn-lt"/>
                        <a:ea typeface="+mn-ea"/>
                        <a:cs typeface="+mn-cs"/>
                      </a:endParaRPr>
                    </a:p>
                  </a:txBody>
                  <a:tcPr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6220</Words>
  <Application>Microsoft Office PowerPoint</Application>
  <PresentationFormat>Benutzerdefiniert</PresentationFormat>
  <Paragraphs>643</Paragraphs>
  <Slides>57</Slides>
  <Notes>57</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57</vt:i4>
      </vt:variant>
    </vt:vector>
  </HeadingPairs>
  <TitlesOfParts>
    <vt:vector size="66" baseType="lpstr">
      <vt:lpstr>Verdana</vt:lpstr>
      <vt:lpstr>Calibri Light</vt:lpstr>
      <vt:lpstr>Symbol</vt:lpstr>
      <vt:lpstr>Wingdings</vt:lpstr>
      <vt:lpstr>Arial</vt:lpstr>
      <vt:lpstr>Wingdings</vt:lpstr>
      <vt:lpstr>Times New Roman</vt:lpstr>
      <vt:lpstr>UKE_PPT-Vorlage_16zu9</vt:lpstr>
      <vt:lpstr>1_UKE_PPT-Vorlage_16zu9</vt:lpstr>
      <vt:lpstr>بام :1 B اِسنادها (علّت یابی) ملامت و سرزنش یا کسب اعتبار و تشخّص </vt:lpstr>
      <vt:lpstr>اِسنادها: ملامت و سرزنش یا کسب اعتبار و تشخّص</vt:lpstr>
      <vt:lpstr>اِسنادها: ملامت و سرزنش یا کسب اعتبار و تشخّص</vt:lpstr>
      <vt:lpstr>اِسنادها: ملامت و سرزنش یا کسب اعتبار و تشخّص</vt:lpstr>
      <vt:lpstr>تعابیر مختلف و تبیین ها</vt:lpstr>
      <vt:lpstr>تعابیر مختلف و تبیین ها</vt:lpstr>
      <vt:lpstr>تعابیر مختلف و تبیین ها</vt:lpstr>
      <vt:lpstr>ملامت و سرزنش یا کسب اعتبار و تشخّص</vt:lpstr>
      <vt:lpstr>پس از سلامت کامل از بیمارستان ترخیص شده اید.</vt:lpstr>
      <vt:lpstr>پس از سلامت کامل از بیمارستان ترخیص شده اید.</vt:lpstr>
      <vt:lpstr>پس از سلامت کامل از بیمارستان ترخیص شده اید.</vt:lpstr>
      <vt:lpstr>پس از سلامت کامل از بیمارستان ترخیص شده اید.</vt:lpstr>
      <vt:lpstr>پس از سلامت کامل از بیمارستان ترخیص شده اید.</vt:lpstr>
      <vt:lpstr>اثرات سبک های اسناد (علّت یابی) بر وقایع منفی!</vt:lpstr>
      <vt:lpstr>اثرات سبک های اسناد (علّت یابی) بر وقایع منفی!</vt:lpstr>
      <vt:lpstr>اثرات سبک های اسناد (علّت یابی) بر وقایع منفی!</vt:lpstr>
      <vt:lpstr>اثرات سبک های اسناد (علّت یابی) بر وقایع منفی!</vt:lpstr>
      <vt:lpstr>اثرات سبک های اسناد (علّت یابی) بر وقایع منفی!</vt:lpstr>
      <vt:lpstr>اثرات سبک های اسناد (علّت یابی) بر وقایع منفی!</vt:lpstr>
      <vt:lpstr>اثرات سبک های اسناد (علّت یابی) بر وقایع منفی!</vt:lpstr>
      <vt:lpstr>اثرات سبک های اسناد (علّت یابی) بر وقایع منفی!</vt:lpstr>
      <vt:lpstr>اثرات سبک های اسناد (علّت یابی) بر وقایع منفی!</vt:lpstr>
      <vt:lpstr>اثرات سبک های اسناد (علّت یابی) بر وقایع منفی!</vt:lpstr>
      <vt:lpstr>چرا این تمرین ها را انجام می دهیم؟</vt:lpstr>
      <vt:lpstr>چرا این تمرین ها را انجام می دهیم؟</vt:lpstr>
      <vt:lpstr>چگونه سوگیری ها و خطاهای اسنادی سبب تشدید سوء تفاهم ها و تعابیر نادرست ، در زمان ابتلا به روان پریشی / سایکوز می شود. به چند مثال توجه فرمائید.</vt:lpstr>
      <vt:lpstr>سبک اسناد (علّت یابی) هدف های رفتاری این جلسه:</vt:lpstr>
      <vt:lpstr>دوستی از پشست سر با شما سخن می گوید.</vt:lpstr>
      <vt:lpstr>شما برای یک مصاحبه ی شغلی دعوت شده اید.</vt:lpstr>
      <vt:lpstr>یکی از دوستان ، بطور غیرمنتظره ای به ملاقات شما آمده است.</vt:lpstr>
      <vt:lpstr>وقتی که شما سخن می گوئید ،دیگران می خندند.</vt:lpstr>
      <vt:lpstr>خودتان چند نمونه مثال بزنید!</vt:lpstr>
      <vt:lpstr>صدایی از درون می گوید که شما آدم خوبی نیستید</vt:lpstr>
      <vt:lpstr>صدایی از درون می گوید که شما آدم خوبی نیستید</vt:lpstr>
      <vt:lpstr>صدایی از درون می گوید که شما آدم خوبی نیستید</vt:lpstr>
      <vt:lpstr>شنیدن صداهای افکار خود یا صداهایی که از خارج القا می شوند.</vt:lpstr>
      <vt:lpstr>شنیدن صداهای افکار خود یا صداهایی که از خارج القا می شوند.</vt:lpstr>
      <vt:lpstr>شنیدن صداهای افکار خود یا صداهایی که از خارج القا می شوند.</vt:lpstr>
      <vt:lpstr>شنیدن صداهای افکار خود یا صداهایی که از خارج القا می شوند.</vt:lpstr>
      <vt:lpstr>شنیدن صداهای افکار خود یا صداهایی که از خارج القا می شوند.</vt:lpstr>
      <vt:lpstr>یکی از دوستان ، خانه ای در اختیار شما قرار می دهد.</vt:lpstr>
      <vt:lpstr>یکی از دوستان چهره ی واقعی خودش را در ملاقات هایی که با شما داشته ، نشان نداده.</vt:lpstr>
      <vt:lpstr>یکی از دوستان برای شما نامه یا کارت پستال نفرستاده است.</vt:lpstr>
      <vt:lpstr>یک خودرو ، بیش از یک ساعت و نیم در تعقیب شما می آید.</vt:lpstr>
      <vt:lpstr>اتوبوسی که منتظرش بودید ، با سرعت از جلوی شما می گذرد.</vt:lpstr>
      <vt:lpstr>همسایه ، شما را به عصرانه دعوت می کند.</vt:lpstr>
      <vt:lpstr>برای مدت کوتاهی ، یک مرد درمقابل درب منزل شما روزنامه می خواند.</vt:lpstr>
      <vt:lpstr>دوستی فکر می کند که شما انسان بی انصافی هستید.</vt:lpstr>
      <vt:lpstr>دوستی فکر می کند که شما باهوش هستید.</vt:lpstr>
      <vt:lpstr>انتقال به زندگی روزمره</vt:lpstr>
      <vt:lpstr>انتقال به زندگی روزمره</vt:lpstr>
      <vt:lpstr>انتقال به زندگی روزمره</vt:lpstr>
      <vt:lpstr>با بیماران روانپریش چه باید کرد؟</vt:lpstr>
      <vt:lpstr>با بیماران روانپریش چه باید کرد؟</vt:lpstr>
      <vt:lpstr>از توجه و همکاری شما متشکریم</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486</cp:revision>
  <dcterms:created xsi:type="dcterms:W3CDTF">2004-10-11T13:21:01Z</dcterms:created>
  <dcterms:modified xsi:type="dcterms:W3CDTF">2021-12-21T09:15:24Z</dcterms:modified>
</cp:coreProperties>
</file>