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9" r:id="rId1"/>
    <p:sldMasterId id="2147483712" r:id="rId2"/>
  </p:sldMasterIdLst>
  <p:notesMasterIdLst>
    <p:notesMasterId r:id="rId43"/>
  </p:notesMasterIdLst>
  <p:handoutMasterIdLst>
    <p:handoutMasterId r:id="rId44"/>
  </p:handoutMasterIdLst>
  <p:sldIdLst>
    <p:sldId id="504" r:id="rId3"/>
    <p:sldId id="403" r:id="rId4"/>
    <p:sldId id="404" r:id="rId5"/>
    <p:sldId id="405" r:id="rId6"/>
    <p:sldId id="406" r:id="rId7"/>
    <p:sldId id="424" r:id="rId8"/>
    <p:sldId id="455" r:id="rId9"/>
    <p:sldId id="485" r:id="rId10"/>
    <p:sldId id="484" r:id="rId11"/>
    <p:sldId id="483" r:id="rId12"/>
    <p:sldId id="452" r:id="rId13"/>
    <p:sldId id="488" r:id="rId14"/>
    <p:sldId id="487" r:id="rId15"/>
    <p:sldId id="486" r:id="rId16"/>
    <p:sldId id="489" r:id="rId17"/>
    <p:sldId id="492" r:id="rId18"/>
    <p:sldId id="491" r:id="rId19"/>
    <p:sldId id="332" r:id="rId20"/>
    <p:sldId id="477" r:id="rId21"/>
    <p:sldId id="493" r:id="rId22"/>
    <p:sldId id="389" r:id="rId23"/>
    <p:sldId id="478" r:id="rId24"/>
    <p:sldId id="495" r:id="rId25"/>
    <p:sldId id="494" r:id="rId26"/>
    <p:sldId id="435" r:id="rId27"/>
    <p:sldId id="436" r:id="rId28"/>
    <p:sldId id="340" r:id="rId29"/>
    <p:sldId id="371" r:id="rId30"/>
    <p:sldId id="496" r:id="rId31"/>
    <p:sldId id="497" r:id="rId32"/>
    <p:sldId id="498" r:id="rId33"/>
    <p:sldId id="499" r:id="rId34"/>
    <p:sldId id="481" r:id="rId35"/>
    <p:sldId id="501" r:id="rId36"/>
    <p:sldId id="475" r:id="rId37"/>
    <p:sldId id="503" r:id="rId38"/>
    <p:sldId id="502" r:id="rId39"/>
    <p:sldId id="368" r:id="rId40"/>
    <p:sldId id="482" r:id="rId41"/>
    <p:sldId id="472" r:id="rId42"/>
  </p:sldIdLst>
  <p:sldSz cx="12195175" cy="6858000"/>
  <p:notesSz cx="7099300" cy="10234613"/>
  <p:embeddedFontLst>
    <p:embeddedFont>
      <p:font typeface="Calibri Light" panose="020F0302020204030204" pitchFamily="34" charset="0"/>
      <p:regular r:id="rId45"/>
      <p:italic r:id="rId46"/>
    </p:embeddedFont>
  </p:embeddedFontLst>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BB9A74"/>
    <a:srgbClr val="988F84"/>
    <a:srgbClr val="FFFFE5"/>
    <a:srgbClr val="FFFFCC"/>
    <a:srgbClr val="006699"/>
    <a:srgbClr val="336699"/>
    <a:srgbClr val="3333CC"/>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72" autoAdjust="0"/>
    <p:restoredTop sz="94664" autoAdjust="0"/>
  </p:normalViewPr>
  <p:slideViewPr>
    <p:cSldViewPr>
      <p:cViewPr varScale="1">
        <p:scale>
          <a:sx n="67" d="100"/>
          <a:sy n="67" d="100"/>
        </p:scale>
        <p:origin x="664" y="52"/>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1.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viewProps" Target="viewProp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latin typeface="Arial" charset="0"/>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latin typeface="Arial" charset="0"/>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fld id="{981013E7-6D43-4EC0-90A5-31FAD1AC5F07}" type="slidenum">
              <a:rPr lang="en-US" altLang="de-DE"/>
              <a:pPr/>
              <a:t>‹Nr.›</a:t>
            </a:fld>
            <a:endParaRPr lang="en-US" altLang="de-DE"/>
          </a:p>
        </p:txBody>
      </p:sp>
    </p:spTree>
    <p:extLst>
      <p:ext uri="{BB962C8B-B14F-4D97-AF65-F5344CB8AC3E}">
        <p14:creationId xmlns:p14="http://schemas.microsoft.com/office/powerpoint/2010/main" val="172081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latin typeface="Arial" charset="0"/>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5120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latin typeface="Arial" charset="0"/>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fld id="{48AA6A7E-7C4F-4D23-B365-1BE92C599DD3}" type="slidenum">
              <a:rPr lang="en-US" altLang="de-DE"/>
              <a:pPr/>
              <a:t>‹Nr.›</a:t>
            </a:fld>
            <a:endParaRPr lang="en-US" altLang="de-DE"/>
          </a:p>
        </p:txBody>
      </p:sp>
    </p:spTree>
    <p:extLst>
      <p:ext uri="{BB962C8B-B14F-4D97-AF65-F5344CB8AC3E}">
        <p14:creationId xmlns:p14="http://schemas.microsoft.com/office/powerpoint/2010/main" val="33898476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D09732-C957-4AC3-A793-163B378DBAD8}" type="slidenum">
              <a:rPr lang="en-US" altLang="de-DE" sz="1300"/>
              <a:pPr>
                <a:spcBef>
                  <a:spcPct val="0"/>
                </a:spcBef>
              </a:pPr>
              <a:t>2</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7768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31E38A-8A97-498C-B5F8-3AA9BE43FE06}" type="slidenum">
              <a:rPr lang="en-US" altLang="de-DE" sz="1300"/>
              <a:pPr>
                <a:spcBef>
                  <a:spcPct val="0"/>
                </a:spcBef>
              </a:pPr>
              <a:t>3</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7186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50A3C4-0AA9-4D5E-BC14-0597DBD08C8D}" type="slidenum">
              <a:rPr lang="en-US" altLang="de-DE" sz="1300"/>
              <a:pPr>
                <a:spcBef>
                  <a:spcPct val="0"/>
                </a:spcBef>
              </a:pPr>
              <a:t>4</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1793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3264DA-BF0A-49E9-9AA5-B5F066D7C485}" type="slidenum">
              <a:rPr lang="en-US" altLang="de-DE" sz="1300"/>
              <a:pPr>
                <a:spcBef>
                  <a:spcPct val="0"/>
                </a:spcBef>
              </a:pPr>
              <a:t>5</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8420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4E3926-DBC2-4F95-8E3B-43644B182051}" type="slidenum">
              <a:rPr lang="en-US" altLang="de-DE" sz="1300"/>
              <a:pPr>
                <a:spcBef>
                  <a:spcPct val="0"/>
                </a:spcBef>
              </a:pPr>
              <a:t>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3879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AB86F1-5B27-4E83-87D8-DDDB9C47BA37}" type="slidenum">
              <a:rPr lang="en-US" altLang="de-DE" sz="1300"/>
              <a:pPr>
                <a:spcBef>
                  <a:spcPct val="0"/>
                </a:spcBef>
              </a:pPr>
              <a:t>7</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2787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AB86F1-5B27-4E83-87D8-DDDB9C47BA37}" type="slidenum">
              <a:rPr lang="en-US" altLang="de-DE" sz="1300"/>
              <a:pPr>
                <a:spcBef>
                  <a:spcPct val="0"/>
                </a:spcBef>
              </a:pPr>
              <a:t>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2787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AB86F1-5B27-4E83-87D8-DDDB9C47BA37}" type="slidenum">
              <a:rPr lang="en-US" altLang="de-DE" sz="1300"/>
              <a:pPr>
                <a:spcBef>
                  <a:spcPct val="0"/>
                </a:spcBef>
              </a:pPr>
              <a:t>9</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2787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AB86F1-5B27-4E83-87D8-DDDB9C47BA37}" type="slidenum">
              <a:rPr lang="en-US" altLang="de-DE" sz="1300"/>
              <a:pPr>
                <a:spcBef>
                  <a:spcPct val="0"/>
                </a:spcBef>
              </a:pPr>
              <a:t>10</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2787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4EF51A-2D64-43B8-B180-74B7468A442E}" type="slidenum">
              <a:rPr lang="en-US" altLang="de-DE" sz="1300"/>
              <a:pPr>
                <a:spcBef>
                  <a:spcPct val="0"/>
                </a:spcBef>
              </a:pPr>
              <a:t>11</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6783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4EF51A-2D64-43B8-B180-74B7468A442E}" type="slidenum">
              <a:rPr lang="en-US" altLang="de-DE" sz="1300"/>
              <a:pPr>
                <a:spcBef>
                  <a:spcPct val="0"/>
                </a:spcBef>
              </a:pPr>
              <a:t>12</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6783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4EF51A-2D64-43B8-B180-74B7468A442E}" type="slidenum">
              <a:rPr lang="en-US" altLang="de-DE" sz="1300"/>
              <a:pPr>
                <a:spcBef>
                  <a:spcPct val="0"/>
                </a:spcBef>
              </a:pPr>
              <a:t>13</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67835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4EF51A-2D64-43B8-B180-74B7468A442E}" type="slidenum">
              <a:rPr lang="en-US" altLang="de-DE" sz="1300"/>
              <a:pPr>
                <a:spcBef>
                  <a:spcPct val="0"/>
                </a:spcBef>
              </a:pPr>
              <a:t>14</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6783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1E83B8-EE24-4E50-9CD1-6F94DEBA52AA}" type="slidenum">
              <a:rPr lang="en-US" altLang="de-DE" sz="1300"/>
              <a:pPr>
                <a:spcBef>
                  <a:spcPct val="0"/>
                </a:spcBef>
              </a:pPr>
              <a:t>15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1137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1E83B8-EE24-4E50-9CD1-6F94DEBA52AA}" type="slidenum">
              <a:rPr lang="en-US" altLang="de-DE" sz="1300"/>
              <a:pPr>
                <a:spcBef>
                  <a:spcPct val="0"/>
                </a:spcBef>
              </a:pPr>
              <a:t>16</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1137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1E83B8-EE24-4E50-9CD1-6F94DEBA52AA}" type="slidenum">
              <a:rPr lang="en-US" altLang="de-DE" sz="1300"/>
              <a:pPr>
                <a:spcBef>
                  <a:spcPct val="0"/>
                </a:spcBef>
              </a:pPr>
              <a:t>17</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1137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7AE8E8-EA60-4CDB-AAFA-D072AE904E03}" type="slidenum">
              <a:rPr lang="en-US" altLang="de-DE" sz="1300"/>
              <a:pPr>
                <a:spcBef>
                  <a:spcPct val="0"/>
                </a:spcBef>
              </a:pPr>
              <a:t>18</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63153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7999C6-943C-4BD0-8765-56D78B399626}" type="slidenum">
              <a:rPr lang="en-US" altLang="de-DE" sz="1300"/>
              <a:pPr>
                <a:spcBef>
                  <a:spcPct val="0"/>
                </a:spcBef>
              </a:pPr>
              <a:t>19</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91732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7999C6-943C-4BD0-8765-56D78B399626}" type="slidenum">
              <a:rPr lang="en-US" altLang="de-DE" sz="1300"/>
              <a:pPr>
                <a:spcBef>
                  <a:spcPct val="0"/>
                </a:spcBef>
              </a:pPr>
              <a:t>20</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91732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DF1405-59AD-4486-A361-32CC9CD4A881}" type="slidenum">
              <a:rPr lang="en-US" altLang="de-DE" sz="1300"/>
              <a:pPr>
                <a:spcBef>
                  <a:spcPct val="0"/>
                </a:spcBef>
              </a:pPr>
              <a:t>21</a:t>
            </a:fld>
            <a:endParaRPr lang="en-US" altLang="de-DE" sz="1300"/>
          </a:p>
        </p:txBody>
      </p:sp>
      <p:sp>
        <p:nvSpPr>
          <p:cNvPr id="72707" name="Rectangle 2"/>
          <p:cNvSpPr>
            <a:spLocks noGrp="1" noRot="1" noChangeAspect="1" noChangeArrowheads="1" noTextEdit="1"/>
          </p:cNvSpPr>
          <p:nvPr>
            <p:ph type="sldImg"/>
          </p:nvPr>
        </p:nvSpPr>
        <p:spPr>
          <a:xfrm>
            <a:off x="139700" y="768350"/>
            <a:ext cx="6821488"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83874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861261-796A-4DEE-933E-9FC84BFA376B}" type="slidenum">
              <a:rPr lang="en-US" altLang="de-DE" sz="1300"/>
              <a:pPr>
                <a:spcBef>
                  <a:spcPct val="0"/>
                </a:spcBef>
              </a:pPr>
              <a:t>22</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94251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861261-796A-4DEE-933E-9FC84BFA376B}" type="slidenum">
              <a:rPr lang="en-US" altLang="de-DE" sz="1300"/>
              <a:pPr>
                <a:spcBef>
                  <a:spcPct val="0"/>
                </a:spcBef>
              </a:pPr>
              <a:t>23</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94251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861261-796A-4DEE-933E-9FC84BFA376B}" type="slidenum">
              <a:rPr lang="en-US" altLang="de-DE" sz="1300"/>
              <a:pPr>
                <a:spcBef>
                  <a:spcPct val="0"/>
                </a:spcBef>
              </a:pPr>
              <a:t>24</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94251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913929-913D-4D0E-800A-E5D0A22B273B}" type="slidenum">
              <a:rPr lang="en-US" altLang="de-DE" sz="1300"/>
              <a:pPr>
                <a:spcBef>
                  <a:spcPct val="0"/>
                </a:spcBef>
              </a:pPr>
              <a:t>25</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76638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F3979A-4075-41FA-ACDA-5A616DADCE59}" type="slidenum">
              <a:rPr lang="en-US" altLang="de-DE" sz="1300"/>
              <a:pPr>
                <a:spcBef>
                  <a:spcPct val="0"/>
                </a:spcBef>
              </a:pPr>
              <a:t>26</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87347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4F42C0-6833-47B0-AAE9-0A0B6302DC32}" type="slidenum">
              <a:rPr lang="en-US" altLang="de-DE" sz="1300"/>
              <a:pPr>
                <a:spcBef>
                  <a:spcPct val="0"/>
                </a:spcBef>
              </a:pPr>
              <a:t>27</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8312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2924DB-CD1D-4A8C-B734-DD315F098593}" type="slidenum">
              <a:rPr lang="en-US" altLang="de-DE" sz="1300"/>
              <a:pPr>
                <a:spcBef>
                  <a:spcPct val="0"/>
                </a:spcBef>
              </a:pPr>
              <a:t>28</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29027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F43627-A3F4-4C31-AF2B-8035EBC9D49C}" type="slidenum">
              <a:rPr lang="en-US" altLang="de-DE" sz="1300"/>
              <a:pPr>
                <a:spcBef>
                  <a:spcPct val="0"/>
                </a:spcBef>
              </a:pPr>
              <a:t>29</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05947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26F397-C732-4F70-BBA3-55311660E513}" type="slidenum">
              <a:rPr lang="en-US" altLang="de-DE" sz="1300"/>
              <a:pPr>
                <a:spcBef>
                  <a:spcPct val="0"/>
                </a:spcBef>
              </a:pPr>
              <a:t>30</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8789843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3BC82E-CEC8-45BB-BE39-08E23A554DF2}" type="slidenum">
              <a:rPr lang="en-US" altLang="de-DE" sz="1300"/>
              <a:pPr>
                <a:spcBef>
                  <a:spcPct val="0"/>
                </a:spcBef>
              </a:pPr>
              <a:t>31</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53277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19C435-9FC6-4F9F-B427-981DCF50BBD8}" type="slidenum">
              <a:rPr lang="en-US" altLang="de-DE" sz="1300"/>
              <a:pPr>
                <a:spcBef>
                  <a:spcPct val="0"/>
                </a:spcBef>
              </a:pPr>
              <a:t>32</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78868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664038-5356-4EB5-AEA7-04BB8004BD08}" type="slidenum">
              <a:rPr lang="en-US" altLang="de-DE" sz="1300"/>
              <a:pPr>
                <a:spcBef>
                  <a:spcPct val="0"/>
                </a:spcBef>
              </a:pPr>
              <a:t>34</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91473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3F95FB-3330-4619-9F2A-D94579971407}" type="slidenum">
              <a:rPr lang="en-US" altLang="de-DE" sz="1300"/>
              <a:pPr>
                <a:spcBef>
                  <a:spcPct val="0"/>
                </a:spcBef>
              </a:pPr>
              <a:t>35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5931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3F95FB-3330-4619-9F2A-D94579971407}" type="slidenum">
              <a:rPr lang="en-US" altLang="de-DE" sz="1300"/>
              <a:pPr>
                <a:spcBef>
                  <a:spcPct val="0"/>
                </a:spcBef>
              </a:pPr>
              <a:t>36</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5931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3F95FB-3330-4619-9F2A-D94579971407}" type="slidenum">
              <a:rPr lang="en-US" altLang="de-DE" sz="1300"/>
              <a:pPr>
                <a:spcBef>
                  <a:spcPct val="0"/>
                </a:spcBef>
              </a:pPr>
              <a:t>37</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5931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054112-B19D-4E2C-A727-5B9A8A0CA751}" type="slidenum">
              <a:rPr lang="en-US" altLang="de-DE" sz="1300"/>
              <a:pPr>
                <a:spcBef>
                  <a:spcPct val="0"/>
                </a:spcBef>
              </a:pPr>
              <a:t>38</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53512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357A03-A9F8-43E3-B093-63E0DEE4B04B}" type="slidenum">
              <a:rPr lang="en-US" altLang="de-DE" sz="1300"/>
              <a:pPr>
                <a:spcBef>
                  <a:spcPct val="0"/>
                </a:spcBef>
              </a:pPr>
              <a:t>40</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72075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6 – همدلی کردن... (قسمت دوم)</a:t>
            </a:r>
            <a:endParaRPr lang="de-DE"/>
          </a:p>
        </p:txBody>
      </p:sp>
      <p:sp>
        <p:nvSpPr>
          <p:cNvPr id="4" name="Slide Number Placeholder 3"/>
          <p:cNvSpPr>
            <a:spLocks noGrp="1"/>
          </p:cNvSpPr>
          <p:nvPr>
            <p:ph type="sldNum" sz="quarter" idx="12"/>
          </p:nvPr>
        </p:nvSpPr>
        <p:spPr bwMode="gray"/>
        <p:txBody>
          <a:bodyPr/>
          <a:lstStyle>
            <a:lvl1pPr>
              <a:defRPr b="0"/>
            </a:lvl1pPr>
          </a:lstStyle>
          <a:p>
            <a:fld id="{905145FC-9AC5-4B52-9A51-7E97141B17E5}"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ar-AE"/>
              <a:t>آموزش فراشناخت 6 – همدلی کردن... (قسمت دوم)</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r-AE"/>
              <a:t>آموزش فراشناخت 6 – همدلی کردن... (قسمت دوم)</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6 – همدلی کردن... (قسمت دوم)</a:t>
            </a:r>
            <a:endParaRPr lang="de-DE"/>
          </a:p>
        </p:txBody>
      </p:sp>
      <p:sp>
        <p:nvSpPr>
          <p:cNvPr id="7" name="Slide Number Placeholder 6"/>
          <p:cNvSpPr>
            <a:spLocks noGrp="1"/>
          </p:cNvSpPr>
          <p:nvPr>
            <p:ph type="sldNum" sz="quarter" idx="12"/>
          </p:nvPr>
        </p:nvSpPr>
        <p:spPr bwMode="gray"/>
        <p:txBody>
          <a:bodyPr/>
          <a:lstStyle>
            <a:lvl1pPr>
              <a:defRPr b="0"/>
            </a:lvl1pPr>
          </a:lstStyle>
          <a:p>
            <a:fld id="{905145FC-9AC5-4B52-9A51-7E97141B17E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6 – همدلی کردن... (قسمت دوم)</a:t>
            </a:r>
            <a:endParaRPr lang="de-DE"/>
          </a:p>
        </p:txBody>
      </p:sp>
      <p:sp>
        <p:nvSpPr>
          <p:cNvPr id="7" name="Slide Number Placeholder 6"/>
          <p:cNvSpPr>
            <a:spLocks noGrp="1"/>
          </p:cNvSpPr>
          <p:nvPr>
            <p:ph type="sldNum" sz="quarter" idx="12"/>
          </p:nvPr>
        </p:nvSpPr>
        <p:spPr bwMode="gray"/>
        <p:txBody>
          <a:bodyPr/>
          <a:lstStyle>
            <a:lvl1pPr>
              <a:defRPr b="0"/>
            </a:lvl1pPr>
          </a:lstStyle>
          <a:p>
            <a:fld id="{905145FC-9AC5-4B52-9A51-7E97141B17E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ar-AE"/>
              <a:t>آموزش فراشناخت 6 – همدلی کردن... (قسمت دوم)</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r-AE"/>
              <a:t>آموزش فراشناخت 6 – همدلی کردن... (قسمت دوم)</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835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46771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34229595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5765577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776811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2243619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79048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889311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447626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910431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25805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4113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6 – همدلی کردن... (قسمت دوم)</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fld id="{905145FC-9AC5-4B52-9A51-7E97141B17E5}"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cs typeface="Calibri Light"/>
              </a:rPr>
              <a:pPr defTabSz="457123" eaLnBrk="1" fontAlgn="auto" hangingPunct="1">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23729768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latin typeface="+mn-lt"/>
                <a:ea typeface="+mn-ea"/>
                <a:cs typeface="+mn-cs"/>
              </a:rPr>
              <a:t>بام</a:t>
            </a:r>
            <a:r>
              <a:rPr lang="en-US" altLang="de-DE" dirty="0">
                <a:latin typeface="+mn-lt"/>
                <a:ea typeface="+mn-ea"/>
                <a:cs typeface="+mn-cs"/>
              </a:rPr>
              <a:t> :</a:t>
            </a:r>
            <a:r>
              <a:rPr lang="en-US" altLang="de-DE">
                <a:latin typeface="+mn-lt"/>
                <a:ea typeface="+mn-ea"/>
                <a:cs typeface="+mn-cs"/>
              </a:rPr>
              <a:t>6 B </a:t>
            </a:r>
            <a:r>
              <a:rPr lang="ar-SA" altLang="de-DE">
                <a:latin typeface="+mn-lt"/>
                <a:ea typeface="+mn-ea"/>
                <a:cs typeface="+mn-cs"/>
              </a:rPr>
              <a:t>همدلی </a:t>
            </a:r>
            <a:r>
              <a:rPr lang="ar-SA" altLang="de-DE" dirty="0">
                <a:latin typeface="+mn-lt"/>
                <a:ea typeface="+mn-ea"/>
                <a:cs typeface="+mn-cs"/>
              </a:rPr>
              <a:t>کردن... (قسمت دوم)</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373565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وقتی که با کسی آشنا می شوید.ابتدا به چه نشانه هایی توجه می کنید؟ </a:t>
            </a:r>
            <a:br>
              <a:rPr lang="ar-AE" sz="3600">
                <a:latin typeface="+mn-lt"/>
                <a:ea typeface="+mn-ea"/>
                <a:cs typeface="+mn-cs"/>
              </a:rPr>
            </a:br>
            <a:r>
              <a:rPr lang="ar-AE" sz="3600">
                <a:latin typeface="+mn-lt"/>
                <a:ea typeface="+mn-ea"/>
                <a:cs typeface="+mn-cs"/>
              </a:rPr>
              <a:t>آیا این نشانه ها ، شاخص های معتبری برای ارزیابی هستند؟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dirty="0">
                <a:latin typeface="+mn-lt"/>
                <a:ea typeface="+mn-ea"/>
                <a:cs typeface="+mn-cs"/>
              </a:rPr>
              <a:t>وقتی که با کسی آشنا می شوید.ابتدا به چه نشانه هایی توجه می کنید؟ </a:t>
            </a:r>
            <a:br>
              <a:rPr lang="ar-AE" sz="3600" dirty="0">
                <a:latin typeface="+mn-lt"/>
                <a:ea typeface="+mn-ea"/>
                <a:cs typeface="+mn-cs"/>
              </a:rPr>
            </a:br>
            <a:r>
              <a:rPr lang="ar-AE" sz="3600" dirty="0">
                <a:latin typeface="+mn-lt"/>
                <a:ea typeface="+mn-ea"/>
                <a:cs typeface="+mn-cs"/>
              </a:rPr>
              <a:t>آیا این نشانه ها ، شاخص های معتبری برای ارزیابی هستند؟</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rtl="1" eaLnBrk="1" hangingPunct="1">
              <a:spcBef>
                <a:spcPct val="50000"/>
              </a:spcBef>
              <a:buFontTx/>
              <a:buNone/>
            </a:pPr>
            <a:r>
              <a:rPr lang="fa-IR" altLang="de-DE" sz="2000">
                <a:latin typeface="+mn-lt"/>
                <a:cs typeface="+mn-cs"/>
              </a:rPr>
              <a:t>حالات بدنی / ارتباطات غیرکلامی؟</a:t>
            </a:r>
            <a:endParaRPr lang="de-DE" altLang="de-DE" sz="2000" dirty="0">
              <a:latin typeface="+mn-lt"/>
              <a:cs typeface="+mn-cs"/>
            </a:endParaRPr>
          </a:p>
        </p:txBody>
      </p:sp>
      <p:sp>
        <p:nvSpPr>
          <p:cNvPr id="13"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rtl="1" eaLnBrk="1" hangingPunct="1">
              <a:spcBef>
                <a:spcPct val="50000"/>
              </a:spcBef>
              <a:buFontTx/>
              <a:buNone/>
            </a:pPr>
            <a:r>
              <a:rPr lang="fa-IR" altLang="de-DE" sz="2000">
                <a:latin typeface="+mn-lt"/>
                <a:cs typeface="+mn-cs"/>
              </a:rPr>
              <a:t>حالت نگاه؟</a:t>
            </a:r>
            <a:endParaRPr lang="de-DE" altLang="de-DE" sz="2000" dirty="0">
              <a:latin typeface="+mn-lt"/>
              <a:cs typeface="+mn-cs"/>
            </a:endParaRPr>
          </a:p>
        </p:txBody>
      </p:sp>
      <p:sp>
        <p:nvSpPr>
          <p:cNvPr id="14" name="Caption_26"/>
          <p:cNvSpPr txBox="1">
            <a:spLocks noChangeArrowheads="1"/>
          </p:cNvSpPr>
          <p:nvPr/>
        </p:nvSpPr>
        <p:spPr bwMode="auto">
          <a:xfrm>
            <a:off x="7861783" y="2636912"/>
            <a:ext cx="198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fa-IR" altLang="de-DE" sz="2000" dirty="0">
                <a:solidFill>
                  <a:srgbClr val="333333"/>
                </a:solidFill>
                <a:latin typeface="+mn-lt"/>
                <a:cs typeface="+mn-cs"/>
              </a:rPr>
              <a:t>بیانات کلامی زبان)؟</a:t>
            </a:r>
            <a:endParaRPr lang="de-DE" altLang="de-DE" sz="2000" dirty="0">
              <a:solidFill>
                <a:srgbClr val="333333"/>
              </a:solidFill>
              <a:latin typeface="+mn-lt"/>
              <a:cs typeface="+mn-cs"/>
            </a:endParaRPr>
          </a:p>
        </p:txBody>
      </p:sp>
      <p:sp>
        <p:nvSpPr>
          <p:cNvPr id="15" name="Caption_27"/>
          <p:cNvSpPr txBox="1">
            <a:spLocks noChangeArrowheads="1"/>
          </p:cNvSpPr>
          <p:nvPr/>
        </p:nvSpPr>
        <p:spPr bwMode="auto">
          <a:xfrm>
            <a:off x="7861783" y="4437112"/>
            <a:ext cx="198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fa-IR" altLang="de-DE" sz="2000">
                <a:solidFill>
                  <a:srgbClr val="333333"/>
                </a:solidFill>
                <a:latin typeface="+mn-lt"/>
                <a:cs typeface="+mn-cs"/>
              </a:rPr>
              <a:t>نوع پوشش (لباس)؟ </a:t>
            </a:r>
            <a:endParaRPr lang="de-DE" altLang="de-DE" sz="2000" dirty="0">
              <a:solidFill>
                <a:srgbClr val="333333"/>
              </a:solidFill>
              <a:latin typeface="+mn-lt"/>
              <a:cs typeface="+mn-cs"/>
            </a:endParaRPr>
          </a:p>
        </p:txBody>
      </p:sp>
      <p:sp>
        <p:nvSpPr>
          <p:cNvPr id="16"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17" name="Caption_29"/>
          <p:cNvSpPr>
            <a:spLocks noChangeShapeType="1"/>
          </p:cNvSpPr>
          <p:nvPr/>
        </p:nvSpPr>
        <p:spPr bwMode="auto">
          <a:xfrm flipH="1">
            <a:off x="5881561" y="3068230"/>
            <a:ext cx="3960441"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18" name="Caption_30"/>
          <p:cNvSpPr>
            <a:spLocks noChangeShapeType="1"/>
          </p:cNvSpPr>
          <p:nvPr/>
        </p:nvSpPr>
        <p:spPr bwMode="auto">
          <a:xfrm flipH="1">
            <a:off x="6097586" y="4862487"/>
            <a:ext cx="3744415"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19" name="Caption_31"/>
          <p:cNvSpPr>
            <a:spLocks noChangeShapeType="1"/>
          </p:cNvSpPr>
          <p:nvPr/>
        </p:nvSpPr>
        <p:spPr bwMode="auto">
          <a:xfrm flipH="1">
            <a:off x="7463467" y="5491300"/>
            <a:ext cx="237853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0" name="Caption_32"/>
          <p:cNvSpPr txBox="1">
            <a:spLocks noChangeArrowheads="1"/>
          </p:cNvSpPr>
          <p:nvPr/>
        </p:nvSpPr>
        <p:spPr bwMode="auto">
          <a:xfrm>
            <a:off x="8257827" y="5085184"/>
            <a:ext cx="1584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fa-IR" altLang="de-DE" sz="2000">
                <a:solidFill>
                  <a:srgbClr val="333333"/>
                </a:solidFill>
                <a:latin typeface="+mn-lt"/>
                <a:cs typeface="+mn-cs"/>
              </a:rPr>
              <a:t>دست ها؟ </a:t>
            </a:r>
            <a:endParaRPr lang="de-DE" altLang="de-DE" sz="2000" dirty="0">
              <a:solidFill>
                <a:srgbClr val="333333"/>
              </a:solidFill>
              <a:latin typeface="+mn-lt"/>
              <a:cs typeface="+mn-cs"/>
            </a:endParaRPr>
          </a:p>
        </p:txBody>
      </p:sp>
      <p:sp>
        <p:nvSpPr>
          <p:cNvPr id="21"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2"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rtl="1" eaLnBrk="1" hangingPunct="1">
              <a:spcBef>
                <a:spcPct val="50000"/>
              </a:spcBef>
              <a:buFontTx/>
              <a:buNone/>
            </a:pPr>
            <a:r>
              <a:rPr lang="fa-IR" altLang="de-DE" sz="2000" i="1">
                <a:latin typeface="+mn-lt"/>
                <a:ea typeface="+mn-ea"/>
                <a:cs typeface="+mn-cs"/>
              </a:rPr>
              <a:t>و غیره...؟</a:t>
            </a:r>
            <a:endParaRPr lang="de-DE" altLang="de-DE" sz="2000" i="1" dirty="0">
              <a:latin typeface="+mn-lt"/>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چه نوع اطلاعاتی می تواند مفید و مورد توجه باشد؟</a:t>
            </a:r>
            <a:br>
              <a:rPr lang="ar-AE" sz="3600">
                <a:latin typeface="+mn-lt"/>
                <a:ea typeface="+mn-ea"/>
                <a:cs typeface="+mn-cs"/>
              </a:rPr>
            </a:br>
            <a:r>
              <a:rPr lang="ar-AE" sz="3600">
                <a:latin typeface="+mn-lt"/>
                <a:ea typeface="+mn-ea"/>
                <a:cs typeface="+mn-cs"/>
              </a:rPr>
              <a:t>آیا به سایر اطلاعات می توان اعتماد کرد؟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چه نوع اطلاعاتی می تواند مفید و مورد توجه باشد؟</a:t>
            </a:r>
            <a:br>
              <a:rPr lang="ar-AE" sz="3600">
                <a:latin typeface="+mn-lt"/>
                <a:ea typeface="+mn-ea"/>
                <a:cs typeface="+mn-cs"/>
              </a:rPr>
            </a:br>
            <a:r>
              <a:rPr lang="ar-AE" sz="3600">
                <a:latin typeface="+mn-lt"/>
                <a:ea typeface="+mn-ea"/>
                <a:cs typeface="+mn-cs"/>
              </a:rPr>
              <a:t>آیا به سایر اطلاعات می توان اعتماد کرد؟</a:t>
            </a:r>
            <a:endParaRPr lang="en-US" sz="3600">
              <a:latin typeface="+mn-lt"/>
              <a:ea typeface="+mn-ea"/>
              <a:cs typeface="+mn-cs"/>
            </a:endParaRPr>
          </a:p>
        </p:txBody>
      </p:sp>
      <p:sp>
        <p:nvSpPr>
          <p:cNvPr id="5" name="Content Placeholder 4"/>
          <p:cNvSpPr>
            <a:spLocks noGrp="1"/>
          </p:cNvSpPr>
          <p:nvPr>
            <p:ph idx="1"/>
          </p:nvPr>
        </p:nvSpPr>
        <p:spPr>
          <a:xfrm>
            <a:off x="5385145" y="2204864"/>
            <a:ext cx="6363810" cy="4248000"/>
          </a:xfrm>
        </p:spPr>
        <p:txBody>
          <a:bodyPr/>
          <a:lstStyle/>
          <a:p>
            <a:pPr marL="342900" lvl="0" indent="-342900" defTabSz="914400" fontAlgn="base">
              <a:buClr>
                <a:srgbClr val="333333"/>
              </a:buClr>
              <a:buFont typeface="WingDings"/>
              <a:buChar char=""/>
              <a:tabLst>
                <a:tab pos="182563" algn="l"/>
              </a:tabLst>
              <a:defRPr/>
            </a:pPr>
            <a:r>
              <a:rPr lang="fa-IR" sz="2400">
                <a:solidFill>
                  <a:srgbClr val="333333"/>
                </a:solidFill>
              </a:rPr>
              <a:t>دانش و شناخت قبلی به شخص (شنیده ها): بعنوان نمونه ، توصیفاتی که یک دوست در باره ی آن شخص به شما گفته است.</a:t>
            </a:r>
          </a:p>
          <a:p>
            <a:pPr marL="342900" lvl="0" indent="-342900" defTabSz="914400" fontAlgn="base">
              <a:buClr>
                <a:srgbClr val="333333"/>
              </a:buClr>
              <a:buFont typeface="WingDings"/>
              <a:buChar char=""/>
              <a:tabLst>
                <a:tab pos="357188" algn="l"/>
              </a:tabLst>
              <a:defRPr/>
            </a:pPr>
            <a:r>
              <a:rPr lang="fa-IR" sz="2400" dirty="0">
                <a:solidFill>
                  <a:srgbClr val="333333"/>
                </a:solidFill>
              </a:rPr>
              <a:t>شناخت به شخص یا اشخاصی شبیه به او: مثلاً یک جنایت کار</a:t>
            </a:r>
          </a:p>
          <a:p>
            <a:pPr marL="342900" lvl="0" indent="-342900" defTabSz="914400" fontAlgn="base">
              <a:buClr>
                <a:srgbClr val="333333"/>
              </a:buClr>
              <a:buFont typeface="WingDings"/>
              <a:buChar char=""/>
              <a:tabLst>
                <a:tab pos="182563" algn="l"/>
                <a:tab pos="357188" algn="l"/>
              </a:tabLst>
              <a:defRPr/>
            </a:pPr>
            <a:r>
              <a:rPr lang="fa-IR" sz="2400" dirty="0">
                <a:solidFill>
                  <a:srgbClr val="333333"/>
                </a:solidFill>
              </a:rPr>
              <a:t>شهود یا برداشت احساسی</a:t>
            </a:r>
          </a:p>
          <a:p>
            <a:pPr marL="342900" lvl="0" indent="-342900" defTabSz="914400" fontAlgn="base">
              <a:buClr>
                <a:srgbClr val="333333"/>
              </a:buClr>
              <a:buFont typeface="WingDings"/>
              <a:buChar char=""/>
              <a:tabLst>
                <a:tab pos="357188" algn="l"/>
              </a:tabLst>
              <a:defRPr/>
            </a:pPr>
            <a:r>
              <a:rPr lang="fa-IR" sz="2400" dirty="0">
                <a:solidFill>
                  <a:srgbClr val="333333"/>
                </a:solidFill>
              </a:rPr>
              <a:t>یک نوشته: مانند داستان یا خاطره ی فردی</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pic>
        <p:nvPicPr>
          <p:cNvPr id="7"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7675"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a-IR" sz="3600">
                <a:solidFill>
                  <a:srgbClr val="004992"/>
                </a:solidFill>
                <a:latin typeface="+mn-lt"/>
                <a:ea typeface="+mn-ea"/>
                <a:cs typeface="+mn-cs"/>
              </a:rPr>
              <a:t>محاسن و معایب نشانه های خاص اجتماعی</a:t>
            </a:r>
          </a:p>
        </p:txBody>
      </p:sp>
      <p:sp>
        <p:nvSpPr>
          <p:cNvPr id="5" name="Content Placeholder 4"/>
          <p:cNvSpPr>
            <a:spLocks noGrp="1"/>
          </p:cNvSpPr>
          <p:nvPr>
            <p:ph idx="1"/>
          </p:nvPr>
        </p:nvSpPr>
        <p:spPr/>
        <p:txBody>
          <a:bodyPr/>
          <a:lstStyle/>
          <a:p>
            <a:pPr lvl="0" defTabSz="914377"/>
            <a:r>
              <a:rPr lang="ar-AE" sz="2400">
                <a:solidFill>
                  <a:srgbClr val="333333"/>
                </a:solidFill>
              </a:rPr>
              <a:t>پس از بحث درباره ی ارزیابی هایی که از یک شخص صورت داده ایم ، می دانیم که باید به نقاط قوت و نارسایی های نشانه های اجتماعی توجه خاص داشته باشیم.</a:t>
            </a:r>
            <a:endParaRPr lang="fa-IR"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979507226"/>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زبان بدن:</a:t>
                      </a:r>
                    </a:p>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 این شخص در حال نیایش است یا سرما خورده است؟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1"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37948"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131001035"/>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زبان بدن:</a:t>
                      </a:r>
                    </a:p>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 این شخص در حال نیایش است یا سرما خورده است؟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حرکت و حالت می تواند بر مفهوم کلمات (به عنوان مثال مشت گره کرده زمان عصبانیت، را بلند کردن دست هنگام سلام، </a:t>
                      </a:r>
                      <a:r>
                        <a:rPr kumimoji="0" lang="fa-IR" sz="2000" b="0" i="0" u="none" strike="noStrike" cap="none" normalizeH="0" baseline="0">
                          <a:ln>
                            <a:noFill/>
                          </a:ln>
                          <a:solidFill>
                            <a:srgbClr val="333333"/>
                          </a:solidFill>
                          <a:effectLst/>
                          <a:latin typeface="+mn-lt"/>
                          <a:ea typeface="+mn-ea"/>
                          <a:cs typeface="+mn-cs"/>
                        </a:rPr>
                        <a:t>پایین آوردن سر </a:t>
                      </a:r>
                      <a:r>
                        <a:rPr kumimoji="0" lang="fa-IR" sz="2000" b="0" i="0" u="none" strike="noStrike" cap="none" normalizeH="0" baseline="0" dirty="0">
                          <a:ln>
                            <a:noFill/>
                          </a:ln>
                          <a:solidFill>
                            <a:srgbClr val="333333"/>
                          </a:solidFill>
                          <a:effectLst/>
                          <a:latin typeface="+mn-lt"/>
                          <a:ea typeface="+mn-ea"/>
                          <a:cs typeface="+mn-cs"/>
                        </a:rPr>
                        <a:t>زمان نیایش) تأکید کند.</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1"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37948"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1550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426650626"/>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زبان بدن:</a:t>
                      </a:r>
                    </a:p>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 این شخص در حال نیایش است یا سرما خورده است؟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حرکت و حالت می تواند بر مفهوم کلمات (به عنوان مثال مشت گره کرده زمان عصبانیت، را بلند کردن دست هنگام سلام، </a:t>
                      </a:r>
                      <a:r>
                        <a:rPr kumimoji="0" lang="fa-IR" sz="2000" b="0" i="0" u="none" strike="noStrike" cap="none" normalizeH="0" baseline="0">
                          <a:ln>
                            <a:noFill/>
                          </a:ln>
                          <a:solidFill>
                            <a:srgbClr val="333333"/>
                          </a:solidFill>
                          <a:effectLst/>
                          <a:latin typeface="+mn-lt"/>
                          <a:ea typeface="+mn-ea"/>
                          <a:cs typeface="+mn-cs"/>
                        </a:rPr>
                        <a:t>پایین آوردن سر </a:t>
                      </a:r>
                      <a:r>
                        <a:rPr kumimoji="0" lang="fa-IR" sz="2000" b="0" i="0" u="none" strike="noStrike" cap="none" normalizeH="0" baseline="0" dirty="0">
                          <a:ln>
                            <a:noFill/>
                          </a:ln>
                          <a:solidFill>
                            <a:srgbClr val="333333"/>
                          </a:solidFill>
                          <a:effectLst/>
                          <a:latin typeface="+mn-lt"/>
                          <a:ea typeface="+mn-ea"/>
                          <a:cs typeface="+mn-cs"/>
                        </a:rPr>
                        <a:t>زمان نیایش) تأکید کند.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نشانه های غیر مستقیم اغلب معنی دار هستند: حرکات وحشیانه می تواند عصبانیت را (با این وجود، از تفاوت های فرهنگی باید آگاهی داشت!) نشان دهد، قوز کردن می تواند نشانه ای از اعتماد به نفس پایین باشد.</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1"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37948"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6947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511702851"/>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زبان بدن:</a:t>
                      </a:r>
                    </a:p>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 این شخص در حال نیایش است یا سرما خورده است؟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حرکت و حالت می تواند بر مفهوم کلمات (به عنوان مثال مشت گره کرده زمان عصبانیت، را بلند کردن دست هنگام سلام، </a:t>
                      </a:r>
                      <a:r>
                        <a:rPr kumimoji="0" lang="fa-IR" sz="2000" b="0" i="0" u="none" strike="noStrike" cap="none" normalizeH="0" baseline="0">
                          <a:ln>
                            <a:noFill/>
                          </a:ln>
                          <a:solidFill>
                            <a:srgbClr val="333333"/>
                          </a:solidFill>
                          <a:effectLst/>
                          <a:latin typeface="+mn-lt"/>
                          <a:ea typeface="+mn-ea"/>
                          <a:cs typeface="+mn-cs"/>
                        </a:rPr>
                        <a:t>پایین آوردن سر </a:t>
                      </a:r>
                      <a:r>
                        <a:rPr kumimoji="0" lang="fa-IR" sz="2000" b="0" i="0" u="none" strike="noStrike" cap="none" normalizeH="0" baseline="0" dirty="0">
                          <a:ln>
                            <a:noFill/>
                          </a:ln>
                          <a:solidFill>
                            <a:srgbClr val="333333"/>
                          </a:solidFill>
                          <a:effectLst/>
                          <a:latin typeface="+mn-lt"/>
                          <a:ea typeface="+mn-ea"/>
                          <a:cs typeface="+mn-cs"/>
                        </a:rPr>
                        <a:t>زمان نیایش) تأکید کند.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نشانه های غیر مستقیم اغلب معنی دار هستند: حرکات وحشیانه می تواند عصبانیت را (با این وجود، از تفاوت های فرهنگی باید آگاهی داشت!) نشان دهد، قوز کردن می تواند نشانه ای از اعتماد به نفس پایین باشد.</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1"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زبان بدن می تواند منجر به تفسیر نادرست شود. </a:t>
                      </a:r>
                      <a:br>
                        <a:rPr kumimoji="0" lang="fa-IR" sz="2000" b="0" i="0" u="none" strike="noStrike" cap="none" normalizeH="0" baseline="0" dirty="0">
                          <a:ln>
                            <a:noFill/>
                          </a:ln>
                          <a:solidFill>
                            <a:srgbClr val="333333"/>
                          </a:solidFill>
                          <a:effectLst/>
                          <a:latin typeface="+mn-lt"/>
                          <a:ea typeface="+mn-ea"/>
                          <a:cs typeface="+mn-cs"/>
                        </a:rPr>
                      </a:br>
                      <a:r>
                        <a:rPr kumimoji="0" lang="fa-IR" sz="2000" b="0" i="0" u="none" strike="noStrike" cap="none" normalizeH="0" baseline="0" dirty="0">
                          <a:ln>
                            <a:noFill/>
                          </a:ln>
                          <a:solidFill>
                            <a:srgbClr val="333333"/>
                          </a:solidFill>
                          <a:effectLst/>
                          <a:latin typeface="+mn-lt"/>
                          <a:ea typeface="+mn-ea"/>
                          <a:cs typeface="+mn-cs"/>
                        </a:rPr>
                        <a:t>به عنوان مثال: کسی که با اعتماد به نفس بالا به نظر می رسد ممکن است در وضعیت جلوتری قرارگرفته باشد و یا ناهنجاری های جسمی می تواند اعتماد به نفس فرد را کم به نظر برسانند.</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37948"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2974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graphicFrame>
        <p:nvGraphicFramePr>
          <p:cNvPr id="7" name="Group 2"/>
          <p:cNvGraphicFramePr>
            <a:graphicFrameLocks noGrp="1"/>
          </p:cNvGraphicFramePr>
          <p:nvPr>
            <p:extLst>
              <p:ext uri="{D42A27DB-BD31-4B8C-83A1-F6EECF244321}">
                <p14:modId xmlns:p14="http://schemas.microsoft.com/office/powerpoint/2010/main" val="3586219899"/>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اظهارات نوشته شده: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مثال:</a:t>
                      </a:r>
                    </a:p>
                    <a:p>
                      <a:pPr marL="0" marR="0" lvl="0" indent="0" algn="r" defTabSz="914400" rtl="1" eaLnBrk="1" fontAlgn="base" latinLnBrk="0" hangingPunct="1">
                        <a:lnSpc>
                          <a:spcPct val="100000"/>
                        </a:lnSpc>
                        <a:spcBef>
                          <a:spcPts val="0"/>
                        </a:spcBef>
                        <a:spcAft>
                          <a:spcPct val="0"/>
                        </a:spcAft>
                        <a:buClrTx/>
                        <a:buSzTx/>
                        <a:buFontTx/>
                        <a:buNone/>
                        <a:tabLst/>
                        <a:defRPr/>
                      </a:pPr>
                      <a:r>
                        <a:rPr lang="es-ES" altLang="de-DE" sz="2000" b="0" i="0" u="none">
                          <a:solidFill>
                            <a:srgbClr val="333333"/>
                          </a:solidFill>
                          <a:latin typeface="+mn-lt"/>
                          <a:ea typeface="+mn-ea"/>
                          <a:cs typeface="+mn-cs"/>
                        </a:rPr>
                        <a:t>”</a:t>
                      </a:r>
                      <a:r>
                        <a:rPr lang="fa-IR" altLang="de-DE" sz="2000" b="0" i="0" u="none">
                          <a:solidFill>
                            <a:srgbClr val="333333"/>
                          </a:solidFill>
                          <a:latin typeface="+mn-lt"/>
                          <a:ea typeface="+mn-ea"/>
                          <a:cs typeface="+mn-cs"/>
                        </a:rPr>
                        <a:t>کار </a:t>
                      </a:r>
                      <a:r>
                        <a:rPr lang="fa-IR" altLang="de-DE" sz="2000" b="0" i="0" u="none" dirty="0">
                          <a:solidFill>
                            <a:srgbClr val="333333"/>
                          </a:solidFill>
                          <a:latin typeface="+mn-lt"/>
                          <a:ea typeface="+mn-ea"/>
                          <a:cs typeface="+mn-cs"/>
                        </a:rPr>
                        <a:t>خیلی سخت انجام </a:t>
                      </a:r>
                      <a:r>
                        <a:rPr lang="fa-IR" altLang="de-DE" sz="2000" b="0" i="0" u="none">
                          <a:solidFill>
                            <a:srgbClr val="333333"/>
                          </a:solidFill>
                          <a:latin typeface="+mn-lt"/>
                          <a:ea typeface="+mn-ea"/>
                          <a:cs typeface="+mn-cs"/>
                        </a:rPr>
                        <a:t>نده!“</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عبارتی کنایه آمیز، دلسوزانه و یا بی منظور؟</a:t>
                      </a:r>
                      <a:endParaRPr lang="en-US"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0196"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graphicFrame>
        <p:nvGraphicFramePr>
          <p:cNvPr id="7" name="Group 2"/>
          <p:cNvGraphicFramePr>
            <a:graphicFrameLocks noGrp="1"/>
          </p:cNvGraphicFramePr>
          <p:nvPr>
            <p:extLst>
              <p:ext uri="{D42A27DB-BD31-4B8C-83A1-F6EECF244321}">
                <p14:modId xmlns:p14="http://schemas.microsoft.com/office/powerpoint/2010/main" val="2958248938"/>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اظهارات نوشته شده: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غالباً ما در مورد آن چه می نویسیم بیشتر از آن چه که می گوییم، فکر می کنیم.</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مثال:</a:t>
                      </a:r>
                    </a:p>
                    <a:p>
                      <a:pPr marL="0" marR="0" lvl="0" indent="0" algn="r" defTabSz="914400" rtl="1" eaLnBrk="1" fontAlgn="base" latinLnBrk="0" hangingPunct="1">
                        <a:lnSpc>
                          <a:spcPct val="100000"/>
                        </a:lnSpc>
                        <a:spcBef>
                          <a:spcPts val="0"/>
                        </a:spcBef>
                        <a:spcAft>
                          <a:spcPct val="0"/>
                        </a:spcAft>
                        <a:buClrTx/>
                        <a:buSzTx/>
                        <a:buFontTx/>
                        <a:buNone/>
                        <a:tabLst/>
                        <a:defRPr/>
                      </a:pPr>
                      <a:r>
                        <a:rPr lang="es-ES" altLang="de-DE" sz="2000" b="0" i="0" u="none">
                          <a:solidFill>
                            <a:srgbClr val="333333"/>
                          </a:solidFill>
                          <a:latin typeface="+mn-lt"/>
                          <a:ea typeface="+mn-ea"/>
                          <a:cs typeface="+mn-cs"/>
                        </a:rPr>
                        <a:t>”</a:t>
                      </a:r>
                      <a:r>
                        <a:rPr lang="fa-IR" altLang="de-DE" sz="2000" b="0" i="0" u="none">
                          <a:solidFill>
                            <a:srgbClr val="333333"/>
                          </a:solidFill>
                          <a:latin typeface="+mn-lt"/>
                          <a:ea typeface="+mn-ea"/>
                          <a:cs typeface="+mn-cs"/>
                        </a:rPr>
                        <a:t>کار </a:t>
                      </a:r>
                      <a:r>
                        <a:rPr lang="fa-IR" altLang="de-DE" sz="2000" b="0" i="0" u="none" dirty="0">
                          <a:solidFill>
                            <a:srgbClr val="333333"/>
                          </a:solidFill>
                          <a:latin typeface="+mn-lt"/>
                          <a:ea typeface="+mn-ea"/>
                          <a:cs typeface="+mn-cs"/>
                        </a:rPr>
                        <a:t>خیلی سخت انجام </a:t>
                      </a:r>
                      <a:r>
                        <a:rPr lang="fa-IR" altLang="de-DE" sz="2000" b="0" i="0" u="none">
                          <a:solidFill>
                            <a:srgbClr val="333333"/>
                          </a:solidFill>
                          <a:latin typeface="+mn-lt"/>
                          <a:ea typeface="+mn-ea"/>
                          <a:cs typeface="+mn-cs"/>
                        </a:rPr>
                        <a:t>نده!“</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عبارتی کنایه آمیز، دلسوزانه و یا بی منظور؟</a:t>
                      </a:r>
                      <a:endParaRPr lang="en-US"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0196"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600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graphicFrame>
        <p:nvGraphicFramePr>
          <p:cNvPr id="7" name="Group 2"/>
          <p:cNvGraphicFramePr>
            <a:graphicFrameLocks noGrp="1"/>
          </p:cNvGraphicFramePr>
          <p:nvPr>
            <p:extLst>
              <p:ext uri="{D42A27DB-BD31-4B8C-83A1-F6EECF244321}">
                <p14:modId xmlns:p14="http://schemas.microsoft.com/office/powerpoint/2010/main" val="3295553519"/>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اظهارات نوشته شده: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غالباً ما در مورد آن چه می نویسیم بیشتر از آن چه که می گوییم، فکر می کنیم.</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مثال:</a:t>
                      </a:r>
                    </a:p>
                    <a:p>
                      <a:pPr marL="0" marR="0" lvl="0" indent="0" algn="r" defTabSz="914400" rtl="1" eaLnBrk="1" fontAlgn="base" latinLnBrk="0" hangingPunct="1">
                        <a:lnSpc>
                          <a:spcPct val="100000"/>
                        </a:lnSpc>
                        <a:spcBef>
                          <a:spcPts val="0"/>
                        </a:spcBef>
                        <a:spcAft>
                          <a:spcPct val="0"/>
                        </a:spcAft>
                        <a:buClrTx/>
                        <a:buSzTx/>
                        <a:buFontTx/>
                        <a:buNone/>
                        <a:tabLst/>
                        <a:defRPr/>
                      </a:pPr>
                      <a:r>
                        <a:rPr lang="es-ES" altLang="de-DE" sz="2000" b="0" i="0" u="none">
                          <a:solidFill>
                            <a:srgbClr val="333333"/>
                          </a:solidFill>
                          <a:latin typeface="+mn-lt"/>
                          <a:ea typeface="+mn-ea"/>
                          <a:cs typeface="+mn-cs"/>
                        </a:rPr>
                        <a:t>”</a:t>
                      </a:r>
                      <a:r>
                        <a:rPr lang="fa-IR" altLang="de-DE" sz="2000" b="0" i="0" u="none">
                          <a:solidFill>
                            <a:srgbClr val="333333"/>
                          </a:solidFill>
                          <a:latin typeface="+mn-lt"/>
                          <a:ea typeface="+mn-ea"/>
                          <a:cs typeface="+mn-cs"/>
                        </a:rPr>
                        <a:t>کار </a:t>
                      </a:r>
                      <a:r>
                        <a:rPr lang="fa-IR" altLang="de-DE" sz="2000" b="0" i="0" u="none" dirty="0">
                          <a:solidFill>
                            <a:srgbClr val="333333"/>
                          </a:solidFill>
                          <a:latin typeface="+mn-lt"/>
                          <a:ea typeface="+mn-ea"/>
                          <a:cs typeface="+mn-cs"/>
                        </a:rPr>
                        <a:t>خیلی سخت انجام </a:t>
                      </a:r>
                      <a:r>
                        <a:rPr lang="fa-IR" altLang="de-DE" sz="2000" b="0" i="0" u="none">
                          <a:solidFill>
                            <a:srgbClr val="333333"/>
                          </a:solidFill>
                          <a:latin typeface="+mn-lt"/>
                          <a:ea typeface="+mn-ea"/>
                          <a:cs typeface="+mn-cs"/>
                        </a:rPr>
                        <a:t>نده!“</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عبارتی کنایه آمیز، دلسوزانه و یا بی منظور؟</a:t>
                      </a:r>
                      <a:endParaRPr lang="en-US"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گاهی اوقات برای درک معنا، باید خط به خط بخوانید. با این حال، این می تواند منجر به نتایج نادرست شود!</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0196"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9503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7" name="Group 2"/>
          <p:cNvGraphicFramePr>
            <a:graphicFrameLocks noGrp="1"/>
          </p:cNvGraphicFramePr>
          <p:nvPr>
            <p:extLst>
              <p:ext uri="{D42A27DB-BD31-4B8C-83A1-F6EECF244321}">
                <p14:modId xmlns:p14="http://schemas.microsoft.com/office/powerpoint/2010/main" val="3358222603"/>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اظهارات نوشته شده: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غالباً ما در مورد آن چه می نویسیم بیشتر از آن چه که می گوییم، فکر می کنیم.</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مثال:</a:t>
                      </a:r>
                    </a:p>
                    <a:p>
                      <a:pPr marL="0" marR="0" lvl="0" indent="0" algn="r" defTabSz="914400" rtl="1" eaLnBrk="1" fontAlgn="base" latinLnBrk="0" hangingPunct="1">
                        <a:lnSpc>
                          <a:spcPct val="100000"/>
                        </a:lnSpc>
                        <a:spcBef>
                          <a:spcPts val="0"/>
                        </a:spcBef>
                        <a:spcAft>
                          <a:spcPct val="0"/>
                        </a:spcAft>
                        <a:buClrTx/>
                        <a:buSzTx/>
                        <a:buFontTx/>
                        <a:buNone/>
                        <a:tabLst/>
                        <a:defRPr/>
                      </a:pPr>
                      <a:r>
                        <a:rPr lang="es-ES" altLang="de-DE" sz="2000" b="0" i="0" u="none">
                          <a:solidFill>
                            <a:srgbClr val="333333"/>
                          </a:solidFill>
                          <a:latin typeface="+mn-lt"/>
                          <a:ea typeface="+mn-ea"/>
                          <a:cs typeface="+mn-cs"/>
                        </a:rPr>
                        <a:t>”</a:t>
                      </a:r>
                      <a:r>
                        <a:rPr lang="fa-IR" altLang="de-DE" sz="2000" b="0" i="0" u="none">
                          <a:solidFill>
                            <a:srgbClr val="333333"/>
                          </a:solidFill>
                          <a:latin typeface="+mn-lt"/>
                          <a:ea typeface="+mn-ea"/>
                          <a:cs typeface="+mn-cs"/>
                        </a:rPr>
                        <a:t>کار </a:t>
                      </a:r>
                      <a:r>
                        <a:rPr lang="fa-IR" altLang="de-DE" sz="2000" b="0" i="0" u="none" dirty="0">
                          <a:solidFill>
                            <a:srgbClr val="333333"/>
                          </a:solidFill>
                          <a:latin typeface="+mn-lt"/>
                          <a:ea typeface="+mn-ea"/>
                          <a:cs typeface="+mn-cs"/>
                        </a:rPr>
                        <a:t>خیلی سخت انجام </a:t>
                      </a:r>
                      <a:r>
                        <a:rPr lang="fa-IR" altLang="de-DE" sz="2000" b="0" i="0" u="none">
                          <a:solidFill>
                            <a:srgbClr val="333333"/>
                          </a:solidFill>
                          <a:latin typeface="+mn-lt"/>
                          <a:ea typeface="+mn-ea"/>
                          <a:cs typeface="+mn-cs"/>
                        </a:rPr>
                        <a:t>نده!“</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عبارتی کنایه آمیز، دلسوزانه و یا بی منظور؟</a:t>
                      </a:r>
                      <a:endParaRPr lang="en-US"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گاهی اوقات برای درک معنا، باید خط به خط بخوانید. با این حال، این می تواند منجر به نتایج نادرست شود!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یک مطالعه جدید نشان می دهد که نویسندگان و خوانندگان ایمیل در مورد ”لحن“ یک اطمینان زیادی دارند. در واقع یک همخوانی در حدود 56 درصدی وجود دارد که کمی بالاتر از شانس است!</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0196"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40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148610988"/>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اطلاعات قبلی در مورد افراد / فرهنگ مشابه (تعصبات)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نمونه مسلمانان، نمونه آلمانی ها؟</a:t>
                      </a:r>
                      <a:endParaRPr lang="de-DE"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27016"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9896"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62043"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10544924"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8322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72312058"/>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اطلاعات قبلی در مورد افراد / فرهنگ مشابه (تعصبات)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 دانستن فرهنگ های مختلف و یا گروه های قومی به درک افرادی که به آن گروه تعلق دارند، کمک می کند. هر فرهنگی، قوانین اجتماعی نانوشته خاص خود را دارد.</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نمونه مسلمانان، نمونه آلمانی ها؟</a:t>
                      </a:r>
                      <a:endParaRPr lang="de-DE"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27016"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9896"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62043"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10544924"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5105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245277157"/>
              </p:ext>
            </p:extLst>
          </p:nvPr>
        </p:nvGraphicFramePr>
        <p:xfrm>
          <a:off x="408955" y="2348880"/>
          <a:ext cx="11376001" cy="4297680"/>
        </p:xfrm>
        <a:graphic>
          <a:graphicData uri="http://schemas.openxmlformats.org/drawingml/2006/table">
            <a:tbl>
              <a:tblPr rtl="1">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اطلاعات قبلی در مورد افراد / فرهنگ مشابه (تعصبات)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 دانستن فرهنگ های مختلف و یا گروه های قومی به درک افرادی که به آن گروه تعلق دارند، کمک می کند. هر فرهنگی، قوانین اجتماعی نانوشته خاص خود را دارد.</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نمونه مسلمانان، نمونه آلمانی ها؟</a:t>
                      </a:r>
                      <a:endParaRPr lang="de-DE"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مردم اغلب غیر کلیشه ای عمل می کنند! افرادی که یک دین خاص دارند و یا افرادی که از برخی کشورها هستند، گاهی با تعصبات مواجه می شوند. (به عنوان مثال، مسلمانان متعصب هستند؛ در ایالات متحده آمریکا مردم متکبر هستند و تنها مواد غذایی آشغال می خورند).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27016"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9896"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62043"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10544924"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8795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spcAft>
                <a:spcPct val="0"/>
              </a:spcAft>
            </a:pPr>
            <a:r>
              <a:rPr lang="en-US" sz="2400" dirty="0">
                <a:solidFill>
                  <a:srgbClr val="004992"/>
                </a:solidFill>
              </a:rPr>
              <a:t>…</a:t>
            </a:r>
            <a:r>
              <a:rPr lang="fa-IR" sz="2400" dirty="0">
                <a:solidFill>
                  <a:srgbClr val="004992"/>
                </a:solidFill>
              </a:rPr>
              <a:t>به هیچ یک از جنبه هایی که پیش از این مورد بحث قرار گرفت (مثل زبان) نمی توان بطور کامل اعتماد کرد! </a:t>
            </a:r>
          </a:p>
          <a:p>
            <a:pPr lvl="0" defTabSz="914400" fontAlgn="base">
              <a:spcAft>
                <a:spcPct val="0"/>
              </a:spcAft>
            </a:pPr>
            <a:r>
              <a:rPr lang="fa-IR" sz="2400" i="1" dirty="0">
                <a:solidFill>
                  <a:srgbClr val="333333"/>
                </a:solidFill>
              </a:rPr>
              <a:t>انسان باید تمام جنبه ها را در نظر گیرد!</a:t>
            </a:r>
            <a:br>
              <a:rPr lang="fa-IR" sz="2400" dirty="0">
                <a:solidFill>
                  <a:srgbClr val="333333"/>
                </a:solidFill>
              </a:rPr>
            </a:br>
            <a:r>
              <a:rPr lang="fa-IR" sz="2400" dirty="0">
                <a:solidFill>
                  <a:srgbClr val="333333"/>
                </a:solidFill>
              </a:rPr>
              <a:t>ولی ترکیب آنها به ما کمک می کند بتوانیم در شرایط پیچیده بهتر قضاوت کنیم...</a:t>
            </a:r>
            <a:endParaRPr lang="en-US" sz="2400" dirty="0">
              <a:solidFill>
                <a:srgbClr val="333333"/>
              </a:solidFill>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ظاهری و واقعی!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a:solidFill>
                  <a:srgbClr val="004992"/>
                </a:solidFill>
                <a:latin typeface="+mn-lt"/>
                <a:ea typeface="+mn-ea"/>
                <a:cs typeface="+mn-cs"/>
              </a:rPr>
              <a:t>چرا این اعمال را انجام می دهیم؟</a:t>
            </a:r>
          </a:p>
        </p:txBody>
      </p:sp>
      <p:sp>
        <p:nvSpPr>
          <p:cNvPr id="4" name="Content Placeholder 3"/>
          <p:cNvSpPr>
            <a:spLocks noGrp="1"/>
          </p:cNvSpPr>
          <p:nvPr>
            <p:ph idx="1"/>
          </p:nvPr>
        </p:nvSpPr>
        <p:spPr/>
        <p:txBody>
          <a:bodyPr/>
          <a:lstStyle/>
          <a:p>
            <a:pPr lvl="0" defTabSz="914377"/>
            <a:r>
              <a:rPr lang="fa-IR" altLang="de-DE" sz="2400" dirty="0">
                <a:solidFill>
                  <a:srgbClr val="333333"/>
                </a:solidFill>
              </a:rPr>
              <a:t>مطالعات نشان داده اند که بسیاری از مبتلایان به بیماری های روانی (بویژه افراد روان پریش) ، ولی نه همه ی آنها ، در ابعاد زیر مشکل دارند:</a:t>
            </a:r>
          </a:p>
          <a:p>
            <a:pPr marL="342900" lvl="0" indent="-342900" defTabSz="914377">
              <a:buClr>
                <a:srgbClr val="333333"/>
              </a:buClr>
              <a:buFont typeface="WingDings"/>
              <a:buChar char=""/>
            </a:pPr>
            <a:r>
              <a:rPr lang="fa-IR" altLang="de-DE" sz="2400" dirty="0">
                <a:solidFill>
                  <a:srgbClr val="004992"/>
                </a:solidFill>
              </a:rPr>
              <a:t>مشکل در شناسایی و ارزیابی بیان و حالات چهره ی دیگران (نظیر خوشحالی یا ناراحتی)</a:t>
            </a:r>
            <a:endParaRPr lang="fa-IR"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sz="3600">
                <a:solidFill>
                  <a:srgbClr val="004992"/>
                </a:solidFill>
                <a:latin typeface="+mn-lt"/>
                <a:ea typeface="+mn-ea"/>
                <a:cs typeface="+mn-cs"/>
              </a:rPr>
              <a:t>چرا این اعمال را انجام می دهیم؟</a:t>
            </a:r>
          </a:p>
        </p:txBody>
      </p:sp>
      <p:sp>
        <p:nvSpPr>
          <p:cNvPr id="4" name="Content Placeholder 3"/>
          <p:cNvSpPr>
            <a:spLocks noGrp="1"/>
          </p:cNvSpPr>
          <p:nvPr>
            <p:ph idx="1"/>
          </p:nvPr>
        </p:nvSpPr>
        <p:spPr/>
        <p:txBody>
          <a:bodyPr/>
          <a:lstStyle/>
          <a:p>
            <a:pPr lvl="0" defTabSz="914377"/>
            <a:r>
              <a:rPr lang="fa-IR" altLang="de-DE" sz="2400" dirty="0">
                <a:solidFill>
                  <a:srgbClr val="333333"/>
                </a:solidFill>
              </a:rPr>
              <a:t>مطالعات نشان داده اند که بسیاری از مبتلایان به بیماری های روانی (بویژه افراد روان پریش) ، ولی نه همه ی آنها ، در ابعاد زیر مشکل دارند:</a:t>
            </a:r>
          </a:p>
          <a:p>
            <a:pPr marL="342900" lvl="0" indent="-342900" defTabSz="914377">
              <a:buClr>
                <a:srgbClr val="333333"/>
              </a:buClr>
              <a:buFont typeface="WingDings"/>
              <a:buChar char=""/>
            </a:pPr>
            <a:r>
              <a:rPr lang="fa-IR" altLang="de-DE" sz="2400" dirty="0">
                <a:solidFill>
                  <a:srgbClr val="004992"/>
                </a:solidFill>
              </a:rPr>
              <a:t>مشکل در شناسایی و ارزیابی بیان و حالات چهره ی دیگران (نظیر خوشحالی یا ناراحتی)</a:t>
            </a:r>
          </a:p>
          <a:p>
            <a:pPr marL="342900" lvl="0" indent="-342900" defTabSz="914377">
              <a:buClr>
                <a:srgbClr val="333333"/>
              </a:buClr>
              <a:buFont typeface="WingDings"/>
              <a:buChar char=""/>
            </a:pPr>
            <a:r>
              <a:rPr lang="fa-IR" altLang="de-DE" sz="2400" dirty="0">
                <a:solidFill>
                  <a:srgbClr val="004992"/>
                </a:solidFill>
              </a:rPr>
              <a:t>مشکل در استنتاج انگیزه ها و فعالیت های آتی دیگران از رفتار فعلی آنها</a:t>
            </a:r>
            <a:endParaRPr lang="fa-IR"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spTree>
    <p:extLst>
      <p:ext uri="{BB962C8B-B14F-4D97-AF65-F5344CB8AC3E}">
        <p14:creationId xmlns:p14="http://schemas.microsoft.com/office/powerpoint/2010/main" val="3923445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چگونه عدم همدلی سبب تشدید سوء تعبیر در خلال روان پریشی (سایکوز) می شود؟ چند مثال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sp>
        <p:nvSpPr>
          <p:cNvPr id="23578" name="Rechteck 1"/>
          <p:cNvSpPr>
            <a:spLocks noChangeArrowheads="1"/>
          </p:cNvSpPr>
          <p:nvPr/>
        </p:nvSpPr>
        <p:spPr bwMode="auto">
          <a:xfrm>
            <a:off x="408955" y="5877272"/>
            <a:ext cx="11376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2000" dirty="0">
                <a:solidFill>
                  <a:srgbClr val="004992"/>
                </a:solidFill>
                <a:latin typeface="+mn-lt"/>
                <a:cs typeface="+mn-cs"/>
              </a:rPr>
              <a:t>شما هم می توانید یک تجربه شخصی در این زمینه بیان کنید؟</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1821497308"/>
              </p:ext>
            </p:extLst>
          </p:nvPr>
        </p:nvGraphicFramePr>
        <p:xfrm>
          <a:off x="408954" y="2203704"/>
          <a:ext cx="11376000" cy="3474720"/>
        </p:xfrm>
        <a:graphic>
          <a:graphicData uri="http://schemas.openxmlformats.org/drawingml/2006/table">
            <a:tbl>
              <a:tblPr rtl="1" firstRow="1" bandRow="1">
                <a:tableStyleId>{21E4AEA4-8DFA-4A89-87EB-49C32662AFE0}</a:tableStyleId>
              </a:tblPr>
              <a:tblGrid>
                <a:gridCol w="3181621">
                  <a:extLst>
                    <a:ext uri="{9D8B030D-6E8A-4147-A177-3AD203B41FA5}">
                      <a16:colId xmlns:a16="http://schemas.microsoft.com/office/drawing/2014/main" val="20000"/>
                    </a:ext>
                  </a:extLst>
                </a:gridCol>
                <a:gridCol w="3666034">
                  <a:extLst>
                    <a:ext uri="{9D8B030D-6E8A-4147-A177-3AD203B41FA5}">
                      <a16:colId xmlns:a16="http://schemas.microsoft.com/office/drawing/2014/main" val="20001"/>
                    </a:ext>
                  </a:extLst>
                </a:gridCol>
                <a:gridCol w="4528345">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رخداد (واقعه)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تبیین بهنگام ابتلای به روانپریشی (سایکوز)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سایر تبیینات</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پزشک پس از صحبت کردن با شما، با پرستار شروع به خندیدن کردند.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 آن ها به من می خندیدند.“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به طور کاملاً تصادفی، پزشک و پرستار در مورد چیز دیگری صحبت می کردند.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عابر دو بار به شما نگاه می کند و سپس دور می زند.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شما معتقدید که مرد شما را تعقیب می کند.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عابر پیاده کنجکاو شده است، به این دلیل که شما در اولین نگاه او وحشت زده به نظر می رسید. او بر می گردد تا بفهمد چه مشکلی پیش آمده است.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شخصی به شما چشمک می زند.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این یک علامت هشدار دهنده است.</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شخص در اثر نور خورشید، بر حسب تصادف و یا از روی علاقه چشمک زده است.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در ادامه ، تصاویر طنزآمیز نشان داده می شود.</a:t>
            </a:r>
          </a:p>
          <a:p>
            <a:pPr marL="342900" lvl="0" indent="-342900" defTabSz="914400" fontAlgn="base">
              <a:buClr>
                <a:srgbClr val="333333"/>
              </a:buClr>
              <a:buFont typeface="WingDings"/>
              <a:buChar char=""/>
            </a:pPr>
            <a:r>
              <a:rPr lang="fa-IR" altLang="de-DE" sz="2400" dirty="0">
                <a:solidFill>
                  <a:srgbClr val="333333"/>
                </a:solidFill>
              </a:rPr>
              <a:t>لطفاً بگوئید که شخصیت های داستان چه فکرهایی در باره ی یکدیگر می کنند.</a:t>
            </a: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در ادامه ، تصاویر طنزآمیز نشان داده می شود.</a:t>
            </a:r>
          </a:p>
          <a:p>
            <a:pPr marL="342900" lvl="0" indent="-342900" defTabSz="914400" fontAlgn="base">
              <a:buClr>
                <a:srgbClr val="333333"/>
              </a:buClr>
              <a:buFont typeface="WingDings"/>
              <a:buChar char=""/>
            </a:pPr>
            <a:r>
              <a:rPr lang="fa-IR" altLang="de-DE" sz="2400" dirty="0">
                <a:solidFill>
                  <a:srgbClr val="333333"/>
                </a:solidFill>
              </a:rPr>
              <a:t>لطفاً بگوئید که شخصیت های داستان چه فکرهایی در باره ی یکدیگر می کنند.</a:t>
            </a:r>
          </a:p>
          <a:p>
            <a:pPr lvl="0" defTabSz="914400" fontAlgn="base">
              <a:buClr>
                <a:srgbClr val="336699"/>
              </a:buClr>
            </a:pPr>
            <a:endParaRPr lang="fa-IR" altLang="de-DE" sz="2400" dirty="0">
              <a:solidFill>
                <a:srgbClr val="333333"/>
              </a:solidFill>
            </a:endParaRPr>
          </a:p>
          <a:p>
            <a:pPr lvl="0" defTabSz="914400" fontAlgn="base"/>
            <a:r>
              <a:rPr lang="fa-IR" altLang="de-DE" sz="2400" b="1" dirty="0"/>
              <a:t>نک</a:t>
            </a:r>
            <a:r>
              <a:rPr lang="fa-IR" altLang="de-DE" sz="2400" b="1" dirty="0">
                <a:solidFill>
                  <a:srgbClr val="004992"/>
                </a:solidFill>
              </a:rPr>
              <a:t>ته ی مهم</a:t>
            </a:r>
          </a:p>
          <a:p>
            <a:pPr marL="342900" lvl="0" indent="-342900" defTabSz="914400" fontAlgn="base">
              <a:buClr>
                <a:srgbClr val="333333"/>
              </a:buClr>
              <a:buFont typeface="WingDings"/>
              <a:buChar char=""/>
            </a:pPr>
            <a:r>
              <a:rPr lang="fa-IR" altLang="de-DE" sz="2400" dirty="0">
                <a:solidFill>
                  <a:schemeClr val="tx1"/>
                </a:solidFill>
              </a:rPr>
              <a:t>شما ب</a:t>
            </a:r>
            <a:r>
              <a:rPr lang="fa-IR" altLang="de-DE" sz="2400" dirty="0">
                <a:solidFill>
                  <a:srgbClr val="333333"/>
                </a:solidFill>
              </a:rPr>
              <a:t>اید بین اطلاعاتی که در اختیارتان قرار داده می شود و اطلاعاتی که هریک از شخصیت ها در باره ی دیگری دارند ، تمایز قایل شوید.</a:t>
            </a: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spTree>
    <p:extLst>
      <p:ext uri="{BB962C8B-B14F-4D97-AF65-F5344CB8AC3E}">
        <p14:creationId xmlns:p14="http://schemas.microsoft.com/office/powerpoint/2010/main" val="1783798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در ادامه ، تصاویر طنزآمیز نشان داده می شود.</a:t>
            </a:r>
          </a:p>
          <a:p>
            <a:pPr marL="342900" lvl="0" indent="-342900" defTabSz="914400" fontAlgn="base">
              <a:buClr>
                <a:srgbClr val="333333"/>
              </a:buClr>
              <a:buFont typeface="WingDings"/>
              <a:buChar char=""/>
            </a:pPr>
            <a:r>
              <a:rPr lang="fa-IR" altLang="de-DE" sz="2400" dirty="0">
                <a:solidFill>
                  <a:srgbClr val="333333"/>
                </a:solidFill>
              </a:rPr>
              <a:t>لطفاً بگوئید که شخصیت های داستان چه فکرهایی در باره ی یکدیگر می کنند.</a:t>
            </a:r>
          </a:p>
          <a:p>
            <a:pPr lvl="0" defTabSz="914400" fontAlgn="base">
              <a:buClr>
                <a:srgbClr val="336699"/>
              </a:buClr>
            </a:pPr>
            <a:endParaRPr lang="fa-IR" altLang="de-DE" sz="2400" dirty="0">
              <a:solidFill>
                <a:srgbClr val="333333"/>
              </a:solidFill>
            </a:endParaRPr>
          </a:p>
          <a:p>
            <a:pPr lvl="0" defTabSz="914400" fontAlgn="base"/>
            <a:r>
              <a:rPr lang="fa-IR" altLang="de-DE" sz="2400" b="1" dirty="0"/>
              <a:t>نک</a:t>
            </a:r>
            <a:r>
              <a:rPr lang="fa-IR" altLang="de-DE" sz="2400" b="1" dirty="0">
                <a:solidFill>
                  <a:srgbClr val="004992"/>
                </a:solidFill>
              </a:rPr>
              <a:t>ته ی مهم</a:t>
            </a:r>
          </a:p>
          <a:p>
            <a:pPr marL="342900" lvl="0" indent="-342900" defTabSz="914400" fontAlgn="base">
              <a:buClr>
                <a:srgbClr val="333333"/>
              </a:buClr>
              <a:buFont typeface="WingDings"/>
              <a:buChar char=""/>
            </a:pPr>
            <a:r>
              <a:rPr lang="fa-IR" altLang="de-DE" sz="2400" dirty="0">
                <a:solidFill>
                  <a:schemeClr val="tx1"/>
                </a:solidFill>
              </a:rPr>
              <a:t>شما</a:t>
            </a:r>
            <a:r>
              <a:rPr lang="fa-IR" altLang="de-DE" sz="2400" dirty="0">
                <a:solidFill>
                  <a:srgbClr val="333333"/>
                </a:solidFill>
              </a:rPr>
              <a:t> باید بین اطلاعاتی که در اختیارتان قرار داده می شود و اطلاعاتی که هریک از شخصیت ها در باره ی دیگری دارند ، تمایز قایل شوید.</a:t>
            </a:r>
          </a:p>
          <a:p>
            <a:pPr marL="342900" lvl="0" indent="-342900" defTabSz="914400" fontAlgn="base">
              <a:buClr>
                <a:srgbClr val="333333"/>
              </a:buClr>
              <a:buFont typeface="WingDings"/>
              <a:buChar char=""/>
            </a:pPr>
            <a:r>
              <a:rPr lang="fa-IR" altLang="de-DE" sz="2400" dirty="0">
                <a:solidFill>
                  <a:srgbClr val="333333"/>
                </a:solidFill>
              </a:rPr>
              <a:t>برای ارایه ی پاسخی روشن به چه اطلاعات دیگری نیاز می باشد؟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extLst>
      <p:ext uri="{BB962C8B-B14F-4D97-AF65-F5344CB8AC3E}">
        <p14:creationId xmlns:p14="http://schemas.microsoft.com/office/powerpoint/2010/main" val="2507737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pic>
        <p:nvPicPr>
          <p:cNvPr id="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710740"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2400">
                <a:solidFill>
                  <a:srgbClr val="004992"/>
                </a:solidFill>
                <a:latin typeface="+mn-lt"/>
                <a:cs typeface="+mn-cs"/>
              </a:rPr>
              <a:t>ممکن است مردم چه فکری بکنند...آیا حق با آنها است؟</a:t>
            </a:r>
            <a:endParaRPr lang="de-DE" altLang="de-DE" sz="2400" dirty="0">
              <a:solidFill>
                <a:srgbClr val="004992"/>
              </a:solidFill>
              <a:latin typeface="+mn-lt"/>
              <a:cs typeface="+mn-cs"/>
            </a:endParaRPr>
          </a:p>
        </p:txBody>
      </p:sp>
      <p:sp>
        <p:nvSpPr>
          <p:cNvPr id="9"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2400" u="sng">
                <a:latin typeface="+mn-lt"/>
                <a:cs typeface="+mn-cs"/>
              </a:rPr>
              <a:t>مثال: مردی که اضافه وزن دارد، از روی صندلی می افتد.</a:t>
            </a:r>
            <a:endParaRPr lang="de-DE" altLang="de-DE" sz="2400" dirty="0">
              <a:latin typeface="+mn-lt"/>
              <a:cs typeface="+mn-cs"/>
            </a:endParaRPr>
          </a:p>
        </p:txBody>
      </p:sp>
      <p:sp>
        <p:nvSpPr>
          <p:cNvPr id="10" name="Caption_54287"/>
          <p:cNvSpPr txBox="1">
            <a:spLocks noChangeArrowheads="1"/>
          </p:cNvSpPr>
          <p:nvPr/>
        </p:nvSpPr>
        <p:spPr bwMode="auto">
          <a:xfrm>
            <a:off x="5198369" y="2564904"/>
            <a:ext cx="7315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100" dirty="0">
                <a:solidFill>
                  <a:srgbClr val="333333"/>
                </a:solidFill>
                <a:latin typeface="+mn-lt"/>
                <a:cs typeface="+mn-cs"/>
              </a:rPr>
              <a:t>او گنده است !</a:t>
            </a:r>
            <a:endParaRPr lang="de-DE" altLang="de-DE" sz="1100" dirty="0">
              <a:solidFill>
                <a:srgbClr val="333333"/>
              </a:solidFill>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9" name="Text Box 15"/>
          <p:cNvSpPr txBox="1">
            <a:spLocks noChangeArrowheads="1"/>
          </p:cNvSpPr>
          <p:nvPr/>
        </p:nvSpPr>
        <p:spPr bwMode="auto">
          <a:xfrm>
            <a:off x="5879515" y="2582864"/>
            <a:ext cx="1348667"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fa-IR" altLang="de-DE" sz="900">
                <a:solidFill>
                  <a:srgbClr val="333333"/>
                </a:solidFill>
                <a:latin typeface="+mn-lt"/>
                <a:cs typeface="+mn-cs"/>
              </a:rPr>
              <a:t>او گنده است!</a:t>
            </a:r>
            <a:endParaRPr lang="de-DE" altLang="de-DE" sz="9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مردی که اضافه وزن دارد، از روی صندلی می افتد. </a:t>
            </a:r>
            <a:br>
              <a:rPr lang="ar-AE" sz="3600">
                <a:latin typeface="+mn-lt"/>
                <a:ea typeface="+mn-ea"/>
                <a:cs typeface="+mn-cs"/>
              </a:rPr>
            </a:br>
            <a:r>
              <a:rPr lang="ar-AE" sz="3600">
                <a:latin typeface="+mn-lt"/>
                <a:ea typeface="+mn-ea"/>
                <a:cs typeface="+mn-cs"/>
              </a:rPr>
              <a:t>ممکن است مردم چه فکری بکنند؟...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pic>
        <p:nvPicPr>
          <p:cNvPr id="7"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325369"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r" rtl="1" eaLnBrk="1" hangingPunct="1">
              <a:spcBef>
                <a:spcPts val="1200"/>
              </a:spcBef>
              <a:buFontTx/>
              <a:buNone/>
            </a:pPr>
            <a:r>
              <a:rPr lang="fa-IR" altLang="de-DE" sz="2000" dirty="0">
                <a:solidFill>
                  <a:srgbClr val="004992"/>
                </a:solidFill>
                <a:latin typeface="+mn-lt"/>
                <a:ea typeface="+mn-ea"/>
                <a:cs typeface="+mn-cs"/>
              </a:rPr>
              <a:t>به احتمال زیاد:</a:t>
            </a:r>
            <a:r>
              <a:rPr lang="fa-IR" altLang="de-DE" sz="2000" dirty="0">
                <a:solidFill>
                  <a:srgbClr val="333333"/>
                </a:solidFill>
                <a:latin typeface="+mn-lt"/>
                <a:ea typeface="+mn-ea"/>
                <a:cs typeface="+mn-cs"/>
              </a:rPr>
              <a:t> مرد بیش از حد برای صندلی سنگین است.</a:t>
            </a:r>
          </a:p>
          <a:p>
            <a:pPr algn="r" rtl="1" eaLnBrk="1" hangingPunct="1">
              <a:spcBef>
                <a:spcPts val="1200"/>
              </a:spcBef>
              <a:buFontTx/>
              <a:buNone/>
            </a:pPr>
            <a:r>
              <a:rPr lang="fa-IR" altLang="de-DE" sz="2000" dirty="0">
                <a:solidFill>
                  <a:srgbClr val="004992"/>
                </a:solidFill>
                <a:latin typeface="+mn-lt"/>
                <a:ea typeface="+mn-ea"/>
                <a:cs typeface="+mn-cs"/>
              </a:rPr>
              <a:t> کمتر احتمال دارد که: </a:t>
            </a:r>
            <a:r>
              <a:rPr lang="fa-IR" altLang="de-DE" sz="2000" dirty="0">
                <a:solidFill>
                  <a:srgbClr val="333333"/>
                </a:solidFill>
                <a:latin typeface="+mn-lt"/>
                <a:ea typeface="+mn-ea"/>
                <a:cs typeface="+mn-cs"/>
              </a:rPr>
              <a:t>او بر روی صندلی خود کج نشسته بود و صندلی بیش از حد شکننده بود.</a:t>
            </a:r>
          </a:p>
          <a:p>
            <a:pPr algn="r" rtl="1" eaLnBrk="1" hangingPunct="1">
              <a:spcBef>
                <a:spcPts val="1200"/>
              </a:spcBef>
              <a:buFontTx/>
              <a:buNone/>
            </a:pPr>
            <a:r>
              <a:rPr lang="fa-IR" altLang="de-DE" sz="2000" dirty="0">
                <a:solidFill>
                  <a:srgbClr val="004992"/>
                </a:solidFill>
                <a:latin typeface="+mn-lt"/>
                <a:ea typeface="+mn-ea"/>
                <a:cs typeface="+mn-cs"/>
              </a:rPr>
              <a:t>فرض بسیار بعید که کسی ممکن است داشته باشد، اما </a:t>
            </a:r>
            <a:r>
              <a:rPr lang="fa-IR" altLang="de-DE" sz="2000" b="1" dirty="0">
                <a:solidFill>
                  <a:srgbClr val="004992"/>
                </a:solidFill>
                <a:latin typeface="+mn-lt"/>
                <a:ea typeface="+mn-ea"/>
                <a:cs typeface="+mn-cs"/>
              </a:rPr>
              <a:t>درست</a:t>
            </a:r>
            <a:r>
              <a:rPr lang="fa-IR" altLang="de-DE" sz="2000" dirty="0">
                <a:solidFill>
                  <a:srgbClr val="004992"/>
                </a:solidFill>
                <a:latin typeface="+mn-lt"/>
                <a:ea typeface="+mn-ea"/>
                <a:cs typeface="+mn-cs"/>
              </a:rPr>
              <a:t> است: </a:t>
            </a:r>
            <a:r>
              <a:rPr lang="fa-IR" altLang="de-DE" sz="2000" dirty="0">
                <a:solidFill>
                  <a:srgbClr val="333333"/>
                </a:solidFill>
                <a:latin typeface="+mn-lt"/>
                <a:ea typeface="+mn-ea"/>
                <a:cs typeface="+mn-cs"/>
              </a:rPr>
              <a:t>پایه های صندلی با اره بریده شده است – این فرض بعید است زیرا هیچ کس پسری را که در تصویر اول پایه های صندلی را بریده بود، مشاهده نکرد!</a:t>
            </a:r>
            <a:endParaRPr lang="de-DE" altLang="de-DE" sz="2000" dirty="0">
              <a:solidFill>
                <a:srgbClr val="333333"/>
              </a:solidFill>
              <a:latin typeface="+mn-lt"/>
              <a:ea typeface="+mn-ea"/>
              <a:cs typeface="+mn-cs"/>
            </a:endParaRPr>
          </a:p>
        </p:txBody>
      </p:sp>
      <p:sp>
        <p:nvSpPr>
          <p:cNvPr id="9" name="Caption_54287"/>
          <p:cNvSpPr txBox="1">
            <a:spLocks noChangeArrowheads="1"/>
          </p:cNvSpPr>
          <p:nvPr/>
        </p:nvSpPr>
        <p:spPr bwMode="auto">
          <a:xfrm>
            <a:off x="5692963" y="2936393"/>
            <a:ext cx="54864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800" dirty="0">
                <a:solidFill>
                  <a:srgbClr val="333333"/>
                </a:solidFill>
                <a:latin typeface="+mn-lt"/>
                <a:cs typeface="+mn-cs"/>
              </a:rPr>
              <a:t>او گنده است !</a:t>
            </a:r>
            <a:endParaRPr lang="de-DE" altLang="de-DE" sz="800" dirty="0">
              <a:solidFill>
                <a:srgbClr val="333333"/>
              </a:solidFill>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ادامه دهیم!</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6"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927566"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6"/>
          <p:cNvSpPr>
            <a:spLocks noChangeArrowheads="1"/>
          </p:cNvSpPr>
          <p:nvPr/>
        </p:nvSpPr>
        <p:spPr bwMode="auto">
          <a:xfrm>
            <a:off x="2893910" y="5884164"/>
            <a:ext cx="6160436"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lnSpc>
                <a:spcPct val="105000"/>
              </a:lnSpc>
              <a:spcBef>
                <a:spcPts val="0"/>
              </a:spcBef>
              <a:buFontTx/>
              <a:buNone/>
            </a:pPr>
            <a:r>
              <a:rPr lang="fa-IR" altLang="de-DE" sz="2400" dirty="0">
                <a:solidFill>
                  <a:srgbClr val="004992"/>
                </a:solidFill>
                <a:latin typeface="+mn-lt"/>
                <a:cs typeface="+mn-cs"/>
              </a:rPr>
              <a:t>ممکن است در این وضعیت زن چه احساسی داشته باشد؟</a:t>
            </a:r>
            <a:endParaRPr lang="de-DE" altLang="de-DE" sz="2400" dirty="0">
              <a:solidFill>
                <a:srgbClr val="004992"/>
              </a:solidFill>
              <a:latin typeface="+mn-lt"/>
              <a:cs typeface="+mn-cs"/>
            </a:endParaRPr>
          </a:p>
        </p:txBody>
      </p:sp>
      <p:sp>
        <p:nvSpPr>
          <p:cNvPr id="8" name="Caption_18"/>
          <p:cNvSpPr txBox="1">
            <a:spLocks noChangeArrowheads="1"/>
          </p:cNvSpPr>
          <p:nvPr/>
        </p:nvSpPr>
        <p:spPr bwMode="auto">
          <a:xfrm>
            <a:off x="3140829" y="1444510"/>
            <a:ext cx="2194560"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2400" b="1">
                <a:latin typeface="+mn-lt"/>
                <a:cs typeface="+mn-cs"/>
              </a:rPr>
              <a:t>چراغ سبز است!</a:t>
            </a:r>
            <a:endParaRPr lang="de-DE" altLang="de-DE" sz="2400" b="1" dirty="0">
              <a:latin typeface="+mn-l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03506"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sp>
        <p:nvSpPr>
          <p:cNvPr id="9"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ts val="0"/>
              </a:spcBef>
              <a:buFontTx/>
              <a:buNone/>
            </a:pPr>
            <a:r>
              <a:rPr lang="fa-IR" altLang="de-DE" sz="2400">
                <a:solidFill>
                  <a:srgbClr val="004992"/>
                </a:solidFill>
                <a:latin typeface="+mn-lt"/>
                <a:ea typeface="+mn-ea"/>
                <a:cs typeface="+mn-cs"/>
              </a:rPr>
              <a:t>مرد ممکن است چه فکری بکند؟</a:t>
            </a:r>
            <a:endParaRPr lang="de-DE" altLang="de-DE" sz="2400" dirty="0">
              <a:solidFill>
                <a:srgbClr val="004992"/>
              </a:solidFill>
              <a:latin typeface="+mn-lt"/>
              <a:ea typeface="+mn-ea"/>
              <a:cs typeface="+mn-cs"/>
            </a:endParaRPr>
          </a:p>
        </p:txBody>
      </p:sp>
      <p:sp>
        <p:nvSpPr>
          <p:cNvPr id="10" name="Caption_20"/>
          <p:cNvSpPr txBox="1">
            <a:spLocks noChangeArrowheads="1"/>
          </p:cNvSpPr>
          <p:nvPr/>
        </p:nvSpPr>
        <p:spPr bwMode="auto">
          <a:xfrm>
            <a:off x="9049916" y="1844824"/>
            <a:ext cx="2232248" cy="1341656"/>
          </a:xfrm>
          <a:prstGeom prst="ellipse">
            <a:avLst/>
          </a:prstGeom>
          <a:solidFill>
            <a:schemeClr val="bg1"/>
          </a:solidFill>
          <a:ln>
            <a:noFill/>
          </a:ln>
        </p:spPr>
        <p:txBody>
          <a:bodyPr wrap="square">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600" i="1">
                <a:latin typeface="+mn-lt"/>
                <a:cs typeface="+mn-cs"/>
              </a:rPr>
              <a:t>آیا شما آن پرسشنامه ناراحت کننده رضایت شغلی را دیده اید؟</a:t>
            </a:r>
            <a:endParaRPr lang="de-DE" altLang="de-DE" sz="1600" dirty="0">
              <a:latin typeface="+mn-lt"/>
              <a:cs typeface="+mn-cs"/>
            </a:endParaRPr>
          </a:p>
        </p:txBody>
      </p:sp>
      <p:sp>
        <p:nvSpPr>
          <p:cNvPr id="11" name="Caption_21"/>
          <p:cNvSpPr txBox="1">
            <a:spLocks noChangeArrowheads="1"/>
          </p:cNvSpPr>
          <p:nvPr/>
        </p:nvSpPr>
        <p:spPr bwMode="auto">
          <a:xfrm>
            <a:off x="5790203" y="1855071"/>
            <a:ext cx="1920240" cy="1038701"/>
          </a:xfrm>
          <a:prstGeom prst="ellipse">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600">
                <a:latin typeface="+mn-lt"/>
                <a:cs typeface="+mn-cs"/>
              </a:rPr>
              <a:t>آیا می شود لطفاً بگویید این کتاب کی لازم است؟</a:t>
            </a:r>
            <a:endParaRPr lang="en-GB" altLang="de-DE" sz="1600" dirty="0">
              <a:latin typeface="+mn-lt"/>
              <a:cs typeface="+mn-cs"/>
            </a:endParaRPr>
          </a:p>
        </p:txBody>
      </p:sp>
      <p:sp>
        <p:nvSpPr>
          <p:cNvPr id="12" name="Caption_22"/>
          <p:cNvSpPr txBox="1">
            <a:spLocks noChangeArrowheads="1"/>
          </p:cNvSpPr>
          <p:nvPr/>
        </p:nvSpPr>
        <p:spPr bwMode="auto">
          <a:xfrm>
            <a:off x="1781652" y="1772816"/>
            <a:ext cx="2011680" cy="1038701"/>
          </a:xfrm>
          <a:prstGeom prst="ellipse">
            <a:avLst/>
          </a:prstGeom>
          <a:solidFill>
            <a:schemeClr val="bg1"/>
          </a:solidFill>
          <a:ln>
            <a:noFill/>
          </a:ln>
        </p:spPr>
        <p:txBody>
          <a:bodyPr wrap="square"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600" dirty="0">
                <a:latin typeface="+mn-lt"/>
                <a:cs typeface="+mn-cs"/>
              </a:rPr>
              <a:t>من سوالات احمقانه را پاسخ نمی دهم!</a:t>
            </a:r>
            <a:endParaRPr lang="en-GB" altLang="de-DE" sz="1600" dirty="0">
              <a:latin typeface="+mn-lt"/>
              <a:cs typeface="+mn-cs"/>
            </a:endParaRPr>
          </a:p>
        </p:txBody>
      </p:sp>
    </p:spTree>
    <p:extLst>
      <p:ext uri="{BB962C8B-B14F-4D97-AF65-F5344CB8AC3E}">
        <p14:creationId xmlns:p14="http://schemas.microsoft.com/office/powerpoint/2010/main" val="36630394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11"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666118"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3209701" y="1576720"/>
            <a:ext cx="1087687"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100" b="1">
                <a:latin typeface="+mn-lt"/>
                <a:cs typeface="+mn-cs"/>
              </a:rPr>
              <a:t>فوتبال بازی می کنی؟</a:t>
            </a:r>
          </a:p>
          <a:p>
            <a:pPr algn="ctr" rtl="1" eaLnBrk="1" hangingPunct="1">
              <a:spcBef>
                <a:spcPct val="50000"/>
              </a:spcBef>
              <a:buFontTx/>
              <a:buNone/>
            </a:pPr>
            <a:r>
              <a:rPr lang="fa-IR" altLang="de-DE" sz="1100" b="1">
                <a:latin typeface="+mn-lt"/>
                <a:cs typeface="+mn-cs"/>
              </a:rPr>
              <a:t>(به زبان آلمانی)</a:t>
            </a:r>
            <a:endParaRPr lang="en-GB" altLang="de-DE" sz="1100" b="1" dirty="0">
              <a:latin typeface="+mn-lt"/>
              <a:cs typeface="+mn-cs"/>
            </a:endParaRPr>
          </a:p>
        </p:txBody>
      </p:sp>
      <p:sp>
        <p:nvSpPr>
          <p:cNvPr id="13"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ts val="0"/>
              </a:spcBef>
              <a:buFontTx/>
              <a:buNone/>
            </a:pPr>
            <a:r>
              <a:rPr lang="fa-IR" altLang="de-DE" sz="2400">
                <a:solidFill>
                  <a:srgbClr val="004992"/>
                </a:solidFill>
                <a:latin typeface="+mn-lt"/>
                <a:ea typeface="+mn-ea"/>
                <a:cs typeface="+mn-cs"/>
              </a:rPr>
              <a:t>نگهبان پارک احتمالاً چه فکری می کند...آیا درست فکر می کند؟</a:t>
            </a:r>
            <a:endParaRPr lang="de-DE" altLang="de-DE" sz="2400" dirty="0">
              <a:solidFill>
                <a:srgbClr val="004992"/>
              </a:solidFill>
              <a:latin typeface="+mn-lt"/>
              <a:ea typeface="+mn-ea"/>
              <a:cs typeface="+mn-cs"/>
            </a:endParaRPr>
          </a:p>
        </p:txBody>
      </p:sp>
      <p:sp>
        <p:nvSpPr>
          <p:cNvPr id="14" name="Caption_21"/>
          <p:cNvSpPr>
            <a:spLocks noChangeArrowheads="1" noChangeShapeType="1" noTextEdit="1"/>
          </p:cNvSpPr>
          <p:nvPr/>
        </p:nvSpPr>
        <p:spPr bwMode="auto">
          <a:xfrm>
            <a:off x="4513412" y="1412776"/>
            <a:ext cx="1371600" cy="274320"/>
          </a:xfrm>
          <a:prstGeom prst="rect">
            <a:avLst/>
          </a:prstGeom>
        </p:spPr>
        <p:txBody>
          <a:bodyPr spcFirstLastPara="1" wrap="none" fromWordArt="1">
            <a:prstTxWarp prst="textArchUp">
              <a:avLst>
                <a:gd name="adj" fmla="val 10546535"/>
              </a:avLst>
            </a:prstTxWarp>
          </a:bodyPr>
          <a:lstStyle/>
          <a:p>
            <a:pPr algn="r" rtl="1"/>
            <a:r>
              <a:rPr lang="fa-IR" sz="2400" kern="10" dirty="0">
                <a:ln w="9525">
                  <a:solidFill>
                    <a:srgbClr val="000000"/>
                  </a:solidFill>
                  <a:round/>
                  <a:headEnd/>
                  <a:tailEnd/>
                </a:ln>
                <a:solidFill>
                  <a:srgbClr val="000000"/>
                </a:solidFill>
                <a:latin typeface="+mn-lt"/>
                <a:cs typeface="+mn-cs"/>
              </a:rPr>
              <a:t>آموزشگاه زبان</a:t>
            </a:r>
            <a:endParaRPr lang="de-DE" sz="2400" kern="10" dirty="0">
              <a:ln w="9525">
                <a:solidFill>
                  <a:srgbClr val="000000"/>
                </a:solidFill>
                <a:round/>
                <a:headEnd/>
                <a:tailEnd/>
              </a:ln>
              <a:solidFill>
                <a:srgbClr val="000000"/>
              </a:solidFill>
              <a:latin typeface="+mn-lt"/>
              <a:cs typeface="+mn-cs"/>
            </a:endParaRPr>
          </a:p>
        </p:txBody>
      </p:sp>
      <p:sp>
        <p:nvSpPr>
          <p:cNvPr id="15" name="Caption_23"/>
          <p:cNvSpPr txBox="1">
            <a:spLocks noChangeArrowheads="1"/>
          </p:cNvSpPr>
          <p:nvPr/>
        </p:nvSpPr>
        <p:spPr bwMode="auto">
          <a:xfrm>
            <a:off x="6978892"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lnSpc>
                <a:spcPct val="40000"/>
              </a:lnSpc>
              <a:spcBef>
                <a:spcPct val="50000"/>
              </a:spcBef>
              <a:buFontTx/>
              <a:buNone/>
            </a:pPr>
            <a:r>
              <a:rPr lang="fa-IR" altLang="de-DE" sz="1000" b="1">
                <a:latin typeface="+mn-lt"/>
                <a:cs typeface="+mn-cs"/>
              </a:rPr>
              <a:t>من هستم</a:t>
            </a:r>
          </a:p>
          <a:p>
            <a:pPr algn="r" rtl="1" eaLnBrk="1" hangingPunct="1">
              <a:lnSpc>
                <a:spcPct val="40000"/>
              </a:lnSpc>
              <a:spcBef>
                <a:spcPct val="50000"/>
              </a:spcBef>
              <a:buFontTx/>
              <a:buNone/>
            </a:pPr>
            <a:r>
              <a:rPr lang="fa-IR" altLang="de-DE" sz="1000" b="1">
                <a:latin typeface="+mn-lt"/>
                <a:cs typeface="+mn-cs"/>
              </a:rPr>
              <a:t>تو هستی</a:t>
            </a:r>
            <a:endParaRPr lang="de-DE" altLang="de-DE" sz="1000" b="1" dirty="0">
              <a:latin typeface="+mn-lt"/>
              <a:cs typeface="+mn-cs"/>
            </a:endParaRPr>
          </a:p>
        </p:txBody>
      </p:sp>
      <p:sp>
        <p:nvSpPr>
          <p:cNvPr id="16" name="Caption_24"/>
          <p:cNvSpPr txBox="1">
            <a:spLocks noChangeArrowheads="1"/>
          </p:cNvSpPr>
          <p:nvPr/>
        </p:nvSpPr>
        <p:spPr bwMode="auto">
          <a:xfrm rot="21349882">
            <a:off x="3096895"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700" b="1" dirty="0">
                <a:latin typeface="+mn-lt"/>
                <a:cs typeface="+mn-cs"/>
              </a:rPr>
              <a:t>مراقب چمن ها باشید.</a:t>
            </a:r>
            <a:endParaRPr lang="de-DE" altLang="de-DE" sz="700" b="1" dirty="0">
              <a:latin typeface="+mn-lt"/>
              <a:cs typeface="+mn-cs"/>
            </a:endParaRPr>
          </a:p>
        </p:txBody>
      </p:sp>
      <p:sp>
        <p:nvSpPr>
          <p:cNvPr id="17" name="Caption_25"/>
          <p:cNvSpPr txBox="1">
            <a:spLocks noChangeArrowheads="1"/>
          </p:cNvSpPr>
          <p:nvPr/>
        </p:nvSpPr>
        <p:spPr bwMode="auto">
          <a:xfrm rot="21349882">
            <a:off x="84461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buFontTx/>
              <a:buNone/>
            </a:pPr>
            <a:r>
              <a:rPr lang="fa-IR" altLang="de-DE" sz="800" b="1" dirty="0">
                <a:latin typeface="+mn-lt"/>
                <a:cs typeface="+mn-cs"/>
              </a:rPr>
              <a:t>مراقب چمن ها باشید.</a:t>
            </a:r>
            <a:endParaRPr lang="de-DE" altLang="de-DE" sz="800" b="1" dirty="0">
              <a:latin typeface="+mn-lt"/>
              <a:cs typeface="+mn-cs"/>
            </a:endParaRPr>
          </a:p>
        </p:txBody>
      </p:sp>
      <p:sp>
        <p:nvSpPr>
          <p:cNvPr id="18" name="Caption_26"/>
          <p:cNvSpPr txBox="1">
            <a:spLocks noChangeArrowheads="1"/>
          </p:cNvSpPr>
          <p:nvPr/>
        </p:nvSpPr>
        <p:spPr bwMode="auto">
          <a:xfrm>
            <a:off x="6893084"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000">
                <a:latin typeface="+mn-lt"/>
                <a:cs typeface="+mn-cs"/>
              </a:rPr>
              <a:t>کلاس انگلیسی </a:t>
            </a:r>
            <a:r>
              <a:rPr lang="es-ES" altLang="de-DE" sz="1000">
                <a:latin typeface="+mn-lt"/>
                <a:cs typeface="+mn-cs"/>
              </a:rPr>
              <a:t>A1</a:t>
            </a:r>
            <a:endParaRPr lang="de-DE" altLang="de-DE" sz="1000" dirty="0">
              <a:latin typeface="+mn-lt"/>
              <a:cs typeface="+mn-cs"/>
            </a:endParaRPr>
          </a:p>
        </p:txBody>
      </p:sp>
    </p:spTree>
    <p:extLst>
      <p:ext uri="{BB962C8B-B14F-4D97-AF65-F5344CB8AC3E}">
        <p14:creationId xmlns:p14="http://schemas.microsoft.com/office/powerpoint/2010/main" val="683855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5"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85985"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ts val="0"/>
              </a:spcBef>
              <a:buFontTx/>
              <a:buNone/>
            </a:pPr>
            <a:r>
              <a:rPr lang="fa-IR" altLang="de-DE" sz="2400">
                <a:solidFill>
                  <a:srgbClr val="004992"/>
                </a:solidFill>
                <a:latin typeface="+mn-lt"/>
                <a:ea typeface="+mn-ea"/>
                <a:cs typeface="+mn-cs"/>
              </a:rPr>
              <a:t>مردی که در جلوی تصویر ایستاده به چه چیزی فکر می کند...آیا او درست فکر می کند؟</a:t>
            </a:r>
            <a:endParaRPr lang="de-DE" altLang="de-DE" sz="2400" dirty="0">
              <a:solidFill>
                <a:srgbClr val="004992"/>
              </a:solidFill>
              <a:latin typeface="+mn-lt"/>
              <a:ea typeface="+mn-ea"/>
              <a:cs typeface="+mn-cs"/>
            </a:endParaRPr>
          </a:p>
        </p:txBody>
      </p:sp>
    </p:spTree>
    <p:extLst>
      <p:ext uri="{BB962C8B-B14F-4D97-AF65-F5344CB8AC3E}">
        <p14:creationId xmlns:p14="http://schemas.microsoft.com/office/powerpoint/2010/main" val="16932306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859471"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sp>
        <p:nvSpPr>
          <p:cNvPr id="10" name="Caption_30"/>
          <p:cNvSpPr/>
          <p:nvPr/>
        </p:nvSpPr>
        <p:spPr bwMode="gray">
          <a:xfrm flipH="1" flipV="1">
            <a:off x="4153372"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ts val="0"/>
              </a:spcBef>
              <a:buFontTx/>
              <a:buNone/>
            </a:pPr>
            <a:r>
              <a:rPr lang="fa-IR" altLang="de-DE" sz="2400">
                <a:solidFill>
                  <a:srgbClr val="004992"/>
                </a:solidFill>
                <a:latin typeface="+mn-lt"/>
                <a:ea typeface="+mn-ea"/>
                <a:cs typeface="+mn-cs"/>
              </a:rPr>
              <a:t>مادر چه فکری می کند؟ آیا برای پاسخ به اطلاعات بیشتری نیاز دارید؟</a:t>
            </a:r>
            <a:endParaRPr lang="de-DE" altLang="de-DE" sz="2400" dirty="0">
              <a:solidFill>
                <a:srgbClr val="004992"/>
              </a:solidFill>
              <a:latin typeface="+mn-lt"/>
              <a:ea typeface="+mn-ea"/>
              <a:cs typeface="+mn-cs"/>
            </a:endParaRPr>
          </a:p>
        </p:txBody>
      </p:sp>
      <p:sp>
        <p:nvSpPr>
          <p:cNvPr id="12" name="Caption_25"/>
          <p:cNvSpPr>
            <a:spLocks noChangeArrowheads="1"/>
          </p:cNvSpPr>
          <p:nvPr/>
        </p:nvSpPr>
        <p:spPr bwMode="auto">
          <a:xfrm flipH="1">
            <a:off x="741516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1000">
                <a:latin typeface="+mn-lt"/>
                <a:cs typeface="+mn-cs"/>
              </a:rPr>
              <a:t>من کاملاً احساس بیماری می کنم!</a:t>
            </a:r>
            <a:endParaRPr lang="de-DE" altLang="de-DE" sz="1000" dirty="0">
              <a:latin typeface="+mn-lt"/>
              <a:cs typeface="+mn-cs"/>
            </a:endParaRPr>
          </a:p>
        </p:txBody>
      </p:sp>
      <p:sp>
        <p:nvSpPr>
          <p:cNvPr id="13" name="Caption_26"/>
          <p:cNvSpPr>
            <a:spLocks noChangeArrowheads="1"/>
          </p:cNvSpPr>
          <p:nvPr/>
        </p:nvSpPr>
        <p:spPr bwMode="auto">
          <a:xfrm flipH="1">
            <a:off x="6642780"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1000">
                <a:latin typeface="+mn-lt"/>
                <a:cs typeface="+mn-cs"/>
              </a:rPr>
              <a:t>عزیزم بیدار شو! باید بری مدرسه!</a:t>
            </a:r>
            <a:endParaRPr lang="de-DE" altLang="de-DE" sz="1000" dirty="0">
              <a:latin typeface="+mn-lt"/>
              <a:cs typeface="+mn-cs"/>
            </a:endParaRPr>
          </a:p>
        </p:txBody>
      </p:sp>
      <p:sp>
        <p:nvSpPr>
          <p:cNvPr id="14" name="Caption_29"/>
          <p:cNvSpPr/>
          <p:nvPr/>
        </p:nvSpPr>
        <p:spPr bwMode="gray">
          <a:xfrm flipH="1">
            <a:off x="4267726"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Caption_28"/>
          <p:cNvSpPr/>
          <p:nvPr/>
        </p:nvSpPr>
        <p:spPr bwMode="gray">
          <a:xfrm flipH="1">
            <a:off x="4235644"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9" name="Caption_31"/>
          <p:cNvSpPr txBox="1">
            <a:spLocks noChangeArrowheads="1"/>
          </p:cNvSpPr>
          <p:nvPr/>
        </p:nvSpPr>
        <p:spPr bwMode="auto">
          <a:xfrm flipH="1">
            <a:off x="4369396"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1000">
                <a:latin typeface="+mn-lt"/>
                <a:cs typeface="+mn-cs"/>
              </a:rPr>
              <a:t>دماسنج را آوردم، برمی گردم تا دمای بدنت را اندازه گیری کنم!</a:t>
            </a:r>
            <a:endParaRPr lang="de-DE" altLang="de-DE" sz="1000" dirty="0">
              <a:latin typeface="+mn-lt"/>
              <a:cs typeface="+mn-cs"/>
            </a:endParaRPr>
          </a:p>
        </p:txBody>
      </p:sp>
    </p:spTree>
    <p:extLst>
      <p:ext uri="{BB962C8B-B14F-4D97-AF65-F5344CB8AC3E}">
        <p14:creationId xmlns:p14="http://schemas.microsoft.com/office/powerpoint/2010/main" val="2735850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r-SA" altLang="ko-KR" sz="3600" spc="-5" dirty="0">
                <a:latin typeface="+mn-lt"/>
                <a:ea typeface="+mn-ea"/>
                <a:cs typeface="+mn-cs"/>
              </a:rPr>
              <a:t>اختیاری : کلیپ ویدئویی</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ar-SA" altLang="ko-KR" sz="2400" dirty="0">
                <a:solidFill>
                  <a:srgbClr val="004992"/>
                </a:solidFill>
              </a:rPr>
              <a:t>اختیاری: کلیپ هاي ویدئویی نمایش داده شده مرتبط با موضوع امروز در وب سایت زیر قابل دسترس می باشندپس از نمایش ویدئو، شما می توانید در مورد چگونگی</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ar-SA" altLang="ko-KR" sz="2400" dirty="0">
                <a:solidFill>
                  <a:srgbClr val="333333"/>
                </a:solidFill>
              </a:rPr>
              <a:t>ارتباط آن با موضوع امروز بحث کنید.</a:t>
            </a:r>
          </a:p>
        </p:txBody>
      </p:sp>
      <p:sp>
        <p:nvSpPr>
          <p:cNvPr id="4" name="Footer Placeholder 3"/>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spc="-5">
                <a:solidFill>
                  <a:srgbClr val="333333"/>
                </a:solidFill>
                <a:latin typeface="+mn-lt"/>
                <a:cs typeface="+mn-cs"/>
              </a:rPr>
              <a:t>]</a:t>
            </a:r>
            <a:r>
              <a:rPr lang="ar-SA" altLang="ko-KR" i="1" spc="-5" dirty="0">
                <a:solidFill>
                  <a:srgbClr val="333333"/>
                </a:solidFill>
                <a:latin typeface="+mn-lt"/>
                <a:cs typeface="+mn-cs"/>
              </a:rPr>
              <a:t>برای مربیان:</a:t>
            </a:r>
            <a:endParaRPr lang="" altLang="ko-KR" i="1" spc="-5">
              <a:solidFill>
                <a:srgbClr val="333333"/>
              </a:solidFill>
              <a:latin typeface="+mn-lt"/>
              <a:cs typeface="+mn-cs"/>
            </a:endParaRPr>
          </a:p>
          <a:p>
            <a:pPr marL="635" algn="r" defTabSz="914400" rtl="1" eaLnBrk="0" fontAlgn="base" hangingPunct="0">
              <a:spcBef>
                <a:spcPts val="894"/>
              </a:spcBef>
              <a:spcAft>
                <a:spcPct val="0"/>
              </a:spcAft>
            </a:pPr>
            <a:r>
              <a:rPr lang="ar-SA" altLang="ko-KR" dirty="0">
                <a:solidFill>
                  <a:srgbClr val="333333"/>
                </a:solidFill>
                <a:latin typeface="+mn-lt"/>
                <a:cs typeface="+mn-cs"/>
              </a:rPr>
              <a:t>برخی از کلیپ ها حاوی حرف هایی است که ممکن</a:t>
            </a:r>
            <a:r>
              <a:rPr lang="" altLang="ko-KR">
                <a:solidFill>
                  <a:srgbClr val="333333"/>
                </a:solidFill>
                <a:latin typeface="+mn-lt"/>
                <a:cs typeface="+mn-cs"/>
              </a:rPr>
              <a:t> </a:t>
            </a:r>
            <a:r>
              <a:rPr lang="ar-SA" altLang="ko-KR" dirty="0">
                <a:solidFill>
                  <a:srgbClr val="333333"/>
                </a:solidFill>
                <a:latin typeface="+mn-lt"/>
                <a:cs typeface="+mn-cs"/>
              </a:rPr>
              <a:t>است برای همه مخاطبان و در تمام فرهنگ ها مناسب نباشد. لطفا با دقت فیلم ها را قبل از نشان دادن روی صفحه نمایش خودتان ببینید.]</a:t>
            </a:r>
          </a:p>
        </p:txBody>
      </p:sp>
      <p:grpSp>
        <p:nvGrpSpPr>
          <p:cNvPr id="7" name="Group 6"/>
          <p:cNvGrpSpPr/>
          <p:nvPr/>
        </p:nvGrpSpPr>
        <p:grpSpPr>
          <a:xfrm>
            <a:off x="481720" y="4383231"/>
            <a:ext cx="1838137" cy="1828164"/>
            <a:chOff x="9875318" y="4383231"/>
            <a:chExt cx="1838137" cy="1828164"/>
          </a:xfrm>
        </p:grpSpPr>
        <p:sp>
          <p:nvSpPr>
            <p:cNvPr id="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3"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4"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5"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6"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7"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grpSp>
    </p:spTree>
    <p:extLst>
      <p:ext uri="{BB962C8B-B14F-4D97-AF65-F5344CB8AC3E}">
        <p14:creationId xmlns:p14="http://schemas.microsoft.com/office/powerpoint/2010/main" val="19385702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7"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28308" y="1379337"/>
            <a:ext cx="11338560" cy="4099327"/>
          </a:xfrm>
          <a:prstGeom prst="rect">
            <a:avLst/>
          </a:prstGeom>
          <a:solidFill>
            <a:schemeClr val="tx2"/>
          </a:solidFill>
          <a:ln>
            <a:noFill/>
          </a:ln>
        </p:spPr>
      </p:pic>
      <p:sp>
        <p:nvSpPr>
          <p:cNvPr id="11"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lnSpc>
                <a:spcPct val="90000"/>
              </a:lnSpc>
              <a:spcBef>
                <a:spcPts val="0"/>
              </a:spcBef>
              <a:buFontTx/>
              <a:buNone/>
            </a:pPr>
            <a:r>
              <a:rPr lang="fa-IR" altLang="de-DE" sz="2400" dirty="0">
                <a:solidFill>
                  <a:srgbClr val="004992"/>
                </a:solidFill>
                <a:latin typeface="+mn-lt"/>
                <a:ea typeface="+mn-ea"/>
                <a:cs typeface="+mn-cs"/>
              </a:rPr>
              <a:t>مردی که در تصویر آخر است چه فکری می کند ...و آیا درست فکر می کند؟</a:t>
            </a:r>
            <a:endParaRPr lang="de-DE" altLang="de-DE" sz="2400" dirty="0">
              <a:solidFill>
                <a:srgbClr val="004992"/>
              </a:solidFill>
              <a:latin typeface="+mn-lt"/>
              <a:ea typeface="+mn-ea"/>
              <a:cs typeface="+mn-cs"/>
            </a:endParaRPr>
          </a:p>
        </p:txBody>
      </p:sp>
      <p:sp>
        <p:nvSpPr>
          <p:cNvPr id="10" name="Caption_21"/>
          <p:cNvSpPr/>
          <p:nvPr/>
        </p:nvSpPr>
        <p:spPr bwMode="gray">
          <a:xfrm flipH="1">
            <a:off x="4810702"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9" name="Caption_23"/>
          <p:cNvSpPr>
            <a:spLocks noChangeArrowheads="1"/>
          </p:cNvSpPr>
          <p:nvPr/>
        </p:nvSpPr>
        <p:spPr bwMode="auto">
          <a:xfrm flipH="1">
            <a:off x="6452743"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1400" b="1">
                <a:latin typeface="+mn-lt"/>
                <a:cs typeface="+mn-cs"/>
              </a:rPr>
              <a:t>خانم میلر، می توانم شما را به یک فنجان قهوه دعوت کنم؟</a:t>
            </a:r>
            <a:endParaRPr lang="de-DE" altLang="de-DE" sz="1400" b="1" dirty="0">
              <a:latin typeface="+mn-lt"/>
              <a:cs typeface="+mn-cs"/>
            </a:endParaRPr>
          </a:p>
        </p:txBody>
      </p:sp>
      <p:sp>
        <p:nvSpPr>
          <p:cNvPr id="8" name="Caption_22"/>
          <p:cNvSpPr>
            <a:spLocks noChangeArrowheads="1"/>
          </p:cNvSpPr>
          <p:nvPr/>
        </p:nvSpPr>
        <p:spPr bwMode="auto">
          <a:xfrm flipH="1">
            <a:off x="4729436"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1400" b="1">
                <a:latin typeface="+mn-lt"/>
                <a:cs typeface="+mn-cs"/>
              </a:rPr>
              <a:t>متأسفم! برای امروز برنامه دیگری دارم.</a:t>
            </a:r>
            <a:endParaRPr lang="de-DE" altLang="de-DE" sz="1400" b="1" dirty="0">
              <a:latin typeface="+mn-lt"/>
              <a:cs typeface="+mn-cs"/>
            </a:endParaRPr>
          </a:p>
        </p:txBody>
      </p:sp>
      <p:sp>
        <p:nvSpPr>
          <p:cNvPr id="5" name="Rounded Rectangle 4"/>
          <p:cNvSpPr/>
          <p:nvPr/>
        </p:nvSpPr>
        <p:spPr bwMode="gray">
          <a:xfrm>
            <a:off x="10562083" y="1772816"/>
            <a:ext cx="822960" cy="365760"/>
          </a:xfrm>
          <a:prstGeom prst="roundRect">
            <a:avLst/>
          </a:prstGeom>
          <a:solidFill>
            <a:srgbClr val="FFFFE5"/>
          </a:solidFill>
          <a:ln w="6350">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chemeClr val="tx1"/>
                </a:solidFill>
              </a:rPr>
              <a:t>Lisa</a:t>
            </a:r>
            <a:endParaRPr lang="fa-IR" sz="2400" b="1" dirty="0" err="1">
              <a:solidFill>
                <a:schemeClr val="tx1"/>
              </a:solidFill>
            </a:endParaRPr>
          </a:p>
        </p:txBody>
      </p:sp>
      <p:sp>
        <p:nvSpPr>
          <p:cNvPr id="13" name="Rounded Rectangle 12"/>
          <p:cNvSpPr/>
          <p:nvPr/>
        </p:nvSpPr>
        <p:spPr bwMode="gray">
          <a:xfrm>
            <a:off x="9337947" y="1772816"/>
            <a:ext cx="822960" cy="365760"/>
          </a:xfrm>
          <a:prstGeom prst="roundRect">
            <a:avLst/>
          </a:prstGeom>
          <a:solidFill>
            <a:srgbClr val="FFFFE5"/>
          </a:solidFill>
          <a:ln w="6350">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chemeClr val="tx1"/>
                </a:solidFill>
              </a:rPr>
              <a:t>Karin</a:t>
            </a:r>
            <a:endParaRPr lang="fa-IR" sz="2400" b="1" dirty="0" err="1">
              <a:solidFill>
                <a:schemeClr val="tx1"/>
              </a:solidFill>
            </a:endParaRPr>
          </a:p>
        </p:txBody>
      </p:sp>
      <p:sp>
        <p:nvSpPr>
          <p:cNvPr id="14" name="Rounded Rectangle 13"/>
          <p:cNvSpPr/>
          <p:nvPr/>
        </p:nvSpPr>
        <p:spPr bwMode="gray">
          <a:xfrm>
            <a:off x="3618443" y="4431392"/>
            <a:ext cx="822960" cy="365760"/>
          </a:xfrm>
          <a:prstGeom prst="roundRect">
            <a:avLst/>
          </a:prstGeom>
          <a:solidFill>
            <a:srgbClr val="BB9A74"/>
          </a:solidFill>
          <a:ln w="6350">
            <a:solidFill>
              <a:srgbClr val="BB9A7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chemeClr val="tx1"/>
                </a:solidFill>
              </a:rPr>
              <a:t>Karin</a:t>
            </a:r>
            <a:endParaRPr lang="fa-IR" sz="2400" b="1" dirty="0" err="1">
              <a:solidFill>
                <a:schemeClr val="tx1"/>
              </a:solidFill>
            </a:endParaRPr>
          </a:p>
        </p:txBody>
      </p:sp>
      <p:sp>
        <p:nvSpPr>
          <p:cNvPr id="15" name="Rounded Rectangle 14"/>
          <p:cNvSpPr/>
          <p:nvPr/>
        </p:nvSpPr>
        <p:spPr bwMode="gray">
          <a:xfrm>
            <a:off x="4936008" y="4077072"/>
            <a:ext cx="548640" cy="365760"/>
          </a:xfrm>
          <a:prstGeom prst="roundRect">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chemeClr val="tx1"/>
                </a:solidFill>
              </a:rPr>
              <a:t>Lisa</a:t>
            </a:r>
            <a:endParaRPr lang="fa-IR" sz="2400" b="1" dirty="0" err="1">
              <a:solidFill>
                <a:schemeClr val="tx1"/>
              </a:solidFill>
            </a:endParaRPr>
          </a:p>
        </p:txBody>
      </p:sp>
    </p:spTree>
    <p:extLst>
      <p:ext uri="{BB962C8B-B14F-4D97-AF65-F5344CB8AC3E}">
        <p14:creationId xmlns:p14="http://schemas.microsoft.com/office/powerpoint/2010/main" val="32447494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دانش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400" dirty="0">
                <a:solidFill>
                  <a:srgbClr val="004992"/>
                </a:solidFill>
              </a:rPr>
              <a:t>بسیاری از سوء تفاهم ها و حتی تعارض ها به این علّت ایجاد می شوند که انسان ها حدس های نادرستی از ذهنیت دیگران می زنند. </a:t>
            </a:r>
            <a:r>
              <a:rPr lang="fa-IR" altLang="de-DE" sz="2400" dirty="0">
                <a:solidFill>
                  <a:srgbClr val="333333"/>
                </a:solidFill>
              </a:rPr>
              <a:t>(بعنوان مثال اگر به دوست خود اطلاع ندهید که حال شما بد است، نمی توانید از آنان انتظار داشته باشید که به شما رسیدگی کنند</a:t>
            </a:r>
            <a:r>
              <a:rPr lang="de-DE" altLang="de-DE" sz="2400" dirty="0">
                <a:solidFill>
                  <a:srgbClr val="333333"/>
                </a:solidFill>
              </a:rPr>
              <a:t>!</a:t>
            </a:r>
            <a:r>
              <a:rPr lang="fa-IR" altLang="de-DE" sz="2400" dirty="0">
                <a:solidFill>
                  <a:srgbClr val="333333"/>
                </a:solidFill>
              </a:rPr>
              <a:t>)</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دانش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400" dirty="0">
                <a:solidFill>
                  <a:srgbClr val="004992"/>
                </a:solidFill>
              </a:rPr>
              <a:t>بسیاری از سوء تفاهم ها و حتی تعارض ها به این علّت ایجاد می شوند که انسان ها حدس های نادرستی از ذهنیت دیگران می زنند. </a:t>
            </a:r>
            <a:r>
              <a:rPr lang="fa-IR" altLang="de-DE" sz="2400" dirty="0">
                <a:solidFill>
                  <a:srgbClr val="333333"/>
                </a:solidFill>
              </a:rPr>
              <a:t>(بعنوان مثال اگر به دوست خود اطلاع ندهید که حال شما بد است، نمی توانید از آنان انتظار داشته باشید که به شما رسیدگی کنند</a:t>
            </a:r>
            <a:r>
              <a:rPr lang="de-DE" altLang="de-DE" sz="2400" dirty="0">
                <a:solidFill>
                  <a:srgbClr val="333333"/>
                </a:solidFill>
              </a:rPr>
              <a:t>!</a:t>
            </a:r>
            <a:r>
              <a:rPr lang="fa-IR" altLang="de-DE" sz="2400" dirty="0">
                <a:solidFill>
                  <a:srgbClr val="333333"/>
                </a:solidFill>
              </a:rPr>
              <a:t>)</a:t>
            </a:r>
          </a:p>
          <a:p>
            <a:pPr marL="342900" lvl="0" indent="-342900" defTabSz="914400" fontAlgn="base">
              <a:buClr>
                <a:srgbClr val="333333"/>
              </a:buClr>
              <a:buFont typeface="WingDings"/>
              <a:buChar char=""/>
            </a:pPr>
            <a:r>
              <a:rPr lang="fa-IR" altLang="de-DE" sz="2400" dirty="0">
                <a:solidFill>
                  <a:srgbClr val="333333"/>
                </a:solidFill>
              </a:rPr>
              <a:t>سعی کنید شرایط پیچیده ی اجتماعی را از منظری متفاوت ارزیابی کنید و به هرگونه اطلاعات مرتبط با آن شرایط توجه کنید. هر قدر اطلاعات مورد توجه شما بیشتر باشد، احتمال قضاوت صحیح تر افزایش خواهد </a:t>
            </a:r>
            <a:r>
              <a:rPr lang="fa-IR" altLang="de-DE" sz="2400">
                <a:solidFill>
                  <a:srgbClr val="333333"/>
                </a:solidFill>
              </a:rPr>
              <a:t>یافت.</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spTree>
    <p:extLst>
      <p:ext uri="{BB962C8B-B14F-4D97-AF65-F5344CB8AC3E}">
        <p14:creationId xmlns:p14="http://schemas.microsoft.com/office/powerpoint/2010/main" val="36361585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دانش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400" dirty="0">
                <a:solidFill>
                  <a:srgbClr val="004992"/>
                </a:solidFill>
              </a:rPr>
              <a:t>بسیاری از سوء تفاهم ها و حتی تعارض ها به این علّت ایجاد می شوند که انسان ها حدس های نادرستی از ذهنیت دیگران می زنند. </a:t>
            </a:r>
            <a:r>
              <a:rPr lang="fa-IR" altLang="de-DE" sz="2400" dirty="0">
                <a:solidFill>
                  <a:srgbClr val="333333"/>
                </a:solidFill>
              </a:rPr>
              <a:t>(بعنوان مثال اگر به دوست خود اطلاع ندهید که حال شما بد است، نمی توانید از آنان انتظار داشته باشید که به شما رسیدگی کنند</a:t>
            </a:r>
            <a:r>
              <a:rPr lang="de-DE" altLang="de-DE" sz="2400" dirty="0">
                <a:solidFill>
                  <a:srgbClr val="333333"/>
                </a:solidFill>
              </a:rPr>
              <a:t>!</a:t>
            </a:r>
            <a:r>
              <a:rPr lang="fa-IR" altLang="de-DE" sz="2400" dirty="0">
                <a:solidFill>
                  <a:srgbClr val="333333"/>
                </a:solidFill>
              </a:rPr>
              <a:t>)</a:t>
            </a:r>
          </a:p>
          <a:p>
            <a:pPr marL="342900" lvl="0" indent="-342900" defTabSz="914400" fontAlgn="base">
              <a:buClr>
                <a:srgbClr val="333333"/>
              </a:buClr>
              <a:buFont typeface="WingDings"/>
              <a:buChar char=""/>
            </a:pPr>
            <a:r>
              <a:rPr lang="fa-IR" altLang="de-DE" sz="2400" dirty="0">
                <a:solidFill>
                  <a:srgbClr val="333333"/>
                </a:solidFill>
              </a:rPr>
              <a:t>سعی کنید شرایط پیچیده ی اجتماعی را از منظری متفاوت ارزیابی کنید و به هرگونه اطلاعات مرتبط با آن شرایط توجه کنید. هر قدر اطلاعات مورد توجه شما بیشتر باشد، احتمال قضاوت صحیح تر افزایش خواهد یافت.</a:t>
            </a:r>
            <a:endParaRPr lang="de-DE"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توجه: وضعیت فعلی خلق و خوی ما تحت تاثیر چگونگی درک ما از محیط اطرافمان است (به عنوان مثال، چگونه یک فرد را ارزیابی می کنیم).</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spTree>
    <p:extLst>
      <p:ext uri="{BB962C8B-B14F-4D97-AF65-F5344CB8AC3E}">
        <p14:creationId xmlns:p14="http://schemas.microsoft.com/office/powerpoint/2010/main" val="24067194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با بیماران روان پریش (سایکوتیک)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fa-IR" sz="2400" dirty="0">
                <a:solidFill>
                  <a:srgbClr val="333333"/>
                </a:solidFill>
              </a:rPr>
              <a:t>زمانی که شخصی به یک بیماری سایکوتیک (روانپریشی) مبتلا می باشد، اعمال و حالات چهره ای دیگران را غلط تعبیر می کنند.</a:t>
            </a:r>
          </a:p>
          <a:p>
            <a:pPr lvl="0" defTabSz="914400" fontAlgn="base">
              <a:defRPr/>
            </a:pPr>
            <a:r>
              <a:rPr lang="fa-IR" sz="2400" dirty="0">
                <a:solidFill>
                  <a:srgbClr val="004992"/>
                </a:solidFill>
              </a:rPr>
              <a:t>مثال: </a:t>
            </a:r>
            <a:r>
              <a:rPr lang="fa-IR" sz="2400" dirty="0">
                <a:solidFill>
                  <a:srgbClr val="333333"/>
                </a:solidFill>
              </a:rPr>
              <a:t>نیل احساس وحشت می کند، او احساس می کند که</a:t>
            </a:r>
            <a:r>
              <a:rPr lang="fa-IR" sz="2400">
                <a:solidFill>
                  <a:srgbClr val="333333"/>
                </a:solidFill>
              </a:rPr>
              <a:t>: “آنها </a:t>
            </a:r>
            <a:r>
              <a:rPr lang="fa-IR" sz="2400" dirty="0">
                <a:solidFill>
                  <a:srgbClr val="333333"/>
                </a:solidFill>
              </a:rPr>
              <a:t>می خواهند مرا </a:t>
            </a:r>
            <a:r>
              <a:rPr lang="fa-IR" sz="2400">
                <a:solidFill>
                  <a:srgbClr val="333333"/>
                </a:solidFill>
              </a:rPr>
              <a:t>بگیرند.</a:t>
            </a:r>
            <a:r>
              <a:rPr lang="fa-IR" sz="2400" i="1">
                <a:solidFill>
                  <a:srgbClr val="333333"/>
                </a:solidFill>
              </a:rPr>
              <a:t>”</a:t>
            </a:r>
            <a:endParaRPr lang="fa-IR" sz="2400" dirty="0">
              <a:solidFill>
                <a:srgbClr val="333333"/>
              </a:solidFill>
            </a:endParaRPr>
          </a:p>
          <a:p>
            <a:pPr lvl="0" defTabSz="914400" fontAlgn="base">
              <a:defRPr/>
            </a:pPr>
            <a:r>
              <a:rPr lang="fa-IR" sz="2400" dirty="0">
                <a:solidFill>
                  <a:srgbClr val="004992"/>
                </a:solidFill>
              </a:rPr>
              <a:t>سابقه: </a:t>
            </a:r>
            <a:r>
              <a:rPr lang="fa-IR" sz="2400" dirty="0">
                <a:solidFill>
                  <a:srgbClr val="333333"/>
                </a:solidFill>
              </a:rPr>
              <a:t>نیل وحشت زده برای هفته ها بود و عینک های تیره می زد برای اینکه شناخته نشود.</a:t>
            </a:r>
            <a:endParaRPr lang="de-DE" sz="2400" dirty="0">
              <a:solidFill>
                <a:srgbClr val="333333"/>
              </a:solidFill>
            </a:endParaRPr>
          </a:p>
          <a:p>
            <a:pPr lvl="0" defTabSz="914400" fontAlgn="base">
              <a:defRPr/>
            </a:pPr>
            <a:r>
              <a:rPr lang="fa-IR" sz="2400" dirty="0">
                <a:solidFill>
                  <a:srgbClr val="004992"/>
                </a:solidFill>
              </a:rPr>
              <a:t>اما: </a:t>
            </a:r>
            <a:r>
              <a:rPr lang="fa-IR" sz="2400" dirty="0">
                <a:solidFill>
                  <a:srgbClr val="333333"/>
                </a:solidFill>
              </a:rPr>
              <a:t>از آنجایی که رفتار عجیب و غریبی داشت، توجه ویژه ای را به خود جلب می کرد.</a:t>
            </a:r>
            <a:endParaRPr lang="en-AU" sz="2400" dirty="0">
              <a:solidFill>
                <a:srgbClr val="333333"/>
              </a:solidFill>
            </a:endParaRPr>
          </a:p>
          <a:p>
            <a:pPr lvl="0" defTabSz="914400" fontAlgn="base">
              <a:defRPr/>
            </a:pPr>
            <a:r>
              <a:rPr lang="fa-IR" sz="2400" dirty="0">
                <a:solidFill>
                  <a:srgbClr val="333333"/>
                </a:solidFill>
              </a:rPr>
              <a:t>هر انسانی خطا می کند، اساساً انسان جایزالخطا می باشد! بنابراین سعی کنیم مسائل را از منظرهای مختلف بنگریم.</a:t>
            </a: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pc="-10" dirty="0">
                <a:solidFill>
                  <a:srgbClr val="333333"/>
                </a:solidFill>
                <a:latin typeface="+mn-lt"/>
                <a:cs typeface="+mn-cs"/>
              </a:rPr>
              <a:t>www.uke.de/mct_app</a:t>
            </a:r>
            <a:endParaRPr lang="de-DE" dirty="0">
              <a:solidFill>
                <a:srgbClr val="333333"/>
              </a:solidFill>
              <a:latin typeface="+mn-lt"/>
              <a:cs typeface="+mn-cs"/>
            </a:endParaRPr>
          </a:p>
        </p:txBody>
      </p:sp>
      <p:pic>
        <p:nvPicPr>
          <p:cNvPr id="7"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Tree>
    <p:extLst>
      <p:ext uri="{BB962C8B-B14F-4D97-AF65-F5344CB8AC3E}">
        <p14:creationId xmlns:p14="http://schemas.microsoft.com/office/powerpoint/2010/main" val="4808302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292507158"/>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Lili Vieira de Carvalho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Tattoo poser </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Muffet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don2g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„typical turkish/muslim؟” (turkish parade)/“Typisch türkisch؟” (türkische Parade)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stephcarter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Froehliche Weihnachten!!! (Day 44)</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„typical german؟” (woman in dirndl dress)/„Typisch deutsch؟“ (Frau in Dirnd)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 library/</a:t>
                      </a:r>
                      <a:r>
                        <a:rPr kumimoji="0" lang="en-GB" sz="1000" b="0" i="0" u="none" strike="noStrike" cap="none" normalizeH="0" baseline="0" dirty="0" err="1">
                          <a:ln>
                            <a:noFill/>
                          </a:ln>
                          <a:solidFill>
                            <a:srgbClr val="333333"/>
                          </a:solidFill>
                          <a:effectLst/>
                          <a:latin typeface="+mn-lt"/>
                          <a:ea typeface="+mn-ea"/>
                          <a:cs typeface="+mn-cs"/>
                        </a:rPr>
                        <a:t>Bildergeschichte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Bücherei</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strips: car, illness/</a:t>
                      </a:r>
                      <a:r>
                        <a:rPr kumimoji="0" lang="en-GB" sz="1000" b="0" i="0" u="none" strike="noStrike" cap="none" normalizeH="0" baseline="0" dirty="0" err="1">
                          <a:ln>
                            <a:noFill/>
                          </a:ln>
                          <a:solidFill>
                            <a:srgbClr val="333333"/>
                          </a:solidFill>
                          <a:effectLst/>
                          <a:latin typeface="+mn-lt"/>
                          <a:ea typeface="+mn-ea"/>
                          <a:cs typeface="+mn-cs"/>
                        </a:rPr>
                        <a:t>Bildergeschichten</a:t>
                      </a:r>
                      <a:r>
                        <a:rPr kumimoji="0" lang="en-GB" sz="1000" b="0" i="0" u="none" strike="noStrike" cap="none" normalizeH="0" baseline="0" dirty="0">
                          <a:ln>
                            <a:noFill/>
                          </a:ln>
                          <a:solidFill>
                            <a:srgbClr val="333333"/>
                          </a:solidFill>
                          <a:effectLst/>
                          <a:latin typeface="+mn-lt"/>
                          <a:ea typeface="+mn-ea"/>
                          <a:cs typeface="+mn-cs"/>
                        </a:rPr>
                        <a:t> Auto, </a:t>
                      </a:r>
                      <a:r>
                        <a:rPr kumimoji="0" lang="en-GB" sz="1000" b="0" i="0" u="none" strike="noStrike" cap="none" normalizeH="0" baseline="0" dirty="0" err="1">
                          <a:ln>
                            <a:noFill/>
                          </a:ln>
                          <a:solidFill>
                            <a:srgbClr val="333333"/>
                          </a:solidFill>
                          <a:effectLst/>
                          <a:latin typeface="+mn-lt"/>
                          <a:ea typeface="+mn-ea"/>
                          <a:cs typeface="+mn-cs"/>
                        </a:rPr>
                        <a:t>Krankheit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 museum/</a:t>
                      </a:r>
                      <a:r>
                        <a:rPr kumimoji="0" lang="en-GB" sz="1000" b="0" i="0" u="none" strike="noStrike" cap="none" normalizeH="0" baseline="0" dirty="0" err="1">
                          <a:ln>
                            <a:noFill/>
                          </a:ln>
                          <a:solidFill>
                            <a:srgbClr val="333333"/>
                          </a:solidFill>
                          <a:effectLst/>
                          <a:latin typeface="+mn-lt"/>
                          <a:ea typeface="+mn-ea"/>
                          <a:cs typeface="+mn-cs"/>
                        </a:rPr>
                        <a:t>Bildergeschichte</a:t>
                      </a:r>
                      <a:r>
                        <a:rPr kumimoji="0" lang="en-GB" sz="1000" b="0" i="0" u="none" strike="noStrike" cap="none" normalizeH="0" baseline="0" dirty="0">
                          <a:ln>
                            <a:noFill/>
                          </a:ln>
                          <a:solidFill>
                            <a:srgbClr val="333333"/>
                          </a:solidFill>
                          <a:effectLst/>
                          <a:latin typeface="+mn-lt"/>
                          <a:ea typeface="+mn-ea"/>
                          <a:cs typeface="+mn-cs"/>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3696</Words>
  <Application>Microsoft Office PowerPoint</Application>
  <PresentationFormat>Benutzerdefiniert</PresentationFormat>
  <Paragraphs>388</Paragraphs>
  <Slides>40</Slides>
  <Notes>40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40</vt:i4>
      </vt:variant>
    </vt:vector>
  </HeadingPairs>
  <TitlesOfParts>
    <vt:vector size="46" baseType="lpstr">
      <vt:lpstr>Calibri Light</vt:lpstr>
      <vt:lpstr>Symbol</vt:lpstr>
      <vt:lpstr>WingDings</vt:lpstr>
      <vt:lpstr>Arial</vt:lpstr>
      <vt:lpstr>UKE_PPT-Vorlage_16zu9</vt:lpstr>
      <vt:lpstr>1_UKE_PPT-Vorlage_16zu9</vt:lpstr>
      <vt:lpstr>بام :6 B همدلی کردن... (قسمت دوم)</vt:lpstr>
      <vt:lpstr>وقتی که با کسی آشنا می شوید.ابتدا به چه نشانه هایی توجه می کنید؟  آیا این نشانه ها ، شاخص های معتبری برای ارزیابی هستند؟</vt:lpstr>
      <vt:lpstr>وقتی که با کسی آشنا می شوید.ابتدا به چه نشانه هایی توجه می کنید؟  آیا این نشانه ها ، شاخص های معتبری برای ارزیابی هستند؟</vt:lpstr>
      <vt:lpstr>چه نوع اطلاعاتی می تواند مفید و مورد توجه باشد؟ آیا به سایر اطلاعات می توان اعتماد کرد؟</vt:lpstr>
      <vt:lpstr>چه نوع اطلاعاتی می تواند مفید و مورد توجه باشد؟ آیا به سایر اطلاعات می توان اعتماد کرد؟</vt:lpstr>
      <vt:lpstr>محاسن و معایب نشانه های خاص اجتماعی</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ظاهری و واقعی!</vt:lpstr>
      <vt:lpstr>چرا این اعمال را انجام می دهیم؟</vt:lpstr>
      <vt:lpstr>چرا این اعمال را انجام می دهیم؟</vt:lpstr>
      <vt:lpstr>چگونه عدم همدلی سبب تشدید سوء تعبیر در خلال روان پریشی (سایکوز) می شود؟ چند مثال</vt:lpstr>
      <vt:lpstr>تمرین</vt:lpstr>
      <vt:lpstr>تمرین</vt:lpstr>
      <vt:lpstr>تمرین</vt:lpstr>
      <vt:lpstr>PowerPoint-Präsentation</vt:lpstr>
      <vt:lpstr>مردی که اضافه وزن دارد، از روی صندلی می افتد.  ممکن است مردم چه فکری بکنند؟...</vt:lpstr>
      <vt:lpstr>لطفاً ادامه دهیم!</vt:lpstr>
      <vt:lpstr>PowerPoint-Präsentation</vt:lpstr>
      <vt:lpstr>PowerPoint-Präsentation</vt:lpstr>
      <vt:lpstr>PowerPoint-Präsentation</vt:lpstr>
      <vt:lpstr>PowerPoint-Präsentation</vt:lpstr>
      <vt:lpstr>PowerPoint-Präsentation</vt:lpstr>
      <vt:lpstr>اختیاری : کلیپ ویدئویی</vt:lpstr>
      <vt:lpstr>PowerPoint-Präsentation</vt:lpstr>
      <vt:lpstr>انتقال دانش به زندگی روزمره</vt:lpstr>
      <vt:lpstr>انتقال دانش به زندگی روزمره</vt:lpstr>
      <vt:lpstr>انتقال دانش به زندگی روزمره</vt:lpstr>
      <vt:lpstr>با بیماران روان پریش (سایکوتیک) چه باید کرد؟</vt:lpstr>
      <vt:lpstr>از توجه و همکاری شما متشکریم</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455</cp:revision>
  <dcterms:created xsi:type="dcterms:W3CDTF">2004-06-30T16:15:23Z</dcterms:created>
  <dcterms:modified xsi:type="dcterms:W3CDTF">2021-12-20T09:59:49Z</dcterms:modified>
</cp:coreProperties>
</file>