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 id="2147483709" r:id="rId2"/>
  </p:sldMasterIdLst>
  <p:notesMasterIdLst>
    <p:notesMasterId r:id="rId93"/>
  </p:notesMasterIdLst>
  <p:handoutMasterIdLst>
    <p:handoutMasterId r:id="rId94"/>
  </p:handoutMasterIdLst>
  <p:sldIdLst>
    <p:sldId id="906" r:id="rId3"/>
    <p:sldId id="731" r:id="rId4"/>
    <p:sldId id="883" r:id="rId5"/>
    <p:sldId id="881" r:id="rId6"/>
    <p:sldId id="907" r:id="rId7"/>
    <p:sldId id="880" r:id="rId8"/>
    <p:sldId id="444" r:id="rId9"/>
    <p:sldId id="551" r:id="rId10"/>
    <p:sldId id="889" r:id="rId11"/>
    <p:sldId id="888" r:id="rId12"/>
    <p:sldId id="887" r:id="rId13"/>
    <p:sldId id="886" r:id="rId14"/>
    <p:sldId id="885" r:id="rId15"/>
    <p:sldId id="884" r:id="rId16"/>
    <p:sldId id="446" r:id="rId17"/>
    <p:sldId id="823" r:id="rId18"/>
    <p:sldId id="824" r:id="rId19"/>
    <p:sldId id="825" r:id="rId20"/>
    <p:sldId id="557" r:id="rId21"/>
    <p:sldId id="891" r:id="rId22"/>
    <p:sldId id="890" r:id="rId23"/>
    <p:sldId id="458" r:id="rId24"/>
    <p:sldId id="459" r:id="rId25"/>
    <p:sldId id="460" r:id="rId26"/>
    <p:sldId id="728" r:id="rId27"/>
    <p:sldId id="729" r:id="rId28"/>
    <p:sldId id="730" r:id="rId29"/>
    <p:sldId id="734" r:id="rId30"/>
    <p:sldId id="893" r:id="rId31"/>
    <p:sldId id="892" r:id="rId32"/>
    <p:sldId id="811" r:id="rId33"/>
    <p:sldId id="815" r:id="rId34"/>
    <p:sldId id="895" r:id="rId35"/>
    <p:sldId id="894" r:id="rId36"/>
    <p:sldId id="738" r:id="rId37"/>
    <p:sldId id="898" r:id="rId38"/>
    <p:sldId id="897" r:id="rId39"/>
    <p:sldId id="896" r:id="rId40"/>
    <p:sldId id="822" r:id="rId41"/>
    <p:sldId id="900" r:id="rId42"/>
    <p:sldId id="899" r:id="rId43"/>
    <p:sldId id="819" r:id="rId44"/>
    <p:sldId id="813" r:id="rId45"/>
    <p:sldId id="901" r:id="rId46"/>
    <p:sldId id="804" r:id="rId47"/>
    <p:sldId id="805" r:id="rId48"/>
    <p:sldId id="806" r:id="rId49"/>
    <p:sldId id="801" r:id="rId50"/>
    <p:sldId id="802" r:id="rId51"/>
    <p:sldId id="803" r:id="rId52"/>
    <p:sldId id="878" r:id="rId53"/>
    <p:sldId id="749" r:id="rId54"/>
    <p:sldId id="752" r:id="rId55"/>
    <p:sldId id="750" r:id="rId56"/>
    <p:sldId id="751" r:id="rId57"/>
    <p:sldId id="760" r:id="rId58"/>
    <p:sldId id="761" r:id="rId59"/>
    <p:sldId id="762" r:id="rId60"/>
    <p:sldId id="753" r:id="rId61"/>
    <p:sldId id="756" r:id="rId62"/>
    <p:sldId id="754" r:id="rId63"/>
    <p:sldId id="755" r:id="rId64"/>
    <p:sldId id="838" r:id="rId65"/>
    <p:sldId id="839" r:id="rId66"/>
    <p:sldId id="840" r:id="rId67"/>
    <p:sldId id="841" r:id="rId68"/>
    <p:sldId id="842" r:id="rId69"/>
    <p:sldId id="843" r:id="rId70"/>
    <p:sldId id="844" r:id="rId71"/>
    <p:sldId id="845" r:id="rId72"/>
    <p:sldId id="846" r:id="rId73"/>
    <p:sldId id="847" r:id="rId74"/>
    <p:sldId id="848" r:id="rId75"/>
    <p:sldId id="849" r:id="rId76"/>
    <p:sldId id="850" r:id="rId77"/>
    <p:sldId id="868" r:id="rId78"/>
    <p:sldId id="869" r:id="rId79"/>
    <p:sldId id="870" r:id="rId80"/>
    <p:sldId id="871" r:id="rId81"/>
    <p:sldId id="872" r:id="rId82"/>
    <p:sldId id="873" r:id="rId83"/>
    <p:sldId id="874" r:id="rId84"/>
    <p:sldId id="856" r:id="rId85"/>
    <p:sldId id="903" r:id="rId86"/>
    <p:sldId id="902" r:id="rId87"/>
    <p:sldId id="859" r:id="rId88"/>
    <p:sldId id="905" r:id="rId89"/>
    <p:sldId id="904" r:id="rId90"/>
    <p:sldId id="879" r:id="rId91"/>
    <p:sldId id="875"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7" autoAdjust="0"/>
    <p:restoredTop sz="94660"/>
  </p:normalViewPr>
  <p:slideViewPr>
    <p:cSldViewPr>
      <p:cViewPr varScale="1">
        <p:scale>
          <a:sx n="63" d="100"/>
          <a:sy n="63" d="100"/>
        </p:scale>
        <p:origin x="106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cs typeface="Arial" panose="020B0604020202020204" pitchFamily="34" charset="0"/>
              </a:defRPr>
            </a:lvl1pPr>
          </a:lstStyle>
          <a:p>
            <a:pPr>
              <a:defRPr/>
            </a:pPr>
            <a:fld id="{43BA8AE1-C59A-4737-9CFC-C4FEE578EB19}" type="slidenum">
              <a:rPr lang="en-US" altLang="de-DE"/>
              <a:pPr>
                <a:defRPr/>
              </a:pPr>
              <a:t>‹Nr.›</a:t>
            </a:fld>
            <a:endParaRPr lang="en-GB" altLang="de-DE"/>
          </a:p>
        </p:txBody>
      </p:sp>
    </p:spTree>
    <p:extLst>
      <p:ext uri="{BB962C8B-B14F-4D97-AF65-F5344CB8AC3E}">
        <p14:creationId xmlns:p14="http://schemas.microsoft.com/office/powerpoint/2010/main" val="4216796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cs typeface="Arial" panose="020B0604020202020204" pitchFamily="34" charset="0"/>
              </a:defRPr>
            </a:lvl1pPr>
          </a:lstStyle>
          <a:p>
            <a:pPr>
              <a:defRPr/>
            </a:pPr>
            <a:fld id="{A3CFC45A-E723-46A2-9D10-6EA8B1D70D2F}" type="slidenum">
              <a:rPr lang="en-US" altLang="de-DE"/>
              <a:pPr>
                <a:defRPr/>
              </a:pPr>
              <a:t>‹Nr.›</a:t>
            </a:fld>
            <a:endParaRPr lang="en-US" altLang="de-DE"/>
          </a:p>
        </p:txBody>
      </p:sp>
    </p:spTree>
    <p:extLst>
      <p:ext uri="{BB962C8B-B14F-4D97-AF65-F5344CB8AC3E}">
        <p14:creationId xmlns:p14="http://schemas.microsoft.com/office/powerpoint/2010/main" val="27921879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59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8268A8-733E-451B-84CA-A7A4FA678A34}"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5858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1F6345-749C-4296-9C0B-E0AC4DEDCF24}" type="slidenum">
              <a:rPr lang="en-US" altLang="de-DE" sz="130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062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DCC739-3F72-4839-988F-960D1B3FEFD7}" type="slidenum">
              <a:rPr lang="en-US" altLang="de-DE" sz="130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926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0F8AEF-E34D-40D8-BF6E-78CB4A09A766}" type="slidenum">
              <a:rPr lang="en-US" altLang="de-DE" sz="130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719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9F5E73-8EA8-4CE6-AB5C-8E6705592FDF}" type="slidenum">
              <a:rPr lang="en-US"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5015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1B9CC0-A71F-420D-8F39-3BF1E54BA418}"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296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EBFDEA-2187-41A9-9B44-ECE830CC8BEE}"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0525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FAAB55-3C7F-46C1-8C27-9933AAA4779B}" type="slidenum">
              <a:rPr lang="en-US" altLang="de-DE" sz="130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34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B66982-DF8E-44B3-90FB-742958D74D97}"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612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D13988-3D09-4F56-A31D-7B443F081941}"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385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E2D8CA-E393-4A33-AC1E-140E46E1F4EA}"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1341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81192-52EA-4C52-B53A-ADA16F0E8608}"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19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37DD45-F093-45BF-99BD-63953AFB6E69}"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1120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8D72B-05AF-4406-9944-CAB763CA8C1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95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86F6D9-5485-4510-9874-2992F8821DF1}"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21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E58281-5DB3-40AF-BFD7-AB16E363FCBD}" type="slidenum">
              <a:rPr lang="en-US" altLang="de-DE" sz="130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934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C81238-5920-456E-AB7B-DC4077CF2C5E}" type="slidenum">
              <a:rPr lang="en-US"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32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5D156D-2619-4EF5-BAC0-1FF52477D24A}" type="slidenum">
              <a:rPr lang="en-US" altLang="de-DE" sz="130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901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A92534-EB5D-43A7-84FC-40D0C5C22471}" type="slidenum">
              <a:rPr lang="en-US" altLang="de-DE" sz="130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39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2F3204-CA0F-4FB6-9FEE-6468A1200435}" type="slidenum">
              <a:rPr lang="en-US" altLang="de-DE" sz="130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57633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73604-C1CE-48A4-A840-8F112C4A8D5E}" type="slidenum">
              <a:rPr lang="en-US" altLang="de-DE" sz="130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5124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73604-C1CE-48A4-A840-8F112C4A8D5E}" type="slidenum">
              <a:rPr lang="en-US" altLang="de-DE" sz="130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5124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55FC5A-8FB2-436F-A941-F84B476DE2AE}" type="slidenum">
              <a:rPr lang="en-US" altLang="de-DE" sz="130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8000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A8B044-25C5-4144-B8B5-EC99F6613886}" type="slidenum">
              <a:rPr lang="en-US" altLang="de-DE" sz="130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41391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E7FA33-ABD9-49DA-B170-17F54A22821C}" type="slidenum">
              <a:rPr lang="en-US" altLang="de-DE" sz="130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855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0CBA12-1063-47C6-ACFC-630645C1AB12}" type="slidenum">
              <a:rPr lang="en-US" altLang="de-DE" sz="130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6464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F0CC7C-13D9-4206-9FFE-0FDB6DB2F63F}" type="slidenum">
              <a:rPr lang="en-US" altLang="de-DE" sz="130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83047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6E6420-64B2-432C-9676-7435B41AB521}" type="slidenum">
              <a:rPr lang="en-US" altLang="de-DE" sz="130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833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973DB4-C997-4C0A-AF87-4430E03AB540}" type="slidenum">
              <a:rPr lang="en-US" altLang="de-DE" sz="130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65016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BAB77-6ED9-4072-8B7E-ACD8C3B29577}" type="slidenum">
              <a:rPr lang="en-US" altLang="de-DE" sz="130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941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602C4D-AECF-4753-A3C8-CEA3468A867C}" type="slidenum">
              <a:rPr lang="en-US" altLang="de-DE" sz="130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16950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70B24-06E5-4C99-9204-D823219AE1B5}" type="slidenum">
              <a:rPr lang="en-US" altLang="de-DE" sz="130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02126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A595E6-16D3-4EED-B08F-D2E4727BEADA}" type="slidenum">
              <a:rPr lang="en-US" altLang="de-DE" sz="130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022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55349E-079D-42FA-BEE4-D6477A863C6D}" type="slidenum">
              <a:rPr lang="en-US" altLang="de-DE" sz="130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5818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F82DA1-1ABE-476B-8481-1FFE5C179E2B}" type="slidenum">
              <a:rPr lang="en-US" altLang="de-DE" sz="130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0665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A4B516-F7EA-437B-96C9-5E66FB60AE50}" type="slidenum">
              <a:rPr lang="en-US" altLang="de-DE" sz="130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5284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7AFD52-4FAB-46A2-B360-9F6E59CB59DB}" type="slidenum">
              <a:rPr lang="en-US" altLang="de-DE" sz="130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75163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6DC151-5C31-4B5D-AE3F-54519333E3C4}" type="slidenum">
              <a:rPr lang="en-US" altLang="de-DE" sz="130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9134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616DD9-1901-4BD0-89CD-381EADD612E3}"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8850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36E26E-A2DB-4BFF-B9F8-E5C685798E07}" type="slidenum">
              <a:rPr lang="en-US" altLang="de-DE" sz="130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84888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5ED119-5390-422C-AD1F-9F15D36FB371}"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9606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CFE26-20BA-4D32-A5CD-580AD7888AA2}"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67082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7692A4-5254-4B20-BA43-1F2329BE497F}" type="slidenum">
              <a:rPr lang="en-US" altLang="de-DE" sz="130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3118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8A6F6C-057A-4B3D-B769-B1B35C2C68F3}" type="slidenum">
              <a:rPr lang="en-US" altLang="de-DE" sz="130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14102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EA95A-D22D-464B-B2F5-222B722E69A2}" type="slidenum">
              <a:rPr lang="en-US" altLang="de-DE" sz="130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121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40F902-BFAE-4E92-ACC7-5E9C78388D6E}" type="slidenum">
              <a:rPr lang="en-US" altLang="de-DE" sz="130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24262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E4AA9-89F5-4C9A-AA7F-FA1B021BB6E1}" type="slidenum">
              <a:rPr lang="en-US" altLang="de-DE" sz="130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3756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8C6059-5CF4-46B2-AFB5-CD7FE4B1B506}" type="slidenum">
              <a:rPr lang="en-US" altLang="de-DE" sz="130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3865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E33186-766D-4129-B4F3-AB4BBB399242}" type="slidenum">
              <a:rPr lang="en-US" altLang="de-DE" sz="130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938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F05C2D-C24A-4606-A76C-2A5E5C26AF38}" type="slidenum">
              <a:rPr lang="en-US" altLang="de-DE" sz="130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7646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C0746D-4337-4BD9-BB25-19A03164EFCA}" type="slidenum">
              <a:rPr lang="en-US" altLang="de-DE" sz="130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3442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1997EF-7477-4A84-88D7-BB2049AF4F3B}" type="slidenum">
              <a:rPr lang="en-US" altLang="de-DE" sz="130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57378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0A2440-206B-4176-8229-F31ACEF4253D}" type="slidenum">
              <a:rPr lang="en-US" altLang="de-DE" sz="130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98927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98D03-7909-4FA2-8FCA-010B93C6AC0B}" type="slidenum">
              <a:rPr lang="en-US" altLang="de-DE" sz="130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2158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1A73C-9162-410B-A558-AED654F57BEA}" type="slidenum">
              <a:rPr lang="en-US" altLang="de-DE" sz="130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5263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17EBAC-9C64-46E3-BF1D-27081EA160F0}" type="slidenum">
              <a:rPr lang="en-US" altLang="de-DE" sz="130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20164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EA4E7-7B4A-44A6-A91F-0FE931F9F635}" type="slidenum">
              <a:rPr lang="en-US" altLang="de-DE" sz="130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4779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FE232-C610-4096-9ED8-6BAF8C4A1B5C}" type="slidenum">
              <a:rPr lang="en-US" altLang="de-DE" sz="130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4610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3B46C-221B-4181-87D7-EAD3A019F4BA}" type="slidenum">
              <a:rPr lang="en-US" altLang="de-DE" sz="130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78732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77ED8C-C447-419F-973D-08B2732B022C}" type="slidenum">
              <a:rPr lang="en-US" altLang="de-DE" sz="130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2876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437026-11B5-4FE9-8DDA-B2C89F2692DD}" type="slidenum">
              <a:rPr lang="en-US" altLang="de-DE" sz="130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40865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BC6C6-80AF-4994-A07B-A35A6AFDCFE8}" type="slidenum">
              <a:rPr lang="en-US" altLang="de-DE" sz="130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837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5 – حافظه</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5 – حافظه</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E586042-4F7E-42AD-8C84-A5970A2572D5}"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5 – حافظه</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717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435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3884052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25808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52157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623321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58562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641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68457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37556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99639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96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5 – حافظه</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DE586042-4F7E-42AD-8C84-A5970A2572D5}" type="slidenum">
              <a:rPr lang="en-US"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549100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:5 A </a:t>
            </a:r>
            <a:r>
              <a:rPr lang="ar-SA" altLang="de-DE" dirty="0"/>
              <a:t>حافظه</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25167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spTree>
    <p:extLst>
      <p:ext uri="{BB962C8B-B14F-4D97-AF65-F5344CB8AC3E}">
        <p14:creationId xmlns:p14="http://schemas.microsoft.com/office/powerpoint/2010/main" val="32025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a:t>
            </a:r>
            <a:endParaRPr lang="de-DE" sz="2400" dirty="0">
              <a:solidFill>
                <a:srgbClr val="333333"/>
              </a:solidFill>
            </a:endParaRP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spTree>
    <p:extLst>
      <p:ext uri="{BB962C8B-B14F-4D97-AF65-F5344CB8AC3E}">
        <p14:creationId xmlns:p14="http://schemas.microsoft.com/office/powerpoint/2010/main" val="364448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مغز ما توسط اطلاعات غیرضروری اشباع نمی شود . و اطلاعات نامربوط پاک می شوند... </a:t>
            </a:r>
            <a:r>
              <a:rPr lang="fa-IR" sz="2400" dirty="0">
                <a:solidFill>
                  <a:srgbClr val="004992"/>
                </a:solidFill>
              </a:rPr>
              <a:t>ولی.</a:t>
            </a: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spTree>
    <p:extLst>
      <p:ext uri="{BB962C8B-B14F-4D97-AF65-F5344CB8AC3E}">
        <p14:creationId xmlns:p14="http://schemas.microsoft.com/office/powerpoint/2010/main" val="120761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fa-IR" sz="2400" dirty="0">
                <a:solidFill>
                  <a:srgbClr val="333333"/>
                </a:solidFill>
              </a:rPr>
              <a:t>ظرفیت ذخیره سازی اطلاعات ما محدود است.</a:t>
            </a:r>
            <a:br>
              <a:rPr lang="fa-IR" sz="2400" dirty="0">
                <a:solidFill>
                  <a:srgbClr val="333333"/>
                </a:solidFill>
              </a:rPr>
            </a:br>
            <a:r>
              <a:rPr lang="fa-IR" sz="2400" dirty="0">
                <a:solidFill>
                  <a:srgbClr val="333333"/>
                </a:solidFill>
              </a:rPr>
              <a:t>مثال: تقریباً 40% جزئیات داستانی که نیم ساعت قبل شنیده ایم ، را نمی توانیم بطور کامل به خاطر آوریم.</a:t>
            </a:r>
          </a:p>
          <a:p>
            <a:pPr marL="342900" lvl="0" indent="-342900" defTabSz="914400" fontAlgn="base">
              <a:buClr>
                <a:srgbClr val="000000"/>
              </a:buClr>
              <a:buFont typeface="WingDings"/>
              <a:buChar char=""/>
              <a:tabLst>
                <a:tab pos="361950" algn="l"/>
              </a:tabLst>
              <a:defRPr/>
            </a:pPr>
            <a:r>
              <a:rPr lang="fa-IR" sz="2400" dirty="0">
                <a:solidFill>
                  <a:srgbClr val="004992"/>
                </a:solidFill>
              </a:rPr>
              <a:t>مزیت:</a:t>
            </a:r>
            <a:r>
              <a:rPr lang="fa-IR" sz="2400" dirty="0">
                <a:solidFill>
                  <a:srgbClr val="333333"/>
                </a:solidFill>
              </a:rPr>
              <a:t> مغز ما توسط اطلاعات غیرضروری اشباع نمی شود . و اطلاعات نامربوط پاک می شوند... </a:t>
            </a:r>
            <a:r>
              <a:rPr lang="fa-IR" sz="2400" dirty="0">
                <a:solidFill>
                  <a:srgbClr val="004992"/>
                </a:solidFill>
              </a:rPr>
              <a:t>ولی.</a:t>
            </a:r>
          </a:p>
          <a:p>
            <a:pPr marL="342900" lvl="0" indent="-342900" defTabSz="914400" fontAlgn="base">
              <a:buClr>
                <a:srgbClr val="000000"/>
              </a:buClr>
              <a:buFont typeface="WingDings"/>
              <a:buChar char=""/>
              <a:tabLst>
                <a:tab pos="361950" algn="l"/>
              </a:tabLst>
              <a:defRPr/>
            </a:pPr>
            <a:r>
              <a:rPr lang="fa-IR" sz="2400" dirty="0">
                <a:solidFill>
                  <a:srgbClr val="004992"/>
                </a:solidFill>
              </a:rPr>
              <a:t>زیان:</a:t>
            </a:r>
            <a:r>
              <a:rPr lang="fa-IR" sz="2400" dirty="0">
                <a:solidFill>
                  <a:srgbClr val="333333"/>
                </a:solidFill>
              </a:rPr>
              <a:t> بسیاری از خاطرات هم ازدست می رود (قرارها ، خاطرات مربوط به تعطیلات ، دانش کسب شده در دبیرستان...).</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extLst>
      <p:ext uri="{BB962C8B-B14F-4D97-AF65-F5344CB8AC3E}">
        <p14:creationId xmlns:p14="http://schemas.microsoft.com/office/powerpoint/2010/main" val="102212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چگونه می توانم بهتر به خاطر بسپارم؟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endParaRPr lang="fa-IR" sz="2400" dirty="0">
              <a:solidFill>
                <a:schemeClr val="tx1"/>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خو</a:t>
            </a:r>
            <a:r>
              <a:rPr lang="fa-IR" altLang="de-DE" sz="2400" dirty="0">
                <a:solidFill>
                  <a:srgbClr val="333333"/>
                </a:solidFill>
              </a:rPr>
              <a:t>اب و</a:t>
            </a:r>
            <a:r>
              <a:rPr lang="fa-IR" altLang="de-DE" sz="2400" dirty="0">
                <a:solidFill>
                  <a:srgbClr val="004992"/>
                </a:solidFill>
              </a:rPr>
              <a:t> خ</a:t>
            </a:r>
            <a:r>
              <a:rPr lang="fa-IR" altLang="de-DE" sz="2400" dirty="0">
                <a:solidFill>
                  <a:srgbClr val="333333"/>
                </a:solidFill>
              </a:rPr>
              <a:t>وراک) استفاده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spTree>
    <p:extLst>
      <p:ext uri="{BB962C8B-B14F-4D97-AF65-F5344CB8AC3E}">
        <p14:creationId xmlns:p14="http://schemas.microsoft.com/office/powerpoint/2010/main" val="297905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خواب </a:t>
            </a:r>
            <a:r>
              <a:rPr lang="fa-IR" altLang="de-DE" sz="2400" dirty="0">
                <a:solidFill>
                  <a:srgbClr val="333333"/>
                </a:solidFill>
              </a:rPr>
              <a:t>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spTree>
    <p:extLst>
      <p:ext uri="{BB962C8B-B14F-4D97-AF65-F5344CB8AC3E}">
        <p14:creationId xmlns:p14="http://schemas.microsoft.com/office/powerpoint/2010/main" val="308212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a:t>
            </a:r>
            <a:r>
              <a:rPr lang="fa-IR" altLang="de-DE" sz="2400" dirty="0">
                <a:solidFill>
                  <a:srgbClr val="333333"/>
                </a:solidFill>
              </a:rPr>
              <a:t>واب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spTree>
    <p:extLst>
      <p:ext uri="{BB962C8B-B14F-4D97-AF65-F5344CB8AC3E}">
        <p14:creationId xmlns:p14="http://schemas.microsoft.com/office/powerpoint/2010/main" val="154434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 </a:t>
            </a:r>
            <a:r>
              <a:rPr lang="fa-IR" altLang="de-DE" sz="2400" dirty="0">
                <a:solidFill>
                  <a:schemeClr val="tx1"/>
                </a:solidFill>
              </a:rPr>
              <a:t>خوا</a:t>
            </a:r>
            <a:r>
              <a:rPr lang="fa-IR" altLang="de-DE" sz="2400" dirty="0">
                <a:solidFill>
                  <a:srgbClr val="333333"/>
                </a:solidFill>
              </a:rPr>
              <a:t>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spTree>
    <p:extLst>
      <p:ext uri="{BB962C8B-B14F-4D97-AF65-F5344CB8AC3E}">
        <p14:creationId xmlns:p14="http://schemas.microsoft.com/office/powerpoint/2010/main" val="1499197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a:t>
            </a:r>
            <a:r>
              <a:rPr lang="fa-IR" altLang="de-DE" sz="2400" dirty="0">
                <a:solidFill>
                  <a:srgbClr val="333333"/>
                </a:solidFill>
              </a:rPr>
              <a:t>واب 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پس از یادگیری استراحت کنید (تمرکز شما از موضوع منحرف نشود).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spTree>
    <p:extLst>
      <p:ext uri="{BB962C8B-B14F-4D97-AF65-F5344CB8AC3E}">
        <p14:creationId xmlns:p14="http://schemas.microsoft.com/office/powerpoint/2010/main" val="2308367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بطور کامل تکرار کنید و اطلاعات را کاملاً </a:t>
            </a:r>
            <a:r>
              <a:rPr lang="fa-IR" altLang="de-DE" sz="2400" dirty="0">
                <a:solidFill>
                  <a:srgbClr val="004992"/>
                </a:solidFill>
              </a:rPr>
              <a:t>فهم کنید.</a:t>
            </a:r>
            <a:endParaRPr lang="fa-IR"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fa-IR" altLang="de-DE" sz="2400" dirty="0">
                <a:solidFill>
                  <a:srgbClr val="333333"/>
                </a:solidFill>
              </a:rPr>
              <a:t>در خصوص مطالب انتزاعی: سعی کنید مثال های ساده پیدا کنید یا از نشانه های یادیار (نظیر رفت و آمد </a:t>
            </a:r>
            <a:r>
              <a:rPr lang="fa-IR" altLang="de-DE" sz="2400" dirty="0">
                <a:solidFill>
                  <a:schemeClr val="tx1"/>
                </a:solidFill>
              </a:rPr>
              <a:t>، خواب </a:t>
            </a:r>
            <a:r>
              <a:rPr lang="fa-IR" altLang="de-DE" sz="2400" dirty="0">
                <a:solidFill>
                  <a:srgbClr val="333333"/>
                </a:solidFill>
              </a:rPr>
              <a:t>و</a:t>
            </a:r>
            <a:r>
              <a:rPr lang="fa-IR" altLang="de-DE" sz="2400" dirty="0">
                <a:solidFill>
                  <a:srgbClr val="004992"/>
                </a:solidFill>
              </a:rPr>
              <a:t> خ</a:t>
            </a:r>
            <a:r>
              <a:rPr lang="fa-IR" altLang="de-DE" sz="2400" dirty="0">
                <a:solidFill>
                  <a:srgbClr val="333333"/>
                </a:solidFill>
              </a:rPr>
              <a:t>وراک) استفاده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اطلاعات را با دانش موجود خود ترکیب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از مطالعه به مدت بسیار طولانی احتراز 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الکل یا مواد اعتیاد آور و روانگردان استفاده نکنید.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پس از یادگیری استراحت کنید (تمرکز شما از موضوع منحرف نشود).</a:t>
            </a:r>
          </a:p>
          <a:p>
            <a:pPr marL="342900" lvl="0" indent="-342900" defTabSz="914400" fontAlgn="base">
              <a:lnSpc>
                <a:spcPct val="100000"/>
              </a:lnSpc>
              <a:spcBef>
                <a:spcPts val="1200"/>
              </a:spcBef>
              <a:buClr>
                <a:srgbClr val="333333"/>
              </a:buClr>
              <a:buFont typeface="WingDings"/>
              <a:buChar char=""/>
            </a:pPr>
            <a:r>
              <a:rPr lang="fa-IR" altLang="de-DE" sz="2400" dirty="0">
                <a:solidFill>
                  <a:srgbClr val="333333"/>
                </a:solidFill>
              </a:rPr>
              <a:t>در هنگام یادگیری از حواس مختلف خود (مانند شنیدن ، دیدن ، نوشتن) استفاده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spTree>
    <p:extLst>
      <p:ext uri="{BB962C8B-B14F-4D97-AF65-F5344CB8AC3E}">
        <p14:creationId xmlns:p14="http://schemas.microsoft.com/office/powerpoint/2010/main" val="194611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6"/>
          <p:cNvGrpSpPr/>
          <p:nvPr/>
        </p:nvGrpSpPr>
        <p:grpSpPr>
          <a:xfrm>
            <a:off x="450974" y="2165604"/>
            <a:ext cx="5657603" cy="4328160"/>
            <a:chOff x="6086598" y="2165604"/>
            <a:chExt cx="5657603" cy="4328160"/>
          </a:xfrm>
        </p:grpSpPr>
        <p:pic>
          <p:nvPicPr>
            <p:cNvPr id="18"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grpSp>
      <p:sp>
        <p:nvSpPr>
          <p:cNvPr id="5" name="Content Placeholder 4"/>
          <p:cNvSpPr>
            <a:spLocks noGrp="1"/>
          </p:cNvSpPr>
          <p:nvPr>
            <p:ph idx="1"/>
          </p:nvPr>
        </p:nvSpPr>
        <p:spPr>
          <a:xfrm>
            <a:off x="6070477" y="2204864"/>
            <a:ext cx="5678478" cy="4248000"/>
          </a:xfrm>
        </p:spPr>
        <p:txBody>
          <a:bodyPr/>
          <a:lstStyle/>
          <a:p>
            <a:pPr lvl="0" defTabSz="914400" fontAlgn="base"/>
            <a:r>
              <a:rPr lang="fa-IR" altLang="de-DE" sz="2400" dirty="0">
                <a:solidFill>
                  <a:srgbClr val="004992"/>
                </a:solidFill>
              </a:rPr>
              <a:t>هرقدر تعداد حواس درگیر بهنگام یادگیری بیشتر باشد ، یادآوری از حافظه بهتر خواهد بود!</a:t>
            </a:r>
            <a:endParaRPr lang="fa-IR"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می توانم بهتر به خاطر بسپارم؟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pSp>
        <p:nvGrpSpPr>
          <p:cNvPr id="8" name="Group092155"/>
          <p:cNvGrpSpPr/>
          <p:nvPr/>
        </p:nvGrpSpPr>
        <p:grpSpPr>
          <a:xfrm>
            <a:off x="489073" y="1898904"/>
            <a:ext cx="5581403" cy="4470896"/>
            <a:chOff x="6124699" y="1898904"/>
            <a:chExt cx="5581403" cy="4470896"/>
          </a:xfrm>
        </p:grpSpPr>
        <p:sp>
          <p:nvSpPr>
            <p:cNvPr id="19" name="Caption_15-19"/>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به کارگیری   </a:t>
              </a:r>
              <a:endParaRPr lang="en-GB" altLang="de-DE" sz="1200" b="1" dirty="0">
                <a:latin typeface="Arial" panose="020B0604020202020204" pitchFamily="34" charset="0"/>
              </a:endParaRPr>
            </a:p>
          </p:txBody>
        </p:sp>
        <p:sp>
          <p:nvSpPr>
            <p:cNvPr id="20" name="Caption_14-20"/>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Arial" panose="020B0604020202020204" pitchFamily="34" charset="0"/>
                </a:rPr>
                <a:t>بجث و تبادل نظر </a:t>
              </a:r>
              <a:endParaRPr lang="en-GB" altLang="de-DE" sz="1200" b="1" dirty="0">
                <a:latin typeface="Arial" panose="020B0604020202020204" pitchFamily="34" charset="0"/>
              </a:endParaRPr>
            </a:p>
          </p:txBody>
        </p:sp>
        <p:sp>
          <p:nvSpPr>
            <p:cNvPr id="21" name="Caption_13-21"/>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a:latin typeface="Arial" panose="020B0604020202020204" pitchFamily="34" charset="0"/>
                </a:rPr>
                <a:t>بجث و تبادل نظر </a:t>
              </a:r>
              <a:endParaRPr lang="en-GB" altLang="de-DE" sz="1200" b="1" dirty="0">
                <a:latin typeface="Arial" panose="020B0604020202020204" pitchFamily="34" charset="0"/>
              </a:endParaRPr>
            </a:p>
          </p:txBody>
        </p:sp>
        <p:sp>
          <p:nvSpPr>
            <p:cNvPr id="22" name="Caption_12-2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3" name="Caption_11-23"/>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4" name="Caption_10-24"/>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5" name="Caption_9-25"/>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بینایی     </a:t>
              </a:r>
              <a:endParaRPr lang="en-GB" altLang="de-DE" sz="1200" b="1" dirty="0">
                <a:latin typeface="Arial" panose="020B0604020202020204" pitchFamily="34" charset="0"/>
              </a:endParaRPr>
            </a:p>
          </p:txBody>
        </p:sp>
        <p:sp>
          <p:nvSpPr>
            <p:cNvPr id="26" name="Caption_8-26"/>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7" name="Caption_7-2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8" name="Caption_6-28"/>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29" name="Caption_5-29"/>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fa-IR" altLang="de-DE" sz="1200" b="1" dirty="0">
                  <a:latin typeface="Arial" panose="020B0604020202020204" pitchFamily="34" charset="0"/>
                </a:rPr>
                <a:t>شنوایی    </a:t>
              </a:r>
              <a:endParaRPr lang="en-GB" altLang="de-DE" sz="1200" b="1" dirty="0">
                <a:latin typeface="Arial" panose="020B0604020202020204" pitchFamily="34" charset="0"/>
              </a:endParaRPr>
            </a:p>
          </p:txBody>
        </p:sp>
        <p:sp>
          <p:nvSpPr>
            <p:cNvPr id="30" name="Caption_20-3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fa-IR" altLang="de-DE" sz="1400" b="1">
                  <a:latin typeface="Calibri Light"/>
                </a:rPr>
                <a:t>یادآوری حافظه به %</a:t>
              </a:r>
              <a:endParaRPr lang="en-GB" altLang="de-DE" sz="1400" b="1" dirty="0">
                <a:latin typeface="Calibri Ligh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آیا همه ی انسان ها مانند یکدیگر درک و یادآوری می کنند؟</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5"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4"/>
          <p:cNvSpPr txBox="1">
            <a:spLocks/>
          </p:cNvSpPr>
          <p:nvPr/>
        </p:nvSpPr>
        <p:spPr bwMode="gray">
          <a:xfrm>
            <a:off x="408955" y="5733256"/>
            <a:ext cx="11376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fa-IR" sz="2400" dirty="0">
                <a:solidFill>
                  <a:srgbClr val="333333"/>
                </a:solidFill>
                <a:ea typeface="+mj-ea"/>
                <a:cs typeface="+mj-cs"/>
              </a:rPr>
              <a:t>مثال: سه نقاش مختلف سعی کرده اند که از یک مزرعه ی اسپانیایی نقاشی ترسیم کنند...</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AE" sz="3600">
                <a:latin typeface="+mn-lt"/>
                <a:ea typeface="+mn-ea"/>
                <a:cs typeface="+mn-cs"/>
              </a:rPr>
              <a:t>لطفاً به تفاوت هایی که در رنگ و اندازه ی نقاشی ها از یک مزرعه وجود دارد توجه کنید . آیا به نظر شما نماهایی وجود دارد که این سه نقاش بطور متفاوت ترسیم کرده یا آن را حذف کرده باشند؟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pic>
        <p:nvPicPr>
          <p:cNvPr id="8"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2"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3"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ar-AE" sz="3600" dirty="0">
                <a:latin typeface="+mn-lt"/>
                <a:ea typeface="+mn-ea"/>
                <a:cs typeface="+mn-cs"/>
              </a:rPr>
              <a:t>هریک از نقاشان ، ادراک های متفاوتی داشته اند! </a:t>
            </a:r>
            <a:br>
              <a:rPr lang="ar-AE" sz="3600" dirty="0">
                <a:latin typeface="+mn-lt"/>
                <a:ea typeface="+mn-ea"/>
                <a:cs typeface="+mn-cs"/>
              </a:rPr>
            </a:br>
            <a:r>
              <a:rPr lang="ar-AE" sz="3600" dirty="0">
                <a:latin typeface="+mn-lt"/>
                <a:ea typeface="+mn-ea"/>
                <a:cs typeface="+mn-cs"/>
              </a:rPr>
              <a:t>همانطور که در سه نقاشی زیر دیده می شود: یک زمین ترسیم شده ولی نقاط تأکید نقاشی ها با یکدیگر متفاوت می باشد!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grpSp>
        <p:nvGrpSpPr>
          <p:cNvPr id="7" name="Group 6"/>
          <p:cNvGrpSpPr/>
          <p:nvPr/>
        </p:nvGrpSpPr>
        <p:grpSpPr>
          <a:xfrm>
            <a:off x="446220" y="2941855"/>
            <a:ext cx="3196167" cy="2743200"/>
            <a:chOff x="8552788" y="2941855"/>
            <a:chExt cx="3196167" cy="2743200"/>
          </a:xfrm>
        </p:grpSpPr>
        <p:pic>
          <p:nvPicPr>
            <p:cNvPr id="9"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grpSp>
        <p:nvGrpSpPr>
          <p:cNvPr id="6" name="Group 5"/>
          <p:cNvGrpSpPr/>
          <p:nvPr/>
        </p:nvGrpSpPr>
        <p:grpSpPr>
          <a:xfrm>
            <a:off x="4201882" y="2941855"/>
            <a:ext cx="3430010" cy="2743200"/>
            <a:chOff x="4563283" y="2941855"/>
            <a:chExt cx="3430010" cy="2743200"/>
          </a:xfrm>
        </p:grpSpPr>
        <p:pic>
          <p:nvPicPr>
            <p:cNvPr id="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grpSp>
        <p:nvGrpSpPr>
          <p:cNvPr id="5" name="Group 4"/>
          <p:cNvGrpSpPr/>
          <p:nvPr/>
        </p:nvGrpSpPr>
        <p:grpSpPr>
          <a:xfrm>
            <a:off x="8191388" y="2941855"/>
            <a:ext cx="3594832" cy="2743200"/>
            <a:chOff x="408955" y="2941855"/>
            <a:chExt cx="3594832" cy="2743200"/>
          </a:xfrm>
        </p:grpSpPr>
        <p:pic>
          <p:nvPicPr>
            <p:cNvPr id="10"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grpSp>
      <p:sp>
        <p:nvSpPr>
          <p:cNvPr id="14" name="Caption_18"/>
          <p:cNvSpPr txBox="1">
            <a:spLocks noChangeArrowheads="1"/>
          </p:cNvSpPr>
          <p:nvPr/>
        </p:nvSpPr>
        <p:spPr bwMode="auto">
          <a:xfrm>
            <a:off x="4201882" y="5685055"/>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dirty="0">
                <a:latin typeface="Calibri Light"/>
                <a:cs typeface="Times New Roman" panose="02020603050405020304" pitchFamily="18" charset="0"/>
              </a:rPr>
              <a:t>Bernd Hampel: </a:t>
            </a:r>
          </a:p>
          <a:p>
            <a:pPr algn="ctr" rtl="1" eaLnBrk="1" hangingPunct="1">
              <a:spcBef>
                <a:spcPct val="50000"/>
              </a:spcBef>
              <a:buClrTx/>
              <a:buFontTx/>
              <a:buNone/>
            </a:pPr>
            <a:r>
              <a:rPr lang="fa-IR" altLang="de-DE" sz="1200" b="0" dirty="0">
                <a:latin typeface="Calibri Light"/>
                <a:cs typeface="Times New Roman" panose="02020603050405020304" pitchFamily="18" charset="0"/>
              </a:rPr>
              <a:t>رنگ زمین قهوه ای تر است و درختی که در راه بوده است کاملاً خذف شده است (دایره ی قرمز).</a:t>
            </a:r>
            <a:endParaRPr lang="en-US" altLang="de-DE" sz="1200" b="0" dirty="0">
              <a:latin typeface="Calibri Light"/>
              <a:cs typeface="Times New Roman" panose="02020603050405020304" pitchFamily="18" charset="0"/>
            </a:endParaRPr>
          </a:p>
        </p:txBody>
      </p:sp>
      <p:sp>
        <p:nvSpPr>
          <p:cNvPr id="15" name="Caption_17"/>
          <p:cNvSpPr txBox="1">
            <a:spLocks noChangeArrowheads="1"/>
          </p:cNvSpPr>
          <p:nvPr/>
        </p:nvSpPr>
        <p:spPr bwMode="auto">
          <a:xfrm>
            <a:off x="446220" y="5685055"/>
            <a:ext cx="319616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a:latin typeface="Calibri Light"/>
                <a:cs typeface="Times New Roman" panose="02020603050405020304" pitchFamily="18" charset="0"/>
              </a:rPr>
              <a:t>Helmut Schack:</a:t>
            </a:r>
          </a:p>
          <a:p>
            <a:pPr algn="ctr" rtl="1" eaLnBrk="1" hangingPunct="1">
              <a:spcBef>
                <a:spcPct val="50000"/>
              </a:spcBef>
              <a:buClrTx/>
              <a:buFontTx/>
              <a:buNone/>
            </a:pPr>
            <a:r>
              <a:rPr lang="fa-IR" altLang="de-DE" sz="1200" b="0">
                <a:latin typeface="Calibri Light"/>
                <a:cs typeface="Times New Roman" panose="02020603050405020304" pitchFamily="18" charset="0"/>
              </a:rPr>
              <a:t>در این نقاشی ، زمین های متفاوتی نقاشی شده اند که در افق گسترده شده اند. این زمین ها رنگارنگ ترسیم شده اند. و برخلاف دو نقاشی دیگر دسته ای از چندین درخت در ابتدای این افق قرار داده شده.</a:t>
            </a:r>
            <a:endParaRPr lang="en-US" altLang="de-DE" sz="1200" b="0" dirty="0">
              <a:latin typeface="Calibri Light"/>
              <a:cs typeface="Times New Roman" panose="02020603050405020304" pitchFamily="18" charset="0"/>
            </a:endParaRPr>
          </a:p>
        </p:txBody>
      </p:sp>
      <p:sp>
        <p:nvSpPr>
          <p:cNvPr id="16" name="Caption_19"/>
          <p:cNvSpPr txBox="1">
            <a:spLocks noChangeArrowheads="1"/>
          </p:cNvSpPr>
          <p:nvPr/>
        </p:nvSpPr>
        <p:spPr bwMode="auto">
          <a:xfrm>
            <a:off x="8191388" y="5685055"/>
            <a:ext cx="3594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en-US" altLang="de-DE" sz="1200" b="0">
                <a:latin typeface="Calibri Light"/>
                <a:cs typeface="Times New Roman" panose="02020603050405020304" pitchFamily="18" charset="0"/>
              </a:rPr>
              <a:t>Andreas Weißgerber:</a:t>
            </a:r>
          </a:p>
          <a:p>
            <a:pPr algn="ctr" rtl="1" eaLnBrk="1" hangingPunct="1">
              <a:spcBef>
                <a:spcPct val="50000"/>
              </a:spcBef>
              <a:buClrTx/>
              <a:buFontTx/>
              <a:buNone/>
            </a:pPr>
            <a:r>
              <a:rPr lang="fa-IR" altLang="de-DE" sz="1200" b="0">
                <a:latin typeface="Calibri Light"/>
                <a:cs typeface="Times New Roman" panose="02020603050405020304" pitchFamily="18" charset="0"/>
              </a:rPr>
              <a:t>پشته های انباشته در این تصویر از دو تصویر دیگر کوچکتر می باشند.</a:t>
            </a:r>
            <a:endParaRPr lang="en-US" altLang="de-DE" sz="1200" b="0" dirty="0">
              <a:latin typeface="Calibri Light"/>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p>
          <a:p>
            <a:pPr marL="342900" indent="-342900" eaLnBrk="1" hangingPunct="1">
              <a:buClr>
                <a:srgbClr val="333333"/>
              </a:buClr>
              <a:buFont typeface="WingDings"/>
              <a:buChar char=""/>
              <a:tabLst>
                <a:tab pos="361950" algn="l"/>
              </a:tabLst>
            </a:pPr>
            <a:r>
              <a:rPr lang="ar-SA" altLang="de-DE" sz="2400" dirty="0">
                <a:solidFill>
                  <a:srgbClr val="333333"/>
                </a:solidFill>
              </a:rPr>
              <a:t>بعد از آن از شما خواهيم خواست آنچه را كه در تصوير ديده ايد به خاطر آوريد و خواهيم ديد چقدر به قضاوت خودتان اعتماد مي </a:t>
            </a:r>
            <a:r>
              <a:rPr lang="ar-SA" altLang="de-DE" sz="2400">
                <a:solidFill>
                  <a:srgbClr val="333333"/>
                </a:solidFill>
              </a:rPr>
              <a:t>كنيد.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1402074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تمرین</a:t>
            </a:r>
            <a:endParaRPr lang="de-DE" altLang="de-DE" sz="3600">
              <a:solidFill>
                <a:srgbClr val="004992"/>
              </a:solidFill>
              <a:latin typeface="+mn-lt"/>
              <a:ea typeface="+mn-ea"/>
              <a:cs typeface="+mn-cs"/>
            </a:endParaRPr>
          </a:p>
        </p:txBody>
      </p:sp>
      <p:sp>
        <p:nvSpPr>
          <p:cNvPr id="4608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fa-IR" altLang="de-DE" sz="2400" dirty="0">
                <a:solidFill>
                  <a:srgbClr val="333333"/>
                </a:solidFill>
              </a:rPr>
              <a:t>برای شما تصاویر پیچیده ای نمایش داده می شود</a:t>
            </a:r>
            <a:r>
              <a:rPr lang="de-DE" altLang="de-DE" sz="2400" dirty="0">
                <a:solidFill>
                  <a:srgbClr val="333333"/>
                </a:solidFill>
              </a:rPr>
              <a:t> </a:t>
            </a:r>
            <a:r>
              <a:rPr lang="fa-IR" altLang="de-DE" sz="2400" dirty="0">
                <a:solidFill>
                  <a:srgbClr val="333333"/>
                </a:solidFill>
              </a:rPr>
              <a:t>(نظیر ساحل دریا و ایستگاه قطار)</a:t>
            </a:r>
            <a:r>
              <a:rPr lang="ar-SA" altLang="de-DE" sz="2400" dirty="0">
                <a:solidFill>
                  <a:srgbClr val="333333"/>
                </a:solidFill>
              </a:rPr>
              <a:t>.</a:t>
            </a:r>
          </a:p>
          <a:p>
            <a:pPr marL="342900" indent="-342900" eaLnBrk="1" hangingPunct="1">
              <a:buClr>
                <a:srgbClr val="333333"/>
              </a:buClr>
              <a:buFont typeface="WingDings"/>
              <a:buChar char=""/>
              <a:tabLst>
                <a:tab pos="361950" algn="l"/>
              </a:tabLst>
            </a:pPr>
            <a:r>
              <a:rPr lang="ar-SA" altLang="de-DE" sz="2400" dirty="0">
                <a:solidFill>
                  <a:srgbClr val="333333"/>
                </a:solidFill>
              </a:rPr>
              <a:t>بعد از آن از شما خواهيم خواست آنچه را كه در تصوير ديده ايد به خاطر آوريد و خواهيم ديد چقدر به قضاوت خودتان اعتماد مي كنيد.</a:t>
            </a:r>
          </a:p>
          <a:p>
            <a:pPr eaLnBrk="1" hangingPunct="1">
              <a:tabLst>
                <a:tab pos="361950" algn="l"/>
              </a:tabLst>
            </a:pPr>
            <a:r>
              <a:rPr lang="de-DE" altLang="de-DE" sz="2400" dirty="0">
                <a:solidFill>
                  <a:srgbClr val="333333"/>
                </a:solidFill>
              </a:rPr>
              <a:t>	</a:t>
            </a:r>
            <a:r>
              <a:rPr lang="fa-IR" altLang="de-DE" sz="2400" dirty="0">
                <a:solidFill>
                  <a:srgbClr val="004992"/>
                </a:solidFill>
              </a:rPr>
              <a:t>سعی کنید تا حدِّ ممکن جزئیات را به خاطر آورید.</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extLst>
      <p:ext uri="{BB962C8B-B14F-4D97-AF65-F5344CB8AC3E}">
        <p14:creationId xmlns:p14="http://schemas.microsoft.com/office/powerpoint/2010/main" val="357353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در ساحل</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ساحل چه دیدید؟ چقدر اطمينان داريد؟</a:t>
            </a:r>
            <a:endParaRPr lang="de-DE" altLang="de-DE">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چتر آفتاب 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پلیس ساحلی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سگ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توپ</a:t>
            </a:r>
            <a:endParaRPr lang="fa-I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غریق نجات</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endParaRPr lang="fa-IR"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کلاه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حوله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 ساحل</a:t>
            </a:r>
            <a:endParaRPr lang="de-DE" altLang="de-DE" sz="3600">
              <a:latin typeface="+mn-lt"/>
              <a:ea typeface="+mn-ea"/>
              <a:cs typeface="+mn-cs"/>
            </a:endParaRPr>
          </a:p>
        </p:txBody>
      </p:sp>
      <p:sp>
        <p:nvSpPr>
          <p:cNvPr id="52228"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چتر آفتاب گیر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پلیس ساحلی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توپ</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غریق نجات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حوله</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5"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ایستگاه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ایستگاه می بینید؟ اطمينان داريد؟</a:t>
            </a:r>
            <a:endParaRPr lang="de-DE" altLang="de-DE">
              <a:solidFill>
                <a:srgbClr val="004992"/>
              </a:solidFill>
              <a:latin typeface="+mn-lt"/>
              <a:ea typeface="+mn-ea"/>
              <a:cs typeface="+mn-cs"/>
            </a:endParaRP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آهن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کالسکه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لوکوموتیو</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برنامه ی آمد و شد قطارها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سوزن بان یا متصدی راه آهن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چمدان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محل عبور قطار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ایستگاه</a:t>
            </a:r>
            <a:endParaRPr lang="de-DE" altLang="de-DE" sz="3600">
              <a:latin typeface="+mn-lt"/>
              <a:ea typeface="+mn-ea"/>
              <a:cs typeface="+mn-cs"/>
            </a:endParaRPr>
          </a:p>
        </p:txBody>
      </p:sp>
      <p:sp>
        <p:nvSpPr>
          <p:cNvPr id="58374"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a:t>
            </a:r>
            <a:r>
              <a:rPr lang="fa-IR" altLang="de-DE" sz="2400">
                <a:solidFill>
                  <a:srgbClr val="333333"/>
                </a:solidFill>
              </a:rPr>
              <a:t>راه آهن</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کالسکه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لوکوموتیو</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برنامه </a:t>
            </a:r>
            <a:r>
              <a:rPr lang="fa-IR" altLang="de-DE" sz="2400" dirty="0">
                <a:solidFill>
                  <a:srgbClr val="333333"/>
                </a:solidFill>
              </a:rPr>
              <a:t>ی آمد و شد قطارها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سوزن بان یا متصدی </a:t>
            </a:r>
            <a:r>
              <a:rPr lang="fa-IR" altLang="de-DE" sz="2400">
                <a:solidFill>
                  <a:srgbClr val="333333"/>
                </a:solidFill>
              </a:rPr>
              <a:t>راه آهن</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چمدان</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تابلوی </a:t>
            </a:r>
            <a:r>
              <a:rPr lang="fa-IR" altLang="de-DE" sz="2400" dirty="0">
                <a:solidFill>
                  <a:srgbClr val="004992"/>
                </a:solidFill>
              </a:rPr>
              <a:t>محل </a:t>
            </a:r>
            <a:r>
              <a:rPr lang="fa-IR" altLang="de-DE" sz="2400">
                <a:solidFill>
                  <a:srgbClr val="004992"/>
                </a:solidFill>
              </a:rPr>
              <a:t>عبور قطار</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صندلی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pic>
        <p:nvPicPr>
          <p:cNvPr id="8"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19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a:solidFill>
                  <a:srgbClr val="333333"/>
                </a:solidFill>
              </a:rPr>
              <a:t>مغز 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کنیم). استدلال منطقی برخی اشیاء را به تصویر اضافه می کند (مانند توپ و حوله در تصویر قبلی).</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spTree>
    <p:extLst>
      <p:ext uri="{BB962C8B-B14F-4D97-AF65-F5344CB8AC3E}">
        <p14:creationId xmlns:p14="http://schemas.microsoft.com/office/powerpoint/2010/main" val="2375043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خطاهای حافظه</a:t>
            </a:r>
            <a:endParaRPr lang="en-US" sz="3600">
              <a:latin typeface="+mn-lt"/>
              <a:ea typeface="+mn-ea"/>
              <a:cs typeface="+mn-cs"/>
            </a:endParaRPr>
          </a:p>
        </p:txBody>
      </p:sp>
      <p:sp>
        <p:nvSpPr>
          <p:cNvPr id="64514" name="Rectangle 3"/>
          <p:cNvSpPr>
            <a:spLocks noGrp="1" noChangeArrowheads="1"/>
          </p:cNvSpPr>
          <p:nvPr>
            <p:ph idx="1"/>
          </p:nvPr>
        </p:nvSpPr>
        <p:spPr>
          <a:xfrm>
            <a:off x="411480" y="2203704"/>
            <a:ext cx="11338560" cy="4251960"/>
          </a:xfrm>
        </p:spPr>
        <p:txBody>
          <a:bodyPr>
            <a:noAutofit/>
          </a:bodyPr>
          <a:lstStyle/>
          <a:p>
            <a:pPr marL="342900" indent="-342900" eaLnBrk="1" hangingPunct="1">
              <a:buClr>
                <a:srgbClr val="333333"/>
              </a:buClr>
              <a:buFont typeface="WingDings"/>
              <a:buChar char=""/>
            </a:pPr>
            <a:r>
              <a:rPr lang="fa-IR" altLang="de-DE" sz="2400">
                <a:solidFill>
                  <a:srgbClr val="333333"/>
                </a:solidFill>
              </a:rPr>
              <a:t>هرچه به خاطر می آوریم واقعاً اتفاق نیافتاده است.</a:t>
            </a:r>
          </a:p>
          <a:p>
            <a:pPr marL="342900" indent="-342900" eaLnBrk="1" hangingPunct="1">
              <a:buClr>
                <a:srgbClr val="333333"/>
              </a:buClr>
              <a:buFont typeface="WingDings"/>
              <a:buChar char=""/>
            </a:pPr>
            <a:r>
              <a:rPr lang="fa-IR" altLang="de-DE" sz="2400">
                <a:solidFill>
                  <a:srgbClr val="333333"/>
                </a:solidFill>
              </a:rPr>
              <a:t>مغز انسان اطلاعات ازدست رفته را با خاطرات قبلی و یا مرتبط جایگزین می سازد (بعنوان مثال ممکن است مناظری از خاطرات مربوط به تعطیلات را در تصویر ساحل دریا جایگزین کنیم). استدلال منطقی برخی اشیاء را به تصویر اضافه می کند (مانند توپ و حوله در تصویر قبلی).</a:t>
            </a:r>
          </a:p>
          <a:p>
            <a:pPr marL="342900" indent="-342900" eaLnBrk="1" hangingPunct="1">
              <a:buClr>
                <a:srgbClr val="333333"/>
              </a:buClr>
              <a:buFont typeface="WingDings"/>
              <a:buChar char=""/>
            </a:pPr>
            <a:r>
              <a:rPr lang="fa-IR" altLang="de-DE" sz="2400">
                <a:solidFill>
                  <a:srgbClr val="333333"/>
                </a:solidFill>
              </a:rPr>
              <a:t>خاطرات واقعی را می توان از خاطرات نادرست متمایز نمود . این تمایز از طریق شفاف سازی ایجاد کرد. یعنی خاطرات نادرست کلّی ، مبهم و با جزئیات اندک است.</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spTree>
    <p:extLst>
      <p:ext uri="{BB962C8B-B14F-4D97-AF65-F5344CB8AC3E}">
        <p14:creationId xmlns:p14="http://schemas.microsoft.com/office/powerpoint/2010/main" val="878376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004992"/>
                </a:solidFill>
              </a:rPr>
              <a:t>؟؟؟</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333333"/>
              </a:buClr>
              <a:buFont typeface="WingDings"/>
              <a:buChar char=""/>
            </a:pPr>
            <a:r>
              <a:rPr lang="fa-IR" altLang="de-DE" sz="2400" dirty="0">
                <a:solidFill>
                  <a:srgbClr val="004992"/>
                </a:solidFill>
              </a:rPr>
              <a:t>سوگیری های حافظه:</a:t>
            </a:r>
            <a:br>
              <a:rPr lang="fa-IR" altLang="de-DE" sz="2400">
                <a:solidFill>
                  <a:srgbClr val="004992"/>
                </a:solidFill>
              </a:rPr>
            </a:br>
            <a:r>
              <a:rPr lang="fa-IR" altLang="de-DE" sz="2400">
                <a:solidFill>
                  <a:srgbClr val="333333"/>
                </a:solidFill>
                <a:latin typeface="Times New Roman"/>
                <a:sym typeface="Wingdings" panose="05000000000000000000" pitchFamily="2" charset="2"/>
              </a:rPr>
              <a:t>←</a:t>
            </a:r>
            <a:r>
              <a:rPr lang="fa-IR" altLang="de-DE" sz="2400">
                <a:solidFill>
                  <a:srgbClr val="333333"/>
                </a:solidFill>
                <a:sym typeface="Wingdings" panose="05000000000000000000" pitchFamily="2" charset="2"/>
              </a:rPr>
              <a:t> </a:t>
            </a:r>
            <a:r>
              <a:rPr lang="fa-IR" altLang="de-DE" sz="2400" dirty="0">
                <a:solidFill>
                  <a:srgbClr val="333333"/>
                </a:solidFill>
              </a:rPr>
              <a:t>سرکوبی:فراموشی انتخابی وقایع ناخوشایند و منفی</a:t>
            </a:r>
            <a:br>
              <a:rPr lang="fa-IR" altLang="de-DE" sz="2400">
                <a:solidFill>
                  <a:srgbClr val="333333"/>
                </a:solidFill>
              </a:rPr>
            </a:br>
            <a:r>
              <a:rPr lang="fa-IR" altLang="de-DE" sz="2400">
                <a:solidFill>
                  <a:srgbClr val="333333"/>
                </a:solidFill>
                <a:latin typeface="Times New Roman"/>
                <a:sym typeface="Wingdings" panose="05000000000000000000" pitchFamily="2" charset="2"/>
              </a:rPr>
              <a:t>←</a:t>
            </a:r>
            <a:r>
              <a:rPr lang="fa-IR" altLang="de-DE" sz="2400">
                <a:solidFill>
                  <a:srgbClr val="333333"/>
                </a:solidFill>
              </a:rPr>
              <a:t> </a:t>
            </a:r>
            <a:r>
              <a:rPr lang="fa-IR" altLang="de-DE" sz="2400" dirty="0">
                <a:solidFill>
                  <a:srgbClr val="333333"/>
                </a:solidFill>
              </a:rPr>
              <a:t>سوگیری های حافظه در افراد افسرده: فراموشی انتخابی </a:t>
            </a:r>
            <a:r>
              <a:rPr lang="fa-IR" altLang="de-DE" sz="2400">
                <a:solidFill>
                  <a:srgbClr val="333333"/>
                </a:solidFill>
              </a:rPr>
              <a:t>وقایع منفی</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spTree>
    <p:extLst>
      <p:ext uri="{BB962C8B-B14F-4D97-AF65-F5344CB8AC3E}">
        <p14:creationId xmlns:p14="http://schemas.microsoft.com/office/powerpoint/2010/main" val="558316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انواع خطاهای حافظه</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004992"/>
                </a:solidFill>
              </a:rPr>
              <a:t>فراموشی</a:t>
            </a:r>
          </a:p>
          <a:p>
            <a:pPr marL="342900" lvl="0" indent="-342900" defTabSz="914400" fontAlgn="base">
              <a:buClr>
                <a:srgbClr val="333333"/>
              </a:buClr>
              <a:buFont typeface="WingDings"/>
              <a:buChar char=""/>
            </a:pPr>
            <a:r>
              <a:rPr lang="fa-IR" altLang="de-DE" sz="2400" dirty="0">
                <a:solidFill>
                  <a:srgbClr val="004992"/>
                </a:solidFill>
              </a:rPr>
              <a:t>سوگیری های حافظه:</a:t>
            </a:r>
            <a:br>
              <a:rPr lang="fa-IR" altLang="de-DE" sz="2400" dirty="0">
                <a:solidFill>
                  <a:srgbClr val="004992"/>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sym typeface="Wingdings" panose="05000000000000000000" pitchFamily="2" charset="2"/>
              </a:rPr>
              <a:t> </a:t>
            </a:r>
            <a:r>
              <a:rPr lang="fa-IR" altLang="de-DE" sz="2400" dirty="0">
                <a:solidFill>
                  <a:srgbClr val="333333"/>
                </a:solidFill>
              </a:rPr>
              <a:t>سرکوبی:فراموشی انتخابی وقایع ناخوشایند و منفی</a:t>
            </a:r>
            <a:br>
              <a:rPr lang="fa-IR" altLang="de-DE" sz="2400" dirty="0">
                <a:solidFill>
                  <a:srgbClr val="333333"/>
                </a:solidFill>
              </a:rPr>
            </a:br>
            <a:r>
              <a:rPr lang="fa-IR" altLang="de-DE" sz="2400" dirty="0">
                <a:solidFill>
                  <a:srgbClr val="333333"/>
                </a:solidFill>
                <a:latin typeface="Times New Roman"/>
                <a:sym typeface="Wingdings" panose="05000000000000000000" pitchFamily="2" charset="2"/>
              </a:rPr>
              <a:t>←</a:t>
            </a:r>
            <a:r>
              <a:rPr lang="fa-IR" altLang="de-DE" sz="2400" dirty="0">
                <a:solidFill>
                  <a:srgbClr val="333333"/>
                </a:solidFill>
              </a:rPr>
              <a:t> سوگیری های حافظه در افراد افسرده: فراموشی انتخابی وقایع منفی</a:t>
            </a:r>
          </a:p>
          <a:p>
            <a:pPr marL="342900" lvl="0" indent="-342900" defTabSz="914400" fontAlgn="base">
              <a:buClr>
                <a:srgbClr val="333333"/>
              </a:buClr>
              <a:buFont typeface="WingDings"/>
              <a:buChar char=""/>
            </a:pPr>
            <a:r>
              <a:rPr lang="fa-IR" altLang="de-DE" sz="2400" dirty="0">
                <a:solidFill>
                  <a:srgbClr val="004992"/>
                </a:solidFill>
              </a:rPr>
              <a:t>وهم / خاطرات نادرست:</a:t>
            </a:r>
            <a:r>
              <a:rPr lang="de-DE" altLang="de-DE" sz="2400" dirty="0">
                <a:solidFill>
                  <a:srgbClr val="004992"/>
                </a:solidFill>
              </a:rPr>
              <a:t> </a:t>
            </a:r>
            <a:r>
              <a:rPr lang="fa-IR" altLang="de-DE" sz="2400" dirty="0">
                <a:solidFill>
                  <a:srgbClr val="333333"/>
                </a:solidFill>
              </a:rPr>
              <a:t>یادآوری وقایعی که هرگز اتفاق نیافتاده اند!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spTree>
    <p:extLst>
      <p:ext uri="{BB962C8B-B14F-4D97-AF65-F5344CB8AC3E}">
        <p14:creationId xmlns:p14="http://schemas.microsoft.com/office/powerpoint/2010/main" val="793679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812355398"/>
              </p:ext>
            </p:extLst>
          </p:nvPr>
        </p:nvGraphicFramePr>
        <p:xfrm>
          <a:off x="408954" y="1916832"/>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138992434"/>
              </p:ext>
            </p:extLst>
          </p:nvPr>
        </p:nvGraphicFramePr>
        <p:xfrm>
          <a:off x="408954" y="1916832"/>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416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209372018"/>
              </p:ext>
            </p:extLst>
          </p:nvPr>
        </p:nvGraphicFramePr>
        <p:xfrm>
          <a:off x="408954" y="1916832"/>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ژان پیاژه ، روانشناس مشهور آشکارا به خاطر می آورد که در دوسالگی تجربه ی دزدیده شدن را داشته است. ولی این خاطره ناشی از داستانی است که پرستار او در زمان خردسالی پیاژه برای او تعریف کرده بود. </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14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خاطرات نادرست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3891653708"/>
              </p:ext>
            </p:extLst>
          </p:nvPr>
        </p:nvGraphicFramePr>
        <p:xfrm>
          <a:off x="408954" y="1916832"/>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dirty="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برخلاف عقاید عموم ، </a:t>
                      </a:r>
                      <a:r>
                        <a:rPr kumimoji="0" lang="fa-IR" sz="1800" b="0" i="0" u="none" strike="noStrike" cap="none" normalizeH="0" baseline="0">
                          <a:ln>
                            <a:noFill/>
                          </a:ln>
                          <a:solidFill>
                            <a:srgbClr val="333333"/>
                          </a:solidFill>
                          <a:effectLst/>
                          <a:latin typeface="Calibri Light"/>
                          <a:cs typeface="Arial" charset="0"/>
                        </a:rPr>
                        <a:t>کاپیتان کِرک (</a:t>
                      </a:r>
                      <a:r>
                        <a:rPr kumimoji="0" lang="fa-IR" sz="1800" b="0" i="0" u="none" strike="noStrike" cap="none" normalizeH="0" baseline="0" dirty="0">
                          <a:ln>
                            <a:noFill/>
                          </a:ln>
                          <a:solidFill>
                            <a:srgbClr val="333333"/>
                          </a:solidFill>
                          <a:effectLst/>
                          <a:latin typeface="Calibri Light"/>
                          <a:cs typeface="Arial" charset="0"/>
                        </a:rPr>
                        <a:t>ویلیام شاتنر) در فیلم سفر به ستارگان ، هرگز جمله </a:t>
                      </a:r>
                      <a:r>
                        <a:rPr kumimoji="0" lang="fa-IR" sz="1800" b="0" i="0" u="none" strike="noStrike" cap="none" normalizeH="0" baseline="0">
                          <a:ln>
                            <a:noFill/>
                          </a:ln>
                          <a:solidFill>
                            <a:srgbClr val="333333"/>
                          </a:solidFill>
                          <a:effectLst/>
                          <a:latin typeface="Calibri Light"/>
                          <a:cs typeface="Arial" charset="0"/>
                        </a:rPr>
                        <a:t>ی ”اسکاتی </a:t>
                      </a:r>
                      <a:r>
                        <a:rPr kumimoji="0" lang="fa-IR" sz="1800" b="0" i="0" u="none" strike="noStrike" cap="none" normalizeH="0" baseline="0" dirty="0">
                          <a:ln>
                            <a:noFill/>
                          </a:ln>
                          <a:solidFill>
                            <a:srgbClr val="333333"/>
                          </a:solidFill>
                          <a:effectLst/>
                          <a:latin typeface="Calibri Light"/>
                          <a:cs typeface="Arial" charset="0"/>
                        </a:rPr>
                        <a:t>نورافکن را به سوی </a:t>
                      </a:r>
                      <a:r>
                        <a:rPr kumimoji="0" lang="fa-IR" sz="1800" b="0" i="0" u="none" strike="noStrike" cap="none" normalizeH="0" baseline="0">
                          <a:ln>
                            <a:noFill/>
                          </a:ln>
                          <a:solidFill>
                            <a:srgbClr val="333333"/>
                          </a:solidFill>
                          <a:effectLst/>
                          <a:latin typeface="Calibri Light"/>
                          <a:cs typeface="Arial" charset="0"/>
                        </a:rPr>
                        <a:t>من بگردان“ </a:t>
                      </a:r>
                      <a:r>
                        <a:rPr kumimoji="0" lang="fa-IR" sz="1800" b="0" i="0" u="none" strike="noStrike" cap="none" normalizeH="0" baseline="0" dirty="0">
                          <a:ln>
                            <a:noFill/>
                          </a:ln>
                          <a:solidFill>
                            <a:srgbClr val="333333"/>
                          </a:solidFill>
                          <a:effectLst/>
                          <a:latin typeface="Calibri Light"/>
                          <a:cs typeface="Arial" charset="0"/>
                        </a:rPr>
                        <a:t>را به کار نبرده بود.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برخی شاهدان بمب گذاری در شهر دردسن آلمان به خاطر دارند ، پس از آنکه هواپیماها شهر را بمباران کردند ، ارتفاع خود را کم کرده و مردم درحال فرار را تعقیب می کردند.مورخین این واقعه را مورد تردید قرار دادند (بعنوان مثال ، گرد و غبار و آتش گسترده ، چنین عملی را غیرممکن می سازد).</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ژان پیاژه ، روانشناس مشهور آشکارا به خاطر می آورد که در دوسالگی تجربه ی دزدیده شدن را داشته است. ولی این خاطره ناشی از داستانی است که پرستار او در زمان خردسالی پیاژه برای او تعریف کرده بود. </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1800" b="0" i="0" u="none" strike="noStrike" cap="none" normalizeH="0" baseline="0">
                        <a:ln>
                          <a:noFill/>
                        </a:ln>
                        <a:solidFill>
                          <a:schemeClr val="tx1"/>
                        </a:solidFill>
                        <a:effectLst/>
                        <a:latin typeface="Calibri Light"/>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1800" b="0" i="0" u="none" strike="noStrike" cap="none" normalizeH="0" baseline="0" dirty="0">
                          <a:ln>
                            <a:noFill/>
                          </a:ln>
                          <a:solidFill>
                            <a:srgbClr val="333333"/>
                          </a:solidFill>
                          <a:effectLst/>
                          <a:latin typeface="Calibri Light"/>
                          <a:cs typeface="Arial" charset="0"/>
                        </a:rPr>
                        <a:t>در یک مطالعه ی آزمایشی </a:t>
                      </a:r>
                      <a:r>
                        <a:rPr kumimoji="0" lang="ar-SA" sz="1800" b="0" i="0" u="none" strike="noStrike" cap="none" normalizeH="0" baseline="0" dirty="0">
                          <a:ln>
                            <a:noFill/>
                          </a:ln>
                          <a:solidFill>
                            <a:srgbClr val="333333"/>
                          </a:solidFill>
                          <a:effectLst/>
                          <a:latin typeface="Calibri Light"/>
                          <a:cs typeface="Arial" charset="0"/>
                        </a:rPr>
                        <a:t>–</a:t>
                      </a:r>
                      <a:r>
                        <a:rPr kumimoji="0" lang="fa-IR" sz="1800" b="0" i="0" u="none" strike="noStrike" cap="none" normalizeH="0" baseline="0" dirty="0">
                          <a:ln>
                            <a:noFill/>
                          </a:ln>
                          <a:solidFill>
                            <a:srgbClr val="333333"/>
                          </a:solidFill>
                          <a:effectLst/>
                          <a:latin typeface="Calibri Light"/>
                          <a:cs typeface="Arial" charset="0"/>
                        </a:rPr>
                        <a:t> تجربی ، تصاویر تبلیغاتی دنیای والت دیسنی ، مربوط به باگزبانی، به شرکت کنندگان نشان داده شد. 30% شرکت کنندگان به خاطر می آوردند که نمایش های این خرگوش را در زمانی که کودکی خردسال بوده اند ، دیده اند . در حالی که باگزبانی یکی از شخصیت های برادران واگنر بوده ، نه شخصیت والت دیسنی.</a:t>
                      </a:r>
                      <a:endParaRPr kumimoji="0" lang="en-US" sz="1800" b="0" i="0" u="none" strike="noStrike" cap="none" normalizeH="0" baseline="0" dirty="0">
                        <a:ln>
                          <a:noFill/>
                        </a:ln>
                        <a:solidFill>
                          <a:srgbClr val="333333"/>
                        </a:solidFill>
                        <a:effectLst/>
                        <a:latin typeface="Calibri Light"/>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3031" y="5627008"/>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526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pPr>
            <a:r>
              <a:rPr lang="fa-IR" altLang="de-DE" sz="2400" dirty="0">
                <a:solidFill>
                  <a:srgbClr val="333333"/>
                </a:solidFill>
              </a:rPr>
              <a:t>هرقدر به خاطرات واقعی (یعنی خاطراتی که واقعاً اتفاق افتاده اند) بیشتر متکی شویم ، میزان و شدت روانپریشی (سایکوز) کمتر می </a:t>
            </a:r>
            <a:r>
              <a:rPr lang="fa-IR" altLang="de-DE" sz="2400">
                <a:solidFill>
                  <a:srgbClr val="333333"/>
                </a:solidFill>
              </a:rPr>
              <a:t>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spTree>
    <p:extLst>
      <p:ext uri="{BB962C8B-B14F-4D97-AF65-F5344CB8AC3E}">
        <p14:creationId xmlns:p14="http://schemas.microsoft.com/office/powerpoint/2010/main" val="1411522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چرا این اعمال را انجام می دهیم؟</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روانپریشی (سایکوز) ولی نه همه ی آنها به اشتباهات حافظه ی خود بسیار اعتماد می کنند.</a:t>
            </a:r>
          </a:p>
          <a:p>
            <a:pPr marL="342900" lvl="0" indent="-342900" defTabSz="914400" fontAlgn="base">
              <a:buClr>
                <a:srgbClr val="333333"/>
              </a:buClr>
              <a:buFont typeface="WingDings"/>
              <a:buChar char=""/>
            </a:pPr>
            <a:r>
              <a:rPr lang="fa-IR" altLang="de-DE" sz="2400" dirty="0">
                <a:solidFill>
                  <a:srgbClr val="333333"/>
                </a:solidFill>
              </a:rPr>
              <a:t>هرقدر به خاطرات واقعی (یعنی خاطراتی که واقعاً اتفاق افتاده اند) بیشتر متکی شویم ، میزان و شدت روانپریشی (سایکوز) کمتر می شود.</a:t>
            </a:r>
          </a:p>
          <a:p>
            <a:pPr marL="342900" lvl="0" indent="-342900" defTabSz="914400" fontAlgn="base">
              <a:buClr>
                <a:srgbClr val="333333"/>
              </a:buClr>
              <a:buFont typeface="WingDings"/>
              <a:buChar char=""/>
            </a:pPr>
            <a:r>
              <a:rPr lang="fa-IR" altLang="de-DE" sz="2400" dirty="0">
                <a:solidFill>
                  <a:srgbClr val="333333"/>
                </a:solidFill>
              </a:rPr>
              <a:t>روانپریشی ممکن است به اختلال در ایجاد تمایز بین خاطرات درست و واقعی از حافظه ی نادرست و غلط منجر شده و مانع نگرشی واقعگرایانه و سالم به محیط شود.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spTree>
    <p:extLst>
      <p:ext uri="{BB962C8B-B14F-4D97-AF65-F5344CB8AC3E}">
        <p14:creationId xmlns:p14="http://schemas.microsoft.com/office/powerpoint/2010/main" val="3657254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خطاهای حافظه سبب سوء تعبیر در بیماران روانپریش می شود. به چند مثال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
        <p:nvSpPr>
          <p:cNvPr id="89110" name="Rechteck 1"/>
          <p:cNvSpPr>
            <a:spLocks noChangeArrowheads="1"/>
          </p:cNvSpPr>
          <p:nvPr/>
        </p:nvSpPr>
        <p:spPr bwMode="auto">
          <a:xfrm>
            <a:off x="408955" y="5703342"/>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fa-IR" altLang="de-DE" sz="2400" dirty="0">
                <a:solidFill>
                  <a:srgbClr val="004992"/>
                </a:solidFill>
                <a:latin typeface="+mn-lt"/>
              </a:rPr>
              <a:t>شما هم می توانید یک تجربه شخصی در این زمینه بیان کنید؟</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73676525"/>
              </p:ext>
            </p:extLst>
          </p:nvPr>
        </p:nvGraphicFramePr>
        <p:xfrm>
          <a:off x="408954" y="2203704"/>
          <a:ext cx="11376000" cy="3200400"/>
        </p:xfrm>
        <a:graphic>
          <a:graphicData uri="http://schemas.openxmlformats.org/drawingml/2006/table">
            <a:tbl>
              <a:tblPr rtl="1" firstRow="1" bandRow="1">
                <a:tableStyleId>{21E4AEA4-8DFA-4A89-87EB-49C32662AFE0}</a:tableStyleId>
              </a:tblPr>
              <a:tblGrid>
                <a:gridCol w="2997747">
                  <a:extLst>
                    <a:ext uri="{9D8B030D-6E8A-4147-A177-3AD203B41FA5}">
                      <a16:colId xmlns:a16="http://schemas.microsoft.com/office/drawing/2014/main" val="20000"/>
                    </a:ext>
                  </a:extLst>
                </a:gridCol>
                <a:gridCol w="3433942">
                  <a:extLst>
                    <a:ext uri="{9D8B030D-6E8A-4147-A177-3AD203B41FA5}">
                      <a16:colId xmlns:a16="http://schemas.microsoft.com/office/drawing/2014/main" val="20001"/>
                    </a:ext>
                  </a:extLst>
                </a:gridCol>
                <a:gridCol w="494431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واقعه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خطای حافظه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شرایط واقعی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گفتگو با مادر.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به یاد می آورد که مادر گفته است. </a:t>
                      </a:r>
                    </a:p>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دیگر دختر من نیستی</a:t>
                      </a: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مادر واقعاً گفت: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نمی دانستم که آن را دوست داری</a:t>
                      </a:r>
                      <a:r>
                        <a:rPr kumimoji="0" lang="de-DE" sz="2400" b="0" i="0" u="none" strike="noStrike" cap="none" normalizeH="0" baseline="0" dirty="0">
                          <a:ln>
                            <a:noFill/>
                          </a:ln>
                          <a:solidFill>
                            <a:srgbClr val="333333"/>
                          </a:solidFill>
                          <a:effectLst/>
                          <a:latin typeface="Calibri Light"/>
                        </a:rPr>
                        <a:t>“</a:t>
                      </a:r>
                      <a:r>
                        <a:rPr kumimoji="0" lang="fa-IR" sz="2400" b="0" i="0" u="none" strike="noStrike" cap="none" normalizeH="0" baseline="0" dirty="0">
                          <a:ln>
                            <a:noFill/>
                          </a:ln>
                          <a:solidFill>
                            <a:srgbClr val="333333"/>
                          </a:solidFill>
                          <a:effectLst/>
                          <a:latin typeface="Calibri Light"/>
                        </a:rPr>
                        <a:t>. – </a:t>
                      </a:r>
                      <a:r>
                        <a:rPr kumimoji="0" lang="fa-IR" sz="2400" b="0" i="0" u="none" strike="noStrike" cap="none" normalizeH="0" baseline="0">
                          <a:ln>
                            <a:noFill/>
                          </a:ln>
                          <a:solidFill>
                            <a:srgbClr val="333333"/>
                          </a:solidFill>
                          <a:effectLst/>
                          <a:latin typeface="Calibri Light"/>
                        </a:rPr>
                        <a:t>درآن زمان کلمات </a:t>
                      </a:r>
                      <a:r>
                        <a:rPr kumimoji="0" lang="fa-IR" sz="2400" b="0" i="0" u="none" strike="noStrike" cap="none" normalizeH="0" baseline="0" dirty="0">
                          <a:ln>
                            <a:noFill/>
                          </a:ln>
                          <a:solidFill>
                            <a:srgbClr val="333333"/>
                          </a:solidFill>
                          <a:effectLst/>
                          <a:latin typeface="Calibri Light"/>
                        </a:rPr>
                        <a:t>واقعی را به خاطر نمی آورد. </a:t>
                      </a:r>
                      <a:endParaRPr kumimoji="0" lang="pt-BR"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جلسات گروه درمانی.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a:ln>
                            <a:noFill/>
                          </a:ln>
                          <a:solidFill>
                            <a:srgbClr val="333333"/>
                          </a:solidFill>
                          <a:effectLst/>
                          <a:latin typeface="Calibri Light"/>
                        </a:rPr>
                        <a:t>هیچ کس نگران </a:t>
                      </a:r>
                      <a:r>
                        <a:rPr kumimoji="0" lang="fa-IR" sz="2400" b="0" i="0" u="none" strike="noStrike" cap="none" normalizeH="0" baseline="0" dirty="0">
                          <a:ln>
                            <a:noFill/>
                          </a:ln>
                          <a:solidFill>
                            <a:srgbClr val="333333"/>
                          </a:solidFill>
                          <a:effectLst/>
                          <a:latin typeface="Calibri Light"/>
                        </a:rPr>
                        <a:t>مشکل من نیست.</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fa-IR" sz="2400" b="0" i="0" u="none" strike="noStrike" cap="none" normalizeH="0" baseline="0" dirty="0">
                          <a:ln>
                            <a:noFill/>
                          </a:ln>
                          <a:solidFill>
                            <a:srgbClr val="333333"/>
                          </a:solidFill>
                          <a:effectLst/>
                          <a:latin typeface="Calibri Light"/>
                        </a:rPr>
                        <a:t>گرچه ، تمام اعضای گروه سعی می کردند در آن شرایط وی را تسلی دهند ولی او فراموش کرده بود.</a:t>
                      </a:r>
                      <a:endParaRPr kumimoji="0" lang="pt-BR" sz="24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شماره ی 2</a:t>
            </a:r>
            <a:endParaRPr lang="en-US"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دوباره ، چند تصویر پیچیده به شما نشان داده می </a:t>
            </a:r>
            <a:r>
              <a:rPr lang="fa-IR" altLang="de-DE" sz="2400">
                <a:solidFill>
                  <a:srgbClr val="333333"/>
                </a:solidFill>
              </a:rPr>
              <a:t>شود.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تکلیف شماره ی 2</a:t>
            </a:r>
            <a:endParaRPr lang="en-US"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fa-IR" altLang="de-DE" sz="2400" dirty="0">
                <a:solidFill>
                  <a:srgbClr val="333333"/>
                </a:solidFill>
              </a:rPr>
              <a:t>دوباره ، چند تصویر پیچیده به شما نشان داده می </a:t>
            </a:r>
            <a:r>
              <a:rPr lang="fa-IR" altLang="de-DE" sz="2400">
                <a:solidFill>
                  <a:srgbClr val="333333"/>
                </a:solidFill>
              </a:rPr>
              <a:t>شود.</a:t>
            </a:r>
          </a:p>
          <a:p>
            <a:pPr marL="342900" indent="-342900" eaLnBrk="1" hangingPunct="1">
              <a:buClr>
                <a:srgbClr val="333333"/>
              </a:buClr>
              <a:buFont typeface="WingDings"/>
              <a:buChar char=""/>
            </a:pPr>
            <a:r>
              <a:rPr lang="fa-IR" altLang="de-DE" sz="2400">
                <a:solidFill>
                  <a:srgbClr val="333333"/>
                </a:solidFill>
              </a:rPr>
              <a:t>سعی </a:t>
            </a:r>
            <a:r>
              <a:rPr lang="fa-IR" altLang="de-DE" sz="2400" dirty="0">
                <a:solidFill>
                  <a:srgbClr val="333333"/>
                </a:solidFill>
              </a:rPr>
              <a:t>کنید آنچه را که از قلم افتاده پیدا کنید (جزئیات گم شده ای که بعداً با رنگ آبی </a:t>
            </a:r>
            <a:r>
              <a:rPr lang="fa-IR" altLang="de-DE" sz="2400">
                <a:solidFill>
                  <a:srgbClr val="333333"/>
                </a:solidFill>
              </a:rPr>
              <a:t>نشان داده خواهند </a:t>
            </a:r>
            <a:r>
              <a:rPr lang="fa-IR" altLang="de-DE" sz="2400" dirty="0">
                <a:solidFill>
                  <a:srgbClr val="333333"/>
                </a:solidFill>
              </a:rPr>
              <a:t>شد).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spTree>
    <p:extLst>
      <p:ext uri="{BB962C8B-B14F-4D97-AF65-F5344CB8AC3E}">
        <p14:creationId xmlns:p14="http://schemas.microsoft.com/office/powerpoint/2010/main" val="2636097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pic>
        <p:nvPicPr>
          <p:cNvPr id="5"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کیوسک (باجه)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دیدید؟ اطمينان داريد؟</a:t>
            </a:r>
            <a:endParaRPr lang="de-DE" altLang="de-DE">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کیوسک (باجه)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سوسیس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سطل زباله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فهرست (برچسب) قیمت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بطری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کیوسک (باجه)</a:t>
            </a:r>
            <a:endParaRPr lang="de-DE" altLang="de-DE" sz="3600">
              <a:latin typeface="+mn-lt"/>
              <a:ea typeface="+mn-ea"/>
              <a:cs typeface="+mn-cs"/>
            </a:endParaRPr>
          </a:p>
        </p:txBody>
      </p:sp>
      <p:sp>
        <p:nvSpPr>
          <p:cNvPr id="993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کیوسک (باجه)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سوسیس</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سطل زباله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فهرست (برچسب) قیمت 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بطری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فروشنده</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718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pic>
        <p:nvPicPr>
          <p:cNvPr id="5"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باغ</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ظرف 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 آفتاب گردان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گلدان گل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درخت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شن کش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شلنگ آب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49</a:t>
            </a:fld>
            <a:endParaRPr lang="de-DE" dirty="0">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باغ</a:t>
            </a:r>
            <a:endParaRPr lang="de-DE" altLang="de-DE" sz="3600">
              <a:latin typeface="+mn-lt"/>
              <a:ea typeface="+mn-ea"/>
              <a:cs typeface="+mn-cs"/>
            </a:endParaRPr>
          </a:p>
        </p:txBody>
      </p:sp>
      <p:sp>
        <p:nvSpPr>
          <p:cNvPr id="105477"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ظرف 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 آفتاب گردان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گلدان گل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درخت</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شن کش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شلنگ آب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50</a:t>
            </a:fld>
            <a:endParaRPr lang="de-DE" dirty="0">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51</a:t>
            </a:fld>
            <a:endParaRPr lang="de-DE" dirty="0">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ar-SA" altLang="ko-KR" sz="1800" i="1" spc="-5" dirty="0">
                <a:solidFill>
                  <a:srgbClr val="333333"/>
                </a:solidFill>
                <a:latin typeface="+mn-lt"/>
              </a:rPr>
              <a:t>برای مربیان:</a:t>
            </a:r>
            <a:endParaRPr lang="" altLang="ko-KR" sz="1800" i="1" spc="-5" dirty="0">
              <a:solidFill>
                <a:srgbClr val="333333"/>
              </a:solidFill>
              <a:latin typeface="+mn-lt"/>
            </a:endParaRPr>
          </a:p>
          <a:p>
            <a:pPr marL="635" algn="r" defTabSz="914400" rtl="1" eaLnBrk="0" fontAlgn="base" hangingPunct="0">
              <a:spcBef>
                <a:spcPts val="894"/>
              </a:spcBef>
              <a:spcAft>
                <a:spcPct val="0"/>
              </a:spcAft>
            </a:pPr>
            <a:r>
              <a:rPr lang="ar-SA" altLang="ko-KR" sz="1800" dirty="0">
                <a:solidFill>
                  <a:srgbClr val="333333"/>
                </a:solidFill>
                <a:latin typeface="+mn-lt"/>
              </a:rPr>
              <a:t>برخی از کلیپ ها حاوی حرف هایی است که ممکن</a:t>
            </a:r>
            <a:r>
              <a:rPr lang="" altLang="ko-KR" sz="1800" dirty="0">
                <a:solidFill>
                  <a:srgbClr val="333333"/>
                </a:solidFill>
                <a:latin typeface="+mn-lt"/>
              </a:rPr>
              <a:t> </a:t>
            </a:r>
            <a:r>
              <a:rPr lang="ar-SA" altLang="ko-KR" sz="1800" dirty="0">
                <a:solidFill>
                  <a:srgbClr val="333333"/>
                </a:solidFill>
                <a:latin typeface="+mn-lt"/>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2210139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ChangeArrowheads="1"/>
          </p:cNvSpPr>
          <p:nvPr/>
        </p:nvSpPr>
        <p:spPr bwMode="auto">
          <a:xfrm>
            <a:off x="8219040" y="5105401"/>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52</a:t>
            </a:fld>
            <a:endParaRPr lang="de-DE" dirty="0">
              <a:latin typeface="+mn-lt"/>
            </a:endParaRPr>
          </a:p>
        </p:txBody>
      </p:sp>
      <p:pic>
        <p:nvPicPr>
          <p:cNvPr id="5"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65749"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a:noAutofit/>
          </a:bodyPr>
          <a:lstStyle/>
          <a:p>
            <a:pPr eaLnBrk="1" hangingPunct="1">
              <a:buClr>
                <a:srgbClr val="333333"/>
              </a:buClr>
            </a:pPr>
            <a:r>
              <a:rPr lang="fa-IR" altLang="de-DE" sz="2400" dirty="0">
                <a:solidFill>
                  <a:srgbClr val="333333"/>
                </a:solidFill>
              </a:rPr>
              <a:t>در این کلاس درس چه چیزهایی دیدید؟</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a:p>
            <a:pPr eaLnBrk="1" hangingPunct="1">
              <a:buClr>
                <a:srgbClr val="333333"/>
              </a:buClr>
            </a:pPr>
            <a:r>
              <a:rPr lang="fa-IR" altLang="de-DE" sz="2400" dirty="0">
                <a:solidFill>
                  <a:srgbClr val="333333"/>
                </a:solidFill>
              </a:rPr>
              <a:t>...</a:t>
            </a: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53</a:t>
            </a:fld>
            <a:endParaRPr lang="de-DE" dirty="0">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کلاس درس</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 تصویر چه چیزهایی دیدید؟ اطمينان داريد؟</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چیزی بسته بندی شده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نقشه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کتاب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تخته سیاه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کیف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54</a:t>
            </a:fld>
            <a:endParaRPr lang="de-DE" dirty="0">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کلاس درس</a:t>
            </a:r>
            <a:endParaRPr lang="de-DE" altLang="de-DE" sz="3600">
              <a:latin typeface="+mn-lt"/>
              <a:ea typeface="+mn-ea"/>
              <a:cs typeface="+mn-cs"/>
            </a:endParaRPr>
          </a:p>
        </p:txBody>
      </p:sp>
      <p:sp>
        <p:nvSpPr>
          <p:cNvPr id="114694" name="Rectangle 10"/>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چیزی بسته بندی شده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معلم</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نقشه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کتاب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صندلی معلم</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تخته سیاه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کیف معلم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55</a:t>
            </a:fld>
            <a:endParaRPr lang="de-DE" dirty="0">
              <a:latin typeface="+mn-lt"/>
            </a:endParaRPr>
          </a:p>
        </p:txBody>
      </p:sp>
      <p:pic>
        <p:nvPicPr>
          <p:cNvPr id="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56</a:t>
            </a:fld>
            <a:endParaRPr lang="de-DE" dirty="0">
              <a:latin typeface="+mn-lt"/>
            </a:endParaRPr>
          </a:p>
        </p:txBody>
      </p:sp>
      <p:pic>
        <p:nvPicPr>
          <p:cNvPr id="5"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ماهی گیر</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پیپ</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سطل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دکمه ی مخصوص کلاه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نشانه ی </a:t>
            </a:r>
            <a:r>
              <a:rPr lang="fa-IR" altLang="de-DE" sz="2400">
                <a:solidFill>
                  <a:srgbClr val="333333"/>
                </a:solidFill>
              </a:rPr>
              <a:t>ورزشی </a:t>
            </a:r>
            <a:r>
              <a:rPr lang="en-CA" altLang="de-DE" sz="2400">
                <a:solidFill>
                  <a:srgbClr val="333333"/>
                </a:solidFill>
              </a:rPr>
              <a:t>“Sport”</a:t>
            </a:r>
            <a:r>
              <a:rPr lang="fa-IR" altLang="de-DE" sz="2400">
                <a:solidFill>
                  <a:srgbClr val="333333"/>
                </a:solidFill>
              </a:rPr>
              <a:t> </a:t>
            </a:r>
            <a:r>
              <a:rPr lang="fa-IR" altLang="de-DE" sz="2400" dirty="0">
                <a:solidFill>
                  <a:srgbClr val="333333"/>
                </a:solidFill>
              </a:rPr>
              <a:t>بر روی قایق</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چوب ماهیگیری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ژاکت (کاپشن)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ماهی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57</a:t>
            </a:fld>
            <a:endParaRPr lang="de-DE" dirty="0">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ماهی گیر</a:t>
            </a:r>
            <a:endParaRPr lang="de-DE" altLang="de-DE" sz="3600">
              <a:latin typeface="+mn-lt"/>
              <a:ea typeface="+mn-ea"/>
              <a:cs typeface="+mn-cs"/>
            </a:endParaRPr>
          </a:p>
        </p:txBody>
      </p:sp>
      <p:sp>
        <p:nvSpPr>
          <p:cNvPr id="120837" name="Rectangle 1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پیپ</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سطل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دکمه ی مخصوص کلاه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نشانه ی </a:t>
            </a:r>
            <a:r>
              <a:rPr lang="fa-IR" altLang="de-DE" sz="2400">
                <a:solidFill>
                  <a:srgbClr val="333333"/>
                </a:solidFill>
              </a:rPr>
              <a:t>ورزشی </a:t>
            </a:r>
            <a:r>
              <a:rPr lang="en-CA" altLang="de-DE" sz="2400">
                <a:solidFill>
                  <a:srgbClr val="333333"/>
                </a:solidFill>
              </a:rPr>
              <a:t>“Sport”</a:t>
            </a:r>
            <a:r>
              <a:rPr lang="fa-IR" altLang="de-DE" sz="2400">
                <a:solidFill>
                  <a:srgbClr val="333333"/>
                </a:solidFill>
              </a:rPr>
              <a:t> </a:t>
            </a:r>
            <a:r>
              <a:rPr lang="fa-IR" altLang="de-DE" sz="2400" dirty="0">
                <a:solidFill>
                  <a:srgbClr val="333333"/>
                </a:solidFill>
              </a:rPr>
              <a:t>بر روی قایق</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چوب ماهیگیری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ژاکت (کاپشن)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ماهی</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58</a:t>
            </a:fld>
            <a:endParaRPr lang="de-DE" dirty="0">
              <a:latin typeface="+mn-lt"/>
            </a:endParaRPr>
          </a:p>
        </p:txBody>
      </p:sp>
      <p:pic>
        <p:nvPicPr>
          <p:cNvPr id="7"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3411"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59</a:t>
            </a:fld>
            <a:endParaRPr lang="de-DE" dirty="0">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در این تقاطع (چهارراه) چه چیزهایی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60</a:t>
            </a:fld>
            <a:endParaRPr lang="de-DE" dirty="0">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تقاطع (چهارراه)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درتصویر چه چیزهایی دیدید؟ اطمينان داريد؟</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خودرو (ماشین)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مأمور پلیس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یک کودک دوچرخه سوار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خانم سالمند</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چراغ راهنمایی به رنگ سبز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راه مخصوص عابر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افق شهر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61</a:t>
            </a:fld>
            <a:endParaRPr lang="de-DE" dirty="0">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تقاطع (چهارراه)</a:t>
            </a:r>
            <a:endParaRPr lang="de-DE" altLang="de-DE" sz="3600">
              <a:latin typeface="+mn-lt"/>
              <a:ea typeface="+mn-ea"/>
              <a:cs typeface="+mn-cs"/>
            </a:endParaRPr>
          </a:p>
        </p:txBody>
      </p:sp>
      <p:sp>
        <p:nvSpPr>
          <p:cNvPr id="129029" name="Rectangle 1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خودرو (ماشین)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مأمور پلیس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یک کودک دوچرخه سوار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خانم سالمند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چراغ راهنمایی به رنگ سبز</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راه راه مخصوص عابر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افق شهر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62</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63</a:t>
            </a:fld>
            <a:endParaRPr lang="de-DE" dirty="0">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چه چیزهایی در زمین بازی کودکان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64</a:t>
            </a:fld>
            <a:endParaRPr lang="de-DE" dirty="0">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زمین بازی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زمین بازی دیدید؟ اطمينان داريد؟</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سُرسُره</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چرخ و فلک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بادبادک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اسکیت (تخته ی چرخدار)</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توپ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درخت</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تاپ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اسباب بازی</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ظرف ماسه بازی</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65</a:t>
            </a:fld>
            <a:endParaRPr lang="de-DE" dirty="0">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زمین بازی</a:t>
            </a:r>
            <a:endParaRPr lang="de-DE" altLang="de-DE" sz="3600">
              <a:latin typeface="+mn-lt"/>
              <a:ea typeface="+mn-ea"/>
              <a:cs typeface="+mn-cs"/>
            </a:endParaRPr>
          </a:p>
        </p:txBody>
      </p:sp>
      <p:sp>
        <p:nvSpPr>
          <p:cNvPr id="137221"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سُرسُره</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چرخ و فلک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بادبادک</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اسکیت (تخته ی چرخدار)</a:t>
            </a:r>
          </a:p>
          <a:p>
            <a:pPr marL="342900" indent="-342900" eaLnBrk="1" hangingPunct="1">
              <a:lnSpc>
                <a:spcPct val="100000"/>
              </a:lnSpc>
              <a:spcBef>
                <a:spcPts val="1200"/>
              </a:spcBef>
              <a:buClr>
                <a:srgbClr val="004992"/>
              </a:buClr>
              <a:buFont typeface="WingDings"/>
              <a:buChar char=""/>
            </a:pPr>
            <a:r>
              <a:rPr lang="fa-IR" altLang="de-DE" sz="2000" dirty="0">
                <a:solidFill>
                  <a:srgbClr val="004992"/>
                </a:solidFill>
              </a:rPr>
              <a:t>توپ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درخت</a:t>
            </a:r>
          </a:p>
          <a:p>
            <a:pPr marL="342900" indent="-342900" eaLnBrk="1" hangingPunct="1">
              <a:lnSpc>
                <a:spcPct val="100000"/>
              </a:lnSpc>
              <a:spcBef>
                <a:spcPts val="1200"/>
              </a:spcBef>
              <a:buClr>
                <a:srgbClr val="004992"/>
              </a:buClr>
              <a:buFont typeface="WingDings"/>
              <a:buChar char=""/>
            </a:pPr>
            <a:r>
              <a:rPr lang="fa-IR" altLang="de-DE" sz="2000" dirty="0">
                <a:solidFill>
                  <a:srgbClr val="004992"/>
                </a:solidFill>
              </a:rPr>
              <a:t>تاپ</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اسباب بازی</a:t>
            </a:r>
          </a:p>
          <a:p>
            <a:pPr marL="342900" indent="-342900" eaLnBrk="1" hangingPunct="1">
              <a:lnSpc>
                <a:spcPct val="100000"/>
              </a:lnSpc>
              <a:spcBef>
                <a:spcPts val="1200"/>
              </a:spcBef>
              <a:buClr>
                <a:srgbClr val="333333"/>
              </a:buClr>
              <a:buFont typeface="WingDings"/>
              <a:buChar char=""/>
            </a:pPr>
            <a:r>
              <a:rPr lang="fa-IR" altLang="de-DE" sz="2000" dirty="0">
                <a:solidFill>
                  <a:srgbClr val="333333"/>
                </a:solidFill>
              </a:rPr>
              <a:t>ظرف ماسه بازی</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66</a:t>
            </a:fld>
            <a:endParaRPr lang="de-DE" dirty="0">
              <a:latin typeface="+mn-lt"/>
            </a:endParaRPr>
          </a:p>
        </p:txBody>
      </p:sp>
      <p:pic>
        <p:nvPicPr>
          <p:cNvPr id="7"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67</a:t>
            </a:fld>
            <a:endParaRPr lang="de-DE" dirty="0">
              <a:latin typeface="+mn-l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مراسم عروسی (ازدواج)</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دارد؟ اطمينان داريد؟</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پدر عروس به همراه عروس و داماد</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تور سر عروس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دختری با گل (ساقدوش)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 های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68</a:t>
            </a:fld>
            <a:endParaRPr lang="de-DE" dirty="0">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مراسم عروسی (ازدواج)</a:t>
            </a:r>
            <a:endParaRPr lang="de-DE" altLang="de-DE" sz="3600">
              <a:latin typeface="+mn-lt"/>
              <a:ea typeface="+mn-ea"/>
              <a:cs typeface="+mn-cs"/>
            </a:endParaRPr>
          </a:p>
        </p:txBody>
      </p:sp>
      <p:sp>
        <p:nvSpPr>
          <p:cNvPr id="143366" name="Rectangle 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پنجره ی کلیسا</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پدر عروس به همراه عروس و داماد</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تور سر عروس</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دختری با گل (ساقدوش)</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نیمکت های کلیسا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69</a:t>
            </a:fld>
            <a:endParaRPr lang="de-DE" dirty="0">
              <a:latin typeface="+mn-lt"/>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70</a:t>
            </a:fld>
            <a:endParaRPr lang="de-DE" dirty="0">
              <a:latin typeface="+mn-lt"/>
            </a:endParaRPr>
          </a:p>
        </p:txBody>
      </p:sp>
      <p:pic>
        <p:nvPicPr>
          <p:cNvPr id="5"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a-IR" altLang="de-DE" sz="3600">
                <a:latin typeface="+mn-lt"/>
                <a:ea typeface="+mn-ea"/>
                <a:cs typeface="+mn-cs"/>
              </a:rPr>
              <a:t>فوتبال </a:t>
            </a:r>
            <a:br>
              <a:rPr lang="fa-IR" altLang="de-DE" sz="3600">
                <a:latin typeface="+mn-lt"/>
                <a:ea typeface="+mn-ea"/>
                <a:cs typeface="+mn-cs"/>
              </a:rPr>
            </a:br>
            <a:r>
              <a:rPr lang="fa-IR" altLang="de-DE" sz="3600">
                <a:latin typeface="+mn-lt"/>
                <a:ea typeface="+mn-ea"/>
                <a:cs typeface="+mn-cs"/>
              </a:rPr>
              <a:t>چه چیزهایی در تصویر وجود ندارد؟ اطمينان داريد؟</a:t>
            </a:r>
            <a:endParaRPr lang="de-DE" altLang="de-DE" sz="3600">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امتیازها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دروازه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خطوط کنار زمین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بازیکن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توپ فوتبال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تبلیغات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71</a:t>
            </a:fld>
            <a:endParaRPr lang="de-DE" dirty="0">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فوتبال</a:t>
            </a:r>
            <a:endParaRPr lang="de-DE" altLang="de-DE" sz="3600">
              <a:latin typeface="+mn-lt"/>
              <a:ea typeface="+mn-ea"/>
              <a:cs typeface="+mn-cs"/>
            </a:endParaRPr>
          </a:p>
        </p:txBody>
      </p:sp>
      <p:sp>
        <p:nvSpPr>
          <p:cNvPr id="149509"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امتیازها</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دروازه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خطوط کنار زمین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بازیکن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توپ فوتبال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حصار</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تبلیغات</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پرچم</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72</a:t>
            </a:fld>
            <a:endParaRPr lang="de-DE" dirty="0">
              <a:latin typeface="+mn-lt"/>
            </a:endParaRPr>
          </a:p>
        </p:txBody>
      </p:sp>
      <p:pic>
        <p:nvPicPr>
          <p:cNvPr id="7"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73</a:t>
            </a:fld>
            <a:endParaRPr lang="de-DE" dirty="0">
              <a:latin typeface="+mn-l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درکره ی ماه</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وجود ندارد؟ اطمينان داريد؟</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پایه های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اکسیژن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 مخصوص ایمنی</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دهانه ی کوه های ماه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نوک مخروط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هلال ماه در زمینه ی تصویر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74</a:t>
            </a:fld>
            <a:endParaRPr lang="de-DE" dirty="0">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در کره ی ماه</a:t>
            </a:r>
            <a:endParaRPr lang="de-DE" altLang="de-DE" sz="3600">
              <a:latin typeface="+mn-lt"/>
              <a:ea typeface="+mn-ea"/>
              <a:cs typeface="+mn-cs"/>
            </a:endParaRPr>
          </a:p>
        </p:txBody>
      </p:sp>
      <p:sp>
        <p:nvSpPr>
          <p:cNvPr id="155654" name="Rectangle 6"/>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پایه های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مخزن اکسیژن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کلاه مخصوص ایمنی</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دهانه ی کوه های ماه</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نوک مخروط موشک</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هلال ماه در زمینه ی تصویر</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75</a:t>
            </a:fld>
            <a:endParaRPr lang="de-DE" dirty="0">
              <a:latin typeface="+mn-lt"/>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76</a:t>
            </a:fld>
            <a:endParaRPr lang="de-DE" dirty="0">
              <a:latin typeface="+mn-lt"/>
            </a:endParaRPr>
          </a:p>
        </p:txBody>
      </p:sp>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گروه نجات</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دیده نمی شود؟ اطمينان داريد؟</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هلی کوپتر (بالگرد)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تفریحی پلاستیکی (بادی)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غواص</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واژگون شده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تخت روان (برانکار)</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نجات غریق</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خلبان</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77</a:t>
            </a:fld>
            <a:endParaRPr lang="de-DE" dirty="0">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گروه نجات </a:t>
            </a:r>
            <a:endParaRPr lang="de-DE" altLang="de-DE" sz="3600">
              <a:latin typeface="+mn-lt"/>
              <a:ea typeface="+mn-ea"/>
              <a:cs typeface="+mn-cs"/>
            </a:endParaRPr>
          </a:p>
        </p:txBody>
      </p:sp>
      <p:sp>
        <p:nvSpPr>
          <p:cNvPr id="167941" name="Rectangle 1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هلی کوپتر (بالگرد)</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قایق تفریحی پلاستیکی (بادی)</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غواص</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قایق واژگون شده</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آب</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تخت روان (برانکار)</a:t>
            </a:r>
          </a:p>
          <a:p>
            <a:pPr marL="342900" indent="-342900" eaLnBrk="1" hangingPunct="1">
              <a:lnSpc>
                <a:spcPct val="100000"/>
              </a:lnSpc>
              <a:spcBef>
                <a:spcPts val="1200"/>
              </a:spcBef>
              <a:buClr>
                <a:srgbClr val="004992"/>
              </a:buClr>
              <a:buFont typeface="WingDings"/>
              <a:buChar char=""/>
            </a:pPr>
            <a:r>
              <a:rPr lang="fa-IR" altLang="de-DE" sz="2400">
                <a:solidFill>
                  <a:srgbClr val="004992"/>
                </a:solidFill>
              </a:rPr>
              <a:t>نجات غریق</a:t>
            </a:r>
          </a:p>
          <a:p>
            <a:pPr marL="342900" indent="-342900" eaLnBrk="1" hangingPunct="1">
              <a:lnSpc>
                <a:spcPct val="100000"/>
              </a:lnSpc>
              <a:spcBef>
                <a:spcPts val="1200"/>
              </a:spcBef>
              <a:buClr>
                <a:srgbClr val="333333"/>
              </a:buClr>
              <a:buFont typeface="WingDings"/>
              <a:buChar char=""/>
            </a:pPr>
            <a:r>
              <a:rPr lang="fa-IR" altLang="de-DE" sz="2400">
                <a:solidFill>
                  <a:srgbClr val="333333"/>
                </a:solidFill>
              </a:rPr>
              <a:t>خلبان</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78</a:t>
            </a:fld>
            <a:endParaRPr lang="de-DE" dirty="0">
              <a:latin typeface="+mn-lt"/>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1"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79</a:t>
            </a:fld>
            <a:endParaRPr lang="de-DE" dirty="0">
              <a:latin typeface="+mn-lt"/>
            </a:endParaRPr>
          </a:p>
        </p:txBody>
      </p:sp>
      <p:pic>
        <p:nvPicPr>
          <p:cNvPr id="5"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بارش مغزی</a:t>
            </a:r>
            <a:endParaRPr lang="de-DE" altLang="de-DE" sz="3600">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a:noAutofit/>
          </a:bodyPr>
          <a:lstStyle/>
          <a:p>
            <a:pPr>
              <a:buClr>
                <a:srgbClr val="333333"/>
              </a:buClr>
            </a:pPr>
            <a:r>
              <a:rPr lang="fa-IR" altLang="de-DE" sz="2400" dirty="0">
                <a:solidFill>
                  <a:srgbClr val="333333"/>
                </a:solidFill>
              </a:rPr>
              <a:t>در این کارگاه ساختمانی چه چیزهایی دیدید؟</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p>
          <a:p>
            <a:pPr>
              <a:buClr>
                <a:srgbClr val="333333"/>
              </a:buClr>
            </a:pPr>
            <a:r>
              <a:rPr lang="fa-IR"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80</a:t>
            </a:fld>
            <a:endParaRPr lang="de-DE" dirty="0">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a-IR" altLang="de-DE" sz="3600">
                <a:solidFill>
                  <a:srgbClr val="004992"/>
                </a:solidFill>
                <a:latin typeface="+mn-lt"/>
                <a:ea typeface="+mn-ea"/>
                <a:cs typeface="+mn-cs"/>
              </a:rPr>
              <a:t>کارگران جاده سازی</a:t>
            </a:r>
            <a:br>
              <a:rPr lang="fa-IR" altLang="de-DE" sz="3600">
                <a:solidFill>
                  <a:srgbClr val="004992"/>
                </a:solidFill>
                <a:latin typeface="+mn-lt"/>
                <a:ea typeface="+mn-ea"/>
                <a:cs typeface="+mn-cs"/>
              </a:rPr>
            </a:br>
            <a:r>
              <a:rPr lang="fa-IR" altLang="de-DE">
                <a:solidFill>
                  <a:srgbClr val="004992"/>
                </a:solidFill>
                <a:latin typeface="+mn-lt"/>
                <a:ea typeface="+mn-ea"/>
                <a:cs typeface="+mn-cs"/>
              </a:rPr>
              <a:t>چه چیزهایی در تصویر دیدید؟ اطمينان داريد؟</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فرقان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 مانع</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حفرکننده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مته ی سوراخ 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تابلوی ایست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81</a:t>
            </a:fld>
            <a:endParaRPr lang="de-DE" dirty="0">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کارگران جاده سازی </a:t>
            </a:r>
            <a:endParaRPr lang="de-DE" altLang="de-DE" sz="3600">
              <a:latin typeface="+mn-lt"/>
              <a:ea typeface="+mn-ea"/>
              <a:cs typeface="+mn-cs"/>
            </a:endParaRPr>
          </a:p>
        </p:txBody>
      </p:sp>
      <p:sp>
        <p:nvSpPr>
          <p:cNvPr id="176135" name="Rectangle 7"/>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لوله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فرقان</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حصار مانع</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حفرکننده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مته ی سوراخ کننده</a:t>
            </a:r>
          </a:p>
          <a:p>
            <a:pPr marL="342900" indent="-342900" eaLnBrk="1" hangingPunct="1">
              <a:lnSpc>
                <a:spcPct val="100000"/>
              </a:lnSpc>
              <a:spcBef>
                <a:spcPts val="1200"/>
              </a:spcBef>
              <a:buClr>
                <a:srgbClr val="333333"/>
              </a:buClr>
              <a:buFont typeface="WingDings"/>
              <a:buChar char=""/>
            </a:pPr>
            <a:r>
              <a:rPr lang="fa-IR" altLang="de-DE" sz="2400" dirty="0">
                <a:solidFill>
                  <a:srgbClr val="333333"/>
                </a:solidFill>
              </a:rPr>
              <a:t>بیل</a:t>
            </a:r>
          </a:p>
          <a:p>
            <a:pPr marL="342900" indent="-342900" eaLnBrk="1" hangingPunct="1">
              <a:lnSpc>
                <a:spcPct val="100000"/>
              </a:lnSpc>
              <a:spcBef>
                <a:spcPts val="1200"/>
              </a:spcBef>
              <a:buClr>
                <a:srgbClr val="004992"/>
              </a:buClr>
              <a:buFont typeface="WingDings"/>
              <a:buChar char=""/>
            </a:pPr>
            <a:r>
              <a:rPr lang="fa-IR" altLang="de-DE" sz="2400" dirty="0">
                <a:solidFill>
                  <a:srgbClr val="004992"/>
                </a:solidFill>
              </a:rPr>
              <a:t>تابلوی ایست</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82</a:t>
            </a:fld>
            <a:endParaRPr lang="de-DE" dirty="0">
              <a:latin typeface="+mn-lt"/>
            </a:endParaRPr>
          </a:p>
        </p:txBody>
      </p:sp>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2"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fa-IR" altLang="de-DE" sz="1800" b="1" dirty="0">
                <a:latin typeface="Calibri Light"/>
              </a:rPr>
              <a:t>= در تصویر وجود ندارد </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83</a:t>
            </a:fld>
            <a:endParaRPr lang="de-DE" dirty="0">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tabLst>
                <a:tab pos="354013" algn="l"/>
              </a:tabLst>
              <a:defRPr/>
            </a:pPr>
            <a:r>
              <a:rPr lang="fa-IR" sz="2400" dirty="0">
                <a:solidFill>
                  <a:srgbClr val="004992"/>
                </a:solidFill>
              </a:rPr>
              <a:t>برای حصول اطلاعات بیشتر تلاش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84</a:t>
            </a:fld>
            <a:endParaRPr lang="de-DE" dirty="0">
              <a:latin typeface="+mn-lt"/>
            </a:endParaRPr>
          </a:p>
        </p:txBody>
      </p:sp>
    </p:spTree>
    <p:extLst>
      <p:ext uri="{BB962C8B-B14F-4D97-AF65-F5344CB8AC3E}">
        <p14:creationId xmlns:p14="http://schemas.microsoft.com/office/powerpoint/2010/main" val="29862646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354013" algn="l"/>
              </a:tabLst>
              <a:defRPr/>
            </a:pPr>
            <a:r>
              <a:rPr lang="fa-IR" sz="2400" b="1" dirty="0">
                <a:solidFill>
                  <a:srgbClr val="333333"/>
                </a:solidFill>
              </a:rPr>
              <a:t>هدف های رفتاری:</a:t>
            </a:r>
          </a:p>
          <a:p>
            <a:pPr marL="342900" lvl="0"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ممکن است ، حافظه و خاطرات هر شخص او را فریب دهد!</a:t>
            </a:r>
            <a:br>
              <a:rPr lang="fa-IR" sz="2400" dirty="0">
                <a:solidFill>
                  <a:srgbClr val="004992"/>
                </a:solidFill>
              </a:rPr>
            </a:br>
            <a:r>
              <a:rPr lang="fa-IR" sz="2400" dirty="0">
                <a:solidFill>
                  <a:srgbClr val="333333"/>
                </a:solidFill>
              </a:rPr>
              <a:t>بویژه در شرایط حساس و مهم (دعوا و ستیزه ، شاهد عینی جهت تصدیق یک واقعه و غیره) به خاطر داشته باشید که: اگر نمی توانید جزئیات آن واقعه را به وضوح به خاطر آورید:</a:t>
            </a:r>
          </a:p>
          <a:p>
            <a:pPr marL="774827" lvl="3" indent="-342900" defTabSz="914400" fontAlgn="base">
              <a:lnSpc>
                <a:spcPct val="100000"/>
              </a:lnSpc>
              <a:spcBef>
                <a:spcPts val="1200"/>
              </a:spcBef>
              <a:buClr>
                <a:srgbClr val="333333"/>
              </a:buClr>
              <a:buFont typeface="WingDings"/>
              <a:buChar char=""/>
              <a:tabLst>
                <a:tab pos="354013" algn="l"/>
              </a:tabLst>
              <a:defRPr/>
            </a:pPr>
            <a:r>
              <a:rPr lang="fa-IR" sz="2400" dirty="0">
                <a:solidFill>
                  <a:srgbClr val="004992"/>
                </a:solidFill>
              </a:rPr>
              <a:t>اطمینان ندهید که خاطرات شما حقیقی هستند.</a:t>
            </a:r>
          </a:p>
          <a:p>
            <a:pPr marL="774827" lvl="3" indent="-342900" defTabSz="914400" fontAlgn="base">
              <a:lnSpc>
                <a:spcPct val="100000"/>
              </a:lnSpc>
              <a:spcBef>
                <a:spcPts val="1200"/>
              </a:spcBef>
              <a:buClr>
                <a:srgbClr val="000000"/>
              </a:buClr>
              <a:buFont typeface="WingDings"/>
              <a:buChar char=""/>
              <a:tabLst>
                <a:tab pos="354013" algn="l"/>
              </a:tabLst>
              <a:defRPr/>
            </a:pPr>
            <a:r>
              <a:rPr lang="fa-IR" sz="2400" dirty="0">
                <a:solidFill>
                  <a:srgbClr val="004992"/>
                </a:solidFill>
              </a:rPr>
              <a:t>برای حصول اطلاعات بیشتر تلاش کنید.</a:t>
            </a:r>
            <a:br>
              <a:rPr lang="fa-IR" sz="2400" dirty="0">
                <a:solidFill>
                  <a:srgbClr val="004992"/>
                </a:solidFill>
              </a:rPr>
            </a:br>
            <a:r>
              <a:rPr lang="fa-IR" sz="2400" dirty="0">
                <a:solidFill>
                  <a:srgbClr val="333333"/>
                </a:solidFill>
              </a:rPr>
              <a:t>مثال: با شخصی دعوا و ستیزه داشته اید و با ابهام به خاطر می آورید که او به شما دشنام داده است. توجه داشته باشید که ممکن است حافظه ی شما ، خودتان را فریب دهد یا هنگام به خاطر آوردن دچار اغتشاش و تحریف شوید. بعلاوه ، از سایرین پرسش کنید که چه اشخاصی در آن صحنه حضور داشته اند و از آنان اطلاعات بیشتری کسب کنید.</a:t>
            </a:r>
            <a:endParaRPr lang="fa-IR" sz="2400" dirty="0"/>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85</a:t>
            </a:fld>
            <a:endParaRPr lang="de-DE" dirty="0">
              <a:latin typeface="+mn-lt"/>
            </a:endParaRPr>
          </a:p>
        </p:txBody>
      </p:sp>
    </p:spTree>
    <p:extLst>
      <p:ext uri="{BB962C8B-B14F-4D97-AF65-F5344CB8AC3E}">
        <p14:creationId xmlns:p14="http://schemas.microsoft.com/office/powerpoint/2010/main" val="34634118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86</a:t>
            </a:fld>
            <a:endParaRPr lang="de-DE" dirty="0">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000" dirty="0">
                <a:solidFill>
                  <a:srgbClr val="004992"/>
                </a:solidFill>
              </a:rPr>
              <a:t>مثال: </a:t>
            </a:r>
            <a:r>
              <a:rPr lang="fa-IR" altLang="de-DE" sz="2000" dirty="0">
                <a:solidFill>
                  <a:srgbClr val="333333"/>
                </a:solidFill>
              </a:rPr>
              <a:t>فیلیپ معتقد است که شخصی دوچرخه ی او را ربوده است.</a:t>
            </a:r>
          </a:p>
          <a:p>
            <a:pPr lvl="0" defTabSz="914400" fontAlgn="base">
              <a:lnSpc>
                <a:spcPct val="100000"/>
              </a:lnSpc>
              <a:spcBef>
                <a:spcPts val="1200"/>
              </a:spcBef>
            </a:pPr>
            <a:r>
              <a:rPr lang="fa-IR" altLang="de-DE" sz="2000" dirty="0">
                <a:solidFill>
                  <a:srgbClr val="004992"/>
                </a:solidFill>
              </a:rPr>
              <a:t>سابقه: </a:t>
            </a:r>
            <a:r>
              <a:rPr lang="fa-IR" altLang="de-DE" sz="2000" dirty="0">
                <a:solidFill>
                  <a:srgbClr val="333333"/>
                </a:solidFill>
              </a:rPr>
              <a:t>او همیشه دوچرخه اش را در مقابل درب می گذاشت ولی یک روز دوچرخه ی او در مقابل درب نبود. وی 100% مطمئن بود که شب قبل ، دوچرخه اش را جلوی درب گذاشته بود. سپس می بیند که دوچرخه اش به درب مغازه ی سوپرمارکت همسایه قفل شده است. از این رو به پلیس تلفن می زند و گزارش می دهد که دزد دوچرخه ی او در سوپرمارکت است. از نظر وی ، این حادثه ، یک دسیسه است ؛ زیرا سه هفته ی قبل ، کیف پول او نیز دزدیده شده بود.</a:t>
            </a:r>
          </a:p>
          <a:p>
            <a:pPr lvl="0" defTabSz="914400" fontAlgn="base">
              <a:lnSpc>
                <a:spcPct val="100000"/>
              </a:lnSpc>
              <a:spcBef>
                <a:spcPts val="1200"/>
              </a:spcBef>
            </a:pPr>
            <a:r>
              <a:rPr lang="fa-IR" altLang="de-DE" sz="2000" dirty="0">
                <a:solidFill>
                  <a:srgbClr val="004992"/>
                </a:solidFill>
              </a:rPr>
              <a:t>ولی: </a:t>
            </a:r>
            <a:r>
              <a:rPr lang="fa-IR" altLang="de-DE" sz="2000" dirty="0">
                <a:solidFill>
                  <a:srgbClr val="333333"/>
                </a:solidFill>
              </a:rPr>
              <a:t>در اطاقک (کیوسک) تلفن ، فیلیپ دستش را در جیب خود فرو برده و متوجه می شود که کلید قفل دوچرخه ، نزد خودش است. ناگهان ، به خاطر می آورد که خود او دوچرخه اش را در جلوی درب مغازه ی سوپرمارکت قرار داده بود.</a:t>
            </a: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87</a:t>
            </a:fld>
            <a:endParaRPr lang="de-DE" dirty="0">
              <a:latin typeface="+mn-lt"/>
            </a:endParaRPr>
          </a:p>
        </p:txBody>
      </p:sp>
    </p:spTree>
    <p:extLst>
      <p:ext uri="{BB962C8B-B14F-4D97-AF65-F5344CB8AC3E}">
        <p14:creationId xmlns:p14="http://schemas.microsoft.com/office/powerpoint/2010/main" val="3852021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بیماران روانپریش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000" dirty="0">
                <a:solidFill>
                  <a:srgbClr val="333333"/>
                </a:solidFill>
              </a:rPr>
              <a:t>انسانهای مبتلا به روانپریشی ، تمایل دارند ، چیزهایی را به خاطر آورند که اتفاق نیافتاده یا اینکه به نحو دیگری رخ داده اند.</a:t>
            </a:r>
          </a:p>
          <a:p>
            <a:pPr lvl="0" defTabSz="914400" fontAlgn="base">
              <a:lnSpc>
                <a:spcPct val="100000"/>
              </a:lnSpc>
              <a:spcBef>
                <a:spcPts val="1200"/>
              </a:spcBef>
            </a:pPr>
            <a:r>
              <a:rPr lang="fa-IR" altLang="de-DE" sz="2000" dirty="0">
                <a:solidFill>
                  <a:srgbClr val="004992"/>
                </a:solidFill>
              </a:rPr>
              <a:t>مثال: </a:t>
            </a:r>
            <a:r>
              <a:rPr lang="fa-IR" altLang="de-DE" sz="2000" dirty="0">
                <a:solidFill>
                  <a:srgbClr val="333333"/>
                </a:solidFill>
              </a:rPr>
              <a:t>فیلیپ معتقد است که شخصی دوچرخه ی او را ربوده است.</a:t>
            </a:r>
          </a:p>
          <a:p>
            <a:pPr lvl="0" defTabSz="914400" fontAlgn="base">
              <a:lnSpc>
                <a:spcPct val="100000"/>
              </a:lnSpc>
              <a:spcBef>
                <a:spcPts val="1200"/>
              </a:spcBef>
            </a:pPr>
            <a:r>
              <a:rPr lang="fa-IR" altLang="de-DE" sz="2000" dirty="0">
                <a:solidFill>
                  <a:srgbClr val="004992"/>
                </a:solidFill>
              </a:rPr>
              <a:t>سابقه: </a:t>
            </a:r>
            <a:r>
              <a:rPr lang="fa-IR" altLang="de-DE" sz="2000" dirty="0">
                <a:solidFill>
                  <a:srgbClr val="333333"/>
                </a:solidFill>
              </a:rPr>
              <a:t>او همیشه دوچرخه اش را در مقابل درب می گذاشت ولی یک روز دوچرخه ی او در مقابل درب نبود. وی 100% مطمئن بود که شب قبل ، دوچرخه اش را جلوی درب گذاشته بود. سپس می بیند که دوچرخه اش به درب مغازه ی سوپرمارکت همسایه قفل شده است. از این رو به پلیس تلفن می زند و گزارش می دهد که دزد دوچرخه ی او در سوپرمارکت است. از نظر وی ، این حادثه ، یک دسیسه است ؛ زیرا سه هفته ی قبل ، کیف پول او نیز دزدیده شده بود.</a:t>
            </a:r>
          </a:p>
          <a:p>
            <a:pPr lvl="0" defTabSz="914400" fontAlgn="base">
              <a:lnSpc>
                <a:spcPct val="100000"/>
              </a:lnSpc>
              <a:spcBef>
                <a:spcPts val="1200"/>
              </a:spcBef>
            </a:pPr>
            <a:r>
              <a:rPr lang="fa-IR" altLang="de-DE" sz="2000" dirty="0">
                <a:solidFill>
                  <a:srgbClr val="004992"/>
                </a:solidFill>
              </a:rPr>
              <a:t>ولی: </a:t>
            </a:r>
            <a:r>
              <a:rPr lang="fa-IR" altLang="de-DE" sz="2000" dirty="0">
                <a:solidFill>
                  <a:srgbClr val="333333"/>
                </a:solidFill>
              </a:rPr>
              <a:t>در اطاقک (کیوسک) تلفن ، فیلیپ دستش را در جیب خود فرو برده و متوجه می شود که کلید قفل دوچرخه ، نزد خودش است. ناگهان ، به خاطر می آورد که خود او دوچرخه اش را در جلوی درب مغازه ی سوپرمارکت قرار داده بود.</a:t>
            </a:r>
          </a:p>
          <a:p>
            <a:pPr lvl="0" defTabSz="914400" fontAlgn="base">
              <a:lnSpc>
                <a:spcPct val="100000"/>
              </a:lnSpc>
              <a:spcBef>
                <a:spcPts val="1200"/>
              </a:spcBef>
            </a:pPr>
            <a:r>
              <a:rPr lang="fa-IR" altLang="de-DE" sz="2000" dirty="0">
                <a:solidFill>
                  <a:srgbClr val="333333"/>
                </a:solidFill>
              </a:rPr>
              <a:t>خطاهای حافظه زمانی بوجود می آیند که شخص نگران بوده یا تحت فشار باشد. لذا ، قبل از هر نتیجه گیری به دقت تأمل کنید که آیا فرضیه های شما عینیت و واقعیت دارند ، یا بی اساس هستند! همچنین توجه داشته باشید که باید خاطرات خود را با واقعیت ها مقایسه و مطابقت کرد ؛ چرا که اغلب ، خطاهای حافظه مبهم و گیج کننده هستند!</a:t>
            </a:r>
            <a:endParaRPr lang="fa-IR" sz="20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88</a:t>
            </a:fld>
            <a:endParaRPr lang="de-DE" dirty="0">
              <a:latin typeface="+mn-lt"/>
            </a:endParaRPr>
          </a:p>
        </p:txBody>
      </p:sp>
    </p:spTree>
    <p:extLst>
      <p:ext uri="{BB962C8B-B14F-4D97-AF65-F5344CB8AC3E}">
        <p14:creationId xmlns:p14="http://schemas.microsoft.com/office/powerpoint/2010/main" val="10661727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89</a:t>
            </a:fld>
            <a:endParaRPr lang="de-DE" dirty="0">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0136122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rPr>
              <a:t>آموزش فراشناخت 5 – حافظه</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90</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93315896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4906</Words>
  <Application>Microsoft Office PowerPoint</Application>
  <PresentationFormat>Benutzerdefiniert</PresentationFormat>
  <Paragraphs>776</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Wingdings</vt:lpstr>
      <vt:lpstr>Calibri Light</vt:lpstr>
      <vt:lpstr>Symbol</vt:lpstr>
      <vt:lpstr>Wingdings</vt:lpstr>
      <vt:lpstr>Times New Roman</vt:lpstr>
      <vt:lpstr>Arial</vt:lpstr>
      <vt:lpstr>UKE_PPT-Vorlage_16zu9</vt:lpstr>
      <vt:lpstr>1_UKE_PPT-Vorlage_16zu9</vt:lpstr>
      <vt:lpstr>بام :5 A حافظه</vt:lpstr>
      <vt:lpstr>حافظه</vt:lpstr>
      <vt:lpstr>حافظه</vt:lpstr>
      <vt:lpstr>حافظه</vt:lpstr>
      <vt:lpstr>حافظه</vt:lpstr>
      <vt:lpstr>حافظه</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چگونه می توانم بهتر به خاطر بسپارم؟</vt:lpstr>
      <vt:lpstr>آیا همه ی انسان ها مانند یکدیگر درک و یادآوری می کنند؟</vt:lpstr>
      <vt:lpstr>لطفاً به تفاوت هایی که در رنگ و اندازه ی نقاشی ها از یک مزرعه وجود دارد توجه کنید . آیا به نظر شما نماهایی وجود دارد که این سه نقاش بطور متفاوت ترسیم کرده یا آن را حذف کرده باشند؟</vt:lpstr>
      <vt:lpstr>هریک از نقاشان ، ادراک های متفاوتی داشته اند!  همانطور که در سه نقاشی زیر دیده می شود: یک زمین ترسیم شده ولی نقاط تأکید نقاشی ها با یکدیگر متفاوت می باشد!</vt:lpstr>
      <vt:lpstr>تمرین</vt:lpstr>
      <vt:lpstr>تمرین</vt:lpstr>
      <vt:lpstr>تمرین</vt:lpstr>
      <vt:lpstr>PowerPoint-Präsentation</vt:lpstr>
      <vt:lpstr>در ساحل در ساحل چه دیدید؟ چقدر اطمينان داريد؟</vt:lpstr>
      <vt:lpstr>در ساحل</vt:lpstr>
      <vt:lpstr>PowerPoint-Präsentation</vt:lpstr>
      <vt:lpstr>ایستگاه چه چیزهایی در ایستگاه می بینید؟ اطمينان داريد؟</vt:lpstr>
      <vt:lpstr>ایستگاه</vt:lpstr>
      <vt:lpstr>خطاهای حافظه</vt:lpstr>
      <vt:lpstr>خطاهای حافظه</vt:lpstr>
      <vt:lpstr>خطاهای حافظه</vt:lpstr>
      <vt:lpstr>انواع خطاهای حافظه</vt:lpstr>
      <vt:lpstr>انواع خطاهای حافظه</vt:lpstr>
      <vt:lpstr>انواع خطاهای حافظه</vt:lpstr>
      <vt:lpstr>انواع خطاهای حافظه</vt:lpstr>
      <vt:lpstr>خاطرات نادرست</vt:lpstr>
      <vt:lpstr>خاطرات نادرست</vt:lpstr>
      <vt:lpstr>خاطرات نادرست</vt:lpstr>
      <vt:lpstr>خاطرات نادرست</vt:lpstr>
      <vt:lpstr>چرا این اعمال را انجام می دهیم؟</vt:lpstr>
      <vt:lpstr>چرا این اعمال را انجام می دهیم؟</vt:lpstr>
      <vt:lpstr>چرا این اعمال را انجام می دهیم؟</vt:lpstr>
      <vt:lpstr>چگونه خطاهای حافظه سبب سوء تعبیر در بیماران روانپریش می شود. به چند مثال توجه فرمائید</vt:lpstr>
      <vt:lpstr>تکلیف شماره ی 2</vt:lpstr>
      <vt:lpstr>تکلیف شماره ی 2</vt:lpstr>
      <vt:lpstr>PowerPoint-Präsentation</vt:lpstr>
      <vt:lpstr>کیوسک (باجه) چه چیزهایی دیدید؟ اطمينان داريد؟</vt:lpstr>
      <vt:lpstr>کیوسک (باجه)</vt:lpstr>
      <vt:lpstr>PowerPoint-Präsentation</vt:lpstr>
      <vt:lpstr>باغ چه چیزهایی در تصویر وجود ندارد؟ اطمينان داريد؟</vt:lpstr>
      <vt:lpstr>باغ</vt:lpstr>
      <vt:lpstr>اختیاری : کلیپ ویدئویی</vt:lpstr>
      <vt:lpstr>PowerPoint-Präsentation</vt:lpstr>
      <vt:lpstr>بارش مغزی</vt:lpstr>
      <vt:lpstr>کلاس درس در تصویر چه چیزهایی دیدید؟ اطمينان داريد؟</vt:lpstr>
      <vt:lpstr>کلاس درس</vt:lpstr>
      <vt:lpstr>PowerPoint-Präsentation</vt:lpstr>
      <vt:lpstr>ماهی گیر چه چیزهایی در تصویر وجود ندارد؟ اطمينان داريد؟</vt:lpstr>
      <vt:lpstr>ماهی گیر</vt:lpstr>
      <vt:lpstr>PowerPoint-Präsentation</vt:lpstr>
      <vt:lpstr>بارش مغزی</vt:lpstr>
      <vt:lpstr>تقاطع (چهارراه) درتصویر چه چیزهایی دیدید؟ اطمينان داريد؟</vt:lpstr>
      <vt:lpstr>تقاطع (چهارراه)</vt:lpstr>
      <vt:lpstr>PowerPoint-Präsentation</vt:lpstr>
      <vt:lpstr>بارش مغزی</vt:lpstr>
      <vt:lpstr>زمین بازی چه چیزهایی در زمین بازی دیدید؟ اطمينان داريد؟</vt:lpstr>
      <vt:lpstr>زمین بازی</vt:lpstr>
      <vt:lpstr>PowerPoint-Präsentation</vt:lpstr>
      <vt:lpstr>مراسم عروسی (ازدواج) چه چیزهایی در تصویر وجود دارد؟ اطمينان داريد؟</vt:lpstr>
      <vt:lpstr>مراسم عروسی (ازدواج)</vt:lpstr>
      <vt:lpstr>PowerPoint-Präsentation</vt:lpstr>
      <vt:lpstr>فوتبال  چه چیزهایی در تصویر وجود ندارد؟ اطمينان داريد؟</vt:lpstr>
      <vt:lpstr>فوتبال</vt:lpstr>
      <vt:lpstr>PowerPoint-Präsentation</vt:lpstr>
      <vt:lpstr>درکره ی ماه چه چیزهایی در تصویر وجود ندارد؟ اطمينان داريد؟</vt:lpstr>
      <vt:lpstr>در کره ی ماه</vt:lpstr>
      <vt:lpstr>PowerPoint-Präsentation</vt:lpstr>
      <vt:lpstr>گروه نجات چه چیزهایی در تصویر دیده نمی شود؟ اطمينان داريد؟</vt:lpstr>
      <vt:lpstr>گروه نجات </vt:lpstr>
      <vt:lpstr>PowerPoint-Präsentation</vt:lpstr>
      <vt:lpstr>بارش مغزی</vt:lpstr>
      <vt:lpstr>کارگران جاده سازی چه چیزهایی در تصویر دیدید؟ اطمينان داريد؟</vt:lpstr>
      <vt:lpstr>کارگران جاده سازی </vt:lpstr>
      <vt:lpstr>انتقال به زندگی روزمره</vt:lpstr>
      <vt:lpstr>انتقال به زندگی روزمره</vt:lpstr>
      <vt:lpstr>انتقال به زندگی روزمره</vt:lpstr>
      <vt:lpstr>با بیماران روانپریش (سایکوتیک) چه باید کرد؟</vt:lpstr>
      <vt:lpstr>با بیماران روانپریش (سایکوتیک) چه باید کرد؟</vt:lpstr>
      <vt:lpstr>با بیماران روانپریش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433</cp:revision>
  <dcterms:created xsi:type="dcterms:W3CDTF">2004-06-30T16:15:23Z</dcterms:created>
  <dcterms:modified xsi:type="dcterms:W3CDTF">2025-01-09T21:58:28Z</dcterms:modified>
</cp:coreProperties>
</file>