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59" r:id="rId1"/>
    <p:sldMasterId id="2147483772" r:id="rId2"/>
  </p:sldMasterIdLst>
  <p:notesMasterIdLst>
    <p:notesMasterId r:id="rId51"/>
  </p:notesMasterIdLst>
  <p:handoutMasterIdLst>
    <p:handoutMasterId r:id="rId52"/>
  </p:handoutMasterIdLst>
  <p:sldIdLst>
    <p:sldId id="489" r:id="rId3"/>
    <p:sldId id="429" r:id="rId4"/>
    <p:sldId id="430" r:id="rId5"/>
    <p:sldId id="431" r:id="rId6"/>
    <p:sldId id="432" r:id="rId7"/>
    <p:sldId id="433" r:id="rId8"/>
    <p:sldId id="436" r:id="rId9"/>
    <p:sldId id="470" r:id="rId10"/>
    <p:sldId id="469" r:id="rId11"/>
    <p:sldId id="457" r:id="rId12"/>
    <p:sldId id="472" r:id="rId13"/>
    <p:sldId id="471" r:id="rId14"/>
    <p:sldId id="440" r:id="rId15"/>
    <p:sldId id="460" r:id="rId16"/>
    <p:sldId id="474" r:id="rId17"/>
    <p:sldId id="473" r:id="rId18"/>
    <p:sldId id="444" r:id="rId19"/>
    <p:sldId id="446" r:id="rId20"/>
    <p:sldId id="475" r:id="rId21"/>
    <p:sldId id="447" r:id="rId22"/>
    <p:sldId id="450" r:id="rId23"/>
    <p:sldId id="477" r:id="rId24"/>
    <p:sldId id="476" r:id="rId25"/>
    <p:sldId id="344" r:id="rId26"/>
    <p:sldId id="478" r:id="rId27"/>
    <p:sldId id="367" r:id="rId28"/>
    <p:sldId id="340" r:id="rId29"/>
    <p:sldId id="464" r:id="rId30"/>
    <p:sldId id="480" r:id="rId31"/>
    <p:sldId id="479" r:id="rId32"/>
    <p:sldId id="483" r:id="rId33"/>
    <p:sldId id="482" r:id="rId34"/>
    <p:sldId id="481" r:id="rId35"/>
    <p:sldId id="490" r:id="rId36"/>
    <p:sldId id="484" r:id="rId37"/>
    <p:sldId id="485" r:id="rId38"/>
    <p:sldId id="415" r:id="rId39"/>
    <p:sldId id="486" r:id="rId40"/>
    <p:sldId id="467" r:id="rId41"/>
    <p:sldId id="376" r:id="rId42"/>
    <p:sldId id="352" r:id="rId43"/>
    <p:sldId id="389" r:id="rId44"/>
    <p:sldId id="453" r:id="rId45"/>
    <p:sldId id="488" r:id="rId46"/>
    <p:sldId id="487" r:id="rId47"/>
    <p:sldId id="454" r:id="rId48"/>
    <p:sldId id="468" r:id="rId49"/>
    <p:sldId id="401" r:id="rId50"/>
  </p:sldIdLst>
  <p:sldSz cx="12195175" cy="6858000"/>
  <p:notesSz cx="7099300" cy="10234613"/>
  <p:embeddedFontLst>
    <p:embeddedFont>
      <p:font typeface="Calibri Light" panose="020F0302020204030204" pitchFamily="34" charset="0"/>
      <p:regular r:id="rId53"/>
      <p:italic r:id="rId54"/>
    </p:embeddedFont>
  </p:embeddedFontLst>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3022">
          <p15:clr>
            <a:srgbClr val="A4A3A4"/>
          </p15:clr>
        </p15:guide>
        <p15:guide id="2" pos="340">
          <p15:clr>
            <a:srgbClr val="A4A3A4"/>
          </p15:clr>
        </p15:guide>
        <p15:guide id="3" pos="45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336699"/>
    <a:srgbClr val="ADC0CB"/>
    <a:srgbClr val="3333CC"/>
    <a:srgbClr val="66FF33"/>
    <a:srgbClr val="FFFF00"/>
    <a:srgbClr val="FF0000"/>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102" autoAdjust="0"/>
    <p:restoredTop sz="94709" autoAdjust="0"/>
  </p:normalViewPr>
  <p:slideViewPr>
    <p:cSldViewPr>
      <p:cViewPr varScale="1">
        <p:scale>
          <a:sx n="62" d="100"/>
          <a:sy n="62" d="100"/>
        </p:scale>
        <p:origin x="1092" y="76"/>
      </p:cViewPr>
      <p:guideLst>
        <p:guide orient="horz" pos="3022"/>
        <p:guide pos="340"/>
        <p:guide pos="4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13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font" Target="fonts/font1.fntdata"/><Relationship Id="rId58"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notesMaster" Target="notesMasters/notesMaster1.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cs typeface="+mn-cs"/>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cs typeface="+mn-cs"/>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cs typeface="+mn-cs"/>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vl1pPr>
          </a:lstStyle>
          <a:p>
            <a:pPr>
              <a:defRPr/>
            </a:pPr>
            <a:fld id="{6BA0EC5D-FBAD-41F1-8CDF-5B7943F86F83}" type="slidenum">
              <a:rPr lang="en-US" altLang="de-DE"/>
              <a:pPr>
                <a:defRPr/>
              </a:pPr>
              <a:t>‹Nr.›</a:t>
            </a:fld>
            <a:endParaRPr lang="en-US" altLang="de-DE"/>
          </a:p>
        </p:txBody>
      </p:sp>
    </p:spTree>
    <p:extLst>
      <p:ext uri="{BB962C8B-B14F-4D97-AF65-F5344CB8AC3E}">
        <p14:creationId xmlns:p14="http://schemas.microsoft.com/office/powerpoint/2010/main" val="32803435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cs typeface="+mn-cs"/>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cs typeface="+mn-cs"/>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cs typeface="+mn-cs"/>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vl1pPr>
          </a:lstStyle>
          <a:p>
            <a:pPr>
              <a:defRPr/>
            </a:pPr>
            <a:fld id="{15E9715E-C35E-4FB1-BBFF-2324996FAF0D}" type="slidenum">
              <a:rPr lang="en-US" altLang="de-DE"/>
              <a:pPr>
                <a:defRPr/>
              </a:pPr>
              <a:t>‹Nr.›</a:t>
            </a:fld>
            <a:endParaRPr lang="en-US" altLang="de-DE"/>
          </a:p>
        </p:txBody>
      </p:sp>
    </p:spTree>
    <p:extLst>
      <p:ext uri="{BB962C8B-B14F-4D97-AF65-F5344CB8AC3E}">
        <p14:creationId xmlns:p14="http://schemas.microsoft.com/office/powerpoint/2010/main" val="337233802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F2858FF-BF43-452B-BFCB-18CC6CBB7218}" type="slidenum">
              <a:rPr lang="ar-SA" altLang="de-DE" sz="1300"/>
              <a:pPr>
                <a:spcBef>
                  <a:spcPct val="0"/>
                </a:spcBef>
              </a:pPr>
              <a:t>2</a:t>
            </a:fld>
            <a:endParaRPr lang="en-US" altLang="de-DE" sz="1300"/>
          </a:p>
        </p:txBody>
      </p:sp>
      <p:sp>
        <p:nvSpPr>
          <p:cNvPr id="8195" name="Rectangle 2"/>
          <p:cNvSpPr>
            <a:spLocks noGrp="1" noRot="1" noChangeAspect="1" noChangeArrowheads="1" noTextEdit="1"/>
          </p:cNvSpPr>
          <p:nvPr>
            <p:ph type="sldImg"/>
          </p:nvPr>
        </p:nvSpPr>
        <p:spPr>
          <a:xfrm>
            <a:off x="138113" y="768350"/>
            <a:ext cx="6823075" cy="3836988"/>
          </a:xfrm>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436949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AACF725-B685-436F-8266-725EA248DFFF}" type="slidenum">
              <a:rPr lang="ar-SA" altLang="de-DE" sz="1300"/>
              <a:pPr>
                <a:spcBef>
                  <a:spcPct val="0"/>
                </a:spcBef>
              </a:pPr>
              <a:t>3</a:t>
            </a:fld>
            <a:endParaRPr lang="en-US" altLang="de-DE" sz="1300"/>
          </a:p>
        </p:txBody>
      </p:sp>
      <p:sp>
        <p:nvSpPr>
          <p:cNvPr id="10243" name="Rectangle 2"/>
          <p:cNvSpPr>
            <a:spLocks noGrp="1" noRot="1" noChangeAspect="1" noChangeArrowheads="1" noTextEdit="1"/>
          </p:cNvSpPr>
          <p:nvPr>
            <p:ph type="sldImg"/>
          </p:nvPr>
        </p:nvSpPr>
        <p:spPr>
          <a:xfrm>
            <a:off x="138113" y="768350"/>
            <a:ext cx="6823075" cy="3836988"/>
          </a:xfrm>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574072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6B1D8E-9D47-4E21-AEA0-FDC73C237BA4}" type="slidenum">
              <a:rPr lang="ar-SA" altLang="de-DE" sz="1300"/>
              <a:pPr>
                <a:spcBef>
                  <a:spcPct val="0"/>
                </a:spcBef>
              </a:pPr>
              <a:t>4</a:t>
            </a:fld>
            <a:endParaRPr lang="en-US" altLang="de-DE" sz="1300"/>
          </a:p>
        </p:txBody>
      </p:sp>
      <p:sp>
        <p:nvSpPr>
          <p:cNvPr id="12291" name="Rectangle 2"/>
          <p:cNvSpPr>
            <a:spLocks noGrp="1" noRot="1" noChangeAspect="1" noChangeArrowheads="1" noTextEdit="1"/>
          </p:cNvSpPr>
          <p:nvPr>
            <p:ph type="sldImg"/>
          </p:nvPr>
        </p:nvSpPr>
        <p:spPr>
          <a:xfrm>
            <a:off x="138113" y="768350"/>
            <a:ext cx="6823075" cy="3836988"/>
          </a:xfrm>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246728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6809983-C3C6-4E2B-A534-38F10A4175EF}" type="slidenum">
              <a:rPr lang="ar-SA" altLang="de-DE" sz="1300"/>
              <a:pPr>
                <a:spcBef>
                  <a:spcPct val="0"/>
                </a:spcBef>
              </a:pPr>
              <a:t>5</a:t>
            </a:fld>
            <a:endParaRPr lang="en-US" altLang="de-DE" sz="1300"/>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796272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AE88328-C613-440A-A9A7-6DBDCDCCA5F1}" type="slidenum">
              <a:rPr lang="ar-SA" altLang="de-DE" sz="1300"/>
              <a:pPr>
                <a:spcBef>
                  <a:spcPct val="0"/>
                </a:spcBef>
              </a:pPr>
              <a:t>6</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519113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D6CF0AE-DB19-4309-A0F0-8BF629AC1A6A}" type="slidenum">
              <a:rPr lang="ar-SA" altLang="de-DE" sz="1300"/>
              <a:pPr>
                <a:spcBef>
                  <a:spcPct val="0"/>
                </a:spcBef>
              </a:pPr>
              <a:t>7</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282375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D6CF0AE-DB19-4309-A0F0-8BF629AC1A6A}" type="slidenum">
              <a:rPr lang="ar-SA" altLang="de-DE" sz="1300"/>
              <a:pPr>
                <a:spcBef>
                  <a:spcPct val="0"/>
                </a:spcBef>
              </a:pPr>
              <a:t>8</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282375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D6CF0AE-DB19-4309-A0F0-8BF629AC1A6A}" type="slidenum">
              <a:rPr lang="ar-SA" altLang="de-DE" sz="1300"/>
              <a:pPr>
                <a:spcBef>
                  <a:spcPct val="0"/>
                </a:spcBef>
              </a:pPr>
              <a:t>9</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282375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56023A3-2A2C-4E2F-969C-98F11E963FCA}" type="slidenum">
              <a:rPr lang="ar-SA" altLang="de-DE" sz="1300"/>
              <a:pPr>
                <a:spcBef>
                  <a:spcPct val="0"/>
                </a:spcBef>
              </a:pPr>
              <a:t>10</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25361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56023A3-2A2C-4E2F-969C-98F11E963FCA}" type="slidenum">
              <a:rPr lang="ar-SA" altLang="de-DE" sz="1300"/>
              <a:pPr>
                <a:spcBef>
                  <a:spcPct val="0"/>
                </a:spcBef>
              </a:pPr>
              <a:t>11</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25361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56023A3-2A2C-4E2F-969C-98F11E963FCA}" type="slidenum">
              <a:rPr lang="ar-SA" altLang="de-DE" sz="1300"/>
              <a:pPr>
                <a:spcBef>
                  <a:spcPct val="0"/>
                </a:spcBef>
              </a:pPr>
              <a:t>12</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25361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5171445-EC6B-429F-85FE-5559EE825221}" type="slidenum">
              <a:rPr lang="ar-SA" altLang="de-DE" sz="1300"/>
              <a:pPr>
                <a:spcBef>
                  <a:spcPct val="0"/>
                </a:spcBef>
              </a:pPr>
              <a:t>13</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641164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28F2C30-F0D3-4A99-98BC-0E1E29765342}" type="slidenum">
              <a:rPr lang="ar-SA" altLang="de-DE" sz="1300"/>
              <a:pPr>
                <a:spcBef>
                  <a:spcPct val="0"/>
                </a:spcBef>
              </a:pPr>
              <a:t>14</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916655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28F2C30-F0D3-4A99-98BC-0E1E29765342}" type="slidenum">
              <a:rPr lang="ar-SA" altLang="de-DE" sz="1300"/>
              <a:pPr>
                <a:spcBef>
                  <a:spcPct val="0"/>
                </a:spcBef>
              </a:pPr>
              <a:t>15</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916655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28F2C30-F0D3-4A99-98BC-0E1E29765342}" type="slidenum">
              <a:rPr lang="ar-SA" altLang="de-DE" sz="1300"/>
              <a:pPr>
                <a:spcBef>
                  <a:spcPct val="0"/>
                </a:spcBef>
              </a:pPr>
              <a:t>16</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916655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B92FD6-ECF9-4449-A11C-2CA176C9B3BC}" type="slidenum">
              <a:rPr lang="ar-SA" altLang="de-DE" sz="1300"/>
              <a:pPr>
                <a:spcBef>
                  <a:spcPct val="0"/>
                </a:spcBef>
              </a:pPr>
              <a:t>17</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116321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30E5F9-3DF2-4624-A408-C434FE657958}" type="slidenum">
              <a:rPr lang="ar-SA" altLang="de-DE" sz="1300"/>
              <a:pPr>
                <a:spcBef>
                  <a:spcPct val="0"/>
                </a:spcBef>
              </a:pPr>
              <a:t>18</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778023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30E5F9-3DF2-4624-A408-C434FE657958}" type="slidenum">
              <a:rPr lang="ar-SA" altLang="de-DE" sz="1300"/>
              <a:pPr>
                <a:spcBef>
                  <a:spcPct val="0"/>
                </a:spcBef>
              </a:pPr>
              <a:t>19</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778023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50FFD83-2AAB-4C0A-95CE-3624D9E72596}" type="slidenum">
              <a:rPr lang="ar-SA" altLang="de-DE" sz="1300"/>
              <a:pPr>
                <a:spcBef>
                  <a:spcPct val="0"/>
                </a:spcBef>
              </a:pPr>
              <a:t>20</a:t>
            </a:fld>
            <a:endParaRPr lang="en-US" altLang="de-DE" sz="1300"/>
          </a:p>
        </p:txBody>
      </p:sp>
      <p:sp>
        <p:nvSpPr>
          <p:cNvPr id="45059" name="Rectangle 2"/>
          <p:cNvSpPr>
            <a:spLocks noGrp="1" noRot="1" noChangeAspect="1" noChangeArrowheads="1" noTextEdit="1"/>
          </p:cNvSpPr>
          <p:nvPr>
            <p:ph type="sldImg"/>
          </p:nvPr>
        </p:nvSpPr>
        <p:spPr>
          <a:xfrm>
            <a:off x="139700" y="768350"/>
            <a:ext cx="6821488"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001994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DE2A2E-221C-4984-BCB3-700077A704FC}" type="slidenum">
              <a:rPr lang="ar-SA" altLang="de-DE" sz="1300"/>
              <a:pPr>
                <a:spcBef>
                  <a:spcPct val="0"/>
                </a:spcBef>
              </a:pPr>
              <a:t>21</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388706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DE2A2E-221C-4984-BCB3-700077A704FC}" type="slidenum">
              <a:rPr lang="ar-SA" altLang="de-DE" sz="1300"/>
              <a:pPr>
                <a:spcBef>
                  <a:spcPct val="0"/>
                </a:spcBef>
              </a:pPr>
              <a:t>22</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388706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DE2A2E-221C-4984-BCB3-700077A704FC}" type="slidenum">
              <a:rPr lang="ar-SA" altLang="de-DE" sz="1300"/>
              <a:pPr>
                <a:spcBef>
                  <a:spcPct val="0"/>
                </a:spcBef>
              </a:pPr>
              <a:t>23</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388706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BDD7DB6-5F22-4F74-B64B-2B20BF1BB012}" type="slidenum">
              <a:rPr lang="ar-SA" altLang="de-DE" sz="1300"/>
              <a:pPr>
                <a:spcBef>
                  <a:spcPct val="0"/>
                </a:spcBef>
              </a:pPr>
              <a:t>24</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799078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BDD7DB6-5F22-4F74-B64B-2B20BF1BB012}" type="slidenum">
              <a:rPr lang="ar-SA" altLang="de-DE" sz="1300"/>
              <a:pPr>
                <a:spcBef>
                  <a:spcPct val="0"/>
                </a:spcBef>
              </a:pPr>
              <a:t>25</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799078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4CA7C4A-7B2F-4E4E-B449-D8E72F5FE314}" type="slidenum">
              <a:rPr lang="ar-SA" altLang="de-DE" sz="1300"/>
              <a:pPr>
                <a:spcBef>
                  <a:spcPct val="0"/>
                </a:spcBef>
              </a:pPr>
              <a:t>26</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694054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3D51495-AD4D-49F6-A51E-87211546EFE2}" type="slidenum">
              <a:rPr lang="ar-SA" altLang="de-DE" sz="1300"/>
              <a:pPr>
                <a:spcBef>
                  <a:spcPct val="0"/>
                </a:spcBef>
              </a:pPr>
              <a:t>27</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80332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66E578F-FF03-486C-9E5E-A9ECFE1D4A03}" type="slidenum">
              <a:rPr lang="en-US" altLang="de-DE" sz="1300"/>
              <a:pPr>
                <a:spcBef>
                  <a:spcPct val="0"/>
                </a:spcBef>
              </a:pPr>
              <a:t>28</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318186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66E578F-FF03-486C-9E5E-A9ECFE1D4A03}" type="slidenum">
              <a:rPr lang="en-US" altLang="de-DE" sz="1300"/>
              <a:pPr>
                <a:spcBef>
                  <a:spcPct val="0"/>
                </a:spcBef>
              </a:pPr>
              <a:t>29</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3181864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66E578F-FF03-486C-9E5E-A9ECFE1D4A03}" type="slidenum">
              <a:rPr lang="en-US" altLang="de-DE" sz="1300"/>
              <a:pPr>
                <a:spcBef>
                  <a:spcPct val="0"/>
                </a:spcBef>
              </a:pPr>
              <a:t>30</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3181864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4329DD5-1ECD-4692-9CEB-97324460D8DB}" type="slidenum">
              <a:rPr lang="ar-SA" altLang="de-DE" sz="1300"/>
              <a:pPr>
                <a:spcBef>
                  <a:spcPct val="0"/>
                </a:spcBef>
              </a:pPr>
              <a:t>31</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223188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4329DD5-1ECD-4692-9CEB-97324460D8DB}" type="slidenum">
              <a:rPr lang="ar-SA" altLang="de-DE" sz="1300"/>
              <a:pPr>
                <a:spcBef>
                  <a:spcPct val="0"/>
                </a:spcBef>
              </a:pPr>
              <a:t>32</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223188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4329DD5-1ECD-4692-9CEB-97324460D8DB}" type="slidenum">
              <a:rPr lang="ar-SA" altLang="de-DE" sz="1300"/>
              <a:pPr>
                <a:spcBef>
                  <a:spcPct val="0"/>
                </a:spcBef>
              </a:pPr>
              <a:t>33</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223188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4329DD5-1ECD-4692-9CEB-97324460D8DB}" type="slidenum">
              <a:rPr lang="ar-SA" altLang="de-DE" sz="1300"/>
              <a:pPr>
                <a:spcBef>
                  <a:spcPct val="0"/>
                </a:spcBef>
              </a:pPr>
              <a:t>34</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223188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503393D-5520-4175-A1E5-0F70B7709967}" type="slidenum">
              <a:rPr lang="ar-SA" altLang="de-DE" sz="1300"/>
              <a:pPr>
                <a:spcBef>
                  <a:spcPct val="0"/>
                </a:spcBef>
              </a:pPr>
              <a:t>35</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70042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503393D-5520-4175-A1E5-0F70B7709967}" type="slidenum">
              <a:rPr lang="ar-SA" altLang="de-DE" sz="1300"/>
              <a:pPr>
                <a:spcBef>
                  <a:spcPct val="0"/>
                </a:spcBef>
              </a:pPr>
              <a:t>36</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700428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pPr>
              <a:defRPr/>
            </a:pPr>
            <a:fld id="{15E9715E-C35E-4FB1-BBFF-2324996FAF0D}" type="slidenum">
              <a:rPr lang="en-US" altLang="de-DE" smtClean="0"/>
              <a:pPr>
                <a:defRPr/>
              </a:pPr>
              <a:t>37</a:t>
            </a:fld>
            <a:endParaRPr lang="en-US" altLang="de-DE"/>
          </a:p>
        </p:txBody>
      </p:sp>
    </p:spTree>
    <p:extLst>
      <p:ext uri="{BB962C8B-B14F-4D97-AF65-F5344CB8AC3E}">
        <p14:creationId xmlns:p14="http://schemas.microsoft.com/office/powerpoint/2010/main" val="34123168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pPr>
              <a:defRPr/>
            </a:pPr>
            <a:fld id="{15E9715E-C35E-4FB1-BBFF-2324996FAF0D}" type="slidenum">
              <a:rPr lang="en-US" altLang="de-DE" smtClean="0"/>
              <a:pPr>
                <a:defRPr/>
              </a:pPr>
              <a:t>38</a:t>
            </a:fld>
            <a:endParaRPr lang="en-US" altLang="de-DE"/>
          </a:p>
        </p:txBody>
      </p:sp>
    </p:spTree>
    <p:extLst>
      <p:ext uri="{BB962C8B-B14F-4D97-AF65-F5344CB8AC3E}">
        <p14:creationId xmlns:p14="http://schemas.microsoft.com/office/powerpoint/2010/main" val="22670127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39</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9A1303F-4B6B-4997-8C7C-5183E7406B29}" type="slidenum">
              <a:rPr lang="ar-SA" altLang="de-DE" sz="1300"/>
              <a:pPr>
                <a:spcBef>
                  <a:spcPct val="0"/>
                </a:spcBef>
              </a:pPr>
              <a:t>40</a:t>
            </a:fld>
            <a:endParaRPr lang="en-US"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0237200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7853A9B-6CFB-44CC-8020-408D0E5482B6}" type="slidenum">
              <a:rPr lang="ar-SA" altLang="de-DE" sz="1300"/>
              <a:pPr>
                <a:spcBef>
                  <a:spcPct val="0"/>
                </a:spcBef>
              </a:pPr>
              <a:t>41</a:t>
            </a:fld>
            <a:endParaRPr lang="en-US"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9191092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C6B5943-F57D-4C69-AC49-F3530CC2CE76}" type="slidenum">
              <a:rPr lang="ar-SA" altLang="de-DE" sz="1300"/>
              <a:pPr>
                <a:spcBef>
                  <a:spcPct val="0"/>
                </a:spcBef>
              </a:pPr>
              <a:t>42</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0004418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3386D3-4003-4FB8-8CB9-3B904FB7D0F5}" type="slidenum">
              <a:rPr lang="ar-SA" altLang="de-DE" sz="1300"/>
              <a:pPr>
                <a:spcBef>
                  <a:spcPct val="0"/>
                </a:spcBef>
              </a:pPr>
              <a:t>43</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787720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3386D3-4003-4FB8-8CB9-3B904FB7D0F5}" type="slidenum">
              <a:rPr lang="ar-SA" altLang="de-DE" sz="1300"/>
              <a:pPr>
                <a:spcBef>
                  <a:spcPct val="0"/>
                </a:spcBef>
              </a:pPr>
              <a:t>44</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787720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3386D3-4003-4FB8-8CB9-3B904FB7D0F5}" type="slidenum">
              <a:rPr lang="ar-SA" altLang="de-DE" sz="1300"/>
              <a:pPr>
                <a:spcBef>
                  <a:spcPct val="0"/>
                </a:spcBef>
              </a:pPr>
              <a:t>45</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787720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27A904-3C3B-48C7-9DD7-B706A301F204}" type="slidenum">
              <a:rPr lang="ar-SA" altLang="de-DE" sz="1300"/>
              <a:pPr>
                <a:spcBef>
                  <a:spcPct val="0"/>
                </a:spcBef>
              </a:pPr>
              <a:t>46</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4759468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AA92DF9-5218-49D1-81B9-47475A16495B}" type="slidenum">
              <a:rPr lang="ar-SA" altLang="de-DE" sz="1300"/>
              <a:pPr>
                <a:spcBef>
                  <a:spcPct val="0"/>
                </a:spcBef>
              </a:pPr>
              <a:t>48</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1296536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58613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spcBef>
                <a:spcPct val="0"/>
              </a:spcBef>
              <a:buClrTx/>
              <a:buFontTx/>
              <a:buNone/>
            </a:pPr>
            <a:r>
              <a:rPr lang="ar-SA" altLang="ko-KR" sz="1000" dirty="0">
                <a:latin typeface="+mj-lt"/>
              </a:rPr>
              <a:t>تصاویر موجود در این برنامه ی آموزشی با کسب اجازه از اشخاص و ناشران این تصاویر مورد استفاده قرار می گیرد. در انتهای اسالیدها نام و نشانی مربوط به هر تصویر آورده شده است.</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dirty="0">
                <a:solidFill>
                  <a:srgbClr val="004992"/>
                </a:solidFill>
              </a:rPr>
              <a:t>آموزش فراشناخت(بام)</a:t>
            </a:r>
            <a:endParaRPr lang="de-DE" dirty="0">
              <a:solidFill>
                <a:srgbClr val="004992"/>
              </a:solidFill>
            </a:endParaRP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r-AE"/>
              <a:t>آموزش فراشناخت 6 – همدلی کردن... (قسمت دوم)</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8281A5E1-26EC-47BF-8B1E-2805F071C626}" type="slidenum">
              <a:rPr lang="en-US"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ar-AE"/>
              <a:t>آموزش فراشناخت 6 – همدلی کردن... (قسمت دوم)</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ar-AE"/>
              <a:t>آموزش فراشناخت 6 – همدلی کردن... (قسمت دوم)</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r-AE"/>
              <a:t>آموزش فراشناخت 6 – همدلی کردن... (قسمت دوم)</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8281A5E1-26EC-47BF-8B1E-2805F071C626}" type="slidenum">
              <a:rPr lang="en-US"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ar-AE"/>
              <a:t>آموزش فراشناخت 6 – همدلی کردن... (قسمت دوم)</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8281A5E1-26EC-47BF-8B1E-2805F071C626}" type="slidenum">
              <a:rPr lang="en-US"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ar-AE"/>
              <a:t>آموزش فراشناخت 6 – همدلی کردن... (قسمت دوم)</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ar-AE"/>
              <a:t>آموزش فراشناخت 6 – همدلی کردن... (قسمت دوم)</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649716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935159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5861304"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defTabSz="457123" rtl="1" eaLnBrk="1" fontAlgn="auto" hangingPunct="1">
              <a:spcBef>
                <a:spcPct val="0"/>
              </a:spcBef>
              <a:spcAft>
                <a:spcPts val="0"/>
              </a:spcAft>
              <a:buClrTx/>
              <a:buFontTx/>
              <a:buNone/>
            </a:pPr>
            <a:r>
              <a:rPr lang="ar-SA" altLang="ko-KR" sz="1000" dirty="0">
                <a:solidFill>
                  <a:srgbClr val="333333"/>
                </a:solidFill>
                <a:latin typeface="Calibri Light"/>
              </a:rPr>
              <a:t>تصاویر موجود در این برنامه ی آموزشی با کسب اجازه از اشخاص و ناشران این تصاویر مورد استفاده قرار می گیرد. در انتهای اسالیدها نام و نشانی مربوط به هر تصویر آورده شده است.</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sz="1750" dirty="0">
                <a:solidFill>
                  <a:srgbClr val="004992"/>
                </a:solidFill>
              </a:rPr>
              <a:t>آموزش فراشناخت</a:t>
            </a:r>
            <a:endParaRPr lang="de-DE" sz="1750" dirty="0">
              <a:solidFill>
                <a:srgbClr val="004992"/>
              </a:solidFill>
            </a:endParaRPr>
          </a:p>
        </p:txBody>
      </p:sp>
    </p:spTree>
    <p:extLst>
      <p:ext uri="{BB962C8B-B14F-4D97-AF65-F5344CB8AC3E}">
        <p14:creationId xmlns:p14="http://schemas.microsoft.com/office/powerpoint/2010/main" val="12386079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6279852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067813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Tree>
    <p:extLst>
      <p:ext uri="{BB962C8B-B14F-4D97-AF65-F5344CB8AC3E}">
        <p14:creationId xmlns:p14="http://schemas.microsoft.com/office/powerpoint/2010/main" val="12969858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5473339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2425288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446462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9956153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2831657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509440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r>
              <a:rPr lang="ar-AE"/>
              <a:t>آموزش فراشناخت 6 – همدلی کردن... (قسمت دوم)</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fld id="{8281A5E1-26EC-47BF-8B1E-2805F071C626}" type="slidenum">
              <a:rPr lang="en-US"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Lst>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cs typeface="Calibri Light"/>
              </a:rPr>
              <a:t>Entrenamiento Metacognitivo 8 – Stimmung</a:t>
            </a:r>
            <a:endParaRPr lang="de-DE" dirty="0">
              <a:solidFill>
                <a:srgbClr val="333333"/>
              </a:solidFill>
              <a:cs typeface="Calibri Light"/>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cs typeface="Calibri Light"/>
              </a:rPr>
              <a:pPr defTabSz="457123" eaLnBrk="1" fontAlgn="auto" hangingPunct="1">
                <a:spcBef>
                  <a:spcPts val="0"/>
                </a:spcBef>
                <a:spcAft>
                  <a:spcPts val="0"/>
                </a:spcAft>
              </a:pPr>
              <a:t>‹Nr.›</a:t>
            </a:fld>
            <a:endParaRPr lang="de-DE" dirty="0">
              <a:solidFill>
                <a:srgbClr val="333333"/>
              </a:solidFill>
              <a:cs typeface="Calibri Light"/>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254849517"/>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 id="2147483784" r:id="rId12"/>
  </p:sldLayoutIdLst>
  <p:hf hdr="0" dt="0"/>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11.xml"/><Relationship Id="rId4" Type="http://schemas.openxmlformats.org/officeDocument/2006/relationships/image" Target="../media/image19.png"/></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5.xml"/><Relationship Id="rId1" Type="http://schemas.openxmlformats.org/officeDocument/2006/relationships/slideLayout" Target="../slideLayouts/slideLayout11.xml"/><Relationship Id="rId4" Type="http://schemas.openxmlformats.org/officeDocument/2006/relationships/image" Target="../media/image23.png"/></Relationships>
</file>

<file path=ppt/slides/_rels/slide3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6.xml"/><Relationship Id="rId1" Type="http://schemas.openxmlformats.org/officeDocument/2006/relationships/slideLayout" Target="../slideLayouts/slideLayout11.xml"/><Relationship Id="rId4" Type="http://schemas.openxmlformats.org/officeDocument/2006/relationships/image" Target="../media/image23.png"/></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36792"/>
            <a:ext cx="12198096" cy="1728216"/>
          </a:xfrm>
        </p:spPr>
        <p:txBody>
          <a:bodyPr lIns="0"/>
          <a:lstStyle/>
          <a:p>
            <a:r>
              <a:rPr lang="ar-AE" altLang="de-DE" dirty="0">
                <a:latin typeface="+mn-lt"/>
                <a:ea typeface="+mn-ea"/>
                <a:cs typeface="+mn-cs"/>
              </a:rPr>
              <a:t>بام</a:t>
            </a:r>
            <a:r>
              <a:rPr lang="en-US" altLang="de-DE" dirty="0">
                <a:latin typeface="+mn-lt"/>
                <a:ea typeface="+mn-ea"/>
                <a:cs typeface="+mn-cs"/>
              </a:rPr>
              <a:t> :6 A BADE </a:t>
            </a:r>
            <a:r>
              <a:rPr lang="ar-SA" altLang="de-DE" dirty="0">
                <a:latin typeface="+mn-lt"/>
                <a:ea typeface="+mn-ea"/>
                <a:cs typeface="+mn-cs"/>
              </a:rPr>
              <a:t>همدلی کردن... (قسمت دوم)</a:t>
            </a:r>
            <a:endParaRPr lang="en-US" dirty="0">
              <a:latin typeface="+mn-lt"/>
              <a:ea typeface="+mn-ea"/>
              <a:cs typeface="+mn-cs"/>
            </a:endParaRPr>
          </a:p>
        </p:txBody>
      </p:sp>
      <p:sp>
        <p:nvSpPr>
          <p:cNvPr id="7" name="Text Placeholder 6"/>
          <p:cNvSpPr>
            <a:spLocks noGrp="1"/>
          </p:cNvSpPr>
          <p:nvPr>
            <p:ph type="body" sz="quarter" idx="13"/>
          </p:nvPr>
        </p:nvSpPr>
        <p:spPr/>
        <p:txBody>
          <a:bodyPr/>
          <a:lstStyle/>
          <a:p>
            <a:pPr algn="r"/>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Malihialzackerin </a:t>
            </a:r>
            <a:r>
              <a:rPr lang="nl-NL" sz="1600" dirty="0">
                <a:solidFill>
                  <a:srgbClr val="004992"/>
                </a:solidFill>
              </a:rPr>
              <a:t>(</a:t>
            </a:r>
            <a:r>
              <a:rPr lang="en-US" sz="1600" dirty="0">
                <a:solidFill>
                  <a:srgbClr val="004992"/>
                </a:solidFill>
              </a:rPr>
              <a:t>12</a:t>
            </a:r>
            <a:r>
              <a:rPr lang="nl-NL" sz="1600" dirty="0">
                <a:solidFill>
                  <a:srgbClr val="004992"/>
                </a:solidFill>
              </a:rPr>
              <a:t>|21)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9586023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dirty="0">
                <a:latin typeface="+mn-lt"/>
                <a:ea typeface="+mn-ea"/>
                <a:cs typeface="+mn-cs"/>
              </a:rPr>
              <a:t>وقتی که با کسی آشنا می شوید.ابتدا به چه نشانه هایی توجه می کنید؟ </a:t>
            </a:r>
            <a:br>
              <a:rPr lang="ar-AE" sz="3600" dirty="0">
                <a:latin typeface="+mn-lt"/>
                <a:ea typeface="+mn-ea"/>
                <a:cs typeface="+mn-cs"/>
              </a:rPr>
            </a:br>
            <a:r>
              <a:rPr lang="ar-AE" sz="3600" dirty="0">
                <a:latin typeface="+mn-lt"/>
                <a:ea typeface="+mn-ea"/>
                <a:cs typeface="+mn-cs"/>
              </a:rPr>
              <a:t>آیا این نشانه ها ، شاخص های معتبری برای ارزیابی هستند؟</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a:t>
            </a:fld>
            <a:endParaRPr lang="de-DE" dirty="0">
              <a:latin typeface="+mn-lt"/>
              <a:cs typeface="+mn-cs"/>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وقتی که با کسی آشنا می شوید.ابتدا به چه نشانه هایی توجه می کنید؟ </a:t>
            </a:r>
            <a:br>
              <a:rPr lang="ar-AE" sz="3600">
                <a:latin typeface="+mn-lt"/>
                <a:ea typeface="+mn-ea"/>
                <a:cs typeface="+mn-cs"/>
              </a:rPr>
            </a:br>
            <a:r>
              <a:rPr lang="ar-AE" sz="3600">
                <a:latin typeface="+mn-lt"/>
                <a:ea typeface="+mn-ea"/>
                <a:cs typeface="+mn-cs"/>
              </a:rPr>
              <a:t>آیا این نشانه ها ، شاخص های معتبری برای ارزیابی هستند؟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a:t>
            </a:fld>
            <a:endParaRPr lang="de-DE" dirty="0">
              <a:latin typeface="+mn-lt"/>
              <a:cs typeface="+mn-cs"/>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8"/>
          <p:cNvSpPr txBox="1">
            <a:spLocks noChangeArrowheads="1"/>
          </p:cNvSpPr>
          <p:nvPr/>
        </p:nvSpPr>
        <p:spPr bwMode="auto">
          <a:xfrm>
            <a:off x="1964531" y="3670807"/>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rtl="1" eaLnBrk="1" hangingPunct="1">
              <a:spcBef>
                <a:spcPct val="50000"/>
              </a:spcBef>
              <a:buFontTx/>
              <a:buNone/>
            </a:pPr>
            <a:r>
              <a:rPr lang="fa-IR" altLang="de-DE" sz="2000">
                <a:latin typeface="+mn-lt"/>
                <a:cs typeface="+mn-cs"/>
              </a:rPr>
              <a:t>دست ها؟ </a:t>
            </a:r>
            <a:endParaRPr lang="de-DE" altLang="de-DE" sz="2000" dirty="0">
              <a:latin typeface="+mn-lt"/>
              <a:cs typeface="+mn-cs"/>
            </a:endParaRPr>
          </a:p>
        </p:txBody>
      </p:sp>
      <p:sp>
        <p:nvSpPr>
          <p:cNvPr id="13" name="Caption_21"/>
          <p:cNvSpPr>
            <a:spLocks noChangeShapeType="1"/>
          </p:cNvSpPr>
          <p:nvPr/>
        </p:nvSpPr>
        <p:spPr bwMode="auto">
          <a:xfrm>
            <a:off x="1993131" y="4045134"/>
            <a:ext cx="292608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pPr algn="r" rtl="1"/>
            <a:endParaRPr lang="de-DE">
              <a:latin typeface="Calibri Light"/>
            </a:endParaRPr>
          </a:p>
        </p:txBody>
      </p:sp>
      <p:sp>
        <p:nvSpPr>
          <p:cNvPr id="14" name="Caption_26"/>
          <p:cNvSpPr>
            <a:spLocks noChangeShapeType="1"/>
          </p:cNvSpPr>
          <p:nvPr/>
        </p:nvSpPr>
        <p:spPr bwMode="auto">
          <a:xfrm flipV="1">
            <a:off x="1993131" y="2892475"/>
            <a:ext cx="466344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pPr algn="r" rtl="1"/>
            <a:endParaRPr lang="de-DE">
              <a:latin typeface="Calibri Light"/>
            </a:endParaRPr>
          </a:p>
        </p:txBody>
      </p:sp>
      <p:sp>
        <p:nvSpPr>
          <p:cNvPr id="15" name="Caption_14"/>
          <p:cNvSpPr txBox="1"/>
          <p:nvPr/>
        </p:nvSpPr>
        <p:spPr>
          <a:xfrm>
            <a:off x="4665473" y="6455664"/>
            <a:ext cx="2830573" cy="320601"/>
          </a:xfrm>
          <a:prstGeom prst="rect">
            <a:avLst/>
          </a:prstGeom>
        </p:spPr>
        <p:txBody>
          <a:bodyPr wrap="square" lIns="0" tIns="12700" rIns="0" bIns="0">
            <a:spAutoFit/>
          </a:bodyPr>
          <a:lstStyle/>
          <a:p>
            <a:pPr marL="12700" algn="ctr" rtl="1" eaLnBrk="1" fontAlgn="auto" hangingPunct="1">
              <a:spcBef>
                <a:spcPts val="100"/>
              </a:spcBef>
              <a:spcAft>
                <a:spcPts val="0"/>
              </a:spcAft>
              <a:defRPr/>
            </a:pPr>
            <a:r>
              <a:rPr lang="fa-IR" sz="2000" i="1" spc="-5" dirty="0">
                <a:latin typeface="+mn-lt"/>
                <a:cs typeface="+mn-cs"/>
              </a:rPr>
              <a:t>سایر؟ </a:t>
            </a:r>
            <a:endParaRPr sz="2000" dirty="0">
              <a:latin typeface="+mn-lt"/>
              <a:cs typeface="+mn-cs"/>
            </a:endParaRPr>
          </a:p>
        </p:txBody>
      </p:sp>
      <p:sp>
        <p:nvSpPr>
          <p:cNvPr id="16" name="Caption_17"/>
          <p:cNvSpPr txBox="1">
            <a:spLocks noChangeArrowheads="1"/>
          </p:cNvSpPr>
          <p:nvPr/>
        </p:nvSpPr>
        <p:spPr bwMode="auto">
          <a:xfrm>
            <a:off x="1964531" y="2204864"/>
            <a:ext cx="226084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rtl="1" eaLnBrk="1" hangingPunct="1">
              <a:spcBef>
                <a:spcPct val="50000"/>
              </a:spcBef>
              <a:buFontTx/>
              <a:buNone/>
            </a:pPr>
            <a:r>
              <a:rPr lang="fa-IR" altLang="de-DE" sz="2000" dirty="0">
                <a:latin typeface="+mn-lt"/>
                <a:cs typeface="+mn-cs"/>
              </a:rPr>
              <a:t>حالات بدنی/ارتباطات غیرکلامی؟</a:t>
            </a:r>
            <a:endParaRPr lang="de-DE" altLang="de-DE" sz="2000" dirty="0">
              <a:latin typeface="+mn-lt"/>
              <a:cs typeface="+mn-cs"/>
            </a:endParaRPr>
          </a:p>
        </p:txBody>
      </p:sp>
      <p:sp>
        <p:nvSpPr>
          <p:cNvPr id="17" name="Caption_18"/>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rtl="1" eaLnBrk="1" hangingPunct="1">
              <a:spcBef>
                <a:spcPct val="50000"/>
              </a:spcBef>
              <a:buFontTx/>
              <a:buNone/>
            </a:pPr>
            <a:r>
              <a:rPr lang="fa-IR" altLang="de-DE" sz="2000" dirty="0">
                <a:latin typeface="+mn-lt"/>
                <a:cs typeface="+mn-cs"/>
              </a:rPr>
              <a:t>حالت نگاه؟</a:t>
            </a:r>
            <a:endParaRPr lang="de-DE" altLang="de-DE" sz="2000" dirty="0">
              <a:latin typeface="+mn-lt"/>
              <a:cs typeface="+mn-cs"/>
            </a:endParaRPr>
          </a:p>
        </p:txBody>
      </p:sp>
      <p:sp>
        <p:nvSpPr>
          <p:cNvPr id="18" name="Caption_19"/>
          <p:cNvSpPr txBox="1">
            <a:spLocks noChangeArrowheads="1"/>
          </p:cNvSpPr>
          <p:nvPr/>
        </p:nvSpPr>
        <p:spPr bwMode="auto">
          <a:xfrm>
            <a:off x="7496046" y="3645024"/>
            <a:ext cx="206137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rtl="1" eaLnBrk="1" hangingPunct="1">
              <a:spcBef>
                <a:spcPct val="50000"/>
              </a:spcBef>
              <a:buFontTx/>
              <a:buNone/>
            </a:pPr>
            <a:r>
              <a:rPr lang="fa-IR" altLang="de-DE" sz="2000" dirty="0">
                <a:solidFill>
                  <a:srgbClr val="333333"/>
                </a:solidFill>
                <a:latin typeface="+mn-lt"/>
                <a:cs typeface="+mn-cs"/>
              </a:rPr>
              <a:t>بیانات کلامی (زبان)؟</a:t>
            </a:r>
            <a:endParaRPr lang="de-DE" altLang="de-DE" sz="2000" dirty="0">
              <a:solidFill>
                <a:srgbClr val="333333"/>
              </a:solidFill>
              <a:latin typeface="+mn-lt"/>
              <a:cs typeface="+mn-cs"/>
            </a:endParaRPr>
          </a:p>
        </p:txBody>
      </p:sp>
      <p:sp>
        <p:nvSpPr>
          <p:cNvPr id="19" name="Caption_20"/>
          <p:cNvSpPr txBox="1">
            <a:spLocks noChangeArrowheads="1"/>
          </p:cNvSpPr>
          <p:nvPr/>
        </p:nvSpPr>
        <p:spPr bwMode="auto">
          <a:xfrm>
            <a:off x="7496046" y="4653136"/>
            <a:ext cx="206137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rtl="1" eaLnBrk="1" hangingPunct="1">
              <a:spcBef>
                <a:spcPct val="50000"/>
              </a:spcBef>
              <a:buFontTx/>
              <a:buNone/>
            </a:pPr>
            <a:r>
              <a:rPr lang="fa-IR" altLang="de-DE" sz="2000">
                <a:solidFill>
                  <a:srgbClr val="333333"/>
                </a:solidFill>
                <a:latin typeface="+mn-lt"/>
                <a:cs typeface="+mn-cs"/>
              </a:rPr>
              <a:t>نوع پوشش (لباس)؟ </a:t>
            </a:r>
            <a:endParaRPr lang="de-DE" altLang="de-DE" sz="2000" dirty="0">
              <a:solidFill>
                <a:srgbClr val="333333"/>
              </a:solidFill>
              <a:latin typeface="+mn-lt"/>
              <a:cs typeface="+mn-cs"/>
            </a:endParaRPr>
          </a:p>
        </p:txBody>
      </p:sp>
      <p:sp>
        <p:nvSpPr>
          <p:cNvPr id="20" name="Caption_21"/>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pPr algn="r" rtl="1"/>
            <a:endParaRPr lang="de-DE">
              <a:latin typeface="Calibri Light"/>
            </a:endParaRPr>
          </a:p>
        </p:txBody>
      </p:sp>
      <p:sp>
        <p:nvSpPr>
          <p:cNvPr id="21" name="Caption_22"/>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pPr algn="r" rtl="1"/>
            <a:endParaRPr lang="de-DE">
              <a:latin typeface="Calibri Light"/>
            </a:endParaRPr>
          </a:p>
        </p:txBody>
      </p:sp>
      <p:sp>
        <p:nvSpPr>
          <p:cNvPr id="22" name="Caption_23"/>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pPr algn="r" rtl="1"/>
            <a:endParaRPr lang="de-DE">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3656437" y="5661026"/>
            <a:ext cx="3457416"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rtl="1" eaLnBrk="1" hangingPunct="1">
              <a:spcBef>
                <a:spcPct val="0"/>
              </a:spcBef>
              <a:buFontTx/>
              <a:buNone/>
            </a:pPr>
            <a:r>
              <a:rPr lang="pt-BR" altLang="de-DE" sz="1000">
                <a:solidFill>
                  <a:srgbClr val="333333"/>
                </a:solidFill>
                <a:latin typeface="+mn-lt"/>
                <a:cs typeface="+mn-cs"/>
              </a:rPr>
              <a:t>Tattoo poser-Lili Vieira de Carvalho</a:t>
            </a:r>
            <a:endParaRPr lang="en-US" altLang="de-DE" sz="100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وقتی که با کسی آشنا می شوید.ابتدا به چه نشانه هایی توجه می کنید؟ </a:t>
            </a:r>
            <a:br>
              <a:rPr lang="ar-AE" sz="3600">
                <a:latin typeface="+mn-lt"/>
                <a:ea typeface="+mn-ea"/>
                <a:cs typeface="+mn-cs"/>
              </a:rPr>
            </a:br>
            <a:r>
              <a:rPr lang="ar-AE" sz="3600">
                <a:latin typeface="+mn-lt"/>
                <a:ea typeface="+mn-ea"/>
                <a:cs typeface="+mn-cs"/>
              </a:rPr>
              <a:t>آیا این نشانه ها ، شاخص های معتبری برای ارزیابی هستند؟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a:t>
            </a:fld>
            <a:endParaRPr lang="de-DE" dirty="0">
              <a:latin typeface="+mn-lt"/>
              <a:cs typeface="+mn-cs"/>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چه نوع اطلاعاتی می تواند مفید و مورد توجه باشد؟</a:t>
            </a:r>
            <a:br>
              <a:rPr lang="ar-AE" sz="3600">
                <a:latin typeface="+mn-lt"/>
                <a:ea typeface="+mn-ea"/>
                <a:cs typeface="+mn-cs"/>
              </a:rPr>
            </a:br>
            <a:r>
              <a:rPr lang="ar-AE" sz="3600">
                <a:latin typeface="+mn-lt"/>
                <a:ea typeface="+mn-ea"/>
                <a:cs typeface="+mn-cs"/>
              </a:rPr>
              <a:t>آیا به سایر اطلاعات می توان اعتماد کرد؟</a:t>
            </a:r>
            <a:endParaRPr lang="en-US" sz="3600">
              <a:latin typeface="+mn-lt"/>
              <a:ea typeface="+mn-ea"/>
              <a:cs typeface="+mn-cs"/>
            </a:endParaRPr>
          </a:p>
        </p:txBody>
      </p:sp>
      <p:sp>
        <p:nvSpPr>
          <p:cNvPr id="5" name="Content Placeholder 4"/>
          <p:cNvSpPr>
            <a:spLocks noGrp="1"/>
          </p:cNvSpPr>
          <p:nvPr>
            <p:ph idx="1"/>
          </p:nvPr>
        </p:nvSpPr>
        <p:spPr>
          <a:xfrm>
            <a:off x="5233491" y="2204864"/>
            <a:ext cx="6515464" cy="4248000"/>
          </a:xfrm>
        </p:spPr>
        <p:txBody>
          <a:bodyPr/>
          <a:lstStyle/>
          <a:p>
            <a:pPr marL="342900" lvl="0" indent="-342900" defTabSz="914400" fontAlgn="base">
              <a:buClr>
                <a:srgbClr val="333333"/>
              </a:buClr>
              <a:buFont typeface="WingDings"/>
              <a:buChar char=""/>
              <a:defRPr/>
            </a:pPr>
            <a:r>
              <a:rPr lang="fa-IR" sz="2400">
                <a:solidFill>
                  <a:srgbClr val="333333"/>
                </a:solidFill>
              </a:rPr>
              <a:t>دانش و شناخت قبلی به شخص (شنیده ها ): بعنوان نمونه ، توصیفاتی که یک دوست در باره ی آن شخص به شما گفته است.</a:t>
            </a:r>
          </a:p>
          <a:p>
            <a:pPr marL="342900" lvl="0" indent="-342900" defTabSz="914400" fontAlgn="base">
              <a:buClr>
                <a:srgbClr val="333333"/>
              </a:buClr>
              <a:buFont typeface="WingDings"/>
              <a:buChar char=""/>
              <a:tabLst>
                <a:tab pos="265113" algn="l"/>
              </a:tabLst>
              <a:defRPr/>
            </a:pPr>
            <a:r>
              <a:rPr lang="fa-IR" sz="2400" dirty="0">
                <a:solidFill>
                  <a:srgbClr val="333333"/>
                </a:solidFill>
              </a:rPr>
              <a:t>شناخت به شخص یا اشخاصی شبیه به او: مثلاً یک جنایت کار.</a:t>
            </a:r>
          </a:p>
          <a:p>
            <a:pPr marL="342900" lvl="0" indent="-342900" defTabSz="914400" fontAlgn="base">
              <a:buClr>
                <a:srgbClr val="333333"/>
              </a:buClr>
              <a:buFont typeface="WingDings"/>
              <a:buChar char=""/>
              <a:defRPr/>
            </a:pPr>
            <a:r>
              <a:rPr lang="fa-IR" sz="2400" dirty="0">
                <a:solidFill>
                  <a:srgbClr val="333333"/>
                </a:solidFill>
              </a:rPr>
              <a:t>شهود یا برداشت احساسی.</a:t>
            </a:r>
          </a:p>
          <a:p>
            <a:pPr marL="342900" lvl="0" indent="-342900" defTabSz="914400" fontAlgn="base">
              <a:buClr>
                <a:srgbClr val="333333"/>
              </a:buClr>
              <a:buFont typeface="WingDings"/>
              <a:buChar char=""/>
              <a:defRPr/>
            </a:pPr>
            <a:r>
              <a:rPr lang="fa-IR" sz="2400" dirty="0">
                <a:solidFill>
                  <a:srgbClr val="333333"/>
                </a:solidFill>
              </a:rPr>
              <a:t>یک نوشته: مانند داستان یا خاطره ی فردی.</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a:t>
            </a:fld>
            <a:endParaRPr lang="de-DE" dirty="0">
              <a:latin typeface="+mn-lt"/>
              <a:cs typeface="+mn-cs"/>
            </a:endParaRPr>
          </a:p>
        </p:txBody>
      </p:sp>
      <p:pic>
        <p:nvPicPr>
          <p:cNvPr id="8"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63873"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a-IR" sz="3600">
                <a:solidFill>
                  <a:srgbClr val="004992"/>
                </a:solidFill>
                <a:latin typeface="+mn-lt"/>
                <a:ea typeface="+mn-ea"/>
                <a:cs typeface="+mn-cs"/>
              </a:rPr>
              <a:t>محاسن و معایب نشانه های خاص اجتماعی</a:t>
            </a:r>
          </a:p>
        </p:txBody>
      </p:sp>
      <p:sp>
        <p:nvSpPr>
          <p:cNvPr id="5" name="Content Placeholder 4"/>
          <p:cNvSpPr>
            <a:spLocks noGrp="1"/>
          </p:cNvSpPr>
          <p:nvPr>
            <p:ph idx="1"/>
          </p:nvPr>
        </p:nvSpPr>
        <p:spPr/>
        <p:txBody>
          <a:bodyPr/>
          <a:lstStyle/>
          <a:p>
            <a:pPr lvl="0" defTabSz="914377"/>
            <a:r>
              <a:rPr lang="ar-AE" sz="2400">
                <a:solidFill>
                  <a:srgbClr val="333333"/>
                </a:solidFill>
              </a:rPr>
              <a:t>پس از بحث در باره ی ارزیابی هایی که از یک شخص صورت داده ایم ، می دانیم که باید به نقاط قوت و نارسایی های نشانه های اجتماعی توجه خاص داشته باشیم.</a:t>
            </a:r>
            <a:endParaRPr lang="fa-IR" sz="2400" dirty="0">
              <a:solidFill>
                <a:srgbClr val="333333"/>
              </a:solidFill>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a:t>
            </a:fld>
            <a:endParaRPr lang="de-DE" dirty="0">
              <a:latin typeface="+mn-lt"/>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لطفاً در خصوص محاسن و معایب شاخص هایی که بر اساس آنها ، درباره ی فردی معین ، قضاوت کرده ایم ، بحث کنید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a:t>
            </a:fld>
            <a:endParaRPr lang="de-DE" dirty="0">
              <a:latin typeface="+mn-lt"/>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3563300364"/>
              </p:ext>
            </p:extLst>
          </p:nvPr>
        </p:nvGraphicFramePr>
        <p:xfrm>
          <a:off x="408955" y="2348880"/>
          <a:ext cx="11376000" cy="4414520"/>
        </p:xfrm>
        <a:graphic>
          <a:graphicData uri="http://schemas.openxmlformats.org/drawingml/2006/table">
            <a:tbl>
              <a:tblPr rtl="1">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r" defTabSz="914400" rtl="1" eaLnBrk="1" fontAlgn="base" latinLnBrk="0" hangingPunct="1">
                        <a:lnSpc>
                          <a:spcPct val="100000"/>
                        </a:lnSpc>
                        <a:spcBef>
                          <a:spcPts val="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زبان: این شخص چه گفته است.</a:t>
                      </a:r>
                    </a:p>
                    <a:p>
                      <a:pPr marL="0" marR="0" lvl="0" indent="0" algn="r" defTabSz="914400" rtl="1" eaLnBrk="1" fontAlgn="base" latinLnBrk="0" hangingPunct="1">
                        <a:lnSpc>
                          <a:spcPct val="100000"/>
                        </a:lnSpc>
                        <a:spcBef>
                          <a:spcPts val="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او سخن خود را چگونه گفته است.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نتایج مهم:</a:t>
                      </a:r>
                    </a:p>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a:t>
                      </a:r>
                      <a:endParaRPr kumimoji="0" lang="pt-BR"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r" defTabSz="914400" rtl="1" eaLnBrk="1" fontAlgn="base" latinLnBrk="0" hangingPunct="1">
                        <a:lnSpc>
                          <a:spcPct val="100000"/>
                        </a:lnSpc>
                        <a:spcBef>
                          <a:spcPts val="0"/>
                        </a:spcBef>
                        <a:spcAft>
                          <a:spcPct val="0"/>
                        </a:spcAft>
                        <a:buClrTx/>
                        <a:buSzTx/>
                        <a:buFontTx/>
                        <a:buNone/>
                        <a:tabLst/>
                        <a:defRPr/>
                      </a:pPr>
                      <a:r>
                        <a:rPr kumimoji="0" lang="fa-IR" sz="2000" b="0" i="0" u="none" strike="noStrike" cap="none" normalizeH="0" baseline="0" dirty="0">
                          <a:ln>
                            <a:noFill/>
                          </a:ln>
                          <a:solidFill>
                            <a:srgbClr val="333333"/>
                          </a:solidFill>
                          <a:effectLst/>
                          <a:latin typeface="+mn-lt"/>
                          <a:ea typeface="+mn-ea"/>
                          <a:cs typeface="+mn-cs"/>
                        </a:rPr>
                        <a:t>مثال:</a:t>
                      </a:r>
                      <a:endParaRPr lang="fa-IR" altLang="de-DE" sz="2000" b="0" i="0" u="none" dirty="0">
                        <a:solidFill>
                          <a:srgbClr val="333333"/>
                        </a:solidFill>
                        <a:latin typeface="+mn-lt"/>
                        <a:ea typeface="+mn-ea"/>
                        <a:cs typeface="+mn-cs"/>
                      </a:endParaRPr>
                    </a:p>
                    <a:p>
                      <a:pPr marL="0" marR="0" lvl="0" indent="0" algn="r" defTabSz="914400" rtl="1" eaLnBrk="1" fontAlgn="base" latinLnBrk="0" hangingPunct="1">
                        <a:lnSpc>
                          <a:spcPct val="105000"/>
                        </a:lnSpc>
                        <a:spcBef>
                          <a:spcPts val="1999"/>
                        </a:spcBef>
                        <a:spcAft>
                          <a:spcPct val="0"/>
                        </a:spcAft>
                        <a:buClrTx/>
                        <a:buSzTx/>
                        <a:buFontTx/>
                        <a:buNone/>
                        <a:tabLst/>
                        <a:defRPr/>
                      </a:pPr>
                      <a:endParaRPr lang="fa-IR" altLang="de-DE" sz="2000" b="0" i="0" u="none" dirty="0">
                        <a:solidFill>
                          <a:srgbClr val="333333"/>
                        </a:solidFill>
                        <a:latin typeface="+mn-lt"/>
                        <a:ea typeface="+mn-ea"/>
                        <a:cs typeface="+mn-cs"/>
                      </a:endParaRPr>
                    </a:p>
                    <a:p>
                      <a:pPr marL="0" marR="0" lvl="0" indent="0" algn="r" defTabSz="914400" rtl="1" eaLnBrk="1" fontAlgn="base" latinLnBrk="0" hangingPunct="1">
                        <a:lnSpc>
                          <a:spcPct val="100000"/>
                        </a:lnSpc>
                        <a:spcBef>
                          <a:spcPts val="0"/>
                        </a:spcBef>
                        <a:spcAft>
                          <a:spcPct val="0"/>
                        </a:spcAft>
                        <a:buClrTx/>
                        <a:buSzTx/>
                        <a:buFontTx/>
                        <a:buNone/>
                        <a:tabLst/>
                        <a:defRPr/>
                      </a:pPr>
                      <a:endParaRPr lang="fa-IR" altLang="de-DE" sz="2000" b="0" i="0" u="none" dirty="0">
                        <a:solidFill>
                          <a:srgbClr val="333333"/>
                        </a:solidFill>
                        <a:latin typeface="+mn-lt"/>
                        <a:ea typeface="+mn-ea"/>
                        <a:cs typeface="+mn-cs"/>
                      </a:endParaRPr>
                    </a:p>
                    <a:p>
                      <a:pPr marL="0" marR="0" lvl="0" indent="0" algn="r" defTabSz="914400" rtl="1" eaLnBrk="1" fontAlgn="base" latinLnBrk="0" hangingPunct="1">
                        <a:lnSpc>
                          <a:spcPct val="100000"/>
                        </a:lnSpc>
                        <a:spcBef>
                          <a:spcPts val="0"/>
                        </a:spcBef>
                        <a:spcAft>
                          <a:spcPct val="0"/>
                        </a:spcAft>
                        <a:buClrTx/>
                        <a:buSzTx/>
                        <a:buFontTx/>
                        <a:buNone/>
                        <a:tabLst/>
                        <a:defRPr/>
                      </a:pPr>
                      <a:endParaRPr lang="fa-IR" altLang="de-DE" sz="2000" b="0" i="0" u="none" dirty="0">
                        <a:solidFill>
                          <a:srgbClr val="333333"/>
                        </a:solidFill>
                        <a:latin typeface="+mn-lt"/>
                        <a:ea typeface="+mn-ea"/>
                        <a:cs typeface="+mn-cs"/>
                      </a:endParaRPr>
                    </a:p>
                    <a:p>
                      <a:pPr marL="0" marR="0" lvl="0" indent="0" algn="r" defTabSz="914400" rtl="1" eaLnBrk="1" fontAlgn="base" latinLnBrk="0" hangingPunct="1">
                        <a:lnSpc>
                          <a:spcPct val="100000"/>
                        </a:lnSpc>
                        <a:spcBef>
                          <a:spcPts val="0"/>
                        </a:spcBef>
                        <a:spcAft>
                          <a:spcPct val="0"/>
                        </a:spcAft>
                        <a:buClrTx/>
                        <a:buSzTx/>
                        <a:buFontTx/>
                        <a:buNone/>
                        <a:tabLst/>
                        <a:defRPr/>
                      </a:pPr>
                      <a:r>
                        <a:rPr lang="fa-IR" altLang="de-DE" sz="2000" b="0" i="0" u="none" dirty="0">
                          <a:solidFill>
                            <a:srgbClr val="333333"/>
                          </a:solidFill>
                          <a:latin typeface="+mn-lt"/>
                          <a:ea typeface="+mn-ea"/>
                          <a:cs typeface="+mn-cs"/>
                        </a:rPr>
                        <a:t>ماری آنتونیته را مسخره می کنند ، او را خام و ساده می پندارند ، او از زندگی در فقر بی اطلاع است؟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توجه داشته باشید: </a:t>
                      </a:r>
                    </a:p>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77908"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4"/>
          <p:cNvSpPr>
            <a:spLocks noChangeArrowheads="1"/>
          </p:cNvSpPr>
          <p:nvPr/>
        </p:nvSpPr>
        <p:spPr bwMode="auto">
          <a:xfrm flipH="1">
            <a:off x="8186916" y="4581128"/>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a:spcBef>
                <a:spcPts val="0"/>
              </a:spcBef>
              <a:spcAft>
                <a:spcPts val="0"/>
              </a:spcAft>
              <a:buNone/>
            </a:pPr>
            <a:r>
              <a:rPr lang="fa-IR" altLang="de-DE" sz="1800" b="1" dirty="0">
                <a:solidFill>
                  <a:srgbClr val="333333"/>
                </a:solidFill>
                <a:latin typeface="+mn-lt"/>
                <a:cs typeface="+mn-cs"/>
              </a:rPr>
              <a:t>این مردم نان برای خوردن ندارند... چرا بجای نان ، کیک نمی خورند ؟ </a:t>
            </a:r>
            <a:endParaRPr lang="en-US" altLang="de-DE" sz="1800" b="1" dirty="0">
              <a:solidFill>
                <a:srgbClr val="333333"/>
              </a:solidFill>
              <a:latin typeface="+mn-lt"/>
              <a:cs typeface="+mn-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لطفاً در خصوص محاسن و معایب شاخص هایی که بر اساس آنها ، درباره ی فردی معین ، قضاوت کرده ایم ، بحث کنید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a:t>
            </a:fld>
            <a:endParaRPr lang="de-DE" dirty="0">
              <a:latin typeface="+mn-lt"/>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366022647"/>
              </p:ext>
            </p:extLst>
          </p:nvPr>
        </p:nvGraphicFramePr>
        <p:xfrm>
          <a:off x="408955" y="2348880"/>
          <a:ext cx="11376000" cy="4414520"/>
        </p:xfrm>
        <a:graphic>
          <a:graphicData uri="http://schemas.openxmlformats.org/drawingml/2006/table">
            <a:tbl>
              <a:tblPr rtl="1">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r" defTabSz="914400" rtl="1" eaLnBrk="1" fontAlgn="base" latinLnBrk="0" hangingPunct="1">
                        <a:lnSpc>
                          <a:spcPct val="100000"/>
                        </a:lnSpc>
                        <a:spcBef>
                          <a:spcPts val="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زبان: این شخص چه گفته است.</a:t>
                      </a:r>
                    </a:p>
                    <a:p>
                      <a:pPr marL="0" marR="0" lvl="0" indent="0" algn="r" defTabSz="914400" rtl="1" eaLnBrk="1" fontAlgn="base" latinLnBrk="0" hangingPunct="1">
                        <a:lnSpc>
                          <a:spcPct val="100000"/>
                        </a:lnSpc>
                        <a:spcBef>
                          <a:spcPts val="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او سخن خود را چگونه گفته است.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نتایج مهم:</a:t>
                      </a:r>
                    </a:p>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1" i="0" u="none" strike="noStrike" cap="none" normalizeH="0" baseline="0" dirty="0">
                          <a:ln>
                            <a:noFill/>
                          </a:ln>
                          <a:solidFill>
                            <a:srgbClr val="333333"/>
                          </a:solidFill>
                          <a:effectLst/>
                          <a:latin typeface="+mn-lt"/>
                          <a:ea typeface="+mn-ea"/>
                          <a:cs typeface="+mn-cs"/>
                        </a:rPr>
                        <a:t>محتوا:</a:t>
                      </a:r>
                      <a:r>
                        <a:rPr kumimoji="0" lang="fa-IR" sz="2000" b="0" i="0" u="none" strike="noStrike" cap="none" normalizeH="0" baseline="0" dirty="0">
                          <a:ln>
                            <a:noFill/>
                          </a:ln>
                          <a:solidFill>
                            <a:srgbClr val="333333"/>
                          </a:solidFill>
                          <a:effectLst/>
                          <a:latin typeface="+mn-lt"/>
                          <a:ea typeface="+mn-ea"/>
                          <a:cs typeface="+mn-cs"/>
                        </a:rPr>
                        <a:t> زبان یک ابزار مهم برای ارتباطات بی واسطه و مستقیم است. </a:t>
                      </a:r>
                    </a:p>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1" i="0" u="none" strike="noStrike" cap="none" normalizeH="0" baseline="0" dirty="0">
                          <a:ln>
                            <a:noFill/>
                          </a:ln>
                          <a:solidFill>
                            <a:srgbClr val="333333"/>
                          </a:solidFill>
                          <a:effectLst/>
                          <a:latin typeface="+mn-lt"/>
                          <a:ea typeface="+mn-ea"/>
                          <a:cs typeface="+mn-cs"/>
                        </a:rPr>
                        <a:t>آهنگ کلام:</a:t>
                      </a:r>
                      <a:r>
                        <a:rPr kumimoji="0" lang="fa-IR" sz="2000" b="0" i="0" u="none" strike="noStrike" cap="none" normalizeH="0" baseline="0" dirty="0">
                          <a:ln>
                            <a:noFill/>
                          </a:ln>
                          <a:solidFill>
                            <a:srgbClr val="333333"/>
                          </a:solidFill>
                          <a:effectLst/>
                          <a:latin typeface="+mn-lt"/>
                          <a:ea typeface="+mn-ea"/>
                          <a:cs typeface="+mn-cs"/>
                        </a:rPr>
                        <a:t> نحوه ی کلام (با تمسخر یا کنایه) و نوع کلماتی که وی انتخاب کرده است (متکبرانه ، واقع گرایانه) می تواند اطلاعات مناسبی در باره ی یک شخص در اختیار شما قرار دهد. </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r" defTabSz="914400" rtl="1" eaLnBrk="1" fontAlgn="base" latinLnBrk="0" hangingPunct="1">
                        <a:lnSpc>
                          <a:spcPct val="100000"/>
                        </a:lnSpc>
                        <a:spcBef>
                          <a:spcPts val="0"/>
                        </a:spcBef>
                        <a:spcAft>
                          <a:spcPct val="0"/>
                        </a:spcAft>
                        <a:buClrTx/>
                        <a:buSzTx/>
                        <a:buFontTx/>
                        <a:buNone/>
                        <a:tabLst/>
                        <a:defRPr/>
                      </a:pPr>
                      <a:r>
                        <a:rPr kumimoji="0" lang="fa-IR" sz="2000" b="0" i="0" u="none" strike="noStrike" cap="none" normalizeH="0" baseline="0" dirty="0">
                          <a:ln>
                            <a:noFill/>
                          </a:ln>
                          <a:solidFill>
                            <a:srgbClr val="333333"/>
                          </a:solidFill>
                          <a:effectLst/>
                          <a:latin typeface="+mn-lt"/>
                          <a:ea typeface="+mn-ea"/>
                          <a:cs typeface="+mn-cs"/>
                        </a:rPr>
                        <a:t>مثال:</a:t>
                      </a:r>
                      <a:endParaRPr lang="fa-IR" altLang="de-DE" sz="2000" b="0" i="0" u="none" dirty="0">
                        <a:solidFill>
                          <a:srgbClr val="333333"/>
                        </a:solidFill>
                        <a:latin typeface="+mn-lt"/>
                        <a:ea typeface="+mn-ea"/>
                        <a:cs typeface="+mn-cs"/>
                      </a:endParaRPr>
                    </a:p>
                    <a:p>
                      <a:pPr marL="0" marR="0" lvl="0" indent="0" algn="r" defTabSz="914400" rtl="1" eaLnBrk="1" fontAlgn="base" latinLnBrk="0" hangingPunct="1">
                        <a:lnSpc>
                          <a:spcPct val="105000"/>
                        </a:lnSpc>
                        <a:spcBef>
                          <a:spcPts val="1999"/>
                        </a:spcBef>
                        <a:spcAft>
                          <a:spcPct val="0"/>
                        </a:spcAft>
                        <a:buClrTx/>
                        <a:buSzTx/>
                        <a:buFontTx/>
                        <a:buNone/>
                        <a:tabLst/>
                        <a:defRPr/>
                      </a:pPr>
                      <a:endParaRPr lang="fa-IR" altLang="de-DE" sz="2000" b="0" i="0" u="none" dirty="0">
                        <a:solidFill>
                          <a:srgbClr val="333333"/>
                        </a:solidFill>
                        <a:latin typeface="+mn-lt"/>
                        <a:ea typeface="+mn-ea"/>
                        <a:cs typeface="+mn-cs"/>
                      </a:endParaRPr>
                    </a:p>
                    <a:p>
                      <a:pPr marL="0" marR="0" lvl="0" indent="0" algn="r" defTabSz="914400" rtl="1" eaLnBrk="1" fontAlgn="base" latinLnBrk="0" hangingPunct="1">
                        <a:lnSpc>
                          <a:spcPct val="100000"/>
                        </a:lnSpc>
                        <a:spcBef>
                          <a:spcPts val="0"/>
                        </a:spcBef>
                        <a:spcAft>
                          <a:spcPct val="0"/>
                        </a:spcAft>
                        <a:buClrTx/>
                        <a:buSzTx/>
                        <a:buFontTx/>
                        <a:buNone/>
                        <a:tabLst/>
                        <a:defRPr/>
                      </a:pPr>
                      <a:endParaRPr lang="fa-IR" altLang="de-DE" sz="2000" b="0" i="0" u="none" dirty="0">
                        <a:solidFill>
                          <a:srgbClr val="333333"/>
                        </a:solidFill>
                        <a:latin typeface="+mn-lt"/>
                        <a:ea typeface="+mn-ea"/>
                        <a:cs typeface="+mn-cs"/>
                      </a:endParaRPr>
                    </a:p>
                    <a:p>
                      <a:pPr marL="0" marR="0" lvl="0" indent="0" algn="r" defTabSz="914400" rtl="1" eaLnBrk="1" fontAlgn="base" latinLnBrk="0" hangingPunct="1">
                        <a:lnSpc>
                          <a:spcPct val="100000"/>
                        </a:lnSpc>
                        <a:spcBef>
                          <a:spcPts val="0"/>
                        </a:spcBef>
                        <a:spcAft>
                          <a:spcPct val="0"/>
                        </a:spcAft>
                        <a:buClrTx/>
                        <a:buSzTx/>
                        <a:buFontTx/>
                        <a:buNone/>
                        <a:tabLst/>
                        <a:defRPr/>
                      </a:pPr>
                      <a:endParaRPr lang="fa-IR" altLang="de-DE" sz="2000" b="0" i="0" u="none" dirty="0">
                        <a:solidFill>
                          <a:srgbClr val="333333"/>
                        </a:solidFill>
                        <a:latin typeface="+mn-lt"/>
                        <a:ea typeface="+mn-ea"/>
                        <a:cs typeface="+mn-cs"/>
                      </a:endParaRPr>
                    </a:p>
                    <a:p>
                      <a:pPr marL="0" marR="0" lvl="0" indent="0" algn="r" defTabSz="914400" rtl="1" eaLnBrk="1" fontAlgn="base" latinLnBrk="0" hangingPunct="1">
                        <a:lnSpc>
                          <a:spcPct val="100000"/>
                        </a:lnSpc>
                        <a:spcBef>
                          <a:spcPts val="0"/>
                        </a:spcBef>
                        <a:spcAft>
                          <a:spcPct val="0"/>
                        </a:spcAft>
                        <a:buClrTx/>
                        <a:buSzTx/>
                        <a:buFontTx/>
                        <a:buNone/>
                        <a:tabLst/>
                        <a:defRPr/>
                      </a:pPr>
                      <a:r>
                        <a:rPr lang="fa-IR" altLang="de-DE" sz="2000" b="0" i="0" u="none" dirty="0">
                          <a:solidFill>
                            <a:srgbClr val="333333"/>
                          </a:solidFill>
                          <a:latin typeface="+mn-lt"/>
                          <a:ea typeface="+mn-ea"/>
                          <a:cs typeface="+mn-cs"/>
                        </a:rPr>
                        <a:t>ماری آنتونیته را مسخره می کنند ، او را خام و ساده می پندارند ، او از زندگی در فقر بی اطلاع است؟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توجه داشته باشید: </a:t>
                      </a:r>
                    </a:p>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77908"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4"/>
          <p:cNvSpPr>
            <a:spLocks noChangeArrowheads="1"/>
          </p:cNvSpPr>
          <p:nvPr/>
        </p:nvSpPr>
        <p:spPr bwMode="auto">
          <a:xfrm flipH="1">
            <a:off x="8186916" y="4581128"/>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a:spcBef>
                <a:spcPts val="0"/>
              </a:spcBef>
              <a:spcAft>
                <a:spcPts val="0"/>
              </a:spcAft>
              <a:buNone/>
            </a:pPr>
            <a:r>
              <a:rPr lang="fa-IR" altLang="de-DE" sz="1800" b="1" dirty="0">
                <a:solidFill>
                  <a:srgbClr val="333333"/>
                </a:solidFill>
                <a:latin typeface="+mn-lt"/>
                <a:cs typeface="+mn-cs"/>
              </a:rPr>
              <a:t>این مردم نان برای خوردن ندارند... چرا بجای نان ، کیک نمی خورند ؟ </a:t>
            </a:r>
            <a:endParaRPr lang="en-US" altLang="de-DE" sz="1800" b="1" dirty="0">
              <a:solidFill>
                <a:srgbClr val="333333"/>
              </a:solidFill>
              <a:latin typeface="+mn-lt"/>
              <a:cs typeface="+mn-cs"/>
            </a:endParaRPr>
          </a:p>
        </p:txBody>
      </p:sp>
    </p:spTree>
    <p:extLst>
      <p:ext uri="{BB962C8B-B14F-4D97-AF65-F5344CB8AC3E}">
        <p14:creationId xmlns:p14="http://schemas.microsoft.com/office/powerpoint/2010/main" val="17986381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لطفاً در خصوص محاسن و معایب شاخص هایی که بر اساس آنها ، درباره ی فردی معین ، قضاوت کرده ایم ، بحث کنید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9</a:t>
            </a:fld>
            <a:endParaRPr lang="de-DE" dirty="0">
              <a:latin typeface="+mn-lt"/>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1008524755"/>
              </p:ext>
            </p:extLst>
          </p:nvPr>
        </p:nvGraphicFramePr>
        <p:xfrm>
          <a:off x="408955" y="2348880"/>
          <a:ext cx="11376000" cy="4414520"/>
        </p:xfrm>
        <a:graphic>
          <a:graphicData uri="http://schemas.openxmlformats.org/drawingml/2006/table">
            <a:tbl>
              <a:tblPr rtl="1">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r" defTabSz="914400" rtl="1" eaLnBrk="1" fontAlgn="base" latinLnBrk="0" hangingPunct="1">
                        <a:lnSpc>
                          <a:spcPct val="100000"/>
                        </a:lnSpc>
                        <a:spcBef>
                          <a:spcPts val="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زبان: این شخص چه گفته است.</a:t>
                      </a:r>
                    </a:p>
                    <a:p>
                      <a:pPr marL="0" marR="0" lvl="0" indent="0" algn="r" defTabSz="914400" rtl="1" eaLnBrk="1" fontAlgn="base" latinLnBrk="0" hangingPunct="1">
                        <a:lnSpc>
                          <a:spcPct val="100000"/>
                        </a:lnSpc>
                        <a:spcBef>
                          <a:spcPts val="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او سخن خود را چگونه گفته است.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نتایج مهم:</a:t>
                      </a:r>
                    </a:p>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1" i="0" u="none" strike="noStrike" cap="none" normalizeH="0" baseline="0" dirty="0">
                          <a:ln>
                            <a:noFill/>
                          </a:ln>
                          <a:solidFill>
                            <a:srgbClr val="333333"/>
                          </a:solidFill>
                          <a:effectLst/>
                          <a:latin typeface="+mn-lt"/>
                          <a:ea typeface="+mn-ea"/>
                          <a:cs typeface="+mn-cs"/>
                        </a:rPr>
                        <a:t>محتوا:</a:t>
                      </a:r>
                      <a:r>
                        <a:rPr kumimoji="0" lang="fa-IR" sz="2000" b="0" i="0" u="none" strike="noStrike" cap="none" normalizeH="0" baseline="0" dirty="0">
                          <a:ln>
                            <a:noFill/>
                          </a:ln>
                          <a:solidFill>
                            <a:srgbClr val="333333"/>
                          </a:solidFill>
                          <a:effectLst/>
                          <a:latin typeface="+mn-lt"/>
                          <a:ea typeface="+mn-ea"/>
                          <a:cs typeface="+mn-cs"/>
                        </a:rPr>
                        <a:t> زبان یک ابزار مهم برای ارتباطات بی واسطه و مستقیم است. </a:t>
                      </a:r>
                    </a:p>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1" i="0" u="none" strike="noStrike" cap="none" normalizeH="0" baseline="0" dirty="0">
                          <a:ln>
                            <a:noFill/>
                          </a:ln>
                          <a:solidFill>
                            <a:srgbClr val="333333"/>
                          </a:solidFill>
                          <a:effectLst/>
                          <a:latin typeface="+mn-lt"/>
                          <a:ea typeface="+mn-ea"/>
                          <a:cs typeface="+mn-cs"/>
                        </a:rPr>
                        <a:t>آهنگ کلام:</a:t>
                      </a:r>
                      <a:r>
                        <a:rPr kumimoji="0" lang="fa-IR" sz="2000" b="0" i="0" u="none" strike="noStrike" cap="none" normalizeH="0" baseline="0" dirty="0">
                          <a:ln>
                            <a:noFill/>
                          </a:ln>
                          <a:solidFill>
                            <a:srgbClr val="333333"/>
                          </a:solidFill>
                          <a:effectLst/>
                          <a:latin typeface="+mn-lt"/>
                          <a:ea typeface="+mn-ea"/>
                          <a:cs typeface="+mn-cs"/>
                        </a:rPr>
                        <a:t> نحوه ی کلام (با تمسخر یا کنایه) و نوع کلماتی که وی انتخاب کرده است (متکبرانه ، واقع گرایانه) می تواند اطلاعات مناسبی در باره ی یک شخص در اختیار شما قرار دهد. </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r" defTabSz="914400" rtl="1" eaLnBrk="1" fontAlgn="base" latinLnBrk="0" hangingPunct="1">
                        <a:lnSpc>
                          <a:spcPct val="100000"/>
                        </a:lnSpc>
                        <a:spcBef>
                          <a:spcPts val="0"/>
                        </a:spcBef>
                        <a:spcAft>
                          <a:spcPct val="0"/>
                        </a:spcAft>
                        <a:buClrTx/>
                        <a:buSzTx/>
                        <a:buFontTx/>
                        <a:buNone/>
                        <a:tabLst/>
                        <a:defRPr/>
                      </a:pPr>
                      <a:r>
                        <a:rPr kumimoji="0" lang="fa-IR" sz="2000" b="0" i="0" u="none" strike="noStrike" cap="none" normalizeH="0" baseline="0" dirty="0">
                          <a:ln>
                            <a:noFill/>
                          </a:ln>
                          <a:solidFill>
                            <a:srgbClr val="333333"/>
                          </a:solidFill>
                          <a:effectLst/>
                          <a:latin typeface="+mn-lt"/>
                          <a:ea typeface="+mn-ea"/>
                          <a:cs typeface="+mn-cs"/>
                        </a:rPr>
                        <a:t>مثال:</a:t>
                      </a:r>
                      <a:endParaRPr lang="fa-IR" altLang="de-DE" sz="2000" b="0" i="0" u="none" dirty="0">
                        <a:solidFill>
                          <a:srgbClr val="333333"/>
                        </a:solidFill>
                        <a:latin typeface="+mn-lt"/>
                        <a:ea typeface="+mn-ea"/>
                        <a:cs typeface="+mn-cs"/>
                      </a:endParaRPr>
                    </a:p>
                    <a:p>
                      <a:pPr marL="0" marR="0" lvl="0" indent="0" algn="r" defTabSz="914400" rtl="1" eaLnBrk="1" fontAlgn="base" latinLnBrk="0" hangingPunct="1">
                        <a:lnSpc>
                          <a:spcPct val="105000"/>
                        </a:lnSpc>
                        <a:spcBef>
                          <a:spcPts val="1999"/>
                        </a:spcBef>
                        <a:spcAft>
                          <a:spcPct val="0"/>
                        </a:spcAft>
                        <a:buClrTx/>
                        <a:buSzTx/>
                        <a:buFontTx/>
                        <a:buNone/>
                        <a:tabLst/>
                        <a:defRPr/>
                      </a:pPr>
                      <a:endParaRPr lang="fa-IR" altLang="de-DE" sz="2000" b="0" i="0" u="none" dirty="0">
                        <a:solidFill>
                          <a:srgbClr val="333333"/>
                        </a:solidFill>
                        <a:latin typeface="+mn-lt"/>
                        <a:ea typeface="+mn-ea"/>
                        <a:cs typeface="+mn-cs"/>
                      </a:endParaRPr>
                    </a:p>
                    <a:p>
                      <a:pPr marL="0" marR="0" lvl="0" indent="0" algn="r" defTabSz="914400" rtl="1" eaLnBrk="1" fontAlgn="base" latinLnBrk="0" hangingPunct="1">
                        <a:lnSpc>
                          <a:spcPct val="100000"/>
                        </a:lnSpc>
                        <a:spcBef>
                          <a:spcPts val="0"/>
                        </a:spcBef>
                        <a:spcAft>
                          <a:spcPct val="0"/>
                        </a:spcAft>
                        <a:buClrTx/>
                        <a:buSzTx/>
                        <a:buFontTx/>
                        <a:buNone/>
                        <a:tabLst/>
                        <a:defRPr/>
                      </a:pPr>
                      <a:endParaRPr lang="fa-IR" altLang="de-DE" sz="2000" b="0" i="0" u="none" dirty="0">
                        <a:solidFill>
                          <a:srgbClr val="333333"/>
                        </a:solidFill>
                        <a:latin typeface="+mn-lt"/>
                        <a:ea typeface="+mn-ea"/>
                        <a:cs typeface="+mn-cs"/>
                      </a:endParaRPr>
                    </a:p>
                    <a:p>
                      <a:pPr marL="0" marR="0" lvl="0" indent="0" algn="r" defTabSz="914400" rtl="1" eaLnBrk="1" fontAlgn="base" latinLnBrk="0" hangingPunct="1">
                        <a:lnSpc>
                          <a:spcPct val="100000"/>
                        </a:lnSpc>
                        <a:spcBef>
                          <a:spcPts val="0"/>
                        </a:spcBef>
                        <a:spcAft>
                          <a:spcPct val="0"/>
                        </a:spcAft>
                        <a:buClrTx/>
                        <a:buSzTx/>
                        <a:buFontTx/>
                        <a:buNone/>
                        <a:tabLst/>
                        <a:defRPr/>
                      </a:pPr>
                      <a:endParaRPr lang="fa-IR" altLang="de-DE" sz="2000" b="0" i="0" u="none" dirty="0">
                        <a:solidFill>
                          <a:srgbClr val="333333"/>
                        </a:solidFill>
                        <a:latin typeface="+mn-lt"/>
                        <a:ea typeface="+mn-ea"/>
                        <a:cs typeface="+mn-cs"/>
                      </a:endParaRPr>
                    </a:p>
                    <a:p>
                      <a:pPr marL="0" marR="0" lvl="0" indent="0" algn="r" defTabSz="914400" rtl="1" eaLnBrk="1" fontAlgn="base" latinLnBrk="0" hangingPunct="1">
                        <a:lnSpc>
                          <a:spcPct val="100000"/>
                        </a:lnSpc>
                        <a:spcBef>
                          <a:spcPts val="0"/>
                        </a:spcBef>
                        <a:spcAft>
                          <a:spcPct val="0"/>
                        </a:spcAft>
                        <a:buClrTx/>
                        <a:buSzTx/>
                        <a:buFontTx/>
                        <a:buNone/>
                        <a:tabLst/>
                        <a:defRPr/>
                      </a:pPr>
                      <a:r>
                        <a:rPr lang="fa-IR" altLang="de-DE" sz="2000" b="0" i="0" u="none" dirty="0">
                          <a:solidFill>
                            <a:srgbClr val="333333"/>
                          </a:solidFill>
                          <a:latin typeface="+mn-lt"/>
                          <a:ea typeface="+mn-ea"/>
                          <a:cs typeface="+mn-cs"/>
                        </a:rPr>
                        <a:t>ماری آنتونیته را مسخره می کنند ، او را خام و ساده می پندارند ، او از زندگی در فقر بی اطلاع است؟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توجه داشته باشید: </a:t>
                      </a:r>
                    </a:p>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1" i="0" u="none" strike="noStrike" cap="none" normalizeH="0" baseline="0" dirty="0">
                          <a:ln>
                            <a:noFill/>
                          </a:ln>
                          <a:solidFill>
                            <a:srgbClr val="333333"/>
                          </a:solidFill>
                          <a:effectLst/>
                          <a:latin typeface="+mn-lt"/>
                          <a:ea typeface="+mn-ea"/>
                          <a:cs typeface="+mn-cs"/>
                        </a:rPr>
                        <a:t>محتوا:</a:t>
                      </a:r>
                      <a:r>
                        <a:rPr kumimoji="0" lang="fa-IR" sz="2000" b="0" i="0" u="none" strike="noStrike" cap="none" normalizeH="0" baseline="0" dirty="0">
                          <a:ln>
                            <a:noFill/>
                          </a:ln>
                          <a:solidFill>
                            <a:srgbClr val="333333"/>
                          </a:solidFill>
                          <a:effectLst/>
                          <a:latin typeface="+mn-lt"/>
                          <a:ea typeface="+mn-ea"/>
                          <a:cs typeface="+mn-cs"/>
                        </a:rPr>
                        <a:t> در نتیجه ی میزان محبوبیت راوی و همچنین سوء تعبیرهای احتمالی ، بین آنچه که مردم فکر می کنند و آنچه که به زبان می آورند تفاوت قابل ملاحضه ای وجود دارد. </a:t>
                      </a:r>
                    </a:p>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1" i="0" u="none" strike="noStrike" cap="none" normalizeH="0" baseline="0" dirty="0">
                          <a:ln>
                            <a:noFill/>
                          </a:ln>
                          <a:solidFill>
                            <a:srgbClr val="333333"/>
                          </a:solidFill>
                          <a:effectLst/>
                          <a:latin typeface="+mn-lt"/>
                          <a:ea typeface="+mn-ea"/>
                          <a:cs typeface="+mn-cs"/>
                        </a:rPr>
                        <a:t>آهنگ کلام:</a:t>
                      </a:r>
                      <a:r>
                        <a:rPr kumimoji="0" lang="fa-IR" sz="2000" b="0" i="0" u="none" strike="noStrike" cap="none" normalizeH="0" baseline="0" dirty="0">
                          <a:ln>
                            <a:noFill/>
                          </a:ln>
                          <a:solidFill>
                            <a:srgbClr val="333333"/>
                          </a:solidFill>
                          <a:effectLst/>
                          <a:latin typeface="+mn-lt"/>
                          <a:ea typeface="+mn-ea"/>
                          <a:cs typeface="+mn-cs"/>
                        </a:rPr>
                        <a:t> سخنان برخی اشخاص آهنگ هیجانی ندارد ولی احساسات و عواطف آنان پنهان است. (همانند کسانی که قیافه ای خشک و بی روح دارند یا مبتلایان به بیماری پارکینسون).</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77908"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4"/>
          <p:cNvSpPr>
            <a:spLocks noChangeArrowheads="1"/>
          </p:cNvSpPr>
          <p:nvPr/>
        </p:nvSpPr>
        <p:spPr bwMode="auto">
          <a:xfrm flipH="1">
            <a:off x="8186916" y="4581128"/>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a:spcBef>
                <a:spcPts val="0"/>
              </a:spcBef>
              <a:spcAft>
                <a:spcPts val="0"/>
              </a:spcAft>
              <a:buNone/>
            </a:pPr>
            <a:r>
              <a:rPr lang="fa-IR" altLang="de-DE" sz="1800" b="1" dirty="0">
                <a:solidFill>
                  <a:srgbClr val="333333"/>
                </a:solidFill>
                <a:latin typeface="+mn-lt"/>
                <a:cs typeface="+mn-cs"/>
              </a:rPr>
              <a:t>این مردم نان برای خوردن ندارند... چرا بجای نان ، کیک نمی خورند ؟ </a:t>
            </a:r>
            <a:endParaRPr lang="en-US" altLang="de-DE" sz="1800" b="1" dirty="0">
              <a:solidFill>
                <a:srgbClr val="333333"/>
              </a:solidFill>
              <a:latin typeface="+mn-lt"/>
              <a:cs typeface="+mn-cs"/>
            </a:endParaRPr>
          </a:p>
        </p:txBody>
      </p:sp>
    </p:spTree>
    <p:extLst>
      <p:ext uri="{BB962C8B-B14F-4D97-AF65-F5344CB8AC3E}">
        <p14:creationId xmlns:p14="http://schemas.microsoft.com/office/powerpoint/2010/main" val="41203439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لطفاً در خصوص محاسن و معایب شاخص هایی که بر اساس آنها ، درباره ی فردی معین ، قضاوت کرده ایم ، بحث کنید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10</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875308557"/>
              </p:ext>
            </p:extLst>
          </p:nvPr>
        </p:nvGraphicFramePr>
        <p:xfrm>
          <a:off x="408955" y="2348880"/>
          <a:ext cx="11376000" cy="4389120"/>
        </p:xfrm>
        <a:graphic>
          <a:graphicData uri="http://schemas.openxmlformats.org/drawingml/2006/table">
            <a:tbl>
              <a:tblPr rtl="1">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شناخت قبلی از یک شخص خاص </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نتایج مهم:</a:t>
                      </a:r>
                    </a:p>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a:t>
                      </a:r>
                      <a:endParaRPr kumimoji="0" lang="pt-BR"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توجه داشته باشید: </a:t>
                      </a:r>
                    </a:p>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7"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39232"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لطفاً در خصوص محاسن و معایب شاخص هایی که بر اساس آنها ، درباره ی فردی معین ، قضاوت کرده ایم ، بحث کنید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11</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4074407844"/>
              </p:ext>
            </p:extLst>
          </p:nvPr>
        </p:nvGraphicFramePr>
        <p:xfrm>
          <a:off x="408955" y="2348880"/>
          <a:ext cx="11376000" cy="4389120"/>
        </p:xfrm>
        <a:graphic>
          <a:graphicData uri="http://schemas.openxmlformats.org/drawingml/2006/table">
            <a:tbl>
              <a:tblPr rtl="1">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شناخت قبلی از یک شخص خاص </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نتایج مهم:</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2000" b="0" i="0" u="none" strike="noStrike" cap="none" normalizeH="0" baseline="0" dirty="0">
                          <a:ln>
                            <a:noFill/>
                          </a:ln>
                          <a:solidFill>
                            <a:srgbClr val="333333"/>
                          </a:solidFill>
                          <a:effectLst/>
                          <a:latin typeface="+mn-lt"/>
                          <a:ea typeface="+mn-ea"/>
                          <a:cs typeface="+mn-cs"/>
                        </a:rPr>
                        <a:t>شناخت قبلی می تواند به قضاوت ما در باره دیگری کمک کند ؛ بخصوص اگر او را قبلاً در موقعیتی مشابه دیده باشیم. </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توجه داشته باشید: </a:t>
                      </a:r>
                    </a:p>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7"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39232"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90550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لطفاً در خصوص محاسن و معایب شاخص هایی که بر اساس آنها ، درباره ی فردی معین ، قضاوت کرده ایم ، بحث کنید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12</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4172400547"/>
              </p:ext>
            </p:extLst>
          </p:nvPr>
        </p:nvGraphicFramePr>
        <p:xfrm>
          <a:off x="408955" y="2348880"/>
          <a:ext cx="11376000" cy="4389120"/>
        </p:xfrm>
        <a:graphic>
          <a:graphicData uri="http://schemas.openxmlformats.org/drawingml/2006/table">
            <a:tbl>
              <a:tblPr rtl="1">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شناخت قبلی از یک شخص خاص </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نتایج مهم:</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2000" b="0" i="0" u="none" strike="noStrike" cap="none" normalizeH="0" baseline="0" dirty="0">
                          <a:ln>
                            <a:noFill/>
                          </a:ln>
                          <a:solidFill>
                            <a:srgbClr val="333333"/>
                          </a:solidFill>
                          <a:effectLst/>
                          <a:latin typeface="+mn-lt"/>
                          <a:ea typeface="+mn-ea"/>
                          <a:cs typeface="+mn-cs"/>
                        </a:rPr>
                        <a:t>شناخت قبلی می تواند به قضاوت ما در باره دیگری کمک کند ؛ بخصوص اگر او را قبلاً در موقعیتی مشابه دیده باشیم. </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توجه داشته باشید: </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2000" b="0" i="0" u="none" strike="noStrike" cap="none" normalizeH="0" baseline="0" dirty="0">
                          <a:ln>
                            <a:noFill/>
                          </a:ln>
                          <a:solidFill>
                            <a:srgbClr val="333333"/>
                          </a:solidFill>
                          <a:effectLst/>
                          <a:latin typeface="+mn-lt"/>
                          <a:ea typeface="+mn-ea"/>
                          <a:cs typeface="+mn-cs"/>
                        </a:rPr>
                        <a:t>انسان ها تحت تأثیر حالت خلقی و عواطف خود و گاه نیز برحسب تصادف و شانس و گاه </a:t>
                      </a:r>
                      <a:r>
                        <a:rPr kumimoji="0" lang="fa-IR" sz="2000" b="0" i="0" u="none" strike="noStrike" cap="none" normalizeH="0" baseline="0">
                          <a:ln>
                            <a:noFill/>
                          </a:ln>
                          <a:solidFill>
                            <a:srgbClr val="333333"/>
                          </a:solidFill>
                          <a:effectLst/>
                          <a:latin typeface="+mn-lt"/>
                          <a:ea typeface="+mn-ea"/>
                          <a:cs typeface="+mn-cs"/>
                        </a:rPr>
                        <a:t>به تبع شرایط </a:t>
                      </a:r>
                      <a:r>
                        <a:rPr kumimoji="0" lang="fa-IR" sz="2000" b="0" i="0" u="none" strike="noStrike" cap="none" normalizeH="0" baseline="0" dirty="0">
                          <a:ln>
                            <a:noFill/>
                          </a:ln>
                          <a:solidFill>
                            <a:srgbClr val="333333"/>
                          </a:solidFill>
                          <a:effectLst/>
                          <a:latin typeface="+mn-lt"/>
                          <a:ea typeface="+mn-ea"/>
                          <a:cs typeface="+mn-cs"/>
                        </a:rPr>
                        <a:t>و </a:t>
                      </a:r>
                      <a:r>
                        <a:rPr kumimoji="0" lang="fa-IR" sz="2000" b="0" i="0" u="none" strike="noStrike" cap="none" normalizeH="0" baseline="0">
                          <a:ln>
                            <a:noFill/>
                          </a:ln>
                          <a:solidFill>
                            <a:srgbClr val="333333"/>
                          </a:solidFill>
                          <a:effectLst/>
                          <a:latin typeface="+mn-lt"/>
                          <a:ea typeface="+mn-ea"/>
                          <a:cs typeface="+mn-cs"/>
                        </a:rPr>
                        <a:t>موقعیت ها رفتارهای </a:t>
                      </a:r>
                      <a:r>
                        <a:rPr kumimoji="0" lang="fa-IR" sz="2000" b="0" i="0" u="none" strike="noStrike" cap="none" normalizeH="0" baseline="0" dirty="0">
                          <a:ln>
                            <a:noFill/>
                          </a:ln>
                          <a:solidFill>
                            <a:srgbClr val="333333"/>
                          </a:solidFill>
                          <a:effectLst/>
                          <a:latin typeface="+mn-lt"/>
                          <a:ea typeface="+mn-ea"/>
                          <a:cs typeface="+mn-cs"/>
                        </a:rPr>
                        <a:t>متفاوتی نشان می دهند. هیچ انسانی همیشه فقط شاد و خوشحال یا غمگین و ناراحت نیست ؛ انسان ها در همه شرایط فقط رفتارخوب یا فقط بد بروز نمی دهند . ممکن است یک شخص در خانواده اش بسیار گرم و برونگرا ولی در جمع دوستانش خجالتی و کم رو نمایان شود. گاهی اوقات شما خودتان را متعجب و شگفت زده می کنید. </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7"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39232"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21534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dirty="0">
                <a:latin typeface="+mn-lt"/>
                <a:ea typeface="+mn-ea"/>
                <a:cs typeface="+mn-cs"/>
              </a:rPr>
              <a:t>لطفاً در خصوص محاسن و معایب شاخص هایی که بر اساس آنها ، درباره ی فردی معین ، قضاوت کرده ایم ، بحث کنید</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13</a:t>
            </a:fld>
            <a:endParaRPr lang="de-DE" dirty="0">
              <a:latin typeface="+mn-lt"/>
              <a:cs typeface="+mn-cs"/>
            </a:endParaRPr>
          </a:p>
        </p:txBody>
      </p:sp>
      <p:graphicFrame>
        <p:nvGraphicFramePr>
          <p:cNvPr id="7" name="Group 2"/>
          <p:cNvGraphicFramePr>
            <a:graphicFrameLocks noGrp="1"/>
          </p:cNvGraphicFramePr>
          <p:nvPr>
            <p:extLst>
              <p:ext uri="{D42A27DB-BD31-4B8C-83A1-F6EECF244321}">
                <p14:modId xmlns:p14="http://schemas.microsoft.com/office/powerpoint/2010/main" val="3980650359"/>
              </p:ext>
            </p:extLst>
          </p:nvPr>
        </p:nvGraphicFramePr>
        <p:xfrm>
          <a:off x="408955" y="2348880"/>
          <a:ext cx="11376000" cy="4389120"/>
        </p:xfrm>
        <a:graphic>
          <a:graphicData uri="http://schemas.openxmlformats.org/drawingml/2006/table">
            <a:tbl>
              <a:tblPr rtl="1">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554480">
                <a:tc>
                  <a:txBody>
                    <a:body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کشف و شهود</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 </a:t>
                      </a:r>
                      <a:r>
                        <a:rPr kumimoji="0" lang="fa-IR" sz="2000" b="0" i="0" u="none" strike="noStrike" cap="none" normalizeH="0" baseline="0" dirty="0">
                          <a:ln>
                            <a:noFill/>
                          </a:ln>
                          <a:solidFill>
                            <a:srgbClr val="004992"/>
                          </a:solidFill>
                          <a:effectLst/>
                          <a:latin typeface="+mn-lt"/>
                          <a:ea typeface="+mn-ea"/>
                          <a:cs typeface="+mn-cs"/>
                        </a:rPr>
                        <a:t>نتیجه ی مهم: </a:t>
                      </a:r>
                    </a:p>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fa-IR"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834640">
                <a:tc>
                  <a:txBody>
                    <a:bodyPr/>
                    <a:lstStyle/>
                    <a:p>
                      <a:pPr marL="0" marR="0" lvl="0" indent="0" algn="r" defTabSz="914400" rtl="1" eaLnBrk="1" fontAlgn="base" latinLnBrk="0" hangingPunct="1">
                        <a:lnSpc>
                          <a:spcPct val="100000"/>
                        </a:lnSpc>
                        <a:spcBef>
                          <a:spcPts val="0"/>
                        </a:spcBef>
                        <a:spcAft>
                          <a:spcPct val="0"/>
                        </a:spcAft>
                        <a:buClrTx/>
                        <a:buSzTx/>
                        <a:buFontTx/>
                        <a:buNone/>
                        <a:tabLst/>
                        <a:defRPr/>
                      </a:pPr>
                      <a:br>
                        <a:rPr kumimoji="0" lang="en-GB" sz="2000" b="0" i="0" u="none" strike="noStrike" cap="none" normalizeH="0" baseline="0" dirty="0">
                          <a:ln>
                            <a:noFill/>
                          </a:ln>
                          <a:solidFill>
                            <a:schemeClr val="dk1"/>
                          </a:solidFill>
                          <a:effectLst/>
                          <a:latin typeface="+mn-lt"/>
                          <a:ea typeface="+mn-ea"/>
                          <a:cs typeface="+mn-cs"/>
                        </a:rPr>
                      </a:br>
                      <a:br>
                        <a:rPr kumimoji="0" lang="en-GB" sz="2000" b="0" i="0" u="none" strike="noStrike" cap="none" normalizeH="0" baseline="0" dirty="0">
                          <a:ln>
                            <a:noFill/>
                          </a:ln>
                          <a:solidFill>
                            <a:schemeClr val="dk1"/>
                          </a:solidFill>
                          <a:effectLst/>
                          <a:latin typeface="+mn-lt"/>
                          <a:ea typeface="+mn-ea"/>
                          <a:cs typeface="+mn-cs"/>
                        </a:rPr>
                      </a:br>
                      <a:endParaRPr kumimoji="0" lang="fa-IR" sz="2000" b="0" i="0" u="none" strike="noStrike" cap="none" normalizeH="0" baseline="0" dirty="0">
                        <a:ln>
                          <a:noFill/>
                        </a:ln>
                        <a:solidFill>
                          <a:schemeClr val="dk1"/>
                        </a:solidFill>
                        <a:effectLst/>
                        <a:latin typeface="+mn-lt"/>
                        <a:ea typeface="+mn-ea"/>
                        <a:cs typeface="+mn-cs"/>
                      </a:endParaRPr>
                    </a:p>
                    <a:p>
                      <a:pPr marL="0" marR="0" lvl="0" indent="0" algn="r" defTabSz="914400" rtl="1" eaLnBrk="1" fontAlgn="base" latinLnBrk="0" hangingPunct="1">
                        <a:lnSpc>
                          <a:spcPct val="100000"/>
                        </a:lnSpc>
                        <a:spcBef>
                          <a:spcPts val="0"/>
                        </a:spcBef>
                        <a:spcAft>
                          <a:spcPct val="0"/>
                        </a:spcAft>
                        <a:buClrTx/>
                        <a:buSzTx/>
                        <a:buFontTx/>
                        <a:buNone/>
                        <a:tabLst/>
                        <a:defRPr/>
                      </a:pPr>
                      <a:r>
                        <a:rPr kumimoji="0" lang="fa-IR" sz="2000" b="0" i="0" u="none" strike="noStrike" cap="none" normalizeH="0" baseline="0" dirty="0">
                          <a:ln>
                            <a:noFill/>
                          </a:ln>
                          <a:solidFill>
                            <a:srgbClr val="333333"/>
                          </a:solidFill>
                          <a:effectLst/>
                          <a:latin typeface="+mn-lt"/>
                          <a:ea typeface="+mn-ea"/>
                          <a:cs typeface="+mn-cs"/>
                        </a:rPr>
                        <a:t>گفته می شود که سگ ها می توانند حس کنند که آیا کسی قصد تهدید آن ها را </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توجه داشته باشید: </a:t>
                      </a:r>
                    </a:p>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8"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79542" y="2824336"/>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Group 2"/>
          <p:cNvGraphicFramePr>
            <a:graphicFrameLocks noGrp="1"/>
          </p:cNvGraphicFramePr>
          <p:nvPr>
            <p:extLst>
              <p:ext uri="{D42A27DB-BD31-4B8C-83A1-F6EECF244321}">
                <p14:modId xmlns:p14="http://schemas.microsoft.com/office/powerpoint/2010/main" val="3138206618"/>
              </p:ext>
            </p:extLst>
          </p:nvPr>
        </p:nvGraphicFramePr>
        <p:xfrm>
          <a:off x="408955" y="2348880"/>
          <a:ext cx="11376000" cy="4389120"/>
        </p:xfrm>
        <a:graphic>
          <a:graphicData uri="http://schemas.openxmlformats.org/drawingml/2006/table">
            <a:tbl>
              <a:tblPr rtl="1">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554480">
                <a:tc>
                  <a:txBody>
                    <a:body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کشف و شهود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 </a:t>
                      </a:r>
                      <a:r>
                        <a:rPr kumimoji="0" lang="fa-IR" sz="2000" b="0" i="0" u="none" strike="noStrike" cap="none" normalizeH="0" baseline="0" dirty="0">
                          <a:ln>
                            <a:noFill/>
                          </a:ln>
                          <a:solidFill>
                            <a:srgbClr val="004992"/>
                          </a:solidFill>
                          <a:effectLst/>
                          <a:latin typeface="+mn-lt"/>
                          <a:ea typeface="+mn-ea"/>
                          <a:cs typeface="+mn-cs"/>
                        </a:rPr>
                        <a:t>نتیجه ی مهم: </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2000" b="0" i="0" u="none" strike="noStrike" cap="none" normalizeH="0" baseline="0" dirty="0">
                          <a:ln>
                            <a:noFill/>
                          </a:ln>
                          <a:solidFill>
                            <a:srgbClr val="333333"/>
                          </a:solidFill>
                          <a:effectLst/>
                          <a:latin typeface="+mn-lt"/>
                          <a:ea typeface="+mn-ea"/>
                          <a:cs typeface="+mn-cs"/>
                        </a:rPr>
                        <a:t>کشف و شهود را می توان نوعی دانش مبتنی بر تجربه تعریف کرد. گاهی اوقات دل (غریزه) ما بهتر از عقل می باشد!</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834640">
                <a:tc>
                  <a:txBody>
                    <a:bodyPr/>
                    <a:lstStyle/>
                    <a:p>
                      <a:pPr marL="0" marR="0" lvl="0" indent="0" algn="r" defTabSz="914400" rtl="1"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توجه داشته باشید: </a:t>
                      </a:r>
                    </a:p>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لطفاً در خصوص محاسن و معایب شاخص هایی که بر اساس آنها ، درباره ی فردی معین ، قضاوت کرده ایم ، بحث کنید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14</a:t>
            </a:fld>
            <a:endParaRPr lang="de-DE" dirty="0">
              <a:latin typeface="+mn-lt"/>
              <a:cs typeface="+mn-cs"/>
            </a:endParaRPr>
          </a:p>
        </p:txBody>
      </p:sp>
      <p:pic>
        <p:nvPicPr>
          <p:cNvPr id="13"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35438"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49768"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71929"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22"/>
          <p:cNvSpPr txBox="1">
            <a:spLocks noChangeArrowheads="1"/>
          </p:cNvSpPr>
          <p:nvPr/>
        </p:nvSpPr>
        <p:spPr bwMode="auto">
          <a:xfrm>
            <a:off x="10049768"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ts val="0"/>
              </a:spcBef>
              <a:spcAft>
                <a:spcPts val="0"/>
              </a:spcAft>
              <a:buNone/>
            </a:pPr>
            <a:r>
              <a:rPr lang="fa-IR" altLang="de-DE" sz="1400">
                <a:latin typeface="+mn-lt"/>
                <a:cs typeface="+mn-cs"/>
              </a:rPr>
              <a:t>ترس </a:t>
            </a:r>
            <a:endParaRPr lang="en-US" altLang="de-DE" sz="1400" dirty="0">
              <a:latin typeface="+mn-lt"/>
              <a:cs typeface="+mn-cs"/>
            </a:endParaRPr>
          </a:p>
        </p:txBody>
      </p:sp>
      <p:sp>
        <p:nvSpPr>
          <p:cNvPr id="17" name="Caption_23"/>
          <p:cNvSpPr txBox="1">
            <a:spLocks noChangeArrowheads="1"/>
          </p:cNvSpPr>
          <p:nvPr/>
        </p:nvSpPr>
        <p:spPr bwMode="auto">
          <a:xfrm>
            <a:off x="8171929"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fa-IR" altLang="de-DE" sz="1400">
                <a:latin typeface="+mn-lt"/>
                <a:cs typeface="+mn-cs"/>
              </a:rPr>
              <a:t>لذت</a:t>
            </a:r>
            <a:endParaRPr lang="en-US" altLang="de-DE" sz="1400" dirty="0">
              <a:latin typeface="+mn-lt"/>
              <a:cs typeface="+mn-cs"/>
            </a:endParaRPr>
          </a:p>
        </p:txBody>
      </p:sp>
      <p:sp>
        <p:nvSpPr>
          <p:cNvPr id="18" name="Caption_24"/>
          <p:cNvSpPr txBox="1">
            <a:spLocks noChangeArrowheads="1"/>
          </p:cNvSpPr>
          <p:nvPr/>
        </p:nvSpPr>
        <p:spPr bwMode="auto">
          <a:xfrm>
            <a:off x="10049768" y="6272784"/>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fa-IR" altLang="de-DE" sz="1400">
                <a:latin typeface="+mn-lt"/>
                <a:cs typeface="+mn-cs"/>
              </a:rPr>
              <a:t>مثال: یک فیلم ترسناک </a:t>
            </a:r>
            <a:endParaRPr lang="en-US" altLang="de-DE" sz="1400" dirty="0">
              <a:latin typeface="+mn-lt"/>
              <a:cs typeface="+mn-cs"/>
            </a:endParaRPr>
          </a:p>
        </p:txBody>
      </p:sp>
      <p:sp>
        <p:nvSpPr>
          <p:cNvPr id="19" name="Caption_25"/>
          <p:cNvSpPr txBox="1">
            <a:spLocks noChangeArrowheads="1"/>
          </p:cNvSpPr>
          <p:nvPr/>
        </p:nvSpPr>
        <p:spPr bwMode="auto">
          <a:xfrm>
            <a:off x="8171929" y="6272784"/>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fa-IR" altLang="de-DE" sz="1400">
                <a:latin typeface="+mn-lt"/>
                <a:cs typeface="+mn-cs"/>
              </a:rPr>
              <a:t>خاطره ای از یک سیرکس</a:t>
            </a:r>
            <a:endParaRPr lang="en-US" altLang="de-DE" sz="1400" dirty="0">
              <a:latin typeface="+mn-lt"/>
              <a:cs typeface="+mn-cs"/>
            </a:endParaRPr>
          </a:p>
        </p:txBody>
      </p:sp>
      <p:sp>
        <p:nvSpPr>
          <p:cNvPr id="20" name="Caption_28"/>
          <p:cNvSpPr txBox="1">
            <a:spLocks noChangeArrowheads="1"/>
          </p:cNvSpPr>
          <p:nvPr/>
        </p:nvSpPr>
        <p:spPr bwMode="auto">
          <a:xfrm>
            <a:off x="8609608"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rtl="1" eaLnBrk="1" hangingPunct="1">
              <a:spcBef>
                <a:spcPts val="0"/>
              </a:spcBef>
              <a:spcAft>
                <a:spcPts val="0"/>
              </a:spcAft>
              <a:buNone/>
            </a:pPr>
            <a:r>
              <a:rPr lang="fa-IR" altLang="de-DE" sz="1400" b="1" dirty="0">
                <a:latin typeface="+mn-lt"/>
                <a:cs typeface="+mn-cs"/>
              </a:rPr>
              <a:t>خنده دار / ترسناک</a:t>
            </a:r>
          </a:p>
          <a:p>
            <a:pPr lvl="0" algn="ctr" rtl="1" eaLnBrk="1" hangingPunct="1">
              <a:spcBef>
                <a:spcPts val="0"/>
              </a:spcBef>
              <a:spcAft>
                <a:spcPts val="0"/>
              </a:spcAft>
              <a:buNone/>
            </a:pPr>
            <a:r>
              <a:rPr lang="fa-IR" altLang="de-DE" sz="1400" dirty="0">
                <a:latin typeface="+mn-lt"/>
                <a:cs typeface="+mn-cs"/>
              </a:rPr>
              <a:t>بسته به خلق و خوی شما</a:t>
            </a:r>
            <a:endParaRPr lang="en-GB" altLang="de-DE" sz="1400" dirty="0">
              <a:solidFill>
                <a:srgbClr val="333333"/>
              </a:solidFill>
              <a:latin typeface="+mn-lt"/>
              <a:cs typeface="+mn-cs"/>
            </a:endParaRPr>
          </a:p>
        </p:txBody>
      </p:sp>
      <p:sp>
        <p:nvSpPr>
          <p:cNvPr id="21" name="Caption_29"/>
          <p:cNvSpPr>
            <a:spLocks noChangeArrowheads="1"/>
          </p:cNvSpPr>
          <p:nvPr/>
        </p:nvSpPr>
        <p:spPr bwMode="auto">
          <a:xfrm>
            <a:off x="967632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rtl="1" eaLnBrk="1" hangingPunct="1">
              <a:spcBef>
                <a:spcPct val="0"/>
              </a:spcBef>
              <a:buFontTx/>
              <a:buNone/>
            </a:pPr>
            <a:endParaRPr lang="de-DE" altLang="de-DE" sz="140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Group 2"/>
          <p:cNvGraphicFramePr>
            <a:graphicFrameLocks noGrp="1"/>
          </p:cNvGraphicFramePr>
          <p:nvPr>
            <p:extLst>
              <p:ext uri="{D42A27DB-BD31-4B8C-83A1-F6EECF244321}">
                <p14:modId xmlns:p14="http://schemas.microsoft.com/office/powerpoint/2010/main" val="1585159594"/>
              </p:ext>
            </p:extLst>
          </p:nvPr>
        </p:nvGraphicFramePr>
        <p:xfrm>
          <a:off x="408955" y="2348880"/>
          <a:ext cx="11376000" cy="4389120"/>
        </p:xfrm>
        <a:graphic>
          <a:graphicData uri="http://schemas.openxmlformats.org/drawingml/2006/table">
            <a:tbl>
              <a:tblPr rtl="1">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554480">
                <a:tc>
                  <a:txBody>
                    <a:body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کشف و شهود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 </a:t>
                      </a:r>
                      <a:r>
                        <a:rPr kumimoji="0" lang="fa-IR" sz="2000" b="0" i="0" u="none" strike="noStrike" cap="none" normalizeH="0" baseline="0" dirty="0">
                          <a:ln>
                            <a:noFill/>
                          </a:ln>
                          <a:solidFill>
                            <a:srgbClr val="004992"/>
                          </a:solidFill>
                          <a:effectLst/>
                          <a:latin typeface="+mn-lt"/>
                          <a:ea typeface="+mn-ea"/>
                          <a:cs typeface="+mn-cs"/>
                        </a:rPr>
                        <a:t>نتیجه ی مهم: </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2000" b="0" i="0" u="none" strike="noStrike" cap="none" normalizeH="0" baseline="0" dirty="0">
                          <a:ln>
                            <a:noFill/>
                          </a:ln>
                          <a:solidFill>
                            <a:srgbClr val="333333"/>
                          </a:solidFill>
                          <a:effectLst/>
                          <a:latin typeface="+mn-lt"/>
                          <a:ea typeface="+mn-ea"/>
                          <a:cs typeface="+mn-cs"/>
                        </a:rPr>
                        <a:t>کشف و شهود را می توان نوعی دانش مبتنی بر تجربه تعریف کرد. گاهی اوقات دل (غریزه) ما </a:t>
                      </a:r>
                      <a:r>
                        <a:rPr kumimoji="0" lang="fa-IR" sz="2000" b="0" i="0" u="none" strike="noStrike" cap="none" normalizeH="0" baseline="0">
                          <a:ln>
                            <a:noFill/>
                          </a:ln>
                          <a:solidFill>
                            <a:srgbClr val="333333"/>
                          </a:solidFill>
                          <a:effectLst/>
                          <a:latin typeface="+mn-lt"/>
                          <a:ea typeface="+mn-ea"/>
                          <a:cs typeface="+mn-cs"/>
                        </a:rPr>
                        <a:t>بهتر از عقل </a:t>
                      </a:r>
                      <a:r>
                        <a:rPr kumimoji="0" lang="fa-IR" sz="2000" b="0" i="0" u="none" strike="noStrike" cap="none" normalizeH="0" baseline="0" dirty="0">
                          <a:ln>
                            <a:noFill/>
                          </a:ln>
                          <a:solidFill>
                            <a:srgbClr val="333333"/>
                          </a:solidFill>
                          <a:effectLst/>
                          <a:latin typeface="+mn-lt"/>
                          <a:ea typeface="+mn-ea"/>
                          <a:cs typeface="+mn-cs"/>
                        </a:rPr>
                        <a:t>می باشد!</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834640">
                <a:tc>
                  <a:txBody>
                    <a:bodyPr/>
                    <a:lstStyle/>
                    <a:p>
                      <a:pPr marL="0" marR="0" lvl="0" indent="0" algn="r" defTabSz="914400" rtl="1"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توجه: </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2000" b="0" i="0" u="none" strike="noStrike" cap="none" normalizeH="0" baseline="0" dirty="0">
                          <a:ln>
                            <a:noFill/>
                          </a:ln>
                          <a:solidFill>
                            <a:srgbClr val="333333"/>
                          </a:solidFill>
                          <a:effectLst/>
                          <a:latin typeface="+mn-lt"/>
                          <a:ea typeface="+mn-ea"/>
                          <a:cs typeface="+mn-cs"/>
                        </a:rPr>
                        <a:t>عواطف </a:t>
                      </a:r>
                      <a:r>
                        <a:rPr kumimoji="0" lang="fa-IR" sz="2000" b="0" i="0" u="none" strike="noStrike" cap="none" normalizeH="0" baseline="0">
                          <a:ln>
                            <a:noFill/>
                          </a:ln>
                          <a:solidFill>
                            <a:srgbClr val="333333"/>
                          </a:solidFill>
                          <a:effectLst/>
                          <a:latin typeface="+mn-lt"/>
                          <a:ea typeface="+mn-ea"/>
                          <a:cs typeface="+mn-cs"/>
                        </a:rPr>
                        <a:t>و هیجان های </a:t>
                      </a:r>
                      <a:r>
                        <a:rPr kumimoji="0" lang="fa-IR" sz="2000" b="0" i="0" u="none" strike="noStrike" cap="none" normalizeH="0" baseline="0" dirty="0">
                          <a:ln>
                            <a:noFill/>
                          </a:ln>
                          <a:solidFill>
                            <a:srgbClr val="333333"/>
                          </a:solidFill>
                          <a:effectLst/>
                          <a:latin typeface="+mn-lt"/>
                          <a:ea typeface="+mn-ea"/>
                          <a:cs typeface="+mn-cs"/>
                        </a:rPr>
                        <a:t>فعلی می توانند ادراک و افکار ما را تحت تأثیر قرار دهند؛ بعنوان نمونه: </a:t>
                      </a:r>
                    </a:p>
                    <a:p>
                      <a:pPr marL="914323" marR="0" lvl="1" indent="-457200" algn="r" defTabSz="914400" rtl="1" eaLnBrk="1" fontAlgn="base" latinLnBrk="0" hangingPunct="1">
                        <a:lnSpc>
                          <a:spcPct val="100000"/>
                        </a:lnSpc>
                        <a:spcBef>
                          <a:spcPts val="1200"/>
                        </a:spcBef>
                        <a:spcAft>
                          <a:spcPts val="0"/>
                        </a:spcAft>
                        <a:buClr>
                          <a:srgbClr val="333333"/>
                        </a:buClr>
                        <a:buSzTx/>
                        <a:buFont typeface="+mj-lt"/>
                        <a:buAutoNum type="arabicPeriod"/>
                        <a:tabLst/>
                      </a:pPr>
                      <a:r>
                        <a:rPr kumimoji="0" lang="fa-IR" sz="2000" b="0" i="0" u="none" strike="noStrike" cap="none" normalizeH="0" baseline="0" dirty="0">
                          <a:ln>
                            <a:noFill/>
                          </a:ln>
                          <a:solidFill>
                            <a:srgbClr val="004992"/>
                          </a:solidFill>
                          <a:effectLst/>
                          <a:latin typeface="+mn-lt"/>
                          <a:ea typeface="+mn-ea"/>
                          <a:cs typeface="+mn-cs"/>
                        </a:rPr>
                        <a:t>خشم: </a:t>
                      </a:r>
                      <a:r>
                        <a:rPr kumimoji="0" lang="fa-IR" sz="2000" b="0" i="0" u="none" strike="noStrike" cap="none" normalizeH="0" baseline="0" dirty="0">
                          <a:ln>
                            <a:noFill/>
                          </a:ln>
                          <a:solidFill>
                            <a:srgbClr val="333333"/>
                          </a:solidFill>
                          <a:effectLst/>
                          <a:latin typeface="+mn-lt"/>
                          <a:ea typeface="+mn-ea"/>
                          <a:cs typeface="+mn-cs"/>
                        </a:rPr>
                        <a:t>تمایل به عدم اعتماد و درک نادرست. </a:t>
                      </a:r>
                    </a:p>
                    <a:p>
                      <a:pPr marL="914323" marR="0" lvl="1" indent="-457200" algn="r" defTabSz="914400" rtl="1" eaLnBrk="1" fontAlgn="base" latinLnBrk="0" hangingPunct="1">
                        <a:lnSpc>
                          <a:spcPct val="100000"/>
                        </a:lnSpc>
                        <a:spcBef>
                          <a:spcPts val="1200"/>
                        </a:spcBef>
                        <a:spcAft>
                          <a:spcPts val="0"/>
                        </a:spcAft>
                        <a:buClr>
                          <a:srgbClr val="333333"/>
                        </a:buClr>
                        <a:buSzTx/>
                        <a:buFont typeface="+mj-lt"/>
                        <a:buAutoNum type="arabicPeriod"/>
                        <a:tabLst/>
                      </a:pPr>
                      <a:r>
                        <a:rPr kumimoji="0" lang="fa-IR" sz="2000" b="0" i="0" u="none" strike="noStrike" cap="none" normalizeH="0" baseline="0" dirty="0">
                          <a:ln>
                            <a:noFill/>
                          </a:ln>
                          <a:solidFill>
                            <a:srgbClr val="004992"/>
                          </a:solidFill>
                          <a:effectLst/>
                          <a:latin typeface="+mn-lt"/>
                          <a:ea typeface="+mn-ea"/>
                          <a:cs typeface="+mn-cs"/>
                        </a:rPr>
                        <a:t>افسردگی: </a:t>
                      </a:r>
                      <a:r>
                        <a:rPr kumimoji="0" lang="fa-IR" sz="2000" b="0" i="0" u="none" strike="noStrike" cap="none" normalizeH="0" baseline="0" dirty="0">
                          <a:ln>
                            <a:noFill/>
                          </a:ln>
                          <a:solidFill>
                            <a:srgbClr val="333333"/>
                          </a:solidFill>
                          <a:effectLst/>
                          <a:latin typeface="+mn-lt"/>
                          <a:ea typeface="+mn-ea"/>
                          <a:cs typeface="+mn-cs"/>
                        </a:rPr>
                        <a:t>همه چیز تاریک تر از آنچه </a:t>
                      </a:r>
                      <a:r>
                        <a:rPr kumimoji="0" lang="fa-IR" sz="2000" b="0" i="0" u="none" strike="noStrike" cap="none" normalizeH="0" baseline="0">
                          <a:ln>
                            <a:noFill/>
                          </a:ln>
                          <a:solidFill>
                            <a:srgbClr val="333333"/>
                          </a:solidFill>
                          <a:effectLst/>
                          <a:latin typeface="+mn-lt"/>
                          <a:ea typeface="+mn-ea"/>
                          <a:cs typeface="+mn-cs"/>
                        </a:rPr>
                        <a:t>که هست به </a:t>
                      </a:r>
                      <a:r>
                        <a:rPr kumimoji="0" lang="fa-IR" sz="2000" b="0" i="0" u="none" strike="noStrike" cap="none" normalizeH="0" baseline="0" dirty="0">
                          <a:ln>
                            <a:noFill/>
                          </a:ln>
                          <a:solidFill>
                            <a:srgbClr val="333333"/>
                          </a:solidFill>
                          <a:effectLst/>
                          <a:latin typeface="+mn-lt"/>
                          <a:ea typeface="+mn-ea"/>
                          <a:cs typeface="+mn-cs"/>
                        </a:rPr>
                        <a:t>نظر می رسد.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لطفاً در خصوص محاسن و معایب شاخص هایی که بر اساس آنها ، درباره ی فردی معین ، قضاوت کرده ایم ، بحث کنید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15</a:t>
            </a:fld>
            <a:endParaRPr lang="de-DE" dirty="0">
              <a:latin typeface="+mn-lt"/>
              <a:cs typeface="+mn-cs"/>
            </a:endParaRPr>
          </a:p>
        </p:txBody>
      </p:sp>
      <p:pic>
        <p:nvPicPr>
          <p:cNvPr id="13"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35438"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49768"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71929"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22"/>
          <p:cNvSpPr txBox="1">
            <a:spLocks noChangeArrowheads="1"/>
          </p:cNvSpPr>
          <p:nvPr/>
        </p:nvSpPr>
        <p:spPr bwMode="auto">
          <a:xfrm>
            <a:off x="10049768"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ts val="0"/>
              </a:spcBef>
              <a:spcAft>
                <a:spcPts val="0"/>
              </a:spcAft>
              <a:buNone/>
            </a:pPr>
            <a:r>
              <a:rPr lang="fa-IR" altLang="de-DE" sz="1400">
                <a:latin typeface="+mn-lt"/>
                <a:cs typeface="+mn-cs"/>
              </a:rPr>
              <a:t>ترس </a:t>
            </a:r>
            <a:endParaRPr lang="en-US" altLang="de-DE" sz="1400" dirty="0">
              <a:latin typeface="+mn-lt"/>
              <a:cs typeface="+mn-cs"/>
            </a:endParaRPr>
          </a:p>
        </p:txBody>
      </p:sp>
      <p:sp>
        <p:nvSpPr>
          <p:cNvPr id="17" name="Caption_23"/>
          <p:cNvSpPr txBox="1">
            <a:spLocks noChangeArrowheads="1"/>
          </p:cNvSpPr>
          <p:nvPr/>
        </p:nvSpPr>
        <p:spPr bwMode="auto">
          <a:xfrm>
            <a:off x="8171929"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fa-IR" altLang="de-DE" sz="1400">
                <a:latin typeface="+mn-lt"/>
                <a:cs typeface="+mn-cs"/>
              </a:rPr>
              <a:t>لذت</a:t>
            </a:r>
            <a:endParaRPr lang="en-US" altLang="de-DE" sz="1400" dirty="0">
              <a:latin typeface="+mn-lt"/>
              <a:cs typeface="+mn-cs"/>
            </a:endParaRPr>
          </a:p>
        </p:txBody>
      </p:sp>
      <p:sp>
        <p:nvSpPr>
          <p:cNvPr id="18" name="Caption_24"/>
          <p:cNvSpPr txBox="1">
            <a:spLocks noChangeArrowheads="1"/>
          </p:cNvSpPr>
          <p:nvPr/>
        </p:nvSpPr>
        <p:spPr bwMode="auto">
          <a:xfrm>
            <a:off x="10049768" y="6272784"/>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fa-IR" altLang="de-DE" sz="1400">
                <a:latin typeface="+mn-lt"/>
                <a:cs typeface="+mn-cs"/>
              </a:rPr>
              <a:t>مثال: یک فیلم ترسناک </a:t>
            </a:r>
            <a:endParaRPr lang="en-US" altLang="de-DE" sz="1400" dirty="0">
              <a:latin typeface="+mn-lt"/>
              <a:cs typeface="+mn-cs"/>
            </a:endParaRPr>
          </a:p>
        </p:txBody>
      </p:sp>
      <p:sp>
        <p:nvSpPr>
          <p:cNvPr id="19" name="Caption_25"/>
          <p:cNvSpPr txBox="1">
            <a:spLocks noChangeArrowheads="1"/>
          </p:cNvSpPr>
          <p:nvPr/>
        </p:nvSpPr>
        <p:spPr bwMode="auto">
          <a:xfrm>
            <a:off x="8171929" y="6272784"/>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fa-IR" altLang="de-DE" sz="1400">
                <a:latin typeface="+mn-lt"/>
                <a:cs typeface="+mn-cs"/>
              </a:rPr>
              <a:t>خاطره ای از یک سیرکس</a:t>
            </a:r>
            <a:endParaRPr lang="en-US" altLang="de-DE" sz="1400" dirty="0">
              <a:latin typeface="+mn-lt"/>
              <a:cs typeface="+mn-cs"/>
            </a:endParaRPr>
          </a:p>
        </p:txBody>
      </p:sp>
      <p:sp>
        <p:nvSpPr>
          <p:cNvPr id="20" name="Caption_28"/>
          <p:cNvSpPr txBox="1">
            <a:spLocks noChangeArrowheads="1"/>
          </p:cNvSpPr>
          <p:nvPr/>
        </p:nvSpPr>
        <p:spPr bwMode="auto">
          <a:xfrm>
            <a:off x="8609608"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rtl="1" eaLnBrk="1" hangingPunct="1">
              <a:spcBef>
                <a:spcPts val="0"/>
              </a:spcBef>
              <a:spcAft>
                <a:spcPts val="0"/>
              </a:spcAft>
              <a:buNone/>
            </a:pPr>
            <a:r>
              <a:rPr lang="fa-IR" altLang="de-DE" sz="1400" b="1" dirty="0">
                <a:latin typeface="+mn-lt"/>
                <a:cs typeface="+mn-cs"/>
              </a:rPr>
              <a:t>خنده دار / ترسناک</a:t>
            </a:r>
          </a:p>
          <a:p>
            <a:pPr lvl="0" algn="ctr" rtl="1" eaLnBrk="1" hangingPunct="1">
              <a:spcBef>
                <a:spcPts val="0"/>
              </a:spcBef>
              <a:spcAft>
                <a:spcPts val="0"/>
              </a:spcAft>
              <a:buNone/>
            </a:pPr>
            <a:r>
              <a:rPr lang="fa-IR" altLang="de-DE" sz="1400" dirty="0">
                <a:latin typeface="+mn-lt"/>
                <a:cs typeface="+mn-cs"/>
              </a:rPr>
              <a:t>بسته به خلق و خوی شما</a:t>
            </a:r>
            <a:endParaRPr lang="en-GB" altLang="de-DE" sz="1400" dirty="0">
              <a:solidFill>
                <a:srgbClr val="333333"/>
              </a:solidFill>
              <a:latin typeface="+mn-lt"/>
              <a:cs typeface="+mn-cs"/>
            </a:endParaRPr>
          </a:p>
        </p:txBody>
      </p:sp>
      <p:sp>
        <p:nvSpPr>
          <p:cNvPr id="21" name="Caption_29"/>
          <p:cNvSpPr>
            <a:spLocks noChangeArrowheads="1"/>
          </p:cNvSpPr>
          <p:nvPr/>
        </p:nvSpPr>
        <p:spPr bwMode="auto">
          <a:xfrm>
            <a:off x="967632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rtl="1"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7870789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Group 2"/>
          <p:cNvGraphicFramePr>
            <a:graphicFrameLocks noGrp="1"/>
          </p:cNvGraphicFramePr>
          <p:nvPr>
            <p:extLst>
              <p:ext uri="{D42A27DB-BD31-4B8C-83A1-F6EECF244321}">
                <p14:modId xmlns:p14="http://schemas.microsoft.com/office/powerpoint/2010/main" val="4282458401"/>
              </p:ext>
            </p:extLst>
          </p:nvPr>
        </p:nvGraphicFramePr>
        <p:xfrm>
          <a:off x="408955" y="2348880"/>
          <a:ext cx="11376000" cy="4389120"/>
        </p:xfrm>
        <a:graphic>
          <a:graphicData uri="http://schemas.openxmlformats.org/drawingml/2006/table">
            <a:tbl>
              <a:tblPr rtl="1">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554480">
                <a:tc>
                  <a:txBody>
                    <a:body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کشف و شهود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 </a:t>
                      </a:r>
                      <a:r>
                        <a:rPr kumimoji="0" lang="fa-IR" sz="2000" b="0" i="0" u="none" strike="noStrike" cap="none" normalizeH="0" baseline="0" dirty="0">
                          <a:ln>
                            <a:noFill/>
                          </a:ln>
                          <a:solidFill>
                            <a:srgbClr val="004992"/>
                          </a:solidFill>
                          <a:effectLst/>
                          <a:latin typeface="+mn-lt"/>
                          <a:ea typeface="+mn-ea"/>
                          <a:cs typeface="+mn-cs"/>
                        </a:rPr>
                        <a:t>نتیجه ی مهم: </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2000" b="0" i="0" u="none" strike="noStrike" cap="none" normalizeH="0" baseline="0" dirty="0">
                          <a:ln>
                            <a:noFill/>
                          </a:ln>
                          <a:solidFill>
                            <a:srgbClr val="333333"/>
                          </a:solidFill>
                          <a:effectLst/>
                          <a:latin typeface="+mn-lt"/>
                          <a:ea typeface="+mn-ea"/>
                          <a:cs typeface="+mn-cs"/>
                        </a:rPr>
                        <a:t>کشف و شهود را می توان نوعی دانش مبتنی بر تجربه تعریف کرد. گاهی اوقات دل (غریزه) ما </a:t>
                      </a:r>
                      <a:r>
                        <a:rPr kumimoji="0" lang="fa-IR" sz="2000" b="0" i="0" u="none" strike="noStrike" cap="none" normalizeH="0" baseline="0">
                          <a:ln>
                            <a:noFill/>
                          </a:ln>
                          <a:solidFill>
                            <a:srgbClr val="333333"/>
                          </a:solidFill>
                          <a:effectLst/>
                          <a:latin typeface="+mn-lt"/>
                          <a:ea typeface="+mn-ea"/>
                          <a:cs typeface="+mn-cs"/>
                        </a:rPr>
                        <a:t>بهتر از عقل </a:t>
                      </a:r>
                      <a:r>
                        <a:rPr kumimoji="0" lang="fa-IR" sz="2000" b="0" i="0" u="none" strike="noStrike" cap="none" normalizeH="0" baseline="0" dirty="0">
                          <a:ln>
                            <a:noFill/>
                          </a:ln>
                          <a:solidFill>
                            <a:srgbClr val="333333"/>
                          </a:solidFill>
                          <a:effectLst/>
                          <a:latin typeface="+mn-lt"/>
                          <a:ea typeface="+mn-ea"/>
                          <a:cs typeface="+mn-cs"/>
                        </a:rPr>
                        <a:t>می باشد!</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834640">
                <a:tc>
                  <a:txBody>
                    <a:bodyPr/>
                    <a:lstStyle/>
                    <a:p>
                      <a:pPr marL="0" marR="0" lvl="0" indent="0" algn="r" defTabSz="914400" rtl="1"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fa-IR" sz="2000" b="0" i="0" u="none" strike="noStrike" cap="none" normalizeH="0" baseline="0" dirty="0">
                          <a:ln>
                            <a:noFill/>
                          </a:ln>
                          <a:solidFill>
                            <a:srgbClr val="004992"/>
                          </a:solidFill>
                          <a:effectLst/>
                          <a:latin typeface="+mn-lt"/>
                          <a:ea typeface="+mn-ea"/>
                          <a:cs typeface="+mn-cs"/>
                        </a:rPr>
                        <a:t>توجه: </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2000" b="0" i="0" u="none" strike="noStrike" cap="none" normalizeH="0" baseline="0" dirty="0">
                          <a:ln>
                            <a:noFill/>
                          </a:ln>
                          <a:solidFill>
                            <a:srgbClr val="333333"/>
                          </a:solidFill>
                          <a:effectLst/>
                          <a:latin typeface="+mn-lt"/>
                          <a:ea typeface="+mn-ea"/>
                          <a:cs typeface="+mn-cs"/>
                        </a:rPr>
                        <a:t>عواطف </a:t>
                      </a:r>
                      <a:r>
                        <a:rPr kumimoji="0" lang="fa-IR" sz="2000" b="0" i="0" u="none" strike="noStrike" cap="none" normalizeH="0" baseline="0">
                          <a:ln>
                            <a:noFill/>
                          </a:ln>
                          <a:solidFill>
                            <a:srgbClr val="333333"/>
                          </a:solidFill>
                          <a:effectLst/>
                          <a:latin typeface="+mn-lt"/>
                          <a:ea typeface="+mn-ea"/>
                          <a:cs typeface="+mn-cs"/>
                        </a:rPr>
                        <a:t>و هیجان های </a:t>
                      </a:r>
                      <a:r>
                        <a:rPr kumimoji="0" lang="fa-IR" sz="2000" b="0" i="0" u="none" strike="noStrike" cap="none" normalizeH="0" baseline="0" dirty="0">
                          <a:ln>
                            <a:noFill/>
                          </a:ln>
                          <a:solidFill>
                            <a:srgbClr val="333333"/>
                          </a:solidFill>
                          <a:effectLst/>
                          <a:latin typeface="+mn-lt"/>
                          <a:ea typeface="+mn-ea"/>
                          <a:cs typeface="+mn-cs"/>
                        </a:rPr>
                        <a:t>فعلی می توانند ادراک و افکار ما را تحت تأثیر قرار دهند؛ بعنوان نمونه: </a:t>
                      </a:r>
                    </a:p>
                    <a:p>
                      <a:pPr marL="914323" marR="0" lvl="1" indent="-457200" algn="r" defTabSz="914400" rtl="1" eaLnBrk="1" fontAlgn="base" latinLnBrk="0" hangingPunct="1">
                        <a:lnSpc>
                          <a:spcPct val="100000"/>
                        </a:lnSpc>
                        <a:spcBef>
                          <a:spcPts val="1200"/>
                        </a:spcBef>
                        <a:spcAft>
                          <a:spcPts val="0"/>
                        </a:spcAft>
                        <a:buClr>
                          <a:srgbClr val="333333"/>
                        </a:buClr>
                        <a:buSzTx/>
                        <a:buFont typeface="+mj-lt"/>
                        <a:buAutoNum type="arabicPeriod"/>
                        <a:tabLst/>
                      </a:pPr>
                      <a:r>
                        <a:rPr kumimoji="0" lang="fa-IR" sz="2000" b="0" i="0" u="none" strike="noStrike" cap="none" normalizeH="0" baseline="0" dirty="0">
                          <a:ln>
                            <a:noFill/>
                          </a:ln>
                          <a:solidFill>
                            <a:srgbClr val="004992"/>
                          </a:solidFill>
                          <a:effectLst/>
                          <a:latin typeface="+mn-lt"/>
                          <a:ea typeface="+mn-ea"/>
                          <a:cs typeface="+mn-cs"/>
                        </a:rPr>
                        <a:t>خشم: </a:t>
                      </a:r>
                      <a:r>
                        <a:rPr kumimoji="0" lang="fa-IR" sz="2000" b="0" i="0" u="none" strike="noStrike" cap="none" normalizeH="0" baseline="0" dirty="0">
                          <a:ln>
                            <a:noFill/>
                          </a:ln>
                          <a:solidFill>
                            <a:srgbClr val="333333"/>
                          </a:solidFill>
                          <a:effectLst/>
                          <a:latin typeface="+mn-lt"/>
                          <a:ea typeface="+mn-ea"/>
                          <a:cs typeface="+mn-cs"/>
                        </a:rPr>
                        <a:t>تمایل به عدم اعتماد و درک نادرست. </a:t>
                      </a:r>
                    </a:p>
                    <a:p>
                      <a:pPr marL="914323" marR="0" lvl="1" indent="-457200" algn="r" defTabSz="914400" rtl="1" eaLnBrk="1" fontAlgn="base" latinLnBrk="0" hangingPunct="1">
                        <a:lnSpc>
                          <a:spcPct val="100000"/>
                        </a:lnSpc>
                        <a:spcBef>
                          <a:spcPts val="1200"/>
                        </a:spcBef>
                        <a:spcAft>
                          <a:spcPts val="0"/>
                        </a:spcAft>
                        <a:buClr>
                          <a:srgbClr val="333333"/>
                        </a:buClr>
                        <a:buSzTx/>
                        <a:buFont typeface="+mj-lt"/>
                        <a:buAutoNum type="arabicPeriod"/>
                        <a:tabLst/>
                      </a:pPr>
                      <a:r>
                        <a:rPr kumimoji="0" lang="fa-IR" sz="2000" b="0" i="0" u="none" strike="noStrike" cap="none" normalizeH="0" baseline="0" dirty="0">
                          <a:ln>
                            <a:noFill/>
                          </a:ln>
                          <a:solidFill>
                            <a:srgbClr val="004992"/>
                          </a:solidFill>
                          <a:effectLst/>
                          <a:latin typeface="+mn-lt"/>
                          <a:ea typeface="+mn-ea"/>
                          <a:cs typeface="+mn-cs"/>
                        </a:rPr>
                        <a:t>افسردگی: </a:t>
                      </a:r>
                      <a:r>
                        <a:rPr kumimoji="0" lang="fa-IR" sz="2000" b="0" i="0" u="none" strike="noStrike" cap="none" normalizeH="0" baseline="0" dirty="0">
                          <a:ln>
                            <a:noFill/>
                          </a:ln>
                          <a:solidFill>
                            <a:srgbClr val="333333"/>
                          </a:solidFill>
                          <a:effectLst/>
                          <a:latin typeface="+mn-lt"/>
                          <a:ea typeface="+mn-ea"/>
                          <a:cs typeface="+mn-cs"/>
                        </a:rPr>
                        <a:t>همه چیز تاریک تر از آنچه </a:t>
                      </a:r>
                      <a:r>
                        <a:rPr kumimoji="0" lang="fa-IR" sz="2000" b="0" i="0" u="none" strike="noStrike" cap="none" normalizeH="0" baseline="0">
                          <a:ln>
                            <a:noFill/>
                          </a:ln>
                          <a:solidFill>
                            <a:srgbClr val="333333"/>
                          </a:solidFill>
                          <a:effectLst/>
                          <a:latin typeface="+mn-lt"/>
                          <a:ea typeface="+mn-ea"/>
                          <a:cs typeface="+mn-cs"/>
                        </a:rPr>
                        <a:t>که هست به </a:t>
                      </a:r>
                      <a:r>
                        <a:rPr kumimoji="0" lang="fa-IR" sz="2000" b="0" i="0" u="none" strike="noStrike" cap="none" normalizeH="0" baseline="0" dirty="0">
                          <a:ln>
                            <a:noFill/>
                          </a:ln>
                          <a:solidFill>
                            <a:srgbClr val="333333"/>
                          </a:solidFill>
                          <a:effectLst/>
                          <a:latin typeface="+mn-lt"/>
                          <a:ea typeface="+mn-ea"/>
                          <a:cs typeface="+mn-cs"/>
                        </a:rPr>
                        <a:t>نظر می رسد. </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fa-IR" sz="2000" b="0" i="0" u="none" strike="noStrike" cap="none" normalizeH="0" baseline="0" dirty="0">
                          <a:ln>
                            <a:noFill/>
                          </a:ln>
                          <a:solidFill>
                            <a:srgbClr val="333333"/>
                          </a:solidFill>
                          <a:effectLst/>
                          <a:latin typeface="+mn-lt"/>
                          <a:ea typeface="+mn-ea"/>
                          <a:cs typeface="+mn-cs"/>
                        </a:rPr>
                        <a:t>ما باید به احساسات قلبی یا غریزه ی خود گوش کنیم ولی نباید کورکورانه به آنها اعتماد کنیم. </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لطفاً در خصوص محاسن و معایب شاخص هایی که بر اساس آنها ، درباره ی فردی معین ، قضاوت کرده ایم ، بحث کنید</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16</a:t>
            </a:fld>
            <a:endParaRPr lang="de-DE" dirty="0">
              <a:latin typeface="+mn-lt"/>
              <a:cs typeface="+mn-cs"/>
            </a:endParaRPr>
          </a:p>
        </p:txBody>
      </p:sp>
      <p:pic>
        <p:nvPicPr>
          <p:cNvPr id="13"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35438"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49768"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71929"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22"/>
          <p:cNvSpPr txBox="1">
            <a:spLocks noChangeArrowheads="1"/>
          </p:cNvSpPr>
          <p:nvPr/>
        </p:nvSpPr>
        <p:spPr bwMode="auto">
          <a:xfrm>
            <a:off x="10049768"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ts val="0"/>
              </a:spcBef>
              <a:spcAft>
                <a:spcPts val="0"/>
              </a:spcAft>
              <a:buNone/>
            </a:pPr>
            <a:r>
              <a:rPr lang="fa-IR" altLang="de-DE" sz="1400">
                <a:latin typeface="+mn-lt"/>
                <a:cs typeface="+mn-cs"/>
              </a:rPr>
              <a:t>ترس </a:t>
            </a:r>
            <a:endParaRPr lang="en-US" altLang="de-DE" sz="1400" dirty="0">
              <a:latin typeface="+mn-lt"/>
              <a:cs typeface="+mn-cs"/>
            </a:endParaRPr>
          </a:p>
        </p:txBody>
      </p:sp>
      <p:sp>
        <p:nvSpPr>
          <p:cNvPr id="17" name="Caption_23"/>
          <p:cNvSpPr txBox="1">
            <a:spLocks noChangeArrowheads="1"/>
          </p:cNvSpPr>
          <p:nvPr/>
        </p:nvSpPr>
        <p:spPr bwMode="auto">
          <a:xfrm>
            <a:off x="8171929"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fa-IR" altLang="de-DE" sz="1400">
                <a:latin typeface="+mn-lt"/>
                <a:cs typeface="+mn-cs"/>
              </a:rPr>
              <a:t>لذت</a:t>
            </a:r>
            <a:endParaRPr lang="en-US" altLang="de-DE" sz="1400" dirty="0">
              <a:latin typeface="+mn-lt"/>
              <a:cs typeface="+mn-cs"/>
            </a:endParaRPr>
          </a:p>
        </p:txBody>
      </p:sp>
      <p:sp>
        <p:nvSpPr>
          <p:cNvPr id="18" name="Caption_24"/>
          <p:cNvSpPr txBox="1">
            <a:spLocks noChangeArrowheads="1"/>
          </p:cNvSpPr>
          <p:nvPr/>
        </p:nvSpPr>
        <p:spPr bwMode="auto">
          <a:xfrm>
            <a:off x="10049768" y="6272784"/>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fa-IR" altLang="de-DE" sz="1400">
                <a:latin typeface="+mn-lt"/>
                <a:cs typeface="+mn-cs"/>
              </a:rPr>
              <a:t>مثال: یک فیلم ترسناک </a:t>
            </a:r>
            <a:endParaRPr lang="en-US" altLang="de-DE" sz="1400" dirty="0">
              <a:latin typeface="+mn-lt"/>
              <a:cs typeface="+mn-cs"/>
            </a:endParaRPr>
          </a:p>
        </p:txBody>
      </p:sp>
      <p:sp>
        <p:nvSpPr>
          <p:cNvPr id="19" name="Caption_25"/>
          <p:cNvSpPr txBox="1">
            <a:spLocks noChangeArrowheads="1"/>
          </p:cNvSpPr>
          <p:nvPr/>
        </p:nvSpPr>
        <p:spPr bwMode="auto">
          <a:xfrm>
            <a:off x="8171929" y="6272784"/>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fa-IR" altLang="de-DE" sz="1400">
                <a:latin typeface="+mn-lt"/>
                <a:cs typeface="+mn-cs"/>
              </a:rPr>
              <a:t>خاطره ای از یک سیرکس</a:t>
            </a:r>
            <a:endParaRPr lang="en-US" altLang="de-DE" sz="1400" dirty="0">
              <a:latin typeface="+mn-lt"/>
              <a:cs typeface="+mn-cs"/>
            </a:endParaRPr>
          </a:p>
        </p:txBody>
      </p:sp>
      <p:sp>
        <p:nvSpPr>
          <p:cNvPr id="20" name="Caption_28"/>
          <p:cNvSpPr txBox="1">
            <a:spLocks noChangeArrowheads="1"/>
          </p:cNvSpPr>
          <p:nvPr/>
        </p:nvSpPr>
        <p:spPr bwMode="auto">
          <a:xfrm>
            <a:off x="8609608"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rtl="1" eaLnBrk="1" hangingPunct="1">
              <a:spcBef>
                <a:spcPts val="0"/>
              </a:spcBef>
              <a:spcAft>
                <a:spcPts val="0"/>
              </a:spcAft>
              <a:buNone/>
            </a:pPr>
            <a:r>
              <a:rPr lang="fa-IR" altLang="de-DE" sz="1400" b="1" dirty="0">
                <a:latin typeface="+mn-lt"/>
                <a:cs typeface="+mn-cs"/>
              </a:rPr>
              <a:t>خنده دار / ترسناک</a:t>
            </a:r>
          </a:p>
          <a:p>
            <a:pPr lvl="0" algn="ctr" rtl="1" eaLnBrk="1" hangingPunct="1">
              <a:spcBef>
                <a:spcPts val="0"/>
              </a:spcBef>
              <a:spcAft>
                <a:spcPts val="0"/>
              </a:spcAft>
              <a:buNone/>
            </a:pPr>
            <a:r>
              <a:rPr lang="fa-IR" altLang="de-DE" sz="1400" dirty="0">
                <a:latin typeface="+mn-lt"/>
                <a:cs typeface="+mn-cs"/>
              </a:rPr>
              <a:t>بسته به خلق و خوی شما</a:t>
            </a:r>
            <a:endParaRPr lang="en-GB" altLang="de-DE" sz="1400" dirty="0">
              <a:solidFill>
                <a:srgbClr val="333333"/>
              </a:solidFill>
              <a:latin typeface="+mn-lt"/>
              <a:cs typeface="+mn-cs"/>
            </a:endParaRPr>
          </a:p>
        </p:txBody>
      </p:sp>
      <p:sp>
        <p:nvSpPr>
          <p:cNvPr id="21" name="Caption_29"/>
          <p:cNvSpPr>
            <a:spLocks noChangeArrowheads="1"/>
          </p:cNvSpPr>
          <p:nvPr/>
        </p:nvSpPr>
        <p:spPr bwMode="auto">
          <a:xfrm>
            <a:off x="967632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rtl="1"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37506935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ظاهری و واقعی!</a:t>
            </a:r>
            <a:endParaRPr lang="en-US" sz="3600">
              <a:latin typeface="+mn-lt"/>
              <a:ea typeface="+mn-ea"/>
              <a:cs typeface="+mn-cs"/>
            </a:endParaRPr>
          </a:p>
        </p:txBody>
      </p:sp>
      <p:sp>
        <p:nvSpPr>
          <p:cNvPr id="5" name="Content Placeholder 4"/>
          <p:cNvSpPr>
            <a:spLocks noGrp="1"/>
          </p:cNvSpPr>
          <p:nvPr>
            <p:ph idx="1"/>
          </p:nvPr>
        </p:nvSpPr>
        <p:spPr/>
        <p:txBody>
          <a:bodyPr/>
          <a:lstStyle/>
          <a:p>
            <a:r>
              <a:rPr lang="fa-IR" sz="2400" dirty="0">
                <a:solidFill>
                  <a:srgbClr val="004992"/>
                </a:solidFill>
              </a:rPr>
              <a:t>به هیچ یک از جنبه هایی که پیش از این مورد بحث قرار گرفت (مثل زبان) نمی توان بطور کامل اعتماد کرد.</a:t>
            </a:r>
          </a:p>
          <a:p>
            <a:r>
              <a:rPr lang="fa-IR" sz="2400" i="1" dirty="0">
                <a:solidFill>
                  <a:srgbClr val="333333"/>
                </a:solidFill>
              </a:rPr>
              <a:t>انسان باید تمام جنبه ها را در نظر گیرد!</a:t>
            </a:r>
            <a:br>
              <a:rPr lang="fa-IR" sz="2400" dirty="0">
                <a:solidFill>
                  <a:srgbClr val="333333"/>
                </a:solidFill>
              </a:rPr>
            </a:br>
            <a:r>
              <a:rPr lang="fa-IR" sz="2400" dirty="0">
                <a:solidFill>
                  <a:srgbClr val="333333"/>
                </a:solidFill>
              </a:rPr>
              <a:t>ولی ترکیب آنها به ما کمک می کند بتوانیم در شرایط پیچیده بهتر قضاوت کنیم...</a:t>
            </a: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17</a:t>
            </a:fld>
            <a:endParaRPr lang="de-DE" dirty="0">
              <a:latin typeface="+mn-lt"/>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چرا این اعمال را انجام می دهیم؟</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fa-IR" sz="2400" dirty="0">
                <a:solidFill>
                  <a:srgbClr val="333333"/>
                </a:solidFill>
              </a:rPr>
              <a:t>مطالعات نشان داده اند که بسیاری از مبتلایان به بیماری های روانی (بویژه افراد روان پریش) ، ولی نه همه ی آنها ، در ابعاد زیر مشکل دارند:</a:t>
            </a:r>
          </a:p>
          <a:p>
            <a:pPr marL="342900" lvl="0" indent="-342900" defTabSz="914400" fontAlgn="base">
              <a:buClr>
                <a:srgbClr val="333333"/>
              </a:buClr>
              <a:buFont typeface="WingDings"/>
              <a:buChar char=""/>
              <a:tabLst>
                <a:tab pos="447675" algn="l"/>
                <a:tab pos="630238" algn="l"/>
              </a:tabLst>
              <a:defRPr/>
            </a:pPr>
            <a:r>
              <a:rPr lang="fa-IR" sz="2400" dirty="0"/>
              <a:t>م</a:t>
            </a:r>
            <a:r>
              <a:rPr lang="fa-IR" sz="2400" dirty="0">
                <a:solidFill>
                  <a:srgbClr val="004992"/>
                </a:solidFill>
              </a:rPr>
              <a:t>شکل در شناسایی و ارزیابی بیان و حالات چهره ی دیگران (نظیر خوشحالی یا ناراحتی)</a:t>
            </a:r>
            <a:endParaRPr lang="fa-IR" sz="2400" dirty="0"/>
          </a:p>
        </p:txBody>
      </p:sp>
      <p:sp>
        <p:nvSpPr>
          <p:cNvPr id="2" name="Footer Placeholder 1"/>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18</a:t>
            </a:fld>
            <a:endParaRPr lang="de-DE" dirty="0">
              <a:latin typeface="+mn-lt"/>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چرا این اعمال را انجام می دهیم؟</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fa-IR" sz="2400" dirty="0">
                <a:solidFill>
                  <a:srgbClr val="333333"/>
                </a:solidFill>
              </a:rPr>
              <a:t>مطالعات نشان داده اند که بسیاری از مبتلایان به بیماری های روانی (بویژه افراد روان پریش) ، ولی نه همه ی آنها ، در ابعاد زیر مشکل دارند:</a:t>
            </a:r>
          </a:p>
          <a:p>
            <a:pPr marL="342900" lvl="0" indent="-342900" defTabSz="914400" fontAlgn="base">
              <a:buClr>
                <a:srgbClr val="333333"/>
              </a:buClr>
              <a:buFont typeface="WingDings"/>
              <a:buChar char=""/>
              <a:tabLst>
                <a:tab pos="447675" algn="l"/>
                <a:tab pos="630238" algn="l"/>
              </a:tabLst>
              <a:defRPr/>
            </a:pPr>
            <a:r>
              <a:rPr lang="fa-IR" sz="2400" dirty="0"/>
              <a:t>مش</a:t>
            </a:r>
            <a:r>
              <a:rPr lang="fa-IR" sz="2400" dirty="0">
                <a:solidFill>
                  <a:srgbClr val="004992"/>
                </a:solidFill>
              </a:rPr>
              <a:t>کل در شناسایی و ارزیابی بیان و حالات چهره ی دیگران (نظیر خوشحالی یا ناراحتی)</a:t>
            </a:r>
          </a:p>
          <a:p>
            <a:pPr marL="342900" lvl="0" indent="-342900" defTabSz="914400" fontAlgn="base">
              <a:buClr>
                <a:srgbClr val="333333"/>
              </a:buClr>
              <a:buFont typeface="WingDings"/>
              <a:buChar char=""/>
              <a:defRPr/>
            </a:pPr>
            <a:r>
              <a:rPr lang="fa-IR" sz="2400" dirty="0">
                <a:solidFill>
                  <a:srgbClr val="004992"/>
                </a:solidFill>
              </a:rPr>
              <a:t>مشکل در استنتاج انگیزه ها و فعالیت های آتی دیگران از رفتار فعلی آنها</a:t>
            </a:r>
            <a:endParaRPr lang="fa-IR" sz="2400" dirty="0"/>
          </a:p>
        </p:txBody>
      </p:sp>
      <p:sp>
        <p:nvSpPr>
          <p:cNvPr id="2" name="Footer Placeholder 1"/>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19</a:t>
            </a:fld>
            <a:endParaRPr lang="de-DE" dirty="0">
              <a:latin typeface="+mn-lt"/>
              <a:cs typeface="+mn-cs"/>
            </a:endParaRPr>
          </a:p>
        </p:txBody>
      </p:sp>
    </p:spTree>
    <p:extLst>
      <p:ext uri="{BB962C8B-B14F-4D97-AF65-F5344CB8AC3E}">
        <p14:creationId xmlns:p14="http://schemas.microsoft.com/office/powerpoint/2010/main" val="2642057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چگونه عدم همدلی سبب تشدید سوء تعبیر در خلال روان پریشی (سایکوز) می شود؟ چند مثال</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20</a:t>
            </a:fld>
            <a:endParaRPr lang="de-DE" dirty="0">
              <a:latin typeface="+mn-lt"/>
              <a:cs typeface="+mn-cs"/>
            </a:endParaRPr>
          </a:p>
        </p:txBody>
      </p:sp>
      <p:sp>
        <p:nvSpPr>
          <p:cNvPr id="44058" name="Rechteck 1"/>
          <p:cNvSpPr>
            <a:spLocks noChangeArrowheads="1"/>
          </p:cNvSpPr>
          <p:nvPr/>
        </p:nvSpPr>
        <p:spPr bwMode="auto">
          <a:xfrm>
            <a:off x="408955" y="6207126"/>
            <a:ext cx="11376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rtl="1" eaLnBrk="1" hangingPunct="1">
              <a:spcBef>
                <a:spcPct val="0"/>
              </a:spcBef>
              <a:buFontTx/>
              <a:buNone/>
            </a:pPr>
            <a:r>
              <a:rPr lang="fa-IR" altLang="de-DE" sz="2000" dirty="0">
                <a:solidFill>
                  <a:srgbClr val="004992"/>
                </a:solidFill>
                <a:latin typeface="+mn-lt"/>
                <a:cs typeface="+mn-cs"/>
              </a:rPr>
              <a:t>شما هم می توانید یک تجربه شخصی در این زمینه بیان کنید؟</a:t>
            </a:r>
            <a:endParaRPr lang="de-DE" altLang="de-DE" sz="2000" dirty="0">
              <a:solidFill>
                <a:srgbClr val="004992"/>
              </a:solidFill>
              <a:latin typeface="+mn-lt"/>
              <a:cs typeface="+mn-cs"/>
            </a:endParaRPr>
          </a:p>
        </p:txBody>
      </p:sp>
      <p:graphicFrame>
        <p:nvGraphicFramePr>
          <p:cNvPr id="7" name="Table 6"/>
          <p:cNvGraphicFramePr>
            <a:graphicFrameLocks noGrp="1"/>
          </p:cNvGraphicFramePr>
          <p:nvPr>
            <p:extLst>
              <p:ext uri="{D42A27DB-BD31-4B8C-83A1-F6EECF244321}">
                <p14:modId xmlns:p14="http://schemas.microsoft.com/office/powerpoint/2010/main" val="684877686"/>
              </p:ext>
            </p:extLst>
          </p:nvPr>
        </p:nvGraphicFramePr>
        <p:xfrm>
          <a:off x="408954" y="2203705"/>
          <a:ext cx="11376000" cy="3749040"/>
        </p:xfrm>
        <a:graphic>
          <a:graphicData uri="http://schemas.openxmlformats.org/drawingml/2006/table">
            <a:tbl>
              <a:tblPr rtl="1" firstRow="1" bandRow="1">
                <a:tableStyleId>{21E4AEA4-8DFA-4A89-87EB-49C32662AFE0}</a:tableStyleId>
              </a:tblPr>
              <a:tblGrid>
                <a:gridCol w="3384377">
                  <a:extLst>
                    <a:ext uri="{9D8B030D-6E8A-4147-A177-3AD203B41FA5}">
                      <a16:colId xmlns:a16="http://schemas.microsoft.com/office/drawing/2014/main" val="20000"/>
                    </a:ext>
                  </a:extLst>
                </a:gridCol>
                <a:gridCol w="3816424">
                  <a:extLst>
                    <a:ext uri="{9D8B030D-6E8A-4147-A177-3AD203B41FA5}">
                      <a16:colId xmlns:a16="http://schemas.microsoft.com/office/drawing/2014/main" val="20001"/>
                    </a:ext>
                  </a:extLst>
                </a:gridCol>
                <a:gridCol w="4175199">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رخداد (واقعه)</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a:ln>
                            <a:noFill/>
                          </a:ln>
                          <a:solidFill>
                            <a:srgbClr val="333333"/>
                          </a:solidFill>
                          <a:effectLst/>
                          <a:latin typeface="+mn-lt"/>
                          <a:ea typeface="+mn-ea"/>
                          <a:cs typeface="+mn-cs"/>
                        </a:rPr>
                        <a:t>تبیین بهنگام ابتلای به روانپریشی (سایکوز)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a:ln>
                            <a:noFill/>
                          </a:ln>
                          <a:solidFill>
                            <a:srgbClr val="333333"/>
                          </a:solidFill>
                          <a:effectLst/>
                          <a:latin typeface="+mn-lt"/>
                          <a:ea typeface="+mn-ea"/>
                          <a:cs typeface="+mn-cs"/>
                        </a:rPr>
                        <a:t>سایر تبیینات</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a:ln>
                            <a:noFill/>
                          </a:ln>
                          <a:solidFill>
                            <a:srgbClr val="333333"/>
                          </a:solidFill>
                          <a:effectLst/>
                          <a:latin typeface="+mn-lt"/>
                          <a:ea typeface="+mn-ea"/>
                          <a:cs typeface="+mn-cs"/>
                        </a:rPr>
                        <a:t>مردی در اتوبوس ، مدتی طولانی به شما نگاه می کند.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بالاخره آن فرد مزاحم که قصد آزار مرا داشته ، خودش را نشان داد.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a:ln>
                            <a:noFill/>
                          </a:ln>
                          <a:solidFill>
                            <a:srgbClr val="333333"/>
                          </a:solidFill>
                          <a:effectLst/>
                          <a:latin typeface="+mn-lt"/>
                          <a:ea typeface="+mn-ea"/>
                          <a:cs typeface="+mn-cs"/>
                        </a:rPr>
                        <a:t>بخاطر رفتار خاص (تابلو) شما (بعنوان مثال استفاده از عینک آفتابی در اتوبوس) دیگران به شما نگاه می کنند.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a:ln>
                            <a:noFill/>
                          </a:ln>
                          <a:solidFill>
                            <a:srgbClr val="333333"/>
                          </a:solidFill>
                          <a:effectLst/>
                          <a:latin typeface="+mn-lt"/>
                          <a:ea typeface="+mn-ea"/>
                          <a:cs typeface="+mn-cs"/>
                        </a:rPr>
                        <a:t>رئیس تان ، شما را مورد انتقاد قرار می دهد.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شما معتقد هستید که باید عصبانیّت خود را نشان می دادید.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a:ln>
                            <a:noFill/>
                          </a:ln>
                          <a:solidFill>
                            <a:srgbClr val="333333"/>
                          </a:solidFill>
                          <a:effectLst/>
                          <a:latin typeface="+mn-lt"/>
                          <a:ea typeface="+mn-ea"/>
                          <a:cs typeface="+mn-cs"/>
                        </a:rPr>
                        <a:t>رئیس شما کمی تندروی و افراط کرد ولی قصد عصبانی کردن شما را نداشت. او بطور کلّی آدم بدخلقی است.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a:ln>
                            <a:noFill/>
                          </a:ln>
                          <a:solidFill>
                            <a:srgbClr val="333333"/>
                          </a:solidFill>
                          <a:effectLst/>
                          <a:latin typeface="+mn-lt"/>
                          <a:ea typeface="+mn-ea"/>
                          <a:cs typeface="+mn-cs"/>
                        </a:rPr>
                        <a:t>یکی از دوستان شما مقاله ای را از یک روزنامه می خواند . این مقاله در باره ی افت و شکست تحصیلی بوده است.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او به این خاطر به شکست تحصیلی در مدرسه اشاره کرد که افت تحصیلی مرا که در کودکی داشته ام به رخ من آورد.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کاملاً اتفاقی بوده ، دوست شما به اخبار علاقمند است و نمی دانسته که شما در عملکرد تحصیلی تان در مدرسه مشکلاتی داشته اید.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تمرین</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fa-IR" altLang="de-DE" sz="2400" dirty="0">
                <a:solidFill>
                  <a:srgbClr val="333333"/>
                </a:solidFill>
              </a:rPr>
              <a:t>در ادامه ، تصاویر طنزآمیز نشان داده می شود.</a:t>
            </a:r>
          </a:p>
          <a:p>
            <a:pPr marL="342900" lvl="0" indent="-342900" defTabSz="914400" fontAlgn="base">
              <a:buClr>
                <a:srgbClr val="333333"/>
              </a:buClr>
              <a:buFont typeface="WingDings"/>
              <a:buChar char=""/>
            </a:pPr>
            <a:r>
              <a:rPr lang="fa-IR" altLang="de-DE" sz="2400" dirty="0">
                <a:solidFill>
                  <a:srgbClr val="333333"/>
                </a:solidFill>
              </a:rPr>
              <a:t>لطفاً بگوئید که شخصیت های داستان چه فکرهایی در باره ی یکدیگر می کنند.</a:t>
            </a: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21</a:t>
            </a:fld>
            <a:endParaRPr lang="de-DE" dirty="0">
              <a:latin typeface="+mn-lt"/>
              <a:cs typeface="+mn-c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تمرین</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fa-IR" altLang="de-DE" sz="2400" dirty="0">
                <a:solidFill>
                  <a:srgbClr val="333333"/>
                </a:solidFill>
              </a:rPr>
              <a:t>در ادامه ، تصاویر طنزآمیز نشان داده می شود.</a:t>
            </a:r>
          </a:p>
          <a:p>
            <a:pPr marL="342900" lvl="0" indent="-342900" defTabSz="914400" fontAlgn="base">
              <a:buClr>
                <a:srgbClr val="333333"/>
              </a:buClr>
              <a:buFont typeface="WingDings"/>
              <a:buChar char=""/>
            </a:pPr>
            <a:r>
              <a:rPr lang="fa-IR" altLang="de-DE" sz="2400" dirty="0">
                <a:solidFill>
                  <a:srgbClr val="333333"/>
                </a:solidFill>
              </a:rPr>
              <a:t>لطفاً بگوئید که شخصیت های داستان چه فکرهایی در باره ی یکدیگر می کنند.</a:t>
            </a:r>
          </a:p>
          <a:p>
            <a:pPr lvl="0" defTabSz="914400" fontAlgn="base">
              <a:buClr>
                <a:srgbClr val="336699"/>
              </a:buClr>
            </a:pPr>
            <a:endParaRPr lang="fa-IR" altLang="de-DE" sz="2400" dirty="0">
              <a:solidFill>
                <a:srgbClr val="333333"/>
              </a:solidFill>
            </a:endParaRPr>
          </a:p>
          <a:p>
            <a:pPr lvl="0" defTabSz="914400" fontAlgn="base"/>
            <a:r>
              <a:rPr lang="fa-IR" altLang="de-DE" sz="2400" b="1" dirty="0">
                <a:solidFill>
                  <a:srgbClr val="333333"/>
                </a:solidFill>
              </a:rPr>
              <a:t>ن</a:t>
            </a:r>
            <a:r>
              <a:rPr lang="fa-IR" altLang="de-DE" sz="2400" b="1" dirty="0">
                <a:solidFill>
                  <a:srgbClr val="004992"/>
                </a:solidFill>
              </a:rPr>
              <a:t>کته ی مهم</a:t>
            </a:r>
          </a:p>
          <a:p>
            <a:pPr marL="342900" lvl="0" indent="-342900" defTabSz="914400" fontAlgn="base">
              <a:buClr>
                <a:srgbClr val="333333"/>
              </a:buClr>
              <a:buFont typeface="WingDings"/>
              <a:buChar char=""/>
            </a:pPr>
            <a:r>
              <a:rPr lang="fa-IR" altLang="de-DE" sz="2400" dirty="0">
                <a:solidFill>
                  <a:schemeClr val="tx1"/>
                </a:solidFill>
              </a:rPr>
              <a:t>ش</a:t>
            </a:r>
            <a:r>
              <a:rPr lang="fa-IR" altLang="de-DE" sz="2400" dirty="0">
                <a:solidFill>
                  <a:srgbClr val="333333"/>
                </a:solidFill>
              </a:rPr>
              <a:t>ما باید بین اطلاعاتی که در اختیارتان قرار داده می شود و اطلاعاتی که هریک از شخصیت ها در باره ی دیگری دارند ، تمایز قایل شوید.</a:t>
            </a: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22</a:t>
            </a:fld>
            <a:endParaRPr lang="de-DE" dirty="0">
              <a:latin typeface="+mn-lt"/>
              <a:cs typeface="+mn-cs"/>
            </a:endParaRPr>
          </a:p>
        </p:txBody>
      </p:sp>
    </p:spTree>
    <p:extLst>
      <p:ext uri="{BB962C8B-B14F-4D97-AF65-F5344CB8AC3E}">
        <p14:creationId xmlns:p14="http://schemas.microsoft.com/office/powerpoint/2010/main" val="21995223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تمرین</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fa-IR" altLang="de-DE" sz="2400" dirty="0">
                <a:solidFill>
                  <a:srgbClr val="333333"/>
                </a:solidFill>
              </a:rPr>
              <a:t>در ادامه ، تصاویر طنزآمیز نشان داده می شود.</a:t>
            </a:r>
          </a:p>
          <a:p>
            <a:pPr marL="342900" lvl="0" indent="-342900" defTabSz="914400" fontAlgn="base">
              <a:buClr>
                <a:srgbClr val="333333"/>
              </a:buClr>
              <a:buFont typeface="WingDings"/>
              <a:buChar char=""/>
            </a:pPr>
            <a:r>
              <a:rPr lang="fa-IR" altLang="de-DE" sz="2400" dirty="0">
                <a:solidFill>
                  <a:srgbClr val="333333"/>
                </a:solidFill>
              </a:rPr>
              <a:t>لطفاً بگوئید که شخصیت های داستان چه فکرهایی در باره ی یکدیگر می کنند.</a:t>
            </a:r>
          </a:p>
          <a:p>
            <a:pPr lvl="0" defTabSz="914400" fontAlgn="base">
              <a:buClr>
                <a:srgbClr val="336699"/>
              </a:buClr>
            </a:pPr>
            <a:endParaRPr lang="fa-IR" altLang="de-DE" sz="2400" dirty="0">
              <a:solidFill>
                <a:srgbClr val="333333"/>
              </a:solidFill>
            </a:endParaRPr>
          </a:p>
          <a:p>
            <a:pPr lvl="0" defTabSz="914400" fontAlgn="base"/>
            <a:r>
              <a:rPr lang="fa-IR" altLang="de-DE" sz="2400" b="1" dirty="0">
                <a:solidFill>
                  <a:srgbClr val="333333"/>
                </a:solidFill>
              </a:rPr>
              <a:t>ن</a:t>
            </a:r>
            <a:r>
              <a:rPr lang="fa-IR" altLang="de-DE" sz="2400" b="1" dirty="0">
                <a:solidFill>
                  <a:srgbClr val="004992"/>
                </a:solidFill>
              </a:rPr>
              <a:t>کته ی مهم</a:t>
            </a:r>
          </a:p>
          <a:p>
            <a:pPr marL="342900" lvl="0" indent="-342900" defTabSz="914400" fontAlgn="base">
              <a:buClr>
                <a:srgbClr val="333333"/>
              </a:buClr>
              <a:buFont typeface="WingDings"/>
              <a:buChar char=""/>
            </a:pPr>
            <a:r>
              <a:rPr lang="fa-IR" altLang="de-DE" sz="2400" dirty="0">
                <a:solidFill>
                  <a:srgbClr val="004992"/>
                </a:solidFill>
              </a:rPr>
              <a:t>ش</a:t>
            </a:r>
            <a:r>
              <a:rPr lang="fa-IR" altLang="de-DE" sz="2400" dirty="0">
                <a:solidFill>
                  <a:srgbClr val="333333"/>
                </a:solidFill>
              </a:rPr>
              <a:t>ما باید بین اطلاعاتی که در اختیارتان قرار داده می شود و اطلاعاتی که هریک از شخصیت ها در باره ی دیگری دارند ، تمایز قایل شوید.</a:t>
            </a:r>
          </a:p>
          <a:p>
            <a:pPr marL="342900" lvl="0" indent="-342900" defTabSz="914400" fontAlgn="base">
              <a:buClr>
                <a:srgbClr val="333333"/>
              </a:buClr>
              <a:buFont typeface="WingDings"/>
              <a:buChar char=""/>
            </a:pPr>
            <a:r>
              <a:rPr lang="fa-IR" altLang="de-DE" sz="2400" dirty="0">
                <a:solidFill>
                  <a:srgbClr val="333333"/>
                </a:solidFill>
              </a:rPr>
              <a:t>برای ارایه ی پاسخی روشن به چه اطلاعات دیگری نیاز می باشد؟</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23</a:t>
            </a:fld>
            <a:endParaRPr lang="de-DE" dirty="0">
              <a:latin typeface="+mn-lt"/>
              <a:cs typeface="+mn-cs"/>
            </a:endParaRPr>
          </a:p>
        </p:txBody>
      </p:sp>
    </p:spTree>
    <p:extLst>
      <p:ext uri="{BB962C8B-B14F-4D97-AF65-F5344CB8AC3E}">
        <p14:creationId xmlns:p14="http://schemas.microsoft.com/office/powerpoint/2010/main" val="1313426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24</a:t>
            </a:fld>
            <a:endParaRPr lang="de-DE" dirty="0">
              <a:latin typeface="+mn-lt"/>
              <a:cs typeface="+mn-cs"/>
            </a:endParaRPr>
          </a:p>
        </p:txBody>
      </p:sp>
      <p:pic>
        <p:nvPicPr>
          <p:cNvPr id="9" name="Picture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Caption_13"/>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4487399"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Caption_14"/>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ts val="0"/>
              </a:spcBef>
              <a:spcAft>
                <a:spcPts val="0"/>
              </a:spcAft>
              <a:buNone/>
            </a:pPr>
            <a:r>
              <a:rPr lang="fa-IR" altLang="de-DE" sz="2400" dirty="0">
                <a:solidFill>
                  <a:srgbClr val="004992"/>
                </a:solidFill>
                <a:latin typeface="+mn-lt"/>
                <a:cs typeface="+mn-cs"/>
              </a:rPr>
              <a:t>احتمالاً ، در سال آینده ، این دختر چه هدیه ای برای تولد مادر بزرگ اش خواهد آورد؟ </a:t>
            </a:r>
          </a:p>
          <a:p>
            <a:pPr algn="ctr" rtl="1" eaLnBrk="1" hangingPunct="1">
              <a:spcBef>
                <a:spcPts val="0"/>
              </a:spcBef>
              <a:spcAft>
                <a:spcPts val="0"/>
              </a:spcAft>
              <a:buNone/>
            </a:pPr>
            <a:r>
              <a:rPr lang="fa-IR" altLang="de-DE" sz="2400" dirty="0">
                <a:solidFill>
                  <a:srgbClr val="004992"/>
                </a:solidFill>
                <a:latin typeface="+mn-lt"/>
                <a:cs typeface="+mn-cs"/>
              </a:rPr>
              <a:t>آیا مادربزرگ خوشحال خواهد شد؟ </a:t>
            </a:r>
            <a:endParaRPr lang="de-DE" altLang="de-DE" sz="2400" dirty="0">
              <a:solidFill>
                <a:srgbClr val="004992"/>
              </a:solidFill>
              <a:latin typeface="+mn-lt"/>
              <a:cs typeface="+mn-cs"/>
            </a:endParaRPr>
          </a:p>
        </p:txBody>
      </p:sp>
      <p:sp>
        <p:nvSpPr>
          <p:cNvPr id="12" name="Caption_15"/>
          <p:cNvSpPr>
            <a:spLocks noChangeArrowheads="1"/>
          </p:cNvSpPr>
          <p:nvPr/>
        </p:nvSpPr>
        <p:spPr bwMode="auto">
          <a:xfrm>
            <a:off x="8459788"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0"/>
              </a:spcBef>
              <a:buFontTx/>
              <a:buNone/>
            </a:pPr>
            <a:r>
              <a:rPr lang="fa-IR" altLang="de-DE" sz="1400" b="1" dirty="0">
                <a:solidFill>
                  <a:srgbClr val="000000"/>
                </a:solidFill>
                <a:latin typeface="+mn-lt"/>
                <a:cs typeface="+mn-cs"/>
              </a:rPr>
              <a:t>مادر بزرگ عزیز </a:t>
            </a:r>
          </a:p>
          <a:p>
            <a:pPr algn="ctr" rtl="1" eaLnBrk="1" hangingPunct="1">
              <a:spcBef>
                <a:spcPct val="0"/>
              </a:spcBef>
              <a:buFontTx/>
              <a:buNone/>
            </a:pPr>
            <a:r>
              <a:rPr lang="fa-IR" altLang="de-DE" sz="1400" b="1" dirty="0">
                <a:solidFill>
                  <a:srgbClr val="000000"/>
                </a:solidFill>
                <a:latin typeface="+mn-lt"/>
                <a:cs typeface="+mn-cs"/>
              </a:rPr>
              <a:t>شکلات برایتان آورده ام! </a:t>
            </a:r>
          </a:p>
          <a:p>
            <a:pPr algn="ctr" rtl="1" eaLnBrk="1" hangingPunct="1">
              <a:spcBef>
                <a:spcPct val="0"/>
              </a:spcBef>
              <a:buFontTx/>
              <a:buNone/>
            </a:pPr>
            <a:r>
              <a:rPr lang="fa-IR" altLang="de-DE" sz="1400" b="1" dirty="0">
                <a:solidFill>
                  <a:srgbClr val="000000"/>
                </a:solidFill>
                <a:latin typeface="+mn-lt"/>
                <a:cs typeface="+mn-cs"/>
              </a:rPr>
              <a:t>-متشکرم عزیزم !</a:t>
            </a:r>
            <a:endParaRPr lang="de-DE" altLang="de-DE" sz="1400" b="1" dirty="0">
              <a:solidFill>
                <a:srgbClr val="000000"/>
              </a:solidFill>
              <a:latin typeface="+mn-lt"/>
              <a:cs typeface="+mn-cs"/>
            </a:endParaRPr>
          </a:p>
        </p:txBody>
      </p:sp>
      <p:pic>
        <p:nvPicPr>
          <p:cNvPr id="14" name="Caption_11"/>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4487399"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Caption_16"/>
          <p:cNvSpPr txBox="1">
            <a:spLocks noChangeArrowheads="1"/>
          </p:cNvSpPr>
          <p:nvPr/>
        </p:nvSpPr>
        <p:spPr bwMode="auto">
          <a:xfrm>
            <a:off x="4612983" y="2407496"/>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0"/>
              </a:spcBef>
              <a:buFontTx/>
              <a:buNone/>
            </a:pPr>
            <a:r>
              <a:rPr lang="fa-IR" altLang="de-DE" sz="1400" b="1" dirty="0">
                <a:solidFill>
                  <a:srgbClr val="000000"/>
                </a:solidFill>
                <a:latin typeface="+mn-lt"/>
                <a:cs typeface="+mn-cs"/>
              </a:rPr>
              <a:t>من شکلات نمی خواهم</a:t>
            </a:r>
            <a:endParaRPr lang="de-DE" altLang="de-DE" sz="1400" b="1" dirty="0">
              <a:solidFill>
                <a:srgbClr val="000000"/>
              </a:solidFill>
              <a:latin typeface="+mn-lt"/>
              <a:cs typeface="+mn-cs"/>
            </a:endParaRPr>
          </a:p>
        </p:txBody>
      </p:sp>
      <p:sp>
        <p:nvSpPr>
          <p:cNvPr id="16" name="Caption_17"/>
          <p:cNvSpPr>
            <a:spLocks noChangeArrowheads="1"/>
          </p:cNvSpPr>
          <p:nvPr/>
        </p:nvSpPr>
        <p:spPr bwMode="auto">
          <a:xfrm>
            <a:off x="7564036" y="2194560"/>
            <a:ext cx="2834640" cy="292608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cs typeface="+mn-cs"/>
              </a:rPr>
              <a: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25</a:t>
            </a:fld>
            <a:endParaRPr lang="de-DE" dirty="0">
              <a:latin typeface="+mn-lt"/>
              <a:cs typeface="+mn-cs"/>
            </a:endParaRPr>
          </a:p>
        </p:txBody>
      </p:sp>
      <p:pic>
        <p:nvPicPr>
          <p:cNvPr id="9" name="Picture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Caption_13"/>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4487399"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Caption_14"/>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ts val="0"/>
              </a:spcBef>
              <a:spcAft>
                <a:spcPts val="0"/>
              </a:spcAft>
              <a:buNone/>
            </a:pPr>
            <a:r>
              <a:rPr lang="fa-IR" altLang="de-DE" sz="2400" dirty="0">
                <a:solidFill>
                  <a:srgbClr val="004992"/>
                </a:solidFill>
                <a:latin typeface="+mn-lt"/>
                <a:cs typeface="+mn-cs"/>
              </a:rPr>
              <a:t>احتمالاً ، در سال آینده ، این دختر چه هدیه ای برای تولد مادر بزرگ اش خواهد آورد؟ </a:t>
            </a:r>
          </a:p>
          <a:p>
            <a:pPr algn="ctr" rtl="1" eaLnBrk="1" hangingPunct="1">
              <a:spcBef>
                <a:spcPts val="0"/>
              </a:spcBef>
              <a:spcAft>
                <a:spcPts val="0"/>
              </a:spcAft>
              <a:buNone/>
            </a:pPr>
            <a:r>
              <a:rPr lang="fa-IR" altLang="de-DE" sz="2400" dirty="0">
                <a:solidFill>
                  <a:srgbClr val="004992"/>
                </a:solidFill>
                <a:latin typeface="+mn-lt"/>
                <a:cs typeface="+mn-cs"/>
              </a:rPr>
              <a:t>آیا مادربزرگ خوشحال خواهد شد؟ </a:t>
            </a:r>
            <a:endParaRPr lang="de-DE" altLang="de-DE" sz="2400" dirty="0">
              <a:solidFill>
                <a:srgbClr val="004992"/>
              </a:solidFill>
              <a:latin typeface="+mn-lt"/>
              <a:cs typeface="+mn-cs"/>
            </a:endParaRPr>
          </a:p>
        </p:txBody>
      </p:sp>
      <p:sp>
        <p:nvSpPr>
          <p:cNvPr id="12" name="Caption_15"/>
          <p:cNvSpPr>
            <a:spLocks noChangeArrowheads="1"/>
          </p:cNvSpPr>
          <p:nvPr/>
        </p:nvSpPr>
        <p:spPr bwMode="auto">
          <a:xfrm>
            <a:off x="8459788"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0"/>
              </a:spcBef>
              <a:buFontTx/>
              <a:buNone/>
            </a:pPr>
            <a:r>
              <a:rPr lang="fa-IR" altLang="de-DE" sz="1400" b="1" dirty="0">
                <a:solidFill>
                  <a:srgbClr val="000000"/>
                </a:solidFill>
                <a:latin typeface="+mn-lt"/>
                <a:cs typeface="+mn-cs"/>
              </a:rPr>
              <a:t>مادر بزرگ عزیز </a:t>
            </a:r>
          </a:p>
          <a:p>
            <a:pPr algn="ctr" rtl="1" eaLnBrk="1" hangingPunct="1">
              <a:spcBef>
                <a:spcPct val="0"/>
              </a:spcBef>
              <a:buFontTx/>
              <a:buNone/>
            </a:pPr>
            <a:r>
              <a:rPr lang="fa-IR" altLang="de-DE" sz="1400" b="1" dirty="0">
                <a:solidFill>
                  <a:srgbClr val="000000"/>
                </a:solidFill>
                <a:latin typeface="+mn-lt"/>
                <a:cs typeface="+mn-cs"/>
              </a:rPr>
              <a:t>شکلات برایتان آورده ام! </a:t>
            </a:r>
          </a:p>
          <a:p>
            <a:pPr algn="ctr" rtl="1" eaLnBrk="1" hangingPunct="1">
              <a:spcBef>
                <a:spcPct val="0"/>
              </a:spcBef>
              <a:buFontTx/>
              <a:buNone/>
            </a:pPr>
            <a:r>
              <a:rPr lang="fa-IR" altLang="de-DE" sz="1400" b="1" dirty="0">
                <a:solidFill>
                  <a:srgbClr val="000000"/>
                </a:solidFill>
                <a:latin typeface="+mn-lt"/>
                <a:cs typeface="+mn-cs"/>
              </a:rPr>
              <a:t>-متشکرم عزیزم !</a:t>
            </a:r>
            <a:endParaRPr lang="de-DE" altLang="de-DE" sz="1400" b="1" dirty="0">
              <a:solidFill>
                <a:srgbClr val="000000"/>
              </a:solidFill>
              <a:latin typeface="+mn-lt"/>
              <a:cs typeface="+mn-cs"/>
            </a:endParaRPr>
          </a:p>
        </p:txBody>
      </p:sp>
      <p:pic>
        <p:nvPicPr>
          <p:cNvPr id="14" name="Caption_11"/>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4487399"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Caption_16"/>
          <p:cNvSpPr txBox="1">
            <a:spLocks noChangeArrowheads="1"/>
          </p:cNvSpPr>
          <p:nvPr/>
        </p:nvSpPr>
        <p:spPr bwMode="auto">
          <a:xfrm>
            <a:off x="4612983" y="2407496"/>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0"/>
              </a:spcBef>
              <a:buFontTx/>
              <a:buNone/>
            </a:pPr>
            <a:r>
              <a:rPr lang="fa-IR" altLang="de-DE" sz="1400" b="1" dirty="0">
                <a:solidFill>
                  <a:srgbClr val="000000"/>
                </a:solidFill>
                <a:latin typeface="+mn-lt"/>
                <a:cs typeface="+mn-cs"/>
              </a:rPr>
              <a:t>من شکلات نمی خواهم</a:t>
            </a:r>
            <a:endParaRPr lang="de-DE" altLang="de-DE" sz="1400" b="1" dirty="0">
              <a:solidFill>
                <a:srgbClr val="000000"/>
              </a:solidFill>
              <a:latin typeface="+mn-lt"/>
              <a:cs typeface="+mn-cs"/>
            </a:endParaRPr>
          </a:p>
        </p:txBody>
      </p:sp>
    </p:spTree>
    <p:extLst>
      <p:ext uri="{BB962C8B-B14F-4D97-AF65-F5344CB8AC3E}">
        <p14:creationId xmlns:p14="http://schemas.microsoft.com/office/powerpoint/2010/main" val="10544856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fa-IR" sz="3600">
                <a:solidFill>
                  <a:srgbClr val="004992"/>
                </a:solidFill>
                <a:latin typeface="+mn-lt"/>
                <a:ea typeface="+mn-ea"/>
                <a:cs typeface="+mn-cs"/>
              </a:rPr>
              <a:t>تولد مادربزرگ</a:t>
            </a:r>
            <a:br>
              <a:rPr lang="fa-IR" sz="3600">
                <a:solidFill>
                  <a:srgbClr val="004992"/>
                </a:solidFill>
                <a:latin typeface="+mn-lt"/>
                <a:ea typeface="+mn-ea"/>
                <a:cs typeface="+mn-cs"/>
              </a:rPr>
            </a:br>
            <a:r>
              <a:rPr lang="fa-IR">
                <a:solidFill>
                  <a:srgbClr val="004992"/>
                </a:solidFill>
                <a:latin typeface="+mn-lt"/>
                <a:ea typeface="+mn-ea"/>
                <a:cs typeface="+mn-cs"/>
              </a:rPr>
              <a:t>این دختر چه هدیه ای در سال آینده خواهد آورد؟</a:t>
            </a:r>
            <a:endParaRPr lang="fa-IR"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26</a:t>
            </a:fld>
            <a:endParaRPr lang="de-DE" dirty="0">
              <a:latin typeface="+mn-lt"/>
              <a:cs typeface="+mn-cs"/>
            </a:endParaRPr>
          </a:p>
        </p:txBody>
      </p:sp>
      <p:sp>
        <p:nvSpPr>
          <p:cNvPr id="13" name="Caption_16"/>
          <p:cNvSpPr txBox="1">
            <a:spLocks noChangeArrowheads="1"/>
          </p:cNvSpPr>
          <p:nvPr/>
        </p:nvSpPr>
        <p:spPr bwMode="auto">
          <a:xfrm>
            <a:off x="985019" y="5251280"/>
            <a:ext cx="9937104" cy="995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rtl="1" eaLnBrk="1" hangingPunct="1">
              <a:lnSpc>
                <a:spcPct val="105000"/>
              </a:lnSpc>
              <a:spcBef>
                <a:spcPts val="1999"/>
              </a:spcBef>
              <a:spcAft>
                <a:spcPts val="0"/>
              </a:spcAft>
              <a:buNone/>
            </a:pPr>
            <a:r>
              <a:rPr lang="fa-IR" altLang="de-DE" sz="2000" b="1" dirty="0">
                <a:solidFill>
                  <a:srgbClr val="004992"/>
                </a:solidFill>
                <a:latin typeface="+mn-lt"/>
                <a:cs typeface="+mn-cs"/>
              </a:rPr>
              <a:t>احتمالاً: </a:t>
            </a:r>
            <a:r>
              <a:rPr lang="fa-IR" altLang="de-DE" sz="2000" dirty="0">
                <a:solidFill>
                  <a:srgbClr val="333333"/>
                </a:solidFill>
                <a:latin typeface="+mn-lt"/>
                <a:cs typeface="+mn-cs"/>
              </a:rPr>
              <a:t>دوباره یک بسته شکلات خواهد آورد. زیرا سال قبل مادر بزرگ از دیدن شکلات بسیار خوشحال به نظر رسید.</a:t>
            </a:r>
          </a:p>
          <a:p>
            <a:pPr algn="r" rtl="1" eaLnBrk="1" hangingPunct="1">
              <a:lnSpc>
                <a:spcPct val="105000"/>
              </a:lnSpc>
              <a:spcBef>
                <a:spcPts val="1999"/>
              </a:spcBef>
              <a:spcAft>
                <a:spcPts val="0"/>
              </a:spcAft>
              <a:buNone/>
            </a:pPr>
            <a:r>
              <a:rPr lang="fa-IR" altLang="de-DE" sz="2000" b="1" dirty="0">
                <a:solidFill>
                  <a:srgbClr val="004992"/>
                </a:solidFill>
                <a:latin typeface="+mn-lt"/>
                <a:cs typeface="+mn-cs"/>
              </a:rPr>
              <a:t>احتمالاً: </a:t>
            </a:r>
            <a:r>
              <a:rPr lang="fa-IR" altLang="de-DE" sz="2000" dirty="0">
                <a:solidFill>
                  <a:srgbClr val="333333"/>
                </a:solidFill>
                <a:latin typeface="+mn-lt"/>
                <a:cs typeface="+mn-cs"/>
              </a:rPr>
              <a:t>از آنجایی که این دختر متوجه شد که مادر بزرگ شکلات دوست ندارد ، سال آینده هدیه ی متفاوتی خواهد آورد.</a:t>
            </a:r>
            <a:endParaRPr lang="de-DE" altLang="de-DE" sz="2000" dirty="0">
              <a:solidFill>
                <a:srgbClr val="333333"/>
              </a:solidFill>
              <a:latin typeface="+mn-lt"/>
              <a:cs typeface="+mn-cs"/>
            </a:endParaRPr>
          </a:p>
        </p:txBody>
      </p:sp>
      <p:pic>
        <p:nvPicPr>
          <p:cNvPr id="18" name="Picture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Caption_13"/>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4487399"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Caption_15"/>
          <p:cNvSpPr>
            <a:spLocks noChangeArrowheads="1"/>
          </p:cNvSpPr>
          <p:nvPr/>
        </p:nvSpPr>
        <p:spPr bwMode="auto">
          <a:xfrm>
            <a:off x="8459788"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0"/>
              </a:spcBef>
              <a:buFontTx/>
              <a:buNone/>
            </a:pPr>
            <a:r>
              <a:rPr lang="fa-IR" altLang="de-DE" sz="1400" b="1" dirty="0">
                <a:solidFill>
                  <a:srgbClr val="000000"/>
                </a:solidFill>
                <a:latin typeface="+mn-lt"/>
                <a:cs typeface="+mn-cs"/>
              </a:rPr>
              <a:t>مادر بزرگ عزیز </a:t>
            </a:r>
          </a:p>
          <a:p>
            <a:pPr algn="ctr" rtl="1" eaLnBrk="1" hangingPunct="1">
              <a:spcBef>
                <a:spcPct val="0"/>
              </a:spcBef>
              <a:buFontTx/>
              <a:buNone/>
            </a:pPr>
            <a:r>
              <a:rPr lang="fa-IR" altLang="de-DE" sz="1400" b="1" dirty="0">
                <a:solidFill>
                  <a:srgbClr val="000000"/>
                </a:solidFill>
                <a:latin typeface="+mn-lt"/>
                <a:cs typeface="+mn-cs"/>
              </a:rPr>
              <a:t>شکلات برایتان آورده ام! </a:t>
            </a:r>
          </a:p>
          <a:p>
            <a:pPr algn="ctr" rtl="1" eaLnBrk="1" hangingPunct="1">
              <a:spcBef>
                <a:spcPct val="0"/>
              </a:spcBef>
              <a:buFontTx/>
              <a:buNone/>
            </a:pPr>
            <a:r>
              <a:rPr lang="fa-IR" altLang="de-DE" sz="1400" b="1" dirty="0">
                <a:solidFill>
                  <a:srgbClr val="000000"/>
                </a:solidFill>
                <a:latin typeface="+mn-lt"/>
                <a:cs typeface="+mn-cs"/>
              </a:rPr>
              <a:t>-متشکرم عزیزم !</a:t>
            </a:r>
            <a:endParaRPr lang="de-DE" altLang="de-DE" sz="1400" b="1" dirty="0">
              <a:solidFill>
                <a:srgbClr val="000000"/>
              </a:solidFill>
              <a:latin typeface="+mn-lt"/>
              <a:cs typeface="+mn-cs"/>
            </a:endParaRPr>
          </a:p>
        </p:txBody>
      </p:sp>
      <p:pic>
        <p:nvPicPr>
          <p:cNvPr id="21" name="Caption_11"/>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4487399"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Caption_16"/>
          <p:cNvSpPr txBox="1">
            <a:spLocks noChangeArrowheads="1"/>
          </p:cNvSpPr>
          <p:nvPr/>
        </p:nvSpPr>
        <p:spPr bwMode="auto">
          <a:xfrm>
            <a:off x="4612983" y="2407496"/>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0"/>
              </a:spcBef>
              <a:buFontTx/>
              <a:buNone/>
            </a:pPr>
            <a:r>
              <a:rPr lang="fa-IR" altLang="de-DE" sz="1400" b="1" dirty="0">
                <a:solidFill>
                  <a:srgbClr val="000000"/>
                </a:solidFill>
                <a:latin typeface="+mn-lt"/>
                <a:cs typeface="+mn-cs"/>
              </a:rPr>
              <a:t>من شکلات نمی خواهم</a:t>
            </a:r>
            <a:endParaRPr lang="de-DE" altLang="de-DE" sz="1400" b="1" dirty="0">
              <a:solidFill>
                <a:srgbClr val="000000"/>
              </a:solidFill>
              <a:latin typeface="+mn-lt"/>
              <a:cs typeface="+mn-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لطفاً ادامه دهیم!</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27</a:t>
            </a:fld>
            <a:endParaRPr lang="de-DE" dirty="0">
              <a:latin typeface="+mn-lt"/>
              <a:cs typeface="+mn-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28</a:t>
            </a:fld>
            <a:endParaRPr lang="de-DE" dirty="0">
              <a:latin typeface="+mn-lt"/>
              <a:cs typeface="+mn-cs"/>
            </a:endParaRPr>
          </a:p>
        </p:txBody>
      </p:sp>
      <p:pic>
        <p:nvPicPr>
          <p:cNvPr id="9"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552873"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3"/>
          <p:cNvSpPr txBox="1"/>
          <p:nvPr/>
        </p:nvSpPr>
        <p:spPr>
          <a:xfrm>
            <a:off x="2519217" y="5884164"/>
            <a:ext cx="7123085" cy="788421"/>
          </a:xfrm>
          <a:prstGeom prst="rect">
            <a:avLst/>
          </a:prstGeom>
        </p:spPr>
        <p:txBody>
          <a:bodyPr lIns="0" tIns="12700" rIns="0" bIns="0">
            <a:spAutoFit/>
          </a:bodyPr>
          <a:lstStyle/>
          <a:p>
            <a:pPr algn="ctr" rtl="1" eaLnBrk="1" fontAlgn="auto" hangingPunct="1">
              <a:lnSpc>
                <a:spcPct val="105000"/>
              </a:lnSpc>
              <a:spcBef>
                <a:spcPts val="0"/>
              </a:spcBef>
              <a:spcAft>
                <a:spcPts val="0"/>
              </a:spcAft>
              <a:defRPr/>
            </a:pPr>
            <a:r>
              <a:rPr lang="fa-IR" sz="2400" spc="-10" dirty="0">
                <a:solidFill>
                  <a:srgbClr val="004992"/>
                </a:solidFill>
                <a:latin typeface="+mn-lt"/>
                <a:cs typeface="+mn-cs"/>
              </a:rPr>
              <a:t>آیا آقای رئیس سرماخورده است؟ </a:t>
            </a:r>
          </a:p>
          <a:p>
            <a:pPr algn="ctr" rtl="1" eaLnBrk="1" fontAlgn="auto" hangingPunct="1">
              <a:lnSpc>
                <a:spcPct val="105000"/>
              </a:lnSpc>
              <a:spcBef>
                <a:spcPts val="0"/>
              </a:spcBef>
              <a:spcAft>
                <a:spcPts val="0"/>
              </a:spcAft>
              <a:defRPr/>
            </a:pPr>
            <a:r>
              <a:rPr lang="fa-IR" sz="2400" spc="-10" dirty="0">
                <a:solidFill>
                  <a:srgbClr val="004992"/>
                </a:solidFill>
                <a:latin typeface="+mn-lt"/>
                <a:cs typeface="+mn-cs"/>
              </a:rPr>
              <a:t>آیا برای ارایه ی پاسخ مناسب به اطلاعات بیشتری نیاز است؟</a:t>
            </a:r>
            <a:endParaRPr sz="2400" dirty="0">
              <a:solidFill>
                <a:srgbClr val="004992"/>
              </a:solidFill>
              <a:latin typeface="+mn-lt"/>
              <a:cs typeface="+mn-cs"/>
            </a:endParaRPr>
          </a:p>
        </p:txBody>
      </p:sp>
      <p:sp>
        <p:nvSpPr>
          <p:cNvPr id="11" name="Caption_14"/>
          <p:cNvSpPr txBox="1"/>
          <p:nvPr/>
        </p:nvSpPr>
        <p:spPr>
          <a:xfrm>
            <a:off x="7834948" y="1295400"/>
            <a:ext cx="1005840" cy="556318"/>
          </a:xfrm>
          <a:prstGeom prst="ellipse">
            <a:avLst/>
          </a:prstGeom>
          <a:solidFill>
            <a:schemeClr val="bg1"/>
          </a:solidFill>
        </p:spPr>
        <p:txBody>
          <a:bodyPr wrap="square" lIns="0" tIns="13335" rIns="0" bIns="0">
            <a:noAutofit/>
          </a:bodyPr>
          <a:lstStyle/>
          <a:p>
            <a:pPr algn="ctr" rtl="1" eaLnBrk="1" fontAlgn="auto" hangingPunct="1">
              <a:spcBef>
                <a:spcPts val="105"/>
              </a:spcBef>
              <a:spcAft>
                <a:spcPts val="0"/>
              </a:spcAft>
              <a:defRPr/>
            </a:pPr>
            <a:r>
              <a:rPr lang="fa-IR" sz="1400">
                <a:latin typeface="+mn-lt"/>
                <a:cs typeface="+mn-cs"/>
              </a:rPr>
              <a:t>خیلی متأسفم</a:t>
            </a:r>
            <a:endParaRPr sz="1400" dirty="0">
              <a:latin typeface="+mn-lt"/>
              <a:cs typeface="+mn-cs"/>
            </a:endParaRPr>
          </a:p>
        </p:txBody>
      </p:sp>
      <p:sp>
        <p:nvSpPr>
          <p:cNvPr id="12" name="Caption_15"/>
          <p:cNvSpPr txBox="1">
            <a:spLocks noChangeArrowheads="1"/>
          </p:cNvSpPr>
          <p:nvPr/>
        </p:nvSpPr>
        <p:spPr bwMode="auto">
          <a:xfrm>
            <a:off x="3081765"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rtl="1" eaLnBrk="1" hangingPunct="1">
              <a:spcBef>
                <a:spcPts val="350"/>
              </a:spcBef>
            </a:pPr>
            <a:r>
              <a:rPr lang="fa-IR" altLang="de-DE" sz="1400" dirty="0">
                <a:latin typeface="+mn-lt"/>
                <a:cs typeface="+mn-cs"/>
              </a:rPr>
              <a:t>حالا چطور به سرکارم بروم!</a:t>
            </a:r>
            <a:endParaRPr lang="de-DE" altLang="de-DE" sz="1400" dirty="0">
              <a:latin typeface="+mn-lt"/>
              <a:cs typeface="+mn-cs"/>
            </a:endParaRPr>
          </a:p>
        </p:txBody>
      </p:sp>
      <p:sp>
        <p:nvSpPr>
          <p:cNvPr id="13" name="Caption_16"/>
          <p:cNvSpPr txBox="1">
            <a:spLocks noChangeArrowheads="1"/>
          </p:cNvSpPr>
          <p:nvPr/>
        </p:nvSpPr>
        <p:spPr bwMode="auto">
          <a:xfrm>
            <a:off x="2824612"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rtl="1" eaLnBrk="1" hangingPunct="1">
              <a:spcBef>
                <a:spcPts val="363"/>
              </a:spcBef>
            </a:pPr>
            <a:r>
              <a:rPr lang="fa-IR" altLang="de-DE" sz="1400">
                <a:latin typeface="+mn-lt"/>
                <a:cs typeface="+mn-cs"/>
              </a:rPr>
              <a:t>این قابل قبول نیست </a:t>
            </a:r>
            <a:endParaRPr lang="de-DE" altLang="de-DE" sz="1400" dirty="0">
              <a:latin typeface="+mn-lt"/>
              <a:cs typeface="+mn-cs"/>
            </a:endParaRPr>
          </a:p>
        </p:txBody>
      </p:sp>
      <p:sp>
        <p:nvSpPr>
          <p:cNvPr id="14" name="Rectangle 60"/>
          <p:cNvSpPr>
            <a:spLocks noChangeArrowheads="1"/>
          </p:cNvSpPr>
          <p:nvPr/>
        </p:nvSpPr>
        <p:spPr bwMode="auto">
          <a:xfrm>
            <a:off x="6096127" y="3328416"/>
            <a:ext cx="3474720" cy="241401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a-IR" altLang="de-DE" sz="4400" dirty="0">
                <a:solidFill>
                  <a:schemeClr val="bg1"/>
                </a:solidFill>
                <a:latin typeface="+mn-lt"/>
                <a:cs typeface="+mn-cs"/>
              </a:rPr>
              <a:t>؟</a:t>
            </a:r>
            <a:endParaRPr lang="de-DE" altLang="de-DE" sz="4400" dirty="0">
              <a:solidFill>
                <a:schemeClr val="bg1"/>
              </a:solidFill>
              <a:latin typeface="+mn-lt"/>
              <a:cs typeface="+mn-cs"/>
            </a:endParaRPr>
          </a:p>
        </p:txBody>
      </p:sp>
      <p:sp>
        <p:nvSpPr>
          <p:cNvPr id="15" name="Rectangle 60"/>
          <p:cNvSpPr>
            <a:spLocks noChangeArrowheads="1"/>
          </p:cNvSpPr>
          <p:nvPr/>
        </p:nvSpPr>
        <p:spPr bwMode="auto">
          <a:xfrm>
            <a:off x="2657983"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a-IR" altLang="de-DE" sz="4400" dirty="0">
                <a:solidFill>
                  <a:schemeClr val="bg1"/>
                </a:solidFill>
                <a:latin typeface="+mn-lt"/>
                <a:cs typeface="+mn-cs"/>
              </a:rPr>
              <a:t>؟</a:t>
            </a:r>
            <a:endParaRPr lang="de-DE" altLang="de-DE" sz="4400" dirty="0">
              <a:solidFill>
                <a:schemeClr val="bg1"/>
              </a:solidFill>
              <a:latin typeface="+mn-lt"/>
              <a:cs typeface="+mn-cs"/>
            </a:endParaRPr>
          </a:p>
        </p:txBody>
      </p:sp>
      <p:sp>
        <p:nvSpPr>
          <p:cNvPr id="16" name="Rectangle 60"/>
          <p:cNvSpPr>
            <a:spLocks noChangeArrowheads="1"/>
          </p:cNvSpPr>
          <p:nvPr/>
        </p:nvSpPr>
        <p:spPr bwMode="auto">
          <a:xfrm>
            <a:off x="6096127"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a-IR" altLang="de-DE" sz="4400" dirty="0">
                <a:solidFill>
                  <a:schemeClr val="bg1"/>
                </a:solidFill>
                <a:latin typeface="+mn-lt"/>
                <a:cs typeface="+mn-cs"/>
              </a:rPr>
              <a:t>؟</a:t>
            </a:r>
            <a:endParaRPr lang="de-DE" altLang="de-DE" sz="4400" dirty="0">
              <a:solidFill>
                <a:schemeClr val="bg1"/>
              </a:solidFill>
              <a:latin typeface="+mn-lt"/>
              <a:cs typeface="+mn-c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29</a:t>
            </a:fld>
            <a:endParaRPr lang="de-DE" dirty="0">
              <a:latin typeface="+mn-lt"/>
              <a:cs typeface="+mn-cs"/>
            </a:endParaRPr>
          </a:p>
        </p:txBody>
      </p:sp>
      <p:pic>
        <p:nvPicPr>
          <p:cNvPr id="9"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552873"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3"/>
          <p:cNvSpPr txBox="1"/>
          <p:nvPr/>
        </p:nvSpPr>
        <p:spPr>
          <a:xfrm>
            <a:off x="2519217" y="5884164"/>
            <a:ext cx="7123085" cy="788421"/>
          </a:xfrm>
          <a:prstGeom prst="rect">
            <a:avLst/>
          </a:prstGeom>
        </p:spPr>
        <p:txBody>
          <a:bodyPr lIns="0" tIns="12700" rIns="0" bIns="0">
            <a:spAutoFit/>
          </a:bodyPr>
          <a:lstStyle/>
          <a:p>
            <a:pPr algn="ctr" rtl="1" eaLnBrk="1" fontAlgn="auto" hangingPunct="1">
              <a:lnSpc>
                <a:spcPct val="105000"/>
              </a:lnSpc>
              <a:spcBef>
                <a:spcPts val="0"/>
              </a:spcBef>
              <a:spcAft>
                <a:spcPts val="0"/>
              </a:spcAft>
              <a:defRPr/>
            </a:pPr>
            <a:r>
              <a:rPr lang="fa-IR" sz="2400" spc="-10" dirty="0">
                <a:solidFill>
                  <a:srgbClr val="004992"/>
                </a:solidFill>
                <a:latin typeface="+mn-lt"/>
                <a:cs typeface="+mn-cs"/>
              </a:rPr>
              <a:t>آیا آقای رئیس سرماخورده است؟ </a:t>
            </a:r>
          </a:p>
          <a:p>
            <a:pPr algn="ctr" rtl="1" eaLnBrk="1" fontAlgn="auto" hangingPunct="1">
              <a:lnSpc>
                <a:spcPct val="105000"/>
              </a:lnSpc>
              <a:spcBef>
                <a:spcPts val="0"/>
              </a:spcBef>
              <a:spcAft>
                <a:spcPts val="0"/>
              </a:spcAft>
              <a:defRPr/>
            </a:pPr>
            <a:r>
              <a:rPr lang="fa-IR" sz="2400" spc="-10" dirty="0">
                <a:solidFill>
                  <a:srgbClr val="004992"/>
                </a:solidFill>
                <a:latin typeface="+mn-lt"/>
                <a:cs typeface="+mn-cs"/>
              </a:rPr>
              <a:t>آیا برای ارایه ی پاسخ مناسب به اطلاعات بیشتری نیاز است؟</a:t>
            </a:r>
            <a:endParaRPr sz="2400" dirty="0">
              <a:solidFill>
                <a:srgbClr val="004992"/>
              </a:solidFill>
              <a:latin typeface="+mn-lt"/>
              <a:cs typeface="+mn-cs"/>
            </a:endParaRPr>
          </a:p>
        </p:txBody>
      </p:sp>
      <p:sp>
        <p:nvSpPr>
          <p:cNvPr id="11" name="Caption_14"/>
          <p:cNvSpPr txBox="1"/>
          <p:nvPr/>
        </p:nvSpPr>
        <p:spPr>
          <a:xfrm>
            <a:off x="7834948" y="1295400"/>
            <a:ext cx="1005840" cy="556318"/>
          </a:xfrm>
          <a:prstGeom prst="ellipse">
            <a:avLst/>
          </a:prstGeom>
          <a:solidFill>
            <a:schemeClr val="bg1"/>
          </a:solidFill>
        </p:spPr>
        <p:txBody>
          <a:bodyPr wrap="square" lIns="0" tIns="13335" rIns="0" bIns="0">
            <a:noAutofit/>
          </a:bodyPr>
          <a:lstStyle/>
          <a:p>
            <a:pPr algn="ctr" rtl="1" eaLnBrk="1" fontAlgn="auto" hangingPunct="1">
              <a:spcBef>
                <a:spcPts val="105"/>
              </a:spcBef>
              <a:spcAft>
                <a:spcPts val="0"/>
              </a:spcAft>
              <a:defRPr/>
            </a:pPr>
            <a:r>
              <a:rPr lang="fa-IR" sz="1400">
                <a:latin typeface="+mn-lt"/>
                <a:cs typeface="+mn-cs"/>
              </a:rPr>
              <a:t>خیلی متأسفم</a:t>
            </a:r>
            <a:endParaRPr sz="1400" dirty="0">
              <a:latin typeface="+mn-lt"/>
              <a:cs typeface="+mn-cs"/>
            </a:endParaRPr>
          </a:p>
        </p:txBody>
      </p:sp>
      <p:sp>
        <p:nvSpPr>
          <p:cNvPr id="12" name="Caption_15"/>
          <p:cNvSpPr txBox="1">
            <a:spLocks noChangeArrowheads="1"/>
          </p:cNvSpPr>
          <p:nvPr/>
        </p:nvSpPr>
        <p:spPr bwMode="auto">
          <a:xfrm>
            <a:off x="3081765"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rtl="1" eaLnBrk="1" hangingPunct="1">
              <a:spcBef>
                <a:spcPts val="350"/>
              </a:spcBef>
            </a:pPr>
            <a:r>
              <a:rPr lang="fa-IR" altLang="de-DE" sz="1400" dirty="0">
                <a:latin typeface="+mn-lt"/>
                <a:cs typeface="+mn-cs"/>
              </a:rPr>
              <a:t>حالا چطور به سرکارم بروم!</a:t>
            </a:r>
            <a:endParaRPr lang="de-DE" altLang="de-DE" sz="1400" dirty="0">
              <a:latin typeface="+mn-lt"/>
              <a:cs typeface="+mn-cs"/>
            </a:endParaRPr>
          </a:p>
        </p:txBody>
      </p:sp>
      <p:sp>
        <p:nvSpPr>
          <p:cNvPr id="13" name="Caption_16"/>
          <p:cNvSpPr txBox="1">
            <a:spLocks noChangeArrowheads="1"/>
          </p:cNvSpPr>
          <p:nvPr/>
        </p:nvSpPr>
        <p:spPr bwMode="auto">
          <a:xfrm>
            <a:off x="2824612"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rtl="1" eaLnBrk="1" hangingPunct="1">
              <a:spcBef>
                <a:spcPts val="363"/>
              </a:spcBef>
            </a:pPr>
            <a:r>
              <a:rPr lang="fa-IR" altLang="de-DE" sz="1400">
                <a:latin typeface="+mn-lt"/>
                <a:cs typeface="+mn-cs"/>
              </a:rPr>
              <a:t>این قابل قبول نیست </a:t>
            </a:r>
            <a:endParaRPr lang="de-DE" altLang="de-DE" sz="1400" dirty="0">
              <a:latin typeface="+mn-lt"/>
              <a:cs typeface="+mn-cs"/>
            </a:endParaRPr>
          </a:p>
        </p:txBody>
      </p:sp>
      <p:sp>
        <p:nvSpPr>
          <p:cNvPr id="14" name="Rectangle 60"/>
          <p:cNvSpPr>
            <a:spLocks noChangeArrowheads="1"/>
          </p:cNvSpPr>
          <p:nvPr/>
        </p:nvSpPr>
        <p:spPr bwMode="auto">
          <a:xfrm>
            <a:off x="2657983"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a-IR" altLang="de-DE" sz="4400" dirty="0">
                <a:solidFill>
                  <a:schemeClr val="bg1"/>
                </a:solidFill>
                <a:latin typeface="+mn-lt"/>
                <a:cs typeface="+mn-cs"/>
              </a:rPr>
              <a:t>؟</a:t>
            </a:r>
            <a:endParaRPr lang="de-DE" altLang="de-DE" sz="4400" dirty="0">
              <a:solidFill>
                <a:schemeClr val="bg1"/>
              </a:solidFill>
              <a:latin typeface="+mn-lt"/>
              <a:cs typeface="+mn-cs"/>
            </a:endParaRPr>
          </a:p>
        </p:txBody>
      </p:sp>
      <p:sp>
        <p:nvSpPr>
          <p:cNvPr id="15" name="Rectangle 60"/>
          <p:cNvSpPr>
            <a:spLocks noChangeArrowheads="1"/>
          </p:cNvSpPr>
          <p:nvPr/>
        </p:nvSpPr>
        <p:spPr bwMode="auto">
          <a:xfrm>
            <a:off x="6096127"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a-IR" altLang="de-DE" sz="4400" dirty="0">
                <a:solidFill>
                  <a:schemeClr val="bg1"/>
                </a:solidFill>
                <a:latin typeface="+mn-lt"/>
                <a:cs typeface="+mn-cs"/>
              </a:rPr>
              <a:t>؟</a:t>
            </a:r>
            <a:endParaRPr lang="de-DE" altLang="de-DE" sz="4400" dirty="0">
              <a:solidFill>
                <a:schemeClr val="bg1"/>
              </a:solidFill>
              <a:latin typeface="+mn-lt"/>
              <a:cs typeface="+mn-cs"/>
            </a:endParaRPr>
          </a:p>
        </p:txBody>
      </p:sp>
    </p:spTree>
    <p:extLst>
      <p:ext uri="{BB962C8B-B14F-4D97-AF65-F5344CB8AC3E}">
        <p14:creationId xmlns:p14="http://schemas.microsoft.com/office/powerpoint/2010/main" val="27556616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30</a:t>
            </a:fld>
            <a:endParaRPr lang="de-DE" dirty="0">
              <a:latin typeface="+mn-lt"/>
              <a:cs typeface="+mn-cs"/>
            </a:endParaRPr>
          </a:p>
        </p:txBody>
      </p:sp>
      <p:pic>
        <p:nvPicPr>
          <p:cNvPr id="9"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552873"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3"/>
          <p:cNvSpPr txBox="1"/>
          <p:nvPr/>
        </p:nvSpPr>
        <p:spPr>
          <a:xfrm>
            <a:off x="2519217" y="5884164"/>
            <a:ext cx="7123085" cy="788421"/>
          </a:xfrm>
          <a:prstGeom prst="rect">
            <a:avLst/>
          </a:prstGeom>
        </p:spPr>
        <p:txBody>
          <a:bodyPr lIns="0" tIns="12700" rIns="0" bIns="0">
            <a:spAutoFit/>
          </a:bodyPr>
          <a:lstStyle/>
          <a:p>
            <a:pPr algn="ctr" rtl="1" eaLnBrk="1" fontAlgn="auto" hangingPunct="1">
              <a:lnSpc>
                <a:spcPct val="105000"/>
              </a:lnSpc>
              <a:spcBef>
                <a:spcPts val="0"/>
              </a:spcBef>
              <a:spcAft>
                <a:spcPts val="0"/>
              </a:spcAft>
              <a:defRPr/>
            </a:pPr>
            <a:r>
              <a:rPr lang="fa-IR" sz="2400" spc="-10" dirty="0">
                <a:solidFill>
                  <a:srgbClr val="004992"/>
                </a:solidFill>
                <a:latin typeface="+mn-lt"/>
                <a:cs typeface="+mn-cs"/>
              </a:rPr>
              <a:t>آیا آقای رئیس سرماخورده است؟ </a:t>
            </a:r>
          </a:p>
          <a:p>
            <a:pPr algn="ctr" rtl="1" eaLnBrk="1" fontAlgn="auto" hangingPunct="1">
              <a:lnSpc>
                <a:spcPct val="105000"/>
              </a:lnSpc>
              <a:spcBef>
                <a:spcPts val="0"/>
              </a:spcBef>
              <a:spcAft>
                <a:spcPts val="0"/>
              </a:spcAft>
              <a:defRPr/>
            </a:pPr>
            <a:r>
              <a:rPr lang="fa-IR" sz="2400" spc="-10" dirty="0">
                <a:solidFill>
                  <a:srgbClr val="004992"/>
                </a:solidFill>
                <a:latin typeface="+mn-lt"/>
                <a:cs typeface="+mn-cs"/>
              </a:rPr>
              <a:t>آیا برای ارایه ی پاسخ مناسب به اطلاعات بیشتری نیاز است؟</a:t>
            </a:r>
            <a:endParaRPr sz="2400" dirty="0">
              <a:solidFill>
                <a:srgbClr val="004992"/>
              </a:solidFill>
              <a:latin typeface="+mn-lt"/>
              <a:cs typeface="+mn-cs"/>
            </a:endParaRPr>
          </a:p>
        </p:txBody>
      </p:sp>
      <p:sp>
        <p:nvSpPr>
          <p:cNvPr id="11" name="Caption_14"/>
          <p:cNvSpPr txBox="1"/>
          <p:nvPr/>
        </p:nvSpPr>
        <p:spPr>
          <a:xfrm>
            <a:off x="7834948" y="1295400"/>
            <a:ext cx="1005840" cy="556318"/>
          </a:xfrm>
          <a:prstGeom prst="ellipse">
            <a:avLst/>
          </a:prstGeom>
          <a:solidFill>
            <a:schemeClr val="bg1"/>
          </a:solidFill>
        </p:spPr>
        <p:txBody>
          <a:bodyPr wrap="square" lIns="0" tIns="13335" rIns="0" bIns="0">
            <a:noAutofit/>
          </a:bodyPr>
          <a:lstStyle/>
          <a:p>
            <a:pPr algn="ctr" rtl="1" eaLnBrk="1" fontAlgn="auto" hangingPunct="1">
              <a:spcBef>
                <a:spcPts val="105"/>
              </a:spcBef>
              <a:spcAft>
                <a:spcPts val="0"/>
              </a:spcAft>
              <a:defRPr/>
            </a:pPr>
            <a:r>
              <a:rPr lang="fa-IR" sz="1400">
                <a:latin typeface="+mn-lt"/>
                <a:cs typeface="+mn-cs"/>
              </a:rPr>
              <a:t>خیلی متأسفم</a:t>
            </a:r>
            <a:endParaRPr sz="1400" dirty="0">
              <a:latin typeface="+mn-lt"/>
              <a:cs typeface="+mn-cs"/>
            </a:endParaRPr>
          </a:p>
        </p:txBody>
      </p:sp>
      <p:sp>
        <p:nvSpPr>
          <p:cNvPr id="12" name="Caption_15"/>
          <p:cNvSpPr txBox="1">
            <a:spLocks noChangeArrowheads="1"/>
          </p:cNvSpPr>
          <p:nvPr/>
        </p:nvSpPr>
        <p:spPr bwMode="auto">
          <a:xfrm>
            <a:off x="3081765"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rtl="1" eaLnBrk="1" hangingPunct="1">
              <a:spcBef>
                <a:spcPts val="350"/>
              </a:spcBef>
            </a:pPr>
            <a:r>
              <a:rPr lang="fa-IR" altLang="de-DE" sz="1400" dirty="0">
                <a:latin typeface="+mn-lt"/>
                <a:cs typeface="+mn-cs"/>
              </a:rPr>
              <a:t>حالا چطور به سرکارم بروم!</a:t>
            </a:r>
            <a:endParaRPr lang="de-DE" altLang="de-DE" sz="1400" dirty="0">
              <a:latin typeface="+mn-lt"/>
              <a:cs typeface="+mn-cs"/>
            </a:endParaRPr>
          </a:p>
        </p:txBody>
      </p:sp>
      <p:sp>
        <p:nvSpPr>
          <p:cNvPr id="13" name="Caption_16"/>
          <p:cNvSpPr txBox="1">
            <a:spLocks noChangeArrowheads="1"/>
          </p:cNvSpPr>
          <p:nvPr/>
        </p:nvSpPr>
        <p:spPr bwMode="auto">
          <a:xfrm>
            <a:off x="2824612"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rtl="1" eaLnBrk="1" hangingPunct="1">
              <a:spcBef>
                <a:spcPts val="363"/>
              </a:spcBef>
            </a:pPr>
            <a:r>
              <a:rPr lang="fa-IR" altLang="de-DE" sz="1400">
                <a:latin typeface="+mn-lt"/>
                <a:cs typeface="+mn-cs"/>
              </a:rPr>
              <a:t>این قابل قبول نیست </a:t>
            </a:r>
            <a:endParaRPr lang="de-DE" altLang="de-DE" sz="1400" dirty="0">
              <a:latin typeface="+mn-lt"/>
              <a:cs typeface="+mn-cs"/>
            </a:endParaRPr>
          </a:p>
        </p:txBody>
      </p:sp>
    </p:spTree>
    <p:extLst>
      <p:ext uri="{BB962C8B-B14F-4D97-AF65-F5344CB8AC3E}">
        <p14:creationId xmlns:p14="http://schemas.microsoft.com/office/powerpoint/2010/main" val="40549782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8" name="Rectangle 5"/>
          <p:cNvSpPr>
            <a:spLocks noChangeArrowheads="1"/>
          </p:cNvSpPr>
          <p:nvPr/>
        </p:nvSpPr>
        <p:spPr bwMode="auto">
          <a:xfrm>
            <a:off x="8405356" y="4940301"/>
            <a:ext cx="1149650" cy="3603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no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rtl="1" eaLnBrk="1" hangingPunct="1">
              <a:spcBef>
                <a:spcPct val="0"/>
              </a:spcBef>
              <a:buFontTx/>
              <a:buNone/>
            </a:pPr>
            <a:r>
              <a:rPr lang="fa-IR" altLang="de-DE" sz="1800" b="1">
                <a:solidFill>
                  <a:srgbClr val="333333"/>
                </a:solidFill>
                <a:latin typeface="+mn-lt"/>
                <a:cs typeface="+mn-cs"/>
              </a:rPr>
              <a:t>پلیس</a:t>
            </a:r>
            <a:endParaRPr lang="de-DE" altLang="de-DE" sz="1800" b="1">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31</a:t>
            </a:fld>
            <a:endParaRPr lang="de-DE" dirty="0">
              <a:latin typeface="+mn-lt"/>
              <a:cs typeface="+mn-cs"/>
            </a:endParaRPr>
          </a:p>
        </p:txBody>
      </p:sp>
      <p:pic>
        <p:nvPicPr>
          <p:cNvPr id="6"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765356"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9"/>
          <p:cNvSpPr txBox="1">
            <a:spLocks noChangeArrowheads="1"/>
          </p:cNvSpPr>
          <p:nvPr/>
        </p:nvSpPr>
        <p:spPr bwMode="auto">
          <a:xfrm>
            <a:off x="2353171" y="5884164"/>
            <a:ext cx="748883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ts val="0"/>
              </a:spcBef>
              <a:spcAft>
                <a:spcPts val="0"/>
              </a:spcAft>
              <a:buNone/>
            </a:pPr>
            <a:r>
              <a:rPr lang="fa-IR" altLang="de-DE" sz="2400" dirty="0">
                <a:solidFill>
                  <a:srgbClr val="004992"/>
                </a:solidFill>
                <a:latin typeface="+mn-lt"/>
                <a:cs typeface="+mn-cs"/>
              </a:rPr>
              <a:t>آقای پلیس به چه چیزی می اندیشد... </a:t>
            </a:r>
          </a:p>
          <a:p>
            <a:pPr algn="ctr" rtl="1" eaLnBrk="1" hangingPunct="1">
              <a:spcBef>
                <a:spcPts val="0"/>
              </a:spcBef>
              <a:spcAft>
                <a:spcPts val="0"/>
              </a:spcAft>
              <a:buNone/>
            </a:pPr>
            <a:r>
              <a:rPr lang="fa-IR" altLang="de-DE" sz="2400" dirty="0">
                <a:solidFill>
                  <a:srgbClr val="004992"/>
                </a:solidFill>
                <a:latin typeface="+mn-lt"/>
                <a:cs typeface="+mn-cs"/>
              </a:rPr>
              <a:t>آیا آنچه در فکر او می گذرد کاملاً صحیح است یا تاحدی صحیح است؟ </a:t>
            </a:r>
            <a:endParaRPr lang="de-DE" altLang="de-DE" sz="2400" dirty="0">
              <a:solidFill>
                <a:srgbClr val="004992"/>
              </a:solidFill>
              <a:latin typeface="+mn-lt"/>
              <a:cs typeface="+mn-cs"/>
            </a:endParaRPr>
          </a:p>
        </p:txBody>
      </p:sp>
      <p:sp>
        <p:nvSpPr>
          <p:cNvPr id="11" name="Rectangle 60"/>
          <p:cNvSpPr>
            <a:spLocks noChangeArrowheads="1"/>
          </p:cNvSpPr>
          <p:nvPr/>
        </p:nvSpPr>
        <p:spPr bwMode="auto">
          <a:xfrm>
            <a:off x="7253116"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cs typeface="+mn-cs"/>
              </a:rPr>
              <a:t>؟</a:t>
            </a:r>
          </a:p>
        </p:txBody>
      </p:sp>
      <p:sp>
        <p:nvSpPr>
          <p:cNvPr id="12" name="Rectangle 60"/>
          <p:cNvSpPr>
            <a:spLocks noChangeArrowheads="1"/>
          </p:cNvSpPr>
          <p:nvPr/>
        </p:nvSpPr>
        <p:spPr bwMode="auto">
          <a:xfrm>
            <a:off x="5104276"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cs typeface="+mn-cs"/>
              </a:rPr>
              <a:t>؟</a:t>
            </a:r>
          </a:p>
        </p:txBody>
      </p:sp>
      <p:sp>
        <p:nvSpPr>
          <p:cNvPr id="13" name="Rectangle 60"/>
          <p:cNvSpPr>
            <a:spLocks noChangeArrowheads="1"/>
          </p:cNvSpPr>
          <p:nvPr/>
        </p:nvSpPr>
        <p:spPr bwMode="auto">
          <a:xfrm>
            <a:off x="2904871"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cs typeface="+mn-cs"/>
              </a:rPr>
              <a:t>؟</a:t>
            </a:r>
          </a:p>
        </p:txBody>
      </p:sp>
      <p:sp>
        <p:nvSpPr>
          <p:cNvPr id="14" name="Rectangle 60"/>
          <p:cNvSpPr>
            <a:spLocks noChangeArrowheads="1"/>
          </p:cNvSpPr>
          <p:nvPr/>
        </p:nvSpPr>
        <p:spPr bwMode="auto">
          <a:xfrm>
            <a:off x="7253116" y="3429000"/>
            <a:ext cx="2084832" cy="233172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cs typeface="+mn-cs"/>
              </a:rPr>
              <a:t>؟</a:t>
            </a:r>
          </a:p>
        </p:txBody>
      </p:sp>
    </p:spTree>
    <p:extLst>
      <p:ext uri="{BB962C8B-B14F-4D97-AF65-F5344CB8AC3E}">
        <p14:creationId xmlns:p14="http://schemas.microsoft.com/office/powerpoint/2010/main" val="16150015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8" name="Rectangle 5"/>
          <p:cNvSpPr>
            <a:spLocks noChangeArrowheads="1"/>
          </p:cNvSpPr>
          <p:nvPr/>
        </p:nvSpPr>
        <p:spPr bwMode="auto">
          <a:xfrm>
            <a:off x="8405356" y="4940301"/>
            <a:ext cx="1149650" cy="3603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no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rtl="1" eaLnBrk="1" hangingPunct="1">
              <a:spcBef>
                <a:spcPct val="0"/>
              </a:spcBef>
              <a:buFontTx/>
              <a:buNone/>
            </a:pPr>
            <a:r>
              <a:rPr lang="fa-IR" altLang="de-DE" sz="1800" b="1">
                <a:solidFill>
                  <a:srgbClr val="333333"/>
                </a:solidFill>
                <a:latin typeface="+mn-lt"/>
                <a:cs typeface="+mn-cs"/>
              </a:rPr>
              <a:t>پلیس</a:t>
            </a:r>
            <a:endParaRPr lang="de-DE" altLang="de-DE" sz="1800" b="1">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32</a:t>
            </a:fld>
            <a:endParaRPr lang="de-DE" dirty="0">
              <a:latin typeface="+mn-lt"/>
              <a:cs typeface="+mn-cs"/>
            </a:endParaRPr>
          </a:p>
        </p:txBody>
      </p:sp>
      <p:pic>
        <p:nvPicPr>
          <p:cNvPr id="6"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765356"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9"/>
          <p:cNvSpPr txBox="1">
            <a:spLocks noChangeArrowheads="1"/>
          </p:cNvSpPr>
          <p:nvPr/>
        </p:nvSpPr>
        <p:spPr bwMode="auto">
          <a:xfrm>
            <a:off x="2353171" y="5884164"/>
            <a:ext cx="748883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ts val="0"/>
              </a:spcBef>
              <a:spcAft>
                <a:spcPts val="0"/>
              </a:spcAft>
              <a:buNone/>
            </a:pPr>
            <a:r>
              <a:rPr lang="fa-IR" altLang="de-DE" sz="2400" dirty="0">
                <a:solidFill>
                  <a:srgbClr val="004992"/>
                </a:solidFill>
                <a:latin typeface="+mn-lt"/>
                <a:cs typeface="+mn-cs"/>
              </a:rPr>
              <a:t>آقای پلیس به چه چیزی می اندیشد... </a:t>
            </a:r>
          </a:p>
          <a:p>
            <a:pPr algn="ctr" rtl="1" eaLnBrk="1" hangingPunct="1">
              <a:spcBef>
                <a:spcPts val="0"/>
              </a:spcBef>
              <a:spcAft>
                <a:spcPts val="0"/>
              </a:spcAft>
              <a:buNone/>
            </a:pPr>
            <a:r>
              <a:rPr lang="fa-IR" altLang="de-DE" sz="2400" dirty="0">
                <a:solidFill>
                  <a:srgbClr val="004992"/>
                </a:solidFill>
                <a:latin typeface="+mn-lt"/>
                <a:cs typeface="+mn-cs"/>
              </a:rPr>
              <a:t>آیا آنچه در فکر او می گذرد کاملاً صحیح است یا تاحدی صحیح است؟ </a:t>
            </a:r>
            <a:endParaRPr lang="de-DE" altLang="de-DE" sz="2400" dirty="0">
              <a:solidFill>
                <a:srgbClr val="004992"/>
              </a:solidFill>
              <a:latin typeface="+mn-lt"/>
              <a:cs typeface="+mn-cs"/>
            </a:endParaRPr>
          </a:p>
        </p:txBody>
      </p:sp>
      <p:sp>
        <p:nvSpPr>
          <p:cNvPr id="11" name="Rectangle 60"/>
          <p:cNvSpPr>
            <a:spLocks noChangeArrowheads="1"/>
          </p:cNvSpPr>
          <p:nvPr/>
        </p:nvSpPr>
        <p:spPr bwMode="auto">
          <a:xfrm>
            <a:off x="7253116"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cs typeface="+mn-cs"/>
              </a:rPr>
              <a:t>؟</a:t>
            </a:r>
          </a:p>
        </p:txBody>
      </p:sp>
      <p:sp>
        <p:nvSpPr>
          <p:cNvPr id="12" name="Rectangle 60"/>
          <p:cNvSpPr>
            <a:spLocks noChangeArrowheads="1"/>
          </p:cNvSpPr>
          <p:nvPr/>
        </p:nvSpPr>
        <p:spPr bwMode="auto">
          <a:xfrm>
            <a:off x="5104276"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cs typeface="+mn-cs"/>
              </a:rPr>
              <a:t>؟</a:t>
            </a:r>
          </a:p>
        </p:txBody>
      </p:sp>
      <p:sp>
        <p:nvSpPr>
          <p:cNvPr id="13" name="Rectangle 60"/>
          <p:cNvSpPr>
            <a:spLocks noChangeArrowheads="1"/>
          </p:cNvSpPr>
          <p:nvPr/>
        </p:nvSpPr>
        <p:spPr bwMode="auto">
          <a:xfrm>
            <a:off x="2904871"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cs typeface="+mn-cs"/>
              </a:rPr>
              <a:t>؟</a:t>
            </a:r>
          </a:p>
        </p:txBody>
      </p:sp>
    </p:spTree>
    <p:extLst>
      <p:ext uri="{BB962C8B-B14F-4D97-AF65-F5344CB8AC3E}">
        <p14:creationId xmlns:p14="http://schemas.microsoft.com/office/powerpoint/2010/main" val="64545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8" name="Rectangle 5"/>
          <p:cNvSpPr>
            <a:spLocks noChangeArrowheads="1"/>
          </p:cNvSpPr>
          <p:nvPr/>
        </p:nvSpPr>
        <p:spPr bwMode="auto">
          <a:xfrm>
            <a:off x="8405356" y="4940301"/>
            <a:ext cx="1149650" cy="3603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no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rtl="1" eaLnBrk="1" hangingPunct="1">
              <a:spcBef>
                <a:spcPct val="0"/>
              </a:spcBef>
              <a:buFontTx/>
              <a:buNone/>
            </a:pPr>
            <a:r>
              <a:rPr lang="fa-IR" altLang="de-DE" sz="1800" b="1">
                <a:solidFill>
                  <a:srgbClr val="333333"/>
                </a:solidFill>
                <a:latin typeface="+mn-lt"/>
                <a:cs typeface="+mn-cs"/>
              </a:rPr>
              <a:t>پلیس</a:t>
            </a:r>
            <a:endParaRPr lang="de-DE" altLang="de-DE" sz="1800" b="1">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33</a:t>
            </a:fld>
            <a:endParaRPr lang="de-DE" dirty="0">
              <a:latin typeface="+mn-lt"/>
              <a:cs typeface="+mn-cs"/>
            </a:endParaRPr>
          </a:p>
        </p:txBody>
      </p:sp>
      <p:pic>
        <p:nvPicPr>
          <p:cNvPr id="6"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765356"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9"/>
          <p:cNvSpPr txBox="1">
            <a:spLocks noChangeArrowheads="1"/>
          </p:cNvSpPr>
          <p:nvPr/>
        </p:nvSpPr>
        <p:spPr bwMode="auto">
          <a:xfrm>
            <a:off x="2353171" y="5884164"/>
            <a:ext cx="748883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ts val="0"/>
              </a:spcBef>
              <a:spcAft>
                <a:spcPts val="0"/>
              </a:spcAft>
              <a:buNone/>
            </a:pPr>
            <a:r>
              <a:rPr lang="fa-IR" altLang="de-DE" sz="2400" dirty="0">
                <a:solidFill>
                  <a:srgbClr val="004992"/>
                </a:solidFill>
                <a:latin typeface="+mn-lt"/>
                <a:cs typeface="+mn-cs"/>
              </a:rPr>
              <a:t>آقای پلیس به چه چیزی می اندیشد... </a:t>
            </a:r>
          </a:p>
          <a:p>
            <a:pPr algn="ctr" rtl="1" eaLnBrk="1" hangingPunct="1">
              <a:spcBef>
                <a:spcPts val="0"/>
              </a:spcBef>
              <a:spcAft>
                <a:spcPts val="0"/>
              </a:spcAft>
              <a:buNone/>
            </a:pPr>
            <a:r>
              <a:rPr lang="fa-IR" altLang="de-DE" sz="2400" dirty="0">
                <a:solidFill>
                  <a:srgbClr val="004992"/>
                </a:solidFill>
                <a:latin typeface="+mn-lt"/>
                <a:cs typeface="+mn-cs"/>
              </a:rPr>
              <a:t>آیا آنچه در فکر او می گذرد کاملاً صحیح است یا تاحدی صحیح است؟ </a:t>
            </a:r>
            <a:endParaRPr lang="de-DE" altLang="de-DE" sz="2400" dirty="0">
              <a:solidFill>
                <a:srgbClr val="004992"/>
              </a:solidFill>
              <a:latin typeface="+mn-lt"/>
              <a:cs typeface="+mn-cs"/>
            </a:endParaRPr>
          </a:p>
        </p:txBody>
      </p:sp>
      <p:sp>
        <p:nvSpPr>
          <p:cNvPr id="10" name="Rectangle 60"/>
          <p:cNvSpPr>
            <a:spLocks noChangeArrowheads="1"/>
          </p:cNvSpPr>
          <p:nvPr/>
        </p:nvSpPr>
        <p:spPr bwMode="auto">
          <a:xfrm>
            <a:off x="7253116"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cs typeface="+mn-cs"/>
              </a:rPr>
              <a:t>؟</a:t>
            </a:r>
          </a:p>
        </p:txBody>
      </p:sp>
      <p:sp>
        <p:nvSpPr>
          <p:cNvPr id="11" name="Rectangle 60"/>
          <p:cNvSpPr>
            <a:spLocks noChangeArrowheads="1"/>
          </p:cNvSpPr>
          <p:nvPr/>
        </p:nvSpPr>
        <p:spPr bwMode="auto">
          <a:xfrm>
            <a:off x="5104276"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cs typeface="+mn-cs"/>
              </a:rPr>
              <a:t>؟</a:t>
            </a:r>
          </a:p>
        </p:txBody>
      </p:sp>
    </p:spTree>
    <p:extLst>
      <p:ext uri="{BB962C8B-B14F-4D97-AF65-F5344CB8AC3E}">
        <p14:creationId xmlns:p14="http://schemas.microsoft.com/office/powerpoint/2010/main" val="13548493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8" name="Rectangle 5"/>
          <p:cNvSpPr>
            <a:spLocks noChangeArrowheads="1"/>
          </p:cNvSpPr>
          <p:nvPr/>
        </p:nvSpPr>
        <p:spPr bwMode="auto">
          <a:xfrm>
            <a:off x="8405356" y="4940301"/>
            <a:ext cx="1149650" cy="3603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no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rtl="1" eaLnBrk="1" hangingPunct="1">
              <a:spcBef>
                <a:spcPct val="0"/>
              </a:spcBef>
              <a:buFontTx/>
              <a:buNone/>
            </a:pPr>
            <a:r>
              <a:rPr lang="fa-IR" altLang="de-DE" sz="1800" b="1">
                <a:solidFill>
                  <a:srgbClr val="333333"/>
                </a:solidFill>
                <a:latin typeface="+mn-lt"/>
                <a:cs typeface="+mn-cs"/>
              </a:rPr>
              <a:t>پلیس</a:t>
            </a:r>
            <a:endParaRPr lang="de-DE" altLang="de-DE" sz="1800" b="1">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34</a:t>
            </a:fld>
            <a:endParaRPr lang="de-DE" dirty="0">
              <a:latin typeface="+mn-lt"/>
              <a:cs typeface="+mn-cs"/>
            </a:endParaRPr>
          </a:p>
        </p:txBody>
      </p:sp>
      <p:pic>
        <p:nvPicPr>
          <p:cNvPr id="6"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765356"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9"/>
          <p:cNvSpPr txBox="1">
            <a:spLocks noChangeArrowheads="1"/>
          </p:cNvSpPr>
          <p:nvPr/>
        </p:nvSpPr>
        <p:spPr bwMode="auto">
          <a:xfrm>
            <a:off x="2353171" y="5884164"/>
            <a:ext cx="748883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ts val="0"/>
              </a:spcBef>
              <a:spcAft>
                <a:spcPts val="0"/>
              </a:spcAft>
              <a:buNone/>
            </a:pPr>
            <a:r>
              <a:rPr lang="fa-IR" altLang="de-DE" sz="2400" dirty="0">
                <a:solidFill>
                  <a:srgbClr val="004992"/>
                </a:solidFill>
                <a:latin typeface="+mn-lt"/>
                <a:cs typeface="+mn-cs"/>
              </a:rPr>
              <a:t>آقای پلیس به چه چیزی می اندیشد... </a:t>
            </a:r>
          </a:p>
          <a:p>
            <a:pPr algn="ctr" rtl="1" eaLnBrk="1" hangingPunct="1">
              <a:spcBef>
                <a:spcPts val="0"/>
              </a:spcBef>
              <a:spcAft>
                <a:spcPts val="0"/>
              </a:spcAft>
              <a:buNone/>
            </a:pPr>
            <a:r>
              <a:rPr lang="fa-IR" altLang="de-DE" sz="2400" dirty="0">
                <a:solidFill>
                  <a:srgbClr val="004992"/>
                </a:solidFill>
                <a:latin typeface="+mn-lt"/>
                <a:cs typeface="+mn-cs"/>
              </a:rPr>
              <a:t>آیا آنچه در فکر او می گذرد کاملاً صحیح است یا تاحدی صحیح است؟ </a:t>
            </a:r>
            <a:endParaRPr lang="de-DE" altLang="de-DE" sz="2400" dirty="0">
              <a:solidFill>
                <a:srgbClr val="004992"/>
              </a:solidFill>
              <a:latin typeface="+mn-lt"/>
              <a:cs typeface="+mn-cs"/>
            </a:endParaRPr>
          </a:p>
        </p:txBody>
      </p:sp>
    </p:spTree>
    <p:extLst>
      <p:ext uri="{BB962C8B-B14F-4D97-AF65-F5344CB8AC3E}">
        <p14:creationId xmlns:p14="http://schemas.microsoft.com/office/powerpoint/2010/main" val="14642240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3451123"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35</a:t>
            </a:fld>
            <a:endParaRPr lang="de-DE" dirty="0">
              <a:latin typeface="+mn-lt"/>
              <a:cs typeface="+mn-cs"/>
            </a:endParaRPr>
          </a:p>
        </p:txBody>
      </p:sp>
      <p:pic>
        <p:nvPicPr>
          <p:cNvPr id="10"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6249988"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6249988"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6" name="Caption_18"/>
          <p:cNvSpPr txBox="1"/>
          <p:nvPr/>
        </p:nvSpPr>
        <p:spPr>
          <a:xfrm>
            <a:off x="3417468" y="5884164"/>
            <a:ext cx="5326584" cy="384914"/>
          </a:xfrm>
          <a:prstGeom prst="rect">
            <a:avLst/>
          </a:prstGeom>
        </p:spPr>
        <p:txBody>
          <a:bodyPr lIns="0" tIns="12700" rIns="0" bIns="0">
            <a:spAutoFit/>
          </a:bodyPr>
          <a:lstStyle/>
          <a:p>
            <a:pPr algn="ctr" rtl="1" eaLnBrk="1" fontAlgn="auto" hangingPunct="1">
              <a:lnSpc>
                <a:spcPct val="105000"/>
              </a:lnSpc>
              <a:spcBef>
                <a:spcPts val="1999"/>
              </a:spcBef>
              <a:spcAft>
                <a:spcPts val="0"/>
              </a:spcAft>
              <a:defRPr/>
            </a:pPr>
            <a:r>
              <a:rPr lang="fa-IR" sz="2400" spc="-10">
                <a:solidFill>
                  <a:srgbClr val="004992"/>
                </a:solidFill>
                <a:latin typeface="+mn-lt"/>
                <a:cs typeface="+mn-cs"/>
              </a:rPr>
              <a:t>آیا کارمند بانک وحشت زده شده است؟</a:t>
            </a:r>
            <a:endParaRPr sz="2400" dirty="0">
              <a:solidFill>
                <a:srgbClr val="004992"/>
              </a:solidFill>
              <a:latin typeface="+mn-lt"/>
              <a:cs typeface="+mn-cs"/>
            </a:endParaRPr>
          </a:p>
        </p:txBody>
      </p:sp>
      <p:sp>
        <p:nvSpPr>
          <p:cNvPr id="17"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8"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0" name="Caption_22"/>
          <p:cNvSpPr txBox="1">
            <a:spLocks noChangeArrowheads="1"/>
          </p:cNvSpPr>
          <p:nvPr/>
        </p:nvSpPr>
        <p:spPr bwMode="auto">
          <a:xfrm>
            <a:off x="6391020"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rtl="1" eaLnBrk="1" hangingPunct="1">
              <a:spcBef>
                <a:spcPct val="0"/>
              </a:spcBef>
              <a:buFontTx/>
              <a:buNone/>
            </a:pPr>
            <a:endParaRPr lang="en-US" altLang="de-DE" sz="100" b="1" dirty="0">
              <a:latin typeface="+mn-lt"/>
              <a:ea typeface="+mn-ea"/>
              <a:cs typeface="+mn-cs"/>
            </a:endParaRPr>
          </a:p>
          <a:p>
            <a:pPr algn="ctr" rtl="1" eaLnBrk="1" hangingPunct="1">
              <a:spcBef>
                <a:spcPct val="0"/>
              </a:spcBef>
              <a:buFontTx/>
              <a:buNone/>
            </a:pPr>
            <a:r>
              <a:rPr lang="en-US" altLang="de-DE" sz="900" b="1" dirty="0">
                <a:latin typeface="+mn-lt"/>
                <a:ea typeface="+mn-ea"/>
                <a:cs typeface="+mn-cs"/>
              </a:rPr>
              <a:t>B</a:t>
            </a:r>
          </a:p>
          <a:p>
            <a:pPr algn="ctr" rtl="1" eaLnBrk="1" hangingPunct="1">
              <a:spcBef>
                <a:spcPct val="0"/>
              </a:spcBef>
              <a:buFontTx/>
              <a:buNone/>
            </a:pPr>
            <a:r>
              <a:rPr lang="en-US" altLang="de-DE" sz="900" b="1" dirty="0">
                <a:latin typeface="+mn-lt"/>
                <a:ea typeface="+mn-ea"/>
                <a:cs typeface="+mn-cs"/>
              </a:rPr>
              <a:t>A</a:t>
            </a:r>
          </a:p>
          <a:p>
            <a:pPr algn="ctr" rtl="1" eaLnBrk="1" hangingPunct="1">
              <a:spcBef>
                <a:spcPct val="0"/>
              </a:spcBef>
              <a:buFontTx/>
              <a:buNone/>
            </a:pPr>
            <a:r>
              <a:rPr lang="en-US" altLang="de-DE" sz="900" b="1" dirty="0">
                <a:latin typeface="+mn-lt"/>
                <a:ea typeface="+mn-ea"/>
                <a:cs typeface="+mn-cs"/>
              </a:rPr>
              <a:t>N</a:t>
            </a:r>
          </a:p>
          <a:p>
            <a:pPr algn="ctr" rtl="1" eaLnBrk="1" hangingPunct="1">
              <a:spcBef>
                <a:spcPct val="0"/>
              </a:spcBef>
              <a:buFontTx/>
              <a:buNone/>
            </a:pPr>
            <a:r>
              <a:rPr lang="en-US" altLang="de-DE" sz="1100" b="1" dirty="0">
                <a:latin typeface="+mn-lt"/>
                <a:ea typeface="+mn-ea"/>
                <a:cs typeface="+mn-cs"/>
              </a:rPr>
              <a:t>K</a:t>
            </a:r>
          </a:p>
        </p:txBody>
      </p:sp>
      <p:sp>
        <p:nvSpPr>
          <p:cNvPr id="21" name="Caption_23"/>
          <p:cNvSpPr>
            <a:spLocks/>
          </p:cNvSpPr>
          <p:nvPr/>
        </p:nvSpPr>
        <p:spPr bwMode="auto">
          <a:xfrm>
            <a:off x="4649788"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rtl="1"/>
            <a:r>
              <a:rPr lang="fa-IR" altLang="de-DE" sz="1100" b="1" dirty="0">
                <a:latin typeface="+mn-lt"/>
                <a:cs typeface="+mn-cs"/>
              </a:rPr>
              <a:t>هرچه پول داری بده ، وگرنه شلیک می کنم.</a:t>
            </a:r>
            <a:endParaRPr lang="de-DE" altLang="de-DE" sz="1100" dirty="0">
              <a:latin typeface="+mn-lt"/>
              <a:cs typeface="+mn-cs"/>
            </a:endParaRPr>
          </a:p>
        </p:txBody>
      </p:sp>
      <p:pic>
        <p:nvPicPr>
          <p:cNvPr id="23"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6249988"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Caption_29"/>
          <p:cNvSpPr/>
          <p:nvPr/>
        </p:nvSpPr>
        <p:spPr bwMode="gray">
          <a:xfrm flipH="1">
            <a:off x="6583345"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a:solidFill>
                <a:schemeClr val="tx1"/>
              </a:solidFill>
              <a:latin typeface="+mj-lt"/>
            </a:endParaRPr>
          </a:p>
        </p:txBody>
      </p:sp>
      <p:sp>
        <p:nvSpPr>
          <p:cNvPr id="14" name="Caption_30"/>
          <p:cNvSpPr/>
          <p:nvPr/>
        </p:nvSpPr>
        <p:spPr bwMode="gray">
          <a:xfrm>
            <a:off x="6681343" y="1252728"/>
            <a:ext cx="914400" cy="27127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0583553"/>
              </a:avLst>
            </a:prstTxWarp>
          </a:bodyPr>
          <a:lstStyle/>
          <a:p>
            <a:pPr algn="ctr" rtl="1"/>
            <a:r>
              <a:rPr lang="fa-IR" sz="2000" b="1" spc="600" dirty="0">
                <a:ln w="19050">
                  <a:solidFill>
                    <a:srgbClr val="000000"/>
                  </a:solidFill>
                </a:ln>
                <a:solidFill>
                  <a:schemeClr val="tx1"/>
                </a:solidFill>
              </a:rPr>
              <a:t>اسباب بازی فروشی</a:t>
            </a:r>
            <a:endParaRPr lang="en-US" b="1" spc="600" dirty="0">
              <a:ln w="19050">
                <a:solidFill>
                  <a:srgbClr val="000000"/>
                </a:solidFill>
              </a:ln>
              <a:solidFill>
                <a:schemeClr val="tx1"/>
              </a:solidFill>
            </a:endParaRPr>
          </a:p>
        </p:txBody>
      </p:sp>
      <p:sp>
        <p:nvSpPr>
          <p:cNvPr id="13" name="Caption_28"/>
          <p:cNvSpPr/>
          <p:nvPr/>
        </p:nvSpPr>
        <p:spPr>
          <a:xfrm>
            <a:off x="6334180" y="1752600"/>
            <a:ext cx="411480" cy="169277"/>
          </a:xfrm>
          <a:prstGeom prst="rect">
            <a:avLst/>
          </a:prstGeom>
          <a:solidFill>
            <a:schemeClr val="bg1"/>
          </a:solidFill>
        </p:spPr>
        <p:txBody>
          <a:bodyPr wrap="none" lIns="0" tIns="0" rIns="0" bIns="0">
            <a:noAutofit/>
          </a:bodyPr>
          <a:lstStyle/>
          <a:p>
            <a:pPr algn="ctr" rtl="1"/>
            <a:r>
              <a:rPr lang="fa-IR" sz="1050" b="1" dirty="0">
                <a:latin typeface="+mn-lt"/>
                <a:cs typeface="+mn-cs"/>
              </a:rPr>
              <a:t>چه ارزان!</a:t>
            </a:r>
            <a:endParaRPr lang="en-US" sz="1050" b="1" dirty="0">
              <a:latin typeface="+mn-lt"/>
              <a:cs typeface="+mn-cs"/>
            </a:endParaRPr>
          </a:p>
        </p:txBody>
      </p:sp>
      <p:sp>
        <p:nvSpPr>
          <p:cNvPr id="25" name="Rectangle 60"/>
          <p:cNvSpPr>
            <a:spLocks noChangeArrowheads="1"/>
          </p:cNvSpPr>
          <p:nvPr/>
        </p:nvSpPr>
        <p:spPr bwMode="auto">
          <a:xfrm>
            <a:off x="3505300" y="1115568"/>
            <a:ext cx="260604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cs typeface="+mn-cs"/>
              </a:rPr>
              <a:t>؟</a:t>
            </a:r>
          </a:p>
        </p:txBody>
      </p:sp>
      <p:sp>
        <p:nvSpPr>
          <p:cNvPr id="26" name="Rectangle 60"/>
          <p:cNvSpPr>
            <a:spLocks noChangeArrowheads="1"/>
          </p:cNvSpPr>
          <p:nvPr/>
        </p:nvSpPr>
        <p:spPr bwMode="auto">
          <a:xfrm>
            <a:off x="6110124" y="3474720"/>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cs typeface="+mn-cs"/>
              </a:rPr>
              <a:t>؟</a:t>
            </a:r>
          </a:p>
        </p:txBody>
      </p:sp>
      <p:sp>
        <p:nvSpPr>
          <p:cNvPr id="27" name="Rectangle 60"/>
          <p:cNvSpPr>
            <a:spLocks noChangeArrowheads="1"/>
          </p:cNvSpPr>
          <p:nvPr/>
        </p:nvSpPr>
        <p:spPr bwMode="auto">
          <a:xfrm>
            <a:off x="6110124" y="1115568"/>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cs typeface="+mn-cs"/>
              </a:rPr>
              <a:t>؟</a:t>
            </a:r>
          </a:p>
        </p:txBody>
      </p:sp>
    </p:spTree>
    <p:extLst>
      <p:ext uri="{BB962C8B-B14F-4D97-AF65-F5344CB8AC3E}">
        <p14:creationId xmlns:p14="http://schemas.microsoft.com/office/powerpoint/2010/main" val="20994664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3451123"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36</a:t>
            </a:fld>
            <a:endParaRPr lang="de-DE" dirty="0">
              <a:latin typeface="+mn-lt"/>
              <a:cs typeface="+mn-cs"/>
            </a:endParaRPr>
          </a:p>
        </p:txBody>
      </p:sp>
      <p:pic>
        <p:nvPicPr>
          <p:cNvPr id="10"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6249988"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6249988"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6" name="Caption_18"/>
          <p:cNvSpPr txBox="1"/>
          <p:nvPr/>
        </p:nvSpPr>
        <p:spPr>
          <a:xfrm>
            <a:off x="3417468" y="5884164"/>
            <a:ext cx="5326584" cy="384914"/>
          </a:xfrm>
          <a:prstGeom prst="rect">
            <a:avLst/>
          </a:prstGeom>
        </p:spPr>
        <p:txBody>
          <a:bodyPr lIns="0" tIns="12700" rIns="0" bIns="0">
            <a:spAutoFit/>
          </a:bodyPr>
          <a:lstStyle/>
          <a:p>
            <a:pPr algn="ctr" rtl="1" eaLnBrk="1" fontAlgn="auto" hangingPunct="1">
              <a:lnSpc>
                <a:spcPct val="105000"/>
              </a:lnSpc>
              <a:spcBef>
                <a:spcPts val="1999"/>
              </a:spcBef>
              <a:spcAft>
                <a:spcPts val="0"/>
              </a:spcAft>
              <a:defRPr/>
            </a:pPr>
            <a:r>
              <a:rPr lang="fa-IR" sz="2400" spc="-10">
                <a:solidFill>
                  <a:srgbClr val="004992"/>
                </a:solidFill>
                <a:latin typeface="+mn-lt"/>
                <a:cs typeface="+mn-cs"/>
              </a:rPr>
              <a:t>آیا کارمند بانک وحشت زده شده است؟</a:t>
            </a:r>
            <a:endParaRPr sz="2400" dirty="0">
              <a:solidFill>
                <a:srgbClr val="004992"/>
              </a:solidFill>
              <a:latin typeface="+mn-lt"/>
              <a:cs typeface="+mn-cs"/>
            </a:endParaRPr>
          </a:p>
        </p:txBody>
      </p:sp>
      <p:sp>
        <p:nvSpPr>
          <p:cNvPr id="17"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8"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0" name="Caption_22"/>
          <p:cNvSpPr txBox="1">
            <a:spLocks noChangeArrowheads="1"/>
          </p:cNvSpPr>
          <p:nvPr/>
        </p:nvSpPr>
        <p:spPr bwMode="auto">
          <a:xfrm>
            <a:off x="6391020"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rtl="1" eaLnBrk="1" hangingPunct="1">
              <a:spcBef>
                <a:spcPct val="0"/>
              </a:spcBef>
              <a:buFontTx/>
              <a:buNone/>
            </a:pPr>
            <a:endParaRPr lang="en-US" altLang="de-DE" sz="100" b="1" dirty="0">
              <a:latin typeface="+mn-lt"/>
              <a:ea typeface="+mn-ea"/>
              <a:cs typeface="+mn-cs"/>
            </a:endParaRPr>
          </a:p>
          <a:p>
            <a:pPr algn="ctr" rtl="1" eaLnBrk="1" hangingPunct="1">
              <a:spcBef>
                <a:spcPct val="0"/>
              </a:spcBef>
              <a:buFontTx/>
              <a:buNone/>
            </a:pPr>
            <a:r>
              <a:rPr lang="en-US" altLang="de-DE" sz="900" b="1" dirty="0">
                <a:latin typeface="+mn-lt"/>
                <a:ea typeface="+mn-ea"/>
                <a:cs typeface="+mn-cs"/>
              </a:rPr>
              <a:t>B</a:t>
            </a:r>
          </a:p>
          <a:p>
            <a:pPr algn="ctr" rtl="1" eaLnBrk="1" hangingPunct="1">
              <a:spcBef>
                <a:spcPct val="0"/>
              </a:spcBef>
              <a:buFontTx/>
              <a:buNone/>
            </a:pPr>
            <a:r>
              <a:rPr lang="en-US" altLang="de-DE" sz="900" b="1" dirty="0">
                <a:latin typeface="+mn-lt"/>
                <a:ea typeface="+mn-ea"/>
                <a:cs typeface="+mn-cs"/>
              </a:rPr>
              <a:t>A</a:t>
            </a:r>
          </a:p>
          <a:p>
            <a:pPr algn="ctr" rtl="1" eaLnBrk="1" hangingPunct="1">
              <a:spcBef>
                <a:spcPct val="0"/>
              </a:spcBef>
              <a:buFontTx/>
              <a:buNone/>
            </a:pPr>
            <a:r>
              <a:rPr lang="en-US" altLang="de-DE" sz="900" b="1" dirty="0">
                <a:latin typeface="+mn-lt"/>
                <a:ea typeface="+mn-ea"/>
                <a:cs typeface="+mn-cs"/>
              </a:rPr>
              <a:t>N</a:t>
            </a:r>
          </a:p>
          <a:p>
            <a:pPr algn="ctr" rtl="1" eaLnBrk="1" hangingPunct="1">
              <a:spcBef>
                <a:spcPct val="0"/>
              </a:spcBef>
              <a:buFontTx/>
              <a:buNone/>
            </a:pPr>
            <a:r>
              <a:rPr lang="en-US" altLang="de-DE" sz="1100" b="1" dirty="0">
                <a:latin typeface="+mn-lt"/>
                <a:ea typeface="+mn-ea"/>
                <a:cs typeface="+mn-cs"/>
              </a:rPr>
              <a:t>K</a:t>
            </a:r>
          </a:p>
        </p:txBody>
      </p:sp>
      <p:sp>
        <p:nvSpPr>
          <p:cNvPr id="21" name="Caption_23"/>
          <p:cNvSpPr>
            <a:spLocks/>
          </p:cNvSpPr>
          <p:nvPr/>
        </p:nvSpPr>
        <p:spPr bwMode="auto">
          <a:xfrm>
            <a:off x="4649788"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rtl="1"/>
            <a:r>
              <a:rPr lang="fa-IR" altLang="de-DE" sz="1100" b="1" dirty="0">
                <a:latin typeface="+mn-lt"/>
                <a:cs typeface="+mn-cs"/>
              </a:rPr>
              <a:t>هرچه پول داری بده ، وگرنه شلیک می کنم.</a:t>
            </a:r>
            <a:endParaRPr lang="de-DE" altLang="de-DE" sz="1100" dirty="0">
              <a:latin typeface="+mn-lt"/>
              <a:cs typeface="+mn-cs"/>
            </a:endParaRPr>
          </a:p>
        </p:txBody>
      </p:sp>
      <p:sp>
        <p:nvSpPr>
          <p:cNvPr id="22" name="Caption_24"/>
          <p:cNvSpPr/>
          <p:nvPr/>
        </p:nvSpPr>
        <p:spPr bwMode="gray">
          <a:xfrm flipH="1">
            <a:off x="4101148"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r>
              <a:rPr lang="fa-IR" altLang="de-DE" sz="1100" b="1">
                <a:solidFill>
                  <a:sysClr val="windowText" lastClr="000000"/>
                </a:solidFill>
              </a:rPr>
              <a:t>خوش بگذرد ! مرد کوچک.</a:t>
            </a:r>
            <a:endParaRPr lang="en-GB" altLang="de-DE" sz="1100" b="1" dirty="0">
              <a:solidFill>
                <a:sysClr val="windowText" lastClr="000000"/>
              </a:solidFill>
            </a:endParaRPr>
          </a:p>
        </p:txBody>
      </p:sp>
      <p:pic>
        <p:nvPicPr>
          <p:cNvPr id="23"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6229897" y="1523998"/>
            <a:ext cx="656951"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Caption_28"/>
          <p:cNvSpPr/>
          <p:nvPr/>
        </p:nvSpPr>
        <p:spPr>
          <a:xfrm>
            <a:off x="6334180" y="1752600"/>
            <a:ext cx="411480" cy="169277"/>
          </a:xfrm>
          <a:prstGeom prst="rect">
            <a:avLst/>
          </a:prstGeom>
          <a:solidFill>
            <a:schemeClr val="bg1"/>
          </a:solidFill>
        </p:spPr>
        <p:txBody>
          <a:bodyPr wrap="none" lIns="0" tIns="0" rIns="0" bIns="0">
            <a:noAutofit/>
          </a:bodyPr>
          <a:lstStyle/>
          <a:p>
            <a:pPr algn="ctr" rtl="1"/>
            <a:r>
              <a:rPr lang="fa-IR" sz="1050" b="1" dirty="0">
                <a:latin typeface="+mn-lt"/>
                <a:cs typeface="+mn-cs"/>
              </a:rPr>
              <a:t>چه ارزان!</a:t>
            </a:r>
            <a:endParaRPr lang="en-US" sz="1050" b="1" dirty="0">
              <a:latin typeface="+mn-lt"/>
              <a:cs typeface="+mn-cs"/>
            </a:endParaRPr>
          </a:p>
        </p:txBody>
      </p:sp>
      <p:sp>
        <p:nvSpPr>
          <p:cNvPr id="2" name="Textfeld 1">
            <a:extLst>
              <a:ext uri="{FF2B5EF4-FFF2-40B4-BE49-F238E27FC236}">
                <a16:creationId xmlns:a16="http://schemas.microsoft.com/office/drawing/2014/main" id="{22B5933B-4A1C-4B49-938B-8BAD8E5283E6}"/>
              </a:ext>
            </a:extLst>
          </p:cNvPr>
          <p:cNvSpPr txBox="1"/>
          <p:nvPr/>
        </p:nvSpPr>
        <p:spPr bwMode="gray">
          <a:xfrm>
            <a:off x="6418180" y="1138572"/>
            <a:ext cx="1468176" cy="372505"/>
          </a:xfrm>
          <a:custGeom>
            <a:avLst/>
            <a:gdLst>
              <a:gd name="connsiteX0" fmla="*/ 0 w 1005840"/>
              <a:gd name="connsiteY0" fmla="*/ 0 h 291465"/>
              <a:gd name="connsiteX1" fmla="*/ 1005840 w 1005840"/>
              <a:gd name="connsiteY1" fmla="*/ 0 h 291465"/>
              <a:gd name="connsiteX2" fmla="*/ 1005840 w 1005840"/>
              <a:gd name="connsiteY2" fmla="*/ 291465 h 291465"/>
              <a:gd name="connsiteX3" fmla="*/ 0 w 1005840"/>
              <a:gd name="connsiteY3" fmla="*/ 291465 h 291465"/>
              <a:gd name="connsiteX4" fmla="*/ 0 w 1005840"/>
              <a:gd name="connsiteY4" fmla="*/ 0 h 291465"/>
              <a:gd name="connsiteX0" fmla="*/ 0 w 1427080"/>
              <a:gd name="connsiteY0" fmla="*/ 0 h 291465"/>
              <a:gd name="connsiteX1" fmla="*/ 1427080 w 1427080"/>
              <a:gd name="connsiteY1" fmla="*/ 30822 h 291465"/>
              <a:gd name="connsiteX2" fmla="*/ 1005840 w 1427080"/>
              <a:gd name="connsiteY2" fmla="*/ 291465 h 291465"/>
              <a:gd name="connsiteX3" fmla="*/ 0 w 1427080"/>
              <a:gd name="connsiteY3" fmla="*/ 291465 h 291465"/>
              <a:gd name="connsiteX4" fmla="*/ 0 w 1427080"/>
              <a:gd name="connsiteY4" fmla="*/ 0 h 291465"/>
              <a:gd name="connsiteX0" fmla="*/ 0 w 1427080"/>
              <a:gd name="connsiteY0" fmla="*/ 0 h 332561"/>
              <a:gd name="connsiteX1" fmla="*/ 1427080 w 1427080"/>
              <a:gd name="connsiteY1" fmla="*/ 30822 h 332561"/>
              <a:gd name="connsiteX2" fmla="*/ 1211323 w 1427080"/>
              <a:gd name="connsiteY2" fmla="*/ 332561 h 332561"/>
              <a:gd name="connsiteX3" fmla="*/ 0 w 1427080"/>
              <a:gd name="connsiteY3" fmla="*/ 291465 h 332561"/>
              <a:gd name="connsiteX4" fmla="*/ 0 w 1427080"/>
              <a:gd name="connsiteY4" fmla="*/ 0 h 332561"/>
              <a:gd name="connsiteX0" fmla="*/ 205483 w 1427080"/>
              <a:gd name="connsiteY0" fmla="*/ 0 h 332561"/>
              <a:gd name="connsiteX1" fmla="*/ 1427080 w 1427080"/>
              <a:gd name="connsiteY1" fmla="*/ 30822 h 332561"/>
              <a:gd name="connsiteX2" fmla="*/ 1211323 w 1427080"/>
              <a:gd name="connsiteY2" fmla="*/ 332561 h 332561"/>
              <a:gd name="connsiteX3" fmla="*/ 0 w 1427080"/>
              <a:gd name="connsiteY3" fmla="*/ 291465 h 332561"/>
              <a:gd name="connsiteX4" fmla="*/ 205483 w 1427080"/>
              <a:gd name="connsiteY4" fmla="*/ 0 h 332561"/>
              <a:gd name="connsiteX0" fmla="*/ 246579 w 1468176"/>
              <a:gd name="connsiteY0" fmla="*/ 0 h 332561"/>
              <a:gd name="connsiteX1" fmla="*/ 1468176 w 1468176"/>
              <a:gd name="connsiteY1" fmla="*/ 30822 h 332561"/>
              <a:gd name="connsiteX2" fmla="*/ 1252419 w 1468176"/>
              <a:gd name="connsiteY2" fmla="*/ 332561 h 332561"/>
              <a:gd name="connsiteX3" fmla="*/ 0 w 1468176"/>
              <a:gd name="connsiteY3" fmla="*/ 240094 h 332561"/>
              <a:gd name="connsiteX4" fmla="*/ 246579 w 1468176"/>
              <a:gd name="connsiteY4" fmla="*/ 0 h 3325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176" h="332561">
                <a:moveTo>
                  <a:pt x="246579" y="0"/>
                </a:moveTo>
                <a:lnTo>
                  <a:pt x="1468176" y="30822"/>
                </a:lnTo>
                <a:lnTo>
                  <a:pt x="1252419" y="332561"/>
                </a:lnTo>
                <a:lnTo>
                  <a:pt x="0" y="240094"/>
                </a:lnTo>
                <a:lnTo>
                  <a:pt x="246579" y="0"/>
                </a:lnTo>
                <a:close/>
              </a:path>
            </a:pathLst>
          </a:cu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
        <p:nvSpPr>
          <p:cNvPr id="5" name="Textfeld 4">
            <a:extLst>
              <a:ext uri="{FF2B5EF4-FFF2-40B4-BE49-F238E27FC236}">
                <a16:creationId xmlns:a16="http://schemas.microsoft.com/office/drawing/2014/main" id="{B6559D34-A6DA-4827-8D99-D40E6FD88795}"/>
              </a:ext>
            </a:extLst>
          </p:cNvPr>
          <p:cNvSpPr txBox="1"/>
          <p:nvPr/>
        </p:nvSpPr>
        <p:spPr bwMode="gray">
          <a:xfrm>
            <a:off x="10750470" y="9980976"/>
            <a:ext cx="119376" cy="537012"/>
          </a:xfrm>
          <a:prstGeom prst="rect">
            <a:avLst/>
          </a:prstGeom>
          <a:no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
        <p:nvSpPr>
          <p:cNvPr id="8" name="Rectangle 3">
            <a:extLst>
              <a:ext uri="{FF2B5EF4-FFF2-40B4-BE49-F238E27FC236}">
                <a16:creationId xmlns:a16="http://schemas.microsoft.com/office/drawing/2014/main" id="{DE32407B-FFCD-4CE4-9B90-128942EDE753}"/>
              </a:ext>
            </a:extLst>
          </p:cNvPr>
          <p:cNvSpPr>
            <a:spLocks noChangeArrowheads="1"/>
          </p:cNvSpPr>
          <p:nvPr/>
        </p:nvSpPr>
        <p:spPr bwMode="auto">
          <a:xfrm>
            <a:off x="6675292" y="1193380"/>
            <a:ext cx="953951" cy="251359"/>
          </a:xfrm>
          <a:custGeom>
            <a:avLst/>
            <a:gdLst>
              <a:gd name="connsiteX0" fmla="*/ 0 w 953951"/>
              <a:gd name="connsiteY0" fmla="*/ 0 h 251359"/>
              <a:gd name="connsiteX1" fmla="*/ 953951 w 953951"/>
              <a:gd name="connsiteY1" fmla="*/ 0 h 251359"/>
              <a:gd name="connsiteX2" fmla="*/ 953951 w 953951"/>
              <a:gd name="connsiteY2" fmla="*/ 251359 h 251359"/>
              <a:gd name="connsiteX3" fmla="*/ 0 w 953951"/>
              <a:gd name="connsiteY3" fmla="*/ 251359 h 251359"/>
              <a:gd name="connsiteX4" fmla="*/ 0 w 953951"/>
              <a:gd name="connsiteY4" fmla="*/ 0 h 251359"/>
              <a:gd name="connsiteX0" fmla="*/ 0 w 953951"/>
              <a:gd name="connsiteY0" fmla="*/ 0 h 251359"/>
              <a:gd name="connsiteX1" fmla="*/ 953951 w 953951"/>
              <a:gd name="connsiteY1" fmla="*/ 0 h 251359"/>
              <a:gd name="connsiteX2" fmla="*/ 953951 w 953951"/>
              <a:gd name="connsiteY2" fmla="*/ 251359 h 251359"/>
              <a:gd name="connsiteX3" fmla="*/ 10274 w 953951"/>
              <a:gd name="connsiteY3" fmla="*/ 189714 h 251359"/>
              <a:gd name="connsiteX4" fmla="*/ 0 w 953951"/>
              <a:gd name="connsiteY4" fmla="*/ 0 h 2513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3951" h="251359">
                <a:moveTo>
                  <a:pt x="0" y="0"/>
                </a:moveTo>
                <a:lnTo>
                  <a:pt x="953951" y="0"/>
                </a:lnTo>
                <a:lnTo>
                  <a:pt x="953951" y="251359"/>
                </a:lnTo>
                <a:lnTo>
                  <a:pt x="10274" y="189714"/>
                </a:lnTo>
                <a:lnTo>
                  <a:pt x="0" y="0"/>
                </a:lnTo>
                <a:close/>
              </a:path>
            </a:pathLst>
          </a:custGeom>
          <a:solidFill>
            <a:schemeClr val="bg1"/>
          </a:solidFill>
          <a:ln>
            <a:noFill/>
          </a:ln>
          <a:effectLst/>
        </p:spPr>
        <p:txBody>
          <a:bodyPr vert="horz" wrap="square" lIns="0" tIns="-12696" rIns="0" bIns="-12696"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ar-SA" altLang="de-DE" sz="1800" b="0" i="0" u="none" strike="noStrike" cap="none" normalizeH="0" baseline="0" dirty="0">
                <a:ln>
                  <a:noFill/>
                </a:ln>
                <a:solidFill>
                  <a:srgbClr val="202124"/>
                </a:solidFill>
                <a:effectLst/>
                <a:latin typeface="Calibri Light" panose="020F0302020204030204" pitchFamily="34" charset="0"/>
                <a:cs typeface="Calibri Light" panose="020F0302020204030204" pitchFamily="34" charset="0"/>
              </a:rPr>
              <a:t>اسباب بازی</a:t>
            </a:r>
            <a:r>
              <a:rPr kumimoji="0" lang="de-DE" altLang="de-DE" sz="800" b="0" i="0" u="none" strike="noStrike" cap="none" normalizeH="0" baseline="0" dirty="0">
                <a:ln>
                  <a:noFill/>
                </a:ln>
                <a:solidFill>
                  <a:schemeClr val="tx1"/>
                </a:solidFill>
                <a:effectLst/>
                <a:latin typeface="Calibri Light" panose="020F0302020204030204" pitchFamily="34" charset="0"/>
                <a:cs typeface="Calibri Light" panose="020F0302020204030204" pitchFamily="34" charset="0"/>
              </a:rPr>
              <a:t> </a:t>
            </a:r>
            <a:endParaRPr kumimoji="0" lang="de-DE" altLang="de-DE" sz="1800" b="0" i="0" u="none" strike="noStrike" cap="none" normalizeH="0" baseline="0" dirty="0">
              <a:ln>
                <a:noFill/>
              </a:ln>
              <a:solidFill>
                <a:schemeClr val="tx1"/>
              </a:solidFill>
              <a:effectLst/>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1243518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37</a:t>
            </a:fld>
            <a:endParaRPr lang="de-DE" dirty="0">
              <a:latin typeface="+mn-lt"/>
              <a:cs typeface="+mn-cs"/>
            </a:endParaRPr>
          </a:p>
        </p:txBody>
      </p:sp>
      <p:pic>
        <p:nvPicPr>
          <p:cNvPr id="7"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874639"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1"/>
          <p:cNvSpPr txBox="1"/>
          <p:nvPr/>
        </p:nvSpPr>
        <p:spPr>
          <a:xfrm>
            <a:off x="2840984" y="5884164"/>
            <a:ext cx="6479552" cy="384914"/>
          </a:xfrm>
          <a:prstGeom prst="rect">
            <a:avLst/>
          </a:prstGeom>
        </p:spPr>
        <p:txBody>
          <a:bodyPr lIns="0" tIns="12700" rIns="0" bIns="0">
            <a:spAutoFit/>
          </a:bodyPr>
          <a:lstStyle/>
          <a:p>
            <a:pPr marL="12700" algn="ctr" rtl="1" eaLnBrk="1" fontAlgn="auto" hangingPunct="1">
              <a:lnSpc>
                <a:spcPct val="105000"/>
              </a:lnSpc>
              <a:spcBef>
                <a:spcPts val="1999"/>
              </a:spcBef>
              <a:spcAft>
                <a:spcPts val="0"/>
              </a:spcAft>
              <a:defRPr/>
            </a:pPr>
            <a:r>
              <a:rPr lang="fa-IR" sz="2400" spc="-5">
                <a:solidFill>
                  <a:srgbClr val="004992"/>
                </a:solidFill>
                <a:latin typeface="+mn-lt"/>
                <a:cs typeface="+mn-cs"/>
              </a:rPr>
              <a:t>آیا پدر و پسر قصد قایق سورای کرده اند؟</a:t>
            </a:r>
            <a:endParaRPr sz="2400" dirty="0">
              <a:solidFill>
                <a:srgbClr val="004992"/>
              </a:solidFill>
              <a:latin typeface="+mn-lt"/>
              <a:cs typeface="+mn-cs"/>
            </a:endParaRPr>
          </a:p>
        </p:txBody>
      </p:sp>
      <p:sp>
        <p:nvSpPr>
          <p:cNvPr id="11" name="Caption_13"/>
          <p:cNvSpPr>
            <a:spLocks/>
          </p:cNvSpPr>
          <p:nvPr/>
        </p:nvSpPr>
        <p:spPr bwMode="auto">
          <a:xfrm>
            <a:off x="6885989" y="5029200"/>
            <a:ext cx="548640" cy="466344"/>
          </a:xfrm>
          <a:prstGeom prst="roundRect">
            <a:avLst/>
          </a:prstGeom>
          <a:solidFill>
            <a:schemeClr val="bg1"/>
          </a:solidFill>
          <a:ln w="9144">
            <a:noFill/>
            <a:round/>
            <a:headEnd/>
            <a:tailEnd/>
          </a:ln>
        </p:spPr>
        <p:txBody>
          <a:bodyPr lIns="0" tIns="0" rIns="0" bIns="0" anchor="ctr" anchorCtr="0"/>
          <a:lstStyle/>
          <a:p>
            <a:pPr algn="ctr" rtl="1" eaLnBrk="1" fontAlgn="auto" hangingPunct="1">
              <a:spcBef>
                <a:spcPts val="0"/>
              </a:spcBef>
              <a:spcAft>
                <a:spcPts val="0"/>
              </a:spcAft>
              <a:defRPr/>
            </a:pPr>
            <a:r>
              <a:rPr lang="en-US" sz="1400" b="1" spc="-5" dirty="0">
                <a:solidFill>
                  <a:srgbClr val="333333"/>
                </a:solidFill>
                <a:latin typeface="+mn-lt"/>
                <a:cs typeface="+mn-cs"/>
              </a:rPr>
              <a:t> </a:t>
            </a:r>
          </a:p>
        </p:txBody>
      </p:sp>
      <p:sp>
        <p:nvSpPr>
          <p:cNvPr id="10" name="Caption_12"/>
          <p:cNvSpPr>
            <a:spLocks/>
          </p:cNvSpPr>
          <p:nvPr/>
        </p:nvSpPr>
        <p:spPr bwMode="auto">
          <a:xfrm>
            <a:off x="6516751" y="5202936"/>
            <a:ext cx="1783080" cy="484632"/>
          </a:xfrm>
          <a:prstGeom prst="roundRect">
            <a:avLst/>
          </a:prstGeom>
          <a:solidFill>
            <a:schemeClr val="bg1"/>
          </a:solidFill>
          <a:ln w="9144">
            <a:noFill/>
            <a:round/>
            <a:headEnd/>
            <a:tailEnd/>
          </a:ln>
        </p:spPr>
        <p:txBody>
          <a:bodyPr lIns="0" tIns="0" rIns="0" bIns="0" anchor="ctr" anchorCtr="0"/>
          <a:lstStyle/>
          <a:p>
            <a:pPr algn="ctr" rtl="1" eaLnBrk="1" fontAlgn="auto" hangingPunct="1">
              <a:spcBef>
                <a:spcPts val="0"/>
              </a:spcBef>
              <a:spcAft>
                <a:spcPts val="0"/>
              </a:spcAft>
              <a:defRPr/>
            </a:pPr>
            <a:r>
              <a:rPr lang="en-US" sz="1400" b="1" spc="-5" dirty="0">
                <a:solidFill>
                  <a:srgbClr val="333333"/>
                </a:solidFill>
                <a:latin typeface="+mn-lt"/>
                <a:cs typeface="+mn-cs"/>
              </a:rPr>
              <a:t> </a:t>
            </a:r>
          </a:p>
        </p:txBody>
      </p:sp>
      <p:sp>
        <p:nvSpPr>
          <p:cNvPr id="8" name="Caption_14"/>
          <p:cNvSpPr>
            <a:spLocks/>
          </p:cNvSpPr>
          <p:nvPr/>
        </p:nvSpPr>
        <p:spPr bwMode="auto">
          <a:xfrm>
            <a:off x="6571615" y="5138928"/>
            <a:ext cx="1554480" cy="548640"/>
          </a:xfrm>
          <a:prstGeom prst="roundRect">
            <a:avLst/>
          </a:prstGeom>
          <a:noFill/>
          <a:ln w="9144">
            <a:noFill/>
            <a:round/>
            <a:headEnd/>
            <a:tailEnd/>
          </a:ln>
        </p:spPr>
        <p:txBody>
          <a:bodyPr lIns="0" tIns="0" rIns="0" bIns="0" anchor="ctr" anchorCtr="0"/>
          <a:lstStyle/>
          <a:p>
            <a:pPr algn="ctr" rtl="1" eaLnBrk="1" fontAlgn="auto" hangingPunct="1">
              <a:spcBef>
                <a:spcPts val="0"/>
              </a:spcBef>
              <a:spcAft>
                <a:spcPts val="0"/>
              </a:spcAft>
              <a:defRPr/>
            </a:pPr>
            <a:r>
              <a:rPr lang="fa-IR" sz="1400" b="1" spc="-5">
                <a:solidFill>
                  <a:srgbClr val="333333"/>
                </a:solidFill>
                <a:latin typeface="+mn-lt"/>
                <a:cs typeface="+mn-cs"/>
              </a:rPr>
              <a:t>خطر ، دریا طوفانی خواهد شد ، ساحل را ترک کنید.</a:t>
            </a:r>
            <a:endParaRPr lang="en-US" sz="1400" b="1" spc="-5" dirty="0">
              <a:solidFill>
                <a:srgbClr val="333333"/>
              </a:solidFill>
              <a:latin typeface="+mn-lt"/>
              <a:cs typeface="+mn-cs"/>
            </a:endParaRPr>
          </a:p>
        </p:txBody>
      </p:sp>
      <p:sp>
        <p:nvSpPr>
          <p:cNvPr id="12" name="Rectangle 60"/>
          <p:cNvSpPr>
            <a:spLocks noChangeArrowheads="1"/>
          </p:cNvSpPr>
          <p:nvPr/>
        </p:nvSpPr>
        <p:spPr bwMode="auto">
          <a:xfrm>
            <a:off x="6111260" y="3435670"/>
            <a:ext cx="315468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cs typeface="+mn-cs"/>
              </a:rPr>
              <a:t>؟</a:t>
            </a:r>
          </a:p>
        </p:txBody>
      </p:sp>
      <p:sp>
        <p:nvSpPr>
          <p:cNvPr id="13" name="Rectangle 60"/>
          <p:cNvSpPr>
            <a:spLocks noChangeArrowheads="1"/>
          </p:cNvSpPr>
          <p:nvPr/>
        </p:nvSpPr>
        <p:spPr bwMode="auto">
          <a:xfrm>
            <a:off x="3010867" y="1188720"/>
            <a:ext cx="310896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cs typeface="+mn-cs"/>
              </a:rPr>
              <a:t>؟</a:t>
            </a:r>
          </a:p>
        </p:txBody>
      </p:sp>
      <p:sp>
        <p:nvSpPr>
          <p:cNvPr id="14" name="Rectangle 60"/>
          <p:cNvSpPr>
            <a:spLocks noChangeArrowheads="1"/>
          </p:cNvSpPr>
          <p:nvPr/>
        </p:nvSpPr>
        <p:spPr bwMode="auto">
          <a:xfrm>
            <a:off x="6111260" y="1188720"/>
            <a:ext cx="315468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cs typeface="+mn-cs"/>
              </a:rPr>
              <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38</a:t>
            </a:fld>
            <a:endParaRPr lang="de-DE" dirty="0">
              <a:latin typeface="+mn-lt"/>
              <a:cs typeface="+mn-cs"/>
            </a:endParaRPr>
          </a:p>
        </p:txBody>
      </p:sp>
      <p:pic>
        <p:nvPicPr>
          <p:cNvPr id="7"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874639"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1"/>
          <p:cNvSpPr txBox="1"/>
          <p:nvPr/>
        </p:nvSpPr>
        <p:spPr>
          <a:xfrm>
            <a:off x="2840984" y="5884164"/>
            <a:ext cx="6479552" cy="384914"/>
          </a:xfrm>
          <a:prstGeom prst="rect">
            <a:avLst/>
          </a:prstGeom>
        </p:spPr>
        <p:txBody>
          <a:bodyPr lIns="0" tIns="12700" rIns="0" bIns="0">
            <a:spAutoFit/>
          </a:bodyPr>
          <a:lstStyle/>
          <a:p>
            <a:pPr marL="12700" algn="ctr" rtl="1" eaLnBrk="1" fontAlgn="auto" hangingPunct="1">
              <a:lnSpc>
                <a:spcPct val="105000"/>
              </a:lnSpc>
              <a:spcBef>
                <a:spcPts val="1999"/>
              </a:spcBef>
              <a:spcAft>
                <a:spcPts val="0"/>
              </a:spcAft>
              <a:defRPr/>
            </a:pPr>
            <a:r>
              <a:rPr lang="fa-IR" sz="2400" spc="-5">
                <a:solidFill>
                  <a:srgbClr val="004992"/>
                </a:solidFill>
                <a:latin typeface="+mn-lt"/>
                <a:cs typeface="+mn-cs"/>
              </a:rPr>
              <a:t>آیا پدر و پسر قصد قایق سورای کرده اند؟</a:t>
            </a:r>
            <a:endParaRPr sz="2400" dirty="0">
              <a:solidFill>
                <a:srgbClr val="004992"/>
              </a:solidFill>
              <a:latin typeface="+mn-lt"/>
              <a:cs typeface="+mn-cs"/>
            </a:endParaRPr>
          </a:p>
        </p:txBody>
      </p:sp>
      <p:sp>
        <p:nvSpPr>
          <p:cNvPr id="11" name="Caption_13"/>
          <p:cNvSpPr>
            <a:spLocks/>
          </p:cNvSpPr>
          <p:nvPr/>
        </p:nvSpPr>
        <p:spPr bwMode="auto">
          <a:xfrm>
            <a:off x="6885989" y="5029200"/>
            <a:ext cx="548640" cy="466344"/>
          </a:xfrm>
          <a:prstGeom prst="roundRect">
            <a:avLst/>
          </a:prstGeom>
          <a:solidFill>
            <a:schemeClr val="bg1"/>
          </a:solidFill>
          <a:ln w="9144">
            <a:noFill/>
            <a:round/>
            <a:headEnd/>
            <a:tailEnd/>
          </a:ln>
        </p:spPr>
        <p:txBody>
          <a:bodyPr lIns="0" tIns="0" rIns="0" bIns="0" anchor="ctr" anchorCtr="0"/>
          <a:lstStyle/>
          <a:p>
            <a:pPr algn="ctr" rtl="1" eaLnBrk="1" fontAlgn="auto" hangingPunct="1">
              <a:spcBef>
                <a:spcPts val="0"/>
              </a:spcBef>
              <a:spcAft>
                <a:spcPts val="0"/>
              </a:spcAft>
              <a:defRPr/>
            </a:pPr>
            <a:r>
              <a:rPr lang="en-US" sz="1400" b="1" spc="-5" dirty="0">
                <a:solidFill>
                  <a:srgbClr val="333333"/>
                </a:solidFill>
                <a:latin typeface="+mn-lt"/>
                <a:cs typeface="+mn-cs"/>
              </a:rPr>
              <a:t> </a:t>
            </a:r>
          </a:p>
        </p:txBody>
      </p:sp>
      <p:sp>
        <p:nvSpPr>
          <p:cNvPr id="10" name="Caption_12"/>
          <p:cNvSpPr>
            <a:spLocks/>
          </p:cNvSpPr>
          <p:nvPr/>
        </p:nvSpPr>
        <p:spPr bwMode="auto">
          <a:xfrm>
            <a:off x="6516751" y="5202936"/>
            <a:ext cx="1783080" cy="484632"/>
          </a:xfrm>
          <a:prstGeom prst="roundRect">
            <a:avLst/>
          </a:prstGeom>
          <a:solidFill>
            <a:schemeClr val="bg1"/>
          </a:solidFill>
          <a:ln w="9144">
            <a:noFill/>
            <a:round/>
            <a:headEnd/>
            <a:tailEnd/>
          </a:ln>
        </p:spPr>
        <p:txBody>
          <a:bodyPr lIns="0" tIns="0" rIns="0" bIns="0" anchor="ctr" anchorCtr="0"/>
          <a:lstStyle/>
          <a:p>
            <a:pPr algn="ctr" rtl="1" eaLnBrk="1" fontAlgn="auto" hangingPunct="1">
              <a:spcBef>
                <a:spcPts val="0"/>
              </a:spcBef>
              <a:spcAft>
                <a:spcPts val="0"/>
              </a:spcAft>
              <a:defRPr/>
            </a:pPr>
            <a:r>
              <a:rPr lang="en-US" sz="1400" b="1" spc="-5" dirty="0">
                <a:solidFill>
                  <a:srgbClr val="333333"/>
                </a:solidFill>
                <a:latin typeface="+mn-lt"/>
                <a:cs typeface="+mn-cs"/>
              </a:rPr>
              <a:t> </a:t>
            </a:r>
          </a:p>
        </p:txBody>
      </p:sp>
      <p:sp>
        <p:nvSpPr>
          <p:cNvPr id="8" name="Caption_14"/>
          <p:cNvSpPr>
            <a:spLocks/>
          </p:cNvSpPr>
          <p:nvPr/>
        </p:nvSpPr>
        <p:spPr bwMode="auto">
          <a:xfrm>
            <a:off x="6571615" y="5138928"/>
            <a:ext cx="1554480" cy="548640"/>
          </a:xfrm>
          <a:prstGeom prst="roundRect">
            <a:avLst/>
          </a:prstGeom>
          <a:noFill/>
          <a:ln w="9144">
            <a:noFill/>
            <a:round/>
            <a:headEnd/>
            <a:tailEnd/>
          </a:ln>
        </p:spPr>
        <p:txBody>
          <a:bodyPr lIns="0" tIns="0" rIns="0" bIns="0" anchor="ctr" anchorCtr="0"/>
          <a:lstStyle/>
          <a:p>
            <a:pPr algn="ctr" rtl="1" eaLnBrk="1" fontAlgn="auto" hangingPunct="1">
              <a:spcBef>
                <a:spcPts val="0"/>
              </a:spcBef>
              <a:spcAft>
                <a:spcPts val="0"/>
              </a:spcAft>
              <a:defRPr/>
            </a:pPr>
            <a:r>
              <a:rPr lang="fa-IR" sz="1400" b="1" spc="-5">
                <a:solidFill>
                  <a:srgbClr val="333333"/>
                </a:solidFill>
                <a:latin typeface="+mn-lt"/>
                <a:cs typeface="+mn-cs"/>
              </a:rPr>
              <a:t>خطر ، دریا طوفانی خواهد شد ، ساحل را ترک کنید.</a:t>
            </a:r>
            <a:endParaRPr lang="en-US" sz="1400" b="1" spc="-5" dirty="0">
              <a:solidFill>
                <a:srgbClr val="333333"/>
              </a:solidFill>
              <a:latin typeface="+mn-lt"/>
              <a:cs typeface="+mn-cs"/>
            </a:endParaRPr>
          </a:p>
        </p:txBody>
      </p:sp>
    </p:spTree>
    <p:extLst>
      <p:ext uri="{BB962C8B-B14F-4D97-AF65-F5344CB8AC3E}">
        <p14:creationId xmlns:p14="http://schemas.microsoft.com/office/powerpoint/2010/main" val="41776514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ar-SA" altLang="ko-KR" sz="3600" spc="-5" dirty="0">
                <a:latin typeface="+mn-lt"/>
                <a:ea typeface="+mn-ea"/>
                <a:cs typeface="+mn-cs"/>
              </a:rPr>
              <a:t>اختیاری : کلیپ ویدئویی</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ar-SA" altLang="ko-KR" sz="2400" dirty="0">
                <a:solidFill>
                  <a:srgbClr val="004992"/>
                </a:solidFill>
              </a:rPr>
              <a:t>اختیاری: کلیپ هاي ویدئویی نمایش داده شده مرتبط با موضوع امروز در وب سایت زیر قابل دسترس می باشندپس از نمایش ویدئو، شما می توانید در مورد چگونگی</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ar-SA" altLang="ko-KR" sz="2400" dirty="0">
                <a:solidFill>
                  <a:srgbClr val="333333"/>
                </a:solidFill>
              </a:rPr>
              <a:t>ارتباط آن با موضوع امروز بحث کنید.</a:t>
            </a:r>
          </a:p>
        </p:txBody>
      </p:sp>
      <p:sp>
        <p:nvSpPr>
          <p:cNvPr id="4" name="Footer Placeholder 3"/>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cs typeface="+mn-cs"/>
              </a:rPr>
              <a:pPr/>
              <a:t>39</a:t>
            </a:fld>
            <a:endParaRPr lang="de-DE" dirty="0">
              <a:latin typeface="+mn-lt"/>
              <a:cs typeface="+mn-cs"/>
            </a:endParaRPr>
          </a:p>
        </p:txBody>
      </p:sp>
      <p:sp>
        <p:nvSpPr>
          <p:cNvPr id="12" name="object 3"/>
          <p:cNvSpPr txBox="1"/>
          <p:nvPr/>
        </p:nvSpPr>
        <p:spPr>
          <a:xfrm>
            <a:off x="3611721" y="4658666"/>
            <a:ext cx="8128431" cy="1048363"/>
          </a:xfrm>
          <a:prstGeom prst="rect">
            <a:avLst/>
          </a:prstGeom>
        </p:spPr>
        <p:txBody>
          <a:bodyPr vert="horz" wrap="square" lIns="0" tIns="113664" rIns="0" bIns="0" rtlCol="0">
            <a:noAutofit/>
          </a:bodyPr>
          <a:lstStyle/>
          <a:p>
            <a:pPr marL="635" algn="r" defTabSz="914400" rtl="1" eaLnBrk="0" fontAlgn="base" hangingPunct="0">
              <a:spcBef>
                <a:spcPts val="894"/>
              </a:spcBef>
              <a:spcAft>
                <a:spcPct val="0"/>
              </a:spcAft>
            </a:pPr>
            <a:r>
              <a:rPr lang="" altLang="ko-KR" spc="-5">
                <a:solidFill>
                  <a:srgbClr val="333333"/>
                </a:solidFill>
                <a:latin typeface="+mn-lt"/>
                <a:cs typeface="+mn-cs"/>
              </a:rPr>
              <a:t>]</a:t>
            </a:r>
            <a:r>
              <a:rPr lang="ar-SA" altLang="ko-KR" i="1" spc="-5" dirty="0">
                <a:solidFill>
                  <a:srgbClr val="333333"/>
                </a:solidFill>
                <a:latin typeface="+mn-lt"/>
                <a:cs typeface="+mn-cs"/>
              </a:rPr>
              <a:t>برای مربیان:</a:t>
            </a:r>
            <a:endParaRPr lang="" altLang="ko-KR" i="1" spc="-5">
              <a:solidFill>
                <a:srgbClr val="333333"/>
              </a:solidFill>
              <a:latin typeface="+mn-lt"/>
              <a:cs typeface="+mn-cs"/>
            </a:endParaRPr>
          </a:p>
          <a:p>
            <a:pPr marL="635" algn="r" defTabSz="914400" rtl="1" eaLnBrk="0" fontAlgn="base" hangingPunct="0">
              <a:spcBef>
                <a:spcPts val="894"/>
              </a:spcBef>
              <a:spcAft>
                <a:spcPct val="0"/>
              </a:spcAft>
            </a:pPr>
            <a:r>
              <a:rPr lang="ar-SA" altLang="ko-KR" dirty="0">
                <a:solidFill>
                  <a:srgbClr val="333333"/>
                </a:solidFill>
                <a:latin typeface="+mn-lt"/>
                <a:cs typeface="+mn-cs"/>
              </a:rPr>
              <a:t>برخی از کلیپ ها حاوی حرف هایی است که ممکن</a:t>
            </a:r>
            <a:r>
              <a:rPr lang="" altLang="ko-KR">
                <a:solidFill>
                  <a:srgbClr val="333333"/>
                </a:solidFill>
                <a:latin typeface="+mn-lt"/>
                <a:cs typeface="+mn-cs"/>
              </a:rPr>
              <a:t> </a:t>
            </a:r>
            <a:r>
              <a:rPr lang="ar-SA" altLang="ko-KR" dirty="0">
                <a:solidFill>
                  <a:srgbClr val="333333"/>
                </a:solidFill>
                <a:latin typeface="+mn-lt"/>
                <a:cs typeface="+mn-cs"/>
              </a:rPr>
              <a:t>است برای همه مخاطبان و در تمام فرهنگ ها مناسب نباشد. لطفا با دقت فیلم ها را قبل از نشان دادن روی صفحه نمایش خودتان ببینید.]</a:t>
            </a:r>
          </a:p>
        </p:txBody>
      </p:sp>
      <p:grpSp>
        <p:nvGrpSpPr>
          <p:cNvPr id="7" name="Group 6"/>
          <p:cNvGrpSpPr/>
          <p:nvPr/>
        </p:nvGrpSpPr>
        <p:grpSpPr>
          <a:xfrm>
            <a:off x="481720" y="4383231"/>
            <a:ext cx="1838137" cy="1828164"/>
            <a:chOff x="9875318" y="4383231"/>
            <a:chExt cx="1838137" cy="1828164"/>
          </a:xfrm>
        </p:grpSpPr>
        <p:sp>
          <p:nvSpPr>
            <p:cNvPr id="8"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cs typeface="+mn-cs"/>
              </a:endParaRPr>
            </a:p>
          </p:txBody>
        </p:sp>
        <p:sp>
          <p:nvSpPr>
            <p:cNvPr id="9"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cs typeface="+mn-cs"/>
              </a:endParaRPr>
            </a:p>
          </p:txBody>
        </p:sp>
        <p:sp>
          <p:nvSpPr>
            <p:cNvPr id="10"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cs typeface="+mn-cs"/>
              </a:endParaRPr>
            </a:p>
          </p:txBody>
        </p:sp>
        <p:sp>
          <p:nvSpPr>
            <p:cNvPr id="11"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cs typeface="+mn-cs"/>
              </a:endParaRPr>
            </a:p>
          </p:txBody>
        </p:sp>
        <p:sp>
          <p:nvSpPr>
            <p:cNvPr id="13"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cs typeface="+mn-cs"/>
              </a:endParaRPr>
            </a:p>
          </p:txBody>
        </p:sp>
        <p:sp>
          <p:nvSpPr>
            <p:cNvPr id="14"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cs typeface="+mn-cs"/>
              </a:endParaRPr>
            </a:p>
          </p:txBody>
        </p:sp>
        <p:sp>
          <p:nvSpPr>
            <p:cNvPr id="15"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cs typeface="+mn-cs"/>
              </a:endParaRPr>
            </a:p>
          </p:txBody>
        </p:sp>
        <p:sp>
          <p:nvSpPr>
            <p:cNvPr id="16"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cs typeface="+mn-cs"/>
              </a:endParaRPr>
            </a:p>
          </p:txBody>
        </p:sp>
        <p:sp>
          <p:nvSpPr>
            <p:cNvPr id="17"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cs typeface="+mn-cs"/>
              </a:endParaRPr>
            </a:p>
          </p:txBody>
        </p:sp>
      </p:grpSp>
    </p:spTree>
    <p:extLst>
      <p:ext uri="{BB962C8B-B14F-4D97-AF65-F5344CB8AC3E}">
        <p14:creationId xmlns:p14="http://schemas.microsoft.com/office/powerpoint/2010/main" val="30696719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5" name="Text Box 22"/>
          <p:cNvSpPr txBox="1">
            <a:spLocks noChangeArrowheads="1"/>
          </p:cNvSpPr>
          <p:nvPr/>
        </p:nvSpPr>
        <p:spPr bwMode="auto">
          <a:xfrm>
            <a:off x="7058804" y="5149851"/>
            <a:ext cx="671159"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rtl="1" eaLnBrk="1" hangingPunct="1">
              <a:spcBef>
                <a:spcPct val="50000"/>
              </a:spcBef>
              <a:buFontTx/>
              <a:buNone/>
            </a:pPr>
            <a:r>
              <a:rPr lang="fa-IR" altLang="de-DE" sz="1800">
                <a:solidFill>
                  <a:srgbClr val="333333"/>
                </a:solidFill>
                <a:latin typeface="+mn-lt"/>
                <a:cs typeface="+mn-cs"/>
              </a:rPr>
              <a:t>جان </a:t>
            </a:r>
            <a:endParaRPr lang="en-US" altLang="de-DE" sz="180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40</a:t>
            </a:fld>
            <a:endParaRPr lang="de-DE" dirty="0">
              <a:latin typeface="+mn-lt"/>
              <a:cs typeface="+mn-cs"/>
            </a:endParaRPr>
          </a:p>
        </p:txBody>
      </p:sp>
      <p:pic>
        <p:nvPicPr>
          <p:cNvPr id="6"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371432"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19"/>
          <p:cNvSpPr txBox="1"/>
          <p:nvPr/>
        </p:nvSpPr>
        <p:spPr>
          <a:xfrm>
            <a:off x="2577147" y="5918513"/>
            <a:ext cx="7040880" cy="381515"/>
          </a:xfrm>
          <a:prstGeom prst="rect">
            <a:avLst/>
          </a:prstGeom>
        </p:spPr>
        <p:txBody>
          <a:bodyPr wrap="square" lIns="0" tIns="12065" rIns="0" bIns="0">
            <a:spAutoFit/>
          </a:bodyPr>
          <a:lstStyle/>
          <a:p>
            <a:pPr algn="ctr" rtl="1" eaLnBrk="1" fontAlgn="auto" hangingPunct="1">
              <a:spcBef>
                <a:spcPts val="1200"/>
              </a:spcBef>
              <a:spcAft>
                <a:spcPts val="0"/>
              </a:spcAft>
              <a:defRPr/>
            </a:pPr>
            <a:r>
              <a:rPr lang="fa-IR" sz="2400" spc="-5">
                <a:solidFill>
                  <a:srgbClr val="004992"/>
                </a:solidFill>
                <a:latin typeface="+mn-lt"/>
                <a:cs typeface="+mn-cs"/>
              </a:rPr>
              <a:t>قبل از جان ، ماری بستنی فروش را در کجا دیده بود ، درپارک یا کلیسا؟</a:t>
            </a:r>
            <a:endParaRPr sz="2400" dirty="0">
              <a:solidFill>
                <a:srgbClr val="004992"/>
              </a:solidFill>
              <a:latin typeface="+mn-lt"/>
              <a:cs typeface="+mn-cs"/>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41</a:t>
            </a:fld>
            <a:endParaRPr lang="de-DE" dirty="0">
              <a:latin typeface="+mn-lt"/>
              <a:cs typeface="+mn-cs"/>
            </a:endParaRPr>
          </a:p>
        </p:txBody>
      </p:sp>
      <p:pic>
        <p:nvPicPr>
          <p:cNvPr id="6"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681420"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10"/>
          <p:cNvSpPr txBox="1">
            <a:spLocks noChangeArrowheads="1"/>
          </p:cNvSpPr>
          <p:nvPr/>
        </p:nvSpPr>
        <p:spPr bwMode="auto">
          <a:xfrm>
            <a:off x="2647766" y="5884164"/>
            <a:ext cx="6865989" cy="4801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lnSpc>
                <a:spcPct val="105000"/>
              </a:lnSpc>
              <a:spcBef>
                <a:spcPts val="1999"/>
              </a:spcBef>
              <a:buFontTx/>
              <a:buNone/>
            </a:pPr>
            <a:r>
              <a:rPr lang="fa-IR" altLang="de-DE" sz="2400">
                <a:solidFill>
                  <a:srgbClr val="004992"/>
                </a:solidFill>
                <a:latin typeface="+mn-lt"/>
                <a:cs typeface="+mn-cs"/>
              </a:rPr>
              <a:t>مادر چه فکری می کند... آیا درست فهمیده است؟</a:t>
            </a:r>
            <a:endParaRPr lang="de-DE" altLang="de-DE" sz="2400" dirty="0">
              <a:solidFill>
                <a:srgbClr val="004992"/>
              </a:solidFill>
              <a:latin typeface="+mn-lt"/>
              <a:cs typeface="+mn-cs"/>
            </a:endParaRPr>
          </a:p>
        </p:txBody>
      </p:sp>
      <p:sp>
        <p:nvSpPr>
          <p:cNvPr id="8" name="Caption_12"/>
          <p:cNvSpPr>
            <a:spLocks/>
          </p:cNvSpPr>
          <p:nvPr/>
        </p:nvSpPr>
        <p:spPr bwMode="auto">
          <a:xfrm flipH="1">
            <a:off x="6828971"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rtl="1"/>
            <a:r>
              <a:rPr lang="fa-IR" altLang="de-DE" sz="1400" b="1">
                <a:latin typeface="+mn-lt"/>
                <a:cs typeface="+mn-cs"/>
              </a:rPr>
              <a:t>مامان... گرسنه ام. می شود غذا بخوریم!</a:t>
            </a:r>
            <a:endParaRPr lang="de-DE" altLang="de-DE" sz="1400" dirty="0">
              <a:latin typeface="+mn-lt"/>
              <a:cs typeface="+mn-cs"/>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693693"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42</a:t>
            </a:fld>
            <a:endParaRPr lang="de-DE" dirty="0">
              <a:latin typeface="+mn-lt"/>
              <a:cs typeface="+mn-cs"/>
            </a:endParaRPr>
          </a:p>
        </p:txBody>
      </p:sp>
      <p:sp>
        <p:nvSpPr>
          <p:cNvPr id="14" name="Caption_15"/>
          <p:cNvSpPr txBox="1">
            <a:spLocks noChangeArrowheads="1"/>
          </p:cNvSpPr>
          <p:nvPr/>
        </p:nvSpPr>
        <p:spPr bwMode="auto">
          <a:xfrm>
            <a:off x="1213005" y="5884164"/>
            <a:ext cx="9709118" cy="78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rtl="1" eaLnBrk="1" hangingPunct="1">
              <a:lnSpc>
                <a:spcPct val="105000"/>
              </a:lnSpc>
              <a:spcBef>
                <a:spcPts val="1999"/>
              </a:spcBef>
              <a:spcAft>
                <a:spcPts val="0"/>
              </a:spcAft>
            </a:pPr>
            <a:r>
              <a:rPr lang="fa-IR" altLang="de-DE" sz="2400">
                <a:solidFill>
                  <a:srgbClr val="004992"/>
                </a:solidFill>
                <a:latin typeface="+mn-lt"/>
                <a:cs typeface="+mn-cs"/>
              </a:rPr>
              <a:t>چرا باطری در مرتبه ی اوّل و دوّم خالی شد؟ </a:t>
            </a:r>
            <a:br>
              <a:rPr lang="fa-IR" altLang="de-DE" sz="2400">
                <a:solidFill>
                  <a:srgbClr val="004992"/>
                </a:solidFill>
                <a:latin typeface="+mn-lt"/>
                <a:cs typeface="+mn-cs"/>
              </a:rPr>
            </a:br>
            <a:r>
              <a:rPr lang="fa-IR" altLang="de-DE" sz="2400">
                <a:solidFill>
                  <a:srgbClr val="004992"/>
                </a:solidFill>
                <a:latin typeface="+mn-lt"/>
                <a:cs typeface="+mn-cs"/>
              </a:rPr>
              <a:t>مالک خودرو این شرایط را چگونه تفسیر می کند؟</a:t>
            </a:r>
            <a:endParaRPr lang="de-DE" altLang="de-DE" sz="2400" dirty="0">
              <a:solidFill>
                <a:srgbClr val="004992"/>
              </a:solidFill>
              <a:latin typeface="+mn-lt"/>
              <a:cs typeface="+mn-cs"/>
            </a:endParaRPr>
          </a:p>
        </p:txBody>
      </p:sp>
      <p:sp>
        <p:nvSpPr>
          <p:cNvPr id="15" name="Caption_17"/>
          <p:cNvSpPr txBox="1"/>
          <p:nvPr/>
        </p:nvSpPr>
        <p:spPr>
          <a:xfrm>
            <a:off x="6518195" y="4343400"/>
            <a:ext cx="731520" cy="148181"/>
          </a:xfrm>
          <a:prstGeom prst="rect">
            <a:avLst/>
          </a:prstGeom>
          <a:solidFill>
            <a:srgbClr val="FFFFFF"/>
          </a:solidFill>
        </p:spPr>
        <p:txBody>
          <a:bodyPr lIns="0" tIns="14604" rIns="0" bIns="0">
            <a:spAutoFit/>
          </a:bodyPr>
          <a:lstStyle/>
          <a:p>
            <a:pPr marL="173355" algn="ctr" rtl="1" eaLnBrk="1" fontAlgn="auto" hangingPunct="1">
              <a:lnSpc>
                <a:spcPts val="1019"/>
              </a:lnSpc>
              <a:spcBef>
                <a:spcPts val="114"/>
              </a:spcBef>
              <a:spcAft>
                <a:spcPts val="0"/>
              </a:spcAft>
              <a:defRPr/>
            </a:pPr>
            <a:r>
              <a:rPr lang="fa-IR" sz="1100" b="1" spc="-5" dirty="0">
                <a:latin typeface="+mn-lt"/>
                <a:cs typeface="+mn-cs"/>
              </a:rPr>
              <a:t>باطری</a:t>
            </a:r>
            <a:endParaRPr sz="1100" dirty="0">
              <a:latin typeface="+mn-lt"/>
              <a:cs typeface="+mn-cs"/>
            </a:endParaRPr>
          </a:p>
        </p:txBody>
      </p:sp>
      <p:sp>
        <p:nvSpPr>
          <p:cNvPr id="16" name="Caption_18"/>
          <p:cNvSpPr txBox="1"/>
          <p:nvPr/>
        </p:nvSpPr>
        <p:spPr>
          <a:xfrm>
            <a:off x="5089475" y="4218560"/>
            <a:ext cx="640080" cy="156068"/>
          </a:xfrm>
          <a:prstGeom prst="rect">
            <a:avLst/>
          </a:prstGeom>
          <a:solidFill>
            <a:schemeClr val="bg1"/>
          </a:solidFill>
        </p:spPr>
        <p:txBody>
          <a:bodyPr lIns="0" tIns="0" rIns="0" bIns="0">
            <a:spAutoFit/>
          </a:bodyPr>
          <a:lstStyle/>
          <a:p>
            <a:pPr marL="85725" algn="ctr" rtl="1" eaLnBrk="1" fontAlgn="auto" hangingPunct="1">
              <a:lnSpc>
                <a:spcPts val="1175"/>
              </a:lnSpc>
              <a:spcBef>
                <a:spcPts val="0"/>
              </a:spcBef>
              <a:spcAft>
                <a:spcPts val="0"/>
              </a:spcAft>
              <a:defRPr/>
            </a:pPr>
            <a:r>
              <a:rPr lang="fa-IR" sz="1200" b="1" spc="-5" dirty="0">
                <a:latin typeface="+mn-lt"/>
                <a:cs typeface="+mn-cs"/>
              </a:rPr>
              <a:t>باطری</a:t>
            </a:r>
            <a:endParaRPr sz="1200" dirty="0">
              <a:latin typeface="+mn-lt"/>
              <a:cs typeface="+mn-cs"/>
            </a:endParaRPr>
          </a:p>
        </p:txBody>
      </p:sp>
      <p:sp>
        <p:nvSpPr>
          <p:cNvPr id="17" name="Caption_19"/>
          <p:cNvSpPr/>
          <p:nvPr/>
        </p:nvSpPr>
        <p:spPr>
          <a:xfrm rot="758580" flipH="1">
            <a:off x="4019895" y="1650067"/>
            <a:ext cx="987552" cy="457200"/>
          </a:xfrm>
          <a:prstGeom prst="rect">
            <a:avLst/>
          </a:prstGeom>
          <a:solidFill>
            <a:schemeClr val="bg1"/>
          </a:solidFill>
          <a:ln>
            <a:noFill/>
          </a:ln>
        </p:spPr>
        <p:txBody>
          <a:bodyPr wrap="square" lIns="45720" rIns="45720">
            <a:noAutofit/>
          </a:bodyPr>
          <a:lstStyle/>
          <a:p>
            <a:pPr algn="r" rtl="1"/>
            <a:r>
              <a:rPr lang="fa-IR" altLang="de-DE" sz="1000" b="1" dirty="0">
                <a:solidFill>
                  <a:srgbClr val="333333"/>
                </a:solidFill>
                <a:latin typeface="+mn-lt"/>
                <a:cs typeface="+mn-cs"/>
              </a:rPr>
              <a:t>شکایت نامه از همسایه ی طبقه بالا</a:t>
            </a:r>
            <a:endParaRPr lang="en-US" sz="1000" b="1" dirty="0">
              <a:solidFill>
                <a:srgbClr val="333333"/>
              </a:solidFill>
              <a:latin typeface="+mn-lt"/>
              <a:cs typeface="+mn-cs"/>
            </a:endParaRPr>
          </a:p>
        </p:txBody>
      </p:sp>
      <p:sp>
        <p:nvSpPr>
          <p:cNvPr id="13" name="Caption_22"/>
          <p:cNvSpPr txBox="1"/>
          <p:nvPr/>
        </p:nvSpPr>
        <p:spPr>
          <a:xfrm rot="60000" flipH="1">
            <a:off x="3279588" y="3523632"/>
            <a:ext cx="2834640" cy="155448"/>
          </a:xfrm>
          <a:prstGeom prst="rect">
            <a:avLst/>
          </a:prstGeom>
          <a:solidFill>
            <a:schemeClr val="bg1"/>
          </a:solidFill>
          <a:ln w="9144">
            <a:noFill/>
          </a:ln>
        </p:spPr>
        <p:txBody>
          <a:bodyPr lIns="0" tIns="0" rIns="0" bIns="0" anchor="t" anchorCtr="0">
            <a:noAutofit/>
          </a:bodyPr>
          <a:lstStyle/>
          <a:p>
            <a:pPr marL="19685" algn="r" rtl="1" eaLnBrk="1" fontAlgn="auto" hangingPunct="1">
              <a:spcBef>
                <a:spcPts val="0"/>
              </a:spcBef>
              <a:spcAft>
                <a:spcPts val="0"/>
              </a:spcAft>
              <a:defRPr/>
            </a:pPr>
            <a:r>
              <a:rPr lang="en-US" sz="1000" b="1" dirty="0">
                <a:latin typeface="+mn-lt"/>
                <a:cs typeface="+mn-cs"/>
              </a:rPr>
              <a:t> </a:t>
            </a:r>
            <a:endParaRPr sz="1000" dirty="0">
              <a:latin typeface="+mn-lt"/>
              <a:cs typeface="+mn-cs"/>
            </a:endParaRPr>
          </a:p>
        </p:txBody>
      </p:sp>
      <p:sp>
        <p:nvSpPr>
          <p:cNvPr id="12" name="Caption_23"/>
          <p:cNvSpPr txBox="1"/>
          <p:nvPr/>
        </p:nvSpPr>
        <p:spPr>
          <a:xfrm rot="60000" flipH="1">
            <a:off x="3354346" y="3505796"/>
            <a:ext cx="2743200" cy="182880"/>
          </a:xfrm>
          <a:prstGeom prst="rect">
            <a:avLst/>
          </a:prstGeom>
          <a:noFill/>
          <a:ln w="9144">
            <a:noFill/>
          </a:ln>
        </p:spPr>
        <p:txBody>
          <a:bodyPr lIns="0" tIns="0" rIns="0" bIns="0" anchor="ctr" anchorCtr="0">
            <a:noAutofit/>
          </a:bodyPr>
          <a:lstStyle/>
          <a:p>
            <a:pPr marL="19685" algn="r" rtl="1" eaLnBrk="1" fontAlgn="auto" hangingPunct="1">
              <a:spcBef>
                <a:spcPts val="204"/>
              </a:spcBef>
              <a:spcAft>
                <a:spcPts val="0"/>
              </a:spcAft>
              <a:defRPr/>
            </a:pPr>
            <a:r>
              <a:rPr lang="fa-IR" sz="1050" b="1" dirty="0">
                <a:latin typeface="+mn-lt"/>
                <a:cs typeface="+mn-cs"/>
              </a:rPr>
              <a:t>دوهفته پس از اسباب کشی به منزل جدید</a:t>
            </a:r>
            <a:endParaRPr sz="1050" b="1" dirty="0">
              <a:latin typeface="+mn-lt"/>
              <a:cs typeface="+mn-cs"/>
            </a:endParaRPr>
          </a:p>
        </p:txBody>
      </p:sp>
      <p:sp>
        <p:nvSpPr>
          <p:cNvPr id="11" name="Caption_20"/>
          <p:cNvSpPr/>
          <p:nvPr/>
        </p:nvSpPr>
        <p:spPr>
          <a:xfrm rot="2871207" flipH="1">
            <a:off x="4791193" y="1649624"/>
            <a:ext cx="1097280" cy="457200"/>
          </a:xfrm>
          <a:prstGeom prst="rect">
            <a:avLst/>
          </a:prstGeom>
          <a:solidFill>
            <a:schemeClr val="bg1"/>
          </a:solidFill>
          <a:ln>
            <a:solidFill>
              <a:schemeClr val="tx1"/>
            </a:solidFill>
          </a:ln>
        </p:spPr>
        <p:txBody>
          <a:bodyPr wrap="square" lIns="45720" rIns="45720">
            <a:noAutofit/>
          </a:bodyPr>
          <a:lstStyle/>
          <a:p>
            <a:pPr algn="r" rtl="1"/>
            <a:r>
              <a:rPr lang="fa-IR" altLang="de-DE" sz="1100" b="1" spc="-30" dirty="0">
                <a:solidFill>
                  <a:srgbClr val="333333"/>
                </a:solidFill>
                <a:latin typeface="+mn-lt"/>
                <a:cs typeface="+mn-cs"/>
              </a:rPr>
              <a:t>نامه ای برای صاحب خانه</a:t>
            </a:r>
            <a:endParaRPr lang="en-US" sz="1100" b="1" spc="-30" dirty="0">
              <a:solidFill>
                <a:srgbClr val="333333"/>
              </a:solidFill>
              <a:latin typeface="+mn-lt"/>
              <a:cs typeface="+mn-cs"/>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دانش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fa-IR" altLang="de-DE" sz="2400" b="1" dirty="0">
                <a:solidFill>
                  <a:srgbClr val="333333"/>
                </a:solidFill>
              </a:rPr>
              <a:t>هدف های رفتاری</a:t>
            </a:r>
            <a:r>
              <a:rPr lang="de-DE" altLang="de-DE" sz="2400" b="1" dirty="0">
                <a:solidFill>
                  <a:srgbClr val="333333"/>
                </a:solidFill>
              </a:rPr>
              <a:t>:</a:t>
            </a:r>
          </a:p>
          <a:p>
            <a:pPr marL="342900" lvl="0" indent="-342900" defTabSz="914400" fontAlgn="base">
              <a:buClr>
                <a:srgbClr val="000000"/>
              </a:buClr>
              <a:buFont typeface="WingDings"/>
              <a:buChar char=""/>
            </a:pPr>
            <a:r>
              <a:rPr lang="fa-IR" altLang="de-DE" sz="2400" dirty="0">
                <a:solidFill>
                  <a:srgbClr val="004992"/>
                </a:solidFill>
              </a:rPr>
              <a:t>بسیاری از سوء تفاهم ها و حتی تعارض ها به این علّت ایجاد می شوند که انسان ها حدس های نادرستی از ذهنیت دیگران می زنند. </a:t>
            </a:r>
            <a:r>
              <a:rPr lang="fa-IR" altLang="de-DE" sz="2400" dirty="0">
                <a:solidFill>
                  <a:srgbClr val="333333"/>
                </a:solidFill>
              </a:rPr>
              <a:t>(بعنوان مثال اگر به دوست خود اطلاع ندهید که حال شما بد است ، نمی توانید از آنان انتظار داشته باشید که به شما رسیدگی کنند)</a:t>
            </a:r>
            <a:r>
              <a:rPr lang="de-DE" altLang="de-DE" sz="2400" dirty="0">
                <a:solidFill>
                  <a:srgbClr val="333333"/>
                </a:solidFill>
              </a:rPr>
              <a:t>.</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43</a:t>
            </a:fld>
            <a:endParaRPr lang="de-DE" dirty="0">
              <a:latin typeface="+mn-lt"/>
              <a:cs typeface="+mn-cs"/>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دانش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fa-IR" altLang="de-DE" sz="2400" b="1" dirty="0">
                <a:solidFill>
                  <a:srgbClr val="333333"/>
                </a:solidFill>
              </a:rPr>
              <a:t>هدف های رفتاری</a:t>
            </a:r>
            <a:r>
              <a:rPr lang="de-DE" altLang="de-DE" sz="2400" b="1" dirty="0">
                <a:solidFill>
                  <a:srgbClr val="333333"/>
                </a:solidFill>
              </a:rPr>
              <a:t>:</a:t>
            </a:r>
          </a:p>
          <a:p>
            <a:pPr marL="342900" lvl="0" indent="-342900" defTabSz="914400" fontAlgn="base">
              <a:buClr>
                <a:srgbClr val="000000"/>
              </a:buClr>
              <a:buFont typeface="WingDings"/>
              <a:buChar char=""/>
            </a:pPr>
            <a:r>
              <a:rPr lang="fa-IR" altLang="de-DE" sz="2400" dirty="0">
                <a:solidFill>
                  <a:srgbClr val="004992"/>
                </a:solidFill>
              </a:rPr>
              <a:t>بسیاری از سوء تفاهم ها و حتی تعارض ها به این علّت ایجاد می شوند که انسان ها حدس های نادرستی از ذهنیت دیگران می زنند. </a:t>
            </a:r>
            <a:r>
              <a:rPr lang="fa-IR" altLang="de-DE" sz="2400" dirty="0">
                <a:solidFill>
                  <a:srgbClr val="333333"/>
                </a:solidFill>
              </a:rPr>
              <a:t>(بعنوان مثال اگر به دوست خود اطلاع ندهید که حال شما بد است ، نمی توانید از آنان انتظار داشته باشید که به شما رسیدگی کنند)</a:t>
            </a:r>
            <a:r>
              <a:rPr lang="de-DE" altLang="de-DE" sz="2400" dirty="0">
                <a:solidFill>
                  <a:srgbClr val="333333"/>
                </a:solidFill>
              </a:rPr>
              <a:t>.</a:t>
            </a:r>
            <a:endParaRPr lang="fa-IR" altLang="de-DE" sz="2400" dirty="0">
              <a:solidFill>
                <a:srgbClr val="333333"/>
              </a:solidFill>
            </a:endParaRPr>
          </a:p>
          <a:p>
            <a:pPr marL="342900" lvl="0" indent="-342900" defTabSz="914400" fontAlgn="base">
              <a:buClr>
                <a:srgbClr val="333333"/>
              </a:buClr>
              <a:buFont typeface="WingDings"/>
              <a:buChar char=""/>
            </a:pPr>
            <a:r>
              <a:rPr lang="fa-IR" altLang="de-DE" sz="2400" dirty="0">
                <a:solidFill>
                  <a:srgbClr val="333333"/>
                </a:solidFill>
              </a:rPr>
              <a:t>سعی کنید شرایط پیچیده ی اجتماعی را از منظری متفاوت ارزیابی کنید و به هرگونه اطلاعات مرتبط با آن شرایط توجه کنید. هرقدر اطلاعات مورد توجه شما بیشتر باشد ، احتمال قضاوت صحیح تر افزایش خواهد </a:t>
            </a:r>
            <a:r>
              <a:rPr lang="fa-IR" altLang="de-DE" sz="2400">
                <a:solidFill>
                  <a:srgbClr val="333333"/>
                </a:solidFill>
              </a:rPr>
              <a:t>یافت.</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44</a:t>
            </a:fld>
            <a:endParaRPr lang="de-DE" dirty="0">
              <a:latin typeface="+mn-lt"/>
              <a:cs typeface="+mn-cs"/>
            </a:endParaRPr>
          </a:p>
        </p:txBody>
      </p:sp>
    </p:spTree>
    <p:extLst>
      <p:ext uri="{BB962C8B-B14F-4D97-AF65-F5344CB8AC3E}">
        <p14:creationId xmlns:p14="http://schemas.microsoft.com/office/powerpoint/2010/main" val="589339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دانش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fa-IR" altLang="de-DE" sz="2400" b="1" dirty="0">
                <a:solidFill>
                  <a:srgbClr val="333333"/>
                </a:solidFill>
              </a:rPr>
              <a:t>هدف های رفتاری</a:t>
            </a:r>
            <a:r>
              <a:rPr lang="de-DE" altLang="de-DE" sz="2400" b="1" dirty="0">
                <a:solidFill>
                  <a:srgbClr val="333333"/>
                </a:solidFill>
              </a:rPr>
              <a:t>:</a:t>
            </a:r>
          </a:p>
          <a:p>
            <a:pPr marL="342900" lvl="0" indent="-342900" defTabSz="914400" fontAlgn="base">
              <a:buClr>
                <a:srgbClr val="000000"/>
              </a:buClr>
              <a:buFont typeface="WingDings"/>
              <a:buChar char=""/>
            </a:pPr>
            <a:r>
              <a:rPr lang="fa-IR" altLang="de-DE" sz="2400" dirty="0">
                <a:solidFill>
                  <a:srgbClr val="004992"/>
                </a:solidFill>
              </a:rPr>
              <a:t>بسیاری از سوء تفاهم ها و حتی تعارض ها به این علّت ایجاد می شوند که انسان ها حدس های نادرستی از ذهنیت دیگران می زنند. </a:t>
            </a:r>
            <a:r>
              <a:rPr lang="fa-IR" altLang="de-DE" sz="2400" dirty="0">
                <a:solidFill>
                  <a:srgbClr val="333333"/>
                </a:solidFill>
              </a:rPr>
              <a:t>(بعنوان مثال اگر به دوست خود اطلاع ندهید که حال شما بد است ، نمی توانید از آنان انتظار داشته باشید که به شما رسیدگی کنند)</a:t>
            </a:r>
            <a:r>
              <a:rPr lang="de-DE" altLang="de-DE" sz="2400" dirty="0">
                <a:solidFill>
                  <a:srgbClr val="333333"/>
                </a:solidFill>
              </a:rPr>
              <a:t>.</a:t>
            </a:r>
            <a:endParaRPr lang="fa-IR" altLang="de-DE" sz="2400" dirty="0">
              <a:solidFill>
                <a:srgbClr val="333333"/>
              </a:solidFill>
            </a:endParaRPr>
          </a:p>
          <a:p>
            <a:pPr marL="342900" lvl="0" indent="-342900" defTabSz="914400" fontAlgn="base">
              <a:buClr>
                <a:srgbClr val="333333"/>
              </a:buClr>
              <a:buFont typeface="WingDings"/>
              <a:buChar char=""/>
            </a:pPr>
            <a:r>
              <a:rPr lang="fa-IR" altLang="de-DE" sz="2400" dirty="0">
                <a:solidFill>
                  <a:srgbClr val="333333"/>
                </a:solidFill>
              </a:rPr>
              <a:t>سعی کنید شرایط پیچیده ی اجتماعی را از منظری متفاوت ارزیابی کنید و به هرگونه اطلاعات مرتبط با آن شرایط توجه کنید. هرقدر اطلاعات مورد توجه شما بیشتر باشد ، احتمال قضاوت صحیح تر افزایش خواهد یافت.</a:t>
            </a:r>
          </a:p>
          <a:p>
            <a:pPr marL="342900" lvl="0" indent="-342900" defTabSz="914400" fontAlgn="base">
              <a:buClr>
                <a:srgbClr val="333333"/>
              </a:buClr>
              <a:buFont typeface="WingDings"/>
              <a:buChar char=""/>
            </a:pPr>
            <a:r>
              <a:rPr lang="fa-IR" altLang="de-DE" sz="2400" dirty="0">
                <a:solidFill>
                  <a:srgbClr val="333333"/>
                </a:solidFill>
              </a:rPr>
              <a:t>مراقب باشيد حالات خلقي ما بر شيوه ي ادراك ما از محيط (بعنوان مثال ارزيابي ما از شخص ديگر ) اثر مي گذارد.</a:t>
            </a:r>
            <a:endParaRPr lang="fa-IR" sz="2400" dirty="0"/>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45</a:t>
            </a:fld>
            <a:endParaRPr lang="de-DE" dirty="0">
              <a:latin typeface="+mn-lt"/>
              <a:cs typeface="+mn-cs"/>
            </a:endParaRPr>
          </a:p>
        </p:txBody>
      </p:sp>
    </p:spTree>
    <p:extLst>
      <p:ext uri="{BB962C8B-B14F-4D97-AF65-F5344CB8AC3E}">
        <p14:creationId xmlns:p14="http://schemas.microsoft.com/office/powerpoint/2010/main" val="2337266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با بیمار ان روان پریش (سایکوتیک) چه باید کرد؟</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fa-IR" altLang="de-DE" sz="2400" dirty="0">
                <a:solidFill>
                  <a:srgbClr val="333333"/>
                </a:solidFill>
              </a:rPr>
              <a:t>زمانی که شخصی به یک بیماری سایکوتیک (روانپریشی) مبتلا می باشد ، اعمال و حالات چهره ای دیگران را غلط تعبیر می کنند.</a:t>
            </a:r>
          </a:p>
          <a:p>
            <a:pPr lvl="0" defTabSz="914400" fontAlgn="base"/>
            <a:r>
              <a:rPr lang="fa-IR" altLang="de-DE" sz="2400" dirty="0">
                <a:solidFill>
                  <a:srgbClr val="004992"/>
                </a:solidFill>
              </a:rPr>
              <a:t>مثال: </a:t>
            </a:r>
            <a:r>
              <a:rPr lang="fa-IR" altLang="de-DE" sz="2400" dirty="0">
                <a:solidFill>
                  <a:srgbClr val="333333"/>
                </a:solidFill>
              </a:rPr>
              <a:t>ماروین احساس می کند که مورد تمسخر واقع شده است.</a:t>
            </a:r>
          </a:p>
          <a:p>
            <a:pPr lvl="0" defTabSz="914400" fontAlgn="base">
              <a:lnSpc>
                <a:spcPct val="100000"/>
              </a:lnSpc>
              <a:spcBef>
                <a:spcPts val="1200"/>
              </a:spcBef>
            </a:pPr>
            <a:r>
              <a:rPr lang="fa-IR" altLang="de-DE" sz="2400" dirty="0">
                <a:solidFill>
                  <a:srgbClr val="004992"/>
                </a:solidFill>
              </a:rPr>
              <a:t>سابقه: </a:t>
            </a:r>
            <a:r>
              <a:rPr lang="fa-IR" altLang="de-DE" sz="2400" dirty="0">
                <a:solidFill>
                  <a:srgbClr val="333333"/>
                </a:solidFill>
              </a:rPr>
              <a:t>پس از اینکه ماروین از قسمت بازرسی پاسپورت در فرودگاه وارد سالن انتظار می شود ، دو نفر را در مسیر خود می بیند که با صدای بلند می خندند.</a:t>
            </a:r>
          </a:p>
          <a:p>
            <a:pPr lvl="0" defTabSz="914400" fontAlgn="base">
              <a:lnSpc>
                <a:spcPct val="100000"/>
              </a:lnSpc>
              <a:spcBef>
                <a:spcPts val="1200"/>
              </a:spcBef>
            </a:pPr>
            <a:r>
              <a:rPr lang="fa-IR" altLang="de-DE" sz="2400" dirty="0">
                <a:solidFill>
                  <a:srgbClr val="004992"/>
                </a:solidFill>
              </a:rPr>
              <a:t>ولی: </a:t>
            </a:r>
            <a:r>
              <a:rPr lang="fa-IR" altLang="de-DE" sz="2400" dirty="0">
                <a:solidFill>
                  <a:srgbClr val="333333"/>
                </a:solidFill>
              </a:rPr>
              <a:t>در سالن انتظار اشخاص زیادی منتظر مسافر خود هستند و ممکن است یکی از دو فردی که در حال خندیدن بودند ، مسافری تازه رسیده باشد که پس از سالها بازگشته و درحال تعریف کردن خاطرات سفر خود می باشد. البته ممکن است آنان به کلاه بزرگ و لبه پهن اسپانیولی که ماروین هنوز بر سر دارد می خندند.</a:t>
            </a:r>
          </a:p>
          <a:p>
            <a:pPr lvl="0" defTabSz="914400" fontAlgn="base"/>
            <a:r>
              <a:rPr lang="fa-IR" altLang="de-DE" sz="2400" dirty="0">
                <a:solidFill>
                  <a:srgbClr val="333333"/>
                </a:solidFill>
              </a:rPr>
              <a:t>هر انسانی خطا می کند ، اساساً انسان جایزالخطا می باشد. بنابراین سعی کنیم مسائل را از منظرهای مختلف بنگریم.</a:t>
            </a:r>
            <a:endParaRPr lang="fa-IR" sz="2400" dirty="0">
              <a:solidFill>
                <a:srgbClr val="333333"/>
              </a:solidFill>
            </a:endParaRPr>
          </a:p>
        </p:txBody>
      </p:sp>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46</a:t>
            </a:fld>
            <a:endParaRPr lang="de-DE" dirty="0">
              <a:latin typeface="+mn-lt"/>
              <a:cs typeface="+mn-cs"/>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ar-AE" altLang="ko-KR" sz="3600" dirty="0">
                <a:solidFill>
                  <a:srgbClr val="004992"/>
                </a:solidFill>
                <a:latin typeface="+mn-lt"/>
                <a:ea typeface="+mn-ea"/>
                <a:cs typeface="+mn-cs"/>
              </a:rPr>
              <a:t>از توجه و همکاری شما متشکریم</a:t>
            </a:r>
            <a:endParaRPr lang="en-US" altLang="ja-JP" sz="3600" dirty="0">
              <a:solidFill>
                <a:srgbClr val="004992"/>
              </a:solidFill>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ar-AE" altLang="ko-KR" i="1" dirty="0">
                <a:solidFill>
                  <a:srgbClr val="004992"/>
                </a:solidFill>
              </a:rPr>
              <a:t>برای مربیان:</a:t>
            </a:r>
            <a:endParaRPr lang="" altLang="ko-KR" i="1">
              <a:solidFill>
                <a:srgbClr val="004992"/>
              </a:solidFill>
            </a:endParaRPr>
          </a:p>
          <a:p>
            <a:pPr marL="114935" marR="333375" lvl="0" defTabSz="914400">
              <a:lnSpc>
                <a:spcPct val="100000"/>
              </a:lnSpc>
              <a:spcBef>
                <a:spcPts val="800"/>
              </a:spcBef>
            </a:pPr>
            <a:r>
              <a:rPr lang="ar-AE" altLang="ko-KR" dirty="0">
                <a:solidFill>
                  <a:srgbClr val="004992"/>
                </a:solidFill>
              </a:rPr>
              <a:t>تکایە ۆرکشیتەکان دەربکە. ناساندنی کاربەرنامەی</a:t>
            </a:r>
            <a:r>
              <a:rPr lang="en-US" altLang="ko-KR" dirty="0">
                <a:solidFill>
                  <a:srgbClr val="004992"/>
                </a:solidFill>
              </a:rPr>
              <a:t> COGITO </a:t>
            </a:r>
            <a:r>
              <a:rPr lang="ar-AE" altLang="ko-KR" dirty="0">
                <a:solidFill>
                  <a:srgbClr val="004992"/>
                </a:solidFill>
              </a:rPr>
              <a:t>(دابەزاندنی بە خۆڕایی).</a:t>
            </a:r>
          </a:p>
        </p:txBody>
      </p:sp>
      <p:sp>
        <p:nvSpPr>
          <p:cNvPr id="2" name="Footer Placeholder 1"/>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47</a:t>
            </a:fld>
            <a:endParaRPr lang="de-DE" dirty="0">
              <a:latin typeface="+mn-lt"/>
              <a:cs typeface="+mn-cs"/>
            </a:endParaRPr>
          </a:p>
        </p:txBody>
      </p:sp>
      <p:sp>
        <p:nvSpPr>
          <p:cNvPr id="6" name="Rechteck 5"/>
          <p:cNvSpPr/>
          <p:nvPr/>
        </p:nvSpPr>
        <p:spPr>
          <a:xfrm>
            <a:off x="4765428" y="4497362"/>
            <a:ext cx="2664319" cy="369332"/>
          </a:xfrm>
          <a:prstGeom prst="rect">
            <a:avLst/>
          </a:prstGeom>
        </p:spPr>
        <p:txBody>
          <a:bodyPr wrap="none">
            <a:noAutofit/>
          </a:bodyPr>
          <a:lstStyle/>
          <a:p>
            <a:pPr marL="114935" marR="333375" algn="r" defTabSz="914400" eaLnBrk="0" fontAlgn="base" hangingPunct="0">
              <a:spcBef>
                <a:spcPts val="800"/>
              </a:spcBef>
              <a:spcAft>
                <a:spcPct val="0"/>
              </a:spcAft>
            </a:pPr>
            <a:r>
              <a:rPr lang="de-DE" spc="-10" dirty="0">
                <a:solidFill>
                  <a:srgbClr val="333333"/>
                </a:solidFill>
                <a:latin typeface="+mn-lt"/>
                <a:cs typeface="+mn-cs"/>
              </a:rPr>
              <a:t>www.uke.de/mct_app</a:t>
            </a:r>
            <a:endParaRPr lang="de-DE" dirty="0">
              <a:solidFill>
                <a:srgbClr val="333333"/>
              </a:solidFill>
              <a:latin typeface="+mn-lt"/>
              <a:cs typeface="+mn-cs"/>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0452" y="3310430"/>
            <a:ext cx="1158239" cy="2743197"/>
          </a:xfrm>
          <a:prstGeom prst="rect">
            <a:avLst/>
          </a:prstGeom>
        </p:spPr>
      </p:pic>
      <p:pic>
        <p:nvPicPr>
          <p:cNvPr id="8"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86325" y="3310428"/>
            <a:ext cx="1395664" cy="2743200"/>
          </a:xfrm>
          <a:prstGeom prst="rect">
            <a:avLst/>
          </a:prstGeom>
        </p:spPr>
      </p:pic>
    </p:spTree>
    <p:extLst>
      <p:ext uri="{BB962C8B-B14F-4D97-AF65-F5344CB8AC3E}">
        <p14:creationId xmlns:p14="http://schemas.microsoft.com/office/powerpoint/2010/main" val="40774410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r-AE">
                <a:latin typeface="+mn-lt"/>
                <a:cs typeface="+mn-cs"/>
              </a:rPr>
              <a:t>آموزش فراشناخت 6 – همدلی کردن... (قسمت دوم)</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48</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1558945921"/>
              </p:ext>
            </p:extLst>
          </p:nvPr>
        </p:nvGraphicFramePr>
        <p:xfrm>
          <a:off x="408954" y="2011680"/>
          <a:ext cx="11375999" cy="466956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Llima</a:t>
                      </a:r>
                      <a:endParaRPr kumimoji="0" lang="en-GB" sz="2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Psalmz</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t"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Rapper</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Thomas Hawk</a:t>
                      </a:r>
                      <a:endParaRPr kumimoji="0" lang="en-GB" sz="2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2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Lips</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Red lips/Rote Lippen</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Volker Henkel</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fotomoment.de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emotionen</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t"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Different facial expressions of 3 men/Verschiedene Gesichtsausdrücke v. 3 Männern</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storm_gal</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Wolf Dog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Intuition (dog/Hund)</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bricolage.108</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Circus ring</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Funny clown/Lustiger Clown</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MisterSquirrel</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Pennywise</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Evil clown/Böser Clown</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def110</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Zirkus - circus</a:t>
                      </a:r>
                      <a:r>
                        <a:rPr kumimoji="0" lang="de-DE" sz="1000" b="0" i="0" u="none" strike="noStrike" cap="none" normalizeH="0" baseline="0">
                          <a:ln>
                            <a:noFill/>
                          </a:ln>
                          <a:solidFill>
                            <a:srgbClr val="333333"/>
                          </a:solidFill>
                          <a:effectLst/>
                          <a:latin typeface="+mn-lt"/>
                          <a:ea typeface="+mn-ea"/>
                          <a:cs typeface="+mn-cs"/>
                        </a:rPr>
                        <a:t> </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a:t>
                      </a:r>
                      <a:endParaRPr kumimoji="0" lang="en-GB" sz="2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Circus/Zirkus</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t"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Marina Ruiz-Villarreal</a:t>
                      </a:r>
                      <a:r>
                        <a:rPr kumimoji="0" lang="de-DE" sz="1000" b="0" i="0" u="none" strike="noStrike" cap="none" normalizeH="0" baseline="0">
                          <a:ln>
                            <a:noFill/>
                          </a:ln>
                          <a:solidFill>
                            <a:srgbClr val="333333"/>
                          </a:solidFill>
                          <a:effectLst/>
                          <a:latin typeface="+mn-lt"/>
                          <a:ea typeface="+mn-ea"/>
                          <a:cs typeface="+mn-cs"/>
                        </a:rPr>
                        <a:t> </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t" latinLnBrk="0" hangingPunct="1">
                        <a:lnSpc>
                          <a:spcPct val="100000"/>
                        </a:lnSpc>
                        <a:spcBef>
                          <a:spcPct val="20000"/>
                        </a:spcBef>
                        <a:spcAft>
                          <a:spcPct val="0"/>
                        </a:spcAft>
                        <a:buClrTx/>
                        <a:buSzTx/>
                        <a:buFontTx/>
                        <a:buNone/>
                        <a:tabLst/>
                      </a:pPr>
                      <a:r>
                        <a:rPr kumimoji="0" lang="en-US" sz="1000" b="0" i="0" u="none" strike="noStrike" cap="none" normalizeH="0" baseline="0" dirty="0">
                          <a:ln>
                            <a:noFill/>
                          </a:ln>
                          <a:solidFill>
                            <a:srgbClr val="333333"/>
                          </a:solidFill>
                          <a:effectLst/>
                          <a:latin typeface="+mn-lt"/>
                          <a:ea typeface="+mn-ea"/>
                          <a:cs typeface="+mn-cs"/>
                        </a:rPr>
                        <a:t>Produced for the MCT/</a:t>
                      </a:r>
                      <a:r>
                        <a:rPr kumimoji="0" lang="en-US" sz="1000" b="0" i="0" u="none" strike="noStrike" cap="none" normalizeH="0" baseline="0" dirty="0" err="1">
                          <a:ln>
                            <a:noFill/>
                          </a:ln>
                          <a:solidFill>
                            <a:srgbClr val="333333"/>
                          </a:solidFill>
                          <a:effectLst/>
                          <a:latin typeface="+mn-lt"/>
                          <a:ea typeface="+mn-ea"/>
                          <a:cs typeface="+mn-cs"/>
                        </a:rPr>
                        <a:t>Anfertigung</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für</a:t>
                      </a:r>
                      <a:r>
                        <a:rPr kumimoji="0" lang="en-US" sz="1000" b="0" i="0" u="none" strike="noStrike" cap="none" normalizeH="0" baseline="0" dirty="0">
                          <a:ln>
                            <a:noFill/>
                          </a:ln>
                          <a:solidFill>
                            <a:srgbClr val="333333"/>
                          </a:solidFill>
                          <a:effectLst/>
                          <a:latin typeface="+mn-lt"/>
                          <a:ea typeface="+mn-ea"/>
                          <a:cs typeface="+mn-cs"/>
                        </a:rPr>
                        <a:t> das MKT; © </a:t>
                      </a:r>
                      <a:r>
                        <a:rPr kumimoji="0" lang="en-US" sz="1000" b="0" i="0" u="none" strike="noStrike" cap="none" normalizeH="0" baseline="0" dirty="0" err="1">
                          <a:ln>
                            <a:noFill/>
                          </a:ln>
                          <a:solidFill>
                            <a:srgbClr val="333333"/>
                          </a:solidFill>
                          <a:effectLst/>
                          <a:latin typeface="+mn-lt"/>
                          <a:ea typeface="+mn-ea"/>
                          <a:cs typeface="+mn-cs"/>
                        </a:rPr>
                        <a:t>Arbeitsgruppe</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Neuropsychologie</a:t>
                      </a:r>
                      <a:endParaRPr kumimoji="0" lang="en-US" sz="2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Comic strips: grandmother, accident, bad news, neighbour/Bildergeschichten: Großmutter, Unfall, schlechte Nachrichten, Nachbar</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Picture has been taken from the following book chapter/ </a:t>
                      </a:r>
                      <a:r>
                        <a:rPr kumimoji="0" lang="en-US" sz="1000" b="0" i="0" u="none" strike="noStrike" cap="none" normalizeH="0" baseline="0" dirty="0">
                          <a:ln>
                            <a:noFill/>
                          </a:ln>
                          <a:solidFill>
                            <a:srgbClr val="333333"/>
                          </a:solidFill>
                          <a:effectLst/>
                          <a:latin typeface="+mn-lt"/>
                          <a:ea typeface="+mn-ea"/>
                          <a:cs typeface="+mn-cs"/>
                        </a:rPr>
                        <a:t>Das </a:t>
                      </a:r>
                      <a:r>
                        <a:rPr kumimoji="0" lang="en-US" sz="1000" b="0" i="0" u="none" strike="noStrike" cap="none" normalizeH="0" baseline="0" dirty="0" err="1">
                          <a:ln>
                            <a:noFill/>
                          </a:ln>
                          <a:solidFill>
                            <a:srgbClr val="333333"/>
                          </a:solidFill>
                          <a:effectLst/>
                          <a:latin typeface="+mn-lt"/>
                          <a:ea typeface="+mn-ea"/>
                          <a:cs typeface="+mn-cs"/>
                        </a:rPr>
                        <a:t>Bild</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wurde</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dem</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folgenden</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Buchkapitel</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entliehen</a:t>
                      </a:r>
                      <a:r>
                        <a:rPr kumimoji="0" lang="en-US" sz="1000" b="0" i="0" u="none" strike="noStrike" cap="none" normalizeH="0" baseline="0" dirty="0">
                          <a:ln>
                            <a:noFill/>
                          </a:ln>
                          <a:solidFill>
                            <a:srgbClr val="333333"/>
                          </a:solidFill>
                          <a:effectLst/>
                          <a:latin typeface="+mn-lt"/>
                          <a:ea typeface="+mn-ea"/>
                          <a:cs typeface="+mn-cs"/>
                        </a:rPr>
                        <a:t>:</a:t>
                      </a:r>
                    </a:p>
                    <a:p>
                      <a:pPr marL="0" marR="0" lvl="0" indent="0" algn="l" defTabSz="914400" rtl="0" eaLnBrk="1" fontAlgn="t"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mn-lt"/>
                          <a:ea typeface="+mn-ea"/>
                          <a:cs typeface="+mn-cs"/>
                        </a:rPr>
                        <a:t>Moritz, S. (2005), </a:t>
                      </a:r>
                      <a:r>
                        <a:rPr kumimoji="0" lang="en-US" sz="1000" b="0" i="0" u="none" strike="noStrike" cap="none" normalizeH="0" baseline="0" dirty="0" err="1">
                          <a:ln>
                            <a:noFill/>
                          </a:ln>
                          <a:solidFill>
                            <a:srgbClr val="333333"/>
                          </a:solidFill>
                          <a:effectLst/>
                          <a:latin typeface="+mn-lt"/>
                          <a:ea typeface="+mn-ea"/>
                          <a:cs typeface="+mn-cs"/>
                        </a:rPr>
                        <a:t>Kognitive</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Dysfunktionen</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schizophrener</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Patienten</a:t>
                      </a:r>
                      <a:r>
                        <a:rPr kumimoji="0" lang="en-US" sz="1000" b="0" i="0" u="none" strike="noStrike" cap="none" normalizeH="0" baseline="0" dirty="0">
                          <a:ln>
                            <a:noFill/>
                          </a:ln>
                          <a:solidFill>
                            <a:srgbClr val="333333"/>
                          </a:solidFill>
                          <a:effectLst/>
                          <a:latin typeface="+mn-lt"/>
                          <a:ea typeface="+mn-ea"/>
                          <a:cs typeface="+mn-cs"/>
                        </a:rPr>
                        <a:t>. In D.F. </a:t>
                      </a:r>
                      <a:r>
                        <a:rPr kumimoji="0" lang="en-US" sz="1000" b="0" i="0" u="none" strike="noStrike" cap="none" normalizeH="0" baseline="0" dirty="0" err="1">
                          <a:ln>
                            <a:noFill/>
                          </a:ln>
                          <a:solidFill>
                            <a:srgbClr val="333333"/>
                          </a:solidFill>
                          <a:effectLst/>
                          <a:latin typeface="+mn-lt"/>
                          <a:ea typeface="+mn-ea"/>
                          <a:cs typeface="+mn-cs"/>
                        </a:rPr>
                        <a:t>Braus</a:t>
                      </a:r>
                      <a:r>
                        <a:rPr kumimoji="0" lang="en-US" sz="1000" b="0" i="0" u="none" strike="noStrike" cap="none" normalizeH="0" baseline="0" dirty="0">
                          <a:ln>
                            <a:noFill/>
                          </a:ln>
                          <a:solidFill>
                            <a:srgbClr val="333333"/>
                          </a:solidFill>
                          <a:effectLst/>
                          <a:latin typeface="+mn-lt"/>
                          <a:ea typeface="+mn-ea"/>
                          <a:cs typeface="+mn-cs"/>
                        </a:rPr>
                        <a:t> (Ed.), </a:t>
                      </a:r>
                      <a:r>
                        <a:rPr kumimoji="0" lang="en-US" sz="1000" b="0" i="0" u="none" strike="noStrike" cap="none" normalizeH="0" baseline="0" dirty="0" err="1">
                          <a:ln>
                            <a:noFill/>
                          </a:ln>
                          <a:solidFill>
                            <a:srgbClr val="333333"/>
                          </a:solidFill>
                          <a:effectLst/>
                          <a:latin typeface="+mn-lt"/>
                          <a:ea typeface="+mn-ea"/>
                          <a:cs typeface="+mn-cs"/>
                        </a:rPr>
                        <a:t>Schizophrenie</a:t>
                      </a:r>
                      <a:r>
                        <a:rPr kumimoji="0" lang="en-US" sz="1000" b="0" i="0" u="none" strike="noStrike" cap="none" normalizeH="0" baseline="0" dirty="0">
                          <a:ln>
                            <a:noFill/>
                          </a:ln>
                          <a:solidFill>
                            <a:srgbClr val="333333"/>
                          </a:solidFill>
                          <a:effectLst/>
                          <a:latin typeface="+mn-lt"/>
                          <a:ea typeface="+mn-ea"/>
                          <a:cs typeface="+mn-cs"/>
                        </a:rPr>
                        <a:t> (pp. 15-27). Stuttgart: </a:t>
                      </a:r>
                      <a:r>
                        <a:rPr kumimoji="0" lang="en-US" sz="1000" b="0" i="0" u="none" strike="noStrike" cap="none" normalizeH="0" baseline="0" dirty="0" err="1">
                          <a:ln>
                            <a:noFill/>
                          </a:ln>
                          <a:solidFill>
                            <a:srgbClr val="333333"/>
                          </a:solidFill>
                          <a:effectLst/>
                          <a:latin typeface="+mn-lt"/>
                          <a:ea typeface="+mn-ea"/>
                          <a:cs typeface="+mn-cs"/>
                        </a:rPr>
                        <a:t>Schattauer</a:t>
                      </a:r>
                      <a:endParaRPr kumimoji="0" lang="en-US" sz="2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Comic strip: John &amp; Mary/ </a:t>
                      </a:r>
                      <a:r>
                        <a:rPr kumimoji="0" lang="en-GB" sz="1000" b="0" i="0" u="none" strike="noStrike" cap="none" normalizeH="0" baseline="0" dirty="0" err="1">
                          <a:ln>
                            <a:noFill/>
                          </a:ln>
                          <a:solidFill>
                            <a:srgbClr val="333333"/>
                          </a:solidFill>
                          <a:effectLst/>
                          <a:latin typeface="+mn-lt"/>
                          <a:ea typeface="+mn-ea"/>
                          <a:cs typeface="+mn-cs"/>
                        </a:rPr>
                        <a:t>Bildergeschichte</a:t>
                      </a:r>
                      <a:r>
                        <a:rPr kumimoji="0" lang="en-GB" sz="1000" b="0" i="0" u="none" strike="noStrike" cap="none" normalizeH="0" baseline="0" dirty="0">
                          <a:ln>
                            <a:noFill/>
                          </a:ln>
                          <a:solidFill>
                            <a:srgbClr val="333333"/>
                          </a:solidFill>
                          <a:effectLst/>
                          <a:latin typeface="+mn-lt"/>
                          <a:ea typeface="+mn-ea"/>
                          <a:cs typeface="+mn-cs"/>
                        </a:rPr>
                        <a:t> John &amp; Mary</a:t>
                      </a:r>
                      <a:endParaRPr kumimoji="0" lang="en-GB" sz="2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Martin Armbruster</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t"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US"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Comic strips: bank, boating, sausage/</a:t>
                      </a:r>
                      <a:r>
                        <a:rPr kumimoji="0" lang="en-GB" sz="1000" b="0" i="0" u="none" strike="noStrike" cap="none" normalizeH="0" baseline="0" dirty="0" err="1">
                          <a:ln>
                            <a:noFill/>
                          </a:ln>
                          <a:solidFill>
                            <a:srgbClr val="333333"/>
                          </a:solidFill>
                          <a:effectLst/>
                          <a:latin typeface="+mn-lt"/>
                          <a:ea typeface="+mn-ea"/>
                          <a:cs typeface="+mn-cs"/>
                        </a:rPr>
                        <a:t>Bildergeschichten</a:t>
                      </a:r>
                      <a:r>
                        <a:rPr kumimoji="0" lang="en-GB" sz="1000" b="0" i="0" u="none" strike="noStrike" cap="none" normalizeH="0" baseline="0" dirty="0">
                          <a:ln>
                            <a:noFill/>
                          </a:ln>
                          <a:solidFill>
                            <a:srgbClr val="333333"/>
                          </a:solidFill>
                          <a:effectLst/>
                          <a:latin typeface="+mn-lt"/>
                          <a:ea typeface="+mn-ea"/>
                          <a:cs typeface="+mn-cs"/>
                        </a:rPr>
                        <a:t> Bank, </a:t>
                      </a:r>
                      <a:r>
                        <a:rPr kumimoji="0" lang="en-GB" sz="1000" b="0" i="0" u="none" strike="noStrike" cap="none" normalizeH="0" baseline="0" dirty="0" err="1">
                          <a:ln>
                            <a:noFill/>
                          </a:ln>
                          <a:solidFill>
                            <a:srgbClr val="333333"/>
                          </a:solidFill>
                          <a:effectLst/>
                          <a:latin typeface="+mn-lt"/>
                          <a:ea typeface="+mn-ea"/>
                          <a:cs typeface="+mn-cs"/>
                        </a:rPr>
                        <a:t>Bootfahren</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Wurst</a:t>
                      </a:r>
                      <a:endParaRPr kumimoji="0" lang="en-GB" sz="2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4134</Words>
  <Application>Microsoft Office PowerPoint</Application>
  <PresentationFormat>Benutzerdefiniert</PresentationFormat>
  <Paragraphs>505</Paragraphs>
  <Slides>48</Slides>
  <Notes>48</Notes>
  <HiddenSlides>0</HiddenSlides>
  <MMClips>0</MMClips>
  <ScaleCrop>false</ScaleCrop>
  <HeadingPairs>
    <vt:vector size="6" baseType="variant">
      <vt:variant>
        <vt:lpstr>Verwendete Schriftarten</vt:lpstr>
      </vt:variant>
      <vt:variant>
        <vt:i4>4</vt:i4>
      </vt:variant>
      <vt:variant>
        <vt:lpstr>Design</vt:lpstr>
      </vt:variant>
      <vt:variant>
        <vt:i4>2</vt:i4>
      </vt:variant>
      <vt:variant>
        <vt:lpstr>Folientitel</vt:lpstr>
      </vt:variant>
      <vt:variant>
        <vt:i4>48</vt:i4>
      </vt:variant>
    </vt:vector>
  </HeadingPairs>
  <TitlesOfParts>
    <vt:vector size="54" baseType="lpstr">
      <vt:lpstr>Calibri Light</vt:lpstr>
      <vt:lpstr>Symbol</vt:lpstr>
      <vt:lpstr>Arial</vt:lpstr>
      <vt:lpstr>Wingdings</vt:lpstr>
      <vt:lpstr>UKE_PPT-Vorlage_16zu9</vt:lpstr>
      <vt:lpstr>1_UKE_PPT-Vorlage_16zu9</vt:lpstr>
      <vt:lpstr>بام :6 A BADE همدلی کردن... (قسمت دوم)</vt:lpstr>
      <vt:lpstr>وقتی که با کسی آشنا می شوید.ابتدا به چه نشانه هایی توجه می کنید؟  آیا این نشانه ها ، شاخص های معتبری برای ارزیابی هستند؟</vt:lpstr>
      <vt:lpstr>وقتی که با کسی آشنا می شوید.ابتدا به چه نشانه هایی توجه می کنید؟  آیا این نشانه ها ، شاخص های معتبری برای ارزیابی هستند؟</vt:lpstr>
      <vt:lpstr>وقتی که با کسی آشنا می شوید.ابتدا به چه نشانه هایی توجه می کنید؟  آیا این نشانه ها ، شاخص های معتبری برای ارزیابی هستند؟</vt:lpstr>
      <vt:lpstr>چه نوع اطلاعاتی می تواند مفید و مورد توجه باشد؟ آیا به سایر اطلاعات می توان اعتماد کرد؟</vt:lpstr>
      <vt:lpstr>محاسن و معایب نشانه های خاص اجتماعی</vt:lpstr>
      <vt:lpstr>لطفاً در خصوص محاسن و معایب شاخص هایی که بر اساس آنها ، درباره ی فردی معین ، قضاوت کرده ایم ، بحث کنید</vt:lpstr>
      <vt:lpstr>لطفاً در خصوص محاسن و معایب شاخص هایی که بر اساس آنها ، درباره ی فردی معین ، قضاوت کرده ایم ، بحث کنید</vt:lpstr>
      <vt:lpstr>لطفاً در خصوص محاسن و معایب شاخص هایی که بر اساس آنها ، درباره ی فردی معین ، قضاوت کرده ایم ، بحث کنید</vt:lpstr>
      <vt:lpstr>لطفاً در خصوص محاسن و معایب شاخص هایی که بر اساس آنها ، درباره ی فردی معین ، قضاوت کرده ایم ، بحث کنید</vt:lpstr>
      <vt:lpstr>لطفاً در خصوص محاسن و معایب شاخص هایی که بر اساس آنها ، درباره ی فردی معین ، قضاوت کرده ایم ، بحث کنید</vt:lpstr>
      <vt:lpstr>لطفاً در خصوص محاسن و معایب شاخص هایی که بر اساس آنها ، درباره ی فردی معین ، قضاوت کرده ایم ، بحث کنید</vt:lpstr>
      <vt:lpstr>لطفاً در خصوص محاسن و معایب شاخص هایی که بر اساس آنها ، درباره ی فردی معین ، قضاوت کرده ایم ، بحث کنید</vt:lpstr>
      <vt:lpstr>لطفاً در خصوص محاسن و معایب شاخص هایی که بر اساس آنها ، درباره ی فردی معین ، قضاوت کرده ایم ، بحث کنید</vt:lpstr>
      <vt:lpstr>لطفاً در خصوص محاسن و معایب شاخص هایی که بر اساس آنها ، درباره ی فردی معین ، قضاوت کرده ایم ، بحث کنید</vt:lpstr>
      <vt:lpstr>لطفاً در خصوص محاسن و معایب شاخص هایی که بر اساس آنها ، درباره ی فردی معین ، قضاوت کرده ایم ، بحث کنید</vt:lpstr>
      <vt:lpstr>ظاهری و واقعی!</vt:lpstr>
      <vt:lpstr>چرا این اعمال را انجام می دهیم؟</vt:lpstr>
      <vt:lpstr>چرا این اعمال را انجام می دهیم؟</vt:lpstr>
      <vt:lpstr>چگونه عدم همدلی سبب تشدید سوء تعبیر در خلال روان پریشی (سایکوز) می شود؟ چند مثال</vt:lpstr>
      <vt:lpstr>تمرین</vt:lpstr>
      <vt:lpstr>تمرین</vt:lpstr>
      <vt:lpstr>تمرین</vt:lpstr>
      <vt:lpstr>PowerPoint-Präsentation</vt:lpstr>
      <vt:lpstr>PowerPoint-Präsentation</vt:lpstr>
      <vt:lpstr>تولد مادربزرگ این دختر چه هدیه ای در سال آینده خواهد آورد؟</vt:lpstr>
      <vt:lpstr>لطفاً ادامه دهیم!</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اختیاری : کلیپ ویدئویی</vt:lpstr>
      <vt:lpstr>PowerPoint-Präsentation</vt:lpstr>
      <vt:lpstr>PowerPoint-Präsentation</vt:lpstr>
      <vt:lpstr>PowerPoint-Präsentation</vt:lpstr>
      <vt:lpstr>انتقال دانش به زندگی روزمره</vt:lpstr>
      <vt:lpstr>انتقال دانش به زندگی روزمره</vt:lpstr>
      <vt:lpstr>انتقال دانش به زندگی روزمره</vt:lpstr>
      <vt:lpstr>با بیمار ان روان پریش (سایکوتیک) چه باید کرد؟</vt:lpstr>
      <vt:lpstr>از توجه و همکاری شما متشکریم</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387</cp:revision>
  <dcterms:created xsi:type="dcterms:W3CDTF">2004-06-30T16:15:23Z</dcterms:created>
  <dcterms:modified xsi:type="dcterms:W3CDTF">2021-12-21T09:39:06Z</dcterms:modified>
</cp:coreProperties>
</file>