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 id="2147483709" r:id="rId2"/>
  </p:sldMasterIdLst>
  <p:notesMasterIdLst>
    <p:notesMasterId r:id="rId91"/>
  </p:notesMasterIdLst>
  <p:handoutMasterIdLst>
    <p:handoutMasterId r:id="rId92"/>
  </p:handoutMasterIdLst>
  <p:sldIdLst>
    <p:sldId id="994" r:id="rId3"/>
    <p:sldId id="954" r:id="rId4"/>
    <p:sldId id="974" r:id="rId5"/>
    <p:sldId id="973" r:id="rId6"/>
    <p:sldId id="972" r:id="rId7"/>
    <p:sldId id="971" r:id="rId8"/>
    <p:sldId id="847" r:id="rId9"/>
    <p:sldId id="948" r:id="rId10"/>
    <p:sldId id="977" r:id="rId11"/>
    <p:sldId id="976" r:id="rId12"/>
    <p:sldId id="975" r:id="rId13"/>
    <p:sldId id="446" r:id="rId14"/>
    <p:sldId id="939" r:id="rId15"/>
    <p:sldId id="940" r:id="rId16"/>
    <p:sldId id="941" r:id="rId17"/>
    <p:sldId id="942" r:id="rId18"/>
    <p:sldId id="891" r:id="rId19"/>
    <p:sldId id="951" r:id="rId20"/>
    <p:sldId id="996" r:id="rId21"/>
    <p:sldId id="995" r:id="rId22"/>
    <p:sldId id="793" r:id="rId23"/>
    <p:sldId id="794" r:id="rId24"/>
    <p:sldId id="795" r:id="rId25"/>
    <p:sldId id="796" r:id="rId26"/>
    <p:sldId id="797" r:id="rId27"/>
    <p:sldId id="798" r:id="rId28"/>
    <p:sldId id="910" r:id="rId29"/>
    <p:sldId id="979" r:id="rId30"/>
    <p:sldId id="978" r:id="rId31"/>
    <p:sldId id="872" r:id="rId32"/>
    <p:sldId id="916" r:id="rId33"/>
    <p:sldId id="981" r:id="rId34"/>
    <p:sldId id="980" r:id="rId35"/>
    <p:sldId id="955" r:id="rId36"/>
    <p:sldId id="984" r:id="rId37"/>
    <p:sldId id="983" r:id="rId38"/>
    <p:sldId id="982" r:id="rId39"/>
    <p:sldId id="935" r:id="rId40"/>
    <p:sldId id="986" r:id="rId41"/>
    <p:sldId id="985" r:id="rId42"/>
    <p:sldId id="884" r:id="rId43"/>
    <p:sldId id="965" r:id="rId44"/>
    <p:sldId id="987" r:id="rId45"/>
    <p:sldId id="818" r:id="rId46"/>
    <p:sldId id="819" r:id="rId47"/>
    <p:sldId id="820" r:id="rId48"/>
    <p:sldId id="821" r:id="rId49"/>
    <p:sldId id="822" r:id="rId50"/>
    <p:sldId id="823" r:id="rId51"/>
    <p:sldId id="969" r:id="rId52"/>
    <p:sldId id="844" r:id="rId53"/>
    <p:sldId id="845" r:id="rId54"/>
    <p:sldId id="846" r:id="rId55"/>
    <p:sldId id="804" r:id="rId56"/>
    <p:sldId id="807" r:id="rId57"/>
    <p:sldId id="805" r:id="rId58"/>
    <p:sldId id="806" r:id="rId59"/>
    <p:sldId id="808" r:id="rId60"/>
    <p:sldId id="811" r:id="rId61"/>
    <p:sldId id="809" r:id="rId62"/>
    <p:sldId id="810" r:id="rId63"/>
    <p:sldId id="815" r:id="rId64"/>
    <p:sldId id="816" r:id="rId65"/>
    <p:sldId id="817" r:id="rId66"/>
    <p:sldId id="827" r:id="rId67"/>
    <p:sldId id="828" r:id="rId68"/>
    <p:sldId id="829" r:id="rId69"/>
    <p:sldId id="830" r:id="rId70"/>
    <p:sldId id="836" r:id="rId71"/>
    <p:sldId id="831" r:id="rId72"/>
    <p:sldId id="832" r:id="rId73"/>
    <p:sldId id="833" r:id="rId74"/>
    <p:sldId id="837" r:id="rId75"/>
    <p:sldId id="834" r:id="rId76"/>
    <p:sldId id="835" r:id="rId77"/>
    <p:sldId id="988" r:id="rId78"/>
    <p:sldId id="991" r:id="rId79"/>
    <p:sldId id="990" r:id="rId80"/>
    <p:sldId id="924" r:id="rId81"/>
    <p:sldId id="993" r:id="rId82"/>
    <p:sldId id="992" r:id="rId83"/>
    <p:sldId id="970" r:id="rId84"/>
    <p:sldId id="899" r:id="rId85"/>
    <p:sldId id="960" r:id="rId86"/>
    <p:sldId id="961" r:id="rId87"/>
    <p:sldId id="962" r:id="rId88"/>
    <p:sldId id="963" r:id="rId89"/>
    <p:sldId id="964" r:id="rId90"/>
  </p:sldIdLst>
  <p:sldSz cx="12195175" cy="6858000"/>
  <p:notesSz cx="6797675" cy="9926638"/>
  <p:embeddedFontLst>
    <p:embeddedFont>
      <p:font typeface="Calibri Light" panose="020F0302020204030204" pitchFamily="34" charset="0"/>
      <p:regular r:id="rId93"/>
      <p:italic r:id="rId94"/>
    </p:embeddedFont>
  </p:embeddedFontLst>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CC"/>
    <a:srgbClr val="336699"/>
    <a:srgbClr val="FF0066"/>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4709" autoAdjust="0"/>
  </p:normalViewPr>
  <p:slideViewPr>
    <p:cSldViewPr>
      <p:cViewPr varScale="1">
        <p:scale>
          <a:sx n="62" d="100"/>
          <a:sy n="62" d="100"/>
        </p:scale>
        <p:origin x="1092" y="76"/>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1.fntdata"/><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fld id="{38DEE06F-C824-4794-B9F9-5CC6C16D5C15}" type="slidenum">
              <a:rPr lang="en-GB" altLang="de-DE"/>
              <a:pPr/>
              <a:t>‹Nr.›</a:t>
            </a:fld>
            <a:endParaRPr lang="en-GB" altLang="de-DE"/>
          </a:p>
        </p:txBody>
      </p:sp>
    </p:spTree>
    <p:extLst>
      <p:ext uri="{BB962C8B-B14F-4D97-AF65-F5344CB8AC3E}">
        <p14:creationId xmlns:p14="http://schemas.microsoft.com/office/powerpoint/2010/main" val="4169944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cs typeface="+mn-cs"/>
              </a:defRPr>
            </a:lvl1pPr>
          </a:lstStyle>
          <a:p>
            <a:pPr>
              <a:defRPr/>
            </a:pPr>
            <a:endParaRPr lang="en-US"/>
          </a:p>
        </p:txBody>
      </p:sp>
      <p:sp>
        <p:nvSpPr>
          <p:cNvPr id="9318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fld id="{23AA4206-33D8-47C8-A871-A1331BBEB942}" type="slidenum">
              <a:rPr lang="en-US" altLang="de-DE"/>
              <a:pPr/>
              <a:t>‹Nr.›</a:t>
            </a:fld>
            <a:endParaRPr lang="en-US" altLang="de-DE"/>
          </a:p>
        </p:txBody>
      </p:sp>
    </p:spTree>
    <p:extLst>
      <p:ext uri="{BB962C8B-B14F-4D97-AF65-F5344CB8AC3E}">
        <p14:creationId xmlns:p14="http://schemas.microsoft.com/office/powerpoint/2010/main" val="26376751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66162-B15A-4266-AA13-515EFC8D8ABF}" type="slidenum">
              <a:rPr lang="en-US" altLang="de-DE" sz="1300"/>
              <a:pPr>
                <a:spcBef>
                  <a:spcPct val="0"/>
                </a:spcBef>
              </a:pPr>
              <a:t>2</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3866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66162-B15A-4266-AA13-515EFC8D8ABF}" type="slidenum">
              <a:rPr lang="en-US" altLang="de-DE" sz="1300"/>
              <a:pPr>
                <a:spcBef>
                  <a:spcPct val="0"/>
                </a:spcBef>
              </a:pPr>
              <a:t>3</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3866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66162-B15A-4266-AA13-515EFC8D8ABF}" type="slidenum">
              <a:rPr lang="en-US" altLang="de-DE" sz="1300"/>
              <a:pPr>
                <a:spcBef>
                  <a:spcPct val="0"/>
                </a:spcBef>
              </a:pPr>
              <a:t>4</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3866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66162-B15A-4266-AA13-515EFC8D8ABF}" type="slidenum">
              <a:rPr lang="en-US" altLang="de-DE" sz="1300"/>
              <a:pPr>
                <a:spcBef>
                  <a:spcPct val="0"/>
                </a:spcBef>
              </a:pPr>
              <a:t>5</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3866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E66162-B15A-4266-AA13-515EFC8D8ABF}" type="slidenum">
              <a:rPr lang="en-US" altLang="de-DE" sz="1300"/>
              <a:pPr>
                <a:spcBef>
                  <a:spcPct val="0"/>
                </a:spcBef>
              </a:pPr>
              <a:t>6</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3866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00E5E2-AE87-437E-B1CE-85A5191F39BF}" type="slidenum">
              <a:rPr lang="en-US" altLang="de-DE" sz="1300"/>
              <a:pPr>
                <a:spcBef>
                  <a:spcPct val="0"/>
                </a:spcBef>
              </a:pPr>
              <a:t>7</a:t>
            </a:fld>
            <a:endParaRPr lang="en-US" altLang="de-DE" sz="1300"/>
          </a:p>
        </p:txBody>
      </p:sp>
      <p:sp>
        <p:nvSpPr>
          <p:cNvPr id="100355" name="Rectangle 2"/>
          <p:cNvSpPr>
            <a:spLocks noGrp="1" noRot="1" noChangeAspect="1" noChangeArrowheads="1" noTextEdit="1"/>
          </p:cNvSpPr>
          <p:nvPr>
            <p:ph type="sldImg"/>
          </p:nvPr>
        </p:nvSpPr>
        <p:spPr>
          <a:xfrm>
            <a:off x="90488" y="744538"/>
            <a:ext cx="6618287"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0476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DBDCB-3E6F-4D2B-AEDB-2260D7BBC33A}" type="slidenum">
              <a:rPr lang="en-US" altLang="de-DE" sz="1300"/>
              <a:pPr>
                <a:spcBef>
                  <a:spcPct val="0"/>
                </a:spcBef>
              </a:pPr>
              <a:t>8</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44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DBDCB-3E6F-4D2B-AEDB-2260D7BBC33A}" type="slidenum">
              <a:rPr lang="en-US" altLang="de-DE" sz="1300"/>
              <a:pPr>
                <a:spcBef>
                  <a:spcPct val="0"/>
                </a:spcBef>
              </a:pPr>
              <a:t>9</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44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DBDCB-3E6F-4D2B-AEDB-2260D7BBC33A}" type="slidenum">
              <a:rPr lang="en-US" altLang="de-DE" sz="1300"/>
              <a:pPr>
                <a:spcBef>
                  <a:spcPct val="0"/>
                </a:spcBef>
              </a:pPr>
              <a:t>10</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44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DBDCB-3E6F-4D2B-AEDB-2260D7BBC33A}" type="slidenum">
              <a:rPr lang="en-US" altLang="de-DE" sz="1300"/>
              <a:pPr>
                <a:spcBef>
                  <a:spcPct val="0"/>
                </a:spcBef>
              </a:pPr>
              <a:t>11</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44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7DAD5-12E7-4CD5-9804-6468092A858A}" type="slidenum">
              <a:rPr lang="en-US" altLang="de-DE" sz="1300"/>
              <a:pPr>
                <a:spcBef>
                  <a:spcPct val="0"/>
                </a:spcBef>
              </a:pPr>
              <a:t>12</a:t>
            </a:fld>
            <a:endParaRPr lang="en-US" altLang="de-DE" sz="1300"/>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5894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9A4761-C2CF-4D17-9781-1B200924E562}" type="slidenum">
              <a:rPr lang="en-US" altLang="de-DE" sz="1300"/>
              <a:pPr>
                <a:spcBef>
                  <a:spcPct val="0"/>
                </a:spcBef>
              </a:pPr>
              <a:t>13</a:t>
            </a:fld>
            <a:endParaRPr lang="en-US" altLang="de-DE" sz="1300"/>
          </a:p>
        </p:txBody>
      </p:sp>
      <p:sp>
        <p:nvSpPr>
          <p:cNvPr id="106499" name="Rectangle 2"/>
          <p:cNvSpPr>
            <a:spLocks noGrp="1" noRot="1" noChangeAspect="1" noChangeArrowheads="1" noTextEdit="1"/>
          </p:cNvSpPr>
          <p:nvPr>
            <p:ph type="sldImg"/>
          </p:nvPr>
        </p:nvSpPr>
        <p:spPr>
          <a:xfrm>
            <a:off x="90488" y="744538"/>
            <a:ext cx="6618287"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3441433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59417B-7782-48A8-A714-050AAE0923C8}" type="slidenum">
              <a:rPr lang="en-US" altLang="de-DE" sz="1300"/>
              <a:pPr>
                <a:spcBef>
                  <a:spcPct val="0"/>
                </a:spcBef>
              </a:pPr>
              <a:t>14</a:t>
            </a:fld>
            <a:endParaRPr lang="en-US" altLang="de-DE" sz="1300"/>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281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F1C95A-542B-4BEF-944A-AF2ED84131F4}" type="slidenum">
              <a:rPr lang="en-US" altLang="de-DE" sz="1300"/>
              <a:pPr>
                <a:spcBef>
                  <a:spcPct val="0"/>
                </a:spcBef>
              </a:pPr>
              <a:t>15</a:t>
            </a:fld>
            <a:endParaRPr lang="en-US" altLang="de-DE" sz="1300"/>
          </a:p>
        </p:txBody>
      </p:sp>
      <p:sp>
        <p:nvSpPr>
          <p:cNvPr id="108547" name="Rectangle 2"/>
          <p:cNvSpPr>
            <a:spLocks noGrp="1" noRot="1" noChangeAspect="1" noChangeArrowheads="1" noTextEdit="1"/>
          </p:cNvSpPr>
          <p:nvPr>
            <p:ph type="sldImg"/>
          </p:nvPr>
        </p:nvSpPr>
        <p:spPr>
          <a:xfrm>
            <a:off x="90488" y="744538"/>
            <a:ext cx="6618287"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1689806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ECAC34-9495-452E-B1C2-8E850E72A8D1}" type="slidenum">
              <a:rPr lang="en-US" altLang="de-DE" sz="1300"/>
              <a:pPr>
                <a:spcBef>
                  <a:spcPct val="0"/>
                </a:spcBef>
              </a:pPr>
              <a:t>16</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de-DE">
              <a:latin typeface="Arial" panose="020B0604020202020204" pitchFamily="34" charset="0"/>
            </a:endParaRPr>
          </a:p>
        </p:txBody>
      </p:sp>
    </p:spTree>
    <p:extLst>
      <p:ext uri="{BB962C8B-B14F-4D97-AF65-F5344CB8AC3E}">
        <p14:creationId xmlns:p14="http://schemas.microsoft.com/office/powerpoint/2010/main" val="3681889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53BD0C-841D-497F-9697-D2AC2AF92AA9}" type="slidenum">
              <a:rPr lang="en-US" altLang="de-DE" sz="1300"/>
              <a:pPr>
                <a:spcBef>
                  <a:spcPct val="0"/>
                </a:spcBef>
              </a:pPr>
              <a:t>17</a:t>
            </a:fld>
            <a:endParaRPr lang="en-US" altLang="de-DE" sz="1300"/>
          </a:p>
        </p:txBody>
      </p:sp>
      <p:sp>
        <p:nvSpPr>
          <p:cNvPr id="110595" name="Rectangle 2"/>
          <p:cNvSpPr>
            <a:spLocks noGrp="1" noRot="1" noChangeAspect="1" noChangeArrowheads="1" noTextEdit="1"/>
          </p:cNvSpPr>
          <p:nvPr>
            <p:ph type="sldImg"/>
          </p:nvPr>
        </p:nvSpPr>
        <p:spPr>
          <a:xfrm>
            <a:off x="90488" y="744538"/>
            <a:ext cx="6618287"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241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73EC35-1CB9-4733-B2E6-D2ACC8CF7220}" type="slidenum">
              <a:rPr lang="en-US" altLang="de-DE" sz="1300" b="1"/>
              <a:pPr algn="r" eaLnBrk="1" hangingPunct="1">
                <a:spcBef>
                  <a:spcPct val="0"/>
                </a:spcBef>
              </a:pPr>
              <a:t>18</a:t>
            </a:fld>
            <a:endParaRPr lang="en-US" altLang="de-DE" sz="1300" b="1"/>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299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73EC35-1CB9-4733-B2E6-D2ACC8CF7220}" type="slidenum">
              <a:rPr lang="en-US" altLang="de-DE" sz="1300" b="1"/>
              <a:pPr algn="r" eaLnBrk="1" hangingPunct="1">
                <a:spcBef>
                  <a:spcPct val="0"/>
                </a:spcBef>
              </a:pPr>
              <a:t>19</a:t>
            </a:fld>
            <a:endParaRPr lang="en-US" altLang="de-DE" sz="1300" b="1"/>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299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73EC35-1CB9-4733-B2E6-D2ACC8CF7220}" type="slidenum">
              <a:rPr lang="en-US" altLang="de-DE" sz="1300" b="1"/>
              <a:pPr algn="r" eaLnBrk="1" hangingPunct="1">
                <a:spcBef>
                  <a:spcPct val="0"/>
                </a:spcBef>
              </a:pPr>
              <a:t>20</a:t>
            </a:fld>
            <a:endParaRPr lang="en-US" altLang="de-DE" sz="1300" b="1"/>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299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1C014-A4CE-46FE-B9A5-42BFBB5BBF78}" type="slidenum">
              <a:rPr lang="en-US" altLang="de-DE" sz="1300"/>
              <a:pPr>
                <a:spcBef>
                  <a:spcPct val="0"/>
                </a:spcBef>
              </a:pPr>
              <a:t>21</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1707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20A9D4-1143-4A3C-AC3F-8B14726E7007}" type="slidenum">
              <a:rPr lang="en-US" altLang="de-DE" sz="1300"/>
              <a:pPr>
                <a:spcBef>
                  <a:spcPct val="0"/>
                </a:spcBef>
              </a:pPr>
              <a:t>22</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7409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C2DBA6-FA9F-4CCB-81D5-70D6069AB8E8}" type="slidenum">
              <a:rPr lang="en-US" altLang="de-DE" sz="1300"/>
              <a:pPr>
                <a:spcBef>
                  <a:spcPct val="0"/>
                </a:spcBef>
              </a:pPr>
              <a:t>23</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732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9FCBF3-9392-4955-95BD-C1A03BBF776D}" type="slidenum">
              <a:rPr lang="en-US" altLang="de-DE" sz="1300"/>
              <a:pPr>
                <a:spcBef>
                  <a:spcPct val="0"/>
                </a:spcBef>
              </a:pPr>
              <a:t>24</a:t>
            </a:fld>
            <a:endParaRPr lang="en-US" altLang="de-DE" sz="1300"/>
          </a:p>
        </p:txBody>
      </p:sp>
      <p:sp>
        <p:nvSpPr>
          <p:cNvPr id="1177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860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C145F9-82A0-414E-B392-FD71C27E4C61}" type="slidenum">
              <a:rPr lang="en-US" altLang="de-DE" sz="1300"/>
              <a:pPr>
                <a:spcBef>
                  <a:spcPct val="0"/>
                </a:spcBef>
              </a:pPr>
              <a:t>25</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033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C8C4B7-A371-4ED9-90A3-931D8A95B4FE}" type="slidenum">
              <a:rPr lang="en-US" altLang="de-DE" sz="1300"/>
              <a:pPr>
                <a:spcBef>
                  <a:spcPct val="0"/>
                </a:spcBef>
              </a:pPr>
              <a:t>26</a:t>
            </a:fld>
            <a:endParaRPr lang="en-US" altLang="de-DE" sz="1300"/>
          </a:p>
        </p:txBody>
      </p:sp>
      <p:sp>
        <p:nvSpPr>
          <p:cNvPr id="1198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501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5E55D-2DE6-4C47-BE8D-55BFDD09EF9A}" type="slidenum">
              <a:rPr lang="en-US" altLang="de-DE" sz="1300"/>
              <a:pPr>
                <a:spcBef>
                  <a:spcPct val="0"/>
                </a:spcBef>
              </a:pPr>
              <a:t>27</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8516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5E55D-2DE6-4C47-BE8D-55BFDD09EF9A}" type="slidenum">
              <a:rPr lang="en-US" altLang="de-DE" sz="1300"/>
              <a:pPr>
                <a:spcBef>
                  <a:spcPct val="0"/>
                </a:spcBef>
              </a:pPr>
              <a:t>28</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8516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5E55D-2DE6-4C47-BE8D-55BFDD09EF9A}" type="slidenum">
              <a:rPr lang="en-US" altLang="de-DE" sz="1300"/>
              <a:pPr>
                <a:spcBef>
                  <a:spcPct val="0"/>
                </a:spcBef>
              </a:pPr>
              <a:t>29</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8516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2D5D0-F9F2-422D-AF63-AA9C01FC461B}" type="slidenum">
              <a:rPr lang="en-US" altLang="de-DE" sz="1300"/>
              <a:pPr>
                <a:spcBef>
                  <a:spcPct val="0"/>
                </a:spcBef>
              </a:pPr>
              <a:t>30</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8888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3A0AC4-5BF5-420C-B423-FC2A2273ED32}" type="slidenum">
              <a:rPr lang="en-US" altLang="de-DE" sz="1300"/>
              <a:pPr>
                <a:spcBef>
                  <a:spcPct val="0"/>
                </a:spcBef>
              </a:pPr>
              <a:t>31</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884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3A0AC4-5BF5-420C-B423-FC2A2273ED32}" type="slidenum">
              <a:rPr lang="en-US" altLang="de-DE" sz="1300"/>
              <a:pPr>
                <a:spcBef>
                  <a:spcPct val="0"/>
                </a:spcBef>
              </a:pPr>
              <a:t>32</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884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3A0AC4-5BF5-420C-B423-FC2A2273ED32}" type="slidenum">
              <a:rPr lang="en-US" altLang="de-DE" sz="1300"/>
              <a:pPr>
                <a:spcBef>
                  <a:spcPct val="0"/>
                </a:spcBef>
              </a:pPr>
              <a:t>33</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884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78131-9EC1-43BB-BE4E-A7FCFEF54F13}" type="slidenum">
              <a:rPr lang="en-US" altLang="de-DE" sz="1300"/>
              <a:pPr>
                <a:spcBef>
                  <a:spcPct val="0"/>
                </a:spcBef>
              </a:pPr>
              <a:t>34</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271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78131-9EC1-43BB-BE4E-A7FCFEF54F13}" type="slidenum">
              <a:rPr lang="en-US" altLang="de-DE" sz="1300"/>
              <a:pPr>
                <a:spcBef>
                  <a:spcPct val="0"/>
                </a:spcBef>
              </a:pPr>
              <a:t>35</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271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78131-9EC1-43BB-BE4E-A7FCFEF54F13}" type="slidenum">
              <a:rPr lang="en-US" altLang="de-DE" sz="1300"/>
              <a:pPr>
                <a:spcBef>
                  <a:spcPct val="0"/>
                </a:spcBef>
              </a:pPr>
              <a:t>36</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271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78131-9EC1-43BB-BE4E-A7FCFEF54F13}" type="slidenum">
              <a:rPr lang="en-US" altLang="de-DE" sz="1300"/>
              <a:pPr>
                <a:spcBef>
                  <a:spcPct val="0"/>
                </a:spcBef>
              </a:pPr>
              <a:t>37</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271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FF552-95D1-41A7-8F05-930F1BB17E10}" type="slidenum">
              <a:rPr lang="en-US" altLang="de-DE" sz="1300"/>
              <a:pPr>
                <a:spcBef>
                  <a:spcPct val="0"/>
                </a:spcBef>
              </a:pPr>
              <a:t>38</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5129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FF552-95D1-41A7-8F05-930F1BB17E10}" type="slidenum">
              <a:rPr lang="en-US" altLang="de-DE" sz="1300"/>
              <a:pPr>
                <a:spcBef>
                  <a:spcPct val="0"/>
                </a:spcBef>
              </a:pPr>
              <a:t>39</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512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FF552-95D1-41A7-8F05-930F1BB17E10}" type="slidenum">
              <a:rPr lang="en-US" altLang="de-DE" sz="1300"/>
              <a:pPr>
                <a:spcBef>
                  <a:spcPct val="0"/>
                </a:spcBef>
              </a:pPr>
              <a:t>40</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512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643B00-5D41-4009-A59D-9FC392E9E429}" type="slidenum">
              <a:rPr lang="en-US" altLang="de-DE" sz="1300"/>
              <a:pPr>
                <a:spcBef>
                  <a:spcPct val="0"/>
                </a:spcBef>
              </a:pPr>
              <a:t>41</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ln/>
        </p:spPr>
      </p:sp>
      <p:sp>
        <p:nvSpPr>
          <p:cNvPr id="13517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32640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32B4ED-1286-4E7F-843E-5311856EAF2E}" type="slidenum">
              <a:rPr lang="en-US" altLang="de-DE" sz="1300"/>
              <a:pPr>
                <a:spcBef>
                  <a:spcPct val="0"/>
                </a:spcBef>
              </a:pPr>
              <a:t>42</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508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32B4ED-1286-4E7F-843E-5311856EAF2E}" type="slidenum">
              <a:rPr lang="en-US" altLang="de-DE" sz="1300"/>
              <a:pPr>
                <a:spcBef>
                  <a:spcPct val="0"/>
                </a:spcBef>
              </a:pPr>
              <a:t>43</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508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9D58A1-1DCB-4105-A6FA-A3462D024E72}" type="slidenum">
              <a:rPr lang="en-US" altLang="de-DE" sz="1300"/>
              <a:pPr>
                <a:spcBef>
                  <a:spcPct val="0"/>
                </a:spcBef>
              </a:pPr>
              <a:t>44</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2789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938150-3B47-49A2-811F-32A44206F1A7}" type="slidenum">
              <a:rPr lang="en-US" altLang="de-DE" sz="1300"/>
              <a:pPr>
                <a:spcBef>
                  <a:spcPct val="0"/>
                </a:spcBef>
              </a:pPr>
              <a:t>45</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632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53628-13F7-4725-8AD3-54708BBDF4B0}" type="slidenum">
              <a:rPr lang="en-US" altLang="de-DE" sz="1300"/>
              <a:pPr>
                <a:spcBef>
                  <a:spcPct val="0"/>
                </a:spcBef>
              </a:pPr>
              <a:t>46</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230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BFB133-F76B-43F4-8258-76923754B1B1}" type="slidenum">
              <a:rPr lang="en-US" altLang="de-DE" sz="1300"/>
              <a:pPr>
                <a:spcBef>
                  <a:spcPct val="0"/>
                </a:spcBef>
              </a:pPr>
              <a:t>47</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93731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B41EF0-9DE7-427D-825B-E0433EEBBA51}" type="slidenum">
              <a:rPr lang="en-US" altLang="de-DE" sz="1300"/>
              <a:pPr>
                <a:spcBef>
                  <a:spcPct val="0"/>
                </a:spcBef>
              </a:pPr>
              <a:t>48</a:t>
            </a:fld>
            <a:endParaRPr lang="en-US" altLang="de-DE" sz="1300"/>
          </a:p>
        </p:txBody>
      </p:sp>
      <p:sp>
        <p:nvSpPr>
          <p:cNvPr id="14233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4234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9632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C4F9E-AC8F-408B-AC4D-FD72EF1FF3A2}" type="slidenum">
              <a:rPr lang="en-US" altLang="de-DE" sz="1300"/>
              <a:pPr>
                <a:spcBef>
                  <a:spcPct val="0"/>
                </a:spcBef>
              </a:pPr>
              <a:t>49</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4604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4B42CE-37CA-4C0E-8D3C-276440A2677D}" type="slidenum">
              <a:rPr lang="en-US" altLang="de-DE" sz="1300"/>
              <a:pPr>
                <a:spcBef>
                  <a:spcPct val="0"/>
                </a:spcBef>
              </a:pPr>
              <a:t>51</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95406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A3A51-02E9-4478-AF15-880CBB554490}" type="slidenum">
              <a:rPr lang="en-US" altLang="de-DE" sz="1300"/>
              <a:pPr>
                <a:spcBef>
                  <a:spcPct val="0"/>
                </a:spcBef>
              </a:pPr>
              <a:t>52</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8489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04D46C-7340-4A0F-9EF0-000E6C80A339}" type="slidenum">
              <a:rPr lang="en-US" altLang="de-DE" sz="1300"/>
              <a:pPr>
                <a:spcBef>
                  <a:spcPct val="0"/>
                </a:spcBef>
              </a:pPr>
              <a:t>53</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75764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308B84-A3E0-4366-93C8-0BF442850C06}" type="slidenum">
              <a:rPr lang="en-US" altLang="de-DE" sz="1300"/>
              <a:pPr>
                <a:spcBef>
                  <a:spcPct val="0"/>
                </a:spcBef>
              </a:pPr>
              <a:t>54</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6224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642160-1DC2-42D8-91F9-3BAF81D96A04}" type="slidenum">
              <a:rPr lang="en-US" altLang="de-DE" sz="1300"/>
              <a:pPr>
                <a:spcBef>
                  <a:spcPct val="0"/>
                </a:spcBef>
              </a:pPr>
              <a:t>55</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473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7C53C-006B-41A0-AE5E-E6C9ED6A29E0}" type="slidenum">
              <a:rPr lang="en-US" altLang="de-DE" sz="1300"/>
              <a:pPr>
                <a:spcBef>
                  <a:spcPct val="0"/>
                </a:spcBef>
              </a:pPr>
              <a:t>56</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59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F888E6-FD56-42E8-96AB-509E5932ACB5}" type="slidenum">
              <a:rPr lang="en-US" altLang="de-DE" sz="1300"/>
              <a:pPr>
                <a:spcBef>
                  <a:spcPct val="0"/>
                </a:spcBef>
              </a:pPr>
              <a:t>57</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7542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B05D9B-4B22-4797-B7F7-780AD14AB59D}" type="slidenum">
              <a:rPr lang="en-US" altLang="de-DE" sz="1300"/>
              <a:pPr>
                <a:spcBef>
                  <a:spcPct val="0"/>
                </a:spcBef>
              </a:pPr>
              <a:t>58</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10870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E5617-73ED-4020-8F81-E61C29BD5677}" type="slidenum">
              <a:rPr lang="en-US" altLang="de-DE" sz="1300"/>
              <a:pPr>
                <a:spcBef>
                  <a:spcPct val="0"/>
                </a:spcBef>
              </a:pPr>
              <a:t>59</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6042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35B1BA-9D2D-4400-AB84-3EBCC89884D3}" type="slidenum">
              <a:rPr lang="en-US" altLang="de-DE" sz="1300"/>
              <a:pPr>
                <a:spcBef>
                  <a:spcPct val="0"/>
                </a:spcBef>
              </a:pPr>
              <a:t>60</a:t>
            </a:fld>
            <a:endParaRPr lang="en-US" altLang="de-DE" sz="1300"/>
          </a:p>
        </p:txBody>
      </p:sp>
      <p:sp>
        <p:nvSpPr>
          <p:cNvPr id="15360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60681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5AD0D-CFC8-457C-8BA9-7F2F2ED93691}" type="slidenum">
              <a:rPr lang="en-US" altLang="de-DE" sz="1300"/>
              <a:pPr>
                <a:spcBef>
                  <a:spcPct val="0"/>
                </a:spcBef>
              </a:pPr>
              <a:t>61</a:t>
            </a:fld>
            <a:endParaRPr lang="en-US" altLang="de-DE" sz="1300"/>
          </a:p>
        </p:txBody>
      </p:sp>
      <p:sp>
        <p:nvSpPr>
          <p:cNvPr id="1546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2198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4FDB51-2C02-4C96-931E-2DD6B97E225C}" type="slidenum">
              <a:rPr lang="en-US" altLang="de-DE" sz="1300"/>
              <a:pPr>
                <a:spcBef>
                  <a:spcPct val="0"/>
                </a:spcBef>
              </a:pPr>
              <a:t>62</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09505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F4BAB7-4D31-48C7-A308-AE3DA2DF73F7}" type="slidenum">
              <a:rPr lang="en-US" altLang="de-DE" sz="1300"/>
              <a:pPr>
                <a:spcBef>
                  <a:spcPct val="0"/>
                </a:spcBef>
              </a:pPr>
              <a:t>63</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4507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0FF8A3-53B1-47D6-B575-6FA1D667CEA7}" type="slidenum">
              <a:rPr lang="en-US" altLang="de-DE" sz="1300"/>
              <a:pPr>
                <a:spcBef>
                  <a:spcPct val="0"/>
                </a:spcBef>
              </a:pPr>
              <a:t>64</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9920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609C71-1DB2-496A-8409-96BD0AACD638}" type="slidenum">
              <a:rPr lang="en-US" altLang="de-DE" sz="1300"/>
              <a:pPr>
                <a:spcBef>
                  <a:spcPct val="0"/>
                </a:spcBef>
              </a:pPr>
              <a:t>65</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59009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10055B-14A6-4044-AB23-3470D5761051}" type="slidenum">
              <a:rPr lang="en-US" altLang="de-DE" sz="1300"/>
              <a:pPr>
                <a:spcBef>
                  <a:spcPct val="0"/>
                </a:spcBef>
              </a:pPr>
              <a:t>66</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0526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B20A50-03B4-405D-A236-6DA28053FA11}" type="slidenum">
              <a:rPr lang="en-US" altLang="de-DE" sz="1300"/>
              <a:pPr>
                <a:spcBef>
                  <a:spcPct val="0"/>
                </a:spcBef>
              </a:pPr>
              <a:t>67</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7407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2DA21E-E641-434D-9B9E-B58F305F8D97}" type="slidenum">
              <a:rPr lang="en-US" altLang="de-DE" sz="1300"/>
              <a:pPr>
                <a:spcBef>
                  <a:spcPct val="0"/>
                </a:spcBef>
              </a:pPr>
              <a:t>68</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62151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092A7-6C59-48FA-938C-279749A17753}" type="slidenum">
              <a:rPr lang="en-US" altLang="de-DE" sz="1300"/>
              <a:pPr>
                <a:spcBef>
                  <a:spcPct val="0"/>
                </a:spcBef>
              </a:pPr>
              <a:t>69</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972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DFE043-12D2-417D-AD79-BAB4A81237DE}" type="slidenum">
              <a:rPr lang="en-US" altLang="de-DE" sz="1300"/>
              <a:pPr>
                <a:spcBef>
                  <a:spcPct val="0"/>
                </a:spcBef>
              </a:pPr>
              <a:t>70</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4098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7910A9-2021-430A-BCB0-F4F36955F76F}" type="slidenum">
              <a:rPr lang="en-US" altLang="de-DE" sz="1300"/>
              <a:pPr>
                <a:spcBef>
                  <a:spcPct val="0"/>
                </a:spcBef>
              </a:pPr>
              <a:t>71</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47971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E695DF-F98A-4D6A-B6A8-043C7E51464A}" type="slidenum">
              <a:rPr lang="en-US" altLang="de-DE" sz="1300"/>
              <a:pPr>
                <a:spcBef>
                  <a:spcPct val="0"/>
                </a:spcBef>
              </a:pPr>
              <a:t>72</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32925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EA15C5-F0B6-4540-8912-9E06DED58487}" type="slidenum">
              <a:rPr lang="en-US" altLang="de-DE" sz="1300"/>
              <a:pPr>
                <a:spcBef>
                  <a:spcPct val="0"/>
                </a:spcBef>
              </a:pPr>
              <a:t>73</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45362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D8CC51-979E-499A-AC17-E328DF832987}" type="slidenum">
              <a:rPr lang="en-US" altLang="de-DE" sz="130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27027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F44630-229A-4AC1-9798-3EC44996F6AF}" type="slidenum">
              <a:rPr lang="en-US" altLang="de-DE" sz="130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1407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3FB1A-F761-4356-A412-AF6F3E26D691}" type="slidenum">
              <a:rPr lang="en-US" altLang="de-DE" sz="1300"/>
              <a:pPr>
                <a:spcBef>
                  <a:spcPct val="0"/>
                </a:spcBef>
              </a:pPr>
              <a:t>76</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5766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3FB1A-F761-4356-A412-AF6F3E26D691}" type="slidenum">
              <a:rPr lang="en-US" altLang="de-DE" sz="1300"/>
              <a:pPr>
                <a:spcBef>
                  <a:spcPct val="0"/>
                </a:spcBef>
              </a:pPr>
              <a:t>77</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5766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3FB1A-F761-4356-A412-AF6F3E26D691}" type="slidenum">
              <a:rPr lang="en-US" altLang="de-DE" sz="1300"/>
              <a:pPr>
                <a:spcBef>
                  <a:spcPct val="0"/>
                </a:spcBef>
              </a:pPr>
              <a:t>78</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5766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4E43A-B09B-4F27-AFAD-16436206B6B2}" type="slidenum">
              <a:rPr lang="en-US" altLang="de-DE" sz="1300"/>
              <a:pPr>
                <a:spcBef>
                  <a:spcPct val="0"/>
                </a:spcBef>
              </a:pPr>
              <a:t>79</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6447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4E43A-B09B-4F27-AFAD-16436206B6B2}" type="slidenum">
              <a:rPr lang="en-US" altLang="de-DE" sz="1300"/>
              <a:pPr>
                <a:spcBef>
                  <a:spcPct val="0"/>
                </a:spcBef>
              </a:pPr>
              <a:t>80</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6447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4E43A-B09B-4F27-AFAD-16436206B6B2}" type="slidenum">
              <a:rPr lang="en-US" altLang="de-DE" sz="130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6447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AF5F66-5E2A-4EE9-8676-0A479DF75FFC}" type="slidenum">
              <a:rPr lang="en-US" altLang="de-DE" sz="1300"/>
              <a:pPr>
                <a:spcBef>
                  <a:spcPct val="0"/>
                </a:spcBef>
              </a:pPr>
              <a:t>83</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29147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02FF6E-21E4-4F7A-ABFD-6A4DE7ADD63F}" type="slidenum">
              <a:rPr lang="en-US" altLang="de-DE" sz="1300"/>
              <a:pPr>
                <a:spcBef>
                  <a:spcPct val="0"/>
                </a:spcBef>
              </a:pPr>
              <a:t>84</a:t>
            </a:fld>
            <a:endParaRPr lang="en-US" altLang="de-DE" sz="1300"/>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93057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1947B-A218-4851-B950-C02B894D2EBF}" type="slidenum">
              <a:rPr lang="en-US" altLang="de-DE" sz="1300"/>
              <a:pPr>
                <a:spcBef>
                  <a:spcPct val="0"/>
                </a:spcBef>
              </a:pPr>
              <a:t>85</a:t>
            </a:fld>
            <a:endParaRPr lang="en-US" altLang="de-DE"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8329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B25C31-AA57-4326-BDCB-6E2B752482F8}" type="slidenum">
              <a:rPr lang="en-US" altLang="de-DE" sz="1300"/>
              <a:pPr>
                <a:spcBef>
                  <a:spcPct val="0"/>
                </a:spcBef>
              </a:pPr>
              <a:t>86</a:t>
            </a:fld>
            <a:endParaRPr lang="en-US" altLang="de-DE" sz="1300"/>
          </a:p>
        </p:txBody>
      </p:sp>
      <p:sp>
        <p:nvSpPr>
          <p:cNvPr id="180227" name="Rectangle 2"/>
          <p:cNvSpPr>
            <a:spLocks noGrp="1" noRot="1" noChangeAspect="1" noChangeArrowheads="1" noTextEdit="1"/>
          </p:cNvSpPr>
          <p:nvPr>
            <p:ph type="sldImg"/>
          </p:nvPr>
        </p:nvSpPr>
        <p:spPr>
          <a:xfrm>
            <a:off x="90488" y="744538"/>
            <a:ext cx="6616700"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7923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23AA4206-33D8-47C8-A871-A1331BBEB942}" type="slidenum">
              <a:rPr lang="en-US" altLang="de-DE" smtClean="0"/>
              <a:pPr/>
              <a:t>87</a:t>
            </a:fld>
            <a:endParaRPr lang="en-US" altLang="de-DE"/>
          </a:p>
        </p:txBody>
      </p:sp>
    </p:spTree>
    <p:extLst>
      <p:ext uri="{BB962C8B-B14F-4D97-AF65-F5344CB8AC3E}">
        <p14:creationId xmlns:p14="http://schemas.microsoft.com/office/powerpoint/2010/main" val="13145675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584AD6-2A6E-4902-AE19-AB357CCB73BC}" type="slidenum">
              <a:rPr lang="en-US" altLang="de-DE" sz="1300">
                <a:ea typeface="ＭＳ Ｐゴシック" panose="020B0600070205080204" pitchFamily="34" charset="-128"/>
              </a:rPr>
              <a:pPr>
                <a:spcBef>
                  <a:spcPct val="0"/>
                </a:spcBef>
              </a:pPr>
              <a:t>88</a:t>
            </a:fld>
            <a:endParaRPr lang="en-US" altLang="de-DE" sz="1300">
              <a:ea typeface="ＭＳ Ｐゴシック" panose="020B0600070205080204" pitchFamily="34" charset="-128"/>
            </a:endParaRPr>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74955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4" name="Slide Number Placeholder 3"/>
          <p:cNvSpPr>
            <a:spLocks noGrp="1"/>
          </p:cNvSpPr>
          <p:nvPr>
            <p:ph type="sldNum" sz="quarter" idx="12"/>
          </p:nvPr>
        </p:nvSpPr>
        <p:spPr bwMode="gray"/>
        <p:txBody>
          <a:bodyPr/>
          <a:lstStyle>
            <a:lvl1pPr>
              <a:defRPr b="0"/>
            </a:lvl1pPr>
          </a:lstStyle>
          <a:p>
            <a:fld id="{C8C2F8AE-1119-4F5D-961C-D662E187253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5 – حافظه</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fld id="{C8C2F8AE-1119-4F5D-961C-D662E187253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fld id="{C8C2F8AE-1119-4F5D-961C-D662E187253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399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30746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2336775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028240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49869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294262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2318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64601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804893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30106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0864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263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5 – حافظه</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C8C2F8AE-1119-4F5D-961C-D662E187253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1712444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41.jpeg"/></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5 B </a:t>
            </a:r>
            <a:r>
              <a:rPr lang="ar-SA" altLang="de-DE" dirty="0"/>
              <a:t>حافظه</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92607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dirty="0">
                <a:solidFill>
                  <a:srgbClr val="333333"/>
                </a:solidFill>
              </a:rPr>
              <a:t>ظرفیت ذخیره سازی اطلاعات ما محدود است.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را نمی توانیم بطور کامل به خاطر آوریم.</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314802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را نمی توانیم بطور کامل به خاطر آوریم.</a:t>
            </a:r>
          </a:p>
          <a:p>
            <a:pPr marL="342900" lvl="0" indent="-342900" defTabSz="914400" fontAlgn="base">
              <a:buClr>
                <a:srgbClr val="000000"/>
              </a:buClr>
              <a:buFont typeface="WingDings"/>
              <a:buChar char=""/>
              <a:defRPr/>
            </a:pPr>
            <a:r>
              <a:rPr lang="fa-IR" sz="2400" dirty="0">
                <a:solidFill>
                  <a:srgbClr val="004992"/>
                </a:solidFill>
              </a:rPr>
              <a:t>مزیت:</a:t>
            </a:r>
            <a:r>
              <a:rPr lang="fa-IR" sz="2400" dirty="0">
                <a:solidFill>
                  <a:srgbClr val="333333"/>
                </a:solidFill>
              </a:rPr>
              <a:t> ؟؟؟</a:t>
            </a:r>
            <a:endParaRPr lang="fa-IR" sz="2400" dirty="0">
              <a:solidFill>
                <a:srgbClr val="FFFFFF"/>
              </a:solidFill>
            </a:endParaRPr>
          </a:p>
          <a:p>
            <a:pPr marL="342900" lvl="0" indent="-342900" defTabSz="914400" fontAlgn="base">
              <a:buClr>
                <a:srgbClr val="000000"/>
              </a:buClr>
              <a:buFont typeface="WingDings"/>
              <a:buChar char=""/>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11775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را نمی توانیم بطور کامل به خاطر آوریم.</a:t>
            </a:r>
          </a:p>
          <a:p>
            <a:pPr marL="342900" lvl="0" indent="-342900" defTabSz="914400" fontAlgn="base">
              <a:buClr>
                <a:srgbClr val="333333"/>
              </a:buClr>
              <a:buFont typeface="WingDings"/>
              <a:buChar char=""/>
              <a:defRPr/>
            </a:pPr>
            <a:r>
              <a:rPr lang="fa-IR" sz="2400" dirty="0">
                <a:solidFill>
                  <a:srgbClr val="004992"/>
                </a:solidFill>
              </a:rPr>
              <a:t>مزیت:</a:t>
            </a:r>
            <a:r>
              <a:rPr lang="fa-IR" sz="2400" dirty="0">
                <a:solidFill>
                  <a:srgbClr val="333333"/>
                </a:solidFill>
              </a:rPr>
              <a:t> مغز ما توسط اطلاعات غیرضروری اشباع نمی شود. و اطلاعات نامربوط پاک می شوند... </a:t>
            </a:r>
            <a:r>
              <a:rPr lang="fa-IR" sz="2400" dirty="0">
                <a:solidFill>
                  <a:srgbClr val="004992"/>
                </a:solidFill>
              </a:rPr>
              <a:t>ولیما</a:t>
            </a:r>
          </a:p>
          <a:p>
            <a:pPr marL="342900" lvl="0" indent="-342900" defTabSz="914400" fontAlgn="base">
              <a:buClr>
                <a:srgbClr val="000000"/>
              </a:buClr>
              <a:buFont typeface="WingDings"/>
              <a:buChar char=""/>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extLst>
      <p:ext uri="{BB962C8B-B14F-4D97-AF65-F5344CB8AC3E}">
        <p14:creationId xmlns:p14="http://schemas.microsoft.com/office/powerpoint/2010/main" val="175966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را نمی توانیم بطور کامل به خاطر آوریم.</a:t>
            </a:r>
          </a:p>
          <a:p>
            <a:pPr marL="342900" lvl="0" indent="-342900" defTabSz="914400" fontAlgn="base">
              <a:buClr>
                <a:srgbClr val="333333"/>
              </a:buClr>
              <a:buFont typeface="WingDings"/>
              <a:buChar char=""/>
              <a:defRPr/>
            </a:pPr>
            <a:r>
              <a:rPr lang="fa-IR" sz="2400" dirty="0">
                <a:solidFill>
                  <a:srgbClr val="004992"/>
                </a:solidFill>
              </a:rPr>
              <a:t>مزیت:</a:t>
            </a:r>
            <a:r>
              <a:rPr lang="fa-IR" sz="2400" dirty="0">
                <a:solidFill>
                  <a:srgbClr val="333333"/>
                </a:solidFill>
              </a:rPr>
              <a:t> مغز ما توسط اطلاعات غیرضروری اشباع نمی شود. و اطلاعات نامربوط پاک می شوند... </a:t>
            </a:r>
            <a:r>
              <a:rPr lang="fa-IR" sz="2400" dirty="0">
                <a:solidFill>
                  <a:srgbClr val="004992"/>
                </a:solidFill>
              </a:rPr>
              <a:t>ولیما</a:t>
            </a:r>
          </a:p>
          <a:p>
            <a:pPr marL="342900" lvl="0" indent="-342900" defTabSz="914400" fontAlgn="base">
              <a:buClr>
                <a:srgbClr val="000000"/>
              </a:buClr>
              <a:buFont typeface="WingDings"/>
              <a:buChar char=""/>
              <a:defRPr/>
            </a:pPr>
            <a:r>
              <a:rPr lang="fa-IR" sz="2400" dirty="0">
                <a:solidFill>
                  <a:srgbClr val="004992"/>
                </a:solidFill>
              </a:rPr>
              <a:t>زیان: </a:t>
            </a:r>
            <a:r>
              <a:rPr lang="fa-IR" sz="2400" dirty="0">
                <a:solidFill>
                  <a:srgbClr val="333333"/>
                </a:solidFill>
              </a:rPr>
              <a:t>... بسیاری از خاطرات هم ازدست می رود (قرارها، خاطرات مربوط به تعطیلات ، دانش کسب شده در دبیرستان...)</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384515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چیزی حافظه را مختل می کند؟</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dirty="0">
                <a:solidFill>
                  <a:srgbClr val="004992"/>
                </a:solidFill>
              </a:rPr>
              <a:t>؟؟؟</a:t>
            </a:r>
            <a:endParaRPr lang="fa-IR" sz="2400" dirty="0">
              <a:solidFill>
                <a:srgbClr val="004992"/>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چیزی حافظه را مختل می کند؟</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000000"/>
              </a:buClr>
              <a:buFont typeface="WingDings"/>
              <a:buChar char=""/>
            </a:pPr>
            <a:r>
              <a:rPr lang="fa-IR" altLang="de-DE" sz="2400" dirty="0">
                <a:solidFill>
                  <a:srgbClr val="004992"/>
                </a:solidFill>
              </a:rPr>
              <a:t>حواس پرتی </a:t>
            </a:r>
            <a:r>
              <a:rPr lang="fa-IR" altLang="de-DE" sz="2400" dirty="0">
                <a:solidFill>
                  <a:srgbClr val="333333"/>
                </a:solidFill>
              </a:rPr>
              <a:t>حین مطالعه (مثل صدای رادیو، حضور دیگران در اتاق، فضای ناخوشایند)</a:t>
            </a:r>
            <a:r>
              <a:rPr lang="de-DE"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چیزی حافظه را مختل می کند؟</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000000"/>
              </a:buClr>
              <a:buFont typeface="WingDings"/>
              <a:buChar char=""/>
            </a:pPr>
            <a:r>
              <a:rPr lang="fa-IR" altLang="de-DE" sz="2400" dirty="0">
                <a:solidFill>
                  <a:srgbClr val="004992"/>
                </a:solidFill>
              </a:rPr>
              <a:t>حواس پرتی </a:t>
            </a:r>
            <a:r>
              <a:rPr lang="fa-IR" altLang="de-DE" sz="2400" dirty="0">
                <a:solidFill>
                  <a:srgbClr val="333333"/>
                </a:solidFill>
              </a:rPr>
              <a:t>حین مطالعه (مثل صدای رادیو، حضور دیگران در اتاق، فضای ناخوشایند)</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004992"/>
                </a:solidFill>
              </a:rPr>
              <a:t>استرس </a:t>
            </a:r>
            <a:r>
              <a:rPr lang="fa-IR" altLang="de-DE" sz="2400">
                <a:solidFill>
                  <a:srgbClr val="004992"/>
                </a:solidFill>
              </a:rPr>
              <a:t>و فشار</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extLst>
      <p:ext uri="{BB962C8B-B14F-4D97-AF65-F5344CB8AC3E}">
        <p14:creationId xmlns:p14="http://schemas.microsoft.com/office/powerpoint/2010/main" val="1854041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چیزی حافظه را مختل می کند؟</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000000"/>
              </a:buClr>
              <a:buFont typeface="WingDings"/>
              <a:buChar char=""/>
            </a:pPr>
            <a:r>
              <a:rPr lang="fa-IR" altLang="de-DE" sz="2400" dirty="0">
                <a:solidFill>
                  <a:srgbClr val="004992"/>
                </a:solidFill>
              </a:rPr>
              <a:t>حواس پرتی </a:t>
            </a:r>
            <a:r>
              <a:rPr lang="fa-IR" altLang="de-DE" sz="2400" dirty="0">
                <a:solidFill>
                  <a:srgbClr val="333333"/>
                </a:solidFill>
              </a:rPr>
              <a:t>حین مطالعه (مثل صدای رادیو، حضور دیگران در اتاق، فضای ناخوشایند)</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004992"/>
                </a:solidFill>
              </a:rPr>
              <a:t>استرس و فشار</a:t>
            </a:r>
          </a:p>
          <a:p>
            <a:pPr marL="342900" lvl="0" indent="-342900" defTabSz="914400" fontAlgn="base">
              <a:buClr>
                <a:srgbClr val="333333"/>
              </a:buClr>
              <a:buFont typeface="WingDings"/>
              <a:buChar char=""/>
            </a:pPr>
            <a:r>
              <a:rPr lang="fa-IR" altLang="de-DE" sz="2400" dirty="0">
                <a:solidFill>
                  <a:srgbClr val="004992"/>
                </a:solidFill>
              </a:rPr>
              <a:t>مصرف بیش از حد </a:t>
            </a:r>
            <a:r>
              <a:rPr lang="fa-IR" altLang="de-DE" sz="2400">
                <a:solidFill>
                  <a:srgbClr val="004992"/>
                </a:solidFill>
              </a:rPr>
              <a:t>الکل!</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extLst>
      <p:ext uri="{BB962C8B-B14F-4D97-AF65-F5344CB8AC3E}">
        <p14:creationId xmlns:p14="http://schemas.microsoft.com/office/powerpoint/2010/main" val="2306645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چه چیزی حافظه را مختل می کند؟</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000000"/>
              </a:buClr>
              <a:buFont typeface="WingDings"/>
              <a:buChar char=""/>
            </a:pPr>
            <a:r>
              <a:rPr lang="fa-IR" altLang="de-DE" sz="2400" dirty="0">
                <a:solidFill>
                  <a:srgbClr val="004992"/>
                </a:solidFill>
              </a:rPr>
              <a:t>حواس پرتی </a:t>
            </a:r>
            <a:r>
              <a:rPr lang="fa-IR" altLang="de-DE" sz="2400" dirty="0">
                <a:solidFill>
                  <a:srgbClr val="333333"/>
                </a:solidFill>
              </a:rPr>
              <a:t>حین مطالعه (مثل صدای رادیو، حضور دیگران در اتاق، فضای ناخوشایند)</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004992"/>
                </a:solidFill>
              </a:rPr>
              <a:t>استرس و فشار</a:t>
            </a:r>
          </a:p>
          <a:p>
            <a:pPr marL="342900" lvl="0" indent="-342900" defTabSz="914400" fontAlgn="base">
              <a:buClr>
                <a:srgbClr val="333333"/>
              </a:buClr>
              <a:buFont typeface="WingDings"/>
              <a:buChar char=""/>
            </a:pPr>
            <a:r>
              <a:rPr lang="fa-IR" altLang="de-DE" sz="2400" dirty="0">
                <a:solidFill>
                  <a:srgbClr val="004992"/>
                </a:solidFill>
              </a:rPr>
              <a:t>مصرف بیش از حد الکل!</a:t>
            </a:r>
          </a:p>
          <a:p>
            <a:pPr marL="342900" lvl="0" indent="-342900" defTabSz="914400" fontAlgn="base">
              <a:buClr>
                <a:srgbClr val="000000"/>
              </a:buClr>
              <a:buFont typeface="WingDings"/>
              <a:buChar char=""/>
            </a:pPr>
            <a:r>
              <a:rPr lang="fa-IR" altLang="de-DE" sz="2400" dirty="0">
                <a:solidFill>
                  <a:srgbClr val="004992"/>
                </a:solidFill>
              </a:rPr>
              <a:t>فعالیت هایی که موجب حواس پرتی حین مطالعه می شود</a:t>
            </a:r>
            <a:r>
              <a:rPr lang="fa-IR" altLang="de-DE" sz="2400" dirty="0">
                <a:solidFill>
                  <a:srgbClr val="333333"/>
                </a:solidFill>
              </a:rPr>
              <a:t> (به عنوان مثال تماشا کردن تلویزیون).</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2352426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70477" y="2204864"/>
            <a:ext cx="5678478" cy="4248000"/>
          </a:xfrm>
        </p:spPr>
        <p:txBody>
          <a:bodyPr>
            <a:noAutofit/>
          </a:bodyPr>
          <a:lstStyle/>
          <a:p>
            <a:pPr lvl="0" defTabSz="914400" fontAlgn="base"/>
            <a:r>
              <a:rPr lang="fa-IR" altLang="de-DE" sz="2400">
                <a:solidFill>
                  <a:srgbClr val="004992"/>
                </a:solidFill>
              </a:rPr>
              <a:t>هر چه حواس بیشتری در یادگیری درگیر باشد، یادآوری آن ها بهتر است!</a:t>
            </a:r>
            <a:endParaRPr lang="fa-IR" sz="240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37"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74"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
          <p:cNvSpPr/>
          <p:nvPr/>
        </p:nvSpPr>
        <p:spPr bwMode="gray">
          <a:xfrm>
            <a:off x="450974"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endParaRPr>
          </a:p>
        </p:txBody>
      </p:sp>
      <p:sp>
        <p:nvSpPr>
          <p:cNvPr id="39" name="Shape Penutup"/>
          <p:cNvSpPr/>
          <p:nvPr/>
        </p:nvSpPr>
        <p:spPr bwMode="gray">
          <a:xfrm>
            <a:off x="6032377"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endParaRPr>
          </a:p>
        </p:txBody>
      </p:sp>
      <p:sp>
        <p:nvSpPr>
          <p:cNvPr id="40" name="Shape Penutup"/>
          <p:cNvSpPr/>
          <p:nvPr/>
        </p:nvSpPr>
        <p:spPr bwMode="gray">
          <a:xfrm>
            <a:off x="450974"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endParaRPr>
          </a:p>
        </p:txBody>
      </p:sp>
      <p:sp>
        <p:nvSpPr>
          <p:cNvPr id="41" name="Shape Penutup"/>
          <p:cNvSpPr/>
          <p:nvPr/>
        </p:nvSpPr>
        <p:spPr bwMode="gray">
          <a:xfrm>
            <a:off x="450974"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endParaRPr>
          </a:p>
        </p:txBody>
      </p:sp>
      <p:sp>
        <p:nvSpPr>
          <p:cNvPr id="43" name="Caption_15-19"/>
          <p:cNvSpPr txBox="1">
            <a:spLocks noChangeArrowheads="1"/>
          </p:cNvSpPr>
          <p:nvPr/>
        </p:nvSpPr>
        <p:spPr bwMode="auto">
          <a:xfrm>
            <a:off x="449440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به کارگیری   </a:t>
            </a:r>
            <a:endParaRPr lang="en-GB" altLang="de-DE" sz="1200" b="1" dirty="0">
              <a:latin typeface="+mn-lt"/>
              <a:cs typeface="+mn-cs"/>
            </a:endParaRPr>
          </a:p>
        </p:txBody>
      </p:sp>
      <p:sp>
        <p:nvSpPr>
          <p:cNvPr id="44" name="Caption_14-20"/>
          <p:cNvSpPr txBox="1">
            <a:spLocks noChangeArrowheads="1"/>
          </p:cNvSpPr>
          <p:nvPr/>
        </p:nvSpPr>
        <p:spPr bwMode="auto">
          <a:xfrm>
            <a:off x="3253113"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mn-lt"/>
                <a:cs typeface="+mn-cs"/>
              </a:rPr>
              <a:t>بجث و تبادل نظر </a:t>
            </a:r>
            <a:endParaRPr lang="en-GB" altLang="de-DE" sz="1200" b="1" dirty="0">
              <a:latin typeface="+mn-lt"/>
              <a:cs typeface="+mn-cs"/>
            </a:endParaRPr>
          </a:p>
        </p:txBody>
      </p:sp>
      <p:sp>
        <p:nvSpPr>
          <p:cNvPr id="45" name="Caption_13-21"/>
          <p:cNvSpPr txBox="1">
            <a:spLocks noChangeArrowheads="1"/>
          </p:cNvSpPr>
          <p:nvPr/>
        </p:nvSpPr>
        <p:spPr bwMode="auto">
          <a:xfrm>
            <a:off x="3253113"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mn-lt"/>
                <a:cs typeface="+mn-cs"/>
              </a:rPr>
              <a:t>بجث و تبادل نظر </a:t>
            </a:r>
            <a:endParaRPr lang="en-GB" altLang="de-DE" sz="1200" b="1" dirty="0">
              <a:latin typeface="+mn-lt"/>
              <a:cs typeface="+mn-cs"/>
            </a:endParaRPr>
          </a:p>
        </p:txBody>
      </p:sp>
      <p:sp>
        <p:nvSpPr>
          <p:cNvPr id="46" name="Caption_12-22"/>
          <p:cNvSpPr txBox="1">
            <a:spLocks noChangeArrowheads="1"/>
          </p:cNvSpPr>
          <p:nvPr/>
        </p:nvSpPr>
        <p:spPr bwMode="auto">
          <a:xfrm>
            <a:off x="233416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بینایی    </a:t>
            </a:r>
            <a:endParaRPr lang="en-GB" altLang="de-DE" sz="1200" b="1" dirty="0">
              <a:latin typeface="+mn-lt"/>
              <a:cs typeface="+mn-cs"/>
            </a:endParaRPr>
          </a:p>
        </p:txBody>
      </p:sp>
      <p:sp>
        <p:nvSpPr>
          <p:cNvPr id="47" name="Caption_11-23"/>
          <p:cNvSpPr txBox="1">
            <a:spLocks noChangeArrowheads="1"/>
          </p:cNvSpPr>
          <p:nvPr/>
        </p:nvSpPr>
        <p:spPr bwMode="auto">
          <a:xfrm>
            <a:off x="233416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بینایی    </a:t>
            </a:r>
            <a:endParaRPr lang="en-GB" altLang="de-DE" sz="1200" b="1" dirty="0">
              <a:latin typeface="+mn-lt"/>
              <a:cs typeface="+mn-cs"/>
            </a:endParaRPr>
          </a:p>
        </p:txBody>
      </p:sp>
      <p:sp>
        <p:nvSpPr>
          <p:cNvPr id="48" name="Caption_10-24"/>
          <p:cNvSpPr txBox="1">
            <a:spLocks noChangeArrowheads="1"/>
          </p:cNvSpPr>
          <p:nvPr/>
        </p:nvSpPr>
        <p:spPr bwMode="auto">
          <a:xfrm>
            <a:off x="233416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بینایی     </a:t>
            </a:r>
            <a:endParaRPr lang="en-GB" altLang="de-DE" sz="1200" b="1" dirty="0">
              <a:latin typeface="+mn-lt"/>
              <a:cs typeface="+mn-cs"/>
            </a:endParaRPr>
          </a:p>
        </p:txBody>
      </p:sp>
      <p:sp>
        <p:nvSpPr>
          <p:cNvPr id="49" name="Caption_9-25"/>
          <p:cNvSpPr txBox="1">
            <a:spLocks noChangeArrowheads="1"/>
          </p:cNvSpPr>
          <p:nvPr/>
        </p:nvSpPr>
        <p:spPr bwMode="auto">
          <a:xfrm>
            <a:off x="1344219"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بینایی     </a:t>
            </a:r>
            <a:endParaRPr lang="en-GB" altLang="de-DE" sz="1200" b="1" dirty="0">
              <a:latin typeface="+mn-lt"/>
              <a:cs typeface="+mn-cs"/>
            </a:endParaRPr>
          </a:p>
        </p:txBody>
      </p:sp>
      <p:sp>
        <p:nvSpPr>
          <p:cNvPr id="50" name="Caption_8-26"/>
          <p:cNvSpPr txBox="1">
            <a:spLocks noChangeArrowheads="1"/>
          </p:cNvSpPr>
          <p:nvPr/>
        </p:nvSpPr>
        <p:spPr bwMode="auto">
          <a:xfrm>
            <a:off x="134421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شنوایی    </a:t>
            </a:r>
            <a:endParaRPr lang="en-GB" altLang="de-DE" sz="1200" b="1" dirty="0">
              <a:latin typeface="+mn-lt"/>
              <a:cs typeface="+mn-cs"/>
            </a:endParaRPr>
          </a:p>
        </p:txBody>
      </p:sp>
      <p:sp>
        <p:nvSpPr>
          <p:cNvPr id="51" name="Caption_7-27"/>
          <p:cNvSpPr txBox="1">
            <a:spLocks noChangeArrowheads="1"/>
          </p:cNvSpPr>
          <p:nvPr/>
        </p:nvSpPr>
        <p:spPr bwMode="auto">
          <a:xfrm>
            <a:off x="134421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شنوایی   </a:t>
            </a:r>
            <a:endParaRPr lang="en-GB" altLang="de-DE" sz="1200" b="1" dirty="0">
              <a:latin typeface="+mn-lt"/>
              <a:cs typeface="+mn-cs"/>
            </a:endParaRPr>
          </a:p>
        </p:txBody>
      </p:sp>
      <p:sp>
        <p:nvSpPr>
          <p:cNvPr id="52" name="Caption_6-28"/>
          <p:cNvSpPr txBox="1">
            <a:spLocks noChangeArrowheads="1"/>
          </p:cNvSpPr>
          <p:nvPr/>
        </p:nvSpPr>
        <p:spPr bwMode="auto">
          <a:xfrm>
            <a:off x="134421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شنوایی    </a:t>
            </a:r>
            <a:endParaRPr lang="en-GB" altLang="de-DE" sz="1200" b="1" dirty="0">
              <a:latin typeface="+mn-lt"/>
              <a:cs typeface="+mn-cs"/>
            </a:endParaRPr>
          </a:p>
        </p:txBody>
      </p:sp>
      <p:sp>
        <p:nvSpPr>
          <p:cNvPr id="53" name="Caption_5-29"/>
          <p:cNvSpPr txBox="1">
            <a:spLocks noChangeArrowheads="1"/>
          </p:cNvSpPr>
          <p:nvPr/>
        </p:nvSpPr>
        <p:spPr bwMode="auto">
          <a:xfrm>
            <a:off x="1344219"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mn-lt"/>
                <a:cs typeface="+mn-cs"/>
              </a:rPr>
              <a:t>شنوایی    </a:t>
            </a:r>
            <a:endParaRPr lang="en-GB" altLang="de-DE" sz="1200" b="1" dirty="0">
              <a:latin typeface="+mn-lt"/>
              <a:cs typeface="+mn-cs"/>
            </a:endParaRPr>
          </a:p>
        </p:txBody>
      </p:sp>
      <p:sp>
        <p:nvSpPr>
          <p:cNvPr id="54" name="Caption_20-30"/>
          <p:cNvSpPr txBox="1">
            <a:spLocks noChangeArrowheads="1"/>
          </p:cNvSpPr>
          <p:nvPr/>
        </p:nvSpPr>
        <p:spPr bwMode="auto">
          <a:xfrm>
            <a:off x="489073"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400" b="1">
                <a:latin typeface="+mn-lt"/>
                <a:cs typeface="+mn-cs"/>
              </a:rPr>
              <a:t>یادآوری حافظه به %</a:t>
            </a:r>
            <a:endParaRPr lang="en-GB" altLang="de-DE" sz="1400" b="1"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408955" y="5301207"/>
            <a:ext cx="11376000" cy="128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None/>
            </a:pPr>
            <a:r>
              <a:rPr lang="fa-IR" altLang="de-DE" sz="2400" dirty="0">
                <a:solidFill>
                  <a:srgbClr val="333333"/>
                </a:solidFill>
                <a:latin typeface="+mn-lt"/>
                <a:cs typeface="+mn-cs"/>
              </a:rPr>
              <a:t>الیزابت لوفتوس، روانشناس آمریکایی، یک سری عکس به شرکت کنندگان ارائه داده است. در یکی از عکس ها شما یک ماشین قرمز را که در مقابل یک تابلوی حق تقدم ایستاده می بینید.</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آیا حافظه ما مثل یک دوربين فيلمبرداري عمل می کند؟</a:t>
            </a:r>
            <a:br>
              <a:rPr lang="ar-AE" sz="3600" dirty="0">
                <a:solidFill>
                  <a:srgbClr val="004992"/>
                </a:solidFill>
                <a:latin typeface="+mn-lt"/>
                <a:ea typeface="+mn-ea"/>
                <a:cs typeface="+mn-cs"/>
              </a:rPr>
            </a:br>
            <a:r>
              <a:rPr lang="ar-AE" sz="2000" dirty="0">
                <a:solidFill>
                  <a:srgbClr val="004992"/>
                </a:solidFill>
                <a:latin typeface="+mn-lt"/>
                <a:ea typeface="+mn-ea"/>
                <a:cs typeface="+mn-cs"/>
              </a:rPr>
              <a:t>[برای تمرین های دیگر به پایان اسلایدها مراجعه کنید]</a:t>
            </a:r>
            <a:endParaRPr lang="en-US"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475" y="5654574"/>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آیا حافظه ما مثل یک دوربين فيلمبرداري عمل می کند؟</a:t>
            </a:r>
            <a:br>
              <a:rPr lang="ar-AE" sz="3600" dirty="0">
                <a:solidFill>
                  <a:srgbClr val="004992"/>
                </a:solidFill>
                <a:latin typeface="+mn-lt"/>
                <a:ea typeface="+mn-ea"/>
                <a:cs typeface="+mn-cs"/>
              </a:rPr>
            </a:br>
            <a:r>
              <a:rPr lang="ar-AE" sz="2000" dirty="0">
                <a:solidFill>
                  <a:srgbClr val="004992"/>
                </a:solidFill>
                <a:latin typeface="+mn-lt"/>
                <a:ea typeface="+mn-ea"/>
                <a:cs typeface="+mn-cs"/>
              </a:rPr>
              <a:t>[برای تمرین های دیگر به پایان اسلایدها مراجعه کنید]</a:t>
            </a:r>
            <a:endParaRPr lang="en-US" sz="20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dirty="0">
                <a:solidFill>
                  <a:srgbClr val="333333"/>
                </a:solidFill>
              </a:rPr>
              <a:t>آیا هنگامی که ماشین قرمز در مقابل </a:t>
            </a:r>
            <a:r>
              <a:rPr lang="fa-IR" altLang="de-DE" sz="2400" dirty="0">
                <a:solidFill>
                  <a:srgbClr val="FF0000"/>
                </a:solidFill>
              </a:rPr>
              <a:t>تابلوی ایست </a:t>
            </a:r>
            <a:r>
              <a:rPr lang="fa-IR" altLang="de-DE" sz="2400" dirty="0">
                <a:solidFill>
                  <a:srgbClr val="333333"/>
                </a:solidFill>
              </a:rPr>
              <a:t>ایستاده بود، ماشین دیگری از جلوی آن عبور کرد؟</a:t>
            </a:r>
          </a:p>
          <a:p>
            <a:pPr lvl="0" defTabSz="914400" fontAlgn="base"/>
            <a:r>
              <a:rPr lang="de-DE" altLang="de-DE" sz="2400" dirty="0">
                <a:solidFill>
                  <a:srgbClr val="333333"/>
                </a:solidFill>
              </a:rPr>
              <a:t>]</a:t>
            </a:r>
            <a:r>
              <a:rPr lang="fa-IR" altLang="de-DE" sz="2400" dirty="0">
                <a:solidFill>
                  <a:srgbClr val="333333"/>
                </a:solidFill>
              </a:rPr>
              <a:t>در واقع، ماشین در مقابل تابلوی حق تقدم ایستاده بود!]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سپس به هر دو گروه دو عکس نشان داده شد تا تصمیم بگیرند که عکس نمایش داده شده اصلی کدام است. آیا شما فکر می کنید که عملکرد دو گروه متفاوت بود؟</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pic>
        <p:nvPicPr>
          <p:cNvPr id="10"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9876"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976"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8017903"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0" i="1">
                <a:latin typeface="+mn-lt"/>
                <a:cs typeface="+mn-cs"/>
              </a:rPr>
              <a:t>دوره زمان</a:t>
            </a:r>
            <a:endParaRPr lang="de-DE" altLang="de-DE" sz="1800" b="0" i="1" dirty="0">
              <a:latin typeface="+mn-lt"/>
              <a:cs typeface="+mn-cs"/>
            </a:endParaRPr>
          </a:p>
        </p:txBody>
      </p:sp>
      <p:sp>
        <p:nvSpPr>
          <p:cNvPr id="13" name="Caption_32"/>
          <p:cNvSpPr>
            <a:spLocks noChangeShapeType="1"/>
          </p:cNvSpPr>
          <p:nvPr/>
        </p:nvSpPr>
        <p:spPr bwMode="auto">
          <a:xfrm flipH="1">
            <a:off x="506014"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4" name="Caption_31"/>
          <p:cNvSpPr>
            <a:spLocks noChangeShapeType="1"/>
          </p:cNvSpPr>
          <p:nvPr/>
        </p:nvSpPr>
        <p:spPr bwMode="auto">
          <a:xfrm>
            <a:off x="4494853"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5" name="Caption_30"/>
          <p:cNvSpPr>
            <a:spLocks noChangeShapeType="1"/>
          </p:cNvSpPr>
          <p:nvPr/>
        </p:nvSpPr>
        <p:spPr bwMode="auto">
          <a:xfrm>
            <a:off x="8017903"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6" name="Caption_29"/>
          <p:cNvSpPr txBox="1">
            <a:spLocks noChangeArrowheads="1"/>
          </p:cNvSpPr>
          <p:nvPr/>
        </p:nvSpPr>
        <p:spPr bwMode="auto">
          <a:xfrm>
            <a:off x="4494852"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800" b="0">
                <a:latin typeface="+mn-lt"/>
                <a:cs typeface="+mn-cs"/>
              </a:rPr>
              <a:t>پرسش</a:t>
            </a:r>
            <a:endParaRPr lang="de-DE" altLang="de-DE" sz="1800" b="0" dirty="0">
              <a:latin typeface="+mn-lt"/>
              <a:cs typeface="+mn-cs"/>
            </a:endParaRPr>
          </a:p>
        </p:txBody>
      </p:sp>
      <p:sp>
        <p:nvSpPr>
          <p:cNvPr id="17" name="Caption_28"/>
          <p:cNvSpPr txBox="1">
            <a:spLocks noChangeArrowheads="1"/>
          </p:cNvSpPr>
          <p:nvPr/>
        </p:nvSpPr>
        <p:spPr bwMode="auto">
          <a:xfrm>
            <a:off x="336948"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800" b="0">
                <a:latin typeface="+mn-lt"/>
                <a:cs typeface="+mn-cs"/>
              </a:rPr>
              <a:t>كدام يك تصوير اصلي مي باشد</a:t>
            </a:r>
            <a:endParaRPr lang="de-DE" altLang="de-DE" sz="1800" b="0" dirty="0">
              <a:latin typeface="+mn-lt"/>
              <a:cs typeface="+mn-cs"/>
            </a:endParaRPr>
          </a:p>
        </p:txBody>
      </p:sp>
      <p:sp>
        <p:nvSpPr>
          <p:cNvPr id="18" name="Caption_27"/>
          <p:cNvSpPr txBox="1">
            <a:spLocks noChangeArrowheads="1"/>
          </p:cNvSpPr>
          <p:nvPr/>
        </p:nvSpPr>
        <p:spPr bwMode="auto">
          <a:xfrm>
            <a:off x="4679051" y="3343276"/>
            <a:ext cx="3169475" cy="84638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ko-KR" sz="1400" b="0" i="1">
                <a:latin typeface="+mn-lt"/>
                <a:cs typeface="+mn-cs"/>
              </a:rPr>
              <a:t>گروه 1:</a:t>
            </a:r>
          </a:p>
          <a:p>
            <a:pPr algn="r" rtl="1" eaLnBrk="1" hangingPunct="1">
              <a:spcBef>
                <a:spcPct val="50000"/>
              </a:spcBef>
              <a:buClrTx/>
              <a:buFontTx/>
              <a:buNone/>
            </a:pPr>
            <a:r>
              <a:rPr lang="fa-IR" altLang="ko-KR" sz="1400" b="0" i="1">
                <a:latin typeface="+mn-lt"/>
                <a:cs typeface="+mn-cs"/>
              </a:rPr>
              <a:t> آیا هنگامی که ماشین قرمز در مقابل تابلوی ایست ایستاده بود، ماشین دیگری از جلوی آن عبور کرد؟</a:t>
            </a:r>
            <a:endParaRPr lang="fr-FR" altLang="de-DE" sz="1400" i="1" dirty="0">
              <a:latin typeface="+mn-lt"/>
              <a:cs typeface="+mn-cs"/>
            </a:endParaRPr>
          </a:p>
        </p:txBody>
      </p:sp>
      <p:sp>
        <p:nvSpPr>
          <p:cNvPr id="19" name="Caption_25"/>
          <p:cNvSpPr txBox="1">
            <a:spLocks noChangeArrowheads="1"/>
          </p:cNvSpPr>
          <p:nvPr/>
        </p:nvSpPr>
        <p:spPr bwMode="auto">
          <a:xfrm>
            <a:off x="8689876"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800" b="0">
                <a:latin typeface="+mn-lt"/>
                <a:cs typeface="+mn-cs"/>
              </a:rPr>
              <a:t>عکس اصلی</a:t>
            </a:r>
            <a:endParaRPr lang="de-DE" altLang="de-DE" sz="1800" b="0"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 Box 5"/>
          <p:cNvSpPr txBox="1">
            <a:spLocks noChangeArrowheads="1"/>
          </p:cNvSpPr>
          <p:nvPr/>
        </p:nvSpPr>
        <p:spPr bwMode="auto">
          <a:xfrm>
            <a:off x="411479" y="2203703"/>
            <a:ext cx="530352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None/>
            </a:pPr>
            <a:r>
              <a:rPr lang="fa-IR" altLang="de-DE" sz="2400" dirty="0">
                <a:solidFill>
                  <a:srgbClr val="333333"/>
                </a:solidFill>
                <a:latin typeface="+mn-lt"/>
                <a:cs typeface="+mn-cs"/>
              </a:rPr>
              <a:t>بدون طرح سوال گمراه كننده ، تنها 25 درصد از افراد گفتند كه تابلوي ايست را ديده بودند.</a:t>
            </a:r>
            <a:endParaRPr lang="de-DE" altLang="de-DE" sz="2400" dirty="0">
              <a:solidFill>
                <a:srgbClr val="333333"/>
              </a:solidFill>
              <a:latin typeface="+mn-lt"/>
              <a:cs typeface="+mn-cs"/>
            </a:endParaRPr>
          </a:p>
          <a:p>
            <a:pPr algn="r" rtl="1" eaLnBrk="1" hangingPunct="1">
              <a:spcBef>
                <a:spcPts val="1200"/>
              </a:spcBef>
              <a:spcAft>
                <a:spcPts val="0"/>
              </a:spcAft>
              <a:buClr>
                <a:srgbClr val="333333"/>
              </a:buClr>
              <a:buNone/>
            </a:pPr>
            <a:r>
              <a:rPr lang="de-DE" altLang="de-DE" sz="2400" dirty="0">
                <a:solidFill>
                  <a:srgbClr val="333333"/>
                </a:solidFill>
                <a:latin typeface="+mn-lt"/>
                <a:cs typeface="+mn-cs"/>
              </a:rPr>
              <a:t>…</a:t>
            </a:r>
            <a:r>
              <a:rPr lang="fa-IR" altLang="de-DE" sz="2400" dirty="0">
                <a:solidFill>
                  <a:srgbClr val="333333"/>
                </a:solidFill>
                <a:latin typeface="+mn-lt"/>
                <a:cs typeface="+mn-cs"/>
              </a:rPr>
              <a:t>در حاليكه وقتي سوال گمراه كننده مطرح شده بود ، 59 درصد از افراد اظهار داشتند که تابلوي ايست را ديده بودند</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 ما کاملاً با واقعیت منطبق نیست!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8"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6295"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0466"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9726295"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600" b="1" i="1">
                <a:latin typeface="+mn-lt"/>
                <a:cs typeface="+mn-cs"/>
              </a:rPr>
              <a:t>1. ارائه شده!</a:t>
            </a:r>
            <a:endParaRPr lang="en-US" altLang="de-DE" sz="1600" b="1" i="1" dirty="0">
              <a:latin typeface="+mn-lt"/>
              <a:cs typeface="+mn-cs"/>
            </a:endParaRPr>
          </a:p>
        </p:txBody>
      </p:sp>
      <p:sp>
        <p:nvSpPr>
          <p:cNvPr id="11" name="Caption_13"/>
          <p:cNvSpPr txBox="1">
            <a:spLocks noChangeArrowheads="1"/>
          </p:cNvSpPr>
          <p:nvPr/>
        </p:nvSpPr>
        <p:spPr bwMode="auto">
          <a:xfrm>
            <a:off x="5783228"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600" b="1" i="1">
                <a:latin typeface="+mn-lt"/>
                <a:cs typeface="+mn-cs"/>
              </a:rPr>
              <a:t>2. چه چیزی یادآوری شده است؟</a:t>
            </a:r>
            <a:endParaRPr lang="en-US" altLang="de-DE" sz="1600" b="1" i="1"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 ما کاملاً با واقعیت منطبق نیست!</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eaLnBrk="1" hangingPunct="1">
              <a:buClrTx/>
            </a:pPr>
            <a:r>
              <a:rPr lang="fa-IR" altLang="de-DE" sz="2400">
                <a:solidFill>
                  <a:srgbClr val="333333"/>
                </a:solidFill>
              </a:rPr>
              <a:t>این پژوهش و بسیاری دیگر از پژوهش ها نشان می دهند که حافظه انسان خوب است، اما کامل نیست.</a:t>
            </a:r>
          </a:p>
          <a:p>
            <a:pPr eaLnBrk="1" hangingPunct="1">
              <a:buClrTx/>
            </a:pPr>
            <a:r>
              <a:rPr lang="fa-IR" altLang="de-DE" sz="2400">
                <a:solidFill>
                  <a:srgbClr val="333333"/>
                </a:solidFill>
              </a:rPr>
              <a:t>ما به تنظیم مجدد و یا جاسازی</a:t>
            </a:r>
            <a:r>
              <a:rPr lang="de-DE" altLang="de-DE" sz="2400">
                <a:solidFill>
                  <a:srgbClr val="333333"/>
                </a:solidFill>
              </a:rPr>
              <a:t> </a:t>
            </a:r>
            <a:r>
              <a:rPr lang="fa-IR" altLang="de-DE" sz="2400">
                <a:solidFill>
                  <a:srgbClr val="333333"/>
                </a:solidFill>
              </a:rPr>
              <a:t>اقاتی که در گذشته رخ داده است و یا چیزهایی که قبلاً شنیده ایم، در حافظه تمایل داریم.</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fa-IR" altLang="de-DE">
                <a:latin typeface="+mn-lt"/>
                <a:ea typeface="+mn-ea"/>
                <a:cs typeface="+mn-cs"/>
              </a:rPr>
              <a:t>تمرین</a:t>
            </a:r>
            <a:endParaRPr lang="de-DE" altLang="de-DE">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447675" algn="l"/>
              </a:tabLst>
              <a:defRPr/>
            </a:pPr>
            <a:r>
              <a:rPr lang="fa-IR" sz="2400" dirty="0">
                <a:solidFill>
                  <a:srgbClr val="333333"/>
                </a:solidFill>
              </a:rPr>
              <a:t>صحنه های پیچیده (به عنوان مثال گاراژ، ساحل) به شما نشان داده خواهد شد.</a:t>
            </a:r>
            <a:endParaRPr 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fa-IR" altLang="de-DE">
                <a:latin typeface="+mn-lt"/>
                <a:ea typeface="+mn-ea"/>
                <a:cs typeface="+mn-cs"/>
              </a:rPr>
              <a:t>تمرین</a:t>
            </a:r>
            <a:endParaRPr lang="de-DE" altLang="de-DE">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447675" algn="l"/>
              </a:tabLst>
              <a:defRPr/>
            </a:pPr>
            <a:r>
              <a:rPr lang="fa-IR" sz="2400" dirty="0">
                <a:solidFill>
                  <a:srgbClr val="333333"/>
                </a:solidFill>
              </a:rPr>
              <a:t>صحنه های پیچیده (به عنوان مثال گاراژ، ساحل) به شما نشان داده خواهد شد.</a:t>
            </a:r>
          </a:p>
          <a:p>
            <a:pPr marL="342900" indent="-342900" eaLnBrk="1" hangingPunct="1">
              <a:buClr>
                <a:srgbClr val="333333"/>
              </a:buClr>
              <a:buFont typeface="WingDings"/>
              <a:buChar char=""/>
              <a:tabLst>
                <a:tab pos="447675" algn="l"/>
              </a:tabLst>
              <a:defRPr/>
            </a:pPr>
            <a:r>
              <a:rPr lang="fa-IR" sz="2400" dirty="0">
                <a:solidFill>
                  <a:srgbClr val="333333"/>
                </a:solidFill>
              </a:rPr>
              <a:t>پس از آن، از شما خواسته خواهد شد که هر چیزی را دیدید، به یاد </a:t>
            </a:r>
            <a:r>
              <a:rPr lang="fa-IR" sz="2400">
                <a:solidFill>
                  <a:srgbClr val="333333"/>
                </a:solidFill>
              </a:rPr>
              <a:t>بیاورید.</a:t>
            </a:r>
            <a:endParaRPr 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extLst>
      <p:ext uri="{BB962C8B-B14F-4D97-AF65-F5344CB8AC3E}">
        <p14:creationId xmlns:p14="http://schemas.microsoft.com/office/powerpoint/2010/main" val="3307636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fa-IR" altLang="de-DE">
                <a:latin typeface="+mn-lt"/>
                <a:ea typeface="+mn-ea"/>
                <a:cs typeface="+mn-cs"/>
              </a:rPr>
              <a:t>تمرین</a:t>
            </a:r>
            <a:endParaRPr lang="de-DE" altLang="de-DE">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447675" algn="l"/>
              </a:tabLst>
              <a:defRPr/>
            </a:pPr>
            <a:r>
              <a:rPr lang="fa-IR" sz="2400" dirty="0">
                <a:solidFill>
                  <a:srgbClr val="333333"/>
                </a:solidFill>
              </a:rPr>
              <a:t>صحنه های پیچیده (به عنوان مثال گاراژ، ساحل) به شما نشان داده خواهد شد.</a:t>
            </a:r>
          </a:p>
          <a:p>
            <a:pPr marL="342900" indent="-342900" eaLnBrk="1" hangingPunct="1">
              <a:buClr>
                <a:srgbClr val="333333"/>
              </a:buClr>
              <a:buFont typeface="WingDings"/>
              <a:buChar char=""/>
              <a:tabLst>
                <a:tab pos="447675" algn="l"/>
              </a:tabLst>
              <a:defRPr/>
            </a:pPr>
            <a:r>
              <a:rPr lang="fa-IR" sz="2400" dirty="0">
                <a:solidFill>
                  <a:srgbClr val="333333"/>
                </a:solidFill>
              </a:rPr>
              <a:t>پس از آن، از شما خواسته خواهد شد که هر چیزی را دیدید، به یاد بیاورید.</a:t>
            </a:r>
            <a:endParaRPr lang="de-DE" sz="2400" dirty="0">
              <a:solidFill>
                <a:srgbClr val="333333"/>
              </a:solidFill>
            </a:endParaRPr>
          </a:p>
          <a:p>
            <a:pPr eaLnBrk="1" hangingPunct="1">
              <a:tabLst>
                <a:tab pos="447675" algn="l"/>
              </a:tabLst>
              <a:defRPr/>
            </a:pPr>
            <a:r>
              <a:rPr lang="fa-IR" sz="2400" dirty="0">
                <a:solidFill>
                  <a:srgbClr val="004992"/>
                </a:solidFill>
              </a:rPr>
              <a:t>سعی کنید تا آنجایی که می توانید، جزئیات بیشتری را به خاطر بیاورید!</a:t>
            </a:r>
            <a:endParaRPr 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extLst>
      <p:ext uri="{BB962C8B-B14F-4D97-AF65-F5344CB8AC3E}">
        <p14:creationId xmlns:p14="http://schemas.microsoft.com/office/powerpoint/2010/main" val="3995325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604"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آهنگر</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چیزی دیدید؟</a:t>
            </a:r>
            <a:endParaRPr lang="de-DE" altLang="de-DE">
              <a:solidFill>
                <a:srgbClr val="004992"/>
              </a:solidFill>
              <a:latin typeface="+mn-lt"/>
              <a:ea typeface="+mn-ea"/>
              <a:cs typeface="+mn-cs"/>
            </a:endParaRPr>
          </a:p>
        </p:txBody>
      </p:sp>
      <p:sp>
        <p:nvSpPr>
          <p:cNvPr id="2457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fa-IR" altLang="de-DE" sz="2400" dirty="0">
                <a:solidFill>
                  <a:srgbClr val="333333"/>
                </a:solidFill>
              </a:rPr>
              <a:t>انبر</a:t>
            </a:r>
          </a:p>
          <a:p>
            <a:pPr marL="342900" indent="-342900">
              <a:lnSpc>
                <a:spcPct val="100000"/>
              </a:lnSpc>
              <a:spcBef>
                <a:spcPts val="1200"/>
              </a:spcBef>
              <a:buClr>
                <a:srgbClr val="333333"/>
              </a:buClr>
              <a:buFont typeface="WingDings"/>
              <a:buChar char=""/>
            </a:pPr>
            <a:r>
              <a:rPr lang="fa-IR" altLang="de-DE" sz="2400" dirty="0">
                <a:solidFill>
                  <a:srgbClr val="333333"/>
                </a:solidFill>
              </a:rPr>
              <a:t>پنجره</a:t>
            </a:r>
          </a:p>
          <a:p>
            <a:pPr marL="342900" indent="-342900">
              <a:lnSpc>
                <a:spcPct val="100000"/>
              </a:lnSpc>
              <a:spcBef>
                <a:spcPts val="1200"/>
              </a:spcBef>
              <a:buClr>
                <a:srgbClr val="333333"/>
              </a:buClr>
              <a:buFont typeface="WingDings"/>
              <a:buChar char=""/>
            </a:pPr>
            <a:r>
              <a:rPr lang="fa-IR" altLang="de-DE" sz="2400" dirty="0">
                <a:solidFill>
                  <a:srgbClr val="333333"/>
                </a:solidFill>
              </a:rPr>
              <a:t>سندان</a:t>
            </a:r>
          </a:p>
          <a:p>
            <a:pPr marL="342900" indent="-342900">
              <a:lnSpc>
                <a:spcPct val="100000"/>
              </a:lnSpc>
              <a:spcBef>
                <a:spcPts val="1200"/>
              </a:spcBef>
              <a:buClr>
                <a:srgbClr val="333333"/>
              </a:buClr>
              <a:buFont typeface="WingDings"/>
              <a:buChar char=""/>
            </a:pPr>
            <a:r>
              <a:rPr lang="fa-IR" altLang="de-DE" sz="2400" dirty="0">
                <a:solidFill>
                  <a:srgbClr val="333333"/>
                </a:solidFill>
              </a:rPr>
              <a:t>چرم دنده</a:t>
            </a:r>
          </a:p>
          <a:p>
            <a:pPr marL="342900" indent="-342900">
              <a:lnSpc>
                <a:spcPct val="100000"/>
              </a:lnSpc>
              <a:spcBef>
                <a:spcPts val="1200"/>
              </a:spcBef>
              <a:buClr>
                <a:srgbClr val="333333"/>
              </a:buClr>
              <a:buFont typeface="WingDings"/>
              <a:buChar char=""/>
            </a:pPr>
            <a:r>
              <a:rPr lang="fa-IR" altLang="de-DE" sz="2400" dirty="0">
                <a:solidFill>
                  <a:srgbClr val="333333"/>
                </a:solidFill>
              </a:rPr>
              <a:t>تماشاگران</a:t>
            </a:r>
          </a:p>
          <a:p>
            <a:pPr marL="342900" indent="-342900">
              <a:lnSpc>
                <a:spcPct val="100000"/>
              </a:lnSpc>
              <a:spcBef>
                <a:spcPts val="1200"/>
              </a:spcBef>
              <a:buClr>
                <a:srgbClr val="333333"/>
              </a:buClr>
              <a:buFont typeface="WingDings"/>
              <a:buChar char=""/>
            </a:pPr>
            <a:r>
              <a:rPr lang="fa-IR" altLang="de-DE" sz="2400" dirty="0">
                <a:solidFill>
                  <a:srgbClr val="333333"/>
                </a:solidFill>
              </a:rPr>
              <a:t>ابزار</a:t>
            </a:r>
          </a:p>
          <a:p>
            <a:pPr marL="342900" indent="-342900">
              <a:lnSpc>
                <a:spcPct val="100000"/>
              </a:lnSpc>
              <a:spcBef>
                <a:spcPts val="1200"/>
              </a:spcBef>
              <a:buClr>
                <a:srgbClr val="333333"/>
              </a:buClr>
              <a:buFont typeface="WingDings"/>
              <a:buChar char=""/>
            </a:pPr>
            <a:r>
              <a:rPr lang="fa-IR" altLang="de-DE" sz="2400" dirty="0">
                <a:solidFill>
                  <a:srgbClr val="333333"/>
                </a:solidFill>
              </a:rPr>
              <a:t>چکش</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آهنگر</a:t>
            </a:r>
            <a:endParaRPr lang="de-DE" altLang="de-DE" sz="3600">
              <a:latin typeface="+mn-lt"/>
              <a:ea typeface="+mn-ea"/>
              <a:cs typeface="+mn-cs"/>
            </a:endParaRPr>
          </a:p>
        </p:txBody>
      </p:sp>
      <p:sp>
        <p:nvSpPr>
          <p:cNvPr id="256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انبر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سندان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چرم دنده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تماشاگران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ابزار</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چکش</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5"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کشتی دزدان دریایی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چیزی دیدید؟</a:t>
            </a:r>
            <a:endParaRPr lang="de-DE" altLang="de-DE">
              <a:solidFill>
                <a:srgbClr val="004992"/>
              </a:solidFill>
              <a:latin typeface="+mn-lt"/>
              <a:ea typeface="+mn-ea"/>
              <a:cs typeface="+mn-cs"/>
            </a:endParaRPr>
          </a:p>
        </p:txBody>
      </p:sp>
      <p:sp>
        <p:nvSpPr>
          <p:cNvPr id="26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بادبان</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پرچم دزدان دریایی</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دیده بان روی دکل</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لنگر</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میمون</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نردبان</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پنجره ها</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کشتی دزدان دریایی</a:t>
            </a:r>
            <a:endParaRPr lang="de-DE" altLang="de-DE" sz="3600">
              <a:latin typeface="+mn-lt"/>
              <a:ea typeface="+mn-ea"/>
              <a:cs typeface="+mn-cs"/>
            </a:endParaRPr>
          </a:p>
        </p:txBody>
      </p:sp>
      <p:sp>
        <p:nvSpPr>
          <p:cNvPr id="27650" name="Rectangle 4"/>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بادبان</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پرچم دزدان دریایی</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دیده بان روی دکل</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لنگر</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میمون</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نردبان</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پنجره ها</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8"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2835275"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غلط در زندگی روزمره</a:t>
            </a:r>
            <a:endParaRPr lang="en-US" sz="3600">
              <a:latin typeface="+mn-lt"/>
              <a:ea typeface="+mn-ea"/>
              <a:cs typeface="+mn-cs"/>
            </a:endParaRPr>
          </a:p>
        </p:txBody>
      </p:sp>
      <p:sp>
        <p:nvSpPr>
          <p:cNvPr id="3174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هرچه به خاطر می آوریم واقعاً اتفاق نیافتاده است.</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غلط در زندگی روزمره</a:t>
            </a:r>
            <a:endParaRPr lang="en-US" sz="3600">
              <a:latin typeface="+mn-lt"/>
              <a:ea typeface="+mn-ea"/>
              <a:cs typeface="+mn-cs"/>
            </a:endParaRPr>
          </a:p>
        </p:txBody>
      </p:sp>
      <p:sp>
        <p:nvSpPr>
          <p:cNvPr id="3174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a:solidFill>
                  <a:srgbClr val="333333"/>
                </a:solidFill>
              </a:rPr>
              <a:t>مغز </a:t>
            </a:r>
            <a:r>
              <a:rPr lang="fa-IR" altLang="de-DE" sz="2400" dirty="0">
                <a:solidFill>
                  <a:srgbClr val="333333"/>
                </a:solidFill>
              </a:rPr>
              <a:t>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a:t>
            </a:r>
            <a:r>
              <a:rPr lang="fa-IR" altLang="de-DE" sz="2400">
                <a:solidFill>
                  <a:srgbClr val="333333"/>
                </a:solidFill>
              </a:rPr>
              <a:t>کنیم). استدلال </a:t>
            </a:r>
            <a:r>
              <a:rPr lang="fa-IR" altLang="de-DE" sz="2400" dirty="0">
                <a:solidFill>
                  <a:srgbClr val="333333"/>
                </a:solidFill>
              </a:rPr>
              <a:t>منطقی برخی اشیاء را به تصویر اضافه می کند (مانند توپ و حوله در تصویر </a:t>
            </a:r>
            <a:r>
              <a:rPr lang="fa-IR" altLang="de-DE" sz="2400">
                <a:solidFill>
                  <a:srgbClr val="333333"/>
                </a:solidFill>
              </a:rPr>
              <a:t>قبلی).</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spTree>
    <p:extLst>
      <p:ext uri="{BB962C8B-B14F-4D97-AF65-F5344CB8AC3E}">
        <p14:creationId xmlns:p14="http://schemas.microsoft.com/office/powerpoint/2010/main" val="2958866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غلط در زندگی روزمره</a:t>
            </a:r>
            <a:endParaRPr lang="en-US" sz="3600">
              <a:latin typeface="+mn-lt"/>
              <a:ea typeface="+mn-ea"/>
              <a:cs typeface="+mn-cs"/>
            </a:endParaRPr>
          </a:p>
        </p:txBody>
      </p:sp>
      <p:sp>
        <p:nvSpPr>
          <p:cNvPr id="31746"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dirty="0">
                <a:solidFill>
                  <a:srgbClr val="333333"/>
                </a:solidFill>
              </a:rPr>
              <a:t>مغز 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کنیم). استدلال منطقی برخی اشیاء را به تصویر اضافه می کند (مانند توپ و حوله در تصویر قبلی).</a:t>
            </a:r>
          </a:p>
          <a:p>
            <a:pPr marL="342900" indent="-342900" eaLnBrk="1" hangingPunct="1">
              <a:buClr>
                <a:srgbClr val="333333"/>
              </a:buClr>
              <a:buFont typeface="WingDings"/>
              <a:buChar char=""/>
            </a:pPr>
            <a:r>
              <a:rPr lang="fa-IR" altLang="de-DE" sz="2400" dirty="0">
                <a:solidFill>
                  <a:srgbClr val="333333"/>
                </a:solidFill>
              </a:rPr>
              <a:t>خاطرات واقعی را می توان از خاطرات نادرست متمایز نمود. این تمایز از طریق </a:t>
            </a:r>
            <a:r>
              <a:rPr lang="fa-IR" altLang="de-DE" sz="2400" dirty="0">
                <a:solidFill>
                  <a:srgbClr val="004992"/>
                </a:solidFill>
              </a:rPr>
              <a:t>شفاف سازی </a:t>
            </a:r>
            <a:r>
              <a:rPr lang="fa-IR" altLang="de-DE" sz="2400" dirty="0">
                <a:solidFill>
                  <a:srgbClr val="333333"/>
                </a:solidFill>
              </a:rPr>
              <a:t>ایجاد کرد. یعنی خاطرات نادرست کلّی ، مبهم و با جزئیات اندک است.</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Tree>
    <p:extLst>
      <p:ext uri="{BB962C8B-B14F-4D97-AF65-F5344CB8AC3E}">
        <p14:creationId xmlns:p14="http://schemas.microsoft.com/office/powerpoint/2010/main" val="628095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r>
              <a:rPr lang="fa-IR" altLang="de-DE" sz="2400" dirty="0">
                <a:solidFill>
                  <a:srgbClr val="004992"/>
                </a:solidFill>
              </a:rPr>
              <a:t>؟؟؟</a:t>
            </a:r>
            <a:endParaRPr lang="fa-IR" sz="2400" dirty="0">
              <a:solidFill>
                <a:srgbClr val="004992"/>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dirty="0">
                <a:solidFill>
                  <a:srgbClr val="004992"/>
                </a:solidFill>
              </a:rPr>
              <a:t>فراموشی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000000"/>
              </a:buClr>
              <a:buFont typeface="WingDings"/>
              <a:buChar char=""/>
            </a:pPr>
            <a:r>
              <a:rPr lang="fa-IR" altLang="de-DE" sz="2400" dirty="0">
                <a:solidFill>
                  <a:srgbClr val="004992"/>
                </a:solidFill>
              </a:rPr>
              <a:t>سوگیری های حافظه:</a:t>
            </a:r>
            <a:br>
              <a:rPr lang="fa-IR" altLang="de-DE" sz="2400" dirty="0">
                <a:solidFill>
                  <a:srgbClr val="004992"/>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سرکوبی:فراموشی انتخابی وقایع ناخوشایند و منفی</a:t>
            </a:r>
            <a:br>
              <a:rPr lang="fa-IR" altLang="de-DE" sz="2400" dirty="0">
                <a:solidFill>
                  <a:srgbClr val="333333"/>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سوگیری های حافظه در افراد افسرده: فراموشی انتخابی </a:t>
            </a:r>
            <a:r>
              <a:rPr lang="de-DE" altLang="de-DE" sz="2400" dirty="0">
                <a:solidFill>
                  <a:srgbClr val="333333"/>
                </a:solidFill>
              </a:rPr>
              <a:t> </a:t>
            </a:r>
            <a:r>
              <a:rPr lang="fa-IR" altLang="de-DE" sz="2400" dirty="0">
                <a:solidFill>
                  <a:srgbClr val="333333"/>
                </a:solidFill>
              </a:rPr>
              <a:t>وقایع منفی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Tree>
    <p:extLst>
      <p:ext uri="{BB962C8B-B14F-4D97-AF65-F5344CB8AC3E}">
        <p14:creationId xmlns:p14="http://schemas.microsoft.com/office/powerpoint/2010/main" val="1841318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000000"/>
              </a:buClr>
              <a:buFont typeface="WingDings"/>
              <a:buChar char=""/>
            </a:pPr>
            <a:r>
              <a:rPr lang="fa-IR" altLang="de-DE" sz="2400" dirty="0">
                <a:solidFill>
                  <a:srgbClr val="004992"/>
                </a:solidFill>
              </a:rPr>
              <a:t>سوگیری های حافظه:</a:t>
            </a:r>
            <a:br>
              <a:rPr lang="fa-IR" altLang="de-DE" sz="2400" dirty="0">
                <a:solidFill>
                  <a:srgbClr val="004992"/>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سرکوبی:فراموشی انتخابی وقایع ناخوشایند و منفی</a:t>
            </a:r>
            <a:br>
              <a:rPr lang="fa-IR" altLang="de-DE" sz="2400" dirty="0">
                <a:solidFill>
                  <a:srgbClr val="333333"/>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سوگیری های حافظه در افراد افسرده: فراموشی انتخابی </a:t>
            </a:r>
            <a:r>
              <a:rPr lang="de-DE" altLang="de-DE" sz="2400" dirty="0">
                <a:solidFill>
                  <a:srgbClr val="333333"/>
                </a:solidFill>
              </a:rPr>
              <a:t> </a:t>
            </a:r>
            <a:r>
              <a:rPr lang="fa-IR" altLang="de-DE" sz="2400" dirty="0">
                <a:solidFill>
                  <a:srgbClr val="333333"/>
                </a:solidFill>
              </a:rPr>
              <a:t>وقایع منفی</a:t>
            </a:r>
          </a:p>
          <a:p>
            <a:pPr marL="342900" lvl="0" indent="-342900" defTabSz="914400" fontAlgn="base">
              <a:buClr>
                <a:srgbClr val="000000"/>
              </a:buClr>
              <a:buFont typeface="WingDings"/>
              <a:buChar char=""/>
            </a:pPr>
            <a:r>
              <a:rPr lang="fa-IR" altLang="de-DE" sz="2400" dirty="0">
                <a:solidFill>
                  <a:srgbClr val="004992"/>
                </a:solidFill>
              </a:rPr>
              <a:t>وهم / خاطرات نادرست:</a:t>
            </a:r>
            <a:r>
              <a:rPr lang="de-DE" altLang="de-DE" sz="2400" dirty="0">
                <a:solidFill>
                  <a:srgbClr val="333333"/>
                </a:solidFill>
              </a:rPr>
              <a:t> </a:t>
            </a:r>
            <a:r>
              <a:rPr lang="fa-IR" altLang="de-DE" sz="2400" dirty="0">
                <a:solidFill>
                  <a:srgbClr val="333333"/>
                </a:solidFill>
              </a:rPr>
              <a:t>یادآوری وقایعی که هرگز اتفاق نیافتاده اند!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Tree>
    <p:extLst>
      <p:ext uri="{BB962C8B-B14F-4D97-AF65-F5344CB8AC3E}">
        <p14:creationId xmlns:p14="http://schemas.microsoft.com/office/powerpoint/2010/main" val="944419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graphicFrame>
        <p:nvGraphicFramePr>
          <p:cNvPr id="6" name="Table 5"/>
          <p:cNvGraphicFramePr>
            <a:graphicFrameLocks noGrp="1"/>
          </p:cNvGraphicFramePr>
          <p:nvPr>
            <p:extLst>
              <p:ext uri="{D42A27DB-BD31-4B8C-83A1-F6EECF244321}">
                <p14:modId xmlns:p14="http://schemas.microsoft.com/office/powerpoint/2010/main" val="3300392514"/>
              </p:ext>
            </p:extLst>
          </p:nvPr>
        </p:nvGraphicFramePr>
        <p:xfrm>
          <a:off x="408954" y="2060848"/>
          <a:ext cx="11376000" cy="1188726"/>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gn="r" rtl="1"/>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a:solidFill>
                            <a:srgbClr val="333333"/>
                          </a:solidFill>
                          <a:latin typeface="Calibri Light"/>
                        </a:rPr>
                        <a:t>”این </a:t>
                      </a:r>
                      <a:r>
                        <a:rPr lang="fa-IR" sz="1800" b="0" dirty="0">
                          <a:solidFill>
                            <a:srgbClr val="333333"/>
                          </a:solidFill>
                          <a:latin typeface="Calibri Light"/>
                        </a:rPr>
                        <a:t>بازی را دوباره انجام بده</a:t>
                      </a:r>
                      <a:r>
                        <a:rPr lang="fa-IR" sz="1800" b="0">
                          <a:solidFill>
                            <a:srgbClr val="333333"/>
                          </a:solidFill>
                          <a:latin typeface="Calibri Light"/>
                        </a:rPr>
                        <a:t>، سام“ </a:t>
                      </a:r>
                      <a:r>
                        <a:rPr lang="fa-IR" sz="1800" b="0" dirty="0">
                          <a:solidFill>
                            <a:srgbClr val="333333"/>
                          </a:solidFill>
                          <a:latin typeface="Calibri Light"/>
                        </a:rPr>
                        <a:t>جمله ای نبود که اینگرید برگمن یا هامفری بوگارت به سام (دولی ویلسون)، پیانیست کلوپ شبانه و بی علاقه به آهنگ </a:t>
                      </a:r>
                      <a:r>
                        <a:rPr lang="fa-IR" sz="1800" b="0">
                          <a:solidFill>
                            <a:srgbClr val="333333"/>
                          </a:solidFill>
                          <a:latin typeface="Calibri Light"/>
                        </a:rPr>
                        <a:t>احساسی ”مثل </a:t>
                      </a:r>
                      <a:r>
                        <a:rPr lang="fa-IR" sz="1800" b="0" dirty="0">
                          <a:solidFill>
                            <a:srgbClr val="333333"/>
                          </a:solidFill>
                          <a:latin typeface="Calibri Light"/>
                        </a:rPr>
                        <a:t>زمان می</a:t>
                      </a:r>
                      <a:r>
                        <a:rPr lang="fa-IR" sz="1800" b="0" baseline="0" dirty="0">
                          <a:solidFill>
                            <a:srgbClr val="333333"/>
                          </a:solidFill>
                          <a:latin typeface="Calibri Light"/>
                        </a:rPr>
                        <a:t> </a:t>
                      </a:r>
                      <a:r>
                        <a:rPr lang="fa-IR" sz="1800" b="0" baseline="0">
                          <a:solidFill>
                            <a:srgbClr val="333333"/>
                          </a:solidFill>
                          <a:latin typeface="Calibri Light"/>
                        </a:rPr>
                        <a:t>گذرد “</a:t>
                      </a:r>
                      <a:r>
                        <a:rPr lang="fa-IR" sz="1800" b="0">
                          <a:solidFill>
                            <a:srgbClr val="333333"/>
                          </a:solidFill>
                          <a:latin typeface="Calibri Light"/>
                        </a:rPr>
                        <a:t>در </a:t>
                      </a:r>
                      <a:r>
                        <a:rPr lang="fa-IR" sz="1800" b="0" dirty="0">
                          <a:solidFill>
                            <a:srgbClr val="333333"/>
                          </a:solidFill>
                          <a:latin typeface="Calibri Light"/>
                        </a:rPr>
                        <a:t>کازابلانکا (1942) </a:t>
                      </a:r>
                      <a:r>
                        <a:rPr lang="fa-IR" sz="1800" b="0" u="sng" dirty="0">
                          <a:solidFill>
                            <a:srgbClr val="333333"/>
                          </a:solidFill>
                          <a:latin typeface="Calibri Light"/>
                        </a:rPr>
                        <a:t>هرگز</a:t>
                      </a:r>
                      <a:r>
                        <a:rPr lang="fa-IR" sz="1800" b="0" u="sng" baseline="0" dirty="0">
                          <a:solidFill>
                            <a:srgbClr val="333333"/>
                          </a:solidFill>
                          <a:latin typeface="Calibri Light"/>
                        </a:rPr>
                        <a:t> </a:t>
                      </a:r>
                      <a:r>
                        <a:rPr lang="fa-IR" sz="1800" b="0" dirty="0">
                          <a:solidFill>
                            <a:srgbClr val="333333"/>
                          </a:solidFill>
                          <a:latin typeface="Calibri Light"/>
                        </a:rPr>
                        <a:t>گفته باشد.</a:t>
                      </a:r>
                      <a:r>
                        <a:rPr lang="fa-IR" sz="1800" b="0" baseline="0" dirty="0">
                          <a:solidFill>
                            <a:srgbClr val="333333"/>
                          </a:solidFill>
                          <a:latin typeface="Calibri Light"/>
                        </a:rPr>
                        <a:t> </a:t>
                      </a:r>
                      <a:r>
                        <a:rPr lang="fa-IR" sz="1800" b="0" dirty="0">
                          <a:solidFill>
                            <a:srgbClr val="333333"/>
                          </a:solidFill>
                          <a:latin typeface="Calibri Light"/>
                        </a:rPr>
                        <a:t>شبیه ترین عبارت به عبارت بوگارت این بود</a:t>
                      </a:r>
                      <a:r>
                        <a:rPr lang="fa-IR" sz="1800" b="0">
                          <a:solidFill>
                            <a:srgbClr val="333333"/>
                          </a:solidFill>
                          <a:latin typeface="Calibri Light"/>
                        </a:rPr>
                        <a:t>: ” </a:t>
                      </a:r>
                      <a:r>
                        <a:rPr lang="fa-IR" sz="1800" b="0" dirty="0">
                          <a:solidFill>
                            <a:srgbClr val="333333"/>
                          </a:solidFill>
                          <a:latin typeface="Calibri Light"/>
                        </a:rPr>
                        <a:t>شما برای او بازی کردید، پس می توانید برای من هم بازی کنید... اگر او می تواند آن را تحمل کند، من هم می توانم. بازی </a:t>
                      </a:r>
                      <a:r>
                        <a:rPr lang="fa-IR" sz="1800" b="0">
                          <a:solidFill>
                            <a:srgbClr val="333333"/>
                          </a:solidFill>
                          <a:latin typeface="Calibri Light"/>
                        </a:rPr>
                        <a:t>کنید!“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7" name="Picture 6"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53538" y="2132856"/>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graphicFrame>
        <p:nvGraphicFramePr>
          <p:cNvPr id="6" name="Table 5"/>
          <p:cNvGraphicFramePr>
            <a:graphicFrameLocks noGrp="1"/>
          </p:cNvGraphicFramePr>
          <p:nvPr>
            <p:extLst>
              <p:ext uri="{D42A27DB-BD31-4B8C-83A1-F6EECF244321}">
                <p14:modId xmlns:p14="http://schemas.microsoft.com/office/powerpoint/2010/main" val="4030482378"/>
              </p:ext>
            </p:extLst>
          </p:nvPr>
        </p:nvGraphicFramePr>
        <p:xfrm>
          <a:off x="408954" y="2060848"/>
          <a:ext cx="11376000" cy="2308866"/>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gn="r" rtl="1"/>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a:solidFill>
                            <a:srgbClr val="333333"/>
                          </a:solidFill>
                          <a:latin typeface="Calibri Light"/>
                        </a:rPr>
                        <a:t>”این </a:t>
                      </a:r>
                      <a:r>
                        <a:rPr lang="fa-IR" sz="1800" b="0" dirty="0">
                          <a:solidFill>
                            <a:srgbClr val="333333"/>
                          </a:solidFill>
                          <a:latin typeface="Calibri Light"/>
                        </a:rPr>
                        <a:t>بازی را دوباره انجام بده</a:t>
                      </a:r>
                      <a:r>
                        <a:rPr lang="fa-IR" sz="1800" b="0">
                          <a:solidFill>
                            <a:srgbClr val="333333"/>
                          </a:solidFill>
                          <a:latin typeface="Calibri Light"/>
                        </a:rPr>
                        <a:t>، سام“ </a:t>
                      </a:r>
                      <a:r>
                        <a:rPr lang="fa-IR" sz="1800" b="0" dirty="0">
                          <a:solidFill>
                            <a:srgbClr val="333333"/>
                          </a:solidFill>
                          <a:latin typeface="Calibri Light"/>
                        </a:rPr>
                        <a:t>جمله ای نبود که اینگرید برگمن یا هامفری بوگارت به سام (دولی ویلسون)، پیانیست کلوپ شبانه و بی علاقه به آهنگ </a:t>
                      </a:r>
                      <a:r>
                        <a:rPr lang="fa-IR" sz="1800" b="0">
                          <a:solidFill>
                            <a:srgbClr val="333333"/>
                          </a:solidFill>
                          <a:latin typeface="Calibri Light"/>
                        </a:rPr>
                        <a:t>احساسی ”مثل </a:t>
                      </a:r>
                      <a:r>
                        <a:rPr lang="fa-IR" sz="1800" b="0" dirty="0">
                          <a:solidFill>
                            <a:srgbClr val="333333"/>
                          </a:solidFill>
                          <a:latin typeface="Calibri Light"/>
                        </a:rPr>
                        <a:t>زمان می</a:t>
                      </a:r>
                      <a:r>
                        <a:rPr lang="fa-IR" sz="1800" b="0" baseline="0" dirty="0">
                          <a:solidFill>
                            <a:srgbClr val="333333"/>
                          </a:solidFill>
                          <a:latin typeface="Calibri Light"/>
                        </a:rPr>
                        <a:t> </a:t>
                      </a:r>
                      <a:r>
                        <a:rPr lang="fa-IR" sz="1800" b="0" baseline="0">
                          <a:solidFill>
                            <a:srgbClr val="333333"/>
                          </a:solidFill>
                          <a:latin typeface="Calibri Light"/>
                        </a:rPr>
                        <a:t>گذرد “</a:t>
                      </a:r>
                      <a:r>
                        <a:rPr lang="fa-IR" sz="1800" b="0">
                          <a:solidFill>
                            <a:srgbClr val="333333"/>
                          </a:solidFill>
                          <a:latin typeface="Calibri Light"/>
                        </a:rPr>
                        <a:t>در </a:t>
                      </a:r>
                      <a:r>
                        <a:rPr lang="fa-IR" sz="1800" b="0" dirty="0">
                          <a:solidFill>
                            <a:srgbClr val="333333"/>
                          </a:solidFill>
                          <a:latin typeface="Calibri Light"/>
                        </a:rPr>
                        <a:t>کازابلانکا (1942) </a:t>
                      </a:r>
                      <a:r>
                        <a:rPr lang="fa-IR" sz="1800" b="0" u="sng" dirty="0">
                          <a:solidFill>
                            <a:srgbClr val="333333"/>
                          </a:solidFill>
                          <a:latin typeface="Calibri Light"/>
                        </a:rPr>
                        <a:t>هرگز</a:t>
                      </a:r>
                      <a:r>
                        <a:rPr lang="fa-IR" sz="1800" b="0" u="sng" baseline="0" dirty="0">
                          <a:solidFill>
                            <a:srgbClr val="333333"/>
                          </a:solidFill>
                          <a:latin typeface="Calibri Light"/>
                        </a:rPr>
                        <a:t> </a:t>
                      </a:r>
                      <a:r>
                        <a:rPr lang="fa-IR" sz="1800" b="0" dirty="0">
                          <a:solidFill>
                            <a:srgbClr val="333333"/>
                          </a:solidFill>
                          <a:latin typeface="Calibri Light"/>
                        </a:rPr>
                        <a:t>گفته باشد.</a:t>
                      </a:r>
                      <a:r>
                        <a:rPr lang="fa-IR" sz="1800" b="0" baseline="0" dirty="0">
                          <a:solidFill>
                            <a:srgbClr val="333333"/>
                          </a:solidFill>
                          <a:latin typeface="Calibri Light"/>
                        </a:rPr>
                        <a:t> </a:t>
                      </a:r>
                      <a:r>
                        <a:rPr lang="fa-IR" sz="1800" b="0" dirty="0">
                          <a:solidFill>
                            <a:srgbClr val="333333"/>
                          </a:solidFill>
                          <a:latin typeface="Calibri Light"/>
                        </a:rPr>
                        <a:t>شبیه ترین عبارت به عبارت بوگارت این بود</a:t>
                      </a:r>
                      <a:r>
                        <a:rPr lang="fa-IR" sz="1800" b="0">
                          <a:solidFill>
                            <a:srgbClr val="333333"/>
                          </a:solidFill>
                          <a:latin typeface="Calibri Light"/>
                        </a:rPr>
                        <a:t>: ” </a:t>
                      </a:r>
                      <a:r>
                        <a:rPr lang="fa-IR" sz="1800" b="0" dirty="0">
                          <a:solidFill>
                            <a:srgbClr val="333333"/>
                          </a:solidFill>
                          <a:latin typeface="Calibri Light"/>
                        </a:rPr>
                        <a:t>شما برای او بازی کردید، پس می توانید برای من هم بازی کنید... اگر او می تواند آن را تحمل کند، من هم می توانم. بازی </a:t>
                      </a:r>
                      <a:r>
                        <a:rPr lang="fa-IR" sz="1800" b="0">
                          <a:solidFill>
                            <a:srgbClr val="333333"/>
                          </a:solidFill>
                          <a:latin typeface="Calibri Light"/>
                        </a:rPr>
                        <a:t>کنید!“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gn="r" rtl="1"/>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dirty="0">
                          <a:solidFill>
                            <a:srgbClr val="333333"/>
                          </a:solidFill>
                          <a:latin typeface="Calibri Light"/>
                        </a:rPr>
                        <a:t>در مبارزات انتخاباتی سال 1980 رئیس جمهور، رونالد ریگان خاطرات جنگ را که ظاهراً با صحنه هایی از فیلم بال و نیایش مخلوط شده بود را به یاد می آورد.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7" name="Picture 6"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53538" y="2132856"/>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7418" y="331585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004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6" name="Table 5"/>
          <p:cNvGraphicFramePr>
            <a:graphicFrameLocks noGrp="1"/>
          </p:cNvGraphicFramePr>
          <p:nvPr>
            <p:extLst>
              <p:ext uri="{D42A27DB-BD31-4B8C-83A1-F6EECF244321}">
                <p14:modId xmlns:p14="http://schemas.microsoft.com/office/powerpoint/2010/main" val="1297439731"/>
              </p:ext>
            </p:extLst>
          </p:nvPr>
        </p:nvGraphicFramePr>
        <p:xfrm>
          <a:off x="408954" y="2060848"/>
          <a:ext cx="11376000" cy="3429006"/>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gn="r" rtl="1"/>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a:solidFill>
                            <a:srgbClr val="333333"/>
                          </a:solidFill>
                          <a:latin typeface="Calibri Light"/>
                        </a:rPr>
                        <a:t>”این </a:t>
                      </a:r>
                      <a:r>
                        <a:rPr lang="fa-IR" sz="1800" b="0" dirty="0">
                          <a:solidFill>
                            <a:srgbClr val="333333"/>
                          </a:solidFill>
                          <a:latin typeface="Calibri Light"/>
                        </a:rPr>
                        <a:t>بازی را دوباره انجام بده</a:t>
                      </a:r>
                      <a:r>
                        <a:rPr lang="fa-IR" sz="1800" b="0">
                          <a:solidFill>
                            <a:srgbClr val="333333"/>
                          </a:solidFill>
                          <a:latin typeface="Calibri Light"/>
                        </a:rPr>
                        <a:t>، سام“ </a:t>
                      </a:r>
                      <a:r>
                        <a:rPr lang="fa-IR" sz="1800" b="0" dirty="0">
                          <a:solidFill>
                            <a:srgbClr val="333333"/>
                          </a:solidFill>
                          <a:latin typeface="Calibri Light"/>
                        </a:rPr>
                        <a:t>جمله ای نبود که اینگرید برگمن یا هامفری بوگارت به سام (دولی ویلسون)، پیانیست کلوپ شبانه و بی علاقه به آهنگ </a:t>
                      </a:r>
                      <a:r>
                        <a:rPr lang="fa-IR" sz="1800" b="0">
                          <a:solidFill>
                            <a:srgbClr val="333333"/>
                          </a:solidFill>
                          <a:latin typeface="Calibri Light"/>
                        </a:rPr>
                        <a:t>احساسی ”مثل </a:t>
                      </a:r>
                      <a:r>
                        <a:rPr lang="fa-IR" sz="1800" b="0" dirty="0">
                          <a:solidFill>
                            <a:srgbClr val="333333"/>
                          </a:solidFill>
                          <a:latin typeface="Calibri Light"/>
                        </a:rPr>
                        <a:t>زمان می</a:t>
                      </a:r>
                      <a:r>
                        <a:rPr lang="fa-IR" sz="1800" b="0" baseline="0" dirty="0">
                          <a:solidFill>
                            <a:srgbClr val="333333"/>
                          </a:solidFill>
                          <a:latin typeface="Calibri Light"/>
                        </a:rPr>
                        <a:t> </a:t>
                      </a:r>
                      <a:r>
                        <a:rPr lang="fa-IR" sz="1800" b="0" baseline="0">
                          <a:solidFill>
                            <a:srgbClr val="333333"/>
                          </a:solidFill>
                          <a:latin typeface="Calibri Light"/>
                        </a:rPr>
                        <a:t>گذرد “</a:t>
                      </a:r>
                      <a:r>
                        <a:rPr lang="fa-IR" sz="1800" b="0">
                          <a:solidFill>
                            <a:srgbClr val="333333"/>
                          </a:solidFill>
                          <a:latin typeface="Calibri Light"/>
                        </a:rPr>
                        <a:t>در </a:t>
                      </a:r>
                      <a:r>
                        <a:rPr lang="fa-IR" sz="1800" b="0" dirty="0">
                          <a:solidFill>
                            <a:srgbClr val="333333"/>
                          </a:solidFill>
                          <a:latin typeface="Calibri Light"/>
                        </a:rPr>
                        <a:t>کازابلانکا (1942) </a:t>
                      </a:r>
                      <a:r>
                        <a:rPr lang="fa-IR" sz="1800" b="0" u="sng" dirty="0">
                          <a:solidFill>
                            <a:srgbClr val="333333"/>
                          </a:solidFill>
                          <a:latin typeface="Calibri Light"/>
                        </a:rPr>
                        <a:t>هرگز</a:t>
                      </a:r>
                      <a:r>
                        <a:rPr lang="fa-IR" sz="1800" b="0" u="sng" baseline="0" dirty="0">
                          <a:solidFill>
                            <a:srgbClr val="333333"/>
                          </a:solidFill>
                          <a:latin typeface="Calibri Light"/>
                        </a:rPr>
                        <a:t> </a:t>
                      </a:r>
                      <a:r>
                        <a:rPr lang="fa-IR" sz="1800" b="0" dirty="0">
                          <a:solidFill>
                            <a:srgbClr val="333333"/>
                          </a:solidFill>
                          <a:latin typeface="Calibri Light"/>
                        </a:rPr>
                        <a:t>گفته باشد.</a:t>
                      </a:r>
                      <a:r>
                        <a:rPr lang="fa-IR" sz="1800" b="0" baseline="0" dirty="0">
                          <a:solidFill>
                            <a:srgbClr val="333333"/>
                          </a:solidFill>
                          <a:latin typeface="Calibri Light"/>
                        </a:rPr>
                        <a:t> </a:t>
                      </a:r>
                      <a:r>
                        <a:rPr lang="fa-IR" sz="1800" b="0" dirty="0">
                          <a:solidFill>
                            <a:srgbClr val="333333"/>
                          </a:solidFill>
                          <a:latin typeface="Calibri Light"/>
                        </a:rPr>
                        <a:t>شبیه ترین عبارت به عبارت بوگارت این بود</a:t>
                      </a:r>
                      <a:r>
                        <a:rPr lang="fa-IR" sz="1800" b="0">
                          <a:solidFill>
                            <a:srgbClr val="333333"/>
                          </a:solidFill>
                          <a:latin typeface="Calibri Light"/>
                        </a:rPr>
                        <a:t>: ” </a:t>
                      </a:r>
                      <a:r>
                        <a:rPr lang="fa-IR" sz="1800" b="0" dirty="0">
                          <a:solidFill>
                            <a:srgbClr val="333333"/>
                          </a:solidFill>
                          <a:latin typeface="Calibri Light"/>
                        </a:rPr>
                        <a:t>شما برای او بازی کردید، پس می توانید برای من هم بازی کنید... اگر او می تواند آن را تحمل کند، من هم می توانم. بازی </a:t>
                      </a:r>
                      <a:r>
                        <a:rPr lang="fa-IR" sz="1800" b="0">
                          <a:solidFill>
                            <a:srgbClr val="333333"/>
                          </a:solidFill>
                          <a:latin typeface="Calibri Light"/>
                        </a:rPr>
                        <a:t>کنید!“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gn="r" rtl="1"/>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dirty="0">
                          <a:solidFill>
                            <a:srgbClr val="333333"/>
                          </a:solidFill>
                          <a:latin typeface="Calibri Light"/>
                        </a:rPr>
                        <a:t>در مبارزات انتخاباتی سال 1980 رئیس جمهور، رونالد ریگان خاطرات جنگ را که ظاهراً با صحنه هایی از فیلم بال و نیایش مخلوط شده بود را به یاد می آورد.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gn="r" rtl="1"/>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lang="fa-IR" sz="1800" b="0" dirty="0">
                          <a:solidFill>
                            <a:srgbClr val="333333"/>
                          </a:solidFill>
                          <a:latin typeface="Calibri Light"/>
                        </a:rPr>
                        <a:t>با استفاده از برخی از روش های بازجویی و اظهارات دلالت شده،</a:t>
                      </a:r>
                      <a:r>
                        <a:rPr lang="fa-IR" sz="1800" b="0" baseline="0" dirty="0">
                          <a:solidFill>
                            <a:srgbClr val="333333"/>
                          </a:solidFill>
                          <a:latin typeface="Calibri Light"/>
                        </a:rPr>
                        <a:t> </a:t>
                      </a:r>
                      <a:r>
                        <a:rPr lang="fa-IR" sz="1800" b="0" dirty="0">
                          <a:solidFill>
                            <a:srgbClr val="333333"/>
                          </a:solidFill>
                          <a:latin typeface="Calibri Light"/>
                        </a:rPr>
                        <a:t>خاطرات کاذب را می </a:t>
                      </a:r>
                      <a:r>
                        <a:rPr lang="fa-IR" sz="1800" b="0">
                          <a:solidFill>
                            <a:srgbClr val="333333"/>
                          </a:solidFill>
                          <a:latin typeface="Calibri Light"/>
                        </a:rPr>
                        <a:t>توان ”خلق کرد“. </a:t>
                      </a:r>
                      <a:r>
                        <a:rPr lang="fa-IR" sz="1800" b="0" dirty="0">
                          <a:solidFill>
                            <a:srgbClr val="333333"/>
                          </a:solidFill>
                          <a:latin typeface="Calibri Light"/>
                        </a:rPr>
                        <a:t>نمونه هایی در دادگاه، که در آن افراد بیگناه در دادگاه به قتل اعتراف کرده اند،</a:t>
                      </a:r>
                      <a:r>
                        <a:rPr lang="fa-IR" sz="1800" b="0" baseline="0" dirty="0">
                          <a:solidFill>
                            <a:srgbClr val="333333"/>
                          </a:solidFill>
                          <a:latin typeface="Calibri Light"/>
                        </a:rPr>
                        <a:t> </a:t>
                      </a:r>
                      <a:r>
                        <a:rPr lang="fa-IR" sz="1800" b="0" dirty="0">
                          <a:solidFill>
                            <a:srgbClr val="333333"/>
                          </a:solidFill>
                          <a:latin typeface="Calibri Light"/>
                        </a:rPr>
                        <a:t>پس از آن</a:t>
                      </a:r>
                      <a:r>
                        <a:rPr lang="fa-IR" sz="1800" b="0" baseline="0" dirty="0">
                          <a:solidFill>
                            <a:srgbClr val="333333"/>
                          </a:solidFill>
                          <a:latin typeface="Calibri Light"/>
                        </a:rPr>
                        <a:t> بوده است که</a:t>
                      </a:r>
                      <a:r>
                        <a:rPr lang="fa-IR" sz="1800" b="0" dirty="0">
                          <a:solidFill>
                            <a:srgbClr val="333333"/>
                          </a:solidFill>
                          <a:latin typeface="Calibri Light"/>
                        </a:rPr>
                        <a:t> در طول بازجویی های شدید، متقاعد شده بودند که مرتکب جرم شده</a:t>
                      </a:r>
                      <a:r>
                        <a:rPr lang="fa-IR" sz="1800" b="0" baseline="0" dirty="0">
                          <a:solidFill>
                            <a:srgbClr val="333333"/>
                          </a:solidFill>
                          <a:latin typeface="Calibri Light"/>
                        </a:rPr>
                        <a:t> اند</a:t>
                      </a:r>
                      <a:r>
                        <a:rPr lang="fa-IR" sz="1800" b="0" dirty="0">
                          <a:solidFill>
                            <a:srgbClr val="333333"/>
                          </a:solidFill>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7" name="Picture 6"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53538" y="2132856"/>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7418" y="331585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909" y="4437112"/>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0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6" name="Table 5"/>
          <p:cNvGraphicFramePr>
            <a:graphicFrameLocks noGrp="1"/>
          </p:cNvGraphicFramePr>
          <p:nvPr>
            <p:extLst>
              <p:ext uri="{D42A27DB-BD31-4B8C-83A1-F6EECF244321}">
                <p14:modId xmlns:p14="http://schemas.microsoft.com/office/powerpoint/2010/main" val="1317106348"/>
              </p:ext>
            </p:extLst>
          </p:nvPr>
        </p:nvGraphicFramePr>
        <p:xfrm>
          <a:off x="408954" y="2060848"/>
          <a:ext cx="11376000" cy="4549146"/>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gn="r" rtl="1"/>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a:solidFill>
                            <a:srgbClr val="333333"/>
                          </a:solidFill>
                          <a:latin typeface="Calibri Light"/>
                        </a:rPr>
                        <a:t>”این </a:t>
                      </a:r>
                      <a:r>
                        <a:rPr lang="fa-IR" sz="1800" b="0" dirty="0">
                          <a:solidFill>
                            <a:srgbClr val="333333"/>
                          </a:solidFill>
                          <a:latin typeface="Calibri Light"/>
                        </a:rPr>
                        <a:t>بازی را دوباره انجام بده</a:t>
                      </a:r>
                      <a:r>
                        <a:rPr lang="fa-IR" sz="1800" b="0">
                          <a:solidFill>
                            <a:srgbClr val="333333"/>
                          </a:solidFill>
                          <a:latin typeface="Calibri Light"/>
                        </a:rPr>
                        <a:t>، سام“ </a:t>
                      </a:r>
                      <a:r>
                        <a:rPr lang="fa-IR" sz="1800" b="0" dirty="0">
                          <a:solidFill>
                            <a:srgbClr val="333333"/>
                          </a:solidFill>
                          <a:latin typeface="Calibri Light"/>
                        </a:rPr>
                        <a:t>جمله ای نبود که اینگرید برگمن یا هامفری بوگارت به سام (دولی ویلسون)، پیانیست کلوپ شبانه و بی علاقه به آهنگ </a:t>
                      </a:r>
                      <a:r>
                        <a:rPr lang="fa-IR" sz="1800" b="0">
                          <a:solidFill>
                            <a:srgbClr val="333333"/>
                          </a:solidFill>
                          <a:latin typeface="Calibri Light"/>
                        </a:rPr>
                        <a:t>احساسی ”مثل </a:t>
                      </a:r>
                      <a:r>
                        <a:rPr lang="fa-IR" sz="1800" b="0" dirty="0">
                          <a:solidFill>
                            <a:srgbClr val="333333"/>
                          </a:solidFill>
                          <a:latin typeface="Calibri Light"/>
                        </a:rPr>
                        <a:t>زمان می</a:t>
                      </a:r>
                      <a:r>
                        <a:rPr lang="fa-IR" sz="1800" b="0" baseline="0" dirty="0">
                          <a:solidFill>
                            <a:srgbClr val="333333"/>
                          </a:solidFill>
                          <a:latin typeface="Calibri Light"/>
                        </a:rPr>
                        <a:t> </a:t>
                      </a:r>
                      <a:r>
                        <a:rPr lang="fa-IR" sz="1800" b="0" baseline="0">
                          <a:solidFill>
                            <a:srgbClr val="333333"/>
                          </a:solidFill>
                          <a:latin typeface="Calibri Light"/>
                        </a:rPr>
                        <a:t>گذرد “</a:t>
                      </a:r>
                      <a:r>
                        <a:rPr lang="fa-IR" sz="1800" b="0">
                          <a:solidFill>
                            <a:srgbClr val="333333"/>
                          </a:solidFill>
                          <a:latin typeface="Calibri Light"/>
                        </a:rPr>
                        <a:t>در </a:t>
                      </a:r>
                      <a:r>
                        <a:rPr lang="fa-IR" sz="1800" b="0" dirty="0">
                          <a:solidFill>
                            <a:srgbClr val="333333"/>
                          </a:solidFill>
                          <a:latin typeface="Calibri Light"/>
                        </a:rPr>
                        <a:t>کازابلانکا (1942) </a:t>
                      </a:r>
                      <a:r>
                        <a:rPr lang="fa-IR" sz="1800" b="0" u="sng" dirty="0">
                          <a:solidFill>
                            <a:srgbClr val="333333"/>
                          </a:solidFill>
                          <a:latin typeface="Calibri Light"/>
                        </a:rPr>
                        <a:t>هرگز</a:t>
                      </a:r>
                      <a:r>
                        <a:rPr lang="fa-IR" sz="1800" b="0" u="sng" baseline="0" dirty="0">
                          <a:solidFill>
                            <a:srgbClr val="333333"/>
                          </a:solidFill>
                          <a:latin typeface="Calibri Light"/>
                        </a:rPr>
                        <a:t> </a:t>
                      </a:r>
                      <a:r>
                        <a:rPr lang="fa-IR" sz="1800" b="0" dirty="0">
                          <a:solidFill>
                            <a:srgbClr val="333333"/>
                          </a:solidFill>
                          <a:latin typeface="Calibri Light"/>
                        </a:rPr>
                        <a:t>گفته باشد.</a:t>
                      </a:r>
                      <a:r>
                        <a:rPr lang="fa-IR" sz="1800" b="0" baseline="0" dirty="0">
                          <a:solidFill>
                            <a:srgbClr val="333333"/>
                          </a:solidFill>
                          <a:latin typeface="Calibri Light"/>
                        </a:rPr>
                        <a:t> </a:t>
                      </a:r>
                      <a:r>
                        <a:rPr lang="fa-IR" sz="1800" b="0" dirty="0">
                          <a:solidFill>
                            <a:srgbClr val="333333"/>
                          </a:solidFill>
                          <a:latin typeface="Calibri Light"/>
                        </a:rPr>
                        <a:t>شبیه ترین عبارت به عبارت بوگارت این بود</a:t>
                      </a:r>
                      <a:r>
                        <a:rPr lang="fa-IR" sz="1800" b="0">
                          <a:solidFill>
                            <a:srgbClr val="333333"/>
                          </a:solidFill>
                          <a:latin typeface="Calibri Light"/>
                        </a:rPr>
                        <a:t>: ” </a:t>
                      </a:r>
                      <a:r>
                        <a:rPr lang="fa-IR" sz="1800" b="0" dirty="0">
                          <a:solidFill>
                            <a:srgbClr val="333333"/>
                          </a:solidFill>
                          <a:latin typeface="Calibri Light"/>
                        </a:rPr>
                        <a:t>شما برای او بازی کردید، پس می توانید برای من هم بازی کنید... اگر او می تواند آن را تحمل کند، من هم می توانم. بازی </a:t>
                      </a:r>
                      <a:r>
                        <a:rPr lang="fa-IR" sz="1800" b="0">
                          <a:solidFill>
                            <a:srgbClr val="333333"/>
                          </a:solidFill>
                          <a:latin typeface="Calibri Light"/>
                        </a:rPr>
                        <a:t>کنید!“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gn="r" rtl="1"/>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defRPr/>
                      </a:pPr>
                      <a:r>
                        <a:rPr lang="fa-IR" sz="1800" b="0" dirty="0">
                          <a:solidFill>
                            <a:srgbClr val="333333"/>
                          </a:solidFill>
                          <a:latin typeface="Calibri Light"/>
                        </a:rPr>
                        <a:t>در مبارزات انتخاباتی سال 1980 رئیس جمهور، رونالد ریگان خاطرات جنگ را که ظاهراً با صحنه هایی از فیلم بال و نیایش مخلوط شده بود را به یاد می آورد. </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gn="r" rtl="1"/>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lang="fa-IR" sz="1800" b="0" dirty="0">
                          <a:solidFill>
                            <a:srgbClr val="333333"/>
                          </a:solidFill>
                          <a:latin typeface="Calibri Light"/>
                        </a:rPr>
                        <a:t>با استفاده از برخی از روش های بازجویی و اظهارات دلالت شده،</a:t>
                      </a:r>
                      <a:r>
                        <a:rPr lang="fa-IR" sz="1800" b="0" baseline="0" dirty="0">
                          <a:solidFill>
                            <a:srgbClr val="333333"/>
                          </a:solidFill>
                          <a:latin typeface="Calibri Light"/>
                        </a:rPr>
                        <a:t> </a:t>
                      </a:r>
                      <a:r>
                        <a:rPr lang="fa-IR" sz="1800" b="0" dirty="0">
                          <a:solidFill>
                            <a:srgbClr val="333333"/>
                          </a:solidFill>
                          <a:latin typeface="Calibri Light"/>
                        </a:rPr>
                        <a:t>خاطرات کاذب را می </a:t>
                      </a:r>
                      <a:r>
                        <a:rPr lang="fa-IR" sz="1800" b="0">
                          <a:solidFill>
                            <a:srgbClr val="333333"/>
                          </a:solidFill>
                          <a:latin typeface="Calibri Light"/>
                        </a:rPr>
                        <a:t>توان ”خلق کرد“. </a:t>
                      </a:r>
                      <a:r>
                        <a:rPr lang="fa-IR" sz="1800" b="0" dirty="0">
                          <a:solidFill>
                            <a:srgbClr val="333333"/>
                          </a:solidFill>
                          <a:latin typeface="Calibri Light"/>
                        </a:rPr>
                        <a:t>نمونه هایی در دادگاه، که در آن افراد بیگناه در دادگاه به قتل اعتراف کرده اند،</a:t>
                      </a:r>
                      <a:r>
                        <a:rPr lang="fa-IR" sz="1800" b="0" baseline="0" dirty="0">
                          <a:solidFill>
                            <a:srgbClr val="333333"/>
                          </a:solidFill>
                          <a:latin typeface="Calibri Light"/>
                        </a:rPr>
                        <a:t> </a:t>
                      </a:r>
                      <a:r>
                        <a:rPr lang="fa-IR" sz="1800" b="0" dirty="0">
                          <a:solidFill>
                            <a:srgbClr val="333333"/>
                          </a:solidFill>
                          <a:latin typeface="Calibri Light"/>
                        </a:rPr>
                        <a:t>پس از آن</a:t>
                      </a:r>
                      <a:r>
                        <a:rPr lang="fa-IR" sz="1800" b="0" baseline="0" dirty="0">
                          <a:solidFill>
                            <a:srgbClr val="333333"/>
                          </a:solidFill>
                          <a:latin typeface="Calibri Light"/>
                        </a:rPr>
                        <a:t> بوده است که</a:t>
                      </a:r>
                      <a:r>
                        <a:rPr lang="fa-IR" sz="1800" b="0" dirty="0">
                          <a:solidFill>
                            <a:srgbClr val="333333"/>
                          </a:solidFill>
                          <a:latin typeface="Calibri Light"/>
                        </a:rPr>
                        <a:t> در طول بازجویی های شدید، متقاعد شده بودند که مرتکب جرم شده</a:t>
                      </a:r>
                      <a:r>
                        <a:rPr lang="fa-IR" sz="1800" b="0" baseline="0" dirty="0">
                          <a:solidFill>
                            <a:srgbClr val="333333"/>
                          </a:solidFill>
                          <a:latin typeface="Calibri Light"/>
                        </a:rPr>
                        <a:t> اند</a:t>
                      </a:r>
                      <a:r>
                        <a:rPr lang="fa-IR" sz="1800" b="0" dirty="0">
                          <a:solidFill>
                            <a:srgbClr val="333333"/>
                          </a:solidFill>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pPr algn="r" rtl="1"/>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just"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lang="fa-IR" sz="1800" b="0" dirty="0">
                          <a:solidFill>
                            <a:srgbClr val="333333"/>
                          </a:solidFill>
                          <a:latin typeface="Calibri Light"/>
                        </a:rPr>
                        <a:t>در یک آزمایش، به شرکت کنندگان عکس های دستکاری شده نشان دادند، که در آن آنها با پدر خود در یک بالون هوای </a:t>
                      </a:r>
                      <a:r>
                        <a:rPr lang="fa-IR" sz="1800" b="0">
                          <a:solidFill>
                            <a:srgbClr val="333333"/>
                          </a:solidFill>
                          <a:latin typeface="Calibri Light"/>
                        </a:rPr>
                        <a:t>گرم پرواز کرده </a:t>
                      </a:r>
                      <a:r>
                        <a:rPr lang="fa-IR" sz="1800" b="0" dirty="0">
                          <a:solidFill>
                            <a:srgbClr val="333333"/>
                          </a:solidFill>
                          <a:latin typeface="Calibri Light"/>
                        </a:rPr>
                        <a:t>بودند. 50٪ از شرکت کنندگان بعداً گفتند که این صحنه را به خاطر می آورند، در حالی که در واقع هرگز این اتفاق</a:t>
                      </a:r>
                      <a:r>
                        <a:rPr lang="fa-IR" sz="1800" b="0" baseline="0" dirty="0">
                          <a:solidFill>
                            <a:srgbClr val="333333"/>
                          </a:solidFill>
                          <a:latin typeface="Calibri Light"/>
                        </a:rPr>
                        <a:t> رخ نداده بود</a:t>
                      </a:r>
                      <a:r>
                        <a:rPr lang="fa-IR" sz="1800" b="0" dirty="0">
                          <a:solidFill>
                            <a:srgbClr val="333333"/>
                          </a:solidFill>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7" name="Picture 6"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53538" y="2132856"/>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7418" y="331585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909" y="4437112"/>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40314" y="5567437"/>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082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defRPr/>
            </a:pPr>
            <a:r>
              <a:rPr lang="fa-IR" sz="2400" dirty="0">
                <a:solidFill>
                  <a:srgbClr val="333333"/>
                </a:solidFill>
              </a:rPr>
              <a:t>هرقدر به خاطرات واقعی (یعنی خاطراتی که واقعاً اتفاق افتاده اند) بیشتر متکی شویم ، میزان و شدت روانپریشی (سایکوز) کمتر می </a:t>
            </a:r>
            <a:r>
              <a:rPr lang="fa-IR" sz="2400">
                <a:solidFill>
                  <a:srgbClr val="333333"/>
                </a:solidFill>
              </a:rPr>
              <a:t>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Tree>
    <p:extLst>
      <p:ext uri="{BB962C8B-B14F-4D97-AF65-F5344CB8AC3E}">
        <p14:creationId xmlns:p14="http://schemas.microsoft.com/office/powerpoint/2010/main" val="2444549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defRPr/>
            </a:pPr>
            <a:r>
              <a:rPr lang="fa-IR"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defRPr/>
            </a:pPr>
            <a:r>
              <a:rPr lang="fa-IR" sz="2400" dirty="0">
                <a:solidFill>
                  <a:srgbClr val="333333"/>
                </a:solidFill>
              </a:rPr>
              <a:t>هرقدر به خاطرات واقعی (یعنی خاطراتی که واقعاً اتفاق افتاده اند) بیشتر متکی شویم ، میزان و شدت روانپریشی (سایکوز) کمتر می شود.</a:t>
            </a:r>
          </a:p>
          <a:p>
            <a:pPr marL="342900" lvl="0" indent="-342900" defTabSz="914400" fontAlgn="base">
              <a:buClr>
                <a:srgbClr val="333333"/>
              </a:buClr>
              <a:buFont typeface="WingDings"/>
              <a:buChar char=""/>
              <a:defRPr/>
            </a:pPr>
            <a:r>
              <a:rPr lang="fa-IR" sz="2400" dirty="0">
                <a:solidFill>
                  <a:srgbClr val="333333"/>
                </a:solidFill>
              </a:rPr>
              <a:t>روانپریشی ممکن است به اختلال در ایجاد تمایز بین خاطرات درست و واقعی از حافظه ی نادرست و غلط منجر شده و مانع نگرشی واقعگرایانه و سالم به محیط شود.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spTree>
    <p:extLst>
      <p:ext uri="{BB962C8B-B14F-4D97-AF65-F5344CB8AC3E}">
        <p14:creationId xmlns:p14="http://schemas.microsoft.com/office/powerpoint/2010/main" val="1971022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خطاهای حافظه سبب سوء تعبیر در بیماران روانپریش می شود. به چند مثال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sp>
        <p:nvSpPr>
          <p:cNvPr id="44054" name="Rechteck 1"/>
          <p:cNvSpPr>
            <a:spLocks noChangeArrowheads="1"/>
          </p:cNvSpPr>
          <p:nvPr/>
        </p:nvSpPr>
        <p:spPr bwMode="auto">
          <a:xfrm>
            <a:off x="408955" y="5661248"/>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400" dirty="0">
                <a:solidFill>
                  <a:srgbClr val="004992"/>
                </a:solidFill>
                <a:latin typeface="+mn-lt"/>
                <a:cs typeface="+mn-cs"/>
              </a:rPr>
              <a:t>شما هم می توانید یک تجربه شخصی در این زمینه بیان کنید؟</a:t>
            </a:r>
            <a:endParaRPr lang="de-DE" altLang="de-DE" sz="24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132150328"/>
              </p:ext>
            </p:extLst>
          </p:nvPr>
        </p:nvGraphicFramePr>
        <p:xfrm>
          <a:off x="408954" y="2203704"/>
          <a:ext cx="11376002" cy="3200400"/>
        </p:xfrm>
        <a:graphic>
          <a:graphicData uri="http://schemas.openxmlformats.org/drawingml/2006/table">
            <a:tbl>
              <a:tblPr rtl="1" firstRow="1" bandRow="1">
                <a:tableStyleId>{21E4AEA4-8DFA-4A89-87EB-49C32662AFE0}</a:tableStyleId>
              </a:tblPr>
              <a:tblGrid>
                <a:gridCol w="3420381">
                  <a:extLst>
                    <a:ext uri="{9D8B030D-6E8A-4147-A177-3AD203B41FA5}">
                      <a16:colId xmlns:a16="http://schemas.microsoft.com/office/drawing/2014/main" val="20000"/>
                    </a:ext>
                  </a:extLst>
                </a:gridCol>
                <a:gridCol w="3278918">
                  <a:extLst>
                    <a:ext uri="{9D8B030D-6E8A-4147-A177-3AD203B41FA5}">
                      <a16:colId xmlns:a16="http://schemas.microsoft.com/office/drawing/2014/main" val="20001"/>
                    </a:ext>
                  </a:extLst>
                </a:gridCol>
                <a:gridCol w="4676703">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رویداد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خطای حافظه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شرایط واقعی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گفتگو با یک دوست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او شما </a:t>
                      </a:r>
                      <a:r>
                        <a:rPr kumimoji="0" lang="fa-IR" sz="2400" b="0" i="0" u="none" strike="noStrike" cap="none" normalizeH="0" baseline="0">
                          <a:ln>
                            <a:noFill/>
                          </a:ln>
                          <a:solidFill>
                            <a:srgbClr val="333333"/>
                          </a:solidFill>
                          <a:effectLst/>
                          <a:latin typeface="+mn-lt"/>
                          <a:ea typeface="+mn-ea"/>
                          <a:cs typeface="+mn-cs"/>
                        </a:rPr>
                        <a:t>را ”احمق “خطاب </a:t>
                      </a:r>
                      <a:r>
                        <a:rPr kumimoji="0" lang="fa-IR" sz="2400" b="0" i="0" u="none" strike="noStrike" cap="none" normalizeH="0" baseline="0" dirty="0">
                          <a:ln>
                            <a:noFill/>
                          </a:ln>
                          <a:solidFill>
                            <a:srgbClr val="333333"/>
                          </a:solidFill>
                          <a:effectLst/>
                          <a:latin typeface="+mn-lt"/>
                          <a:ea typeface="+mn-ea"/>
                          <a:cs typeface="+mn-cs"/>
                        </a:rPr>
                        <a:t>می کند.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او صدایش را بلند کرد و گفت: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”توی هوا چیه؟“.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ولی واقعاً این را نگفت.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با پرسیدن یک سوال از پرستار سر صحبت را با او باز می کنید.</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او اهمیتی نمی دهد و حتی به شما می خندد.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با این حال، پرستار متوجه شد، متاسفانه، او فرصت عصبانیت ناشی از چیزهای دیگر را نداشت، موقعیت را به درستی به یاد نمی آورد.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تمرین</a:t>
            </a:r>
            <a:endParaRPr lang="de-DE" altLang="de-DE" sz="3600">
              <a:latin typeface="+mn-lt"/>
              <a:ea typeface="+mn-ea"/>
              <a:cs typeface="+mn-cs"/>
            </a:endParaRPr>
          </a:p>
        </p:txBody>
      </p:sp>
      <p:sp>
        <p:nvSpPr>
          <p:cNvPr id="45058"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sz="2400" dirty="0">
                <a:solidFill>
                  <a:srgbClr val="333333"/>
                </a:solidFill>
              </a:rPr>
              <a:t>دوباره ، چند تصویر پیچیده به شما نشان داده </a:t>
            </a:r>
            <a:r>
              <a:rPr lang="fa-IR" sz="2400">
                <a:solidFill>
                  <a:srgbClr val="333333"/>
                </a:solidFill>
              </a:rPr>
              <a:t>می شود</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تمرین</a:t>
            </a:r>
            <a:endParaRPr lang="de-DE" altLang="de-DE" sz="3600">
              <a:latin typeface="+mn-lt"/>
              <a:ea typeface="+mn-ea"/>
              <a:cs typeface="+mn-cs"/>
            </a:endParaRPr>
          </a:p>
        </p:txBody>
      </p:sp>
      <p:sp>
        <p:nvSpPr>
          <p:cNvPr id="45058"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fa-IR" sz="2400" dirty="0">
                <a:solidFill>
                  <a:srgbClr val="333333"/>
                </a:solidFill>
              </a:rPr>
              <a:t>دوباره ، چند تصویر پیچیده به شما نشان داده می شود</a:t>
            </a:r>
          </a:p>
          <a:p>
            <a:pPr marL="342900" indent="-342900" eaLnBrk="1" hangingPunct="1">
              <a:buClr>
                <a:srgbClr val="333333"/>
              </a:buClr>
              <a:buFont typeface="WingDings"/>
              <a:buChar char=""/>
              <a:defRPr/>
            </a:pPr>
            <a:r>
              <a:rPr lang="fa-IR" sz="2400" dirty="0">
                <a:solidFill>
                  <a:srgbClr val="333333"/>
                </a:solidFill>
              </a:rPr>
              <a:t>سعی کنید آنچه را که از قلم افتاده پیدا کنید (جزئیات گم شده ای که بعداً با رنگ آبی </a:t>
            </a:r>
            <a:r>
              <a:rPr lang="fa-IR" sz="2400">
                <a:solidFill>
                  <a:srgbClr val="333333"/>
                </a:solidFill>
              </a:rPr>
              <a:t>نشان داده خواهند </a:t>
            </a:r>
            <a:r>
              <a:rPr lang="fa-IR" sz="2400" dirty="0">
                <a:solidFill>
                  <a:srgbClr val="333333"/>
                </a:solidFill>
              </a:rPr>
              <a:t>شد)</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spTree>
    <p:extLst>
      <p:ext uri="{BB962C8B-B14F-4D97-AF65-F5344CB8AC3E}">
        <p14:creationId xmlns:p14="http://schemas.microsoft.com/office/powerpoint/2010/main" val="3631858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5"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92660"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سارقان بانک</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دیدید؟</a:t>
            </a:r>
            <a:endParaRPr lang="de-DE" altLang="de-DE">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گاو صندوق باز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چراغ جوشکاری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جوش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اسکناس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سکه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ماسک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چراغ قوه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سارقان بانک </a:t>
            </a:r>
            <a:endParaRPr lang="de-DE" altLang="de-DE" sz="3600">
              <a:latin typeface="+mn-lt"/>
              <a:ea typeface="+mn-ea"/>
              <a:cs typeface="+mn-cs"/>
            </a:endParaRPr>
          </a:p>
        </p:txBody>
      </p:sp>
      <p:sp>
        <p:nvSpPr>
          <p:cNvPr id="4915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گاو صندوق باز</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چراغ جوشکاری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جوش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اسکناس</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سکه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ماسک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چراغ قوه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5275"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5"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071"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کلاس درس</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a:t>
            </a:r>
            <a:endParaRPr lang="de-DE" altLang="de-DE">
              <a:solidFill>
                <a:srgbClr val="004992"/>
              </a:solidFill>
              <a:latin typeface="+mn-lt"/>
              <a:ea typeface="+mn-ea"/>
              <a:cs typeface="+mn-cs"/>
            </a:endParaRP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اسفنج</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 خاکستری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میز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تخته سیاه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کیف مدرسه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موی دم اسبی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کلاس درس</a:t>
            </a:r>
            <a:endParaRPr lang="de-DE" altLang="de-DE" sz="3600">
              <a:latin typeface="+mn-lt"/>
              <a:ea typeface="+mn-ea"/>
              <a:cs typeface="+mn-cs"/>
            </a:endParaRPr>
          </a:p>
        </p:txBody>
      </p:sp>
      <p:sp>
        <p:nvSpPr>
          <p:cNvPr id="52227" name="Rectangle 4"/>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اسفنج</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 خاکستری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میز</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تخته سیاه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کیف مدرسه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موی دم اسبی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7"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2969"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a:solidFill>
                  <a:srgbClr val="333333"/>
                </a:solidFill>
                <a:latin typeface="+mn-lt"/>
                <a:cs typeface="+mn-cs"/>
              </a:rPr>
              <a:t>]</a:t>
            </a:r>
            <a:r>
              <a:rPr lang="ar-SA" altLang="ko-KR" sz="1800" i="1" spc="-5" dirty="0">
                <a:solidFill>
                  <a:srgbClr val="333333"/>
                </a:solidFill>
                <a:latin typeface="+mn-lt"/>
                <a:cs typeface="+mn-cs"/>
              </a:rPr>
              <a:t>برای مربیان:</a:t>
            </a:r>
            <a:endParaRPr lang="" altLang="ko-KR" sz="1800" i="1" spc="-5">
              <a:solidFill>
                <a:srgbClr val="333333"/>
              </a:solidFill>
              <a:latin typeface="+mn-lt"/>
              <a:cs typeface="+mn-cs"/>
            </a:endParaRPr>
          </a:p>
          <a:p>
            <a:pPr marL="635" algn="r" defTabSz="914400" rtl="1" eaLnBrk="0" fontAlgn="base" hangingPunct="0">
              <a:spcBef>
                <a:spcPts val="894"/>
              </a:spcBef>
              <a:spcAft>
                <a:spcPct val="0"/>
              </a:spcAft>
            </a:pPr>
            <a:r>
              <a:rPr lang="ar-SA" altLang="ko-KR" sz="1800" dirty="0">
                <a:solidFill>
                  <a:srgbClr val="333333"/>
                </a:solidFill>
                <a:latin typeface="+mn-lt"/>
                <a:cs typeface="+mn-cs"/>
              </a:rPr>
              <a:t>برخی از کلیپ ها حاوی حرف هایی است که ممکن</a:t>
            </a:r>
            <a:r>
              <a:rPr lang="" altLang="ko-KR" sz="1800">
                <a:solidFill>
                  <a:srgbClr val="333333"/>
                </a:solidFill>
                <a:latin typeface="+mn-lt"/>
                <a:cs typeface="+mn-cs"/>
              </a:rPr>
              <a:t> </a:t>
            </a:r>
            <a:r>
              <a:rPr lang="ar-SA" altLang="ko-KR" sz="1800"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sp>
        <p:nvSpPr>
          <p:cNvPr id="8"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9"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0"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1"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3"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4"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5"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6"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Tree>
    <p:extLst>
      <p:ext uri="{BB962C8B-B14F-4D97-AF65-F5344CB8AC3E}">
        <p14:creationId xmlns:p14="http://schemas.microsoft.com/office/powerpoint/2010/main" val="3240237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5"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1111"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ساحل</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چیزی در تصویر نمی بینید؟</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ساحل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چوب ماهیگیری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نهنگ قاتل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لوله مخصوص غواصی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آسمان آبی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مرغ دریایی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ساحل</a:t>
            </a:r>
            <a:endParaRPr lang="de-DE" altLang="de-DE" sz="3600">
              <a:latin typeface="+mn-lt"/>
              <a:ea typeface="+mn-ea"/>
              <a:cs typeface="+mn-cs"/>
            </a:endParaRPr>
          </a:p>
        </p:txBody>
      </p:sp>
      <p:sp>
        <p:nvSpPr>
          <p:cNvPr id="5427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صندلی ساحل</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چوب ماهیگیری</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نهنگ قاتل</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لوله مخصوص غواصی</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حوله</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آسمان آبی</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مرغ دریایی</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1553"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en-US" altLang="de-DE" sz="3600">
              <a:latin typeface="+mn-lt"/>
              <a:ea typeface="+mn-ea"/>
              <a:cs typeface="+mn-cs"/>
            </a:endParaRPr>
          </a:p>
        </p:txBody>
      </p:sp>
      <p:sp>
        <p:nvSpPr>
          <p:cNvPr id="58371" name="Rectangle 3"/>
          <p:cNvSpPr>
            <a:spLocks noGrp="1" noChangeArrowheads="1"/>
          </p:cNvSpPr>
          <p:nvPr>
            <p:ph idx="1"/>
          </p:nvPr>
        </p:nvSpPr>
        <p:spPr>
          <a:xfrm>
            <a:off x="411480" y="2203704"/>
            <a:ext cx="11338560" cy="4251960"/>
          </a:xfrm>
        </p:spPr>
        <p:txBody>
          <a:bodyPr>
            <a:noAutofit/>
          </a:bodyPr>
          <a:lstStyle/>
          <a:p>
            <a:pPr eaLnBrk="1" hangingPunct="1">
              <a:lnSpc>
                <a:spcPct val="100000"/>
              </a:lnSpc>
              <a:spcBef>
                <a:spcPts val="1200"/>
              </a:spcBef>
              <a:buClr>
                <a:srgbClr val="333333"/>
              </a:buClr>
            </a:pPr>
            <a:r>
              <a:rPr lang="fa-IR" altLang="de-DE" sz="2400" dirty="0">
                <a:solidFill>
                  <a:srgbClr val="333333"/>
                </a:solidFill>
              </a:rPr>
              <a:t>در این فروشگاه چه چیزهایی دیدید؟</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فروشگاه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تصویر چه چیزهایی دیدید؟</a:t>
            </a:r>
            <a:endParaRPr lang="de-DE" altLang="de-DE">
              <a:solidFill>
                <a:srgbClr val="004992"/>
              </a:solidFill>
              <a:latin typeface="+mn-lt"/>
              <a:ea typeface="+mn-ea"/>
              <a:cs typeface="+mn-cs"/>
            </a:endParaRPr>
          </a:p>
        </p:txBody>
      </p:sp>
      <p:sp>
        <p:nvSpPr>
          <p:cNvPr id="593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واگن حمل بار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صندوق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کانتر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قوطی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سیگار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تخته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دریچه نمایش</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فروشگاه</a:t>
            </a:r>
            <a:endParaRPr lang="de-DE" altLang="de-DE" sz="3600">
              <a:latin typeface="+mn-lt"/>
              <a:ea typeface="+mn-ea"/>
              <a:cs typeface="+mn-cs"/>
            </a:endParaRPr>
          </a:p>
        </p:txBody>
      </p:sp>
      <p:sp>
        <p:nvSpPr>
          <p:cNvPr id="6041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واگن حمل بار</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صندوق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کانتر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قوطی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سیگار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تخته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دریچه نمایش</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2815"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5"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1473"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en-US" altLang="de-DE" sz="3600">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a:noAutofit/>
          </a:bodyPr>
          <a:lstStyle/>
          <a:p>
            <a:pPr eaLnBrk="1" hangingPunct="1">
              <a:lnSpc>
                <a:spcPct val="100000"/>
              </a:lnSpc>
              <a:spcBef>
                <a:spcPts val="1200"/>
              </a:spcBef>
              <a:buClr>
                <a:srgbClr val="333333"/>
              </a:buClr>
            </a:pPr>
            <a:r>
              <a:rPr lang="fa-IR" altLang="de-DE" sz="2400" dirty="0">
                <a:solidFill>
                  <a:srgbClr val="333333"/>
                </a:solidFill>
              </a:rPr>
              <a:t>به طور معمول در یک استخر شنا انتظار دیدن چه چیزی را دارید؟</a:t>
            </a:r>
            <a:endParaRPr lang="de-DE" altLang="de-DE" sz="2400" dirty="0">
              <a:solidFill>
                <a:srgbClr val="333333"/>
              </a:solidFill>
            </a:endParaRP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استخر شنا</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درتصویر چه چیزهایی دیدید؟</a:t>
            </a:r>
            <a:endParaRPr lang="de-DE" altLang="de-DE">
              <a:solidFill>
                <a:srgbClr val="004992"/>
              </a:solidFill>
              <a:latin typeface="+mn-lt"/>
              <a:ea typeface="+mn-ea"/>
              <a:cs typeface="+mn-cs"/>
            </a:endParaRPr>
          </a:p>
        </p:txBody>
      </p:sp>
      <p:sp>
        <p:nvSpPr>
          <p:cNvPr id="634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اردک لاستیکی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کولر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حصیری تاشو</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 آفتابگیر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روزنامه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استخر شنا </a:t>
            </a:r>
            <a:endParaRPr lang="de-DE" altLang="de-DE" sz="3600">
              <a:latin typeface="+mn-lt"/>
              <a:ea typeface="+mn-ea"/>
              <a:cs typeface="+mn-cs"/>
            </a:endParaRPr>
          </a:p>
        </p:txBody>
      </p:sp>
      <p:sp>
        <p:nvSpPr>
          <p:cNvPr id="64516" name="Rectangle 5"/>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اردک لاستیکی</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کولر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حصیری تاشو</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کلاه آفتابگیر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روزنامه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7"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5275"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5558"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بانک</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دیده نمی شود؟</a:t>
            </a:r>
            <a:endParaRPr lang="de-DE" altLang="de-DE">
              <a:solidFill>
                <a:srgbClr val="004992"/>
              </a:solidFill>
              <a:latin typeface="+mn-lt"/>
              <a:ea typeface="+mn-ea"/>
              <a:cs typeface="+mn-cs"/>
            </a:endParaRPr>
          </a:p>
        </p:txBody>
      </p:sp>
      <p:sp>
        <p:nvSpPr>
          <p:cNvPr id="665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دوربین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دستگاه خودپرداز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امنیتی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گاو صندوق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سگ</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کمد</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بانک</a:t>
            </a:r>
            <a:endParaRPr lang="de-DE" altLang="de-DE" sz="3600">
              <a:latin typeface="+mn-lt"/>
              <a:ea typeface="+mn-ea"/>
              <a:cs typeface="+mn-cs"/>
            </a:endParaRPr>
          </a:p>
        </p:txBody>
      </p:sp>
      <p:sp>
        <p:nvSpPr>
          <p:cNvPr id="6758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دوربین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دستگاه خودپرداز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امنیتی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گاو صندوق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کمد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7"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5275"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9510"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اردو</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دیدید؟</a:t>
            </a:r>
            <a:endParaRPr lang="de-DE" altLang="de-DE">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چادر نظامي</a:t>
            </a:r>
            <a:endParaRPr lang="en-US"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چادر</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سفره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دوچرخه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صندلی ها</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آسمان آبی</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اردو</a:t>
            </a:r>
            <a:endParaRPr lang="de-DE" altLang="de-DE" sz="3600">
              <a:latin typeface="+mn-lt"/>
              <a:ea typeface="+mn-ea"/>
              <a:cs typeface="+mn-cs"/>
            </a:endParaRPr>
          </a:p>
        </p:txBody>
      </p:sp>
      <p:sp>
        <p:nvSpPr>
          <p:cNvPr id="7065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چادر نظامي</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چادر</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سفره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دوچرخه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آسمان آبی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5275"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5"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en-US" altLang="de-DE" sz="3600">
              <a:latin typeface="+mn-lt"/>
              <a:ea typeface="+mn-ea"/>
              <a:cs typeface="+mn-cs"/>
            </a:endParaRPr>
          </a:p>
        </p:txBody>
      </p:sp>
      <p:sp>
        <p:nvSpPr>
          <p:cNvPr id="72707" name="Rectangle 3"/>
          <p:cNvSpPr>
            <a:spLocks noGrp="1" noChangeArrowheads="1"/>
          </p:cNvSpPr>
          <p:nvPr>
            <p:ph idx="1"/>
          </p:nvPr>
        </p:nvSpPr>
        <p:spPr>
          <a:xfrm>
            <a:off x="411480" y="2203704"/>
            <a:ext cx="11338560" cy="4251960"/>
          </a:xfrm>
        </p:spPr>
        <p:txBody>
          <a:bodyPr>
            <a:noAutofit/>
          </a:bodyPr>
          <a:lstStyle/>
          <a:p>
            <a:pPr eaLnBrk="1" hangingPunct="1">
              <a:lnSpc>
                <a:spcPct val="100000"/>
              </a:lnSpc>
              <a:spcBef>
                <a:spcPts val="1200"/>
              </a:spcBef>
              <a:buClr>
                <a:srgbClr val="333333"/>
              </a:buClr>
            </a:pPr>
            <a:r>
              <a:rPr lang="fa-IR" altLang="de-DE" sz="2400" dirty="0">
                <a:solidFill>
                  <a:srgbClr val="333333"/>
                </a:solidFill>
              </a:rPr>
              <a:t>انتظار دارید در باغ وحش چه چیزی ببینید؟</a:t>
            </a:r>
            <a:endParaRPr lang="de-DE" altLang="de-DE" sz="2400" dirty="0">
              <a:solidFill>
                <a:srgbClr val="333333"/>
              </a:solidFill>
            </a:endParaRP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باغ وحش</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تصویر چه چیزهایی دیدید؟</a:t>
            </a:r>
            <a:endParaRPr lang="de-DE" altLang="de-DE">
              <a:solidFill>
                <a:srgbClr val="004992"/>
              </a:solidFill>
              <a:latin typeface="+mn-lt"/>
              <a:ea typeface="+mn-ea"/>
              <a:cs typeface="+mn-cs"/>
            </a:endParaRPr>
          </a:p>
        </p:txBody>
      </p:sp>
      <p:sp>
        <p:nvSpPr>
          <p:cNvPr id="737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زرافه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نرده های اطراف باغ وحش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نگهبان باغ وحش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طاووس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میز بلیط</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شیر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باغ وحش</a:t>
            </a:r>
            <a:endParaRPr lang="de-DE" altLang="de-DE" sz="3600">
              <a:latin typeface="+mn-lt"/>
              <a:ea typeface="+mn-ea"/>
              <a:cs typeface="+mn-cs"/>
            </a:endParaRPr>
          </a:p>
        </p:txBody>
      </p:sp>
      <p:sp>
        <p:nvSpPr>
          <p:cNvPr id="727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زرافه</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نرده های اطراف باغ وحش</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فیل</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نگهبان باغ وحش</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طاووس</a:t>
            </a:r>
          </a:p>
          <a:p>
            <a:pPr marL="342900" indent="-342900" eaLnBrk="1" hangingPunct="1">
              <a:lnSpc>
                <a:spcPct val="100000"/>
              </a:lnSpc>
              <a:spcBef>
                <a:spcPts val="1200"/>
              </a:spcBef>
              <a:buClr>
                <a:srgbClr val="333333"/>
              </a:buClr>
              <a:buFont typeface="WingDings"/>
              <a:buChar char=""/>
              <a:defRPr/>
            </a:pPr>
            <a:r>
              <a:rPr lang="fa-IR" sz="2400" dirty="0">
                <a:solidFill>
                  <a:srgbClr val="333333"/>
                </a:solidFill>
              </a:rPr>
              <a:t>میز بلیط</a:t>
            </a:r>
          </a:p>
          <a:p>
            <a:pPr marL="342900" indent="-342900" eaLnBrk="1" hangingPunct="1">
              <a:lnSpc>
                <a:spcPct val="100000"/>
              </a:lnSpc>
              <a:spcBef>
                <a:spcPts val="1200"/>
              </a:spcBef>
              <a:buClr>
                <a:srgbClr val="004992"/>
              </a:buClr>
              <a:buFont typeface="WingDings"/>
              <a:buChar char=""/>
              <a:defRPr/>
            </a:pPr>
            <a:r>
              <a:rPr lang="fa-IR" sz="2400" dirty="0">
                <a:solidFill>
                  <a:srgbClr val="004992"/>
                </a:solidFill>
              </a:rPr>
              <a:t>شیر</a:t>
            </a:r>
            <a:endParaRPr 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8"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2860"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1473"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en-US" altLang="de-DE" sz="3600">
              <a:latin typeface="+mn-lt"/>
              <a:ea typeface="+mn-ea"/>
              <a:cs typeface="+mn-cs"/>
            </a:endParaRPr>
          </a:p>
        </p:txBody>
      </p:sp>
      <p:sp>
        <p:nvSpPr>
          <p:cNvPr id="76803" name="Rectangle 3"/>
          <p:cNvSpPr>
            <a:spLocks noGrp="1" noChangeArrowheads="1"/>
          </p:cNvSpPr>
          <p:nvPr>
            <p:ph idx="1"/>
          </p:nvPr>
        </p:nvSpPr>
        <p:spPr>
          <a:xfrm>
            <a:off x="411480" y="2203704"/>
            <a:ext cx="11338560" cy="4251960"/>
          </a:xfrm>
        </p:spPr>
        <p:txBody>
          <a:bodyPr>
            <a:noAutofit/>
          </a:bodyPr>
          <a:lstStyle/>
          <a:p>
            <a:pPr eaLnBrk="1" hangingPunct="1">
              <a:lnSpc>
                <a:spcPct val="100000"/>
              </a:lnSpc>
              <a:spcBef>
                <a:spcPts val="1200"/>
              </a:spcBef>
              <a:buClr>
                <a:srgbClr val="333333"/>
              </a:buClr>
            </a:pPr>
            <a:r>
              <a:rPr lang="fa-IR" altLang="de-DE" sz="2400" dirty="0">
                <a:solidFill>
                  <a:srgbClr val="333333"/>
                </a:solidFill>
              </a:rPr>
              <a:t>شما به طور معمول انتظار دیدن چه چیزهایی را در یک اتاق نشیمن دارید؟</a:t>
            </a:r>
            <a:endParaRPr lang="de-DE" altLang="de-DE" sz="2400" dirty="0">
              <a:solidFill>
                <a:srgbClr val="333333"/>
              </a:solidFill>
            </a:endParaRP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p>
          <a:p>
            <a:pPr eaLnBrk="1" hangingPunct="1">
              <a:lnSpc>
                <a:spcPct val="100000"/>
              </a:lnSpc>
              <a:spcBef>
                <a:spcPts val="1200"/>
              </a:spcBef>
              <a:buClr>
                <a:srgbClr val="333333"/>
              </a:buClr>
            </a:pP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اتاق نشیمن</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تصویر چه چیزهایی دیدید؟</a:t>
            </a:r>
            <a:endParaRPr lang="de-DE" altLang="de-DE">
              <a:solidFill>
                <a:srgbClr val="004992"/>
              </a:solidFill>
              <a:latin typeface="+mn-lt"/>
              <a:ea typeface="+mn-ea"/>
              <a:cs typeface="+mn-cs"/>
            </a:endParaRP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جدول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سفره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ساعت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گنجه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نقاشی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اتاق نشیمن </a:t>
            </a:r>
            <a:endParaRPr lang="de-DE" altLang="de-DE" sz="3600">
              <a:latin typeface="+mn-lt"/>
              <a:ea typeface="+mn-ea"/>
              <a:cs typeface="+mn-cs"/>
            </a:endParaRPr>
          </a:p>
        </p:txBody>
      </p:sp>
      <p:sp>
        <p:nvSpPr>
          <p:cNvPr id="7885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جدول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ها</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سفره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ساعت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گنجه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نقاشی</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7"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5275"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9"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mn-lt"/>
                <a:cs typeface="+mn-cs"/>
              </a:rPr>
              <a:t>= در تصویر وجود ندارد </a:t>
            </a:r>
            <a:endParaRPr lang="de-DE" altLang="de-DE" sz="1800" b="1" dirty="0">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chemeClr val="tx1"/>
              </a:buClr>
              <a:buFont typeface="WingDings"/>
              <a:buChar char=""/>
              <a:defRPr/>
            </a:pPr>
            <a:r>
              <a:rPr lang="fa-IR" sz="2400" dirty="0">
                <a:solidFill>
                  <a:srgbClr val="004992"/>
                </a:solidFill>
              </a:rPr>
              <a:t>اطمینان ندهید که خاطرات شما حقیقی هستند.</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spTree>
    <p:extLst>
      <p:ext uri="{BB962C8B-B14F-4D97-AF65-F5344CB8AC3E}">
        <p14:creationId xmlns:p14="http://schemas.microsoft.com/office/powerpoint/2010/main" val="7075630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chemeClr val="tx1"/>
              </a:buClr>
              <a:buFont typeface="WingDings"/>
              <a:buChar char=""/>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defRPr/>
            </a:pPr>
            <a:r>
              <a:rPr lang="fa-IR" sz="2400" dirty="0">
                <a:solidFill>
                  <a:srgbClr val="004992"/>
                </a:solidFill>
              </a:rPr>
              <a:t>برای حصول اطلاعات بیشتر تلاش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spTree>
    <p:extLst>
      <p:ext uri="{BB962C8B-B14F-4D97-AF65-F5344CB8AC3E}">
        <p14:creationId xmlns:p14="http://schemas.microsoft.com/office/powerpoint/2010/main" val="5651328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chemeClr val="tx1"/>
              </a:buClr>
              <a:buFont typeface="WingDings"/>
              <a:buChar char=""/>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defRPr/>
            </a:pPr>
            <a:r>
              <a:rPr lang="fa-IR" sz="2400" dirty="0">
                <a:solidFill>
                  <a:srgbClr val="004992"/>
                </a:solidFill>
              </a:rPr>
              <a:t>برای حصول اطلاعات بیشتر تلاش کنید.</a:t>
            </a:r>
            <a:br>
              <a:rPr lang="fa-IR" sz="2400" dirty="0">
                <a:solidFill>
                  <a:srgbClr val="004992"/>
                </a:solidFill>
              </a:rPr>
            </a:br>
            <a:r>
              <a:rPr lang="fa-IR" sz="2400" u="sng" dirty="0">
                <a:solidFill>
                  <a:srgbClr val="333333"/>
                </a:solidFill>
              </a:rPr>
              <a:t>مثال</a:t>
            </a:r>
            <a:r>
              <a:rPr lang="fa-IR" sz="2400" dirty="0">
                <a:solidFill>
                  <a:srgbClr val="333333"/>
                </a:solidFill>
              </a:rPr>
              <a:t>: با شخصی دعوا و ستیزه داشته اید و با </a:t>
            </a:r>
            <a:r>
              <a:rPr lang="fa-IR" sz="2400" i="1" dirty="0">
                <a:solidFill>
                  <a:srgbClr val="333333"/>
                </a:solidFill>
              </a:rPr>
              <a:t>ابهام</a:t>
            </a:r>
            <a:r>
              <a:rPr lang="fa-IR" sz="2400" dirty="0">
                <a:solidFill>
                  <a:srgbClr val="333333"/>
                </a:solidFill>
              </a:rPr>
              <a:t> به خاطر می آورید که او به شما دشنام داده است. توجه داشته باشید که ممکن است حافظه ی شما ، خودتان را فریب دهد یا هنگام به خاطر آوردن دچار اغتشاش و تحریف شوید. بعلاوه ، از سایرین پرسش کنید که چه اشخاصی در آن صحنه حضور داشته اند و از آنان اطلاعات بیشتری کسب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spTree>
    <p:extLst>
      <p:ext uri="{BB962C8B-B14F-4D97-AF65-F5344CB8AC3E}">
        <p14:creationId xmlns:p14="http://schemas.microsoft.com/office/powerpoint/2010/main" val="23017432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400" dirty="0">
                <a:solidFill>
                  <a:srgbClr val="004992"/>
                </a:solidFill>
              </a:rPr>
              <a:t>مثال: </a:t>
            </a:r>
            <a:r>
              <a:rPr lang="fa-IR" altLang="de-DE" sz="2400" dirty="0">
                <a:solidFill>
                  <a:srgbClr val="333333"/>
                </a:solidFill>
              </a:rPr>
              <a:t>کارلا به یاد می آورد که برای یک حمله تروریستی انتخاب شده است.</a:t>
            </a:r>
            <a:endParaRPr lang="en-AU" altLang="de-DE" sz="2400" dirty="0">
              <a:solidFill>
                <a:srgbClr val="333333"/>
              </a:solidFill>
            </a:endParaRP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مردی که به نظر خاورمیانه ای می رسید، سوار اتوبوس شد و از کارلا پرسید که آیا صندلی کنار او جای کسی است. او این کار را به عنوان یک کلمه رمز برای استخدام اشتباه گرفته بود. این تفسیر نادرست بیشتر در حافظه وی شاخ و برگ داده شده بود، برای مثال این که آن مرد یک پاکت نامه را به دست او داد و خود </a:t>
            </a:r>
            <a:r>
              <a:rPr lang="fa-IR" altLang="de-DE" sz="2400">
                <a:solidFill>
                  <a:srgbClr val="333333"/>
                </a:solidFill>
              </a:rPr>
              <a:t>را “علی” </a:t>
            </a:r>
            <a:r>
              <a:rPr lang="fa-IR" altLang="de-DE" sz="2400" dirty="0">
                <a:solidFill>
                  <a:srgbClr val="333333"/>
                </a:solidFill>
              </a:rPr>
              <a:t>(این جزئیات به عمد اضافه شده است) معرفی کرد.</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spTree>
    <p:extLst>
      <p:ext uri="{BB962C8B-B14F-4D97-AF65-F5344CB8AC3E}">
        <p14:creationId xmlns:p14="http://schemas.microsoft.com/office/powerpoint/2010/main" val="2657623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1200"/>
              </a:spcBef>
            </a:pPr>
            <a:r>
              <a:rPr lang="fa-IR" altLang="de-DE" sz="24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400" dirty="0">
                <a:solidFill>
                  <a:srgbClr val="004992"/>
                </a:solidFill>
              </a:rPr>
              <a:t>مثال: </a:t>
            </a:r>
            <a:r>
              <a:rPr lang="fa-IR" altLang="de-DE" sz="2400" dirty="0">
                <a:solidFill>
                  <a:srgbClr val="333333"/>
                </a:solidFill>
              </a:rPr>
              <a:t>کارلا به یاد می آورد که برای یک حمله تروریستی انتخاب شده است.</a:t>
            </a:r>
            <a:endParaRPr lang="en-AU" altLang="de-DE" sz="2400" dirty="0">
              <a:solidFill>
                <a:srgbClr val="333333"/>
              </a:solidFill>
            </a:endParaRP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مردی که به نظر خاورمیانه ای می رسید، سوار اتوبوس شد و از کارلا پرسید که آیا صندلی کنار او جای کسی است. او این کار را به عنوان یک کلمه رمز برای استخدام اشتباه گرفته بود. این تفسیر نادرست بیشتر در حافظه وی شاخ و برگ داده شده بود، برای مثال این که آن مرد یک پاکت نامه را به دست او داد و خود </a:t>
            </a:r>
            <a:r>
              <a:rPr lang="fa-IR" altLang="de-DE" sz="2400">
                <a:solidFill>
                  <a:srgbClr val="333333"/>
                </a:solidFill>
              </a:rPr>
              <a:t>را “علی” </a:t>
            </a:r>
            <a:r>
              <a:rPr lang="fa-IR" altLang="de-DE" sz="2400" dirty="0">
                <a:solidFill>
                  <a:srgbClr val="333333"/>
                </a:solidFill>
              </a:rPr>
              <a:t>(این جزئیات به عمد اضافه شده است) معرفی کرد.</a:t>
            </a:r>
            <a:endParaRPr lang="en-AU" altLang="de-DE" sz="2400" dirty="0">
              <a:solidFill>
                <a:srgbClr val="333333"/>
              </a:solidFill>
            </a:endParaRPr>
          </a:p>
          <a:p>
            <a:pPr lvl="0" defTabSz="914400" fontAlgn="base">
              <a:lnSpc>
                <a:spcPct val="100000"/>
              </a:lnSpc>
              <a:spcBef>
                <a:spcPts val="1200"/>
              </a:spcBef>
            </a:pPr>
            <a:r>
              <a:rPr lang="fa-IR" altLang="de-DE" sz="2400" dirty="0">
                <a:solidFill>
                  <a:srgbClr val="333333"/>
                </a:solidFill>
              </a:rPr>
              <a:t>خطاهای حافظه زمانی بوجود می آیند که شخص نگران بوده یا تحت فشار باشد. لذا ، قبل از هر نتیجه گیری به دقت تأمل کنید که آیا فرضیه های شما عینیت و واقعیت دارند ، یا بی اساس هستند! همچنین توجه داشته باشید که باید خاطرات خود را با واقعیت ها مقایسه و مطابقت کرد ؛ چرا که اغلب ، خطاهای حافظه مبهم و گیج کننده هستند!</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spTree>
    <p:extLst>
      <p:ext uri="{BB962C8B-B14F-4D97-AF65-F5344CB8AC3E}">
        <p14:creationId xmlns:p14="http://schemas.microsoft.com/office/powerpoint/2010/main" val="35514852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37280711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9481994"/>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آیا همه ما دقيقاً آنچه را که می بینیم، به خاطر می آوریم؟</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2400" dirty="0">
                <a:solidFill>
                  <a:srgbClr val="333333"/>
                </a:solidFill>
                <a:latin typeface="+mn-lt"/>
                <a:cs typeface="+mn-cs"/>
              </a:rPr>
              <a:t>به عنوان مثال: 3 نقاش تصویر یک میدان روستایی در اسپانیا را می کشند ...</a:t>
            </a:r>
            <a:endParaRPr lang="fr-FR" altLang="de-DE" sz="2400" b="0" dirty="0">
              <a:solidFill>
                <a:srgbClr val="333333"/>
              </a:solidFill>
              <a:latin typeface="+mn-lt"/>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540"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4311"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220"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a-IR" sz="3600" dirty="0">
                <a:solidFill>
                  <a:srgbClr val="004992"/>
                </a:solidFill>
                <a:latin typeface="+mn-lt"/>
                <a:ea typeface="+mn-ea"/>
                <a:cs typeface="+mn-cs"/>
              </a:rPr>
              <a:t>لطفا تفاوت های سه نقاشی را پیدا کنید، به عنوان مثال، اندازه و رنگ! چه چیزهای متفاوتی به تصویر کشیده شده و یا حذف شده اند؟</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sp>
        <p:nvSpPr>
          <p:cNvPr id="11" name="Caption_189445"/>
          <p:cNvSpPr txBox="1">
            <a:spLocks noChangeArrowheads="1"/>
          </p:cNvSpPr>
          <p:nvPr/>
        </p:nvSpPr>
        <p:spPr bwMode="auto">
          <a:xfrm>
            <a:off x="4595540" y="5661248"/>
            <a:ext cx="3041360" cy="307777"/>
          </a:xfrm>
          <a:prstGeom prst="rect">
            <a:avLst/>
          </a:prstGeom>
          <a:noFill/>
          <a:ln w="9525">
            <a:noFill/>
            <a:miter lim="800000"/>
            <a:headEnd/>
            <a:tailEnd/>
          </a:ln>
        </p:spPr>
        <p:txBody>
          <a:bodyPr>
            <a:noAutofit/>
          </a:bodyPr>
          <a:lstStyle/>
          <a:p>
            <a:pPr algn="ctr" rtl="1" eaLnBrk="1" hangingPunct="1">
              <a:spcBef>
                <a:spcPct val="50000"/>
              </a:spcBef>
              <a:defRPr/>
            </a:pPr>
            <a:r>
              <a:rPr lang="fa-IR" sz="1400" b="0">
                <a:latin typeface="+mn-lt"/>
                <a:cs typeface="+mn-cs"/>
              </a:rPr>
              <a:t>هلموت شاک </a:t>
            </a:r>
            <a:endParaRPr lang="de-DE" sz="1400" b="0" dirty="0">
              <a:latin typeface="+mn-lt"/>
              <a:cs typeface="+mn-cs"/>
            </a:endParaRPr>
          </a:p>
        </p:txBody>
      </p:sp>
      <p:sp>
        <p:nvSpPr>
          <p:cNvPr id="12" name="Caption_189443"/>
          <p:cNvSpPr txBox="1">
            <a:spLocks noChangeArrowheads="1"/>
          </p:cNvSpPr>
          <p:nvPr/>
        </p:nvSpPr>
        <p:spPr bwMode="auto">
          <a:xfrm>
            <a:off x="446220" y="5661248"/>
            <a:ext cx="3680277" cy="307777"/>
          </a:xfrm>
          <a:prstGeom prst="rect">
            <a:avLst/>
          </a:prstGeom>
          <a:noFill/>
          <a:ln w="9525">
            <a:noFill/>
            <a:miter lim="800000"/>
            <a:headEnd/>
            <a:tailEnd/>
          </a:ln>
        </p:spPr>
        <p:txBody>
          <a:bodyPr>
            <a:noAutofit/>
          </a:bodyPr>
          <a:lstStyle/>
          <a:p>
            <a:pPr algn="ctr" rtl="1" eaLnBrk="1" hangingPunct="1">
              <a:spcBef>
                <a:spcPct val="50000"/>
              </a:spcBef>
              <a:defRPr/>
            </a:pPr>
            <a:r>
              <a:rPr lang="fa-IR" sz="1400" b="0" dirty="0">
                <a:latin typeface="+mn-lt"/>
                <a:cs typeface="+mn-cs"/>
              </a:rPr>
              <a:t>برند هامپل </a:t>
            </a:r>
            <a:endParaRPr lang="de-DE" sz="1400" b="0" dirty="0">
              <a:latin typeface="+mn-lt"/>
              <a:cs typeface="+mn-cs"/>
            </a:endParaRPr>
          </a:p>
        </p:txBody>
      </p:sp>
      <p:sp>
        <p:nvSpPr>
          <p:cNvPr id="13" name="Caption_189444"/>
          <p:cNvSpPr txBox="1">
            <a:spLocks noChangeArrowheads="1"/>
          </p:cNvSpPr>
          <p:nvPr/>
        </p:nvSpPr>
        <p:spPr bwMode="auto">
          <a:xfrm>
            <a:off x="8424311" y="5661248"/>
            <a:ext cx="3361908" cy="307777"/>
          </a:xfrm>
          <a:prstGeom prst="rect">
            <a:avLst/>
          </a:prstGeom>
          <a:noFill/>
          <a:ln w="9525">
            <a:noFill/>
            <a:miter lim="800000"/>
            <a:headEnd/>
            <a:tailEnd/>
          </a:ln>
        </p:spPr>
        <p:txBody>
          <a:bodyPr>
            <a:noAutofit/>
          </a:bodyPr>
          <a:lstStyle/>
          <a:p>
            <a:pPr algn="ctr" rtl="1" eaLnBrk="1" hangingPunct="1">
              <a:spcBef>
                <a:spcPct val="50000"/>
              </a:spcBef>
              <a:defRPr/>
            </a:pPr>
            <a:r>
              <a:rPr lang="fa-IR" sz="1400" b="0">
                <a:latin typeface="+mn-lt"/>
                <a:cs typeface="+mn-cs"/>
              </a:rPr>
              <a:t>آندرياس وایس برگر</a:t>
            </a:r>
            <a:endParaRPr lang="de-DE" sz="1400" b="0" dirty="0">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fa-IR" sz="3600" dirty="0">
                <a:solidFill>
                  <a:srgbClr val="004992"/>
                </a:solidFill>
                <a:latin typeface="+mn-lt"/>
                <a:ea typeface="+mn-ea"/>
                <a:cs typeface="+mn-cs"/>
              </a:rPr>
              <a:t>هر کسی به گونه ای متفاوت همه چیز را درک می کند! مثل این سه نقاشی: همان میدان روستا، اما با تفاوت های بسیار!</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8"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540"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Caption_38"/>
          <p:cNvCxnSpPr>
            <a:cxnSpLocks noChangeShapeType="1"/>
          </p:cNvCxnSpPr>
          <p:nvPr/>
        </p:nvCxnSpPr>
        <p:spPr bwMode="auto">
          <a:xfrm flipV="1">
            <a:off x="6278546"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14" name="Caption_35"/>
          <p:cNvSpPr>
            <a:spLocks noChangeArrowheads="1"/>
          </p:cNvSpPr>
          <p:nvPr/>
        </p:nvSpPr>
        <p:spPr bwMode="auto">
          <a:xfrm>
            <a:off x="4694692"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2800">
              <a:latin typeface="Arial" panose="020B0604020202020204" pitchFamily="34" charset="0"/>
            </a:endParaRPr>
          </a:p>
        </p:txBody>
      </p:sp>
      <p:sp>
        <p:nvSpPr>
          <p:cNvPr id="17" name="Caption_189445"/>
          <p:cNvSpPr txBox="1">
            <a:spLocks noChangeArrowheads="1"/>
          </p:cNvSpPr>
          <p:nvPr/>
        </p:nvSpPr>
        <p:spPr bwMode="auto">
          <a:xfrm>
            <a:off x="4595540" y="5661248"/>
            <a:ext cx="3041360" cy="523220"/>
          </a:xfrm>
          <a:prstGeom prst="rect">
            <a:avLst/>
          </a:prstGeom>
          <a:noFill/>
          <a:ln w="9525">
            <a:noFill/>
            <a:miter lim="800000"/>
            <a:headEnd/>
            <a:tailEnd/>
          </a:ln>
        </p:spPr>
        <p:txBody>
          <a:bodyPr>
            <a:noAutofit/>
          </a:bodyPr>
          <a:lstStyle/>
          <a:p>
            <a:pPr algn="ctr" rtl="1" eaLnBrk="1" hangingPunct="1">
              <a:spcBef>
                <a:spcPct val="50000"/>
              </a:spcBef>
              <a:defRPr/>
            </a:pPr>
            <a:r>
              <a:rPr lang="fa-IR" sz="1400" b="0">
                <a:latin typeface="+mn-lt"/>
                <a:cs typeface="+mn-cs"/>
              </a:rPr>
              <a:t>هلموت شاک: نقاشی رنگ های خاکی دارد. درختان نخل مثل دو نقاشی دیگر مستقیم نیستند.</a:t>
            </a:r>
            <a:endParaRPr lang="de-DE" sz="1400" b="0" i="1" dirty="0">
              <a:solidFill>
                <a:srgbClr val="FF0000"/>
              </a:solidFill>
              <a:latin typeface="+mn-lt"/>
              <a:cs typeface="+mn-cs"/>
            </a:endParaRPr>
          </a:p>
        </p:txBody>
      </p:sp>
      <p:pic>
        <p:nvPicPr>
          <p:cNvPr id="1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220"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aption_37"/>
          <p:cNvCxnSpPr>
            <a:cxnSpLocks noChangeShapeType="1"/>
          </p:cNvCxnSpPr>
          <p:nvPr/>
        </p:nvCxnSpPr>
        <p:spPr bwMode="auto">
          <a:xfrm flipV="1">
            <a:off x="2651593"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16" name="Caption_33"/>
          <p:cNvSpPr>
            <a:spLocks noChangeArrowheads="1"/>
          </p:cNvSpPr>
          <p:nvPr/>
        </p:nvSpPr>
        <p:spPr bwMode="auto">
          <a:xfrm>
            <a:off x="603867"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2800">
              <a:latin typeface="Arial" panose="020B0604020202020204" pitchFamily="34" charset="0"/>
            </a:endParaRPr>
          </a:p>
        </p:txBody>
      </p:sp>
      <p:sp>
        <p:nvSpPr>
          <p:cNvPr id="18" name="Caption_189443"/>
          <p:cNvSpPr txBox="1">
            <a:spLocks noChangeArrowheads="1"/>
          </p:cNvSpPr>
          <p:nvPr/>
        </p:nvSpPr>
        <p:spPr bwMode="auto">
          <a:xfrm>
            <a:off x="446220" y="5661248"/>
            <a:ext cx="3680277" cy="738664"/>
          </a:xfrm>
          <a:prstGeom prst="rect">
            <a:avLst/>
          </a:prstGeom>
          <a:noFill/>
          <a:ln w="9525">
            <a:noFill/>
            <a:miter lim="800000"/>
            <a:headEnd/>
            <a:tailEnd/>
          </a:ln>
        </p:spPr>
        <p:txBody>
          <a:bodyPr>
            <a:noAutofit/>
          </a:bodyPr>
          <a:lstStyle/>
          <a:p>
            <a:pPr algn="ctr" rtl="1" eaLnBrk="1" hangingPunct="1">
              <a:spcBef>
                <a:spcPct val="50000"/>
              </a:spcBef>
              <a:defRPr/>
            </a:pPr>
            <a:r>
              <a:rPr lang="fa-IR" sz="1400" b="0" dirty="0">
                <a:latin typeface="+mn-lt"/>
                <a:cs typeface="+mn-cs"/>
              </a:rPr>
              <a:t>برند هامپل: در این نقاشی عناصربسیار به هم نزدیکند. بر خلاف دو نقاشی دیگر، دیوار سمت چپ دارای سه قوس است (دایره ها را ببینید).</a:t>
            </a:r>
            <a:endParaRPr lang="de-DE" sz="1400" b="0" dirty="0">
              <a:latin typeface="+mn-lt"/>
              <a:cs typeface="+mn-cs"/>
            </a:endParaRPr>
          </a:p>
        </p:txBody>
      </p:sp>
      <p:pic>
        <p:nvPicPr>
          <p:cNvPr id="9" name="Grafik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4312"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aption_36"/>
          <p:cNvCxnSpPr>
            <a:cxnSpLocks noChangeShapeType="1"/>
          </p:cNvCxnSpPr>
          <p:nvPr/>
        </p:nvCxnSpPr>
        <p:spPr bwMode="auto">
          <a:xfrm flipV="1">
            <a:off x="10584551"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5" name="Caption_34"/>
          <p:cNvSpPr>
            <a:spLocks noChangeArrowheads="1"/>
          </p:cNvSpPr>
          <p:nvPr/>
        </p:nvSpPr>
        <p:spPr bwMode="auto">
          <a:xfrm>
            <a:off x="8680841"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2800">
              <a:latin typeface="Arial" panose="020B0604020202020204" pitchFamily="34" charset="0"/>
            </a:endParaRPr>
          </a:p>
        </p:txBody>
      </p:sp>
      <p:sp>
        <p:nvSpPr>
          <p:cNvPr id="19" name="Caption_189444"/>
          <p:cNvSpPr txBox="1">
            <a:spLocks noChangeArrowheads="1"/>
          </p:cNvSpPr>
          <p:nvPr/>
        </p:nvSpPr>
        <p:spPr bwMode="auto">
          <a:xfrm>
            <a:off x="8424311" y="5661248"/>
            <a:ext cx="3361908" cy="954107"/>
          </a:xfrm>
          <a:prstGeom prst="rect">
            <a:avLst/>
          </a:prstGeom>
          <a:noFill/>
          <a:ln w="9525">
            <a:noFill/>
            <a:miter lim="800000"/>
            <a:headEnd/>
            <a:tailEnd/>
          </a:ln>
        </p:spPr>
        <p:txBody>
          <a:bodyPr>
            <a:noAutofit/>
          </a:bodyPr>
          <a:lstStyle/>
          <a:p>
            <a:pPr algn="ctr" rtl="1" eaLnBrk="1" hangingPunct="1">
              <a:spcBef>
                <a:spcPct val="50000"/>
              </a:spcBef>
              <a:defRPr/>
            </a:pPr>
            <a:r>
              <a:rPr lang="fa-IR" sz="1400" b="0">
                <a:latin typeface="+mn-lt"/>
                <a:cs typeface="+mn-cs"/>
              </a:rPr>
              <a:t>آندریاس وایس برگر: میدان روستا بسیار رنگارنگ است. خانه صورتی در سمت راست (فلش ها را ببینید) در نقاشی آقای هامپل به رنگ بنفش و در نقاشی آقای شاک قرمز است.</a:t>
            </a:r>
            <a:endParaRPr lang="de-DE" sz="1400" b="0" i="1" dirty="0">
              <a:solidFill>
                <a:srgbClr val="FF0000"/>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dirty="0">
                <a:solidFill>
                  <a:srgbClr val="004992"/>
                </a:solidFill>
                <a:latin typeface="+mn-lt"/>
                <a:ea typeface="+mn-ea"/>
                <a:cs typeface="+mn-cs"/>
              </a:rPr>
              <a:t>حافظه ما مانند یک دوربین کار نمی کند! تشخیص شما ممکن است اشتباه باشد.</a:t>
            </a:r>
          </a:p>
        </p:txBody>
      </p:sp>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3870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8931"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en-US" altLang="de-DE" sz="2800">
              <a:latin typeface="Calibri Light"/>
            </a:endParaRPr>
          </a:p>
        </p:txBody>
      </p:sp>
      <p:sp>
        <p:nvSpPr>
          <p:cNvPr id="15" name="Caption_15"/>
          <p:cNvSpPr txBox="1">
            <a:spLocks noChangeArrowheads="1"/>
          </p:cNvSpPr>
          <p:nvPr/>
        </p:nvSpPr>
        <p:spPr bwMode="auto">
          <a:xfrm>
            <a:off x="7467601" y="1916832"/>
            <a:ext cx="2468880" cy="523220"/>
          </a:xfrm>
          <a:prstGeom prst="rect">
            <a:avLst/>
          </a:prstGeom>
          <a:noFill/>
          <a:ln w="9525">
            <a:noFill/>
            <a:miter lim="800000"/>
            <a:headEnd/>
            <a:tailEnd/>
          </a:ln>
        </p:spPr>
        <p:txBody>
          <a:bodyPr>
            <a:noAutofit/>
          </a:bodyPr>
          <a:lstStyle/>
          <a:p>
            <a:pPr algn="r" rtl="1" eaLnBrk="1" hangingPunct="1">
              <a:spcBef>
                <a:spcPct val="50000"/>
              </a:spcBef>
              <a:defRPr/>
            </a:pPr>
            <a:r>
              <a:rPr lang="fa-IR" sz="1400" b="0" dirty="0">
                <a:latin typeface="+mn-lt"/>
                <a:cs typeface="+mn-cs"/>
              </a:rPr>
              <a:t>عکس اصلی میدان روستا: لطفا توجه داشته باشید که این دو اتومبیل در نقاشی ها وجود ندارند.</a:t>
            </a:r>
            <a:endParaRPr lang="de-DE" sz="1400" b="0" dirty="0">
              <a:latin typeface="+mn-lt"/>
              <a:cs typeface="+mn-cs"/>
            </a:endParaRPr>
          </a:p>
        </p:txBody>
      </p:sp>
      <p:sp>
        <p:nvSpPr>
          <p:cNvPr id="16" name="Caption_18"/>
          <p:cNvSpPr txBox="1">
            <a:spLocks noChangeArrowheads="1"/>
          </p:cNvSpPr>
          <p:nvPr/>
        </p:nvSpPr>
        <p:spPr bwMode="auto">
          <a:xfrm>
            <a:off x="8702041" y="5939016"/>
            <a:ext cx="2652130" cy="646331"/>
          </a:xfrm>
          <a:prstGeom prst="rect">
            <a:avLst/>
          </a:prstGeom>
          <a:noFill/>
          <a:ln w="9525">
            <a:noFill/>
            <a:miter lim="800000"/>
            <a:headEnd/>
            <a:tailEnd/>
          </a:ln>
        </p:spPr>
        <p:txBody>
          <a:bodyPr wrap="square">
            <a:noAutofit/>
          </a:bodyPr>
          <a:lstStyle/>
          <a:p>
            <a:pPr algn="ctr" rtl="1">
              <a:spcBef>
                <a:spcPct val="50000"/>
              </a:spcBef>
              <a:defRPr/>
            </a:pPr>
            <a:r>
              <a:rPr lang="fa-IR" sz="1400" b="0" dirty="0">
                <a:latin typeface="+mn-lt"/>
                <a:cs typeface="+mn-cs"/>
              </a:rPr>
              <a:t>آندریاس وایس برگر : ابعاد منسجم هستند، اما رنگ ها با هم تطابق ندارند (به عنوان مثال، دیوارهای سنگی در واقع سبز نیست).</a:t>
            </a:r>
            <a:endParaRPr lang="de-DE" sz="1400" b="0" dirty="0">
              <a:latin typeface="+mn-lt"/>
              <a:cs typeface="+mn-cs"/>
            </a:endParaRPr>
          </a:p>
        </p:txBody>
      </p:sp>
      <p:sp>
        <p:nvSpPr>
          <p:cNvPr id="17" name="Caption_17"/>
          <p:cNvSpPr txBox="1">
            <a:spLocks noChangeArrowheads="1"/>
          </p:cNvSpPr>
          <p:nvPr/>
        </p:nvSpPr>
        <p:spPr bwMode="auto">
          <a:xfrm>
            <a:off x="5118930" y="5939017"/>
            <a:ext cx="1990969" cy="461665"/>
          </a:xfrm>
          <a:prstGeom prst="rect">
            <a:avLst/>
          </a:prstGeom>
          <a:noFill/>
          <a:ln w="9525">
            <a:noFill/>
            <a:miter lim="800000"/>
            <a:headEnd/>
            <a:tailEnd/>
          </a:ln>
        </p:spPr>
        <p:txBody>
          <a:bodyPr>
            <a:noAutofit/>
          </a:bodyPr>
          <a:lstStyle/>
          <a:p>
            <a:pPr algn="ctr" rtl="1">
              <a:spcBef>
                <a:spcPct val="50000"/>
              </a:spcBef>
              <a:defRPr/>
            </a:pPr>
            <a:r>
              <a:rPr lang="fa-IR" sz="1400" b="0" dirty="0">
                <a:latin typeface="+mn-lt"/>
                <a:cs typeface="+mn-cs"/>
              </a:rPr>
              <a:t>هلموت شاک: نخل های اصلی بسیار مستقیم هستند.</a:t>
            </a:r>
            <a:endParaRPr lang="de-DE" sz="1400" b="0" dirty="0">
              <a:latin typeface="+mn-lt"/>
              <a:cs typeface="+mn-cs"/>
            </a:endParaRPr>
          </a:p>
        </p:txBody>
      </p:sp>
      <p:pic>
        <p:nvPicPr>
          <p:cNvPr id="10" name="Grafik 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4872"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5"/>
          <p:cNvSpPr>
            <a:spLocks noChangeArrowheads="1"/>
          </p:cNvSpPr>
          <p:nvPr/>
        </p:nvSpPr>
        <p:spPr bwMode="auto">
          <a:xfrm>
            <a:off x="955150"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en-US" altLang="de-DE" sz="2800">
              <a:latin typeface="Calibri Light"/>
            </a:endParaRPr>
          </a:p>
        </p:txBody>
      </p:sp>
      <p:sp>
        <p:nvSpPr>
          <p:cNvPr id="18" name="Caption_19"/>
          <p:cNvSpPr txBox="1">
            <a:spLocks noChangeArrowheads="1"/>
          </p:cNvSpPr>
          <p:nvPr/>
        </p:nvSpPr>
        <p:spPr bwMode="auto">
          <a:xfrm>
            <a:off x="884872" y="5939017"/>
            <a:ext cx="2405259" cy="461665"/>
          </a:xfrm>
          <a:prstGeom prst="rect">
            <a:avLst/>
          </a:prstGeom>
          <a:noFill/>
          <a:ln w="9525">
            <a:noFill/>
            <a:miter lim="800000"/>
            <a:headEnd/>
            <a:tailEnd/>
          </a:ln>
        </p:spPr>
        <p:txBody>
          <a:bodyPr>
            <a:noAutofit/>
          </a:bodyPr>
          <a:lstStyle/>
          <a:p>
            <a:pPr algn="ctr" rtl="1">
              <a:spcBef>
                <a:spcPct val="50000"/>
              </a:spcBef>
              <a:defRPr/>
            </a:pPr>
            <a:r>
              <a:rPr lang="fa-IR" sz="1400" b="0" dirty="0">
                <a:latin typeface="+mn-lt"/>
                <a:cs typeface="+mn-cs"/>
              </a:rPr>
              <a:t>برند هامپل: تنها دو قوس بر روی دیوار سمت چپ (دایره قرمز را ببینید) وجود دارد.</a:t>
            </a:r>
            <a:endParaRPr lang="de-DE" sz="1400" b="0" dirty="0">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5 – حافظه</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65739975"/>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4875</Words>
  <Application>Microsoft Office PowerPoint</Application>
  <PresentationFormat>Benutzerdefiniert</PresentationFormat>
  <Paragraphs>736</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Times New Roman</vt:lpstr>
      <vt:lpstr>WingDings</vt:lpstr>
      <vt:lpstr>Calibri Light</vt:lpstr>
      <vt:lpstr>Symbol</vt:lpstr>
      <vt:lpstr>WingDings</vt:lpstr>
      <vt:lpstr>Arial</vt:lpstr>
      <vt:lpstr>UKE_PPT-Vorlage_16zu9</vt:lpstr>
      <vt:lpstr>1_UKE_PPT-Vorlage_16zu9</vt:lpstr>
      <vt:lpstr>بام :5 B حافظه</vt:lpstr>
      <vt:lpstr>حافظه</vt:lpstr>
      <vt:lpstr>حافظه</vt:lpstr>
      <vt:lpstr>حافظه</vt:lpstr>
      <vt:lpstr>حافظه</vt:lpstr>
      <vt:lpstr>حافظه</vt:lpstr>
      <vt:lpstr>چه چیزی حافظه را مختل می کند؟</vt:lpstr>
      <vt:lpstr>چه چیزی حافظه را مختل می کند؟</vt:lpstr>
      <vt:lpstr>چه چیزی حافظه را مختل می کند؟</vt:lpstr>
      <vt:lpstr>چه چیزی حافظه را مختل می کند؟</vt:lpstr>
      <vt:lpstr>چه چیزی حافظه را مختل می کند؟</vt:lpstr>
      <vt:lpstr>چگونه می توانم بهتر به خاطر بسپارم؟</vt:lpstr>
      <vt:lpstr>آیا حافظه ما مثل یک دوربين فيلمبرداري عمل می کند؟ [برای تمرین های دیگر به پایان اسلایدها مراجعه کنید]</vt:lpstr>
      <vt:lpstr>آیا حافظه ما مثل یک دوربين فيلمبرداري عمل می کند؟ [برای تمرین های دیگر به پایان اسلایدها مراجعه کنید]</vt:lpstr>
      <vt:lpstr>سپس به هر دو گروه دو عکس نشان داده شد تا تصمیم بگیرند که عکس نمایش داده شده اصلی کدام است. آیا شما فکر می کنید که عملکرد دو گروه متفاوت بود؟</vt:lpstr>
      <vt:lpstr>حافظه ما کاملاً با واقعیت منطبق نیست!</vt:lpstr>
      <vt:lpstr>حافظه ما کاملاً با واقعیت منطبق نیست!</vt:lpstr>
      <vt:lpstr>تمرین</vt:lpstr>
      <vt:lpstr>تمرین</vt:lpstr>
      <vt:lpstr>تمرین</vt:lpstr>
      <vt:lpstr>PowerPoint-Präsentation</vt:lpstr>
      <vt:lpstr>آهنگر چه چیزی دیدید؟</vt:lpstr>
      <vt:lpstr>آهنگر</vt:lpstr>
      <vt:lpstr>PowerPoint-Präsentation</vt:lpstr>
      <vt:lpstr>کشتی دزدان دریایی چه چیزی دیدید؟</vt:lpstr>
      <vt:lpstr>کشتی دزدان دریایی</vt:lpstr>
      <vt:lpstr>خاطرات غلط در زندگی روزمره</vt:lpstr>
      <vt:lpstr>خاطرات غلط در زندگی روزمره</vt:lpstr>
      <vt:lpstr>خاطرات غلط در زندگی روزمره</vt:lpstr>
      <vt:lpstr>انواع خطاهای حافظه</vt:lpstr>
      <vt:lpstr>انواع خطاهای حافظه</vt:lpstr>
      <vt:lpstr>انواع خطاهای حافظه</vt:lpstr>
      <vt:lpstr>انواع خطاهای حافظه</vt:lpstr>
      <vt:lpstr>خاطرات نادرست</vt:lpstr>
      <vt:lpstr>خاطرات نادرست</vt:lpstr>
      <vt:lpstr>خاطرات نادرست</vt:lpstr>
      <vt:lpstr>خاطرات نادرست</vt:lpstr>
      <vt:lpstr>چرا این اعمال را انجام می دهیم؟</vt:lpstr>
      <vt:lpstr>چرا این اعمال را انجام می دهیم؟</vt:lpstr>
      <vt:lpstr>چرا این اعمال را انجام می دهیم؟</vt:lpstr>
      <vt:lpstr>چگونه خطاهای حافظه سبب سوء تعبیر در بیماران روانپریش می شود. به چند مثال توجه فرمائید:</vt:lpstr>
      <vt:lpstr>تمرین</vt:lpstr>
      <vt:lpstr>تمرین</vt:lpstr>
      <vt:lpstr>PowerPoint-Präsentation</vt:lpstr>
      <vt:lpstr>سارقان بانک چه چیزهایی دیدید؟</vt:lpstr>
      <vt:lpstr>سارقان بانک </vt:lpstr>
      <vt:lpstr>PowerPoint-Präsentation</vt:lpstr>
      <vt:lpstr>کلاس درس چه چیزهایی در تصویر وجود ندارد؟</vt:lpstr>
      <vt:lpstr>کلاس درس</vt:lpstr>
      <vt:lpstr>اختیاری : کلیپ ویدئویی</vt:lpstr>
      <vt:lpstr>PowerPoint-Präsentation</vt:lpstr>
      <vt:lpstr>ساحل چه چیزی در تصویر نمی بینید؟</vt:lpstr>
      <vt:lpstr>ساحل</vt:lpstr>
      <vt:lpstr>PowerPoint-Präsentation</vt:lpstr>
      <vt:lpstr>بارش مغزی</vt:lpstr>
      <vt:lpstr>فروشگاه در تصویر چه چیزهایی دیدید؟</vt:lpstr>
      <vt:lpstr>فروشگاه</vt:lpstr>
      <vt:lpstr>PowerPoint-Präsentation</vt:lpstr>
      <vt:lpstr>بارش مغزی</vt:lpstr>
      <vt:lpstr>استخر شنا درتصویر چه چیزهایی دیدید؟</vt:lpstr>
      <vt:lpstr>استخر شنا </vt:lpstr>
      <vt:lpstr>PowerPoint-Präsentation</vt:lpstr>
      <vt:lpstr>بانک چه چیزهایی در تصویر دیده نمی شود؟</vt:lpstr>
      <vt:lpstr>بانک</vt:lpstr>
      <vt:lpstr>PowerPoint-Präsentation</vt:lpstr>
      <vt:lpstr>اردو چه چیزهایی دیدید؟</vt:lpstr>
      <vt:lpstr>اردو</vt:lpstr>
      <vt:lpstr>PowerPoint-Präsentation</vt:lpstr>
      <vt:lpstr>بارش مغزی</vt:lpstr>
      <vt:lpstr>باغ وحش در تصویر چه چیزهایی دیدید؟</vt:lpstr>
      <vt:lpstr>باغ وحش</vt:lpstr>
      <vt:lpstr>PowerPoint-Präsentation</vt:lpstr>
      <vt:lpstr>بارش مغزی</vt:lpstr>
      <vt:lpstr>اتاق نشیمن در تصویر چه چیزهایی دیدید؟</vt:lpstr>
      <vt:lpstr>اتاق نشیمن </vt:lpstr>
      <vt:lpstr>انتقال به زندگی روزمره</vt:lpstr>
      <vt:lpstr>انتقال به زندگی روزمره</vt:lpstr>
      <vt:lpstr>انتقال به زندگی روزمره</vt:lpstr>
      <vt:lpstr>با بیماران روانپریش (سایکوتیک) چه باید کرد؟</vt:lpstr>
      <vt:lpstr>با بیماران روانپریش (سایکوتیک) چه باید کرد؟</vt:lpstr>
      <vt:lpstr>با بیماران روانپریش (سایکوتیک) چه باید کرد؟</vt:lpstr>
      <vt:lpstr>از توجه و همکاری شما متشکریم</vt:lpstr>
      <vt:lpstr>PowerPoint-Präsentation</vt:lpstr>
      <vt:lpstr>آیا همه ما دقيقاً آنچه را که می بینیم، به خاطر می آوریم؟</vt:lpstr>
      <vt:lpstr>لطفا تفاوت های سه نقاشی را پیدا کنید، به عنوان مثال، اندازه و رنگ! چه چیزهای متفاوتی به تصویر کشیده شده و یا حذف شده اند؟</vt:lpstr>
      <vt:lpstr>هر کسی به گونه ای متفاوت همه چیز را درک می کند! مثل این سه نقاشی: همان میدان روستا، اما با تفاوت های بسیار!</vt:lpstr>
      <vt:lpstr>حافظه ما مانند یک دوربین کار نمی کند! تشخیص شما ممکن است اشتباه باشد.</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411</cp:revision>
  <dcterms:created xsi:type="dcterms:W3CDTF">2004-06-30T16:15:23Z</dcterms:created>
  <dcterms:modified xsi:type="dcterms:W3CDTF">2021-12-20T09:44:26Z</dcterms:modified>
</cp:coreProperties>
</file>