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4" r:id="rId1"/>
    <p:sldMasterId id="2147483707" r:id="rId2"/>
  </p:sldMasterIdLst>
  <p:notesMasterIdLst>
    <p:notesMasterId r:id="rId58"/>
  </p:notesMasterIdLst>
  <p:handoutMasterIdLst>
    <p:handoutMasterId r:id="rId59"/>
  </p:handoutMasterIdLst>
  <p:sldIdLst>
    <p:sldId id="466" r:id="rId3"/>
    <p:sldId id="311" r:id="rId4"/>
    <p:sldId id="312" r:id="rId5"/>
    <p:sldId id="374" r:id="rId6"/>
    <p:sldId id="442" r:id="rId7"/>
    <p:sldId id="467" r:id="rId8"/>
    <p:sldId id="321" r:id="rId9"/>
    <p:sldId id="421" r:id="rId10"/>
    <p:sldId id="444" r:id="rId11"/>
    <p:sldId id="443" r:id="rId12"/>
    <p:sldId id="418" r:id="rId13"/>
    <p:sldId id="445" r:id="rId14"/>
    <p:sldId id="423" r:id="rId15"/>
    <p:sldId id="448" r:id="rId16"/>
    <p:sldId id="447" r:id="rId17"/>
    <p:sldId id="446" r:id="rId18"/>
    <p:sldId id="355" r:id="rId19"/>
    <p:sldId id="427" r:id="rId20"/>
    <p:sldId id="450" r:id="rId21"/>
    <p:sldId id="449" r:id="rId22"/>
    <p:sldId id="328" r:id="rId23"/>
    <p:sldId id="436" r:id="rId24"/>
    <p:sldId id="452" r:id="rId25"/>
    <p:sldId id="451" r:id="rId26"/>
    <p:sldId id="437" r:id="rId27"/>
    <p:sldId id="453" r:id="rId28"/>
    <p:sldId id="408" r:id="rId29"/>
    <p:sldId id="419" r:id="rId30"/>
    <p:sldId id="409" r:id="rId31"/>
    <p:sldId id="410" r:id="rId32"/>
    <p:sldId id="411" r:id="rId33"/>
    <p:sldId id="359" r:id="rId34"/>
    <p:sldId id="433" r:id="rId35"/>
    <p:sldId id="440" r:id="rId36"/>
    <p:sldId id="360" r:id="rId37"/>
    <p:sldId id="362" r:id="rId38"/>
    <p:sldId id="455" r:id="rId39"/>
    <p:sldId id="454" r:id="rId40"/>
    <p:sldId id="398" r:id="rId41"/>
    <p:sldId id="457" r:id="rId42"/>
    <p:sldId id="456" r:id="rId43"/>
    <p:sldId id="402" r:id="rId44"/>
    <p:sldId id="460" r:id="rId45"/>
    <p:sldId id="459" r:id="rId46"/>
    <p:sldId id="458" r:id="rId47"/>
    <p:sldId id="406" r:id="rId48"/>
    <p:sldId id="463" r:id="rId49"/>
    <p:sldId id="462" r:id="rId50"/>
    <p:sldId id="461" r:id="rId51"/>
    <p:sldId id="391" r:id="rId52"/>
    <p:sldId id="465" r:id="rId53"/>
    <p:sldId id="464" r:id="rId54"/>
    <p:sldId id="441" r:id="rId55"/>
    <p:sldId id="413" r:id="rId56"/>
    <p:sldId id="414" r:id="rId57"/>
  </p:sldIdLst>
  <p:sldSz cx="12195175" cy="6858000"/>
  <p:notesSz cx="7099300" cy="10234613"/>
  <p:embeddedFontLst>
    <p:embeddedFont>
      <p:font typeface="Calibri Light" panose="020F0302020204030204" pitchFamily="34" charset="0"/>
      <p:regular r:id="rId60"/>
      <p:italic r:id="rId61"/>
    </p:embeddedFont>
  </p:embeddedFontLst>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92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6699"/>
    <a:srgbClr val="3333CC"/>
    <a:srgbClr val="66FF33"/>
    <a:srgbClr val="FFFF00"/>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102" autoAdjust="0"/>
    <p:restoredTop sz="94660"/>
  </p:normalViewPr>
  <p:slideViewPr>
    <p:cSldViewPr>
      <p:cViewPr varScale="1">
        <p:scale>
          <a:sx n="67" d="100"/>
          <a:sy n="67" d="100"/>
        </p:scale>
        <p:origin x="908" y="52"/>
      </p:cViewPr>
      <p:guideLst>
        <p:guide orient="horz" pos="2928"/>
        <p:guide pos="2880"/>
        <p:guide pos="3841"/>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1.fntdata"/><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4C0A23FA-F224-4C95-8BE5-C6803B9EFEFB}" type="slidenum">
              <a:rPr lang="en-GB" altLang="de-DE"/>
              <a:pPr/>
              <a:t>‹Nr.›</a:t>
            </a:fld>
            <a:endParaRPr lang="en-GB" altLang="de-DE"/>
          </a:p>
        </p:txBody>
      </p:sp>
    </p:spTree>
    <p:extLst>
      <p:ext uri="{BB962C8B-B14F-4D97-AF65-F5344CB8AC3E}">
        <p14:creationId xmlns:p14="http://schemas.microsoft.com/office/powerpoint/2010/main" val="23815050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de-DE"/>
          </a:p>
        </p:txBody>
      </p:sp>
      <p:sp>
        <p:nvSpPr>
          <p:cNvPr id="5939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38BACB5F-DA0D-4F29-9D1E-69B2C144E69F}" type="slidenum">
              <a:rPr lang="de-DE" altLang="de-DE"/>
              <a:pPr/>
              <a:t>‹Nr.›</a:t>
            </a:fld>
            <a:endParaRPr lang="de-DE" altLang="de-DE"/>
          </a:p>
        </p:txBody>
      </p:sp>
    </p:spTree>
    <p:extLst>
      <p:ext uri="{BB962C8B-B14F-4D97-AF65-F5344CB8AC3E}">
        <p14:creationId xmlns:p14="http://schemas.microsoft.com/office/powerpoint/2010/main" val="8651342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46A390-DDCD-474B-BEC5-50D5B9CD3472}" type="slidenum">
              <a:rPr lang="de-DE" altLang="de-DE" sz="1300"/>
              <a:pPr>
                <a:spcBef>
                  <a:spcPct val="0"/>
                </a:spcBef>
              </a:pPr>
              <a:t>2</a:t>
            </a:fld>
            <a:endParaRPr lang="de-DE"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7497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BED94A-5392-4287-A412-99F9AF7C7372}" type="slidenum">
              <a:rPr lang="de-DE" altLang="de-DE" sz="1300"/>
              <a:pPr>
                <a:spcBef>
                  <a:spcPct val="0"/>
                </a:spcBef>
              </a:pPr>
              <a:t>3</a:t>
            </a:fld>
            <a:endParaRPr lang="de-DE" altLang="de-DE" sz="1300"/>
          </a:p>
        </p:txBody>
      </p:sp>
      <p:sp>
        <p:nvSpPr>
          <p:cNvPr id="62467" name="Rectangle 1026"/>
          <p:cNvSpPr>
            <a:spLocks noGrp="1" noRot="1" noChangeAspect="1" noChangeArrowheads="1" noTextEdit="1"/>
          </p:cNvSpPr>
          <p:nvPr>
            <p:ph type="sldImg"/>
          </p:nvPr>
        </p:nvSpPr>
        <p:spPr>
          <a:xfrm>
            <a:off x="138113" y="768350"/>
            <a:ext cx="6823075" cy="3836988"/>
          </a:xfrm>
          <a:ln/>
        </p:spPr>
      </p:sp>
      <p:sp>
        <p:nvSpPr>
          <p:cNvPr id="624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4848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66A0E1-CACE-4E16-AAE4-1F837119D856}" type="slidenum">
              <a:rPr lang="de-DE" altLang="de-DE" sz="1300"/>
              <a:pPr>
                <a:spcBef>
                  <a:spcPct val="0"/>
                </a:spcBef>
              </a:pPr>
              <a:t>4</a:t>
            </a:fld>
            <a:endParaRPr lang="de-DE"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1222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334022-F923-49E2-A671-8EE45731D0FB}" type="slidenum">
              <a:rPr lang="de-DE" altLang="de-DE" sz="1300"/>
              <a:pPr>
                <a:spcBef>
                  <a:spcPct val="0"/>
                </a:spcBef>
              </a:pPr>
              <a:t>5</a:t>
            </a:fld>
            <a:endParaRPr lang="de-DE"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3094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334022-F923-49E2-A671-8EE45731D0FB}" type="slidenum">
              <a:rPr lang="de-DE" altLang="de-DE" sz="1300"/>
              <a:pPr>
                <a:spcBef>
                  <a:spcPct val="0"/>
                </a:spcBef>
              </a:pPr>
              <a:t>6</a:t>
            </a:fld>
            <a:endParaRPr lang="de-DE"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3094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5A7692-021C-4402-B238-9ADA8BA7E8F6}" type="slidenum">
              <a:rPr lang="de-DE" altLang="de-DE" sz="1300"/>
              <a:pPr>
                <a:spcBef>
                  <a:spcPct val="0"/>
                </a:spcBef>
              </a:pPr>
              <a:t>7</a:t>
            </a:fld>
            <a:endParaRPr lang="de-DE" altLang="de-DE" sz="1300"/>
          </a:p>
        </p:txBody>
      </p:sp>
      <p:sp>
        <p:nvSpPr>
          <p:cNvPr id="66563" name="Rectangle 1026"/>
          <p:cNvSpPr>
            <a:spLocks noGrp="1" noRot="1" noChangeAspect="1" noChangeArrowheads="1" noTextEdit="1"/>
          </p:cNvSpPr>
          <p:nvPr>
            <p:ph type="sldImg"/>
          </p:nvPr>
        </p:nvSpPr>
        <p:spPr>
          <a:xfrm>
            <a:off x="138113" y="768350"/>
            <a:ext cx="6823075" cy="3836988"/>
          </a:xfrm>
          <a:ln/>
        </p:spPr>
      </p:sp>
      <p:sp>
        <p:nvSpPr>
          <p:cNvPr id="665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22481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6D6426-F8C2-48C4-8F9D-437E495F3C00}" type="slidenum">
              <a:rPr lang="de-DE" altLang="de-DE" sz="1300"/>
              <a:pPr>
                <a:spcBef>
                  <a:spcPct val="0"/>
                </a:spcBef>
              </a:pPr>
              <a:t>8</a:t>
            </a:fld>
            <a:endParaRPr lang="de-DE"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5878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6D6426-F8C2-48C4-8F9D-437E495F3C00}" type="slidenum">
              <a:rPr lang="de-DE" altLang="de-DE" sz="1300"/>
              <a:pPr>
                <a:spcBef>
                  <a:spcPct val="0"/>
                </a:spcBef>
              </a:pPr>
              <a:t>9</a:t>
            </a:fld>
            <a:endParaRPr lang="de-DE"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5878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6D6426-F8C2-48C4-8F9D-437E495F3C00}" type="slidenum">
              <a:rPr lang="de-DE" altLang="de-DE" sz="1300"/>
              <a:pPr>
                <a:spcBef>
                  <a:spcPct val="0"/>
                </a:spcBef>
              </a:pPr>
              <a:t>10</a:t>
            </a:fld>
            <a:endParaRPr lang="de-DE"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5878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3BF82D-9CA7-449F-B955-9360A8D1C0C0}" type="slidenum">
              <a:rPr lang="de-DE" altLang="de-DE" sz="1300"/>
              <a:pPr>
                <a:spcBef>
                  <a:spcPct val="0"/>
                </a:spcBef>
              </a:pPr>
              <a:t>11</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7601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DCAEB6-C223-4766-9A9D-0CF448078522}" type="slidenum">
              <a:rPr lang="de-DE" altLang="de-DE" sz="1300"/>
              <a:pPr>
                <a:spcBef>
                  <a:spcPct val="0"/>
                </a:spcBef>
              </a:pPr>
              <a:t>13</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3762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DCAEB6-C223-4766-9A9D-0CF448078522}" type="slidenum">
              <a:rPr lang="de-DE" altLang="de-DE" sz="1300"/>
              <a:pPr>
                <a:spcBef>
                  <a:spcPct val="0"/>
                </a:spcBef>
              </a:pPr>
              <a:t>14</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3762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DCAEB6-C223-4766-9A9D-0CF448078522}" type="slidenum">
              <a:rPr lang="de-DE" altLang="de-DE" sz="1300"/>
              <a:pPr>
                <a:spcBef>
                  <a:spcPct val="0"/>
                </a:spcBef>
              </a:pPr>
              <a:t>15</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3762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DCAEB6-C223-4766-9A9D-0CF448078522}" type="slidenum">
              <a:rPr lang="de-DE" altLang="de-DE" sz="1300"/>
              <a:pPr>
                <a:spcBef>
                  <a:spcPct val="0"/>
                </a:spcBef>
              </a:pPr>
              <a:t>16</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37626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21615B-3B25-4833-8CF8-B354952FBEC5}" type="slidenum">
              <a:rPr lang="de-DE" altLang="de-DE" sz="1300"/>
              <a:pPr>
                <a:spcBef>
                  <a:spcPct val="0"/>
                </a:spcBef>
              </a:pPr>
              <a:t>17</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46089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6EC33E-4853-481A-B8FF-5F13006B6053}" type="slidenum">
              <a:rPr lang="de-DE" altLang="de-DE" sz="1300"/>
              <a:pPr>
                <a:spcBef>
                  <a:spcPct val="0"/>
                </a:spcBef>
              </a:pPr>
              <a:t>18</a:t>
            </a:fld>
            <a:endParaRPr lang="de-DE" altLang="de-DE" sz="1300"/>
          </a:p>
        </p:txBody>
      </p:sp>
      <p:sp>
        <p:nvSpPr>
          <p:cNvPr id="79875" name="Rectangle 2050"/>
          <p:cNvSpPr>
            <a:spLocks noGrp="1" noRot="1" noChangeAspect="1" noChangeArrowheads="1" noTextEdit="1"/>
          </p:cNvSpPr>
          <p:nvPr>
            <p:ph type="sldImg"/>
          </p:nvPr>
        </p:nvSpPr>
        <p:spPr>
          <a:xfrm>
            <a:off x="138113" y="768350"/>
            <a:ext cx="6823075" cy="3836988"/>
          </a:xfrm>
          <a:ln/>
        </p:spPr>
      </p:sp>
      <p:sp>
        <p:nvSpPr>
          <p:cNvPr id="7987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62994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6EC33E-4853-481A-B8FF-5F13006B6053}" type="slidenum">
              <a:rPr lang="de-DE" altLang="de-DE" sz="1300"/>
              <a:pPr>
                <a:spcBef>
                  <a:spcPct val="0"/>
                </a:spcBef>
              </a:pPr>
              <a:t>19</a:t>
            </a:fld>
            <a:endParaRPr lang="de-DE" altLang="de-DE" sz="1300"/>
          </a:p>
        </p:txBody>
      </p:sp>
      <p:sp>
        <p:nvSpPr>
          <p:cNvPr id="79875" name="Rectangle 2050"/>
          <p:cNvSpPr>
            <a:spLocks noGrp="1" noRot="1" noChangeAspect="1" noChangeArrowheads="1" noTextEdit="1"/>
          </p:cNvSpPr>
          <p:nvPr>
            <p:ph type="sldImg"/>
          </p:nvPr>
        </p:nvSpPr>
        <p:spPr>
          <a:xfrm>
            <a:off x="138113" y="768350"/>
            <a:ext cx="6823075" cy="3836988"/>
          </a:xfrm>
          <a:ln/>
        </p:spPr>
      </p:sp>
      <p:sp>
        <p:nvSpPr>
          <p:cNvPr id="7987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62994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6EC33E-4853-481A-B8FF-5F13006B6053}" type="slidenum">
              <a:rPr lang="de-DE" altLang="de-DE" sz="1300"/>
              <a:pPr>
                <a:spcBef>
                  <a:spcPct val="0"/>
                </a:spcBef>
              </a:pPr>
              <a:t>20</a:t>
            </a:fld>
            <a:endParaRPr lang="de-DE" altLang="de-DE" sz="1300"/>
          </a:p>
        </p:txBody>
      </p:sp>
      <p:sp>
        <p:nvSpPr>
          <p:cNvPr id="79875" name="Rectangle 2050"/>
          <p:cNvSpPr>
            <a:spLocks noGrp="1" noRot="1" noChangeAspect="1" noChangeArrowheads="1" noTextEdit="1"/>
          </p:cNvSpPr>
          <p:nvPr>
            <p:ph type="sldImg"/>
          </p:nvPr>
        </p:nvSpPr>
        <p:spPr>
          <a:xfrm>
            <a:off x="138113" y="768350"/>
            <a:ext cx="6823075" cy="3836988"/>
          </a:xfrm>
          <a:ln/>
        </p:spPr>
      </p:sp>
      <p:sp>
        <p:nvSpPr>
          <p:cNvPr id="7987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62994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EE24DE-3287-4807-BB6E-897A133AC14E}" type="slidenum">
              <a:rPr lang="de-DE" altLang="de-DE" sz="1300"/>
              <a:pPr>
                <a:spcBef>
                  <a:spcPct val="0"/>
                </a:spcBef>
              </a:pPr>
              <a:t>21</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11786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A3CD3B-BF35-48C8-AB5E-812456FA913D}" type="slidenum">
              <a:rPr lang="de-DE" altLang="de-DE" sz="1300"/>
              <a:pPr>
                <a:spcBef>
                  <a:spcPct val="0"/>
                </a:spcBef>
              </a:pPr>
              <a:t>22</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33030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A3CD3B-BF35-48C8-AB5E-812456FA913D}" type="slidenum">
              <a:rPr lang="de-DE" altLang="de-DE" sz="1300"/>
              <a:pPr>
                <a:spcBef>
                  <a:spcPct val="0"/>
                </a:spcBef>
              </a:pPr>
              <a:t>23</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33030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A3CD3B-BF35-48C8-AB5E-812456FA913D}" type="slidenum">
              <a:rPr lang="de-DE" altLang="de-DE" sz="1300"/>
              <a:pPr>
                <a:spcBef>
                  <a:spcPct val="0"/>
                </a:spcBef>
              </a:pPr>
              <a:t>24</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33030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CBA014-A057-4DBB-A0E8-7DD1427FB8E0}" type="slidenum">
              <a:rPr lang="de-DE" altLang="de-DE" sz="1300"/>
              <a:pPr>
                <a:spcBef>
                  <a:spcPct val="0"/>
                </a:spcBef>
              </a:pPr>
              <a:t>25</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48381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CBA014-A057-4DBB-A0E8-7DD1427FB8E0}" type="slidenum">
              <a:rPr lang="de-DE" altLang="de-DE" sz="1300"/>
              <a:pPr>
                <a:spcBef>
                  <a:spcPct val="0"/>
                </a:spcBef>
              </a:pPr>
              <a:t>26</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48381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0F3211-5C15-4FF1-8684-4E3E9940CC41}" type="slidenum">
              <a:rPr lang="de-DE" altLang="de-DE" sz="1300"/>
              <a:pPr>
                <a:spcBef>
                  <a:spcPct val="0"/>
                </a:spcBef>
              </a:pPr>
              <a:t>27</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28831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751099-1547-4456-BA64-9C2DCC79278F}" type="slidenum">
              <a:rPr lang="de-DE" altLang="de-DE" sz="1300"/>
              <a:pPr>
                <a:spcBef>
                  <a:spcPct val="0"/>
                </a:spcBef>
              </a:pPr>
              <a:t>28</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68687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5D8064-7908-4D48-BBA3-32BA76E18E55}" type="slidenum">
              <a:rPr lang="de-DE" altLang="de-DE" sz="1300"/>
              <a:pPr>
                <a:spcBef>
                  <a:spcPct val="0"/>
                </a:spcBef>
              </a:pPr>
              <a:t>29</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13740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C91310-C88F-4A6B-96B2-890E089BD4EC}" type="slidenum">
              <a:rPr lang="de-DE" altLang="de-DE" sz="1300"/>
              <a:pPr>
                <a:spcBef>
                  <a:spcPct val="0"/>
                </a:spcBef>
              </a:pPr>
              <a:t>30</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177564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AB6660-55D9-4F8D-BBF5-33B1CADF92CE}" type="slidenum">
              <a:rPr lang="de-DE" altLang="de-DE" sz="1300"/>
              <a:pPr>
                <a:spcBef>
                  <a:spcPct val="0"/>
                </a:spcBef>
              </a:pPr>
              <a:t>31</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1629948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55EE2E-D6CE-46CD-84AE-3394CEE80504}" type="slidenum">
              <a:rPr lang="de-DE" altLang="de-DE" sz="1300"/>
              <a:pPr>
                <a:spcBef>
                  <a:spcPct val="0"/>
                </a:spcBef>
              </a:pPr>
              <a:t>32</a:t>
            </a:fld>
            <a:endParaRPr lang="de-DE"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66637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4CC040-9BC7-4EC7-9ED3-64F207BF9D1C}" type="slidenum">
              <a:rPr lang="de-DE" altLang="de-DE" sz="1300"/>
              <a:pPr>
                <a:spcBef>
                  <a:spcPct val="0"/>
                </a:spcBef>
              </a:pPr>
              <a:t>33</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28917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7E0E51-E7D9-4D9F-9D08-68F825D1FA01}" type="slidenum">
              <a:rPr lang="de-DE" altLang="de-DE" sz="1300"/>
              <a:pPr>
                <a:spcBef>
                  <a:spcPct val="0"/>
                </a:spcBef>
              </a:pPr>
              <a:t>35</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80943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BC5A6C-2919-43F5-9D3F-C4AC3E2B468A}" type="slidenum">
              <a:rPr lang="de-DE" altLang="de-DE" sz="1300"/>
              <a:pPr>
                <a:spcBef>
                  <a:spcPct val="0"/>
                </a:spcBef>
              </a:pPr>
              <a:t>36</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68634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BC5A6C-2919-43F5-9D3F-C4AC3E2B468A}" type="slidenum">
              <a:rPr lang="de-DE" altLang="de-DE" sz="1300"/>
              <a:pPr>
                <a:spcBef>
                  <a:spcPct val="0"/>
                </a:spcBef>
              </a:pPr>
              <a:t>37</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68634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BC5A6C-2919-43F5-9D3F-C4AC3E2B468A}" type="slidenum">
              <a:rPr lang="de-DE" altLang="de-DE" sz="1300"/>
              <a:pPr>
                <a:spcBef>
                  <a:spcPct val="0"/>
                </a:spcBef>
              </a:pPr>
              <a:t>38</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68634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AA9EEA-F98E-40D3-9BE7-AFEF33F583A1}" type="slidenum">
              <a:rPr lang="de-DE" altLang="de-DE" sz="1300"/>
              <a:pPr>
                <a:spcBef>
                  <a:spcPct val="0"/>
                </a:spcBef>
              </a:pPr>
              <a:t>39</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6337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AA9EEA-F98E-40D3-9BE7-AFEF33F583A1}" type="slidenum">
              <a:rPr lang="de-DE" altLang="de-DE" sz="1300"/>
              <a:pPr>
                <a:spcBef>
                  <a:spcPct val="0"/>
                </a:spcBef>
              </a:pPr>
              <a:t>40</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6337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AA9EEA-F98E-40D3-9BE7-AFEF33F583A1}" type="slidenum">
              <a:rPr lang="de-DE" altLang="de-DE" sz="1300"/>
              <a:pPr>
                <a:spcBef>
                  <a:spcPct val="0"/>
                </a:spcBef>
              </a:pPr>
              <a:t>41</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6337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30C069-6D58-4DDD-B090-66A356327CD1}" type="slidenum">
              <a:rPr lang="de-DE" altLang="de-DE" sz="1300"/>
              <a:pPr>
                <a:spcBef>
                  <a:spcPct val="0"/>
                </a:spcBef>
              </a:pPr>
              <a:t>42</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21305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30C069-6D58-4DDD-B090-66A356327CD1}" type="slidenum">
              <a:rPr lang="de-DE" altLang="de-DE" sz="1300"/>
              <a:pPr>
                <a:spcBef>
                  <a:spcPct val="0"/>
                </a:spcBef>
              </a:pPr>
              <a:t>43</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21305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30C069-6D58-4DDD-B090-66A356327CD1}" type="slidenum">
              <a:rPr lang="de-DE" altLang="de-DE" sz="1300"/>
              <a:pPr>
                <a:spcBef>
                  <a:spcPct val="0"/>
                </a:spcBef>
              </a:pPr>
              <a:t>44</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21305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30C069-6D58-4DDD-B090-66A356327CD1}" type="slidenum">
              <a:rPr lang="de-DE" altLang="de-DE" sz="1300"/>
              <a:pPr>
                <a:spcBef>
                  <a:spcPct val="0"/>
                </a:spcBef>
              </a:pPr>
              <a:t>45</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21305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9F864E-6E07-4757-8F7F-F9A6F2A1D910}" type="slidenum">
              <a:rPr lang="de-DE" altLang="de-DE" sz="1300"/>
              <a:pPr>
                <a:spcBef>
                  <a:spcPct val="0"/>
                </a:spcBef>
              </a:pPr>
              <a:t>46</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58544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9F864E-6E07-4757-8F7F-F9A6F2A1D910}" type="slidenum">
              <a:rPr lang="de-DE" altLang="de-DE" sz="1300"/>
              <a:pPr>
                <a:spcBef>
                  <a:spcPct val="0"/>
                </a:spcBef>
              </a:pPr>
              <a:t>47</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58544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9F864E-6E07-4757-8F7F-F9A6F2A1D910}" type="slidenum">
              <a:rPr lang="de-DE" altLang="de-DE" sz="1300"/>
              <a:pPr>
                <a:spcBef>
                  <a:spcPct val="0"/>
                </a:spcBef>
              </a:pPr>
              <a:t>48</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58544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9F864E-6E07-4757-8F7F-F9A6F2A1D910}" type="slidenum">
              <a:rPr lang="de-DE" altLang="de-DE" sz="1300"/>
              <a:pPr>
                <a:spcBef>
                  <a:spcPct val="0"/>
                </a:spcBef>
              </a:pPr>
              <a:t>49</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58544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29CF93-2D54-4553-81C1-6DE81347598F}" type="slidenum">
              <a:rPr lang="de-DE" altLang="de-DE" sz="1300"/>
              <a:pPr>
                <a:spcBef>
                  <a:spcPct val="0"/>
                </a:spcBef>
              </a:pPr>
              <a:t>50</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90610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29CF93-2D54-4553-81C1-6DE81347598F}" type="slidenum">
              <a:rPr lang="de-DE" altLang="de-DE" sz="1300"/>
              <a:pPr>
                <a:spcBef>
                  <a:spcPct val="0"/>
                </a:spcBef>
              </a:pPr>
              <a:t>51</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90610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29CF93-2D54-4553-81C1-6DE81347598F}" type="slidenum">
              <a:rPr lang="de-DE" altLang="de-DE" sz="1300"/>
              <a:pPr>
                <a:spcBef>
                  <a:spcPct val="0"/>
                </a:spcBef>
              </a:pPr>
              <a:t>52</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90610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F61AFA-ECE7-4F76-B8A1-BF5522BDE8DD}" type="slidenum">
              <a:rPr lang="de-DE" altLang="de-DE" sz="1300"/>
              <a:pPr>
                <a:spcBef>
                  <a:spcPct val="0"/>
                </a:spcBef>
              </a:pPr>
              <a:t>54</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53324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6117FA-768C-4E4A-9512-2CA4A8AC571A}" type="slidenum">
              <a:rPr lang="de-DE" altLang="de-DE" sz="1300"/>
              <a:pPr>
                <a:spcBef>
                  <a:spcPct val="0"/>
                </a:spcBef>
              </a:pPr>
              <a:t>55</a:t>
            </a:fld>
            <a:endParaRPr lang="de-DE"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28931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8 – عزت نفس و خلق وخو</a:t>
            </a:r>
            <a:endParaRPr lang="de-DE"/>
          </a:p>
        </p:txBody>
      </p:sp>
      <p:sp>
        <p:nvSpPr>
          <p:cNvPr id="4" name="Slide Number Placeholder 3"/>
          <p:cNvSpPr>
            <a:spLocks noGrp="1"/>
          </p:cNvSpPr>
          <p:nvPr>
            <p:ph type="sldNum" sz="quarter" idx="12"/>
          </p:nvPr>
        </p:nvSpPr>
        <p:spPr bwMode="gray"/>
        <p:txBody>
          <a:bodyPr/>
          <a:lstStyle>
            <a:lvl1pPr>
              <a:defRPr b="0"/>
            </a:lvl1pPr>
          </a:lstStyle>
          <a:p>
            <a:fld id="{30EED43A-6182-400A-9E2D-3EA8966C2B72}"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ar-AE"/>
              <a:t>آموزش فراشناخت 8 – عزت نفس و خلق وخو</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8 – عزت نفس و خلق وخو</a:t>
            </a:r>
            <a:endParaRPr lang="de-DE"/>
          </a:p>
        </p:txBody>
      </p:sp>
      <p:sp>
        <p:nvSpPr>
          <p:cNvPr id="7" name="Slide Number Placeholder 6"/>
          <p:cNvSpPr>
            <a:spLocks noGrp="1"/>
          </p:cNvSpPr>
          <p:nvPr>
            <p:ph type="sldNum" sz="quarter" idx="12"/>
          </p:nvPr>
        </p:nvSpPr>
        <p:spPr bwMode="gray"/>
        <p:txBody>
          <a:bodyPr/>
          <a:lstStyle>
            <a:lvl1pPr>
              <a:defRPr b="0"/>
            </a:lvl1pPr>
          </a:lstStyle>
          <a:p>
            <a:fld id="{30EED43A-6182-400A-9E2D-3EA8966C2B7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8 – عزت نفس و خلق وخو</a:t>
            </a:r>
            <a:endParaRPr lang="de-DE"/>
          </a:p>
        </p:txBody>
      </p:sp>
      <p:sp>
        <p:nvSpPr>
          <p:cNvPr id="7" name="Slide Number Placeholder 6"/>
          <p:cNvSpPr>
            <a:spLocks noGrp="1"/>
          </p:cNvSpPr>
          <p:nvPr>
            <p:ph type="sldNum" sz="quarter" idx="12"/>
          </p:nvPr>
        </p:nvSpPr>
        <p:spPr bwMode="gray"/>
        <p:txBody>
          <a:bodyPr/>
          <a:lstStyle>
            <a:lvl1pPr>
              <a:defRPr b="0"/>
            </a:lvl1pPr>
          </a:lstStyle>
          <a:p>
            <a:fld id="{30EED43A-6182-400A-9E2D-3EA8966C2B7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r-AE"/>
              <a:t>آموزش فراشناخت 8 – عزت نفس و خلق وخو</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4625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8762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b="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201041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0280094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31232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3200750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181174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5993873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451241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299935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226232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6788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8 – عزت نفس و خلق وخو</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fld id="{30EED43A-6182-400A-9E2D-3EA8966C2B72}"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856038794"/>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t>بام</a:t>
            </a:r>
            <a:r>
              <a:rPr lang="en-US" altLang="de-DE" dirty="0"/>
              <a:t> :</a:t>
            </a:r>
            <a:r>
              <a:rPr lang="en-US" altLang="de-DE"/>
              <a:t>8 B </a:t>
            </a:r>
            <a:r>
              <a:rPr lang="ar-SA" altLang="de-DE" dirty="0"/>
              <a:t>عزت نفس و خلق وخو</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262719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نشانه های افسردگی چیست؟</a:t>
            </a:r>
            <a:endParaRPr lang="en-US" sz="3600" dirty="0">
              <a:solidFill>
                <a:srgbClr val="004992"/>
              </a:solidFill>
              <a:latin typeface="+mn-lt"/>
              <a:ea typeface="+mn-ea"/>
              <a:cs typeface="+mn-cs"/>
            </a:endParaRPr>
          </a:p>
        </p:txBody>
      </p:sp>
      <p:pic>
        <p:nvPicPr>
          <p:cNvPr id="7"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rtl="1" eaLnBrk="1" hangingPunct="1">
              <a:spcBef>
                <a:spcPct val="50000"/>
              </a:spcBef>
              <a:buClrTx/>
              <a:buFontTx/>
              <a:buNone/>
            </a:pPr>
            <a:r>
              <a:rPr lang="de-DE" altLang="de-DE" sz="2400" b="0" dirty="0">
                <a:solidFill>
                  <a:srgbClr val="004992"/>
                </a:solidFill>
                <a:latin typeface="Calibri Light"/>
              </a:rPr>
              <a:t>؟؟؟</a:t>
            </a:r>
          </a:p>
        </p:txBody>
      </p:sp>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نشانه های افسردگی چیست؟</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Font typeface="+mj-lt"/>
              <a:buAutoNum type="arabicPeriod"/>
              <a:defRPr/>
            </a:pPr>
            <a:r>
              <a:rPr lang="fa-IR" sz="2400" dirty="0">
                <a:solidFill>
                  <a:srgbClr val="333333"/>
                </a:solidFill>
              </a:rPr>
              <a:t>غمگینی ، خلق افسرده</a:t>
            </a:r>
          </a:p>
          <a:p>
            <a:pPr marL="457200" lvl="0" indent="-457200" defTabSz="914400" fontAlgn="base">
              <a:buFont typeface="+mj-lt"/>
              <a:buAutoNum type="arabicPeriod"/>
              <a:defRPr/>
            </a:pPr>
            <a:r>
              <a:rPr lang="fa-IR" sz="2400" dirty="0">
                <a:solidFill>
                  <a:srgbClr val="333333"/>
                </a:solidFill>
              </a:rPr>
              <a:t>کاهش انگیزه و سایق</a:t>
            </a:r>
          </a:p>
          <a:p>
            <a:pPr marL="457200" lvl="0" indent="-457200" defTabSz="914400" fontAlgn="base">
              <a:buFont typeface="+mj-lt"/>
              <a:buAutoNum type="arabicPeriod"/>
              <a:defRPr/>
            </a:pPr>
            <a:r>
              <a:rPr lang="fa-IR" sz="2400" dirty="0">
                <a:solidFill>
                  <a:srgbClr val="333333"/>
                </a:solidFill>
              </a:rPr>
              <a:t>عزت نفس پائین ، و ترس از طرد شدگی</a:t>
            </a:r>
          </a:p>
          <a:p>
            <a:pPr marL="457200" lvl="0" indent="-457200" defTabSz="914400" fontAlgn="base">
              <a:buFont typeface="+mj-lt"/>
              <a:buAutoNum type="arabicPeriod"/>
              <a:defRPr/>
            </a:pPr>
            <a:r>
              <a:rPr lang="fa-IR" sz="2400" dirty="0">
                <a:solidFill>
                  <a:srgbClr val="333333"/>
                </a:solidFill>
              </a:rPr>
              <a:t>ترس ها (مثلاً، ترس از آینده)</a:t>
            </a:r>
            <a:endParaRPr lang="de-DE" sz="2400" dirty="0">
              <a:solidFill>
                <a:srgbClr val="333333"/>
              </a:solidFill>
            </a:endParaRPr>
          </a:p>
          <a:p>
            <a:pPr marL="457200" lvl="0" indent="-457200" defTabSz="914400" fontAlgn="base">
              <a:buFont typeface="+mj-lt"/>
              <a:buAutoNum type="arabicPeriod"/>
              <a:defRPr/>
            </a:pPr>
            <a:r>
              <a:rPr lang="fa-IR" sz="2400" dirty="0">
                <a:solidFill>
                  <a:srgbClr val="333333"/>
                </a:solidFill>
              </a:rPr>
              <a:t>اختلالات خواب، درد</a:t>
            </a:r>
            <a:endParaRPr lang="de-DE" sz="2400" dirty="0">
              <a:solidFill>
                <a:srgbClr val="333333"/>
              </a:solidFill>
            </a:endParaRPr>
          </a:p>
          <a:p>
            <a:pPr marL="457200" lvl="0" indent="-457200" defTabSz="914400" fontAlgn="base">
              <a:buFont typeface="+mj-lt"/>
              <a:buAutoNum type="arabicPeriod"/>
              <a:defRPr/>
            </a:pPr>
            <a:r>
              <a:rPr lang="fa-IR" sz="2400" dirty="0">
                <a:solidFill>
                  <a:srgbClr val="333333"/>
                </a:solidFill>
              </a:rPr>
              <a:t>اختلالات شناختی ( بویژه نقص تمرکز و حافظه )</a:t>
            </a:r>
            <a:endParaRPr lang="fa-IR" sz="2400" dirty="0"/>
          </a:p>
        </p:txBody>
      </p:sp>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a:t>
            </a:fld>
            <a:endParaRPr lang="de-D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a:solidFill>
                  <a:srgbClr val="004992"/>
                </a:solidFill>
                <a:latin typeface="+mn-lt"/>
                <a:ea typeface="+mn-ea"/>
                <a:cs typeface="+mn-cs"/>
              </a:rPr>
              <a:t>راههای درمانی افسردگی؟</a:t>
            </a:r>
          </a:p>
        </p:txBody>
      </p:sp>
      <p:sp>
        <p:nvSpPr>
          <p:cNvPr id="4" name="Content Placeholder 3"/>
          <p:cNvSpPr>
            <a:spLocks noGrp="1"/>
          </p:cNvSpPr>
          <p:nvPr>
            <p:ph idx="1"/>
          </p:nvPr>
        </p:nvSpPr>
        <p:spPr/>
        <p:txBody>
          <a:bodyPr/>
          <a:lstStyle/>
          <a:p>
            <a:pPr lvl="0" defTabSz="914377"/>
            <a:r>
              <a:rPr lang="fa-IR" altLang="de-DE" sz="2400">
                <a:solidFill>
                  <a:srgbClr val="004992"/>
                </a:solidFill>
              </a:rPr>
              <a:t>؟؟؟</a:t>
            </a:r>
            <a:endParaRPr lang="fa-IR" sz="2400"/>
          </a:p>
        </p:txBody>
      </p:sp>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a:t>
            </a:fld>
            <a:endParaRPr lang="de-D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راههای درمانی افسردگی؟</a:t>
            </a:r>
            <a:endParaRPr lang="de-DE" altLang="de-DE" sz="3600">
              <a:latin typeface="+mn-lt"/>
              <a:ea typeface="+mn-ea"/>
              <a:cs typeface="+mn-cs"/>
            </a:endParaRPr>
          </a:p>
        </p:txBody>
      </p:sp>
      <p:sp>
        <p:nvSpPr>
          <p:cNvPr id="7170" name="Rectangle 2"/>
          <p:cNvSpPr>
            <a:spLocks noGrp="1" noChangeArrowheads="1"/>
          </p:cNvSpPr>
          <p:nvPr>
            <p:ph idx="1"/>
          </p:nvPr>
        </p:nvSpPr>
        <p:spPr/>
        <p:txBody>
          <a:bodyPr>
            <a:noAutofit/>
          </a:bodyPr>
          <a:lstStyle/>
          <a:p>
            <a:pPr marL="342900" indent="-342900" eaLnBrk="1" hangingPunct="1">
              <a:buClr>
                <a:srgbClr val="000000"/>
              </a:buClr>
              <a:buFont typeface="WingDings"/>
              <a:buChar char=""/>
              <a:defRPr/>
            </a:pPr>
            <a:r>
              <a:rPr lang="fa-IR" sz="2400" dirty="0">
                <a:solidFill>
                  <a:srgbClr val="004992"/>
                </a:solidFill>
              </a:rPr>
              <a:t>روان درمانی/خود:</a:t>
            </a:r>
            <a:br>
              <a:rPr lang="fa-IR" sz="2400" dirty="0">
                <a:solidFill>
                  <a:srgbClr val="004992"/>
                </a:solidFill>
              </a:rPr>
            </a:br>
            <a:r>
              <a:rPr lang="fa-IR" sz="2400" dirty="0">
                <a:solidFill>
                  <a:srgbClr val="333333"/>
                </a:solidFill>
              </a:rPr>
              <a:t>به عنوان مثال، مداخله شناختی-رفتاری. مشکلات و طرحواره های ناکارآمد زمینه ای (به عنوان مثال: “من بی ارزش هستم”) هدف قرار می گیرند. این طرحواره ها به نوبه خود افکار را تحریک می کنند (“هیچ کس مرا دوست ندارد”) و منجر به آبشاری از افکار منفی می شوند. بازسازی این افکار دارای تأثیر دراز مدت می باشد.</a:t>
            </a:r>
            <a:endParaRPr lang="de-DE" sz="24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a:t>
            </a:fld>
            <a:endParaRPr lang="de-DE" dirty="0"/>
          </a:p>
        </p:txBody>
      </p:sp>
    </p:spTree>
    <p:extLst>
      <p:ext uri="{BB962C8B-B14F-4D97-AF65-F5344CB8AC3E}">
        <p14:creationId xmlns:p14="http://schemas.microsoft.com/office/powerpoint/2010/main" val="1312021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راههای درمانی افسردگی؟</a:t>
            </a:r>
            <a:endParaRPr lang="de-DE" altLang="de-DE" sz="3600">
              <a:latin typeface="+mn-lt"/>
              <a:ea typeface="+mn-ea"/>
              <a:cs typeface="+mn-cs"/>
            </a:endParaRPr>
          </a:p>
        </p:txBody>
      </p:sp>
      <p:sp>
        <p:nvSpPr>
          <p:cNvPr id="7170" name="Rectangle 2"/>
          <p:cNvSpPr>
            <a:spLocks noGrp="1" noChangeArrowheads="1"/>
          </p:cNvSpPr>
          <p:nvPr>
            <p:ph idx="1"/>
          </p:nvPr>
        </p:nvSpPr>
        <p:spPr/>
        <p:txBody>
          <a:bodyPr>
            <a:noAutofit/>
          </a:bodyPr>
          <a:lstStyle/>
          <a:p>
            <a:pPr marL="342900" indent="-342900" eaLnBrk="1" hangingPunct="1">
              <a:buClr>
                <a:srgbClr val="000000"/>
              </a:buClr>
              <a:buFont typeface="WingDings"/>
              <a:buChar char=""/>
              <a:defRPr/>
            </a:pPr>
            <a:r>
              <a:rPr lang="fa-IR" sz="2400" dirty="0">
                <a:solidFill>
                  <a:srgbClr val="004992"/>
                </a:solidFill>
              </a:rPr>
              <a:t>روان درمانی/خود:</a:t>
            </a:r>
            <a:br>
              <a:rPr lang="fa-IR" sz="2400" dirty="0">
                <a:solidFill>
                  <a:srgbClr val="004992"/>
                </a:solidFill>
              </a:rPr>
            </a:br>
            <a:r>
              <a:rPr lang="fa-IR" sz="2400" dirty="0">
                <a:solidFill>
                  <a:srgbClr val="333333"/>
                </a:solidFill>
              </a:rPr>
              <a:t>به عنوان مثال، مداخله شناختی-رفتاری. مشکلات و طرحواره های ناکارآمد زمینه ای (به عنوان مثال: “من بی ارزش هستم”) هدف قرار می گیرند. این طرحواره ها به نوبه خود افکار را تحریک می کنند (“هیچ کس مرا دوست ندارد”) و منجر به آبشاری از افکار منفی می شوند. بازسازی این افکار دارای تأثیر دراز مدت می باشد.</a:t>
            </a:r>
            <a:endParaRPr lang="de-DE" sz="2400" dirty="0">
              <a:solidFill>
                <a:srgbClr val="333333"/>
              </a:solidFill>
            </a:endParaRPr>
          </a:p>
          <a:p>
            <a:pPr marL="342900" indent="-342900" eaLnBrk="1" hangingPunct="1">
              <a:buClr>
                <a:srgbClr val="000000"/>
              </a:buClr>
              <a:buFont typeface="WingDings"/>
              <a:buChar char=""/>
              <a:defRPr/>
            </a:pPr>
            <a:r>
              <a:rPr lang="fa-IR" sz="2400" dirty="0">
                <a:solidFill>
                  <a:srgbClr val="333333"/>
                </a:solidFill>
              </a:rPr>
              <a:t>د</a:t>
            </a:r>
            <a:r>
              <a:rPr lang="fa-IR" sz="2400" dirty="0">
                <a:solidFill>
                  <a:srgbClr val="004992"/>
                </a:solidFill>
              </a:rPr>
              <a:t>ارو (عوامل ضد افسردگی):</a:t>
            </a:r>
            <a:br>
              <a:rPr lang="fa-IR" sz="2400" dirty="0">
                <a:solidFill>
                  <a:srgbClr val="004992"/>
                </a:solidFill>
              </a:rPr>
            </a:br>
            <a:r>
              <a:rPr lang="fa-IR" sz="2400" dirty="0">
                <a:solidFill>
                  <a:srgbClr val="333333"/>
                </a:solidFill>
              </a:rPr>
              <a:t>به ویژه برای افسردگی شدید و برای حمایت از مداخله روان درمانی مهم است.</a:t>
            </a:r>
            <a:r>
              <a:rPr lang="de-DE" sz="2400" dirty="0">
                <a:solidFill>
                  <a:srgbClr val="333333"/>
                </a:solidFill>
              </a:rPr>
              <a:t> </a:t>
            </a:r>
            <a:r>
              <a:rPr lang="fa-IR" sz="2400" dirty="0">
                <a:solidFill>
                  <a:srgbClr val="333333"/>
                </a:solidFill>
              </a:rPr>
              <a:t>با</a:t>
            </a:r>
            <a:br>
              <a:rPr lang="fa-IR" sz="2400" dirty="0">
                <a:solidFill>
                  <a:srgbClr val="333333"/>
                </a:solidFill>
              </a:rPr>
            </a:br>
            <a:r>
              <a:rPr lang="fa-IR" sz="2400" dirty="0">
                <a:solidFill>
                  <a:srgbClr val="333333"/>
                </a:solidFill>
              </a:rPr>
              <a:t>این حال، مصرف دارو تنها تا زمانی که به صورت منظم مصرف شود، کمک می کند.</a:t>
            </a:r>
            <a:endParaRPr lang="de-DE" sz="24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3966344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چرا این آموزش را فرامی گیریم؟</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fa-IR" altLang="de-DE" sz="2400" dirty="0">
                <a:solidFill>
                  <a:srgbClr val="333333"/>
                </a:solidFill>
              </a:rPr>
              <a:t>بسیاری از مبتلایان به مشکلات سلامت روانی دچار تحریف هایی در تفکر هستند که ممکن است آنان رابه سمت </a:t>
            </a:r>
            <a:r>
              <a:rPr lang="fa-IR" altLang="de-DE" sz="2400" dirty="0">
                <a:solidFill>
                  <a:srgbClr val="004992"/>
                </a:solidFill>
              </a:rPr>
              <a:t>افسردگی</a:t>
            </a:r>
            <a:r>
              <a:rPr lang="fa-IR" altLang="de-DE" sz="2400" dirty="0">
                <a:solidFill>
                  <a:srgbClr val="333333"/>
                </a:solidFill>
              </a:rPr>
              <a:t> سوق دهد.</a:t>
            </a:r>
          </a:p>
          <a:p>
            <a:pPr lvl="0" defTabSz="914400" fontAlgn="base"/>
            <a:r>
              <a:rPr lang="fa-IR" altLang="de-DE" sz="2400" dirty="0">
                <a:solidFill>
                  <a:srgbClr val="333333"/>
                </a:solidFill>
              </a:rPr>
              <a:t>این تحریف های فکر می توانند در روند یک آموزش مداوم و متمرکز تغییر کنند.</a:t>
            </a:r>
            <a:endParaRPr lang="fa-IR" sz="2400" dirty="0"/>
          </a:p>
        </p:txBody>
      </p:sp>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a:t>
            </a:fld>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روان پریشی یا سایکوز و افسردگی</a:t>
            </a:r>
            <a:br>
              <a:rPr lang="ar-AE" sz="3600">
                <a:solidFill>
                  <a:srgbClr val="004992"/>
                </a:solidFill>
                <a:latin typeface="+mn-lt"/>
                <a:ea typeface="+mn-ea"/>
                <a:cs typeface="+mn-cs"/>
              </a:rPr>
            </a:br>
            <a:r>
              <a:rPr lang="ar-AE">
                <a:solidFill>
                  <a:srgbClr val="004992"/>
                </a:solidFill>
                <a:latin typeface="+mn-lt"/>
                <a:ea typeface="+mn-ea"/>
                <a:cs typeface="+mn-cs"/>
              </a:rPr>
              <a:t>اثرات هذیان ها بر عزت نفس</a:t>
            </a:r>
            <a:endParaRPr lang="en-US">
              <a:solidFill>
                <a:srgbClr val="004992"/>
              </a:solidFill>
              <a:latin typeface="+mn-lt"/>
              <a:ea typeface="+mn-ea"/>
              <a:cs typeface="+mn-cs"/>
            </a:endParaRPr>
          </a:p>
        </p:txBody>
      </p:sp>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6"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025861313"/>
              </p:ext>
            </p:extLst>
          </p:nvPr>
        </p:nvGraphicFramePr>
        <p:xfrm>
          <a:off x="3099420" y="2276872"/>
          <a:ext cx="8686800" cy="4084298"/>
        </p:xfrm>
        <a:graphic>
          <a:graphicData uri="http://schemas.openxmlformats.org/drawingml/2006/table">
            <a:tbl>
              <a:tblPr rtl="1">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Calibri Light"/>
                        </a:rPr>
                        <a:t>اثرات کوتاه مدت و مثبت هذیان ها برحالات خلقی</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Calibri Light"/>
                        </a:rPr>
                        <a:t>اثرات منفی هذیان ها بر حالات خلقی</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82164"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3124"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روان پریشی یا سایکوز و افسردگی</a:t>
            </a:r>
            <a:br>
              <a:rPr lang="ar-AE" sz="3600">
                <a:solidFill>
                  <a:srgbClr val="004992"/>
                </a:solidFill>
                <a:latin typeface="+mn-lt"/>
                <a:ea typeface="+mn-ea"/>
                <a:cs typeface="+mn-cs"/>
              </a:rPr>
            </a:br>
            <a:r>
              <a:rPr lang="ar-AE">
                <a:solidFill>
                  <a:srgbClr val="004992"/>
                </a:solidFill>
                <a:latin typeface="+mn-lt"/>
                <a:ea typeface="+mn-ea"/>
                <a:cs typeface="+mn-cs"/>
              </a:rPr>
              <a:t>اثرات هذیان ها بر عزت نفس</a:t>
            </a:r>
            <a:endParaRPr lang="en-US">
              <a:solidFill>
                <a:srgbClr val="004992"/>
              </a:solidFill>
              <a:latin typeface="+mn-lt"/>
              <a:ea typeface="+mn-ea"/>
              <a:cs typeface="+mn-cs"/>
            </a:endParaRPr>
          </a:p>
        </p:txBody>
      </p:sp>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6"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001143674"/>
              </p:ext>
            </p:extLst>
          </p:nvPr>
        </p:nvGraphicFramePr>
        <p:xfrm>
          <a:off x="3099420" y="2276872"/>
          <a:ext cx="8686800" cy="4084298"/>
        </p:xfrm>
        <a:graphic>
          <a:graphicData uri="http://schemas.openxmlformats.org/drawingml/2006/table">
            <a:tbl>
              <a:tblPr rtl="1">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Calibri Light"/>
                        </a:rPr>
                        <a:t>اثرات کوتاه مدت و مثبت هذیان ها برحالات خلقی</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Calibri Light"/>
                        </a:rPr>
                        <a:t>اثرات منفی هذیان ها بر حالات خلقی</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Calibri Light"/>
                        </a:rPr>
                        <a:t>درخلال روان پریشی: اشتیاق و هیجان زدگی ناپایدار و گذرا</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Calibri Light"/>
                        </a:rPr>
                        <a:t>در خلال روان پریشی: شنیدن صداهایی که تملق فرد را می گویند.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Calibri Light"/>
                        </a:rPr>
                        <a:t>در خلال روان پریشی (بزرگ منشی): احساس قدرتمندی ، بسیار با استعداد بودن ، آدم مهم بودن (احتمالاً داشتن دشمنان بسیار) و سرنوشت ساز بودن.</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82164"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3124"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9</a:t>
            </a:fld>
            <a:endParaRPr lang="de-DE" dirty="0"/>
          </a:p>
        </p:txBody>
      </p:sp>
    </p:spTree>
    <p:extLst>
      <p:ext uri="{BB962C8B-B14F-4D97-AF65-F5344CB8AC3E}">
        <p14:creationId xmlns:p14="http://schemas.microsoft.com/office/powerpoint/2010/main" val="3172001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روان پریشی یا سایکوز و افسردگی</a:t>
            </a:r>
            <a:br>
              <a:rPr lang="ar-AE" sz="3600">
                <a:solidFill>
                  <a:srgbClr val="004992"/>
                </a:solidFill>
                <a:latin typeface="+mn-lt"/>
                <a:ea typeface="+mn-ea"/>
                <a:cs typeface="+mn-cs"/>
              </a:rPr>
            </a:br>
            <a:r>
              <a:rPr lang="ar-AE">
                <a:solidFill>
                  <a:srgbClr val="004992"/>
                </a:solidFill>
                <a:latin typeface="+mn-lt"/>
                <a:ea typeface="+mn-ea"/>
                <a:cs typeface="+mn-cs"/>
              </a:rPr>
              <a:t>اثرات هذیان ها بر عزت نفس</a:t>
            </a:r>
            <a:endParaRPr lang="en-US">
              <a:solidFill>
                <a:srgbClr val="004992"/>
              </a:solidFill>
              <a:latin typeface="+mn-lt"/>
              <a:ea typeface="+mn-ea"/>
              <a:cs typeface="+mn-cs"/>
            </a:endParaRPr>
          </a:p>
        </p:txBody>
      </p:sp>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6"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52150810"/>
              </p:ext>
            </p:extLst>
          </p:nvPr>
        </p:nvGraphicFramePr>
        <p:xfrm>
          <a:off x="3099420" y="2276872"/>
          <a:ext cx="8686800" cy="4084298"/>
        </p:xfrm>
        <a:graphic>
          <a:graphicData uri="http://schemas.openxmlformats.org/drawingml/2006/table">
            <a:tbl>
              <a:tblPr rtl="1">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Calibri Light"/>
                        </a:rPr>
                        <a:t>اثرات کوتاه مدت و مثبت هذیان ها برحالات خلقی</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Calibri Light"/>
                        </a:rPr>
                        <a:t>اثرات منفی هذیان ها بر حالات خلقی</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Calibri Light"/>
                        </a:rPr>
                        <a:t>درخلال روان پریشی: اشتیاق و هیجان زدگی ناپایدار و گذرا</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Calibri Light"/>
                        </a:rPr>
                        <a:t>درخلال روان پریشی: فرد احساس می کند که همیشه در تهدید است.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Calibri Light"/>
                        </a:rPr>
                        <a:t>در خلال روان پریشی: شنیدن صداهایی که تملق فرد را می گویند.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Calibri Light"/>
                        </a:rPr>
                        <a:t>در خلال روان پریشی: شنیدن صداهای آزارنده وتوهین آمیز</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Calibri Light"/>
                        </a:rPr>
                        <a:t>در خلال روان پریشی (بزرگ منشی): احساس قدرتمندی ، بسیار با استعداد بودن ، آدم مهم بودن (احتمالاً داشتن دشمنان بسیار) و سرنوشت ساز بودن.</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Calibri Light"/>
                        </a:rPr>
                        <a:t>پس از روان پریشی: احساس شرم و آینده ی تاریک</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82164"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3124"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3802562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روان پریشی یا سایکوز و افسردگی</a:t>
            </a:r>
            <a:br>
              <a:rPr lang="ar-AE" sz="3600">
                <a:solidFill>
                  <a:srgbClr val="004992"/>
                </a:solidFill>
                <a:latin typeface="+mn-lt"/>
                <a:ea typeface="+mn-ea"/>
                <a:cs typeface="+mn-cs"/>
              </a:rPr>
            </a:br>
            <a:r>
              <a:rPr lang="ar-AE">
                <a:solidFill>
                  <a:srgbClr val="004992"/>
                </a:solidFill>
                <a:latin typeface="+mn-lt"/>
                <a:ea typeface="+mn-ea"/>
                <a:cs typeface="+mn-cs"/>
              </a:rPr>
              <a:t>اثرات هذیان ها بر عزت نفس</a:t>
            </a:r>
            <a:endParaRPr lang="en-US">
              <a:solidFill>
                <a:srgbClr val="004992"/>
              </a:solidFill>
              <a:latin typeface="+mn-lt"/>
              <a:ea typeface="+mn-ea"/>
              <a:cs typeface="+mn-cs"/>
            </a:endParaRPr>
          </a:p>
        </p:txBody>
      </p:sp>
      <p:sp>
        <p:nvSpPr>
          <p:cNvPr id="5" name="Content Placeholder 4"/>
          <p:cNvSpPr>
            <a:spLocks noGrp="1"/>
          </p:cNvSpPr>
          <p:nvPr>
            <p:ph idx="1"/>
          </p:nvPr>
        </p:nvSpPr>
        <p:spPr>
          <a:xfrm>
            <a:off x="3073251" y="2204864"/>
            <a:ext cx="8675704" cy="4248000"/>
          </a:xfrm>
        </p:spPr>
        <p:txBody>
          <a:bodyPr/>
          <a:lstStyle/>
          <a:p>
            <a:pPr lvl="0" defTabSz="914400" fontAlgn="base">
              <a:buClr>
                <a:srgbClr val="004992"/>
              </a:buClr>
            </a:pPr>
            <a:r>
              <a:rPr lang="fa-IR" altLang="de-DE" sz="2400" dirty="0">
                <a:solidFill>
                  <a:srgbClr val="333333"/>
                </a:solidFill>
              </a:rPr>
              <a:t>بطور کلّی اثرات مثبت و گذرای روان پریشی بر عزت نفس ، تحت الشعاع اثرات منفی و بلند مدت روان پریشی قرار می گیرد. بعنوان مثال:</a:t>
            </a:r>
          </a:p>
          <a:p>
            <a:pPr marL="342900" lvl="0" indent="-342900" defTabSz="914400" fontAlgn="base">
              <a:buClr>
                <a:srgbClr val="333333"/>
              </a:buClr>
              <a:buFont typeface="WingDings"/>
              <a:buChar char=""/>
            </a:pPr>
            <a:r>
              <a:rPr lang="fa-IR" altLang="de-DE" sz="2400" dirty="0">
                <a:solidFill>
                  <a:srgbClr val="333333"/>
                </a:solidFill>
              </a:rPr>
              <a:t>بدهکاری:زمانی که بیمار به اشتباه تصور می کند که ثروتمند و مشهور است.</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تنهایی: برخی دوستان هم از شخص رو می گردانند.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موقعیت شغلی: ازدست دادن شغل به علّت رفتارهای نامناسب در دفتر کار.</a:t>
            </a:r>
            <a:endParaRPr lang="de-DE" altLang="de-DE" sz="2400" dirty="0">
              <a:solidFill>
                <a:srgbClr val="333333"/>
              </a:solidFill>
            </a:endParaRPr>
          </a:p>
          <a:p>
            <a:pPr lvl="0" defTabSz="914400" fontAlgn="base"/>
            <a:r>
              <a:rPr lang="fa-IR" altLang="de-DE" sz="2400" dirty="0">
                <a:solidFill>
                  <a:srgbClr val="333333"/>
                </a:solidFill>
              </a:rPr>
              <a:t>مصرف سرخود دارو بدون دستور پزشک بسیار خطرناک است و بیمار زمانی به پزشک مجدداً مراجعه می کند که احساس کند دوباره دچار حالات روان پریشی شده است. (کارد به استخوان رسد.)</a:t>
            </a:r>
            <a:endParaRPr lang="fa-IR" sz="24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11</a:t>
            </a:fld>
            <a:endParaRPr lang="de-DE"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292662"/>
          </a:xfrm>
          <a:prstGeom prst="rect">
            <a:avLst/>
          </a:prstGeom>
          <a:noFill/>
        </p:spPr>
        <p:txBody>
          <a:bodyPr wrap="square" rtlCol="0">
            <a:spAutoFit/>
          </a:bodyPr>
          <a:lstStyle/>
          <a:p>
            <a:pPr marL="182558" algn="r" rtl="1"/>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rtl="1"/>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rtl="1">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5377508" y="906432"/>
            <a:ext cx="6809613" cy="5951568"/>
          </a:xfrm>
          <a:prstGeom prst="rect">
            <a:avLst/>
          </a:prstGeom>
          <a:noFill/>
        </p:spPr>
        <p:txBody>
          <a:bodyPr wrap="square" lIns="0" tIns="0" rIns="0" bIns="0" rtlCol="0" anchor="ctr">
            <a:noAutofit/>
          </a:bodyPr>
          <a:lstStyle/>
          <a:p>
            <a:pPr marL="190500" lvl="0" algn="ctr" defTabSz="914377" rtl="1">
              <a:lnSpc>
                <a:spcPct val="90000"/>
              </a:lnSpc>
              <a:defRPr/>
            </a:pPr>
            <a:r>
              <a:rPr lang="fa-IR" sz="3600" dirty="0">
                <a:solidFill>
                  <a:srgbClr val="333333"/>
                </a:solidFill>
                <a:latin typeface="Calibri Light"/>
              </a:rPr>
              <a:t>شاخص ترین افکار شیوه های تفکر</a:t>
            </a:r>
            <a:br>
              <a:rPr lang="fa-IR" sz="3600" dirty="0">
                <a:solidFill>
                  <a:srgbClr val="333333"/>
                </a:solidFill>
                <a:latin typeface="Calibri Light"/>
              </a:rPr>
            </a:br>
            <a:r>
              <a:rPr lang="fa-IR" sz="3600" dirty="0">
                <a:solidFill>
                  <a:srgbClr val="333333"/>
                </a:solidFill>
                <a:latin typeface="Calibri Light"/>
              </a:rPr>
              <a:t>مبتلایان به </a:t>
            </a:r>
            <a:r>
              <a:rPr lang="fa-IR" sz="3600" dirty="0">
                <a:solidFill>
                  <a:srgbClr val="004992"/>
                </a:solidFill>
                <a:latin typeface="Calibri Light"/>
              </a:rPr>
              <a:t>افسردگی و عزت نفس پائین </a:t>
            </a:r>
            <a:r>
              <a:rPr lang="fa-IR" sz="3600" dirty="0">
                <a:solidFill>
                  <a:srgbClr val="333333"/>
                </a:solidFill>
                <a:latin typeface="Calibri Light"/>
              </a:rPr>
              <a:t>چیست؟</a:t>
            </a:r>
            <a:endParaRPr lang="de-DE" dirty="0" err="1">
              <a:solidFill>
                <a:srgbClr val="333333"/>
              </a:solidFill>
              <a:latin typeface="+mj-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2816350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834606741"/>
              </p:ext>
            </p:extLst>
          </p:nvPr>
        </p:nvGraphicFramePr>
        <p:xfrm>
          <a:off x="408955" y="2203704"/>
          <a:ext cx="11338560" cy="3456406"/>
        </p:xfrm>
        <a:graphic>
          <a:graphicData uri="http://schemas.openxmlformats.org/drawingml/2006/table">
            <a:tbl>
              <a:tblPr rtl="1">
                <a:tableStyleId>{21E4AEA4-8DFA-4A89-87EB-49C32662AFE0}</a:tableStyleId>
              </a:tblPr>
              <a:tblGrid>
                <a:gridCol w="4783648">
                  <a:extLst>
                    <a:ext uri="{9D8B030D-6E8A-4147-A177-3AD203B41FA5}">
                      <a16:colId xmlns:a16="http://schemas.microsoft.com/office/drawing/2014/main" val="20000"/>
                    </a:ext>
                  </a:extLst>
                </a:gridCol>
                <a:gridCol w="6554912">
                  <a:extLst>
                    <a:ext uri="{9D8B030D-6E8A-4147-A177-3AD203B41FA5}">
                      <a16:colId xmlns:a16="http://schemas.microsoft.com/office/drawing/2014/main" val="20001"/>
                    </a:ext>
                  </a:extLst>
                </a:gridCol>
              </a:tblGrid>
              <a:tr h="7772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تعمیم غلط</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ارزیابی مثبت و سازنده</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 </a:t>
                      </a:r>
                      <a:r>
                        <a:rPr kumimoji="0" lang="fa-IR" sz="2400" b="0" i="0" u="none" strike="noStrike" cap="none" normalizeH="0" baseline="0" dirty="0">
                          <a:ln>
                            <a:noFill/>
                          </a:ln>
                          <a:solidFill>
                            <a:srgbClr val="333333"/>
                          </a:solidFill>
                          <a:effectLst/>
                          <a:latin typeface="+mn-lt"/>
                          <a:ea typeface="+mn-ea"/>
                          <a:cs typeface="+mn-cs"/>
                        </a:rPr>
                        <a:t>وزنم بیش از حد زیاد </a:t>
                      </a:r>
                      <a:r>
                        <a:rPr kumimoji="0" lang="fa-IR" sz="2400" b="0" i="0" u="none" strike="noStrike" cap="none" normalizeH="0" baseline="0">
                          <a:ln>
                            <a:noFill/>
                          </a:ln>
                          <a:solidFill>
                            <a:srgbClr val="333333"/>
                          </a:solidFill>
                          <a:effectLst/>
                          <a:latin typeface="+mn-lt"/>
                          <a:ea typeface="+mn-ea"/>
                          <a:cs typeface="+mn-cs"/>
                        </a:rPr>
                        <a:t>است.“ </a:t>
                      </a:r>
                      <a:br>
                        <a:rPr kumimoji="0" lang="fa-IR" sz="2400" b="0" i="0" u="none" strike="noStrike" cap="none" normalizeH="0" baseline="0">
                          <a:ln>
                            <a:noFill/>
                          </a:ln>
                          <a:solidFill>
                            <a:srgbClr val="333333"/>
                          </a:solidFill>
                          <a:effectLst/>
                          <a:latin typeface="+mn-lt"/>
                          <a:ea typeface="+mn-ea"/>
                          <a:cs typeface="+mn-cs"/>
                        </a:rPr>
                      </a:br>
                      <a:r>
                        <a:rPr kumimoji="0" lang="fa-IR" sz="2400" b="0" i="0" u="none" strike="noStrike" cap="none" normalizeH="0" baseline="0">
                          <a:ln>
                            <a:noFill/>
                          </a:ln>
                          <a:solidFill>
                            <a:srgbClr val="333333"/>
                          </a:solidFill>
                          <a:effectLst/>
                          <a:latin typeface="+mn-lt"/>
                          <a:ea typeface="+mn-ea"/>
                          <a:cs typeface="+mn-cs"/>
                        </a:rPr>
                        <a:t>”بینی </a:t>
                      </a:r>
                      <a:r>
                        <a:rPr kumimoji="0" lang="fa-IR" sz="2400" b="0" i="0" u="none" strike="noStrike" cap="none" normalizeH="0" baseline="0" dirty="0">
                          <a:ln>
                            <a:noFill/>
                          </a:ln>
                          <a:solidFill>
                            <a:srgbClr val="333333"/>
                          </a:solidFill>
                          <a:effectLst/>
                          <a:latin typeface="+mn-lt"/>
                          <a:ea typeface="+mn-ea"/>
                          <a:cs typeface="+mn-cs"/>
                        </a:rPr>
                        <a:t>من کج </a:t>
                      </a:r>
                      <a:r>
                        <a:rPr kumimoji="0" lang="fa-IR" sz="2400" b="0" i="0" u="none" strike="noStrike" cap="none" normalizeH="0" baseline="0">
                          <a:ln>
                            <a:noFill/>
                          </a:ln>
                          <a:solidFill>
                            <a:srgbClr val="333333"/>
                          </a:solidFill>
                          <a:effectLst/>
                          <a:latin typeface="+mn-lt"/>
                          <a:ea typeface="+mn-ea"/>
                          <a:cs typeface="+mn-cs"/>
                        </a:rPr>
                        <a:t>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a:ln>
                            <a:noFill/>
                          </a:ln>
                          <a:solidFill>
                            <a:srgbClr val="333333"/>
                          </a:solidFill>
                          <a:effectLst/>
                          <a:latin typeface="+mn-lt"/>
                          <a:ea typeface="+mn-ea"/>
                          <a:cs typeface="+mn-cs"/>
                        </a:rPr>
                        <a:t>”من زشتم“ </a:t>
                      </a:r>
                      <a:endParaRPr kumimoji="0" lang="fa-IR" sz="24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مصاحبه شغلی آن طور که انتظار می رفت، پیش نرفته 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a:ln>
                            <a:noFill/>
                          </a:ln>
                          <a:solidFill>
                            <a:srgbClr val="333333"/>
                          </a:solidFill>
                          <a:effectLst/>
                          <a:latin typeface="+mn-lt"/>
                          <a:ea typeface="+mn-ea"/>
                          <a:cs typeface="+mn-cs"/>
                        </a:rPr>
                        <a:t>”هرگز </a:t>
                      </a:r>
                      <a:r>
                        <a:rPr kumimoji="0" lang="fa-IR" sz="2400" b="1" i="1" u="none" strike="noStrike" cap="none" normalizeH="0" baseline="0" dirty="0">
                          <a:ln>
                            <a:noFill/>
                          </a:ln>
                          <a:solidFill>
                            <a:srgbClr val="333333"/>
                          </a:solidFill>
                          <a:effectLst/>
                          <a:latin typeface="+mn-lt"/>
                          <a:ea typeface="+mn-ea"/>
                          <a:cs typeface="+mn-cs"/>
                        </a:rPr>
                        <a:t>دوباره شغلی پیدا نخواهم </a:t>
                      </a:r>
                      <a:r>
                        <a:rPr kumimoji="0" lang="fa-IR" sz="2400" b="1" i="1" u="none" strike="noStrike" cap="none" normalizeH="0" baseline="0">
                          <a:ln>
                            <a:noFill/>
                          </a:ln>
                          <a:solidFill>
                            <a:srgbClr val="333333"/>
                          </a:solidFill>
                          <a:effectLst/>
                          <a:latin typeface="+mn-lt"/>
                          <a:ea typeface="+mn-ea"/>
                          <a:cs typeface="+mn-cs"/>
                        </a:rPr>
                        <a:t>کرد.“ </a:t>
                      </a:r>
                      <a:endParaRPr kumimoji="0" lang="fa-IR" sz="24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18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1- تعمیم بیش ازحدّ</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و مفید چیست؟</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13</a:t>
            </a:fld>
            <a:endParaRPr lang="de-D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450611901"/>
              </p:ext>
            </p:extLst>
          </p:nvPr>
        </p:nvGraphicFramePr>
        <p:xfrm>
          <a:off x="408955" y="2203704"/>
          <a:ext cx="11338560" cy="3456406"/>
        </p:xfrm>
        <a:graphic>
          <a:graphicData uri="http://schemas.openxmlformats.org/drawingml/2006/table">
            <a:tbl>
              <a:tblPr rtl="1">
                <a:tableStyleId>{21E4AEA4-8DFA-4A89-87EB-49C32662AFE0}</a:tableStyleId>
              </a:tblPr>
              <a:tblGrid>
                <a:gridCol w="4783648">
                  <a:extLst>
                    <a:ext uri="{9D8B030D-6E8A-4147-A177-3AD203B41FA5}">
                      <a16:colId xmlns:a16="http://schemas.microsoft.com/office/drawing/2014/main" val="20000"/>
                    </a:ext>
                  </a:extLst>
                </a:gridCol>
                <a:gridCol w="6554912">
                  <a:extLst>
                    <a:ext uri="{9D8B030D-6E8A-4147-A177-3AD203B41FA5}">
                      <a16:colId xmlns:a16="http://schemas.microsoft.com/office/drawing/2014/main" val="20001"/>
                    </a:ext>
                  </a:extLst>
                </a:gridCol>
              </a:tblGrid>
              <a:tr h="7772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تعمیم غلط</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ارزیابی مثبت و سازنده</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 </a:t>
                      </a:r>
                      <a:r>
                        <a:rPr kumimoji="0" lang="fa-IR" sz="2400" b="0" i="0" u="none" strike="noStrike" cap="none" normalizeH="0" baseline="0" dirty="0">
                          <a:ln>
                            <a:noFill/>
                          </a:ln>
                          <a:solidFill>
                            <a:srgbClr val="333333"/>
                          </a:solidFill>
                          <a:effectLst/>
                          <a:latin typeface="+mn-lt"/>
                          <a:ea typeface="+mn-ea"/>
                          <a:cs typeface="+mn-cs"/>
                        </a:rPr>
                        <a:t>وزنم بیش از حد زیاد </a:t>
                      </a:r>
                      <a:r>
                        <a:rPr kumimoji="0" lang="fa-IR" sz="2400" b="0" i="0" u="none" strike="noStrike" cap="none" normalizeH="0" baseline="0">
                          <a:ln>
                            <a:noFill/>
                          </a:ln>
                          <a:solidFill>
                            <a:srgbClr val="333333"/>
                          </a:solidFill>
                          <a:effectLst/>
                          <a:latin typeface="+mn-lt"/>
                          <a:ea typeface="+mn-ea"/>
                          <a:cs typeface="+mn-cs"/>
                        </a:rPr>
                        <a:t>است.“ </a:t>
                      </a:r>
                      <a:br>
                        <a:rPr kumimoji="0" lang="fa-IR" sz="2400" b="0" i="0" u="none" strike="noStrike" cap="none" normalizeH="0" baseline="0">
                          <a:ln>
                            <a:noFill/>
                          </a:ln>
                          <a:solidFill>
                            <a:srgbClr val="333333"/>
                          </a:solidFill>
                          <a:effectLst/>
                          <a:latin typeface="+mn-lt"/>
                          <a:ea typeface="+mn-ea"/>
                          <a:cs typeface="+mn-cs"/>
                        </a:rPr>
                      </a:br>
                      <a:r>
                        <a:rPr kumimoji="0" lang="fa-IR" sz="2400" b="0" i="0" u="none" strike="noStrike" cap="none" normalizeH="0" baseline="0">
                          <a:ln>
                            <a:noFill/>
                          </a:ln>
                          <a:solidFill>
                            <a:srgbClr val="333333"/>
                          </a:solidFill>
                          <a:effectLst/>
                          <a:latin typeface="+mn-lt"/>
                          <a:ea typeface="+mn-ea"/>
                          <a:cs typeface="+mn-cs"/>
                        </a:rPr>
                        <a:t>”بینی </a:t>
                      </a:r>
                      <a:r>
                        <a:rPr kumimoji="0" lang="fa-IR" sz="2400" b="0" i="0" u="none" strike="noStrike" cap="none" normalizeH="0" baseline="0" dirty="0">
                          <a:ln>
                            <a:noFill/>
                          </a:ln>
                          <a:solidFill>
                            <a:srgbClr val="333333"/>
                          </a:solidFill>
                          <a:effectLst/>
                          <a:latin typeface="+mn-lt"/>
                          <a:ea typeface="+mn-ea"/>
                          <a:cs typeface="+mn-cs"/>
                        </a:rPr>
                        <a:t>من کج </a:t>
                      </a:r>
                      <a:r>
                        <a:rPr kumimoji="0" lang="fa-IR" sz="2400" b="0" i="0" u="none" strike="noStrike" cap="none" normalizeH="0" baseline="0">
                          <a:ln>
                            <a:noFill/>
                          </a:ln>
                          <a:solidFill>
                            <a:srgbClr val="333333"/>
                          </a:solidFill>
                          <a:effectLst/>
                          <a:latin typeface="+mn-lt"/>
                          <a:ea typeface="+mn-ea"/>
                          <a:cs typeface="+mn-cs"/>
                        </a:rPr>
                        <a:t>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a:ln>
                            <a:noFill/>
                          </a:ln>
                          <a:solidFill>
                            <a:srgbClr val="333333"/>
                          </a:solidFill>
                          <a:effectLst/>
                          <a:latin typeface="+mn-lt"/>
                          <a:ea typeface="+mn-ea"/>
                          <a:cs typeface="+mn-cs"/>
                        </a:rPr>
                        <a:t>”من زشتم“ </a:t>
                      </a:r>
                      <a:endParaRPr kumimoji="0" lang="fa-IR" sz="24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”من </a:t>
                      </a:r>
                      <a:r>
                        <a:rPr kumimoji="0" lang="fa-IR" sz="2400" b="0" i="0" u="none" strike="noStrike" cap="none" normalizeH="0" baseline="0" dirty="0">
                          <a:ln>
                            <a:noFill/>
                          </a:ln>
                          <a:solidFill>
                            <a:srgbClr val="333333"/>
                          </a:solidFill>
                          <a:effectLst/>
                          <a:latin typeface="+mn-lt"/>
                          <a:ea typeface="+mn-ea"/>
                          <a:cs typeface="+mn-cs"/>
                        </a:rPr>
                        <a:t>فقط به خاطر یک نقص زشت نیستم، چیزهایی وجود دارد در مورد خودم که خیلی دوست دارم، برای مثال چشم </a:t>
                      </a:r>
                      <a:r>
                        <a:rPr kumimoji="0" lang="fa-IR" sz="2400" b="0" i="0" u="none" strike="noStrike" cap="none" normalizeH="0" baseline="0">
                          <a:ln>
                            <a:noFill/>
                          </a:ln>
                          <a:solidFill>
                            <a:srgbClr val="333333"/>
                          </a:solidFill>
                          <a:effectLst/>
                          <a:latin typeface="+mn-lt"/>
                          <a:ea typeface="+mn-ea"/>
                          <a:cs typeface="+mn-cs"/>
                        </a:rPr>
                        <a:t>هایم.“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مصاحبه شغلی آن طور که انتظار می رفت، پیش نرفته 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a:ln>
                            <a:noFill/>
                          </a:ln>
                          <a:solidFill>
                            <a:srgbClr val="333333"/>
                          </a:solidFill>
                          <a:effectLst/>
                          <a:latin typeface="+mn-lt"/>
                          <a:ea typeface="+mn-ea"/>
                          <a:cs typeface="+mn-cs"/>
                        </a:rPr>
                        <a:t>”هرگز </a:t>
                      </a:r>
                      <a:r>
                        <a:rPr kumimoji="0" lang="fa-IR" sz="2400" b="1" i="1" u="none" strike="noStrike" cap="none" normalizeH="0" baseline="0" dirty="0">
                          <a:ln>
                            <a:noFill/>
                          </a:ln>
                          <a:solidFill>
                            <a:srgbClr val="333333"/>
                          </a:solidFill>
                          <a:effectLst/>
                          <a:latin typeface="+mn-lt"/>
                          <a:ea typeface="+mn-ea"/>
                          <a:cs typeface="+mn-cs"/>
                        </a:rPr>
                        <a:t>دوباره شغلی پیدا نخواهم </a:t>
                      </a:r>
                      <a:r>
                        <a:rPr kumimoji="0" lang="fa-IR" sz="2400" b="1" i="1" u="none" strike="noStrike" cap="none" normalizeH="0" baseline="0">
                          <a:ln>
                            <a:noFill/>
                          </a:ln>
                          <a:solidFill>
                            <a:srgbClr val="333333"/>
                          </a:solidFill>
                          <a:effectLst/>
                          <a:latin typeface="+mn-lt"/>
                          <a:ea typeface="+mn-ea"/>
                          <a:cs typeface="+mn-cs"/>
                        </a:rPr>
                        <a:t>کرد.“ </a:t>
                      </a:r>
                      <a:endParaRPr kumimoji="0" lang="fa-IR" sz="24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18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1- تعمیم بیش ازحدّ</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و مفید چیست؟</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14</a:t>
            </a:fld>
            <a:endParaRPr lang="de-DE" dirty="0"/>
          </a:p>
        </p:txBody>
      </p:sp>
    </p:spTree>
    <p:extLst>
      <p:ext uri="{BB962C8B-B14F-4D97-AF65-F5344CB8AC3E}">
        <p14:creationId xmlns:p14="http://schemas.microsoft.com/office/powerpoint/2010/main" val="3523854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915794106"/>
              </p:ext>
            </p:extLst>
          </p:nvPr>
        </p:nvGraphicFramePr>
        <p:xfrm>
          <a:off x="408955" y="2203704"/>
          <a:ext cx="11338560" cy="3456406"/>
        </p:xfrm>
        <a:graphic>
          <a:graphicData uri="http://schemas.openxmlformats.org/drawingml/2006/table">
            <a:tbl>
              <a:tblPr rtl="1">
                <a:tableStyleId>{21E4AEA4-8DFA-4A89-87EB-49C32662AFE0}</a:tableStyleId>
              </a:tblPr>
              <a:tblGrid>
                <a:gridCol w="4783648">
                  <a:extLst>
                    <a:ext uri="{9D8B030D-6E8A-4147-A177-3AD203B41FA5}">
                      <a16:colId xmlns:a16="http://schemas.microsoft.com/office/drawing/2014/main" val="20000"/>
                    </a:ext>
                  </a:extLst>
                </a:gridCol>
                <a:gridCol w="6554912">
                  <a:extLst>
                    <a:ext uri="{9D8B030D-6E8A-4147-A177-3AD203B41FA5}">
                      <a16:colId xmlns:a16="http://schemas.microsoft.com/office/drawing/2014/main" val="20001"/>
                    </a:ext>
                  </a:extLst>
                </a:gridCol>
              </a:tblGrid>
              <a:tr h="7772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تعمیم غلط</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ارزیابی مثبت و سازنده</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 وزنم بیش از حد زیاد است.“ </a:t>
                      </a:r>
                      <a:br>
                        <a:rPr kumimoji="0" lang="fa-IR" sz="2400" b="0" i="0" u="none" strike="noStrike" cap="none" normalizeH="0" baseline="0" dirty="0">
                          <a:ln>
                            <a:noFill/>
                          </a:ln>
                          <a:solidFill>
                            <a:srgbClr val="333333"/>
                          </a:solidFill>
                          <a:effectLst/>
                          <a:latin typeface="+mn-lt"/>
                          <a:ea typeface="+mn-ea"/>
                          <a:cs typeface="+mn-cs"/>
                        </a:rPr>
                      </a:br>
                      <a:r>
                        <a:rPr kumimoji="0" lang="fa-IR" sz="2400" b="0" i="0" u="none" strike="noStrike" cap="none" normalizeH="0" baseline="0" dirty="0">
                          <a:ln>
                            <a:noFill/>
                          </a:ln>
                          <a:solidFill>
                            <a:srgbClr val="333333"/>
                          </a:solidFill>
                          <a:effectLst/>
                          <a:latin typeface="+mn-lt"/>
                          <a:ea typeface="+mn-ea"/>
                          <a:cs typeface="+mn-cs"/>
                        </a:rPr>
                        <a:t>”بینی من کج 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a:ln>
                            <a:noFill/>
                          </a:ln>
                          <a:solidFill>
                            <a:srgbClr val="333333"/>
                          </a:solidFill>
                          <a:effectLst/>
                          <a:latin typeface="+mn-lt"/>
                          <a:ea typeface="+mn-ea"/>
                          <a:cs typeface="+mn-cs"/>
                        </a:rPr>
                        <a:t>”من زشتم“ </a:t>
                      </a:r>
                      <a:endParaRPr kumimoji="0" lang="fa-IR" sz="24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”من </a:t>
                      </a:r>
                      <a:r>
                        <a:rPr kumimoji="0" lang="fa-IR" sz="2400" b="0" i="0" u="none" strike="noStrike" cap="none" normalizeH="0" baseline="0" dirty="0">
                          <a:ln>
                            <a:noFill/>
                          </a:ln>
                          <a:solidFill>
                            <a:srgbClr val="333333"/>
                          </a:solidFill>
                          <a:effectLst/>
                          <a:latin typeface="+mn-lt"/>
                          <a:ea typeface="+mn-ea"/>
                          <a:cs typeface="+mn-cs"/>
                        </a:rPr>
                        <a:t>فقط به خاطر یک نقص زشت نیستم، چیزهایی وجود دارد در مورد خودم که خیلی دوست دارم، برای مثال چشم </a:t>
                      </a:r>
                      <a:r>
                        <a:rPr kumimoji="0" lang="fa-IR" sz="2400" b="0" i="0" u="none" strike="noStrike" cap="none" normalizeH="0" baseline="0">
                          <a:ln>
                            <a:noFill/>
                          </a:ln>
                          <a:solidFill>
                            <a:srgbClr val="333333"/>
                          </a:solidFill>
                          <a:effectLst/>
                          <a:latin typeface="+mn-lt"/>
                          <a:ea typeface="+mn-ea"/>
                          <a:cs typeface="+mn-cs"/>
                        </a:rPr>
                        <a:t>هایم.“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مصاحبه شغلی آن طور که انتظار می رفت، پیش نرفته 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a:ln>
                            <a:noFill/>
                          </a:ln>
                          <a:solidFill>
                            <a:srgbClr val="333333"/>
                          </a:solidFill>
                          <a:effectLst/>
                          <a:latin typeface="+mn-lt"/>
                          <a:ea typeface="+mn-ea"/>
                          <a:cs typeface="+mn-cs"/>
                        </a:rPr>
                        <a:t>”هرگز </a:t>
                      </a:r>
                      <a:r>
                        <a:rPr kumimoji="0" lang="fa-IR" sz="2400" b="1" i="1" u="none" strike="noStrike" cap="none" normalizeH="0" baseline="0" dirty="0">
                          <a:ln>
                            <a:noFill/>
                          </a:ln>
                          <a:solidFill>
                            <a:srgbClr val="333333"/>
                          </a:solidFill>
                          <a:effectLst/>
                          <a:latin typeface="+mn-lt"/>
                          <a:ea typeface="+mn-ea"/>
                          <a:cs typeface="+mn-cs"/>
                        </a:rPr>
                        <a:t>دوباره شغلی پیدا نخواهم </a:t>
                      </a:r>
                      <a:r>
                        <a:rPr kumimoji="0" lang="fa-IR" sz="2400" b="1" i="1" u="none" strike="noStrike" cap="none" normalizeH="0" baseline="0">
                          <a:ln>
                            <a:noFill/>
                          </a:ln>
                          <a:solidFill>
                            <a:srgbClr val="333333"/>
                          </a:solidFill>
                          <a:effectLst/>
                          <a:latin typeface="+mn-lt"/>
                          <a:ea typeface="+mn-ea"/>
                          <a:cs typeface="+mn-cs"/>
                        </a:rPr>
                        <a:t>کرد.“ </a:t>
                      </a:r>
                      <a:endParaRPr kumimoji="0" lang="fa-IR" sz="24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”چگونه </a:t>
                      </a:r>
                      <a:r>
                        <a:rPr kumimoji="0" lang="fa-IR" sz="2400" b="0" i="0" u="none" strike="noStrike" cap="none" normalizeH="0" baseline="0" dirty="0">
                          <a:ln>
                            <a:noFill/>
                          </a:ln>
                          <a:solidFill>
                            <a:srgbClr val="333333"/>
                          </a:solidFill>
                          <a:effectLst/>
                          <a:latin typeface="+mn-lt"/>
                          <a:ea typeface="+mn-ea"/>
                          <a:cs typeface="+mn-cs"/>
                        </a:rPr>
                        <a:t>می توانم برای مصاحبه بعدی بهتر </a:t>
                      </a:r>
                      <a:r>
                        <a:rPr kumimoji="0" lang="fa-IR" sz="2400" b="0" i="0" u="none" strike="noStrike" cap="none" normalizeH="0" baseline="0">
                          <a:ln>
                            <a:noFill/>
                          </a:ln>
                          <a:solidFill>
                            <a:srgbClr val="333333"/>
                          </a:solidFill>
                          <a:effectLst/>
                          <a:latin typeface="+mn-lt"/>
                          <a:ea typeface="+mn-ea"/>
                          <a:cs typeface="+mn-cs"/>
                        </a:rPr>
                        <a:t>شوم؟“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18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1- تعمیم بیش ازحدّ</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و مفید چیست؟</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1342787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823876870"/>
              </p:ext>
            </p:extLst>
          </p:nvPr>
        </p:nvGraphicFramePr>
        <p:xfrm>
          <a:off x="408955" y="2203704"/>
          <a:ext cx="11338560" cy="3456406"/>
        </p:xfrm>
        <a:graphic>
          <a:graphicData uri="http://schemas.openxmlformats.org/drawingml/2006/table">
            <a:tbl>
              <a:tblPr rtl="1">
                <a:tableStyleId>{21E4AEA4-8DFA-4A89-87EB-49C32662AFE0}</a:tableStyleId>
              </a:tblPr>
              <a:tblGrid>
                <a:gridCol w="4783648">
                  <a:extLst>
                    <a:ext uri="{9D8B030D-6E8A-4147-A177-3AD203B41FA5}">
                      <a16:colId xmlns:a16="http://schemas.microsoft.com/office/drawing/2014/main" val="20000"/>
                    </a:ext>
                  </a:extLst>
                </a:gridCol>
                <a:gridCol w="6554912">
                  <a:extLst>
                    <a:ext uri="{9D8B030D-6E8A-4147-A177-3AD203B41FA5}">
                      <a16:colId xmlns:a16="http://schemas.microsoft.com/office/drawing/2014/main" val="20001"/>
                    </a:ext>
                  </a:extLst>
                </a:gridCol>
              </a:tblGrid>
              <a:tr h="7772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تعمیم غلط</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ارزیابی مثبت و سازنده</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 </a:t>
                      </a:r>
                      <a:r>
                        <a:rPr kumimoji="0" lang="fa-IR" sz="2400" b="0" i="0" u="none" strike="noStrike" cap="none" normalizeH="0" baseline="0" dirty="0">
                          <a:ln>
                            <a:noFill/>
                          </a:ln>
                          <a:solidFill>
                            <a:srgbClr val="333333"/>
                          </a:solidFill>
                          <a:effectLst/>
                          <a:latin typeface="+mn-lt"/>
                          <a:ea typeface="+mn-ea"/>
                          <a:cs typeface="+mn-cs"/>
                        </a:rPr>
                        <a:t>وزنم بیش از حد زیاد </a:t>
                      </a:r>
                      <a:r>
                        <a:rPr kumimoji="0" lang="fa-IR" sz="2400" b="0" i="0" u="none" strike="noStrike" cap="none" normalizeH="0" baseline="0">
                          <a:ln>
                            <a:noFill/>
                          </a:ln>
                          <a:solidFill>
                            <a:srgbClr val="333333"/>
                          </a:solidFill>
                          <a:effectLst/>
                          <a:latin typeface="+mn-lt"/>
                          <a:ea typeface="+mn-ea"/>
                          <a:cs typeface="+mn-cs"/>
                        </a:rPr>
                        <a:t>است.“ </a:t>
                      </a:r>
                      <a:br>
                        <a:rPr kumimoji="0" lang="fa-IR" sz="2400" b="0" i="0" u="none" strike="noStrike" cap="none" normalizeH="0" baseline="0">
                          <a:ln>
                            <a:noFill/>
                          </a:ln>
                          <a:solidFill>
                            <a:srgbClr val="333333"/>
                          </a:solidFill>
                          <a:effectLst/>
                          <a:latin typeface="+mn-lt"/>
                          <a:ea typeface="+mn-ea"/>
                          <a:cs typeface="+mn-cs"/>
                        </a:rPr>
                      </a:br>
                      <a:r>
                        <a:rPr kumimoji="0" lang="fa-IR" sz="2400" b="0" i="0" u="none" strike="noStrike" cap="none" normalizeH="0" baseline="0">
                          <a:ln>
                            <a:noFill/>
                          </a:ln>
                          <a:solidFill>
                            <a:srgbClr val="333333"/>
                          </a:solidFill>
                          <a:effectLst/>
                          <a:latin typeface="+mn-lt"/>
                          <a:ea typeface="+mn-ea"/>
                          <a:cs typeface="+mn-cs"/>
                        </a:rPr>
                        <a:t>”بینی </a:t>
                      </a:r>
                      <a:r>
                        <a:rPr kumimoji="0" lang="fa-IR" sz="2400" b="0" i="0" u="none" strike="noStrike" cap="none" normalizeH="0" baseline="0" dirty="0">
                          <a:ln>
                            <a:noFill/>
                          </a:ln>
                          <a:solidFill>
                            <a:srgbClr val="333333"/>
                          </a:solidFill>
                          <a:effectLst/>
                          <a:latin typeface="+mn-lt"/>
                          <a:ea typeface="+mn-ea"/>
                          <a:cs typeface="+mn-cs"/>
                        </a:rPr>
                        <a:t>من کج </a:t>
                      </a:r>
                      <a:r>
                        <a:rPr kumimoji="0" lang="fa-IR" sz="2400" b="0" i="0" u="none" strike="noStrike" cap="none" normalizeH="0" baseline="0">
                          <a:ln>
                            <a:noFill/>
                          </a:ln>
                          <a:solidFill>
                            <a:srgbClr val="333333"/>
                          </a:solidFill>
                          <a:effectLst/>
                          <a:latin typeface="+mn-lt"/>
                          <a:ea typeface="+mn-ea"/>
                          <a:cs typeface="+mn-cs"/>
                        </a:rPr>
                        <a:t>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a:ln>
                            <a:noFill/>
                          </a:ln>
                          <a:solidFill>
                            <a:srgbClr val="333333"/>
                          </a:solidFill>
                          <a:effectLst/>
                          <a:latin typeface="+mn-lt"/>
                          <a:ea typeface="+mn-ea"/>
                          <a:cs typeface="+mn-cs"/>
                        </a:rPr>
                        <a:t>”من زشتم“ </a:t>
                      </a:r>
                      <a:endParaRPr kumimoji="0" lang="fa-IR" sz="24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”من </a:t>
                      </a:r>
                      <a:r>
                        <a:rPr kumimoji="0" lang="fa-IR" sz="2400" b="0" i="0" u="none" strike="noStrike" cap="none" normalizeH="0" baseline="0" dirty="0">
                          <a:ln>
                            <a:noFill/>
                          </a:ln>
                          <a:solidFill>
                            <a:srgbClr val="333333"/>
                          </a:solidFill>
                          <a:effectLst/>
                          <a:latin typeface="+mn-lt"/>
                          <a:ea typeface="+mn-ea"/>
                          <a:cs typeface="+mn-cs"/>
                        </a:rPr>
                        <a:t>فقط به خاطر یک نقص زشت نیستم، چیزهایی وجود دارد در مورد خودم که خیلی دوست دارم، برای مثال چشم </a:t>
                      </a:r>
                      <a:r>
                        <a:rPr kumimoji="0" lang="fa-IR" sz="2400" b="0" i="0" u="none" strike="noStrike" cap="none" normalizeH="0" baseline="0">
                          <a:ln>
                            <a:noFill/>
                          </a:ln>
                          <a:solidFill>
                            <a:srgbClr val="333333"/>
                          </a:solidFill>
                          <a:effectLst/>
                          <a:latin typeface="+mn-lt"/>
                          <a:ea typeface="+mn-ea"/>
                          <a:cs typeface="+mn-cs"/>
                        </a:rPr>
                        <a:t>هایم.“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مصاحبه شغلی آن طور که انتظار می رفت، پیش نرفته 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a:ln>
                            <a:noFill/>
                          </a:ln>
                          <a:solidFill>
                            <a:srgbClr val="333333"/>
                          </a:solidFill>
                          <a:effectLst/>
                          <a:latin typeface="+mn-lt"/>
                          <a:ea typeface="+mn-ea"/>
                          <a:cs typeface="+mn-cs"/>
                        </a:rPr>
                        <a:t>”هرگز </a:t>
                      </a:r>
                      <a:r>
                        <a:rPr kumimoji="0" lang="fa-IR" sz="2400" b="1" i="1" u="none" strike="noStrike" cap="none" normalizeH="0" baseline="0" dirty="0">
                          <a:ln>
                            <a:noFill/>
                          </a:ln>
                          <a:solidFill>
                            <a:srgbClr val="333333"/>
                          </a:solidFill>
                          <a:effectLst/>
                          <a:latin typeface="+mn-lt"/>
                          <a:ea typeface="+mn-ea"/>
                          <a:cs typeface="+mn-cs"/>
                        </a:rPr>
                        <a:t>دوباره شغلی پیدا نخواهم </a:t>
                      </a:r>
                      <a:r>
                        <a:rPr kumimoji="0" lang="fa-IR" sz="2400" b="1" i="1" u="none" strike="noStrike" cap="none" normalizeH="0" baseline="0">
                          <a:ln>
                            <a:noFill/>
                          </a:ln>
                          <a:solidFill>
                            <a:srgbClr val="333333"/>
                          </a:solidFill>
                          <a:effectLst/>
                          <a:latin typeface="+mn-lt"/>
                          <a:ea typeface="+mn-ea"/>
                          <a:cs typeface="+mn-cs"/>
                        </a:rPr>
                        <a:t>کرد.“ </a:t>
                      </a:r>
                      <a:endParaRPr kumimoji="0" lang="fa-IR" sz="24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”چگونه </a:t>
                      </a:r>
                      <a:r>
                        <a:rPr kumimoji="0" lang="fa-IR" sz="2400" b="0" i="0" u="none" strike="noStrike" cap="none" normalizeH="0" baseline="0" dirty="0">
                          <a:ln>
                            <a:noFill/>
                          </a:ln>
                          <a:solidFill>
                            <a:srgbClr val="333333"/>
                          </a:solidFill>
                          <a:effectLst/>
                          <a:latin typeface="+mn-lt"/>
                          <a:ea typeface="+mn-ea"/>
                          <a:cs typeface="+mn-cs"/>
                        </a:rPr>
                        <a:t>می توانم برای مصاحبه بعدی بهتر </a:t>
                      </a:r>
                      <a:r>
                        <a:rPr kumimoji="0" lang="fa-IR" sz="2400" b="0" i="0" u="none" strike="noStrike" cap="none" normalizeH="0" baseline="0">
                          <a:ln>
                            <a:noFill/>
                          </a:ln>
                          <a:solidFill>
                            <a:srgbClr val="333333"/>
                          </a:solidFill>
                          <a:effectLst/>
                          <a:latin typeface="+mn-lt"/>
                          <a:ea typeface="+mn-ea"/>
                          <a:cs typeface="+mn-cs"/>
                        </a:rPr>
                        <a:t>شوم؟“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18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1- تعمیم بیش ازحدّ</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و مفید چیست؟</a:t>
            </a:r>
            <a:endParaRPr lang="de-DE" altLang="de-DE">
              <a:solidFill>
                <a:srgbClr val="004992"/>
              </a:solidFill>
              <a:latin typeface="+mn-lt"/>
              <a:ea typeface="+mn-ea"/>
              <a:cs typeface="+mn-cs"/>
            </a:endParaRPr>
          </a:p>
        </p:txBody>
      </p:sp>
      <p:sp>
        <p:nvSpPr>
          <p:cNvPr id="18449" name="Rectangle 19"/>
          <p:cNvSpPr>
            <a:spLocks noChangeArrowheads="1"/>
          </p:cNvSpPr>
          <p:nvPr/>
        </p:nvSpPr>
        <p:spPr bwMode="auto">
          <a:xfrm>
            <a:off x="408955" y="5877272"/>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r" rtl="1" eaLnBrk="1" hangingPunct="1">
              <a:lnSpc>
                <a:spcPct val="90000"/>
              </a:lnSpc>
              <a:buFont typeface="Wingdings" panose="05000000000000000000" pitchFamily="2" charset="2"/>
              <a:buNone/>
            </a:pPr>
            <a:r>
              <a:rPr lang="fa-IR" altLang="de-DE" sz="2400" b="0" dirty="0">
                <a:solidFill>
                  <a:srgbClr val="004992"/>
                </a:solidFill>
                <a:latin typeface="+mn-lt"/>
              </a:rPr>
              <a:t>خطاهای خود را بشناسیم!: </a:t>
            </a:r>
            <a:r>
              <a:rPr lang="fa-IR" altLang="de-DE" sz="2400" b="0" dirty="0">
                <a:solidFill>
                  <a:srgbClr val="333333"/>
                </a:solidFill>
                <a:latin typeface="+mn-lt"/>
              </a:rPr>
              <a:t>هیچ کس بی نقص نیست! اگر گاهی اوقات دچار لکنت در گفتار شوید ، به این معنی نیست که نمی توانید خود را ابراز کنید. اگر گهگاه دچار خطا می شوید ، به این معنی نیست که فرد بی لیاقتی هستید. </a:t>
            </a:r>
            <a:endParaRPr lang="en-US" altLang="de-DE" sz="2400" b="0" dirty="0">
              <a:solidFill>
                <a:srgbClr val="333333"/>
              </a:solidFill>
              <a:latin typeface="+mn-lt"/>
            </a:endParaRPr>
          </a:p>
        </p:txBody>
      </p:sp>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1145084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درواقع:</a:t>
            </a:r>
            <a:br>
              <a:rPr lang="ar-AE" sz="3600">
                <a:solidFill>
                  <a:srgbClr val="004992"/>
                </a:solidFill>
                <a:latin typeface="+mn-lt"/>
                <a:ea typeface="+mn-ea"/>
                <a:cs typeface="+mn-cs"/>
              </a:rPr>
            </a:br>
            <a:r>
              <a:rPr lang="ar-AE">
                <a:solidFill>
                  <a:srgbClr val="004992"/>
                </a:solidFill>
                <a:latin typeface="+mn-lt"/>
                <a:ea typeface="+mn-ea"/>
                <a:cs typeface="+mn-cs"/>
              </a:rPr>
              <a:t>از یک تجربه ی ناکامل به همه چیز تعمیم ندهیم!</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وجود انسان، همانند یک معمّا، بسیار پیچیده است : ماهیّت انسان از عناصر بی شماری ساخته شده که هم در آن عنصر خوب و هم بد وجود دارد.</a:t>
            </a:r>
          </a:p>
          <a:p>
            <a:pPr lvl="0" defTabSz="914400" fontAlgn="base"/>
            <a:r>
              <a:rPr lang="fa-IR" altLang="de-DE" sz="2400" dirty="0">
                <a:solidFill>
                  <a:srgbClr val="333333"/>
                </a:solidFill>
              </a:rPr>
              <a:t>به علاوه، ویژگی های انسان را از جهات و منظرهای مختلفی می توان تعریف و توصیف کرد. به عنوان نمونه:</a:t>
            </a:r>
          </a:p>
          <a:p>
            <a:pPr lvl="0" defTabSz="914400" fontAlgn="base"/>
            <a:r>
              <a:rPr lang="fa-IR" altLang="de-DE" sz="2400" dirty="0">
                <a:solidFill>
                  <a:srgbClr val="004992"/>
                </a:solidFill>
              </a:rPr>
              <a:t>شادی چیست؟ </a:t>
            </a:r>
            <a:r>
              <a:rPr lang="fa-IR" altLang="de-DE" sz="2400" dirty="0">
                <a:solidFill>
                  <a:srgbClr val="333333"/>
                </a:solidFill>
              </a:rPr>
              <a:t>ثروتمند بودن، دوستان زیادی داشتن، سالم بودن، موفقیت، احساس ارزشمندی...؟؟؟</a:t>
            </a:r>
          </a:p>
          <a:p>
            <a:pPr lvl="0" defTabSz="914400" fontAlgn="base"/>
            <a:r>
              <a:rPr lang="fa-IR" altLang="de-DE" sz="2400" dirty="0">
                <a:solidFill>
                  <a:srgbClr val="004992"/>
                </a:solidFill>
              </a:rPr>
              <a:t>هوش چیست؟</a:t>
            </a:r>
            <a:r>
              <a:rPr lang="fa-IR" altLang="de-DE" sz="2400" dirty="0">
                <a:solidFill>
                  <a:srgbClr val="333333"/>
                </a:solidFill>
              </a:rPr>
              <a:t> عملکرد درخشان در مدرسه، داشتن مدرک دانشگاهی،</a:t>
            </a:r>
            <a:br>
              <a:rPr lang="fa-IR" altLang="de-DE" sz="2400" dirty="0">
                <a:solidFill>
                  <a:srgbClr val="333333"/>
                </a:solidFill>
              </a:rPr>
            </a:br>
            <a:r>
              <a:rPr lang="fa-IR" altLang="de-DE" sz="2400" dirty="0">
                <a:solidFill>
                  <a:srgbClr val="333333"/>
                </a:solidFill>
              </a:rPr>
              <a:t>داشتن روابط اجتماعی خوب با دیگران...؟؟؟</a:t>
            </a:r>
            <a:endParaRPr lang="fa-IR" sz="2400" dirty="0"/>
          </a:p>
        </p:txBody>
      </p:sp>
      <p:pic>
        <p:nvPicPr>
          <p:cNvPr id="8" name="Picture 7"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2- ادراک انتخابی</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و مفید چیست؟</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381254946"/>
              </p:ext>
            </p:extLst>
          </p:nvPr>
        </p:nvGraphicFramePr>
        <p:xfrm>
          <a:off x="408954" y="2834640"/>
          <a:ext cx="11375106" cy="2743200"/>
        </p:xfrm>
        <a:graphic>
          <a:graphicData uri="http://schemas.openxmlformats.org/drawingml/2006/table">
            <a:tbl>
              <a:tblPr rtl="1">
                <a:tableStyleId>{21E4AEA4-8DFA-4A89-87EB-49C32662AFE0}</a:tableStyleId>
              </a:tblPr>
              <a:tblGrid>
                <a:gridCol w="2894545">
                  <a:extLst>
                    <a:ext uri="{9D8B030D-6E8A-4147-A177-3AD203B41FA5}">
                      <a16:colId xmlns:a16="http://schemas.microsoft.com/office/drawing/2014/main" val="20000"/>
                    </a:ext>
                  </a:extLst>
                </a:gridCol>
                <a:gridCol w="2894545">
                  <a:extLst>
                    <a:ext uri="{9D8B030D-6E8A-4147-A177-3AD203B41FA5}">
                      <a16:colId xmlns:a16="http://schemas.microsoft.com/office/drawing/2014/main" val="20001"/>
                    </a:ext>
                  </a:extLst>
                </a:gridCol>
                <a:gridCol w="5586016">
                  <a:extLst>
                    <a:ext uri="{9D8B030D-6E8A-4147-A177-3AD203B41FA5}">
                      <a16:colId xmlns:a16="http://schemas.microsoft.com/office/drawing/2014/main" val="20002"/>
                    </a:ext>
                  </a:extLst>
                </a:gridCol>
              </a:tblGrid>
              <a:tr h="457200">
                <a:tc>
                  <a:txBody>
                    <a:bodyPr/>
                    <a:lstStyle/>
                    <a:p>
                      <a:pPr marL="0" marR="0" lvl="0" indent="0" algn="ct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0000"/>
                          </a:solidFill>
                          <a:effectLst/>
                          <a:latin typeface="+mn-lt"/>
                          <a:ea typeface="+mn-ea"/>
                          <a:cs typeface="+mn-cs"/>
                        </a:rPr>
                        <a:t>واقعه</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0000"/>
                          </a:solidFill>
                          <a:effectLst/>
                          <a:latin typeface="+mn-lt"/>
                          <a:ea typeface="+mn-ea"/>
                          <a:cs typeface="+mn-cs"/>
                        </a:rPr>
                        <a:t>ارزیابی انتخابی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0000"/>
                          </a:solidFill>
                          <a:effectLst/>
                          <a:latin typeface="+mn-lt"/>
                          <a:ea typeface="+mn-ea"/>
                          <a:cs typeface="+mn-cs"/>
                        </a:rPr>
                        <a:t> ارزیابی کلّی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شما در طول یک بحث دچار لکنت می شوید.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عصبانی شدن از دست خود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just" defTabSz="914400" rtl="1" eaLnBrk="1" fontAlgn="base" latinLnBrk="0" hangingPunct="1">
                        <a:lnSpc>
                          <a:spcPct val="100000"/>
                        </a:lnSpc>
                        <a:spcBef>
                          <a:spcPct val="20000"/>
                        </a:spcBef>
                        <a:spcAft>
                          <a:spcPct val="0"/>
                        </a:spcAft>
                        <a:buClr>
                          <a:srgbClr val="006699"/>
                        </a:buClr>
                        <a:buSzTx/>
                        <a:buFontTx/>
                        <a:buNone/>
                        <a:tabLst/>
                      </a:pPr>
                      <a:r>
                        <a:rPr lang="fa-IR" sz="2400" dirty="0">
                          <a:solidFill>
                            <a:srgbClr val="004992"/>
                          </a:solidFill>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دسری آماده کرده اید که طعم خوبی ندارد.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”این </a:t>
                      </a:r>
                      <a:r>
                        <a:rPr kumimoji="0" lang="fa-IR" sz="2400" b="0" i="0" u="none" strike="noStrike" cap="none" normalizeH="0" baseline="0" dirty="0">
                          <a:ln>
                            <a:noFill/>
                          </a:ln>
                          <a:solidFill>
                            <a:srgbClr val="333333"/>
                          </a:solidFill>
                          <a:effectLst/>
                          <a:latin typeface="+mn-lt"/>
                          <a:ea typeface="+mn-ea"/>
                          <a:cs typeface="+mn-cs"/>
                        </a:rPr>
                        <a:t>اتفاق باید برای من </a:t>
                      </a:r>
                      <a:r>
                        <a:rPr kumimoji="0" lang="fa-IR" sz="2400" b="0" i="0" u="none" strike="noStrike" cap="none" normalizeH="0" baseline="0">
                          <a:ln>
                            <a:noFill/>
                          </a:ln>
                          <a:solidFill>
                            <a:srgbClr val="333333"/>
                          </a:solidFill>
                          <a:effectLst/>
                          <a:latin typeface="+mn-lt"/>
                          <a:ea typeface="+mn-ea"/>
                          <a:cs typeface="+mn-cs"/>
                        </a:rPr>
                        <a:t>بیفتد!“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just"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004992"/>
                          </a:solidFill>
                          <a:effectLst/>
                          <a:latin typeface="+mn-lt"/>
                          <a:ea typeface="+mn-ea"/>
                          <a:cs typeface="+mn-cs"/>
                        </a:rPr>
                        <a:t>؟؟؟</a:t>
                      </a:r>
                      <a:endParaRPr kumimoji="0" lang="fa-IR"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18</a:t>
            </a:fld>
            <a:endParaRPr lang="de-DE"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2- ادراک انتخابی</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و مفید چیست؟</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413802725"/>
              </p:ext>
            </p:extLst>
          </p:nvPr>
        </p:nvGraphicFramePr>
        <p:xfrm>
          <a:off x="408954" y="2834640"/>
          <a:ext cx="11375106" cy="2743200"/>
        </p:xfrm>
        <a:graphic>
          <a:graphicData uri="http://schemas.openxmlformats.org/drawingml/2006/table">
            <a:tbl>
              <a:tblPr rtl="1">
                <a:tableStyleId>{21E4AEA4-8DFA-4A89-87EB-49C32662AFE0}</a:tableStyleId>
              </a:tblPr>
              <a:tblGrid>
                <a:gridCol w="2894545">
                  <a:extLst>
                    <a:ext uri="{9D8B030D-6E8A-4147-A177-3AD203B41FA5}">
                      <a16:colId xmlns:a16="http://schemas.microsoft.com/office/drawing/2014/main" val="20000"/>
                    </a:ext>
                  </a:extLst>
                </a:gridCol>
                <a:gridCol w="2894545">
                  <a:extLst>
                    <a:ext uri="{9D8B030D-6E8A-4147-A177-3AD203B41FA5}">
                      <a16:colId xmlns:a16="http://schemas.microsoft.com/office/drawing/2014/main" val="20001"/>
                    </a:ext>
                  </a:extLst>
                </a:gridCol>
                <a:gridCol w="5586016">
                  <a:extLst>
                    <a:ext uri="{9D8B030D-6E8A-4147-A177-3AD203B41FA5}">
                      <a16:colId xmlns:a16="http://schemas.microsoft.com/office/drawing/2014/main" val="20002"/>
                    </a:ext>
                  </a:extLst>
                </a:gridCol>
              </a:tblGrid>
              <a:tr h="457200">
                <a:tc>
                  <a:txBody>
                    <a:bodyPr/>
                    <a:lstStyle/>
                    <a:p>
                      <a:pPr marL="0" marR="0" lvl="0" indent="0" algn="ct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0000"/>
                          </a:solidFill>
                          <a:effectLst/>
                          <a:latin typeface="+mn-lt"/>
                          <a:ea typeface="+mn-ea"/>
                          <a:cs typeface="+mn-cs"/>
                        </a:rPr>
                        <a:t>واقعه</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0000"/>
                          </a:solidFill>
                          <a:effectLst/>
                          <a:latin typeface="+mn-lt"/>
                          <a:ea typeface="+mn-ea"/>
                          <a:cs typeface="+mn-cs"/>
                        </a:rPr>
                        <a:t>ارزیابی انتخابی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0000"/>
                          </a:solidFill>
                          <a:effectLst/>
                          <a:latin typeface="+mn-lt"/>
                          <a:ea typeface="+mn-ea"/>
                          <a:cs typeface="+mn-cs"/>
                        </a:rPr>
                        <a:t> ارزیابی کلّی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شما در طول یک بحث دچار لکنت می شوید.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عصبانی شدن از دست خود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just"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lang="fa-IR" sz="2400">
                          <a:solidFill>
                            <a:srgbClr val="333333"/>
                          </a:solidFill>
                          <a:latin typeface="+mn-lt"/>
                          <a:ea typeface="+mn-ea"/>
                          <a:cs typeface="+mn-cs"/>
                        </a:rPr>
                        <a:t>”این </a:t>
                      </a:r>
                      <a:r>
                        <a:rPr lang="fa-IR" sz="2400" dirty="0">
                          <a:solidFill>
                            <a:srgbClr val="333333"/>
                          </a:solidFill>
                          <a:latin typeface="+mn-lt"/>
                          <a:ea typeface="+mn-ea"/>
                          <a:cs typeface="+mn-cs"/>
                        </a:rPr>
                        <a:t>اتفاق برای دیگران نیز می افتد و به غیر از لکنت زبان از من قدردانی و تشکر </a:t>
                      </a:r>
                      <a:r>
                        <a:rPr lang="fa-IR" sz="2400">
                          <a:solidFill>
                            <a:srgbClr val="333333"/>
                          </a:solidFill>
                          <a:latin typeface="+mn-lt"/>
                          <a:ea typeface="+mn-ea"/>
                          <a:cs typeface="+mn-cs"/>
                        </a:rPr>
                        <a:t>کردند.“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دسری آماده کرده اید که طعم خوبی ندارد.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”این </a:t>
                      </a:r>
                      <a:r>
                        <a:rPr kumimoji="0" lang="fa-IR" sz="2400" b="0" i="0" u="none" strike="noStrike" cap="none" normalizeH="0" baseline="0" dirty="0">
                          <a:ln>
                            <a:noFill/>
                          </a:ln>
                          <a:solidFill>
                            <a:srgbClr val="333333"/>
                          </a:solidFill>
                          <a:effectLst/>
                          <a:latin typeface="+mn-lt"/>
                          <a:ea typeface="+mn-ea"/>
                          <a:cs typeface="+mn-cs"/>
                        </a:rPr>
                        <a:t>اتفاق باید برای من </a:t>
                      </a:r>
                      <a:r>
                        <a:rPr kumimoji="0" lang="fa-IR" sz="2400" b="0" i="0" u="none" strike="noStrike" cap="none" normalizeH="0" baseline="0">
                          <a:ln>
                            <a:noFill/>
                          </a:ln>
                          <a:solidFill>
                            <a:srgbClr val="333333"/>
                          </a:solidFill>
                          <a:effectLst/>
                          <a:latin typeface="+mn-lt"/>
                          <a:ea typeface="+mn-ea"/>
                          <a:cs typeface="+mn-cs"/>
                        </a:rPr>
                        <a:t>بیفتد!“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just"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a:ln>
                            <a:noFill/>
                          </a:ln>
                          <a:solidFill>
                            <a:srgbClr val="004992"/>
                          </a:solidFill>
                          <a:effectLst/>
                          <a:latin typeface="+mn-lt"/>
                          <a:ea typeface="+mn-ea"/>
                          <a:cs typeface="+mn-cs"/>
                        </a:rPr>
                        <a:t>؟؟؟</a:t>
                      </a:r>
                      <a:endParaRPr kumimoji="0" lang="fa-IR"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2846490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2- ادراک انتخابی</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و مفید چیست؟</a:t>
            </a:r>
            <a:endParaRPr lang="de-DE" altLang="de-DE">
              <a:solidFill>
                <a:srgbClr val="004992"/>
              </a:solidFill>
              <a:latin typeface="+mn-lt"/>
              <a:ea typeface="+mn-ea"/>
              <a:cs typeface="+mn-cs"/>
            </a:endParaRPr>
          </a:p>
        </p:txBody>
      </p:sp>
      <p:sp>
        <p:nvSpPr>
          <p:cNvPr id="22551" name="Rectangle 31"/>
          <p:cNvSpPr>
            <a:spLocks noChangeArrowheads="1"/>
          </p:cNvSpPr>
          <p:nvPr/>
        </p:nvSpPr>
        <p:spPr bwMode="auto">
          <a:xfrm>
            <a:off x="408954" y="5807223"/>
            <a:ext cx="1137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r" rtl="1" eaLnBrk="1" hangingPunct="1">
              <a:spcBef>
                <a:spcPts val="0"/>
              </a:spcBef>
              <a:spcAft>
                <a:spcPts val="0"/>
              </a:spcAft>
              <a:buNone/>
            </a:pPr>
            <a:r>
              <a:rPr lang="de-DE" altLang="de-DE" sz="2400" b="0" dirty="0">
                <a:solidFill>
                  <a:srgbClr val="004992"/>
                </a:solidFill>
                <a:latin typeface="+mn-lt"/>
              </a:rPr>
              <a:t>„</a:t>
            </a:r>
            <a:r>
              <a:rPr lang="fa-IR" altLang="de-DE" sz="2400" b="0" dirty="0">
                <a:solidFill>
                  <a:srgbClr val="004992"/>
                </a:solidFill>
                <a:latin typeface="+mn-lt"/>
              </a:rPr>
              <a:t>ذهن خوانی</a:t>
            </a:r>
            <a:r>
              <a:rPr lang="de-DE" altLang="de-DE" sz="2400" b="0" dirty="0">
                <a:solidFill>
                  <a:srgbClr val="004992"/>
                </a:solidFill>
                <a:latin typeface="+mn-lt"/>
              </a:rPr>
              <a:t>“</a:t>
            </a:r>
            <a:r>
              <a:rPr lang="fa-IR" altLang="de-DE" sz="2400" b="0" dirty="0">
                <a:solidFill>
                  <a:srgbClr val="004992"/>
                </a:solidFill>
                <a:latin typeface="+mn-lt"/>
              </a:rPr>
              <a:t>:</a:t>
            </a:r>
            <a:r>
              <a:rPr lang="fa-IR" altLang="de-DE" sz="2400" b="0" dirty="0">
                <a:solidFill>
                  <a:srgbClr val="333333"/>
                </a:solidFill>
                <a:latin typeface="+mn-lt"/>
              </a:rPr>
              <a:t> از سوء تعبیر رفتار دیگران احتراز کنید. و برای هر موقعیتی می توان تعابیر و توضیحات مختلفی پیدا کرد!</a:t>
            </a:r>
            <a:endParaRPr lang="en-US" altLang="de-DE" sz="2400" b="0" dirty="0">
              <a:solidFill>
                <a:srgbClr val="333333"/>
              </a:solidFill>
              <a:latin typeface="+mn-lt"/>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999847611"/>
              </p:ext>
            </p:extLst>
          </p:nvPr>
        </p:nvGraphicFramePr>
        <p:xfrm>
          <a:off x="408954" y="2834640"/>
          <a:ext cx="11375106" cy="2743200"/>
        </p:xfrm>
        <a:graphic>
          <a:graphicData uri="http://schemas.openxmlformats.org/drawingml/2006/table">
            <a:tbl>
              <a:tblPr rtl="1">
                <a:tableStyleId>{21E4AEA4-8DFA-4A89-87EB-49C32662AFE0}</a:tableStyleId>
              </a:tblPr>
              <a:tblGrid>
                <a:gridCol w="2894545">
                  <a:extLst>
                    <a:ext uri="{9D8B030D-6E8A-4147-A177-3AD203B41FA5}">
                      <a16:colId xmlns:a16="http://schemas.microsoft.com/office/drawing/2014/main" val="20000"/>
                    </a:ext>
                  </a:extLst>
                </a:gridCol>
                <a:gridCol w="2894545">
                  <a:extLst>
                    <a:ext uri="{9D8B030D-6E8A-4147-A177-3AD203B41FA5}">
                      <a16:colId xmlns:a16="http://schemas.microsoft.com/office/drawing/2014/main" val="20001"/>
                    </a:ext>
                  </a:extLst>
                </a:gridCol>
                <a:gridCol w="5586016">
                  <a:extLst>
                    <a:ext uri="{9D8B030D-6E8A-4147-A177-3AD203B41FA5}">
                      <a16:colId xmlns:a16="http://schemas.microsoft.com/office/drawing/2014/main" val="20002"/>
                    </a:ext>
                  </a:extLst>
                </a:gridCol>
              </a:tblGrid>
              <a:tr h="457200">
                <a:tc>
                  <a:txBody>
                    <a:bodyPr/>
                    <a:lstStyle/>
                    <a:p>
                      <a:pPr marL="0" marR="0" lvl="0" indent="0" algn="ct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0000"/>
                          </a:solidFill>
                          <a:effectLst/>
                          <a:latin typeface="+mn-lt"/>
                          <a:ea typeface="+mn-ea"/>
                          <a:cs typeface="+mn-cs"/>
                        </a:rPr>
                        <a:t>واقعه</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0000"/>
                          </a:solidFill>
                          <a:effectLst/>
                          <a:latin typeface="+mn-lt"/>
                          <a:ea typeface="+mn-ea"/>
                          <a:cs typeface="+mn-cs"/>
                        </a:rPr>
                        <a:t>ارزیابی انتخابی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0000"/>
                          </a:solidFill>
                          <a:effectLst/>
                          <a:latin typeface="+mn-lt"/>
                          <a:ea typeface="+mn-ea"/>
                          <a:cs typeface="+mn-cs"/>
                        </a:rPr>
                        <a:t> ارزیابی کلّی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شما در طول یک بحث دچار لکنت می شوید.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عصبانی شدن از دست خود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just"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lang="fa-IR" sz="2400">
                          <a:solidFill>
                            <a:srgbClr val="333333"/>
                          </a:solidFill>
                          <a:latin typeface="+mn-lt"/>
                          <a:ea typeface="+mn-ea"/>
                          <a:cs typeface="+mn-cs"/>
                        </a:rPr>
                        <a:t>”این </a:t>
                      </a:r>
                      <a:r>
                        <a:rPr lang="fa-IR" sz="2400" dirty="0">
                          <a:solidFill>
                            <a:srgbClr val="333333"/>
                          </a:solidFill>
                          <a:latin typeface="+mn-lt"/>
                          <a:ea typeface="+mn-ea"/>
                          <a:cs typeface="+mn-cs"/>
                        </a:rPr>
                        <a:t>اتفاق برای دیگران نیز می افتد و به غیر از لکنت زبان از من قدردانی و تشکر </a:t>
                      </a:r>
                      <a:r>
                        <a:rPr lang="fa-IR" sz="2400">
                          <a:solidFill>
                            <a:srgbClr val="333333"/>
                          </a:solidFill>
                          <a:latin typeface="+mn-lt"/>
                          <a:ea typeface="+mn-ea"/>
                          <a:cs typeface="+mn-cs"/>
                        </a:rPr>
                        <a:t>کردند.“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دسری آماده کرده اید که طعم خوبی ندارد.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”این </a:t>
                      </a:r>
                      <a:r>
                        <a:rPr kumimoji="0" lang="fa-IR" sz="2400" b="0" i="0" u="none" strike="noStrike" cap="none" normalizeH="0" baseline="0" dirty="0">
                          <a:ln>
                            <a:noFill/>
                          </a:ln>
                          <a:solidFill>
                            <a:srgbClr val="333333"/>
                          </a:solidFill>
                          <a:effectLst/>
                          <a:latin typeface="+mn-lt"/>
                          <a:ea typeface="+mn-ea"/>
                          <a:cs typeface="+mn-cs"/>
                        </a:rPr>
                        <a:t>اتفاق باید برای من </a:t>
                      </a:r>
                      <a:r>
                        <a:rPr kumimoji="0" lang="fa-IR" sz="2400" b="0" i="0" u="none" strike="noStrike" cap="none" normalizeH="0" baseline="0">
                          <a:ln>
                            <a:noFill/>
                          </a:ln>
                          <a:solidFill>
                            <a:srgbClr val="333333"/>
                          </a:solidFill>
                          <a:effectLst/>
                          <a:latin typeface="+mn-lt"/>
                          <a:ea typeface="+mn-ea"/>
                          <a:cs typeface="+mn-cs"/>
                        </a:rPr>
                        <a:t>بیفتد!“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just"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تعجب مي كنم كه غذا در ظرف اصلی خیلی خوش طعم بود، ولي مصاحبت لذت بخشي در هنگام صرف غذا داشتيم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1378852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3- به کار بردن ملاک های خود ، بعنوان ارزیابی غایی.</a:t>
            </a:r>
            <a:br>
              <a:rPr lang="fa-IR" altLang="de-DE" sz="3600">
                <a:solidFill>
                  <a:srgbClr val="004992"/>
                </a:solidFill>
                <a:latin typeface="+mn-lt"/>
                <a:ea typeface="+mn-ea"/>
                <a:cs typeface="+mn-cs"/>
              </a:rPr>
            </a:br>
            <a:r>
              <a:rPr lang="fa-IR" altLang="de-DE">
                <a:solidFill>
                  <a:srgbClr val="004992"/>
                </a:solidFill>
                <a:latin typeface="+mn-lt"/>
                <a:ea typeface="+mn-ea"/>
                <a:cs typeface="+mn-cs"/>
              </a:rPr>
              <a:t>ارزیابی واقع بینانه و مفید چیست؟</a:t>
            </a:r>
            <a:endParaRPr lang="de-DE" altLang="de-DE">
              <a:solidFill>
                <a:srgbClr val="004992"/>
              </a:solidFill>
              <a:latin typeface="+mn-lt"/>
              <a:ea typeface="+mn-ea"/>
              <a:cs typeface="+mn-cs"/>
            </a:endParaRPr>
          </a:p>
        </p:txBody>
      </p:sp>
      <p:sp>
        <p:nvSpPr>
          <p:cNvPr id="23555" name="Rectangle 3"/>
          <p:cNvSpPr>
            <a:spLocks noGrp="1" noChangeArrowheads="1"/>
          </p:cNvSpPr>
          <p:nvPr>
            <p:ph idx="1"/>
          </p:nvPr>
        </p:nvSpPr>
        <p:spPr/>
        <p:txBody>
          <a:bodyPr>
            <a:noAutofit/>
          </a:bodyPr>
          <a:lstStyle/>
          <a:p>
            <a:pPr eaLnBrk="1" hangingPunct="1"/>
            <a:r>
              <a:rPr lang="fa-IR" altLang="de-DE" sz="2400" dirty="0">
                <a:solidFill>
                  <a:srgbClr val="004992"/>
                </a:solidFill>
              </a:rPr>
              <a:t>بین قضاوتی که شما درباره ی خودتان می کنید و قضاوتی که دیگران درباره ی شما دارند ، تفاوت وجود دارد!</a:t>
            </a:r>
            <a:endParaRPr lang="de-DE" altLang="de-DE" sz="2400" dirty="0">
              <a:solidFill>
                <a:srgbClr val="004992"/>
              </a:solidFill>
            </a:endParaRPr>
          </a:p>
          <a:p>
            <a:pPr marL="342900" lvl="1" indent="-342900" eaLnBrk="1" hangingPunct="1">
              <a:spcBef>
                <a:spcPts val="1999"/>
              </a:spcBef>
              <a:spcAft>
                <a:spcPts val="0"/>
              </a:spcAft>
              <a:buClr>
                <a:srgbClr val="333333"/>
              </a:buClr>
              <a:buFont typeface="WingDings"/>
              <a:buChar char=""/>
            </a:pPr>
            <a:r>
              <a:rPr lang="fa-IR" altLang="de-DE" sz="2400" dirty="0">
                <a:solidFill>
                  <a:srgbClr val="333333"/>
                </a:solidFill>
                <a:latin typeface="+mn-lt"/>
              </a:rPr>
              <a:t>من خود را بی ارزش ، زشت و بدقواره و غیره می دانم. ولی احتمالاً دیگران چنین تصویر و برداشتی از شما ندارند.</a:t>
            </a:r>
          </a:p>
          <a:p>
            <a:pPr marL="342900" lvl="1" indent="-342900" eaLnBrk="1" hangingPunct="1">
              <a:spcBef>
                <a:spcPts val="1999"/>
              </a:spcBef>
              <a:spcAft>
                <a:spcPts val="0"/>
              </a:spcAft>
              <a:buClr>
                <a:srgbClr val="333333"/>
              </a:buClr>
              <a:buFont typeface="WingDings"/>
              <a:buChar char=""/>
            </a:pPr>
            <a:r>
              <a:rPr lang="fa-IR" altLang="de-DE" sz="2400" dirty="0">
                <a:solidFill>
                  <a:srgbClr val="333333"/>
                </a:solidFill>
                <a:latin typeface="+mn-lt"/>
              </a:rPr>
              <a:t>معمولاً نقطه نظرها ، قضاوت ها و رجحان های متعدد و مختلفی وجود دارد.لذا ممکن است برداشت های دیگران از هوش ، یا زیبایی ،.... با مفاهیم ذهن من متفاوت باشد.</a:t>
            </a:r>
            <a:endParaRPr lang="de-DE" altLang="de-DE" sz="2400" dirty="0">
              <a:solidFill>
                <a:srgbClr val="333333"/>
              </a:solidFill>
              <a:latin typeface="+mn-lt"/>
            </a:endParaRPr>
          </a:p>
        </p:txBody>
      </p:sp>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21</a:t>
            </a:fld>
            <a:endParaRPr lang="de-DE"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marL="190500" defTabSz="914377">
              <a:spcBef>
                <a:spcPts val="0"/>
              </a:spcBef>
            </a:pPr>
            <a:r>
              <a:rPr lang="ar-AE" altLang="de-DE" sz="3600" dirty="0">
                <a:solidFill>
                  <a:srgbClr val="004992"/>
                </a:solidFill>
                <a:latin typeface="+mn-lt"/>
                <a:ea typeface="+mn-ea"/>
                <a:cs typeface="+mn-cs"/>
              </a:rPr>
              <a:t>4- انکار بازخوردهای مثبت و پذیرش بی چون و چرای بازخوردهای منفی!</a:t>
            </a:r>
            <a:br>
              <a:rPr lang="ar-AE" altLang="de-DE" sz="3600" dirty="0">
                <a:solidFill>
                  <a:srgbClr val="004992"/>
                </a:solidFill>
                <a:latin typeface="+mn-lt"/>
                <a:ea typeface="+mn-ea"/>
                <a:cs typeface="+mn-cs"/>
              </a:rPr>
            </a:br>
            <a:r>
              <a:rPr lang="ar-AE" altLang="de-DE" dirty="0">
                <a:solidFill>
                  <a:srgbClr val="004992"/>
                </a:solidFill>
                <a:latin typeface="+mn-lt"/>
                <a:ea typeface="+mn-ea"/>
                <a:cs typeface="+mn-cs"/>
              </a:rPr>
              <a:t>ارزیابی واقع بینانه و مفید چیست؟</a:t>
            </a:r>
            <a:endParaRPr lang="de-DE" altLang="de-DE"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22</a:t>
            </a:fld>
            <a:endParaRPr lang="de-DE" dirty="0"/>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911475249"/>
              </p:ext>
            </p:extLst>
          </p:nvPr>
        </p:nvGraphicFramePr>
        <p:xfrm>
          <a:off x="411480" y="2204864"/>
          <a:ext cx="11375136" cy="4023360"/>
        </p:xfrm>
        <a:graphic>
          <a:graphicData uri="http://schemas.openxmlformats.org/drawingml/2006/table">
            <a:tbl>
              <a:tblPr rtl="1">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9144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ارزیابی افسرده ساز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ارزیابی سازنده و مثبت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بخاطر عملکردی که</a:t>
                      </a:r>
                      <a:br>
                        <a:rPr kumimoji="0" lang="fa-IR" sz="2400" b="0" i="0" u="none" strike="noStrike" cap="none" normalizeH="0" baseline="0" dirty="0">
                          <a:ln>
                            <a:noFill/>
                          </a:ln>
                          <a:solidFill>
                            <a:srgbClr val="333333"/>
                          </a:solidFill>
                          <a:effectLst/>
                          <a:latin typeface="+mn-lt"/>
                          <a:ea typeface="+mn-ea"/>
                          <a:cs typeface="+mn-cs"/>
                        </a:rPr>
                      </a:br>
                      <a:r>
                        <a:rPr kumimoji="0" lang="fa-IR" sz="2400" b="0" i="0" u="none" strike="noStrike" cap="none" normalizeH="0" baseline="0" dirty="0">
                          <a:ln>
                            <a:noFill/>
                          </a:ln>
                          <a:solidFill>
                            <a:srgbClr val="333333"/>
                          </a:solidFill>
                          <a:effectLst/>
                          <a:latin typeface="+mn-lt"/>
                          <a:ea typeface="+mn-ea"/>
                          <a:cs typeface="+mn-cs"/>
                        </a:rPr>
                        <a:t>داشتید ، از شما تمجید</a:t>
                      </a:r>
                      <a:br>
                        <a:rPr kumimoji="0" lang="fa-IR" sz="2400" b="0" i="0" u="none" strike="noStrike" cap="none" normalizeH="0" baseline="0" dirty="0">
                          <a:ln>
                            <a:noFill/>
                          </a:ln>
                          <a:solidFill>
                            <a:srgbClr val="333333"/>
                          </a:solidFill>
                          <a:effectLst/>
                          <a:latin typeface="+mn-lt"/>
                          <a:ea typeface="+mn-ea"/>
                          <a:cs typeface="+mn-cs"/>
                        </a:rPr>
                      </a:br>
                      <a:r>
                        <a:rPr kumimoji="0" lang="fa-IR" sz="2400" b="0" i="0" u="none" strike="noStrike" cap="none" normalizeH="0" baseline="0" dirty="0">
                          <a:ln>
                            <a:noFill/>
                          </a:ln>
                          <a:solidFill>
                            <a:srgbClr val="333333"/>
                          </a:solidFill>
                          <a:effectLst/>
                          <a:latin typeface="+mn-lt"/>
                          <a:ea typeface="+mn-ea"/>
                          <a:cs typeface="+mn-cs"/>
                        </a:rPr>
                        <a:t>و تشویق می شود.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دیگران فقط می خواهند که تملق مرا گویند و این تعریف و تمجیدها صادقانه نیست . آنها فقط به منافع خود می اندیشند...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004992"/>
                          </a:solidFill>
                          <a:effectLst/>
                          <a:latin typeface="+mn-lt"/>
                          <a:ea typeface="+mn-ea"/>
                          <a:cs typeface="+mn-cs"/>
                        </a:rPr>
                        <a:t> ؟؟؟</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شما مورد انتقاد قرار</a:t>
                      </a:r>
                      <a:br>
                        <a:rPr kumimoji="0" lang="fa-IR" sz="2400" b="0" i="0" u="none" strike="noStrike" cap="none" normalizeH="0" baseline="0" dirty="0">
                          <a:ln>
                            <a:noFill/>
                          </a:ln>
                          <a:solidFill>
                            <a:srgbClr val="333333"/>
                          </a:solidFill>
                          <a:effectLst/>
                          <a:latin typeface="+mn-lt"/>
                          <a:ea typeface="+mn-ea"/>
                          <a:cs typeface="+mn-cs"/>
                        </a:rPr>
                      </a:br>
                      <a:r>
                        <a:rPr kumimoji="0" lang="fa-IR" sz="2400" b="0" i="0" u="none" strike="noStrike" cap="none" normalizeH="0" baseline="0" dirty="0">
                          <a:ln>
                            <a:noFill/>
                          </a:ln>
                          <a:solidFill>
                            <a:srgbClr val="333333"/>
                          </a:solidFill>
                          <a:effectLst/>
                          <a:latin typeface="+mn-lt"/>
                          <a:ea typeface="+mn-ea"/>
                          <a:cs typeface="+mn-cs"/>
                        </a:rPr>
                        <a:t>می گیرید.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من بی پناه بوده ام . من فرد بی ارزشی هستم....</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2585" y="4793704"/>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75079" y="3209528"/>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marL="190500" defTabSz="914377">
              <a:spcBef>
                <a:spcPts val="0"/>
              </a:spcBef>
            </a:pPr>
            <a:r>
              <a:rPr lang="ar-AE" altLang="de-DE" sz="3600" dirty="0">
                <a:solidFill>
                  <a:srgbClr val="004992"/>
                </a:solidFill>
                <a:latin typeface="+mn-lt"/>
                <a:ea typeface="+mn-ea"/>
                <a:cs typeface="+mn-cs"/>
              </a:rPr>
              <a:t>4- انکار بازخوردهای مثبت و پذیرش بی چون و چرای بازخوردهای منفی!</a:t>
            </a:r>
            <a:br>
              <a:rPr lang="ar-AE" altLang="de-DE" sz="3600" dirty="0">
                <a:solidFill>
                  <a:srgbClr val="004992"/>
                </a:solidFill>
                <a:latin typeface="+mn-lt"/>
                <a:ea typeface="+mn-ea"/>
                <a:cs typeface="+mn-cs"/>
              </a:rPr>
            </a:br>
            <a:r>
              <a:rPr lang="ar-AE" altLang="de-DE" dirty="0">
                <a:solidFill>
                  <a:srgbClr val="004992"/>
                </a:solidFill>
                <a:latin typeface="+mn-lt"/>
                <a:ea typeface="+mn-ea"/>
                <a:cs typeface="+mn-cs"/>
              </a:rPr>
              <a:t>ارزیابی واقع بینانه و مفید چیست؟</a:t>
            </a:r>
            <a:endParaRPr lang="de-DE" altLang="de-DE"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23</a:t>
            </a:fld>
            <a:endParaRPr lang="de-DE" dirty="0"/>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533660591"/>
              </p:ext>
            </p:extLst>
          </p:nvPr>
        </p:nvGraphicFramePr>
        <p:xfrm>
          <a:off x="411480" y="2204864"/>
          <a:ext cx="11375136" cy="4023360"/>
        </p:xfrm>
        <a:graphic>
          <a:graphicData uri="http://schemas.openxmlformats.org/drawingml/2006/table">
            <a:tbl>
              <a:tblPr rtl="1">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9144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ارزیابی افسرده ساز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ارزیابی سازنده و مثبت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بخاطر عملکردی که</a:t>
                      </a:r>
                      <a:br>
                        <a:rPr kumimoji="0" lang="fa-IR" sz="2400" b="0" i="0" u="none" strike="noStrike" cap="none" normalizeH="0" baseline="0" dirty="0">
                          <a:ln>
                            <a:noFill/>
                          </a:ln>
                          <a:solidFill>
                            <a:srgbClr val="333333"/>
                          </a:solidFill>
                          <a:effectLst/>
                          <a:latin typeface="+mn-lt"/>
                          <a:ea typeface="+mn-ea"/>
                          <a:cs typeface="+mn-cs"/>
                        </a:rPr>
                      </a:br>
                      <a:r>
                        <a:rPr kumimoji="0" lang="fa-IR" sz="2400" b="0" i="0" u="none" strike="noStrike" cap="none" normalizeH="0" baseline="0" dirty="0">
                          <a:ln>
                            <a:noFill/>
                          </a:ln>
                          <a:solidFill>
                            <a:srgbClr val="333333"/>
                          </a:solidFill>
                          <a:effectLst/>
                          <a:latin typeface="+mn-lt"/>
                          <a:ea typeface="+mn-ea"/>
                          <a:cs typeface="+mn-cs"/>
                        </a:rPr>
                        <a:t>داشتید ، از شما تمجید</a:t>
                      </a:r>
                      <a:br>
                        <a:rPr kumimoji="0" lang="fa-IR" sz="2400" b="0" i="0" u="none" strike="noStrike" cap="none" normalizeH="0" baseline="0" dirty="0">
                          <a:ln>
                            <a:noFill/>
                          </a:ln>
                          <a:solidFill>
                            <a:srgbClr val="333333"/>
                          </a:solidFill>
                          <a:effectLst/>
                          <a:latin typeface="+mn-lt"/>
                          <a:ea typeface="+mn-ea"/>
                          <a:cs typeface="+mn-cs"/>
                        </a:rPr>
                      </a:br>
                      <a:r>
                        <a:rPr kumimoji="0" lang="fa-IR" sz="2400" b="0" i="0" u="none" strike="noStrike" cap="none" normalizeH="0" baseline="0" dirty="0">
                          <a:ln>
                            <a:noFill/>
                          </a:ln>
                          <a:solidFill>
                            <a:srgbClr val="333333"/>
                          </a:solidFill>
                          <a:effectLst/>
                          <a:latin typeface="+mn-lt"/>
                          <a:ea typeface="+mn-ea"/>
                          <a:cs typeface="+mn-cs"/>
                        </a:rPr>
                        <a:t>و تشویق می شود.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دیگران فقط می خواهند که </a:t>
                      </a:r>
                      <a:r>
                        <a:rPr kumimoji="0" lang="fa-IR" sz="2400" b="1" i="1" u="none" strike="noStrike" cap="none" normalizeH="0" baseline="0">
                          <a:ln>
                            <a:noFill/>
                          </a:ln>
                          <a:solidFill>
                            <a:srgbClr val="333333"/>
                          </a:solidFill>
                          <a:effectLst/>
                          <a:latin typeface="+mn-lt"/>
                          <a:ea typeface="+mn-ea"/>
                          <a:cs typeface="+mn-cs"/>
                        </a:rPr>
                        <a:t>تملق مرا گویند </a:t>
                      </a:r>
                      <a:r>
                        <a:rPr kumimoji="0" lang="fa-IR" sz="2400" b="1" i="1" u="none" strike="noStrike" cap="none" normalizeH="0" baseline="0" dirty="0">
                          <a:ln>
                            <a:noFill/>
                          </a:ln>
                          <a:solidFill>
                            <a:srgbClr val="333333"/>
                          </a:solidFill>
                          <a:effectLst/>
                          <a:latin typeface="+mn-lt"/>
                          <a:ea typeface="+mn-ea"/>
                          <a:cs typeface="+mn-cs"/>
                        </a:rPr>
                        <a:t>و این تعریف و تمجیدها صادقانه نیست . آنها فقط به منافع خود می اندیشند...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 </a:t>
                      </a:r>
                      <a:r>
                        <a:rPr kumimoji="0" lang="fa-IR" sz="2400" b="0" i="0" u="none" strike="noStrike" cap="none" normalizeH="0" baseline="0" dirty="0">
                          <a:ln>
                            <a:noFill/>
                          </a:ln>
                          <a:solidFill>
                            <a:srgbClr val="333333"/>
                          </a:solidFill>
                          <a:effectLst/>
                          <a:latin typeface="+mn-lt"/>
                          <a:ea typeface="+mn-ea"/>
                          <a:cs typeface="+mn-cs"/>
                        </a:rPr>
                        <a:t>چقدر خوب که کسی از موفقیت من قدردانی </a:t>
                      </a:r>
                      <a:r>
                        <a:rPr kumimoji="0" lang="fa-IR" sz="2400" b="0" i="0" u="none" strike="noStrike" cap="none" normalizeH="0" baseline="0">
                          <a:ln>
                            <a:noFill/>
                          </a:ln>
                          <a:solidFill>
                            <a:srgbClr val="333333"/>
                          </a:solidFill>
                          <a:effectLst/>
                          <a:latin typeface="+mn-lt"/>
                          <a:ea typeface="+mn-ea"/>
                          <a:cs typeface="+mn-cs"/>
                        </a:rPr>
                        <a:t>کرد!“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شما مورد انتقاد قرار</a:t>
                      </a:r>
                      <a:br>
                        <a:rPr kumimoji="0" lang="fa-IR" sz="2400" b="0" i="0" u="none" strike="noStrike" cap="none" normalizeH="0" baseline="0" dirty="0">
                          <a:ln>
                            <a:noFill/>
                          </a:ln>
                          <a:solidFill>
                            <a:srgbClr val="333333"/>
                          </a:solidFill>
                          <a:effectLst/>
                          <a:latin typeface="+mn-lt"/>
                          <a:ea typeface="+mn-ea"/>
                          <a:cs typeface="+mn-cs"/>
                        </a:rPr>
                      </a:br>
                      <a:r>
                        <a:rPr kumimoji="0" lang="fa-IR" sz="2400" b="0" i="0" u="none" strike="noStrike" cap="none" normalizeH="0" baseline="0" dirty="0">
                          <a:ln>
                            <a:noFill/>
                          </a:ln>
                          <a:solidFill>
                            <a:srgbClr val="333333"/>
                          </a:solidFill>
                          <a:effectLst/>
                          <a:latin typeface="+mn-lt"/>
                          <a:ea typeface="+mn-ea"/>
                          <a:cs typeface="+mn-cs"/>
                        </a:rPr>
                        <a:t>می گیرید.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من بی پناه بوده ام . من فرد بی ارزشی هستم....</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2585" y="4793704"/>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75079" y="3209528"/>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54077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marL="190500" defTabSz="914377">
              <a:spcBef>
                <a:spcPts val="0"/>
              </a:spcBef>
            </a:pPr>
            <a:r>
              <a:rPr lang="ar-AE" altLang="de-DE" sz="3600" dirty="0">
                <a:solidFill>
                  <a:srgbClr val="004992"/>
                </a:solidFill>
                <a:latin typeface="+mn-lt"/>
                <a:ea typeface="+mn-ea"/>
                <a:cs typeface="+mn-cs"/>
              </a:rPr>
              <a:t>4- انکار بازخوردهای مثبت و پذیرش بی چون و چرای بازخوردهای منفی!</a:t>
            </a:r>
            <a:br>
              <a:rPr lang="ar-AE" altLang="de-DE" sz="3600" dirty="0">
                <a:solidFill>
                  <a:srgbClr val="004992"/>
                </a:solidFill>
                <a:latin typeface="+mn-lt"/>
                <a:ea typeface="+mn-ea"/>
                <a:cs typeface="+mn-cs"/>
              </a:rPr>
            </a:br>
            <a:r>
              <a:rPr lang="ar-AE" altLang="de-DE" dirty="0">
                <a:solidFill>
                  <a:srgbClr val="004992"/>
                </a:solidFill>
                <a:latin typeface="+mn-lt"/>
                <a:ea typeface="+mn-ea"/>
                <a:cs typeface="+mn-cs"/>
              </a:rPr>
              <a:t>ارزیابی واقع بینانه و مفید چیست؟</a:t>
            </a:r>
            <a:endParaRPr lang="de-DE" altLang="de-DE"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24</a:t>
            </a:fld>
            <a:endParaRPr lang="de-DE" dirty="0"/>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738362217"/>
              </p:ext>
            </p:extLst>
          </p:nvPr>
        </p:nvGraphicFramePr>
        <p:xfrm>
          <a:off x="411480" y="2204864"/>
          <a:ext cx="11375136" cy="4023360"/>
        </p:xfrm>
        <a:graphic>
          <a:graphicData uri="http://schemas.openxmlformats.org/drawingml/2006/table">
            <a:tbl>
              <a:tblPr rtl="1">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9144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ارزیابی افسرده ساز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ارزیابی سازنده و مثبت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بخاطر عملکردی که</a:t>
                      </a:r>
                      <a:br>
                        <a:rPr kumimoji="0" lang="fa-IR" sz="2400" b="0" i="0" u="none" strike="noStrike" cap="none" normalizeH="0" baseline="0" dirty="0">
                          <a:ln>
                            <a:noFill/>
                          </a:ln>
                          <a:solidFill>
                            <a:srgbClr val="333333"/>
                          </a:solidFill>
                          <a:effectLst/>
                          <a:latin typeface="+mn-lt"/>
                          <a:ea typeface="+mn-ea"/>
                          <a:cs typeface="+mn-cs"/>
                        </a:rPr>
                      </a:br>
                      <a:r>
                        <a:rPr kumimoji="0" lang="fa-IR" sz="2400" b="0" i="0" u="none" strike="noStrike" cap="none" normalizeH="0" baseline="0" dirty="0">
                          <a:ln>
                            <a:noFill/>
                          </a:ln>
                          <a:solidFill>
                            <a:srgbClr val="333333"/>
                          </a:solidFill>
                          <a:effectLst/>
                          <a:latin typeface="+mn-lt"/>
                          <a:ea typeface="+mn-ea"/>
                          <a:cs typeface="+mn-cs"/>
                        </a:rPr>
                        <a:t>داشتید ، از شما تمجید</a:t>
                      </a:r>
                      <a:br>
                        <a:rPr kumimoji="0" lang="fa-IR" sz="2400" b="0" i="0" u="none" strike="noStrike" cap="none" normalizeH="0" baseline="0" dirty="0">
                          <a:ln>
                            <a:noFill/>
                          </a:ln>
                          <a:solidFill>
                            <a:srgbClr val="333333"/>
                          </a:solidFill>
                          <a:effectLst/>
                          <a:latin typeface="+mn-lt"/>
                          <a:ea typeface="+mn-ea"/>
                          <a:cs typeface="+mn-cs"/>
                        </a:rPr>
                      </a:br>
                      <a:r>
                        <a:rPr kumimoji="0" lang="fa-IR" sz="2400" b="0" i="0" u="none" strike="noStrike" cap="none" normalizeH="0" baseline="0" dirty="0">
                          <a:ln>
                            <a:noFill/>
                          </a:ln>
                          <a:solidFill>
                            <a:srgbClr val="333333"/>
                          </a:solidFill>
                          <a:effectLst/>
                          <a:latin typeface="+mn-lt"/>
                          <a:ea typeface="+mn-ea"/>
                          <a:cs typeface="+mn-cs"/>
                        </a:rPr>
                        <a:t>و تشویق می شود.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دیگران فقط می خواهند که </a:t>
                      </a:r>
                      <a:r>
                        <a:rPr kumimoji="0" lang="fa-IR" sz="2400" b="1" i="1" u="none" strike="noStrike" cap="none" normalizeH="0" baseline="0">
                          <a:ln>
                            <a:noFill/>
                          </a:ln>
                          <a:solidFill>
                            <a:srgbClr val="333333"/>
                          </a:solidFill>
                          <a:effectLst/>
                          <a:latin typeface="+mn-lt"/>
                          <a:ea typeface="+mn-ea"/>
                          <a:cs typeface="+mn-cs"/>
                        </a:rPr>
                        <a:t>تملق مرا گویند </a:t>
                      </a:r>
                      <a:r>
                        <a:rPr kumimoji="0" lang="fa-IR" sz="2400" b="1" i="1" u="none" strike="noStrike" cap="none" normalizeH="0" baseline="0" dirty="0">
                          <a:ln>
                            <a:noFill/>
                          </a:ln>
                          <a:solidFill>
                            <a:srgbClr val="333333"/>
                          </a:solidFill>
                          <a:effectLst/>
                          <a:latin typeface="+mn-lt"/>
                          <a:ea typeface="+mn-ea"/>
                          <a:cs typeface="+mn-cs"/>
                        </a:rPr>
                        <a:t>و این تعریف و تمجیدها صادقانه نیست . آنها فقط به منافع خود می اندیشند...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 </a:t>
                      </a:r>
                      <a:r>
                        <a:rPr kumimoji="0" lang="fa-IR" sz="2400" b="0" i="0" u="none" strike="noStrike" cap="none" normalizeH="0" baseline="0" dirty="0">
                          <a:ln>
                            <a:noFill/>
                          </a:ln>
                          <a:solidFill>
                            <a:srgbClr val="333333"/>
                          </a:solidFill>
                          <a:effectLst/>
                          <a:latin typeface="+mn-lt"/>
                          <a:ea typeface="+mn-ea"/>
                          <a:cs typeface="+mn-cs"/>
                        </a:rPr>
                        <a:t>چقدر خوب که کسی از موفقیت من قدردانی </a:t>
                      </a:r>
                      <a:r>
                        <a:rPr kumimoji="0" lang="fa-IR" sz="2400" b="0" i="0" u="none" strike="noStrike" cap="none" normalizeH="0" baseline="0">
                          <a:ln>
                            <a:noFill/>
                          </a:ln>
                          <a:solidFill>
                            <a:srgbClr val="333333"/>
                          </a:solidFill>
                          <a:effectLst/>
                          <a:latin typeface="+mn-lt"/>
                          <a:ea typeface="+mn-ea"/>
                          <a:cs typeface="+mn-cs"/>
                        </a:rPr>
                        <a:t>کرد!“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شما مورد انتقاد قرار</a:t>
                      </a:r>
                      <a:br>
                        <a:rPr kumimoji="0" lang="fa-IR" sz="2400" b="0" i="0" u="none" strike="noStrike" cap="none" normalizeH="0" baseline="0" dirty="0">
                          <a:ln>
                            <a:noFill/>
                          </a:ln>
                          <a:solidFill>
                            <a:srgbClr val="333333"/>
                          </a:solidFill>
                          <a:effectLst/>
                          <a:latin typeface="+mn-lt"/>
                          <a:ea typeface="+mn-ea"/>
                          <a:cs typeface="+mn-cs"/>
                        </a:rPr>
                      </a:br>
                      <a:r>
                        <a:rPr kumimoji="0" lang="fa-IR" sz="2400" b="0" i="0" u="none" strike="noStrike" cap="none" normalizeH="0" baseline="0" dirty="0">
                          <a:ln>
                            <a:noFill/>
                          </a:ln>
                          <a:solidFill>
                            <a:srgbClr val="333333"/>
                          </a:solidFill>
                          <a:effectLst/>
                          <a:latin typeface="+mn-lt"/>
                          <a:ea typeface="+mn-ea"/>
                          <a:cs typeface="+mn-cs"/>
                        </a:rPr>
                        <a:t>می گیرید.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من بی پناه بوده ام . من فرد بی ارزشی هستم....</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 </a:t>
                      </a:r>
                      <a:r>
                        <a:rPr kumimoji="0" lang="fa-IR" sz="2400" b="0" i="0" u="none" strike="noStrike" cap="none" normalizeH="0" baseline="0" dirty="0">
                          <a:ln>
                            <a:noFill/>
                          </a:ln>
                          <a:solidFill>
                            <a:srgbClr val="333333"/>
                          </a:solidFill>
                          <a:effectLst/>
                          <a:latin typeface="+mn-lt"/>
                          <a:ea typeface="+mn-ea"/>
                          <a:cs typeface="+mn-cs"/>
                        </a:rPr>
                        <a:t>فرد دیگری ممکن است روز بدی را پشت سرگذاشته </a:t>
                      </a:r>
                      <a:r>
                        <a:rPr kumimoji="0" lang="fa-IR" sz="2400" b="0" i="0" u="none" strike="noStrike" cap="none" normalizeH="0" baseline="0">
                          <a:ln>
                            <a:noFill/>
                          </a:ln>
                          <a:solidFill>
                            <a:srgbClr val="333333"/>
                          </a:solidFill>
                          <a:effectLst/>
                          <a:latin typeface="+mn-lt"/>
                          <a:ea typeface="+mn-ea"/>
                          <a:cs typeface="+mn-cs"/>
                        </a:rPr>
                        <a:t>باشد.“،” </a:t>
                      </a:r>
                      <a:r>
                        <a:rPr kumimoji="0" lang="fa-IR" sz="2400" b="0" i="0" u="none" strike="noStrike" cap="none" normalizeH="0" baseline="0" dirty="0">
                          <a:ln>
                            <a:noFill/>
                          </a:ln>
                          <a:solidFill>
                            <a:srgbClr val="333333"/>
                          </a:solidFill>
                          <a:effectLst/>
                          <a:latin typeface="+mn-lt"/>
                          <a:ea typeface="+mn-ea"/>
                          <a:cs typeface="+mn-cs"/>
                        </a:rPr>
                        <a:t>آیا من می توانم از بازخورد بهره مند </a:t>
                      </a:r>
                      <a:r>
                        <a:rPr kumimoji="0" lang="fa-IR" sz="2400" b="0" i="0" u="none" strike="noStrike" cap="none" normalizeH="0" baseline="0">
                          <a:ln>
                            <a:noFill/>
                          </a:ln>
                          <a:solidFill>
                            <a:srgbClr val="333333"/>
                          </a:solidFill>
                          <a:effectLst/>
                          <a:latin typeface="+mn-lt"/>
                          <a:ea typeface="+mn-ea"/>
                          <a:cs typeface="+mn-cs"/>
                        </a:rPr>
                        <a:t>شوم؟“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2585" y="4793704"/>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75079" y="3209528"/>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98261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a-IR" sz="3600" dirty="0">
                <a:solidFill>
                  <a:srgbClr val="004992"/>
                </a:solidFill>
                <a:latin typeface="+mn-lt"/>
                <a:ea typeface="+mn-ea"/>
                <a:cs typeface="+mn-cs"/>
              </a:rPr>
              <a:t>5- تفکر همه یا هیچ و تفکر فاجعه آمیز بودن</a:t>
            </a:r>
            <a:br>
              <a:rPr lang="fa-IR" sz="3600" dirty="0">
                <a:solidFill>
                  <a:srgbClr val="004992"/>
                </a:solidFill>
                <a:latin typeface="+mn-lt"/>
                <a:ea typeface="+mn-ea"/>
                <a:cs typeface="+mn-cs"/>
              </a:rPr>
            </a:br>
            <a:r>
              <a:rPr lang="fa-IR" dirty="0">
                <a:solidFill>
                  <a:srgbClr val="004992"/>
                </a:solidFill>
                <a:latin typeface="+mn-lt"/>
                <a:ea typeface="+mn-ea"/>
                <a:cs typeface="+mn-cs"/>
              </a:rPr>
              <a:t>ارزیابی واقع بینانه و مفید چیست؟</a:t>
            </a:r>
          </a:p>
        </p:txBody>
      </p:sp>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25</a:t>
            </a:fld>
            <a:endParaRPr lang="de-DE" dirty="0"/>
          </a:p>
        </p:txBody>
      </p:sp>
      <p:graphicFrame>
        <p:nvGraphicFramePr>
          <p:cNvPr id="9"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3185962762"/>
              </p:ext>
            </p:extLst>
          </p:nvPr>
        </p:nvGraphicFramePr>
        <p:xfrm>
          <a:off x="408955" y="2204864"/>
          <a:ext cx="11376000" cy="1920240"/>
        </p:xfrm>
        <a:graphic>
          <a:graphicData uri="http://schemas.openxmlformats.org/drawingml/2006/table">
            <a:tbl>
              <a:tblPr rtl="1">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9144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ارزیابی افسرده ساز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ارزیابی سازنده و مثبت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رئیستان به شما سلام نمی کند.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”من دارم اخراج می شوم“</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4992"/>
                          </a:solidFill>
                          <a:effectLst/>
                          <a:latin typeface="+mn-lt"/>
                          <a:ea typeface="+mn-ea"/>
                          <a:cs typeface="+mn-cs"/>
                        </a:rPr>
                        <a:t>؟؟؟</a:t>
                      </a:r>
                      <a:endParaRPr kumimoji="0" lang="en-US"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a-IR" sz="3600" dirty="0">
                <a:solidFill>
                  <a:srgbClr val="004992"/>
                </a:solidFill>
                <a:latin typeface="+mn-lt"/>
                <a:ea typeface="+mn-ea"/>
                <a:cs typeface="+mn-cs"/>
              </a:rPr>
              <a:t>5- تفکر همه یا هیچ و تفکر فاجعه آمیز بودن</a:t>
            </a:r>
            <a:br>
              <a:rPr lang="fa-IR" sz="3600" dirty="0">
                <a:solidFill>
                  <a:srgbClr val="004992"/>
                </a:solidFill>
                <a:latin typeface="+mn-lt"/>
                <a:ea typeface="+mn-ea"/>
                <a:cs typeface="+mn-cs"/>
              </a:rPr>
            </a:br>
            <a:r>
              <a:rPr lang="fa-IR" dirty="0">
                <a:solidFill>
                  <a:srgbClr val="004992"/>
                </a:solidFill>
                <a:latin typeface="+mn-lt"/>
                <a:ea typeface="+mn-ea"/>
                <a:cs typeface="+mn-cs"/>
              </a:rPr>
              <a:t>ارزیابی واقع بینانه و مفید چیست؟</a:t>
            </a:r>
          </a:p>
        </p:txBody>
      </p:sp>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26</a:t>
            </a:fld>
            <a:endParaRPr lang="de-DE" dirty="0"/>
          </a:p>
        </p:txBody>
      </p:sp>
      <p:graphicFrame>
        <p:nvGraphicFramePr>
          <p:cNvPr id="9"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822709418"/>
              </p:ext>
            </p:extLst>
          </p:nvPr>
        </p:nvGraphicFramePr>
        <p:xfrm>
          <a:off x="408955" y="2204864"/>
          <a:ext cx="11376000" cy="1920240"/>
        </p:xfrm>
        <a:graphic>
          <a:graphicData uri="http://schemas.openxmlformats.org/drawingml/2006/table">
            <a:tbl>
              <a:tblPr rtl="1">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9144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ارزیابی افسرده ساز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ارزیابی سازنده و مثبت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رئیستان به شما سلام نمی کند.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”من دارم اخراج می شوم“</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”اصلاً او مرا دیده است؟ شاید او روز بدی داشته است؟“</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01804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6- سرکوب کردن افکار منفی</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چیست؟</a:t>
            </a:r>
            <a:endParaRPr lang="de-DE" altLang="de-DE">
              <a:solidFill>
                <a:srgbClr val="004992"/>
              </a:solidFill>
              <a:latin typeface="+mn-lt"/>
              <a:ea typeface="+mn-ea"/>
              <a:cs typeface="+mn-cs"/>
            </a:endParaRP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004740814"/>
              </p:ext>
            </p:extLst>
          </p:nvPr>
        </p:nvGraphicFramePr>
        <p:xfrm>
          <a:off x="408955" y="2204864"/>
          <a:ext cx="11376000" cy="2286000"/>
        </p:xfrm>
        <a:graphic>
          <a:graphicData uri="http://schemas.openxmlformats.org/drawingml/2006/table">
            <a:tbl>
              <a:tblPr rtl="1">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9144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ارزیابی افسرده ساز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ارزیابی سازنده و مثبت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افکار منفی مکرراً به ذهن شما خطور می کند.(بعنوان مثال من احمق هستم ؛ من لوده هستم ؛ تو زشت و کریه هستی.)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من نباید به این افکار منفی فکر کنم ولی نمی توانم. (به تمرین بعدی توجه فرمایید)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6- سرکوب کردن افکار منفی</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چیست؟</a:t>
            </a:r>
            <a:endParaRPr lang="de-DE" altLang="de-DE">
              <a:solidFill>
                <a:srgbClr val="004992"/>
              </a:solidFill>
              <a:latin typeface="+mn-lt"/>
              <a:ea typeface="+mn-ea"/>
              <a:cs typeface="+mn-cs"/>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960376752"/>
              </p:ext>
            </p:extLst>
          </p:nvPr>
        </p:nvGraphicFramePr>
        <p:xfrm>
          <a:off x="408955" y="2204864"/>
          <a:ext cx="11376000" cy="3017520"/>
        </p:xfrm>
        <a:graphic>
          <a:graphicData uri="http://schemas.openxmlformats.org/drawingml/2006/table">
            <a:tbl>
              <a:tblPr rtl="1">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9144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ارزیابی افسرده ساز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ارزیابی سازنده و مثبت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افکار منفی مکرراً به ذهن شما خطور می کند.(بعنوان مثال من احمق هستم ؛ من لوده هستم ؛ تو زشت و کریه هستی.)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من نباید به این افکار منفی فکر کنم ولی نمی توانم. (به تمرین بعدی توجه فرمایید)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از خودتان بپرسید اگر این افکار مستدل و قابل قبول هستند ، پس چرا فکر من اینقدر مشوش و دچار تناقض است؟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به فعالیّت های مطلوب و خوشایند بپردازید.</a:t>
                      </a:r>
                      <a:endParaRPr kumimoji="0" lang="fr-F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a-IR" sz="3600" dirty="0">
                <a:solidFill>
                  <a:srgbClr val="004992"/>
                </a:solidFill>
                <a:latin typeface="+mn-lt"/>
                <a:ea typeface="+mn-ea"/>
                <a:cs typeface="+mn-cs"/>
              </a:rPr>
              <a:t>6- سرکوب کردن افکار منفی</a:t>
            </a:r>
            <a:br>
              <a:rPr lang="fa-IR" sz="3600" dirty="0">
                <a:solidFill>
                  <a:srgbClr val="004992"/>
                </a:solidFill>
                <a:latin typeface="+mn-lt"/>
                <a:ea typeface="+mn-ea"/>
                <a:cs typeface="+mn-cs"/>
              </a:rPr>
            </a:br>
            <a:r>
              <a:rPr lang="fa-IR" dirty="0">
                <a:solidFill>
                  <a:srgbClr val="004992"/>
                </a:solidFill>
                <a:latin typeface="+mn-lt"/>
                <a:ea typeface="+mn-ea"/>
                <a:cs typeface="+mn-cs"/>
              </a:rPr>
              <a:t>تمرین</a:t>
            </a:r>
          </a:p>
        </p:txBody>
      </p:sp>
      <p:sp>
        <p:nvSpPr>
          <p:cNvPr id="4" name="Content Placeholder 3"/>
          <p:cNvSpPr>
            <a:spLocks noGrp="1"/>
          </p:cNvSpPr>
          <p:nvPr>
            <p:ph idx="1"/>
          </p:nvPr>
        </p:nvSpPr>
        <p:spPr/>
        <p:txBody>
          <a:bodyPr/>
          <a:lstStyle/>
          <a:p>
            <a:pPr lvl="0" defTabSz="914377"/>
            <a:r>
              <a:rPr lang="fa-IR" altLang="de-DE" sz="2400" dirty="0">
                <a:solidFill>
                  <a:srgbClr val="333333"/>
                </a:solidFill>
              </a:rPr>
              <a:t>سرکوبی کامل و عمدی افکار منقلب کننده و منفی غیرممکن نیست.</a:t>
            </a:r>
          </a:p>
          <a:p>
            <a:pPr lvl="0" defTabSz="914377"/>
            <a:r>
              <a:rPr lang="fa-IR" altLang="de-DE" sz="2400" dirty="0">
                <a:solidFill>
                  <a:srgbClr val="333333"/>
                </a:solidFill>
              </a:rPr>
              <a:t>سعی کنید به چیزهایی که چنین افکاری را تشدید می کنند فکر نکنید.</a:t>
            </a:r>
          </a:p>
          <a:p>
            <a:pPr lvl="0" defTabSz="914377"/>
            <a:r>
              <a:rPr lang="fa-IR" altLang="de-DE" sz="2400" dirty="0">
                <a:solidFill>
                  <a:srgbClr val="004992"/>
                </a:solidFill>
              </a:rPr>
              <a:t>دقیقه ی بعد به خرس قطبی فکر نکنید.</a:t>
            </a:r>
          </a:p>
        </p:txBody>
      </p:sp>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fa-IR" sz="3600" dirty="0">
                <a:solidFill>
                  <a:srgbClr val="004992"/>
                </a:solidFill>
                <a:latin typeface="+mn-lt"/>
                <a:ea typeface="+mn-ea"/>
                <a:cs typeface="+mn-cs"/>
              </a:rPr>
              <a:t>6- سرکوب کردن افکار منفی</a:t>
            </a:r>
            <a:br>
              <a:rPr lang="fa-IR" sz="3600" dirty="0">
                <a:solidFill>
                  <a:srgbClr val="004992"/>
                </a:solidFill>
                <a:latin typeface="+mn-lt"/>
                <a:ea typeface="+mn-ea"/>
                <a:cs typeface="+mn-cs"/>
              </a:rPr>
            </a:br>
            <a:r>
              <a:rPr lang="fa-IR" dirty="0">
                <a:solidFill>
                  <a:srgbClr val="004992"/>
                </a:solidFill>
                <a:latin typeface="+mn-lt"/>
                <a:ea typeface="+mn-ea"/>
                <a:cs typeface="+mn-cs"/>
              </a:rPr>
              <a:t>توانستید ؟ خیر!</a:t>
            </a:r>
          </a:p>
        </p:txBody>
      </p:sp>
      <p:sp>
        <p:nvSpPr>
          <p:cNvPr id="4" name="Content Placeholder 3"/>
          <p:cNvSpPr>
            <a:spLocks noGrp="1"/>
          </p:cNvSpPr>
          <p:nvPr>
            <p:ph idx="1"/>
          </p:nvPr>
        </p:nvSpPr>
        <p:spPr/>
        <p:txBody>
          <a:bodyPr/>
          <a:lstStyle/>
          <a:p>
            <a:pPr lvl="0" defTabSz="914377"/>
            <a:r>
              <a:rPr lang="ar-AE" altLang="de-DE" sz="2400" dirty="0">
                <a:solidFill>
                  <a:srgbClr val="333333"/>
                </a:solidFill>
              </a:rPr>
              <a:t>شما به یک خرس قطبی یا چیزی مربوط به خرس قطبی (نظیر باغ وحش ،برف ، قطب شمال یا...) فکر می کردید</a:t>
            </a:r>
          </a:p>
          <a:p>
            <a:pPr lvl="0" defTabSz="914377"/>
            <a:r>
              <a:rPr lang="ar-AE" altLang="de-DE" sz="2400" dirty="0">
                <a:solidFill>
                  <a:srgbClr val="333333"/>
                </a:solidFill>
              </a:rPr>
              <a:t>اگر شخصی بخواهد عمداً یک فکر منفی را سرکوب کند (</a:t>
            </a:r>
            <a:r>
              <a:rPr lang="ar-AE" altLang="de-DE" sz="2400">
                <a:solidFill>
                  <a:srgbClr val="333333"/>
                </a:solidFill>
              </a:rPr>
              <a:t>نظیر “من </a:t>
            </a:r>
            <a:r>
              <a:rPr lang="ar-AE" altLang="de-DE" sz="2400" dirty="0">
                <a:solidFill>
                  <a:srgbClr val="333333"/>
                </a:solidFill>
              </a:rPr>
              <a:t>یک </a:t>
            </a:r>
            <a:r>
              <a:rPr lang="ar-AE" altLang="de-DE" sz="2400">
                <a:solidFill>
                  <a:srgbClr val="333333"/>
                </a:solidFill>
              </a:rPr>
              <a:t>بازنده هستم”) </a:t>
            </a:r>
            <a:r>
              <a:rPr lang="ar-AE" altLang="de-DE" sz="2400" dirty="0">
                <a:solidFill>
                  <a:srgbClr val="333333"/>
                </a:solidFill>
              </a:rPr>
              <a:t>این فکر تشدید می شود. چنین افکاری آنقدر شدید می شوند که به نظر غیرعادی رسیده و شخص تصور می کند که از کنترل وی خارج می باشند!</a:t>
            </a:r>
          </a:p>
        </p:txBody>
      </p:sp>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30</a:t>
            </a:fld>
            <a:endParaRPr lang="de-DE" dirty="0"/>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درواقع:</a:t>
            </a:r>
            <a:endParaRPr lang="de-DE" altLang="de-DE" sz="3600">
              <a:latin typeface="+mn-lt"/>
              <a:ea typeface="+mn-ea"/>
              <a:cs typeface="+mn-cs"/>
            </a:endParaRPr>
          </a:p>
        </p:txBody>
      </p:sp>
      <p:sp>
        <p:nvSpPr>
          <p:cNvPr id="32770" name="Rectangle 2"/>
          <p:cNvSpPr>
            <a:spLocks noGrp="1" noChangeArrowheads="1"/>
          </p:cNvSpPr>
          <p:nvPr>
            <p:ph idx="1"/>
          </p:nvPr>
        </p:nvSpPr>
        <p:spPr/>
        <p:txBody>
          <a:bodyPr>
            <a:noAutofit/>
          </a:bodyPr>
          <a:lstStyle/>
          <a:p>
            <a:pPr>
              <a:defRPr/>
            </a:pPr>
            <a:r>
              <a:rPr lang="fa-IR" sz="2400" dirty="0">
                <a:solidFill>
                  <a:srgbClr val="333333"/>
                </a:solidFill>
              </a:rPr>
              <a:t>اگر افکار منفی به ذهن شما خطور کردند ، سعی نکنید این افکار را فعّالانه سرکوب نمائید (سرکوبی عمدی این افکار را تشدید می کند) ؛ بلکه به آرامی به آنچه که درون شما می گذرد بنگرید ؛ درست مثل زمانی که بیرون طوفانی است و شما از پنجره به آرامی به آن می نگرید.</a:t>
            </a:r>
          </a:p>
          <a:p>
            <a:pPr eaLnBrk="1" hangingPunct="1">
              <a:defRPr/>
            </a:pPr>
            <a:r>
              <a:rPr lang="fa-IR" sz="2400" dirty="0">
                <a:solidFill>
                  <a:srgbClr val="004992"/>
                </a:solidFill>
              </a:rPr>
              <a:t>افکار عبور می کنند، همانطوری که ابرهای سنگین رعد و برق زا عبور می کنند.</a:t>
            </a:r>
            <a:endParaRPr lang="de-DE" sz="2400" dirty="0">
              <a:solidFill>
                <a:srgbClr val="004992"/>
              </a:solidFill>
            </a:endParaRPr>
          </a:p>
        </p:txBody>
      </p:sp>
      <p:pic>
        <p:nvPicPr>
          <p:cNvPr id="9"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7</a:t>
            </a:r>
            <a:r>
              <a:rPr lang="ar-AE" sz="3600" dirty="0">
                <a:latin typeface="+mn-lt"/>
                <a:ea typeface="+mn-ea"/>
                <a:cs typeface="+mn-cs"/>
              </a:rPr>
              <a:t>- سایر تحریف ها در تفکر</a:t>
            </a:r>
            <a:endParaRPr lang="en-US" sz="3600" dirty="0">
              <a:latin typeface="+mn-lt"/>
              <a:ea typeface="+mn-ea"/>
              <a:cs typeface="+mn-cs"/>
            </a:endParaRPr>
          </a:p>
        </p:txBody>
      </p:sp>
      <p:sp>
        <p:nvSpPr>
          <p:cNvPr id="34818" name="Rectangle 2"/>
          <p:cNvSpPr>
            <a:spLocks noGrp="1" noChangeArrowheads="1"/>
          </p:cNvSpPr>
          <p:nvPr>
            <p:ph idx="1"/>
          </p:nvPr>
        </p:nvSpPr>
        <p:spPr/>
        <p:txBody>
          <a:bodyPr>
            <a:noAutofit/>
          </a:bodyPr>
          <a:lstStyle/>
          <a:p>
            <a:pPr eaLnBrk="1" hangingPunct="1">
              <a:lnSpc>
                <a:spcPct val="100000"/>
              </a:lnSpc>
              <a:spcBef>
                <a:spcPts val="1200"/>
              </a:spcBef>
            </a:pPr>
            <a:r>
              <a:rPr lang="fa-IR" altLang="de-DE" sz="2000" b="1" dirty="0">
                <a:solidFill>
                  <a:srgbClr val="004992"/>
                </a:solidFill>
              </a:rPr>
              <a:t>مقایسه ی خود با دیگران:</a:t>
            </a:r>
            <a:endParaRPr lang="de-DE" altLang="de-DE" sz="2000" b="1" dirty="0">
              <a:solidFill>
                <a:srgbClr val="004992"/>
              </a:solidFill>
            </a:endParaRPr>
          </a:p>
          <a:p>
            <a:pPr marL="342900" lvl="1" indent="-342900" eaLnBrk="1" hangingPunct="1">
              <a:lnSpc>
                <a:spcPct val="100000"/>
              </a:lnSpc>
              <a:spcBef>
                <a:spcPts val="1200"/>
              </a:spcBef>
              <a:spcAft>
                <a:spcPts val="0"/>
              </a:spcAft>
              <a:buClr>
                <a:srgbClr val="333333"/>
              </a:buClr>
              <a:buFont typeface="WingDings"/>
              <a:buChar char=""/>
            </a:pPr>
            <a:r>
              <a:rPr lang="fa-IR" altLang="de-DE" sz="2000" dirty="0">
                <a:solidFill>
                  <a:srgbClr val="333333"/>
                </a:solidFill>
                <a:latin typeface="+mn-lt"/>
              </a:rPr>
              <a:t>خودتان را زیاد با دیگران مقایسه نکنید!</a:t>
            </a:r>
          </a:p>
          <a:p>
            <a:pPr marL="342900" lvl="1" indent="-342900" eaLnBrk="1" hangingPunct="1">
              <a:lnSpc>
                <a:spcPct val="100000"/>
              </a:lnSpc>
              <a:spcBef>
                <a:spcPts val="1200"/>
              </a:spcBef>
              <a:spcAft>
                <a:spcPts val="0"/>
              </a:spcAft>
              <a:buClr>
                <a:srgbClr val="333333"/>
              </a:buClr>
              <a:buFont typeface="WingDings"/>
              <a:buChar char=""/>
            </a:pPr>
            <a:r>
              <a:rPr lang="fa-IR" altLang="de-DE" sz="2000" dirty="0">
                <a:solidFill>
                  <a:srgbClr val="333333"/>
                </a:solidFill>
                <a:latin typeface="+mn-lt"/>
              </a:rPr>
              <a:t>همیشه انسان هایی جذاب تر ، موفق تر و جامعه پسندتر وجود دارند. با این وجود اگر به دقت به هر فرد خوشبخت ، ازنزدیک نگاه افکنید ، متوجه خواهید شد که هریک ضعف ها و مشکلاتی دارند.</a:t>
            </a:r>
            <a:endParaRPr lang="en-US"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7</a:t>
            </a:r>
            <a:r>
              <a:rPr lang="ar-AE" sz="3600" dirty="0"/>
              <a:t>- سایر تحریف ها در تفکر</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defRPr/>
            </a:pPr>
            <a:r>
              <a:rPr lang="fa-IR" sz="2000" b="1" dirty="0">
                <a:solidFill>
                  <a:srgbClr val="004992"/>
                </a:solidFill>
              </a:rPr>
              <a:t>مقایسه ی خود با دیگران:</a:t>
            </a:r>
            <a:endParaRPr lang="de-DE" sz="2000" b="1" dirty="0">
              <a:solidFill>
                <a:srgbClr val="333333"/>
              </a:solidFill>
            </a:endParaRPr>
          </a:p>
          <a:p>
            <a:pPr marL="342900" lvl="1" indent="-342900" defTabSz="914400" eaLnBrk="0" hangingPunct="0">
              <a:lnSpc>
                <a:spcPct val="100000"/>
              </a:lnSpc>
              <a:spcBef>
                <a:spcPts val="1200"/>
              </a:spcBef>
              <a:spcAft>
                <a:spcPts val="0"/>
              </a:spcAft>
              <a:buClr>
                <a:srgbClr val="333333"/>
              </a:buClr>
              <a:buFont typeface="WingDings"/>
              <a:buChar char=""/>
              <a:defRPr/>
            </a:pPr>
            <a:r>
              <a:rPr lang="fa-IR" sz="2000" dirty="0">
                <a:solidFill>
                  <a:srgbClr val="333333"/>
                </a:solidFill>
                <a:latin typeface="+mn-lt"/>
              </a:rPr>
              <a:t>خودتان را زیاد با دیگران مقایسه نکنید!</a:t>
            </a:r>
          </a:p>
          <a:p>
            <a:pPr marL="342900" lvl="1" indent="-342900" defTabSz="914400" eaLnBrk="0" hangingPunct="0">
              <a:lnSpc>
                <a:spcPct val="100000"/>
              </a:lnSpc>
              <a:spcBef>
                <a:spcPts val="1200"/>
              </a:spcBef>
              <a:spcAft>
                <a:spcPts val="0"/>
              </a:spcAft>
              <a:buClr>
                <a:srgbClr val="333333"/>
              </a:buClr>
              <a:buFont typeface="WingDings"/>
              <a:buChar char=""/>
              <a:defRPr/>
            </a:pPr>
            <a:r>
              <a:rPr lang="fa-IR" sz="2000" dirty="0">
                <a:solidFill>
                  <a:srgbClr val="333333"/>
                </a:solidFill>
                <a:latin typeface="+mn-lt"/>
              </a:rPr>
              <a:t>همیشه انسان هایی جذاب تر ، موفق تر و جامعه پسندتر وجود دارند. با این وجود اگر به دقت به هر فرد خوشبخت ، ازنزدیک نگاه افکنید ، متوجه خواهید شد که هریک ضعف ها و مشکلاتی دارند.</a:t>
            </a:r>
          </a:p>
          <a:p>
            <a:pPr lvl="0" defTabSz="914400" eaLnBrk="0" hangingPunct="0">
              <a:defRPr/>
            </a:pPr>
            <a:r>
              <a:rPr lang="fa-IR" sz="2000" b="1" dirty="0">
                <a:solidFill>
                  <a:srgbClr val="333333"/>
                </a:solidFill>
              </a:rPr>
              <a:t>ت</a:t>
            </a:r>
            <a:r>
              <a:rPr lang="fa-IR" sz="2000" b="1" dirty="0">
                <a:solidFill>
                  <a:srgbClr val="004992"/>
                </a:solidFill>
              </a:rPr>
              <a:t>قاضاهای مطلق:</a:t>
            </a:r>
            <a:endParaRPr lang="de-DE" sz="2000" b="1" dirty="0">
              <a:solidFill>
                <a:srgbClr val="004992"/>
              </a:solidFill>
            </a:endParaRPr>
          </a:p>
          <a:p>
            <a:pPr marL="342900" lvl="1" indent="-342900" defTabSz="914400" eaLnBrk="0" hangingPunct="0">
              <a:lnSpc>
                <a:spcPct val="100000"/>
              </a:lnSpc>
              <a:spcBef>
                <a:spcPts val="1200"/>
              </a:spcBef>
              <a:spcAft>
                <a:spcPts val="0"/>
              </a:spcAft>
              <a:buClr>
                <a:srgbClr val="333333"/>
              </a:buClr>
              <a:buFont typeface="WingDings"/>
              <a:buChar char=""/>
              <a:defRPr/>
            </a:pPr>
            <a:r>
              <a:rPr lang="fa-IR" sz="2000" b="1" dirty="0">
                <a:solidFill>
                  <a:srgbClr val="333333"/>
                </a:solidFill>
                <a:latin typeface="+mn-lt"/>
              </a:rPr>
              <a:t>از خود تقاضا و انتظارات خیلی بالا نظیر موارد زیر نداشته باشید:</a:t>
            </a:r>
            <a:endParaRPr lang="de-DE" sz="2000" dirty="0">
              <a:solidFill>
                <a:srgbClr val="333333"/>
              </a:solidFill>
              <a:latin typeface="+mn-lt"/>
            </a:endParaRPr>
          </a:p>
          <a:p>
            <a:pPr lvl="2" defTabSz="914400" eaLnBrk="0" hangingPunct="0">
              <a:lnSpc>
                <a:spcPct val="100000"/>
              </a:lnSpc>
              <a:spcBef>
                <a:spcPts val="1200"/>
              </a:spcBef>
              <a:spcAft>
                <a:spcPts val="0"/>
              </a:spcAft>
              <a:buClr>
                <a:srgbClr val="FFFFFF"/>
              </a:buClr>
              <a:buFont typeface="WingDings"/>
              <a:buChar char=""/>
              <a:defRPr/>
            </a:pPr>
            <a:r>
              <a:rPr lang="fa-IR" sz="2000" dirty="0">
                <a:solidFill>
                  <a:srgbClr val="333333"/>
                </a:solidFill>
                <a:latin typeface="+mn-lt"/>
              </a:rPr>
              <a:t>من همیشه باید خیلی خوب و زیبا به نظر آیم.</a:t>
            </a:r>
          </a:p>
          <a:p>
            <a:pPr lvl="2" defTabSz="914400" eaLnBrk="0" hangingPunct="0">
              <a:lnSpc>
                <a:spcPct val="100000"/>
              </a:lnSpc>
              <a:spcBef>
                <a:spcPts val="1200"/>
              </a:spcBef>
              <a:spcAft>
                <a:spcPts val="0"/>
              </a:spcAft>
              <a:buClr>
                <a:srgbClr val="FFFFFF"/>
              </a:buClr>
              <a:buFont typeface="WingDings"/>
              <a:buChar char=""/>
              <a:defRPr/>
            </a:pPr>
            <a:r>
              <a:rPr lang="fa-IR" sz="2000" dirty="0">
                <a:solidFill>
                  <a:srgbClr val="333333"/>
                </a:solidFill>
                <a:latin typeface="+mn-lt"/>
              </a:rPr>
              <a:t>من همیشه باید بسیار زیرک و باهوش جلوه کنم.</a:t>
            </a:r>
          </a:p>
          <a:p>
            <a:pPr lvl="2" defTabSz="914400" eaLnBrk="0" hangingPunct="0">
              <a:lnSpc>
                <a:spcPct val="100000"/>
              </a:lnSpc>
              <a:spcBef>
                <a:spcPts val="1200"/>
              </a:spcBef>
              <a:spcAft>
                <a:spcPts val="0"/>
              </a:spcAft>
              <a:buClr>
                <a:srgbClr val="FFFFFF"/>
              </a:buClr>
              <a:buFont typeface="WingDings"/>
              <a:buChar char=""/>
              <a:defRPr/>
            </a:pPr>
            <a:r>
              <a:rPr lang="fa-IR" sz="2000" dirty="0">
                <a:solidFill>
                  <a:srgbClr val="333333"/>
                </a:solidFill>
                <a:latin typeface="+mn-lt"/>
              </a:rPr>
              <a:t>من همیشه باید عزیزترین و سرگرم کننده ترین باشم.</a:t>
            </a:r>
            <a:endParaRPr lang="fa-IR" sz="2000" dirty="0">
              <a:latin typeface="+mn-lt"/>
            </a:endParaRPr>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t>آموزش فراشناخت 8 – عزت نفس و خلق وخو</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r-SA" altLang="ko-KR" sz="3600" spc="-5" dirty="0">
                <a:latin typeface="+mn-lt"/>
                <a:ea typeface="+mn-ea"/>
                <a:cs typeface="+mn-cs"/>
              </a:rPr>
              <a:t>اختیاری : کلیپ ویدئویی</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ar-SA" altLang="ko-KR" sz="2400" dirty="0">
                <a:solidFill>
                  <a:srgbClr val="004992"/>
                </a:solidFill>
              </a:rPr>
              <a:t>اختیاری: کلیپ هاي ویدئویی نمایش داده شده مرتبط با موضوع امروز در وب سایت زیر قابل دسترس می باشندپس از نمایش ویدئو، شما می توانید در مورد چگونگی</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ar-SA" altLang="ko-KR" sz="2400" dirty="0">
                <a:solidFill>
                  <a:srgbClr val="333333"/>
                </a:solidFill>
              </a:rPr>
              <a:t>ارتباط آن با موضوع امروز بحث کنید.</a:t>
            </a: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b="0" spc="-5">
                <a:solidFill>
                  <a:srgbClr val="333333"/>
                </a:solidFill>
                <a:latin typeface="+mn-lt"/>
              </a:rPr>
              <a:t>]</a:t>
            </a:r>
            <a:r>
              <a:rPr lang="ar-SA" altLang="ko-KR" b="0" i="1" spc="-5" dirty="0">
                <a:solidFill>
                  <a:srgbClr val="333333"/>
                </a:solidFill>
                <a:latin typeface="+mn-lt"/>
              </a:rPr>
              <a:t>برای مربیان:</a:t>
            </a:r>
            <a:endParaRPr lang="" altLang="ko-KR" b="0" i="1" spc="-5">
              <a:solidFill>
                <a:srgbClr val="333333"/>
              </a:solidFill>
              <a:latin typeface="+mn-lt"/>
            </a:endParaRPr>
          </a:p>
          <a:p>
            <a:pPr marL="635" algn="r" defTabSz="914400" rtl="1" eaLnBrk="0" fontAlgn="base" hangingPunct="0">
              <a:spcBef>
                <a:spcPts val="894"/>
              </a:spcBef>
              <a:spcAft>
                <a:spcPct val="0"/>
              </a:spcAft>
            </a:pPr>
            <a:r>
              <a:rPr lang="ar-SA" altLang="ko-KR" b="0" dirty="0">
                <a:solidFill>
                  <a:srgbClr val="333333"/>
                </a:solidFill>
                <a:latin typeface="+mn-lt"/>
              </a:rPr>
              <a:t>برخی از کلیپ ها حاوی حرف هایی است که ممکن</a:t>
            </a:r>
            <a:r>
              <a:rPr lang="" altLang="ko-KR" b="0">
                <a:solidFill>
                  <a:srgbClr val="333333"/>
                </a:solidFill>
                <a:latin typeface="+mn-lt"/>
              </a:rPr>
              <a:t> </a:t>
            </a:r>
            <a:r>
              <a:rPr lang="ar-SA" altLang="ko-KR" b="0" dirty="0">
                <a:solidFill>
                  <a:srgbClr val="333333"/>
                </a:solidFill>
                <a:latin typeface="+mn-lt"/>
              </a:rPr>
              <a:t>است برای همه مخاطبان و در تمام فرهنگ ها مناسب نباشد. لطفا با دقت فیلم ها را قبل از نشان دادن روی صفحه نمایش خودتان ببینید.]</a:t>
            </a:r>
          </a:p>
        </p:txBody>
      </p:sp>
      <p:sp>
        <p:nvSpPr>
          <p:cNvPr id="15" name="object 2"/>
          <p:cNvSpPr/>
          <p:nvPr/>
        </p:nvSpPr>
        <p:spPr>
          <a:xfrm>
            <a:off x="481720"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7" name="object 3"/>
          <p:cNvSpPr/>
          <p:nvPr/>
        </p:nvSpPr>
        <p:spPr>
          <a:xfrm>
            <a:off x="893647"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8" name="object 4"/>
          <p:cNvSpPr/>
          <p:nvPr/>
        </p:nvSpPr>
        <p:spPr>
          <a:xfrm>
            <a:off x="1239521"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9" name="object 5"/>
          <p:cNvSpPr/>
          <p:nvPr/>
        </p:nvSpPr>
        <p:spPr>
          <a:xfrm>
            <a:off x="1018419"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0" name="object 6"/>
          <p:cNvSpPr/>
          <p:nvPr/>
        </p:nvSpPr>
        <p:spPr>
          <a:xfrm>
            <a:off x="1464293"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2" name="object 7"/>
          <p:cNvSpPr/>
          <p:nvPr/>
        </p:nvSpPr>
        <p:spPr>
          <a:xfrm>
            <a:off x="1680805"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3" name="object 8"/>
          <p:cNvSpPr/>
          <p:nvPr/>
        </p:nvSpPr>
        <p:spPr>
          <a:xfrm>
            <a:off x="1902826"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4" name="object 9"/>
          <p:cNvSpPr/>
          <p:nvPr/>
        </p:nvSpPr>
        <p:spPr>
          <a:xfrm>
            <a:off x="833098"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5" name="object 10"/>
          <p:cNvSpPr/>
          <p:nvPr/>
        </p:nvSpPr>
        <p:spPr>
          <a:xfrm>
            <a:off x="776216"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34</a:t>
            </a:fld>
            <a:endParaRPr lang="de-DE" dirty="0"/>
          </a:p>
        </p:txBody>
      </p:sp>
    </p:spTree>
    <p:extLst>
      <p:ext uri="{BB962C8B-B14F-4D97-AF65-F5344CB8AC3E}">
        <p14:creationId xmlns:p14="http://schemas.microsoft.com/office/powerpoint/2010/main" val="36341109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نسبت به نقاط قوت خود آگاه شوید.</a:t>
            </a:r>
            <a:endParaRPr lang="en-US" altLang="de-DE" sz="3600">
              <a:solidFill>
                <a:srgbClr val="004992"/>
              </a:solidFill>
              <a:latin typeface="+mn-lt"/>
              <a:ea typeface="+mn-ea"/>
              <a:cs typeface="+mn-cs"/>
            </a:endParaRPr>
          </a:p>
        </p:txBody>
      </p:sp>
      <p:sp>
        <p:nvSpPr>
          <p:cNvPr id="37891" name="Rectangle 3"/>
          <p:cNvSpPr>
            <a:spLocks noGrp="1" noChangeArrowheads="1"/>
          </p:cNvSpPr>
          <p:nvPr>
            <p:ph idx="1"/>
          </p:nvPr>
        </p:nvSpPr>
        <p:spPr>
          <a:xfrm>
            <a:off x="2966221" y="2204864"/>
            <a:ext cx="8782733" cy="4248000"/>
          </a:xfrm>
        </p:spPr>
        <p:txBody>
          <a:bodyPr>
            <a:noAutofit/>
          </a:bodyPr>
          <a:lstStyle/>
          <a:p>
            <a:pPr marL="342900" indent="-342900" eaLnBrk="1" hangingPunct="1">
              <a:buClr>
                <a:srgbClr val="333333"/>
              </a:buClr>
              <a:buFont typeface="WingDings"/>
              <a:buChar char=""/>
              <a:defRPr/>
            </a:pPr>
            <a:r>
              <a:rPr lang="fa-IR" altLang="de-DE" sz="2400" dirty="0">
                <a:solidFill>
                  <a:srgbClr val="333333"/>
                </a:solidFill>
              </a:rPr>
              <a:t>به جای تمرکز بر نقاط ضعف ، بر نقاط قوت خود تکیه کنید.</a:t>
            </a:r>
          </a:p>
          <a:p>
            <a:pPr marL="342900" indent="-342900" eaLnBrk="1" hangingPunct="1">
              <a:buClr>
                <a:srgbClr val="000000"/>
              </a:buClr>
              <a:buFont typeface="WingDings"/>
              <a:buChar char=""/>
              <a:defRPr/>
            </a:pPr>
            <a:r>
              <a:rPr lang="fa-IR" altLang="de-DE" sz="2400" dirty="0">
                <a:solidFill>
                  <a:srgbClr val="333333"/>
                </a:solidFill>
              </a:rPr>
              <a:t>هر کس نقاط قوتی دارد که خاص خودش است و در دیگران وجود ندارد و می تواند به آنها مباهات کند... </a:t>
            </a:r>
            <a:r>
              <a:rPr lang="fa-IR" altLang="de-DE" sz="2400" dirty="0"/>
              <a:t>م</a:t>
            </a:r>
            <a:r>
              <a:rPr lang="fa-IR" altLang="de-DE" sz="2400" dirty="0">
                <a:solidFill>
                  <a:srgbClr val="004992"/>
                </a:solidFill>
              </a:rPr>
              <a:t>نظور از این نقاط قوت رکورد جهانی یا اختراع جدید نمی باشد.</a:t>
            </a:r>
            <a:endParaRPr lang="en-US" altLang="de-DE"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103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نسبت به نقاط قوت خود آگاه شوید.</a:t>
            </a:r>
            <a:endParaRPr lang="en-US" altLang="de-DE" sz="3600">
              <a:solidFill>
                <a:srgbClr val="004992"/>
              </a:solidFill>
              <a:latin typeface="+mn-lt"/>
              <a:ea typeface="+mn-ea"/>
              <a:cs typeface="+mn-cs"/>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36</a:t>
            </a:fld>
            <a:endParaRPr lang="de-DE" dirty="0"/>
          </a:p>
        </p:txBody>
      </p:sp>
      <p:sp>
        <p:nvSpPr>
          <p:cNvPr id="38914" name="Rectangle 1026"/>
          <p:cNvSpPr>
            <a:spLocks noGrp="1" noChangeArrowheads="1"/>
          </p:cNvSpPr>
          <p:nvPr>
            <p:ph idx="1"/>
          </p:nvPr>
        </p:nvSpPr>
        <p:spPr/>
        <p:txBody>
          <a:bodyPr>
            <a:noAutofit/>
          </a:bodyPr>
          <a:lstStyle/>
          <a:p>
            <a:pPr marL="457200" indent="-457200" eaLnBrk="1" hangingPunct="1">
              <a:lnSpc>
                <a:spcPct val="100000"/>
              </a:lnSpc>
              <a:spcBef>
                <a:spcPts val="1200"/>
              </a:spcBef>
              <a:buFont typeface="+mj-lt"/>
              <a:buAutoNum type="arabicPeriod"/>
              <a:defRPr/>
            </a:pPr>
            <a:r>
              <a:rPr lang="fa-IR" sz="2400" dirty="0">
                <a:solidFill>
                  <a:srgbClr val="004992"/>
                </a:solidFill>
              </a:rPr>
              <a:t>درخصوص نقاط قوت خود فکر کنید.</a:t>
            </a:r>
            <a:br>
              <a:rPr lang="fa-IR" sz="2400" dirty="0">
                <a:solidFill>
                  <a:srgbClr val="004992"/>
                </a:solidFill>
              </a:rPr>
            </a:br>
            <a:r>
              <a:rPr lang="fa-IR" sz="2400" dirty="0">
                <a:solidFill>
                  <a:srgbClr val="333333"/>
                </a:solidFill>
              </a:rPr>
              <a:t>من چه توانمندی هایی دارم؟ در گذشته بخاطر چه اعمالی از من تعریف و</a:t>
            </a:r>
            <a:br>
              <a:rPr lang="fa-IR" sz="2400" dirty="0">
                <a:solidFill>
                  <a:srgbClr val="333333"/>
                </a:solidFill>
              </a:rPr>
            </a:br>
            <a:r>
              <a:rPr lang="fa-IR" sz="2400" dirty="0">
                <a:solidFill>
                  <a:srgbClr val="333333"/>
                </a:solidFill>
              </a:rPr>
              <a:t>تمجید شده است؟</a:t>
            </a:r>
            <a:br>
              <a:rPr lang="fa-IR" sz="2400" dirty="0">
                <a:solidFill>
                  <a:srgbClr val="333333"/>
                </a:solidFill>
              </a:rPr>
            </a:br>
            <a:r>
              <a:rPr lang="fa-IR" sz="1600" dirty="0">
                <a:solidFill>
                  <a:srgbClr val="333333"/>
                </a:solidFill>
              </a:rPr>
              <a:t>بعنوان مثال: من خيلي صبور هستم...</a:t>
            </a:r>
            <a:endParaRPr lang="en-US" sz="1200" i="1" dirty="0">
              <a:solidFill>
                <a:srgbClr val="333333"/>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103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نسبت به نقاط قوت خود آگاه شوید.</a:t>
            </a:r>
            <a:endParaRPr lang="en-US" altLang="de-DE" sz="3600">
              <a:solidFill>
                <a:srgbClr val="004992"/>
              </a:solidFill>
              <a:latin typeface="+mn-lt"/>
              <a:ea typeface="+mn-ea"/>
              <a:cs typeface="+mn-cs"/>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37</a:t>
            </a:fld>
            <a:endParaRPr lang="de-DE" dirty="0"/>
          </a:p>
        </p:txBody>
      </p:sp>
      <p:sp>
        <p:nvSpPr>
          <p:cNvPr id="38914" name="Rectangle 1026"/>
          <p:cNvSpPr>
            <a:spLocks noGrp="1" noChangeArrowheads="1"/>
          </p:cNvSpPr>
          <p:nvPr>
            <p:ph idx="1"/>
          </p:nvPr>
        </p:nvSpPr>
        <p:spPr/>
        <p:txBody>
          <a:bodyPr>
            <a:noAutofit/>
          </a:bodyPr>
          <a:lstStyle/>
          <a:p>
            <a:pPr marL="457200" indent="-457200" eaLnBrk="1" hangingPunct="1">
              <a:lnSpc>
                <a:spcPct val="100000"/>
              </a:lnSpc>
              <a:spcBef>
                <a:spcPts val="1200"/>
              </a:spcBef>
              <a:buFont typeface="+mj-lt"/>
              <a:buAutoNum type="arabicPeriod"/>
              <a:defRPr/>
            </a:pPr>
            <a:r>
              <a:rPr lang="fa-IR" sz="2400" dirty="0">
                <a:solidFill>
                  <a:srgbClr val="004992"/>
                </a:solidFill>
              </a:rPr>
              <a:t>درخصوص نقاط قوت خود فکر کنید.</a:t>
            </a:r>
            <a:br>
              <a:rPr lang="fa-IR" sz="2400" dirty="0">
                <a:solidFill>
                  <a:srgbClr val="004992"/>
                </a:solidFill>
              </a:rPr>
            </a:br>
            <a:r>
              <a:rPr lang="fa-IR" sz="2400" dirty="0">
                <a:solidFill>
                  <a:srgbClr val="333333"/>
                </a:solidFill>
              </a:rPr>
              <a:t>من چه توانمندی هایی دارم؟ در گذشته بخاطر چه اعمالی از من تعریف و</a:t>
            </a:r>
            <a:br>
              <a:rPr lang="fa-IR" sz="2400" dirty="0">
                <a:solidFill>
                  <a:srgbClr val="333333"/>
                </a:solidFill>
              </a:rPr>
            </a:br>
            <a:r>
              <a:rPr lang="fa-IR" sz="2400" dirty="0">
                <a:solidFill>
                  <a:srgbClr val="333333"/>
                </a:solidFill>
              </a:rPr>
              <a:t>تمجید شده است؟</a:t>
            </a:r>
            <a:br>
              <a:rPr lang="fa-IR" sz="2400" dirty="0">
                <a:solidFill>
                  <a:srgbClr val="333333"/>
                </a:solidFill>
              </a:rPr>
            </a:br>
            <a:r>
              <a:rPr lang="fa-IR" sz="1600" dirty="0">
                <a:solidFill>
                  <a:srgbClr val="333333"/>
                </a:solidFill>
              </a:rPr>
              <a:t>بعنوان مثال: من خيلي صبور هستم...</a:t>
            </a:r>
          </a:p>
          <a:p>
            <a:pPr marL="457200" indent="-457200" eaLnBrk="1" hangingPunct="1">
              <a:buFont typeface="+mj-lt"/>
              <a:buAutoNum type="arabicPeriod"/>
              <a:defRPr/>
            </a:pPr>
            <a:r>
              <a:rPr lang="fa-IR" sz="2400" dirty="0">
                <a:solidFill>
                  <a:srgbClr val="004992"/>
                </a:solidFill>
              </a:rPr>
              <a:t>موقعیت یا شرایط خاصی را تصورکنید</a:t>
            </a:r>
            <a:br>
              <a:rPr lang="fa-IR" sz="2400" dirty="0">
                <a:solidFill>
                  <a:srgbClr val="004992"/>
                </a:solidFill>
              </a:rPr>
            </a:br>
            <a:r>
              <a:rPr lang="fa-IR" sz="2400" dirty="0">
                <a:solidFill>
                  <a:srgbClr val="333333"/>
                </a:solidFill>
              </a:rPr>
              <a:t>چه وقت و کجا؟ چه انجام داده ام و چه کسانی بازخورد داده اند؟</a:t>
            </a:r>
            <a:br>
              <a:rPr lang="fa-IR" sz="2400" dirty="0">
                <a:solidFill>
                  <a:srgbClr val="333333"/>
                </a:solidFill>
              </a:rPr>
            </a:br>
            <a:r>
              <a:rPr lang="fa-IR" sz="1600" dirty="0">
                <a:solidFill>
                  <a:srgbClr val="333333"/>
                </a:solidFill>
              </a:rPr>
              <a:t>عنوان مثال من به تازگی به خواهرزاده ام در درس ریاضی کمک کردم، و او نمره خوبی </a:t>
            </a:r>
            <a:r>
              <a:rPr lang="fa-IR" sz="1600">
                <a:solidFill>
                  <a:srgbClr val="333333"/>
                </a:solidFill>
              </a:rPr>
              <a:t>گرفته...</a:t>
            </a:r>
            <a:endParaRPr lang="en-US" sz="1200" i="1" dirty="0">
              <a:solidFill>
                <a:srgbClr val="333333"/>
              </a:solidFill>
            </a:endParaRPr>
          </a:p>
        </p:txBody>
      </p:sp>
    </p:spTree>
    <p:extLst>
      <p:ext uri="{BB962C8B-B14F-4D97-AF65-F5344CB8AC3E}">
        <p14:creationId xmlns:p14="http://schemas.microsoft.com/office/powerpoint/2010/main" val="14164536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103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نسبت به نقاط قوت خود آگاه شوید.</a:t>
            </a:r>
            <a:endParaRPr lang="en-US" altLang="de-DE" sz="3600">
              <a:solidFill>
                <a:srgbClr val="004992"/>
              </a:solidFill>
              <a:latin typeface="+mn-lt"/>
              <a:ea typeface="+mn-ea"/>
              <a:cs typeface="+mn-cs"/>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38</a:t>
            </a:fld>
            <a:endParaRPr lang="de-DE" dirty="0"/>
          </a:p>
        </p:txBody>
      </p:sp>
      <p:sp>
        <p:nvSpPr>
          <p:cNvPr id="38914" name="Rectangle 1026"/>
          <p:cNvSpPr>
            <a:spLocks noGrp="1" noChangeArrowheads="1"/>
          </p:cNvSpPr>
          <p:nvPr>
            <p:ph idx="1"/>
          </p:nvPr>
        </p:nvSpPr>
        <p:spPr/>
        <p:txBody>
          <a:bodyPr>
            <a:noAutofit/>
          </a:bodyPr>
          <a:lstStyle/>
          <a:p>
            <a:pPr marL="457200" indent="-457200" eaLnBrk="1" hangingPunct="1">
              <a:lnSpc>
                <a:spcPct val="100000"/>
              </a:lnSpc>
              <a:spcBef>
                <a:spcPts val="1200"/>
              </a:spcBef>
              <a:buFont typeface="+mj-lt"/>
              <a:buAutoNum type="arabicPeriod"/>
              <a:defRPr/>
            </a:pPr>
            <a:r>
              <a:rPr lang="fa-IR" sz="2400" dirty="0">
                <a:solidFill>
                  <a:srgbClr val="004992"/>
                </a:solidFill>
              </a:rPr>
              <a:t>درخصوص نقاط قوت خود فکر کنید.</a:t>
            </a:r>
            <a:br>
              <a:rPr lang="fa-IR" sz="2400" dirty="0">
                <a:solidFill>
                  <a:srgbClr val="004992"/>
                </a:solidFill>
              </a:rPr>
            </a:br>
            <a:r>
              <a:rPr lang="fa-IR" sz="2400" dirty="0">
                <a:solidFill>
                  <a:srgbClr val="333333"/>
                </a:solidFill>
              </a:rPr>
              <a:t>من چه توانمندی هایی دارم؟ در گذشته بخاطر چه اعمالی از من تعریف و</a:t>
            </a:r>
            <a:br>
              <a:rPr lang="fa-IR" sz="2400" dirty="0">
                <a:solidFill>
                  <a:srgbClr val="333333"/>
                </a:solidFill>
              </a:rPr>
            </a:br>
            <a:r>
              <a:rPr lang="fa-IR" sz="2400" dirty="0">
                <a:solidFill>
                  <a:srgbClr val="333333"/>
                </a:solidFill>
              </a:rPr>
              <a:t>تمجید شده است؟</a:t>
            </a:r>
            <a:br>
              <a:rPr lang="fa-IR" sz="2400" dirty="0">
                <a:solidFill>
                  <a:srgbClr val="333333"/>
                </a:solidFill>
              </a:rPr>
            </a:br>
            <a:r>
              <a:rPr lang="fa-IR" sz="1600" dirty="0">
                <a:solidFill>
                  <a:srgbClr val="333333"/>
                </a:solidFill>
              </a:rPr>
              <a:t>بعنوان مثال: من خيلي صبور هستم...</a:t>
            </a:r>
          </a:p>
          <a:p>
            <a:pPr marL="457200" indent="-457200" eaLnBrk="1" hangingPunct="1">
              <a:buFont typeface="+mj-lt"/>
              <a:buAutoNum type="arabicPeriod"/>
              <a:defRPr/>
            </a:pPr>
            <a:r>
              <a:rPr lang="fa-IR" sz="2400" dirty="0">
                <a:solidFill>
                  <a:srgbClr val="004992"/>
                </a:solidFill>
              </a:rPr>
              <a:t>موقعیت یا شرایط خاصی را تصورکنید</a:t>
            </a:r>
            <a:br>
              <a:rPr lang="fa-IR" sz="2400" dirty="0">
                <a:solidFill>
                  <a:srgbClr val="004992"/>
                </a:solidFill>
              </a:rPr>
            </a:br>
            <a:r>
              <a:rPr lang="fa-IR" sz="2400" dirty="0">
                <a:solidFill>
                  <a:srgbClr val="333333"/>
                </a:solidFill>
              </a:rPr>
              <a:t>چه وقت و کجا؟ چه انجام داده ام و چه کسانی بازخورد داده اند؟</a:t>
            </a:r>
            <a:br>
              <a:rPr lang="fa-IR" sz="2400" dirty="0">
                <a:solidFill>
                  <a:srgbClr val="333333"/>
                </a:solidFill>
              </a:rPr>
            </a:br>
            <a:r>
              <a:rPr lang="fa-IR" sz="1600" dirty="0">
                <a:solidFill>
                  <a:srgbClr val="333333"/>
                </a:solidFill>
              </a:rPr>
              <a:t>عنوان مثال من به تازگی به خواهرزاده ام در درس ریاضی کمک کردم، و او نمره خوبی گرفته...</a:t>
            </a:r>
            <a:endParaRPr lang="en-US" sz="1600" i="1" dirty="0">
              <a:solidFill>
                <a:srgbClr val="333333"/>
              </a:solidFill>
            </a:endParaRPr>
          </a:p>
          <a:p>
            <a:pPr marL="457200" indent="-457200" eaLnBrk="1" hangingPunct="1">
              <a:buFont typeface="+mj-lt"/>
              <a:buAutoNum type="arabicPeriod"/>
              <a:defRPr/>
            </a:pPr>
            <a:r>
              <a:rPr lang="fa-IR" sz="2400" dirty="0">
                <a:solidFill>
                  <a:srgbClr val="004992"/>
                </a:solidFill>
              </a:rPr>
              <a:t>بنویسید!</a:t>
            </a:r>
            <a:br>
              <a:rPr lang="fa-IR" sz="2400" dirty="0">
                <a:solidFill>
                  <a:srgbClr val="004992"/>
                </a:solidFill>
              </a:rPr>
            </a:br>
            <a:r>
              <a:rPr lang="fa-IR" sz="2400" dirty="0">
                <a:solidFill>
                  <a:srgbClr val="333333"/>
                </a:solidFill>
              </a:rPr>
              <a:t>بطور دایم و منظم بخوانید و آن را توسعه دهید. درهنگام بحران ، به این خاطرات بازگردید (بعنوان مثال ، درچه زمانی شما احساس می کردید که فرد بی ارزشی هستید).</a:t>
            </a:r>
            <a:br>
              <a:rPr lang="fa-IR" sz="2400" dirty="0">
                <a:solidFill>
                  <a:srgbClr val="333333"/>
                </a:solidFill>
              </a:rPr>
            </a:br>
            <a:r>
              <a:rPr lang="fa-IR" sz="1600" dirty="0">
                <a:solidFill>
                  <a:srgbClr val="333333"/>
                </a:solidFill>
              </a:rPr>
              <a:t>مثال: وقایع خوب و خوشایند و همچنین تعریف و تمجید دیگران از خودتان را بنویسید</a:t>
            </a:r>
            <a:endParaRPr lang="en-US" sz="1200" i="1" dirty="0">
              <a:solidFill>
                <a:srgbClr val="333333"/>
              </a:solidFill>
            </a:endParaRPr>
          </a:p>
        </p:txBody>
      </p:sp>
    </p:spTree>
    <p:extLst>
      <p:ext uri="{BB962C8B-B14F-4D97-AF65-F5344CB8AC3E}">
        <p14:creationId xmlns:p14="http://schemas.microsoft.com/office/powerpoint/2010/main" val="8666452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گام هایی به سوی کاهش خلق افسرده و بهبود عزت نفس</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هر روز عصر مطالبی بنویسید (تقریباً 5 مطلب). </a:t>
            </a:r>
            <a:r>
              <a:rPr lang="fa-IR" altLang="de-DE" sz="2400" dirty="0">
                <a:solidFill>
                  <a:srgbClr val="333333"/>
                </a:solidFill>
              </a:rPr>
              <a:t>سپس آنها را در ذهن مرور </a:t>
            </a:r>
            <a:r>
              <a:rPr lang="fa-IR" altLang="de-DE" sz="2400">
                <a:solidFill>
                  <a:srgbClr val="333333"/>
                </a:solidFill>
              </a:rPr>
              <a:t>کنید.</a:t>
            </a:r>
            <a:endParaRPr lang="fa-IR"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39</a:t>
            </a:fld>
            <a:endParaRPr lang="de-DE"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گام هایی به سوی کاهش خلق افسرده و بهبود عزت نفس</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هر روز عصر مطالبی بنویسید (تقریباً 5 مطلب). سپس آنها را در ذهن مرور کنید.</a:t>
            </a:r>
          </a:p>
          <a:p>
            <a:pPr marL="342900" lvl="0" indent="-342900" defTabSz="914400" fontAlgn="base">
              <a:buClr>
                <a:srgbClr val="333333"/>
              </a:buClr>
              <a:buFont typeface="WingDings"/>
              <a:buChar char=""/>
            </a:pPr>
            <a:r>
              <a:rPr lang="fa-IR" altLang="de-DE" sz="2400" dirty="0">
                <a:solidFill>
                  <a:srgbClr val="333333"/>
                </a:solidFill>
              </a:rPr>
              <a:t>درجلوی آینه به خود بگویید:</a:t>
            </a:r>
            <a:r>
              <a:rPr lang="de-DE" altLang="de-DE" sz="2400" dirty="0">
                <a:solidFill>
                  <a:srgbClr val="333333"/>
                </a:solidFill>
              </a:rPr>
              <a:t>“</a:t>
            </a:r>
            <a:r>
              <a:rPr lang="fa-IR" altLang="de-DE" sz="2400" dirty="0">
                <a:solidFill>
                  <a:srgbClr val="333333"/>
                </a:solidFill>
              </a:rPr>
              <a:t>خودم را دوست دارم</a:t>
            </a:r>
            <a:r>
              <a:rPr lang="de-DE" altLang="de-DE" sz="2400" dirty="0">
                <a:solidFill>
                  <a:srgbClr val="333333"/>
                </a:solidFill>
              </a:rPr>
              <a:t>“</a:t>
            </a:r>
            <a:r>
              <a:rPr lang="fa-IR" altLang="de-DE" sz="2400" dirty="0">
                <a:solidFill>
                  <a:srgbClr val="333333"/>
                </a:solidFill>
              </a:rPr>
              <a:t> یا </a:t>
            </a:r>
            <a:r>
              <a:rPr lang="de-DE" altLang="de-DE" sz="2400" dirty="0">
                <a:solidFill>
                  <a:srgbClr val="333333"/>
                </a:solidFill>
              </a:rPr>
              <a:t>„</a:t>
            </a:r>
            <a:r>
              <a:rPr lang="fa-IR" altLang="de-DE" sz="2400" dirty="0">
                <a:solidFill>
                  <a:srgbClr val="333333"/>
                </a:solidFill>
              </a:rPr>
              <a:t>تو را دوست دارم</a:t>
            </a:r>
            <a:r>
              <a:rPr lang="de-DE" altLang="de-DE" sz="2400" dirty="0">
                <a:solidFill>
                  <a:srgbClr val="333333"/>
                </a:solidFill>
              </a:rPr>
              <a:t>“</a:t>
            </a:r>
            <a:r>
              <a:rPr lang="fa-IR" altLang="de-DE" sz="2400" dirty="0">
                <a:solidFill>
                  <a:srgbClr val="333333"/>
                </a:solidFill>
              </a:rPr>
              <a:t>! {توجه داشته باشید که ابتدا ممکن است از این عمل احساس حماقت کنید!}</a:t>
            </a:r>
            <a:endParaRPr lang="fa-IR"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40</a:t>
            </a:fld>
            <a:endParaRPr lang="de-DE" dirty="0"/>
          </a:p>
        </p:txBody>
      </p:sp>
    </p:spTree>
    <p:extLst>
      <p:ext uri="{BB962C8B-B14F-4D97-AF65-F5344CB8AC3E}">
        <p14:creationId xmlns:p14="http://schemas.microsoft.com/office/powerpoint/2010/main" val="4060879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گام هایی به سوی کاهش خلق افسرده و بهبود عزت نفس</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هر روز عصر مطالبی بنویسید (تقریباً 5 مطلب). سپس آنها را در ذهن مرور کنید.</a:t>
            </a:r>
          </a:p>
          <a:p>
            <a:pPr marL="342900" lvl="0" indent="-342900" defTabSz="914400" fontAlgn="base">
              <a:buClr>
                <a:srgbClr val="333333"/>
              </a:buClr>
              <a:buFont typeface="WingDings"/>
              <a:buChar char=""/>
            </a:pPr>
            <a:r>
              <a:rPr lang="fa-IR" altLang="de-DE" sz="2400" dirty="0">
                <a:solidFill>
                  <a:srgbClr val="333333"/>
                </a:solidFill>
              </a:rPr>
              <a:t>درجلوی آینه به خود بگویید:</a:t>
            </a:r>
            <a:r>
              <a:rPr lang="de-DE" altLang="de-DE" sz="2400" dirty="0">
                <a:solidFill>
                  <a:srgbClr val="333333"/>
                </a:solidFill>
              </a:rPr>
              <a:t>“</a:t>
            </a:r>
            <a:r>
              <a:rPr lang="fa-IR" altLang="de-DE" sz="2400" dirty="0">
                <a:solidFill>
                  <a:srgbClr val="333333"/>
                </a:solidFill>
              </a:rPr>
              <a:t>خودم را دوست دارم</a:t>
            </a:r>
            <a:r>
              <a:rPr lang="de-DE" altLang="de-DE" sz="2400" dirty="0">
                <a:solidFill>
                  <a:srgbClr val="333333"/>
                </a:solidFill>
              </a:rPr>
              <a:t>“</a:t>
            </a:r>
            <a:r>
              <a:rPr lang="fa-IR" altLang="de-DE" sz="2400" dirty="0">
                <a:solidFill>
                  <a:srgbClr val="333333"/>
                </a:solidFill>
              </a:rPr>
              <a:t> یا </a:t>
            </a:r>
            <a:r>
              <a:rPr lang="de-DE" altLang="de-DE" sz="2400" dirty="0">
                <a:solidFill>
                  <a:srgbClr val="333333"/>
                </a:solidFill>
              </a:rPr>
              <a:t>„</a:t>
            </a:r>
            <a:r>
              <a:rPr lang="fa-IR" altLang="de-DE" sz="2400" dirty="0">
                <a:solidFill>
                  <a:srgbClr val="333333"/>
                </a:solidFill>
              </a:rPr>
              <a:t>تو را دوست دارم</a:t>
            </a:r>
            <a:r>
              <a:rPr lang="de-DE" altLang="de-DE" sz="2400" dirty="0">
                <a:solidFill>
                  <a:srgbClr val="333333"/>
                </a:solidFill>
              </a:rPr>
              <a:t>“</a:t>
            </a:r>
            <a:r>
              <a:rPr lang="fa-IR" altLang="de-DE" sz="2400" dirty="0">
                <a:solidFill>
                  <a:srgbClr val="333333"/>
                </a:solidFill>
              </a:rPr>
              <a:t>! {توجه داشته باشید که ابتدا ممکن است از این عمل احساس حماقت کنید!}</a:t>
            </a:r>
            <a:endParaRPr lang="fa-IR" sz="2400" dirty="0"/>
          </a:p>
          <a:p>
            <a:pPr marL="342900" lvl="0" indent="-342900" defTabSz="914400" fontAlgn="base">
              <a:buClr>
                <a:srgbClr val="333333"/>
              </a:buClr>
              <a:buFont typeface="WingDings"/>
              <a:buChar char=""/>
            </a:pPr>
            <a:r>
              <a:rPr lang="fa-IR" altLang="de-DE" sz="2400" dirty="0">
                <a:solidFill>
                  <a:srgbClr val="333333"/>
                </a:solidFill>
              </a:rPr>
              <a:t>تعریف و تمجید دیگران از خودتان را پذیرا باشید و آن را حتی در زمان اندک بنویسید.</a:t>
            </a:r>
            <a:endParaRPr lang="fa-IR"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41</a:t>
            </a:fld>
            <a:endParaRPr lang="de-DE" dirty="0"/>
          </a:p>
        </p:txBody>
      </p:sp>
    </p:spTree>
    <p:extLst>
      <p:ext uri="{BB962C8B-B14F-4D97-AF65-F5344CB8AC3E}">
        <p14:creationId xmlns:p14="http://schemas.microsoft.com/office/powerpoint/2010/main" val="26412994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گام هایی به سوی کاهش خلق افسرده و بهبود عزت نفس</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سعی کنید موقعیت ها و شرایطی را که در آن احساس خوبی دارید بخاطر داشته باشید . </a:t>
            </a:r>
            <a:r>
              <a:rPr lang="fa-IR" altLang="de-DE" sz="2400" dirty="0">
                <a:solidFill>
                  <a:srgbClr val="333333"/>
                </a:solidFill>
              </a:rPr>
              <a:t>سعی کنید چنین شرایطی را با تمام حواس خود (بینایی ، لامسه ، بویایی و...) تجربه کنید. حتی می توانید از یک آلبوم عکس یادگاری هم استفاده </a:t>
            </a:r>
            <a:r>
              <a:rPr lang="fa-IR" altLang="de-DE" sz="2400">
                <a:solidFill>
                  <a:srgbClr val="333333"/>
                </a:solidFill>
              </a:rPr>
              <a:t>کنید.</a:t>
            </a:r>
            <a:endParaRPr lang="fa-IR" sz="2400" dirty="0">
              <a:solidFill>
                <a:srgbClr val="333333"/>
              </a:solidFill>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گام هایی به سوی کاهش خلق افسرده و بهبود عزت نفس</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سعی کنید موقعیت ها و شرایطی را که در آن احساس خوبی دارید بخاطر داشته باشید . </a:t>
            </a:r>
            <a:r>
              <a:rPr lang="fa-IR" altLang="de-DE" sz="2400" dirty="0">
                <a:solidFill>
                  <a:srgbClr val="333333"/>
                </a:solidFill>
              </a:rPr>
              <a:t>سعی کنید چنین شرایطی را با تمام حواس خود (بینایی ، لامسه ، بویایی و...) تجربه کنید. حتی می توانید از یک آلبوم عکس یادگاری هم استفاده کنید.</a:t>
            </a:r>
          </a:p>
          <a:p>
            <a:pPr marL="342900" lvl="0" indent="-342900" defTabSz="914400" fontAlgn="base">
              <a:buClr>
                <a:srgbClr val="333333"/>
              </a:buClr>
              <a:buFont typeface="WingDings"/>
              <a:buChar char=""/>
            </a:pPr>
            <a:r>
              <a:rPr lang="fa-IR" altLang="de-DE" sz="2400" dirty="0">
                <a:solidFill>
                  <a:srgbClr val="333333"/>
                </a:solidFill>
              </a:rPr>
              <a:t>آنچه را که واقعاً دوست دارید انجام دهید. ترجیحاً با دیگران (مانند رفتن به سینما یا یک قهوه </a:t>
            </a:r>
            <a:r>
              <a:rPr lang="fa-IR" altLang="de-DE" sz="2400">
                <a:solidFill>
                  <a:srgbClr val="333333"/>
                </a:solidFill>
              </a:rPr>
              <a:t>خانه)</a:t>
            </a:r>
            <a:endParaRPr lang="fa-IR" sz="2400" dirty="0">
              <a:solidFill>
                <a:srgbClr val="333333"/>
              </a:solidFill>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43</a:t>
            </a:fld>
            <a:endParaRPr lang="de-DE" dirty="0"/>
          </a:p>
        </p:txBody>
      </p:sp>
    </p:spTree>
    <p:extLst>
      <p:ext uri="{BB962C8B-B14F-4D97-AF65-F5344CB8AC3E}">
        <p14:creationId xmlns:p14="http://schemas.microsoft.com/office/powerpoint/2010/main" val="12061484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گام هایی به سوی کاهش خلق افسرده و بهبود عزت نفس</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سعی کنید موقعیت ها و شرایطی را که در آن احساس خوبی دارید بخاطر داشته باشید . </a:t>
            </a:r>
            <a:r>
              <a:rPr lang="fa-IR" altLang="de-DE" sz="2400" dirty="0">
                <a:solidFill>
                  <a:srgbClr val="333333"/>
                </a:solidFill>
              </a:rPr>
              <a:t>سعی کنید چنین شرایطی را با تمام حواس خود (بینایی ، لامسه ، بویایی و...) تجربه کنید. حتی می توانید از یک آلبوم عکس یادگاری هم استفاده کنید.</a:t>
            </a:r>
          </a:p>
          <a:p>
            <a:pPr marL="342900" lvl="0" indent="-342900" defTabSz="914400" fontAlgn="base">
              <a:buClr>
                <a:srgbClr val="333333"/>
              </a:buClr>
              <a:buFont typeface="WingDings"/>
              <a:buChar char=""/>
            </a:pPr>
            <a:r>
              <a:rPr lang="fa-IR" altLang="de-DE" sz="2400" dirty="0">
                <a:solidFill>
                  <a:srgbClr val="333333"/>
                </a:solidFill>
              </a:rPr>
              <a:t>آنچه را که واقعاً دوست دارید انجام دهید. ترجیحاً با دیگران (مانند رفتن به سینما یا یک قهوه خانه)</a:t>
            </a:r>
          </a:p>
          <a:p>
            <a:pPr marL="342900" lvl="0" indent="-342900" defTabSz="914400" fontAlgn="base">
              <a:buClr>
                <a:srgbClr val="333333"/>
              </a:buClr>
              <a:buFont typeface="WingDings"/>
              <a:buChar char=""/>
            </a:pPr>
            <a:r>
              <a:rPr lang="fa-IR" altLang="de-DE" sz="2400" dirty="0">
                <a:solidFill>
                  <a:srgbClr val="333333"/>
                </a:solidFill>
              </a:rPr>
              <a:t>حداقل روزانه 20 دقیقه فعالیتی تفننی داشته باشید . نظیر پیاده روی یا </a:t>
            </a:r>
            <a:r>
              <a:rPr lang="fa-IR" altLang="de-DE" sz="2400">
                <a:solidFill>
                  <a:srgbClr val="333333"/>
                </a:solidFill>
              </a:rPr>
              <a:t>دویدن آهسته</a:t>
            </a:r>
            <a:endParaRPr lang="fa-IR" sz="2400" dirty="0">
              <a:solidFill>
                <a:srgbClr val="333333"/>
              </a:solidFill>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44</a:t>
            </a:fld>
            <a:endParaRPr lang="de-DE" dirty="0"/>
          </a:p>
        </p:txBody>
      </p:sp>
    </p:spTree>
    <p:extLst>
      <p:ext uri="{BB962C8B-B14F-4D97-AF65-F5344CB8AC3E}">
        <p14:creationId xmlns:p14="http://schemas.microsoft.com/office/powerpoint/2010/main" val="12905602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گام هایی به سوی کاهش خلق افسرده و بهبود عزت نفس</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سعی کنید موقعیت ها و شرایطی را که در آن احساس خوبی دارید بخاطر داشته باشید . سعی کنید چنین شرایطی را با تمام حواس خود (بینایی ، لامسه ، بویایی و...) تجربه کنید. حتی می توانید از یک آلبوم عکس یادگاری هم استفاده کنید.</a:t>
            </a:r>
          </a:p>
          <a:p>
            <a:pPr marL="342900" lvl="0" indent="-342900" defTabSz="914400" fontAlgn="base">
              <a:buClr>
                <a:srgbClr val="333333"/>
              </a:buClr>
              <a:buFont typeface="WingDings"/>
              <a:buChar char=""/>
            </a:pPr>
            <a:r>
              <a:rPr lang="fa-IR" altLang="de-DE" sz="2400" dirty="0">
                <a:solidFill>
                  <a:srgbClr val="333333"/>
                </a:solidFill>
              </a:rPr>
              <a:t>آنچه را که واقعاً دوست دارید انجام دهید. ترجیحاً با دیگران (مانند رفتن به سینما یا یک قهوه خانه)</a:t>
            </a:r>
          </a:p>
          <a:p>
            <a:pPr marL="342900" lvl="0" indent="-342900" defTabSz="914400" fontAlgn="base">
              <a:buClr>
                <a:srgbClr val="333333"/>
              </a:buClr>
              <a:buFont typeface="WingDings"/>
              <a:buChar char=""/>
            </a:pPr>
            <a:r>
              <a:rPr lang="fa-IR" altLang="de-DE" sz="2400" dirty="0">
                <a:solidFill>
                  <a:srgbClr val="333333"/>
                </a:solidFill>
              </a:rPr>
              <a:t>حداقل روزانه 20 دقیقه فعالیتی تفننی داشته باشید . نظیر پیاده روی یا دویدن آهسته</a:t>
            </a:r>
          </a:p>
          <a:p>
            <a:pPr marL="342900" lvl="0" indent="-342900" defTabSz="914400" fontAlgn="base">
              <a:buClr>
                <a:srgbClr val="333333"/>
              </a:buClr>
              <a:buFont typeface="WingDings"/>
              <a:buChar char=""/>
            </a:pPr>
            <a:r>
              <a:rPr lang="fa-IR" altLang="de-DE" sz="2400" dirty="0">
                <a:solidFill>
                  <a:srgbClr val="333333"/>
                </a:solidFill>
              </a:rPr>
              <a:t>به موسیقی دلخواه خود گوش دهید.</a:t>
            </a:r>
            <a:endParaRPr lang="fa-IR" sz="2400" dirty="0">
              <a:solidFill>
                <a:srgbClr val="333333"/>
              </a:solidFill>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45</a:t>
            </a:fld>
            <a:endParaRPr lang="de-DE" dirty="0"/>
          </a:p>
        </p:txBody>
      </p:sp>
    </p:spTree>
    <p:extLst>
      <p:ext uri="{BB962C8B-B14F-4D97-AF65-F5344CB8AC3E}">
        <p14:creationId xmlns:p14="http://schemas.microsoft.com/office/powerpoint/2010/main" val="30789519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fa-IR" sz="2400" b="1" dirty="0">
                <a:solidFill>
                  <a:srgbClr val="333333"/>
                </a:solidFill>
              </a:rPr>
              <a:t>هدف های رفتاری:</a:t>
            </a:r>
          </a:p>
          <a:p>
            <a:pPr marL="342900" lvl="0" indent="-342900" defTabSz="914400" fontAlgn="base">
              <a:buClr>
                <a:srgbClr val="333333"/>
              </a:buClr>
              <a:buFont typeface="WingDings"/>
              <a:buChar char=""/>
            </a:pPr>
            <a:r>
              <a:rPr lang="fa-IR" altLang="de-DE" sz="2400" dirty="0">
                <a:solidFill>
                  <a:srgbClr val="333333"/>
                </a:solidFill>
              </a:rPr>
              <a:t>افسردگی یک سرنوشت اجتناب ناپذیر نیست.</a:t>
            </a:r>
            <a:endParaRPr lang="fa-IR" sz="2400" dirty="0">
              <a:solidFill>
                <a:srgbClr val="333333"/>
              </a:solidFill>
            </a:endParaRPr>
          </a:p>
        </p:txBody>
      </p:sp>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46</a:t>
            </a:fld>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fa-IR" sz="2400" b="1" dirty="0">
                <a:solidFill>
                  <a:srgbClr val="333333"/>
                </a:solidFill>
              </a:rPr>
              <a:t>هدف های رفتاری:</a:t>
            </a:r>
          </a:p>
          <a:p>
            <a:pPr marL="342900" lvl="0" indent="-342900" defTabSz="914400" fontAlgn="base">
              <a:buClr>
                <a:srgbClr val="333333"/>
              </a:buClr>
              <a:buFont typeface="WingDings"/>
              <a:buChar char=""/>
            </a:pPr>
            <a:r>
              <a:rPr lang="fa-IR" altLang="de-DE" sz="2400" dirty="0">
                <a:solidFill>
                  <a:srgbClr val="333333"/>
                </a:solidFill>
              </a:rPr>
              <a:t>افسردگی یک سرنوشت اجتناب ناپذیر نیست.</a:t>
            </a:r>
          </a:p>
          <a:p>
            <a:pPr marL="342900" lvl="0" indent="-342900" defTabSz="914400" fontAlgn="base">
              <a:buClr>
                <a:srgbClr val="333333"/>
              </a:buClr>
              <a:buFont typeface="WingDings"/>
              <a:buChar char=""/>
            </a:pPr>
            <a:r>
              <a:rPr lang="fa-IR" altLang="de-DE" sz="2400" dirty="0">
                <a:solidFill>
                  <a:srgbClr val="333333"/>
                </a:solidFill>
              </a:rPr>
              <a:t>به تحریف های شناختی افسرده ساز آگاه شوید ، آنها را به زیر سؤال آورید و بکوشید تا تغییرشان دهید (به جزوه ی تکمیلی مراجعه </a:t>
            </a:r>
            <a:r>
              <a:rPr lang="fa-IR" altLang="de-DE" sz="2400">
                <a:solidFill>
                  <a:srgbClr val="333333"/>
                </a:solidFill>
              </a:rPr>
              <a:t>فرمائید)</a:t>
            </a:r>
            <a:endParaRPr lang="fa-IR" sz="2400" dirty="0">
              <a:solidFill>
                <a:srgbClr val="333333"/>
              </a:solidFill>
            </a:endParaRPr>
          </a:p>
        </p:txBody>
      </p:sp>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47</a:t>
            </a:fld>
            <a:endParaRPr lang="de-DE" dirty="0"/>
          </a:p>
        </p:txBody>
      </p:sp>
    </p:spTree>
    <p:extLst>
      <p:ext uri="{BB962C8B-B14F-4D97-AF65-F5344CB8AC3E}">
        <p14:creationId xmlns:p14="http://schemas.microsoft.com/office/powerpoint/2010/main" val="21802798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fa-IR" sz="2400" b="1" dirty="0">
                <a:solidFill>
                  <a:srgbClr val="333333"/>
                </a:solidFill>
              </a:rPr>
              <a:t>هدف های رفتاری:</a:t>
            </a:r>
          </a:p>
          <a:p>
            <a:pPr marL="342900" lvl="0" indent="-342900" defTabSz="914400" fontAlgn="base">
              <a:buClr>
                <a:srgbClr val="333333"/>
              </a:buClr>
              <a:buFont typeface="WingDings"/>
              <a:buChar char=""/>
            </a:pPr>
            <a:r>
              <a:rPr lang="fa-IR" altLang="de-DE" sz="2400" dirty="0">
                <a:solidFill>
                  <a:srgbClr val="333333"/>
                </a:solidFill>
              </a:rPr>
              <a:t>افسردگی یک سرنوشت اجتناب ناپذیر نیست.</a:t>
            </a:r>
          </a:p>
          <a:p>
            <a:pPr marL="342900" lvl="0" indent="-342900" defTabSz="914400" fontAlgn="base">
              <a:buClr>
                <a:srgbClr val="333333"/>
              </a:buClr>
              <a:buFont typeface="WingDings"/>
              <a:buChar char=""/>
            </a:pPr>
            <a:r>
              <a:rPr lang="fa-IR" altLang="de-DE" sz="2400" dirty="0">
                <a:solidFill>
                  <a:srgbClr val="333333"/>
                </a:solidFill>
              </a:rPr>
              <a:t>به تحریف های شناختی افسرده ساز آگاه شوید ، آنها را به زیر سؤال آورید و بکوشید تا تغییرشان دهید (به جزوه ی تکمیلی مراجعه فرمائید)</a:t>
            </a:r>
          </a:p>
          <a:p>
            <a:pPr marL="342900" lvl="0" indent="-342900" defTabSz="914400" fontAlgn="base">
              <a:buClr>
                <a:srgbClr val="333333"/>
              </a:buClr>
              <a:buFont typeface="WingDings"/>
              <a:buChar char=""/>
            </a:pPr>
            <a:r>
              <a:rPr lang="fa-IR" altLang="de-DE" sz="2400" dirty="0">
                <a:solidFill>
                  <a:srgbClr val="333333"/>
                </a:solidFill>
              </a:rPr>
              <a:t>حداقل برخی از توصیه هایی را که پیش از این گفته شد ، به کار برید. تا خلق افسرده و عزت نفس خود را بهبود </a:t>
            </a:r>
            <a:r>
              <a:rPr lang="fa-IR" altLang="de-DE" sz="2400">
                <a:solidFill>
                  <a:srgbClr val="333333"/>
                </a:solidFill>
              </a:rPr>
              <a:t>بخشید.</a:t>
            </a:r>
            <a:endParaRPr lang="fa-IR" sz="2400" dirty="0">
              <a:solidFill>
                <a:srgbClr val="333333"/>
              </a:solidFill>
            </a:endParaRPr>
          </a:p>
        </p:txBody>
      </p:sp>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48</a:t>
            </a:fld>
            <a:endParaRPr lang="de-DE" dirty="0"/>
          </a:p>
        </p:txBody>
      </p:sp>
    </p:spTree>
    <p:extLst>
      <p:ext uri="{BB962C8B-B14F-4D97-AF65-F5344CB8AC3E}">
        <p14:creationId xmlns:p14="http://schemas.microsoft.com/office/powerpoint/2010/main" val="9837980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fa-IR" sz="2400" b="1" dirty="0">
                <a:solidFill>
                  <a:srgbClr val="333333"/>
                </a:solidFill>
              </a:rPr>
              <a:t>هدف های رفتاری:</a:t>
            </a:r>
          </a:p>
          <a:p>
            <a:pPr marL="342900" lvl="0" indent="-342900" defTabSz="914400" fontAlgn="base">
              <a:buClr>
                <a:srgbClr val="333333"/>
              </a:buClr>
              <a:buFont typeface="WingDings"/>
              <a:buChar char=""/>
            </a:pPr>
            <a:r>
              <a:rPr lang="fa-IR" altLang="de-DE" sz="2400" dirty="0">
                <a:solidFill>
                  <a:srgbClr val="333333"/>
                </a:solidFill>
              </a:rPr>
              <a:t>افسردگی یک سرنوشت اجتناب ناپذیر نیست.</a:t>
            </a:r>
          </a:p>
          <a:p>
            <a:pPr marL="342900" lvl="0" indent="-342900" defTabSz="914400" fontAlgn="base">
              <a:buClr>
                <a:srgbClr val="333333"/>
              </a:buClr>
              <a:buFont typeface="WingDings"/>
              <a:buChar char=""/>
            </a:pPr>
            <a:r>
              <a:rPr lang="fa-IR" altLang="de-DE" sz="2400" dirty="0">
                <a:solidFill>
                  <a:srgbClr val="333333"/>
                </a:solidFill>
              </a:rPr>
              <a:t>به تحریف های شناختی افسرده ساز آگاه شوید ، آنها را به زیر سؤال آورید و بکوشید تا تغییرشان دهید (به جزوه ی تکمیلی مراجعه فرمائید)</a:t>
            </a:r>
          </a:p>
          <a:p>
            <a:pPr marL="342900" lvl="0" indent="-342900" defTabSz="914400" fontAlgn="base">
              <a:buClr>
                <a:srgbClr val="333333"/>
              </a:buClr>
              <a:buFont typeface="WingDings"/>
              <a:buChar char=""/>
            </a:pPr>
            <a:r>
              <a:rPr lang="fa-IR" altLang="de-DE" sz="2400" dirty="0">
                <a:solidFill>
                  <a:srgbClr val="333333"/>
                </a:solidFill>
              </a:rPr>
              <a:t>حداقل برخی از توصیه هایی را که پیش از این گفته شد ، به کار برید. تا خلق افسرده و عزت نفس خود را بهبود بخشید.</a:t>
            </a:r>
          </a:p>
          <a:p>
            <a:pPr marL="342900" lvl="0" indent="-342900" defTabSz="914400" fontAlgn="base">
              <a:buClr>
                <a:srgbClr val="333333"/>
              </a:buClr>
              <a:buFont typeface="WingDings"/>
              <a:buChar char=""/>
            </a:pPr>
            <a:r>
              <a:rPr lang="fa-IR" altLang="de-DE" sz="2400" dirty="0">
                <a:solidFill>
                  <a:srgbClr val="333333"/>
                </a:solidFill>
              </a:rPr>
              <a:t>اگر علایم شدید افسردگی را مشاهده کردید ، به روان شناس یا روانپزشک مراجعه فرمائید.</a:t>
            </a:r>
            <a:endParaRPr lang="fa-IR" sz="2400" dirty="0">
              <a:solidFill>
                <a:srgbClr val="333333"/>
              </a:solidFill>
            </a:endParaRPr>
          </a:p>
        </p:txBody>
      </p:sp>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49</a:t>
            </a:fld>
            <a:endParaRPr lang="de-DE" dirty="0"/>
          </a:p>
        </p:txBody>
      </p:sp>
    </p:spTree>
    <p:extLst>
      <p:ext uri="{BB962C8B-B14F-4D97-AF65-F5344CB8AC3E}">
        <p14:creationId xmlns:p14="http://schemas.microsoft.com/office/powerpoint/2010/main" val="18544912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با بیماران روان پریش چه باید کرد؟</a:t>
            </a:r>
          </a:p>
        </p:txBody>
      </p:sp>
      <p:sp>
        <p:nvSpPr>
          <p:cNvPr id="5" name="Content Placeholder 4"/>
          <p:cNvSpPr>
            <a:spLocks noGrp="1"/>
          </p:cNvSpPr>
          <p:nvPr>
            <p:ph idx="1"/>
          </p:nvPr>
        </p:nvSpPr>
        <p:spPr/>
        <p:txBody>
          <a:bodyPr/>
          <a:lstStyle/>
          <a:p>
            <a:pPr lvl="0" defTabSz="914400" fontAlgn="base"/>
            <a:r>
              <a:rPr lang="fa-IR" altLang="de-DE" sz="2000" dirty="0">
                <a:solidFill>
                  <a:srgbClr val="333333"/>
                </a:solidFill>
              </a:rPr>
              <a:t>عزت نفس بسیاری از مبتلایان به روانپریشی ، بویژه پس از یک دوره ی پسیکوز پائین است (احساس شرم و ترس از ازدست دادن دوستان) .</a:t>
            </a:r>
          </a:p>
        </p:txBody>
      </p:sp>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50</a:t>
            </a:fld>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با بیماران روان پریش چه باید کرد؟</a:t>
            </a:r>
          </a:p>
        </p:txBody>
      </p:sp>
      <p:sp>
        <p:nvSpPr>
          <p:cNvPr id="5" name="Content Placeholder 4"/>
          <p:cNvSpPr>
            <a:spLocks noGrp="1"/>
          </p:cNvSpPr>
          <p:nvPr>
            <p:ph idx="1"/>
          </p:nvPr>
        </p:nvSpPr>
        <p:spPr/>
        <p:txBody>
          <a:bodyPr/>
          <a:lstStyle/>
          <a:p>
            <a:pPr lvl="0" defTabSz="914400" fontAlgn="base"/>
            <a:r>
              <a:rPr lang="fa-IR" altLang="de-DE" sz="2000" dirty="0">
                <a:solidFill>
                  <a:srgbClr val="333333"/>
                </a:solidFill>
              </a:rPr>
              <a:t>عزت نفس بسیاری از مبتلایان به روانپریشی ، بویژه پس از یک دوره ی پسیکوز پائین است (احساس شرم و ترس از ازدست دادن دوستان) .</a:t>
            </a:r>
          </a:p>
          <a:p>
            <a:pPr lvl="0" defTabSz="914400" fontAlgn="base"/>
            <a:r>
              <a:rPr lang="fa-IR" altLang="de-DE" sz="2000" dirty="0">
                <a:solidFill>
                  <a:srgbClr val="333333"/>
                </a:solidFill>
              </a:rPr>
              <a:t> برخی از این بیماران ، در مراحل حادِّ سایکوز هم ترس و هم سایر هیجان ها را گزارش کرده اند:</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fa-IR" altLang="de-DE" sz="2000" dirty="0">
                <a:solidFill>
                  <a:srgbClr val="004992"/>
                </a:solidFill>
              </a:rPr>
              <a:t>تهییج و برانگیختگی</a:t>
            </a:r>
          </a:p>
          <a:p>
            <a:pPr marL="342900" lvl="0" indent="-342900" defTabSz="914400" fontAlgn="base">
              <a:buClr>
                <a:srgbClr val="333333"/>
              </a:buClr>
              <a:buFont typeface="WingDings"/>
              <a:buChar char=""/>
            </a:pPr>
            <a:r>
              <a:rPr lang="fa-IR" altLang="de-DE" sz="2000" dirty="0">
                <a:solidFill>
                  <a:srgbClr val="004992"/>
                </a:solidFill>
              </a:rPr>
              <a:t>پی بردن به سرنوشت (واقعیت بخشیدن به یک هدف ، مهم بودن)</a:t>
            </a:r>
          </a:p>
        </p:txBody>
      </p:sp>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32580688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با بیماران روان پریش چه باید کرد؟</a:t>
            </a:r>
          </a:p>
        </p:txBody>
      </p:sp>
      <p:sp>
        <p:nvSpPr>
          <p:cNvPr id="5" name="Content Placeholder 4"/>
          <p:cNvSpPr>
            <a:spLocks noGrp="1"/>
          </p:cNvSpPr>
          <p:nvPr>
            <p:ph idx="1"/>
          </p:nvPr>
        </p:nvSpPr>
        <p:spPr/>
        <p:txBody>
          <a:bodyPr/>
          <a:lstStyle/>
          <a:p>
            <a:pPr lvl="0" defTabSz="914400" fontAlgn="base"/>
            <a:r>
              <a:rPr lang="fa-IR" altLang="de-DE" sz="2000" dirty="0">
                <a:solidFill>
                  <a:srgbClr val="333333"/>
                </a:solidFill>
              </a:rPr>
              <a:t>عزت نفس بسیاری از مبتلایان به روانپریشی ، بویژه پس از یک دوره ی پسیکوز پائین است (احساس شرم و ترس از ازدست دادن دوستان) .</a:t>
            </a:r>
          </a:p>
          <a:p>
            <a:pPr lvl="0" defTabSz="914400" fontAlgn="base"/>
            <a:r>
              <a:rPr lang="fa-IR" altLang="de-DE" sz="2000" dirty="0">
                <a:solidFill>
                  <a:srgbClr val="333333"/>
                </a:solidFill>
              </a:rPr>
              <a:t> برخی از این بیماران ، در مراحل حادِّ سایکوز هم ترس و هم سایر هیجان ها را گزارش کرده اند:</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fa-IR" altLang="de-DE" sz="2000" dirty="0">
                <a:solidFill>
                  <a:srgbClr val="004992"/>
                </a:solidFill>
              </a:rPr>
              <a:t>تهییج و برانگیختگی</a:t>
            </a:r>
          </a:p>
          <a:p>
            <a:pPr marL="342900" lvl="0" indent="-342900" defTabSz="914400" fontAlgn="base">
              <a:buClr>
                <a:srgbClr val="333333"/>
              </a:buClr>
              <a:buFont typeface="WingDings"/>
              <a:buChar char=""/>
            </a:pPr>
            <a:r>
              <a:rPr lang="fa-IR" altLang="de-DE" sz="2000" dirty="0">
                <a:solidFill>
                  <a:srgbClr val="004992"/>
                </a:solidFill>
              </a:rPr>
              <a:t>پی بردن به سرنوشت (واقعیت بخشیدن به یک هدف ، مهم بودن)</a:t>
            </a:r>
          </a:p>
          <a:p>
            <a:pPr lvl="1" defTabSz="914400" fontAlgn="base">
              <a:spcBef>
                <a:spcPts val="1999"/>
              </a:spcBef>
              <a:spcAft>
                <a:spcPts val="0"/>
              </a:spcAft>
            </a:pPr>
            <a:r>
              <a:rPr lang="fa-IR" altLang="de-DE" sz="2000" dirty="0">
                <a:solidFill>
                  <a:srgbClr val="004992"/>
                </a:solidFill>
                <a:latin typeface="+mn-lt"/>
              </a:rPr>
              <a:t>مثال: </a:t>
            </a:r>
            <a:r>
              <a:rPr lang="fa-IR" altLang="de-DE" sz="2000" dirty="0">
                <a:solidFill>
                  <a:srgbClr val="333333"/>
                </a:solidFill>
                <a:latin typeface="+mn-lt"/>
              </a:rPr>
              <a:t>کارل کوخ، هکر کامپیوتر معتقد بود که نيروهاي امنيتي در جامعه در صدد آسيب و گزند رساندن به او هستند.</a:t>
            </a:r>
          </a:p>
          <a:p>
            <a:pPr lvl="1" defTabSz="914400" fontAlgn="base">
              <a:lnSpc>
                <a:spcPct val="100000"/>
              </a:lnSpc>
              <a:spcBef>
                <a:spcPts val="1200"/>
              </a:spcBef>
              <a:spcAft>
                <a:spcPts val="0"/>
              </a:spcAft>
            </a:pPr>
            <a:r>
              <a:rPr lang="fa-IR" altLang="de-DE" sz="2000" dirty="0">
                <a:solidFill>
                  <a:srgbClr val="004992"/>
                </a:solidFill>
                <a:latin typeface="+mn-lt"/>
              </a:rPr>
              <a:t>یکی از دلایل : </a:t>
            </a:r>
            <a:r>
              <a:rPr lang="fa-IR" altLang="de-DE" sz="2000" dirty="0">
                <a:solidFill>
                  <a:srgbClr val="333333"/>
                </a:solidFill>
                <a:latin typeface="+mn-lt"/>
              </a:rPr>
              <a:t>او به دفعات از خيابان شماره 23 كه مقر نيروهاي امنيتي است عبور مي كند.</a:t>
            </a:r>
          </a:p>
          <a:p>
            <a:pPr lvl="1" defTabSz="914400" fontAlgn="base">
              <a:lnSpc>
                <a:spcPct val="100000"/>
              </a:lnSpc>
              <a:spcBef>
                <a:spcPts val="1200"/>
              </a:spcBef>
              <a:spcAft>
                <a:spcPts val="0"/>
              </a:spcAft>
            </a:pPr>
            <a:r>
              <a:rPr lang="fa-IR" altLang="de-DE" sz="2000" dirty="0">
                <a:solidFill>
                  <a:srgbClr val="004992"/>
                </a:solidFill>
                <a:latin typeface="+mn-lt"/>
              </a:rPr>
              <a:t>احساس او: </a:t>
            </a:r>
            <a:r>
              <a:rPr lang="fa-IR" altLang="de-DE" sz="2000" dirty="0">
                <a:solidFill>
                  <a:srgbClr val="333333"/>
                </a:solidFill>
                <a:latin typeface="+mn-lt"/>
              </a:rPr>
              <a:t>ترس و تهدید. بلکه یک احساس اهمیت و عزم راسخ برای مبارزه با توطئه هاي نيروهاي امنيتي است. ولی: کارل به طور فزاینده ای در تئوری های توطئه خود گرفتار می شود. با توجه به این فکر بسته درباره جهان، او متوجه نیست که شماره 23 نسبت به شماره های دیگر بیشتر رخ نمی دهد و نیز این اهمیت مشکوک است.</a:t>
            </a:r>
            <a:endParaRPr lang="fa-IR" sz="2000" dirty="0">
              <a:solidFill>
                <a:srgbClr val="333333"/>
              </a:solidFill>
              <a:latin typeface="+mn-lt"/>
            </a:endParaRPr>
          </a:p>
        </p:txBody>
      </p:sp>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26939292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dirty="0">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sp>
        <p:nvSpPr>
          <p:cNvPr id="7" name="Footer Placeholder 6"/>
          <p:cNvSpPr>
            <a:spLocks noGrp="1"/>
          </p:cNvSpPr>
          <p:nvPr>
            <p:ph type="ftr" sz="quarter" idx="11"/>
          </p:nvPr>
        </p:nvSpPr>
        <p:spPr/>
        <p:txBody>
          <a:bodyPr/>
          <a:lstStyle/>
          <a:p>
            <a:r>
              <a:rPr lang="ar-AE"/>
              <a:t>آموزش فراشناخت 8 – عزت نفس و خلق وخو</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29150267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253331715"/>
              </p:ext>
            </p:extLst>
          </p:nvPr>
        </p:nvGraphicFramePr>
        <p:xfrm>
          <a:off x="408954" y="2011680"/>
          <a:ext cx="11375999" cy="4297666"/>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lonesome:cycler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Tell me when, I'll meet you there, by the trees</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Saschapohflepp</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Freud’s couch, genuine article</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Freud´s couch/Freud`s Sofa</a:t>
                      </a:r>
                      <a:endParaRPr kumimoji="0" lang="en-US"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bare</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a c h a 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despair….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Lady-bug</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Mosaik</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Matteo_dudek</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down/Daumen runter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 Keigan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54</a:t>
            </a:fld>
            <a:endParaRPr lang="de-DE" dirty="0"/>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584131560"/>
              </p:ext>
            </p:extLst>
          </p:nvPr>
        </p:nvGraphicFramePr>
        <p:xfrm>
          <a:off x="408954" y="2011680"/>
          <a:ext cx="11375999" cy="3261334"/>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Tarnishedrose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Itshears</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Brenda Anderson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storm through a dirty window</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*Saffy*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Goodbye Dandelion. Sorry for delays i'm a bit overwhelmed.</a:t>
                      </a:r>
                      <a:endParaRPr kumimoji="0" lang="de-DE" sz="1000" b="0" i="1"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55</a:t>
            </a:fld>
            <a:endParaRPr lang="de-DE" dirty="0"/>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5201</Words>
  <Application>Microsoft Office PowerPoint</Application>
  <PresentationFormat>Benutzerdefiniert</PresentationFormat>
  <Paragraphs>556</Paragraphs>
  <Slides>55</Slides>
  <Notes>55</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55</vt:i4>
      </vt:variant>
    </vt:vector>
  </HeadingPairs>
  <TitlesOfParts>
    <vt:vector size="62" baseType="lpstr">
      <vt:lpstr>WingDings</vt:lpstr>
      <vt:lpstr>Calibri Light</vt:lpstr>
      <vt:lpstr>Symbol</vt:lpstr>
      <vt:lpstr>WingDings</vt:lpstr>
      <vt:lpstr>Arial</vt:lpstr>
      <vt:lpstr>UKE_PPT-Vorlage_16zu9</vt:lpstr>
      <vt:lpstr>1_UKE_PPT-Vorlage_16zu9</vt:lpstr>
      <vt:lpstr>بام :8 B عزت نفس و خلق وخو</vt:lpstr>
      <vt:lpstr>نشانه های افسردگی چیست؟</vt:lpstr>
      <vt:lpstr>نشانه های افسردگی چیست؟</vt:lpstr>
      <vt:lpstr>راههای درمانی افسردگی؟</vt:lpstr>
      <vt:lpstr>راههای درمانی افسردگی؟</vt:lpstr>
      <vt:lpstr>راههای درمانی افسردگی؟</vt:lpstr>
      <vt:lpstr>چرا این آموزش را فرامی گیریم؟</vt:lpstr>
      <vt:lpstr>روان پریشی یا سایکوز و افسردگی اثرات هذیان ها بر عزت نفس</vt:lpstr>
      <vt:lpstr>روان پریشی یا سایکوز و افسردگی اثرات هذیان ها بر عزت نفس</vt:lpstr>
      <vt:lpstr>روان پریشی یا سایکوز و افسردگی اثرات هذیان ها بر عزت نفس</vt:lpstr>
      <vt:lpstr>روان پریشی یا سایکوز و افسردگی اثرات هذیان ها بر عزت نفس</vt:lpstr>
      <vt:lpstr>PowerPoint-Präsentation</vt:lpstr>
      <vt:lpstr>1- تعمیم بیش ازحدّ ارزیابی واقع بینانه و مفید چیست؟</vt:lpstr>
      <vt:lpstr>1- تعمیم بیش ازحدّ ارزیابی واقع بینانه و مفید چیست؟</vt:lpstr>
      <vt:lpstr>1- تعمیم بیش ازحدّ ارزیابی واقع بینانه و مفید چیست؟</vt:lpstr>
      <vt:lpstr>1- تعمیم بیش ازحدّ ارزیابی واقع بینانه و مفید چیست؟</vt:lpstr>
      <vt:lpstr>درواقع: از یک تجربه ی ناکامل به همه چیز تعمیم ندهیم!</vt:lpstr>
      <vt:lpstr>2- ادراک انتخابی ارزیابی واقع بینانه و مفید چیست؟</vt:lpstr>
      <vt:lpstr>2- ادراک انتخابی ارزیابی واقع بینانه و مفید چیست؟</vt:lpstr>
      <vt:lpstr>2- ادراک انتخابی ارزیابی واقع بینانه و مفید چیست؟</vt:lpstr>
      <vt:lpstr>3- به کار بردن ملاک های خود ، بعنوان ارزیابی غایی. ارزیابی واقع بینانه و مفید چیست؟</vt:lpstr>
      <vt:lpstr>4- انکار بازخوردهای مثبت و پذیرش بی چون و چرای بازخوردهای منفی! ارزیابی واقع بینانه و مفید چیست؟</vt:lpstr>
      <vt:lpstr>4- انکار بازخوردهای مثبت و پذیرش بی چون و چرای بازخوردهای منفی! ارزیابی واقع بینانه و مفید چیست؟</vt:lpstr>
      <vt:lpstr>4- انکار بازخوردهای مثبت و پذیرش بی چون و چرای بازخوردهای منفی! ارزیابی واقع بینانه و مفید چیست؟</vt:lpstr>
      <vt:lpstr>5- تفکر همه یا هیچ و تفکر فاجعه آمیز بودن ارزیابی واقع بینانه و مفید چیست؟</vt:lpstr>
      <vt:lpstr>5- تفکر همه یا هیچ و تفکر فاجعه آمیز بودن ارزیابی واقع بینانه و مفید چیست؟</vt:lpstr>
      <vt:lpstr>6- سرکوب کردن افکار منفی ارزیابی واقع بینانه چیست؟</vt:lpstr>
      <vt:lpstr>6- سرکوب کردن افکار منفی ارزیابی واقع بینانه چیست؟</vt:lpstr>
      <vt:lpstr>6- سرکوب کردن افکار منفی تمرین</vt:lpstr>
      <vt:lpstr>6- سرکوب کردن افکار منفی توانستید ؟ خیر!</vt:lpstr>
      <vt:lpstr>درواقع:</vt:lpstr>
      <vt:lpstr>7- سایر تحریف ها در تفکر</vt:lpstr>
      <vt:lpstr>7- سایر تحریف ها در تفکر</vt:lpstr>
      <vt:lpstr>اختیاری : کلیپ ویدئویی</vt:lpstr>
      <vt:lpstr>نسبت به نقاط قوت خود آگاه شوید.</vt:lpstr>
      <vt:lpstr>نسبت به نقاط قوت خود آگاه شوید.</vt:lpstr>
      <vt:lpstr>نسبت به نقاط قوت خود آگاه شوید.</vt:lpstr>
      <vt:lpstr>نسبت به نقاط قوت خود آگاه شوید.</vt:lpstr>
      <vt:lpstr>گام هایی به سوی کاهش خلق افسرده و بهبود عزت نفس</vt:lpstr>
      <vt:lpstr>گام هایی به سوی کاهش خلق افسرده و بهبود عزت نفس</vt:lpstr>
      <vt:lpstr>گام هایی به سوی کاهش خلق افسرده و بهبود عزت نفس</vt:lpstr>
      <vt:lpstr>گام هایی به سوی کاهش خلق افسرده و بهبود عزت نفس</vt:lpstr>
      <vt:lpstr>گام هایی به سوی کاهش خلق افسرده و بهبود عزت نفس</vt:lpstr>
      <vt:lpstr>گام هایی به سوی کاهش خلق افسرده و بهبود عزت نفس</vt:lpstr>
      <vt:lpstr>گام هایی به سوی کاهش خلق افسرده و بهبود عزت نفس</vt:lpstr>
      <vt:lpstr>انتقال به زندگی روزمره</vt:lpstr>
      <vt:lpstr>انتقال به زندگی روزمره</vt:lpstr>
      <vt:lpstr>انتقال به زندگی روزمره</vt:lpstr>
      <vt:lpstr>انتقال به زندگی روزمره</vt:lpstr>
      <vt:lpstr>با بیماران روان پریش چه باید کرد؟</vt:lpstr>
      <vt:lpstr>با بیماران روان پریش چه باید کرد؟</vt:lpstr>
      <vt:lpstr>با بیماران روان پریش چه باید کرد؟</vt:lpstr>
      <vt:lpstr>از توجه و همکاری شما متشکریم</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369</cp:revision>
  <dcterms:created xsi:type="dcterms:W3CDTF">2004-06-30T16:15:23Z</dcterms:created>
  <dcterms:modified xsi:type="dcterms:W3CDTF">2021-12-20T10:19:43Z</dcterms:modified>
</cp:coreProperties>
</file>